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2" r:id="rId3"/>
    <p:sldId id="264" r:id="rId4"/>
    <p:sldId id="265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  <p:sldId id="274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DSM\ES399\NASSORO\ELVIS%20DATA%20FOR%20BOTH%20AND%20&amp;%20NOT%20GAT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1502187226596685E-2"/>
          <c:y val="5.1400554097404488E-2"/>
          <c:w val="0.83494225721784865"/>
          <c:h val="0.79822506561679785"/>
        </c:manualLayout>
      </c:layout>
      <c:lineChart>
        <c:grouping val="standard"/>
        <c:ser>
          <c:idx val="1"/>
          <c:order val="0"/>
          <c:tx>
            <c:strRef>
              <c:f>Sheet2!$B$5:$B$6</c:f>
              <c:strCache>
                <c:ptCount val="1"/>
                <c:pt idx="0">
                  <c:v>      INCREASING VOLTAGE OUTPUT</c:v>
                </c:pt>
              </c:strCache>
            </c:strRef>
          </c:tx>
          <c:spPr>
            <a:ln>
              <a:prstDash val="sysDot"/>
            </a:ln>
          </c:spPr>
          <c:marker>
            <c:symbol val="diamond"/>
            <c:size val="2"/>
          </c:marker>
          <c:cat>
            <c:numRef>
              <c:f>Sheet2!$I$26:$I$39</c:f>
              <c:numCache>
                <c:formatCode>General</c:formatCode>
                <c:ptCount val="14"/>
                <c:pt idx="0">
                  <c:v>0</c:v>
                </c:pt>
                <c:pt idx="1">
                  <c:v>0.4</c:v>
                </c:pt>
                <c:pt idx="2">
                  <c:v>0.8</c:v>
                </c:pt>
                <c:pt idx="3">
                  <c:v>1.2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3.2</c:v>
                </c:pt>
                <c:pt idx="9">
                  <c:v>3.6</c:v>
                </c:pt>
                <c:pt idx="10">
                  <c:v>4</c:v>
                </c:pt>
                <c:pt idx="11">
                  <c:v>4.4000000000000004</c:v>
                </c:pt>
                <c:pt idx="12">
                  <c:v>4.8</c:v>
                </c:pt>
                <c:pt idx="13">
                  <c:v>5.2</c:v>
                </c:pt>
              </c:numCache>
            </c:numRef>
          </c:cat>
          <c:val>
            <c:numRef>
              <c:f>Sheet2!$B$7:$B$25</c:f>
              <c:numCache>
                <c:formatCode>0.0</c:formatCode>
                <c:ptCount val="19"/>
                <c:pt idx="0">
                  <c:v>3.4477199999999999</c:v>
                </c:pt>
                <c:pt idx="1">
                  <c:v>3.449653999999998</c:v>
                </c:pt>
                <c:pt idx="2">
                  <c:v>3.4520709999999974</c:v>
                </c:pt>
                <c:pt idx="3">
                  <c:v>3.4548109999999976</c:v>
                </c:pt>
                <c:pt idx="4">
                  <c:v>3.4552949999999987</c:v>
                </c:pt>
                <c:pt idx="5">
                  <c:v>3.4588399999999977</c:v>
                </c:pt>
                <c:pt idx="6">
                  <c:v>0.17953900000000017</c:v>
                </c:pt>
                <c:pt idx="7">
                  <c:v>0.17953900000000017</c:v>
                </c:pt>
                <c:pt idx="8">
                  <c:v>0.17921700000000024</c:v>
                </c:pt>
                <c:pt idx="9">
                  <c:v>0.17937800000000001</c:v>
                </c:pt>
                <c:pt idx="10">
                  <c:v>0.17937800000000001</c:v>
                </c:pt>
                <c:pt idx="11">
                  <c:v>0.17953900000000017</c:v>
                </c:pt>
                <c:pt idx="12">
                  <c:v>0.17953900000000017</c:v>
                </c:pt>
                <c:pt idx="13">
                  <c:v>0.17921700000000024</c:v>
                </c:pt>
                <c:pt idx="14">
                  <c:v>0.17889400000000014</c:v>
                </c:pt>
                <c:pt idx="15">
                  <c:v>0.17937800000000001</c:v>
                </c:pt>
                <c:pt idx="16">
                  <c:v>0.17937800000000001</c:v>
                </c:pt>
                <c:pt idx="17">
                  <c:v>0.17921700000000024</c:v>
                </c:pt>
              </c:numCache>
            </c:numRef>
          </c:val>
        </c:ser>
        <c:ser>
          <c:idx val="3"/>
          <c:order val="1"/>
          <c:tx>
            <c:strRef>
              <c:f>Sheet2!$D$5:$D$6</c:f>
              <c:strCache>
                <c:ptCount val="1"/>
                <c:pt idx="0">
                  <c:v>   DECREASING VOLTAGE OUTPUT</c:v>
                </c:pt>
              </c:strCache>
            </c:strRef>
          </c:tx>
          <c:marker>
            <c:symbol val="diamond"/>
            <c:size val="2"/>
          </c:marker>
          <c:cat>
            <c:numRef>
              <c:f>Sheet2!$I$26:$I$39</c:f>
              <c:numCache>
                <c:formatCode>General</c:formatCode>
                <c:ptCount val="14"/>
                <c:pt idx="0">
                  <c:v>0</c:v>
                </c:pt>
                <c:pt idx="1">
                  <c:v>0.4</c:v>
                </c:pt>
                <c:pt idx="2">
                  <c:v>0.8</c:v>
                </c:pt>
                <c:pt idx="3">
                  <c:v>1.2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3.2</c:v>
                </c:pt>
                <c:pt idx="9">
                  <c:v>3.6</c:v>
                </c:pt>
                <c:pt idx="10">
                  <c:v>4</c:v>
                </c:pt>
                <c:pt idx="11">
                  <c:v>4.4000000000000004</c:v>
                </c:pt>
                <c:pt idx="12">
                  <c:v>4.8</c:v>
                </c:pt>
                <c:pt idx="13">
                  <c:v>5.2</c:v>
                </c:pt>
              </c:numCache>
            </c:numRef>
          </c:cat>
          <c:val>
            <c:numRef>
              <c:f>Sheet2!$D$7:$D$25</c:f>
              <c:numCache>
                <c:formatCode>0.0</c:formatCode>
                <c:ptCount val="19"/>
                <c:pt idx="0">
                  <c:v>3.4538439999999975</c:v>
                </c:pt>
                <c:pt idx="1">
                  <c:v>3.4564229999999969</c:v>
                </c:pt>
                <c:pt idx="2">
                  <c:v>3.4572289999999977</c:v>
                </c:pt>
                <c:pt idx="3">
                  <c:v>0.17889400000000014</c:v>
                </c:pt>
                <c:pt idx="4">
                  <c:v>0.17889400000000014</c:v>
                </c:pt>
                <c:pt idx="5">
                  <c:v>0.17921700000000024</c:v>
                </c:pt>
                <c:pt idx="6">
                  <c:v>0.17889400000000014</c:v>
                </c:pt>
                <c:pt idx="7">
                  <c:v>0.17905499999999999</c:v>
                </c:pt>
                <c:pt idx="8">
                  <c:v>0.17889400000000014</c:v>
                </c:pt>
                <c:pt idx="9">
                  <c:v>0.17905499999999999</c:v>
                </c:pt>
                <c:pt idx="10">
                  <c:v>0.17905499999999999</c:v>
                </c:pt>
                <c:pt idx="11">
                  <c:v>0.17921700000000024</c:v>
                </c:pt>
                <c:pt idx="12">
                  <c:v>0.17921700000000024</c:v>
                </c:pt>
                <c:pt idx="13">
                  <c:v>0.17905499999999999</c:v>
                </c:pt>
                <c:pt idx="14">
                  <c:v>0.17937800000000001</c:v>
                </c:pt>
              </c:numCache>
            </c:numRef>
          </c:val>
        </c:ser>
        <c:marker val="1"/>
        <c:axId val="53282304"/>
        <c:axId val="53283840"/>
      </c:lineChart>
      <c:catAx>
        <c:axId val="53282304"/>
        <c:scaling>
          <c:orientation val="minMax"/>
        </c:scaling>
        <c:axPos val="b"/>
        <c:numFmt formatCode="General" sourceLinked="1"/>
        <c:tickLblPos val="nextTo"/>
        <c:crossAx val="53283840"/>
        <c:crosses val="autoZero"/>
        <c:auto val="1"/>
        <c:lblAlgn val="ctr"/>
        <c:lblOffset val="100"/>
      </c:catAx>
      <c:valAx>
        <c:axId val="53283840"/>
        <c:scaling>
          <c:orientation val="minMax"/>
        </c:scaling>
        <c:axPos val="l"/>
        <c:numFmt formatCode="0.0" sourceLinked="1"/>
        <c:tickLblPos val="nextTo"/>
        <c:crossAx val="5328230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49311111111111111"/>
          <c:y val="5.4787839020122603E-2"/>
          <c:w val="0.4874444444444449"/>
          <c:h val="0.20986876640419946"/>
        </c:manualLayout>
      </c:layout>
    </c:legend>
    <c:plotVisOnly val="1"/>
    <c:dispBlanksAs val="gap"/>
  </c:chart>
  <c:spPr>
    <a:noFill/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D3470-69E0-409C-A9DC-5466D4B5A9BF}" type="datetimeFigureOut">
              <a:rPr lang="en-US" smtClean="0"/>
              <a:pPr/>
              <a:t>7/9/2009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875F8-C796-4ED0-A565-F858DBB9D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r>
              <a:rPr lang="en-US" sz="3600" dirty="0" err="1" smtClean="0"/>
              <a:t>iLabs</a:t>
            </a:r>
            <a:r>
              <a:rPr lang="en-US" sz="3600" dirty="0" smtClean="0"/>
              <a:t> Africa Steering Committee Meeting</a:t>
            </a:r>
            <a:br>
              <a:rPr lang="en-US" sz="3600" dirty="0" smtClean="0"/>
            </a:br>
            <a:r>
              <a:rPr lang="en-US" sz="3600" dirty="0" smtClean="0"/>
              <a:t>at</a:t>
            </a:r>
            <a:br>
              <a:rPr lang="en-US" sz="3600" dirty="0" smtClean="0"/>
            </a:br>
            <a:r>
              <a:rPr lang="en-US" sz="3600" dirty="0" err="1" smtClean="0"/>
              <a:t>Obafemi</a:t>
            </a:r>
            <a:r>
              <a:rPr lang="en-US" sz="3600" dirty="0" smtClean="0"/>
              <a:t> </a:t>
            </a:r>
            <a:r>
              <a:rPr lang="en-US" sz="3600" dirty="0" err="1" smtClean="0"/>
              <a:t>Awolowo</a:t>
            </a:r>
            <a:r>
              <a:rPr lang="en-US" sz="3600" dirty="0" smtClean="0"/>
              <a:t> University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514600"/>
            <a:ext cx="7620000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University of Dar </a:t>
            </a:r>
            <a:r>
              <a:rPr lang="en-US" dirty="0" err="1" smtClean="0"/>
              <a:t>es</a:t>
            </a:r>
            <a:r>
              <a:rPr lang="en-US" dirty="0" smtClean="0"/>
              <a:t> Salaam (UDSM)</a:t>
            </a:r>
          </a:p>
          <a:p>
            <a:endParaRPr lang="en-US" dirty="0" smtClean="0"/>
          </a:p>
          <a:p>
            <a:r>
              <a:rPr lang="en-US" dirty="0" smtClean="0"/>
              <a:t>By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Dr. Alfred </a:t>
            </a:r>
            <a:r>
              <a:rPr lang="en-US" dirty="0" err="1" smtClean="0"/>
              <a:t>Mwambela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429000"/>
            <a:ext cx="1447800" cy="204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7620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143000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4478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1.2 The Transistor-Transistor Logic (TTL) Device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7" name="Picture 6" descr="NOT_gate_ELVIS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905000"/>
            <a:ext cx="5105401" cy="4038600"/>
          </a:xfrm>
          <a:prstGeom prst="rect">
            <a:avLst/>
          </a:prstGeom>
        </p:spPr>
      </p:pic>
      <p:sp>
        <p:nvSpPr>
          <p:cNvPr id="8" name="Text Box 96"/>
          <p:cNvSpPr txBox="1">
            <a:spLocks noChangeArrowheads="1"/>
          </p:cNvSpPr>
          <p:nvPr/>
        </p:nvSpPr>
        <p:spPr bwMode="auto">
          <a:xfrm>
            <a:off x="685800" y="6096000"/>
            <a:ext cx="82296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just">
              <a:lnSpc>
                <a:spcPct val="80000"/>
              </a:lnSpc>
              <a:spcBef>
                <a:spcPct val="50000"/>
              </a:spcBef>
              <a:tabLst>
                <a:tab pos="0" algn="l"/>
              </a:tabLst>
            </a:pPr>
            <a:r>
              <a:rPr lang="en-US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LABVIEW graph of output voltage for increasing and decreasing input voltages for the NOT (Inverter) gate </a:t>
            </a:r>
            <a:r>
              <a:rPr lang="en-US" b="1" dirty="0" smtClean="0"/>
              <a:t>74LS14</a:t>
            </a:r>
            <a:r>
              <a:rPr lang="en-US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.</a:t>
            </a:r>
            <a:endParaRPr lang="en-US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1.3 The I-V Diode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33" name="Text Box 96"/>
          <p:cNvSpPr txBox="1">
            <a:spLocks noChangeArrowheads="1"/>
          </p:cNvSpPr>
          <p:nvPr/>
        </p:nvSpPr>
        <p:spPr bwMode="auto">
          <a:xfrm>
            <a:off x="4495800" y="2667000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This experiment is similar to the MIT microelectronics web lab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685800" y="5181600"/>
          <a:ext cx="48768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68"/>
                <a:gridCol w="27530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Main Component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 ELVIS ISA Requirements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DC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power supply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2-Wire I-V analyzer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Isosceles Triangle 7"/>
          <p:cNvSpPr/>
          <p:nvPr/>
        </p:nvSpPr>
        <p:spPr>
          <a:xfrm rot="10800000">
            <a:off x="2514600" y="3656806"/>
            <a:ext cx="4572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8" idx="3"/>
          </p:cNvCxnSpPr>
          <p:nvPr/>
        </p:nvCxnSpPr>
        <p:spPr>
          <a:xfrm rot="5400000">
            <a:off x="2477294" y="3390106"/>
            <a:ext cx="532606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2476897" y="4304109"/>
            <a:ext cx="533400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14600" y="4037806"/>
            <a:ext cx="4572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3123406"/>
            <a:ext cx="1524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5800" y="4571206"/>
            <a:ext cx="29718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19200" y="2971006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85800" y="3123406"/>
            <a:ext cx="5334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47800" y="259000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371600" y="3426618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342820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52800" y="3656806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1.3 The I-V Diode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33" name="Text Box 96"/>
          <p:cNvSpPr txBox="1">
            <a:spLocks noChangeArrowheads="1"/>
          </p:cNvSpPr>
          <p:nvPr/>
        </p:nvSpPr>
        <p:spPr bwMode="auto">
          <a:xfrm>
            <a:off x="1295400" y="6324600"/>
            <a:ext cx="73152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lvl="1" algn="just">
              <a:lnSpc>
                <a:spcPct val="80000"/>
              </a:lnSpc>
              <a:spcBef>
                <a:spcPct val="50000"/>
              </a:spcBef>
              <a:tabLst>
                <a:tab pos="117475" algn="l"/>
              </a:tabLst>
            </a:pPr>
            <a:r>
              <a:rPr lang="en-US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LABVIEW graph showing I-V diode characteristics</a:t>
            </a:r>
            <a:endParaRPr lang="en-US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20" name="Picture 19" descr="diode_curve_ELVIS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86000"/>
            <a:ext cx="4800600" cy="3922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1.4 The Transistor Output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657600"/>
          <a:ext cx="48768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68"/>
                <a:gridCol w="27530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Main Component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 ELVIS ISA Requirements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DC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power supply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3-Wire I-V analyzer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Box 96"/>
          <p:cNvSpPr txBox="1">
            <a:spLocks noChangeArrowheads="1"/>
          </p:cNvSpPr>
          <p:nvPr/>
        </p:nvSpPr>
        <p:spPr bwMode="auto">
          <a:xfrm>
            <a:off x="609600" y="2667000"/>
            <a:ext cx="7543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This experiment is similar to the Transistor Characteristics in MIT microelectronics web lab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1.5 The high voltage experiments using the TERCO DAQ system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8" name="Text Box 96"/>
          <p:cNvSpPr txBox="1">
            <a:spLocks noChangeArrowheads="1"/>
          </p:cNvSpPr>
          <p:nvPr/>
        </p:nvSpPr>
        <p:spPr bwMode="auto">
          <a:xfrm>
            <a:off x="609600" y="2667000"/>
            <a:ext cx="7543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This was basically the second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 experiments at UDSM, which was discontinued due to malfunctioning of the system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2 The NI USB 6009 DAQ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33" name="Picture 2" descr="040716_usb6008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514600"/>
            <a:ext cx="4000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2.1 The I-V Diode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35" name="Picture 34" descr="diode_curve_ELVIS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362200"/>
            <a:ext cx="4800600" cy="3922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4572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838200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3 Integration of NI ELVIS instruments in ISA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1371600"/>
          <a:ext cx="7772400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4196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000" dirty="0" smtClean="0"/>
                        <a:t>NI ELVIS INSTRUMENTS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INSTRUMENT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 generator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Oscilloscope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Bode analyzer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power supply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2-wire current-voltage</a:t>
                      </a:r>
                      <a:r>
                        <a:rPr lang="en-US" baseline="0" dirty="0" smtClean="0"/>
                        <a:t> analyzer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3-wire</a:t>
                      </a:r>
                      <a:r>
                        <a:rPr lang="en-US" baseline="0" dirty="0" smtClean="0"/>
                        <a:t> current-voltage analyzer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Arbitrary waveform generator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reader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writer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Dynamic signal analyzer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Impedance analyzer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multi-meter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3. Converting existing traditional experiments at UDSM into ISA for dual-mode teaching and learning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43000" y="2438400"/>
            <a:ext cx="7239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This remains to be our area of focus</a:t>
            </a: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Integration of all NI ELVIS instruments in ISA is important if  this goal has to be realized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4. Students-Staff Exchange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9600" y="1752600"/>
            <a:ext cx="7239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UDSM-MAK</a:t>
            </a: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MAK – UDSM</a:t>
            </a: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UDSM-OUT (Dr N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Jiwaji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)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381000" y="1371600"/>
            <a:ext cx="8229600" cy="52322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University of Dar </a:t>
            </a:r>
            <a:r>
              <a:rPr lang="en-US" sz="2800" b="1" dirty="0" err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es</a:t>
            </a:r>
            <a:r>
              <a:rPr lang="en-US" sz="2800" b="1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 Salaam</a:t>
            </a: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381000" y="1981200"/>
            <a:ext cx="3733800" cy="646331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College of Engineering and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Technology (</a:t>
            </a:r>
            <a:r>
              <a:rPr lang="en-US" dirty="0" err="1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CoET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381000" y="2971800"/>
            <a:ext cx="3733800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Department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of Electrical and Computer</a:t>
            </a:r>
            <a:r>
              <a:rPr lang="en-US" sz="2200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System Eng (ECSE)</a:t>
            </a: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4343400" y="1981200"/>
            <a:ext cx="4267200" cy="646331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School of Informatics &amp; Communication Technologies (SICT)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886200"/>
            <a:ext cx="37338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Power Engineering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4419600"/>
            <a:ext cx="37338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Computer Systems  Eng.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4953000"/>
            <a:ext cx="37338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Telecommunication Eng.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3886200"/>
            <a:ext cx="4267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Electronics &amp;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Comm. Technologies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9600" y="4419600"/>
            <a:ext cx="4267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Computer Science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9600" y="4953000"/>
            <a:ext cx="4267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Center for Virtual Learning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6096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New Organizational Structure - 2009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6"/>
          <p:cNvSpPr txBox="1">
            <a:spLocks noChangeArrowheads="1"/>
          </p:cNvSpPr>
          <p:nvPr/>
        </p:nvSpPr>
        <p:spPr bwMode="auto">
          <a:xfrm>
            <a:off x="609600" y="2133600"/>
            <a:ext cx="8001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Integrate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 experiments in teaching and learning process.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Contributes to the development of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 experiments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Convert existing traditional experiments at UDSM into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 Shared Architecture (ISA) for dual-mode teaching and learning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Disseminate and share information about </a:t>
            </a:r>
            <a:r>
              <a:rPr lang="en-US" sz="2000" dirty="0" err="1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 experiments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Encourage fruitful staff/student exchange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685800" y="1447800"/>
            <a:ext cx="57150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Goals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1. Integrating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experiments in teaching and learning process 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447800" y="2438400"/>
            <a:ext cx="2057400" cy="1905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47800" y="4495800"/>
            <a:ext cx="2057400" cy="1905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29200" y="2590800"/>
            <a:ext cx="2057400" cy="1905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05400" y="4114800"/>
            <a:ext cx="2057400" cy="1905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5181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Experiments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31242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Theory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3200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Theory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4800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Experiments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1981200"/>
            <a:ext cx="26670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Traditional Approach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1981200"/>
            <a:ext cx="28194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Recommended Approach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1. Integrating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experiments in teaching and learning process 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981200"/>
          <a:ext cx="7620000" cy="264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588"/>
                <a:gridCol w="1195294"/>
                <a:gridCol w="5304118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sz="2000" dirty="0" smtClean="0"/>
                        <a:t>ANALOGUE ELECTRONICS (2008/2009)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     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</a:t>
                      </a:r>
                      <a:r>
                        <a:rPr lang="en-US" baseline="0" dirty="0" smtClean="0"/>
                        <a:t> of Dar </a:t>
                      </a:r>
                      <a:r>
                        <a:rPr lang="en-US" baseline="0" dirty="0" err="1" smtClean="0"/>
                        <a:t>es</a:t>
                      </a:r>
                      <a:r>
                        <a:rPr lang="en-US" baseline="0" dirty="0" smtClean="0"/>
                        <a:t> Salaam (UDSM)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OPH 207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University of Tanzania (OUT)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PH</a:t>
                      </a:r>
                      <a:r>
                        <a:rPr lang="en-US" baseline="0" dirty="0" smtClean="0"/>
                        <a:t>    326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 </a:t>
                      </a:r>
                      <a:r>
                        <a:rPr lang="en-US" dirty="0" err="1" smtClean="0"/>
                        <a:t>es</a:t>
                      </a:r>
                      <a:r>
                        <a:rPr lang="en-US" dirty="0" smtClean="0"/>
                        <a:t> Salaam University College of Education (DUCE)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Mkwawa</a:t>
                      </a:r>
                      <a:r>
                        <a:rPr lang="en-US" dirty="0" smtClean="0"/>
                        <a:t> University College of Education (MUCE)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 Box 96"/>
          <p:cNvSpPr txBox="1">
            <a:spLocks noChangeArrowheads="1"/>
          </p:cNvSpPr>
          <p:nvPr/>
        </p:nvSpPr>
        <p:spPr bwMode="auto">
          <a:xfrm>
            <a:off x="685800" y="4881027"/>
            <a:ext cx="8001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Diode Characteristics.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BJT Output Characteristics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2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FET Output Characteristics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1.1 The Common Emitter (CE) Amplifier Experiment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981994" y="4191000"/>
            <a:ext cx="60880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286000" y="3886200"/>
            <a:ext cx="3048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86000" y="43434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514600" y="3048000"/>
            <a:ext cx="152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2401094" y="3695700"/>
            <a:ext cx="3802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362994" y="4723606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2437606" y="28948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905000" y="2743200"/>
            <a:ext cx="91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828800" y="3048000"/>
            <a:ext cx="152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endCxn id="44" idx="0"/>
          </p:cNvCxnSpPr>
          <p:nvPr/>
        </p:nvCxnSpPr>
        <p:spPr>
          <a:xfrm rot="5400000">
            <a:off x="1752600" y="28956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4" idx="2"/>
          </p:cNvCxnSpPr>
          <p:nvPr/>
        </p:nvCxnSpPr>
        <p:spPr>
          <a:xfrm rot="5400000">
            <a:off x="1562100" y="38481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752600" y="4191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371600" y="4953000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590800" y="36576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2972594" y="3657600"/>
            <a:ext cx="151606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3048794" y="3656806"/>
            <a:ext cx="151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124200" y="36576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1677194" y="4190206"/>
            <a:ext cx="151606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600200" y="4190206"/>
            <a:ext cx="151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371600" y="4191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2134394" y="5028406"/>
            <a:ext cx="151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Isosceles Triangle 94"/>
          <p:cNvSpPr/>
          <p:nvPr/>
        </p:nvSpPr>
        <p:spPr>
          <a:xfrm rot="10800000">
            <a:off x="2057400" y="5105400"/>
            <a:ext cx="304800" cy="152400"/>
          </a:xfrm>
          <a:prstGeom prst="triangl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2667000" y="3048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sz="1400" dirty="0" err="1" smtClean="0"/>
              <a:t>c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1447800" y="3124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sz="1400" dirty="0" err="1" smtClean="0"/>
              <a:t>b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2819400" y="2514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sz="1400" dirty="0" err="1" smtClean="0"/>
              <a:t>cc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895600" y="3745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sz="1400" dirty="0" smtClean="0"/>
              <a:t>2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1524000" y="426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sz="1400" dirty="0" smtClean="0"/>
              <a:t>1</a:t>
            </a:r>
            <a:endParaRPr lang="en-US" dirty="0"/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743200"/>
            <a:ext cx="4114800" cy="3113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1.1 The Common Emitter (CE) Amplifier Experiment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2667000"/>
          <a:ext cx="7467600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3276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Main Components of the Experiment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 ELVIS ISA Requirements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Time domain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 generator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domain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Bode analyzer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DC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power supply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1.2 The Transistor-Transistor Logic (TTL) Device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32" name="Picture 2" descr="74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14600"/>
            <a:ext cx="335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96"/>
          <p:cNvSpPr txBox="1">
            <a:spLocks noChangeArrowheads="1"/>
          </p:cNvSpPr>
          <p:nvPr/>
        </p:nvSpPr>
        <p:spPr bwMode="auto">
          <a:xfrm>
            <a:off x="4495800" y="2667000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4675" lvl="1" indent="-457200" algn="just">
              <a:lnSpc>
                <a:spcPct val="80000"/>
              </a:lnSpc>
              <a:spcBef>
                <a:spcPct val="50000"/>
              </a:spcBef>
              <a:buFontTx/>
              <a:buBlip>
                <a:blip r:embed="rId3"/>
              </a:buBlip>
              <a:tabLst>
                <a:tab pos="574675" algn="l"/>
              </a:tabLst>
            </a:pPr>
            <a:r>
              <a:rPr lang="en-US" sz="2000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Desirable voltage levels for logic High (1) and logic Low (0).</a:t>
            </a:r>
            <a:endParaRPr lang="en-US" sz="2000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4038600" y="3962400"/>
          <a:ext cx="4876800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68"/>
                <a:gridCol w="27530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Main Component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 ELVIS ISA Requirements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DC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power supply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5"/>
          <p:cNvSpPr txBox="1">
            <a:spLocks noChangeArrowheads="1"/>
          </p:cNvSpPr>
          <p:nvPr/>
        </p:nvSpPr>
        <p:spPr bwMode="auto">
          <a:xfrm>
            <a:off x="685800" y="1066800"/>
            <a:ext cx="7924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2. Contribute to development of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iLabs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Times New Roman" charset="0"/>
              </a:rPr>
              <a:t> experiment</a:t>
            </a:r>
            <a:endParaRPr lang="en-US" sz="2400" b="1" dirty="0">
              <a:latin typeface="Arial" charset="0"/>
              <a:cs typeface="Times New Roman" charset="0"/>
            </a:endParaRPr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685800" y="1593402"/>
            <a:ext cx="792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Arial" charset="0"/>
                <a:cs typeface="Times New Roman" charset="0"/>
              </a:rPr>
              <a:t>2. 1 The NI ELVIS route</a:t>
            </a:r>
            <a:endParaRPr lang="en-US" sz="2000" b="1" dirty="0">
              <a:solidFill>
                <a:srgbClr val="0070C0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685800" y="1981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Times New Roman" charset="0"/>
              </a:rPr>
              <a:t>2. 1.2 The Transistor-Transistor Logic (TTL) Device Characteristics</a:t>
            </a:r>
            <a:endParaRPr lang="en-US" sz="2000" b="1" dirty="0">
              <a:solidFill>
                <a:srgbClr val="00B0F0"/>
              </a:solidFill>
              <a:latin typeface="Arial" charset="0"/>
              <a:cs typeface="Times New Roman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600200" y="2438400"/>
          <a:ext cx="52578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 Box 96"/>
          <p:cNvSpPr txBox="1">
            <a:spLocks noChangeArrowheads="1"/>
          </p:cNvSpPr>
          <p:nvPr/>
        </p:nvSpPr>
        <p:spPr bwMode="auto">
          <a:xfrm>
            <a:off x="685800" y="6096000"/>
            <a:ext cx="82296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just">
              <a:lnSpc>
                <a:spcPct val="80000"/>
              </a:lnSpc>
              <a:spcBef>
                <a:spcPct val="50000"/>
              </a:spcBef>
              <a:tabLst>
                <a:tab pos="0" algn="l"/>
              </a:tabLst>
            </a:pPr>
            <a:r>
              <a:rPr lang="en-US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Excel graph of output voltage for increasing and decreasing input voltages for the NOT (Inverter) gate </a:t>
            </a:r>
            <a:r>
              <a:rPr lang="en-US" b="1" dirty="0" smtClean="0"/>
              <a:t>74LS14</a:t>
            </a:r>
            <a:r>
              <a:rPr lang="en-US" dirty="0" smtClean="0">
                <a:solidFill>
                  <a:srgbClr val="0033CC"/>
                </a:solidFill>
                <a:latin typeface="Arial" charset="0"/>
                <a:cs typeface="Times New Roman" charset="0"/>
              </a:rPr>
              <a:t>.</a:t>
            </a:r>
            <a:endParaRPr lang="en-US" dirty="0">
              <a:solidFill>
                <a:srgbClr val="0033CC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739</Words>
  <Application>Microsoft Office PowerPoint</Application>
  <PresentationFormat>On-screen Show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5th iLabs Africa Steering Committee Meeting at Obafemi Awolowo University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PRIVATE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ALPA</dc:creator>
  <cp:lastModifiedBy>ALPA</cp:lastModifiedBy>
  <cp:revision>5</cp:revision>
  <dcterms:created xsi:type="dcterms:W3CDTF">2009-07-07T21:05:55Z</dcterms:created>
  <dcterms:modified xsi:type="dcterms:W3CDTF">2009-07-09T09:20:41Z</dcterms:modified>
</cp:coreProperties>
</file>