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diagrams/quickStyle2.xml" ContentType="application/vnd.openxmlformats-officedocument.drawingml.diagramStyl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Default Extension="tiff" ContentType="image/tiff"/>
  <Override PartName="/ppt/notesSlides/notesSlide20.xml" ContentType="application/vnd.openxmlformats-officedocument.presentationml.notesSlide+xml"/>
  <Default Extension="vml" ContentType="application/vnd.openxmlformats-officedocument.vmlDrawing"/>
  <Override PartName="/ppt/diagrams/layout2.xml" ContentType="application/vnd.openxmlformats-officedocument.drawingml.diagramLayout+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tags/tag3.xml" ContentType="application/vnd.openxmlformats-officedocument.presentationml.tags+xml"/>
  <Override PartName="/ppt/diagrams/quickStyle1.xml" ContentType="application/vnd.openxmlformats-officedocument.drawingml.diagramStyle+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4.xml" ContentType="application/vnd.openxmlformats-officedocument.drawingml.diagramLayout+xml"/>
  <Override PartName="/ppt/notesSlides/notesSlide5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4"/>
  </p:notesMasterIdLst>
  <p:sldIdLst>
    <p:sldId id="256" r:id="rId2"/>
    <p:sldId id="366" r:id="rId3"/>
    <p:sldId id="350" r:id="rId4"/>
    <p:sldId id="363" r:id="rId5"/>
    <p:sldId id="364" r:id="rId6"/>
    <p:sldId id="303" r:id="rId7"/>
    <p:sldId id="368" r:id="rId8"/>
    <p:sldId id="357" r:id="rId9"/>
    <p:sldId id="374" r:id="rId10"/>
    <p:sldId id="370" r:id="rId11"/>
    <p:sldId id="354" r:id="rId12"/>
    <p:sldId id="371" r:id="rId13"/>
    <p:sldId id="372" r:id="rId14"/>
    <p:sldId id="375" r:id="rId15"/>
    <p:sldId id="373" r:id="rId16"/>
    <p:sldId id="365" r:id="rId17"/>
    <p:sldId id="259" r:id="rId18"/>
    <p:sldId id="260" r:id="rId19"/>
    <p:sldId id="262" r:id="rId20"/>
    <p:sldId id="263" r:id="rId21"/>
    <p:sldId id="359" r:id="rId22"/>
    <p:sldId id="361" r:id="rId23"/>
    <p:sldId id="301" r:id="rId24"/>
    <p:sldId id="355" r:id="rId25"/>
    <p:sldId id="356" r:id="rId26"/>
    <p:sldId id="348" r:id="rId27"/>
    <p:sldId id="308" r:id="rId28"/>
    <p:sldId id="309" r:id="rId29"/>
    <p:sldId id="305" r:id="rId30"/>
    <p:sldId id="362" r:id="rId31"/>
    <p:sldId id="299" r:id="rId32"/>
    <p:sldId id="298" r:id="rId33"/>
    <p:sldId id="320" r:id="rId34"/>
    <p:sldId id="321" r:id="rId35"/>
    <p:sldId id="322" r:id="rId36"/>
    <p:sldId id="328" r:id="rId37"/>
    <p:sldId id="329" r:id="rId38"/>
    <p:sldId id="332" r:id="rId39"/>
    <p:sldId id="326" r:id="rId40"/>
    <p:sldId id="327" r:id="rId41"/>
    <p:sldId id="294" r:id="rId42"/>
    <p:sldId id="330" r:id="rId43"/>
    <p:sldId id="339" r:id="rId44"/>
    <p:sldId id="347" r:id="rId45"/>
    <p:sldId id="337" r:id="rId46"/>
    <p:sldId id="336" r:id="rId47"/>
    <p:sldId id="338" r:id="rId48"/>
    <p:sldId id="340" r:id="rId49"/>
    <p:sldId id="341" r:id="rId50"/>
    <p:sldId id="345" r:id="rId51"/>
    <p:sldId id="349" r:id="rId52"/>
    <p:sldId id="342" r:id="rId53"/>
    <p:sldId id="343" r:id="rId54"/>
    <p:sldId id="344" r:id="rId55"/>
    <p:sldId id="282" r:id="rId56"/>
    <p:sldId id="283" r:id="rId57"/>
    <p:sldId id="284" r:id="rId58"/>
    <p:sldId id="285" r:id="rId59"/>
    <p:sldId id="286" r:id="rId60"/>
    <p:sldId id="287" r:id="rId61"/>
    <p:sldId id="288" r:id="rId62"/>
    <p:sldId id="360" r:id="rId63"/>
  </p:sldIdLst>
  <p:sldSz cx="9144000" cy="6858000" type="screen4x3"/>
  <p:notesSz cx="7150100" cy="94488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06" autoAdjust="0"/>
    <p:restoredTop sz="79034" autoAdjust="0"/>
  </p:normalViewPr>
  <p:slideViewPr>
    <p:cSldViewPr>
      <p:cViewPr>
        <p:scale>
          <a:sx n="70" d="100"/>
          <a:sy n="70" d="100"/>
        </p:scale>
        <p:origin x="-1182" y="5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jlouie\Local%20Settings\Temp\notesFCBCEE\~2061826.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nirvana\AE-General\NI%20ELVIS%20II\ISR%20Survey%20Results.xlsx" TargetMode="External"/></Relationships>
</file>

<file path=ppt/charts/_rels/chart3.xml.rels><?xml version="1.0" encoding="UTF-8" standalone="yes"?>
<Relationships xmlns="http://schemas.openxmlformats.org/package/2006/relationships"><Relationship Id="rId2" Type="http://schemas.openxmlformats.org/officeDocument/2006/relationships/oleObject" Target="file:///D:\Typhoon\Textbooks\Book%20Lists%20&amp;%20Research\BestSellers%202007-pivot.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stacked"/>
        <c:ser>
          <c:idx val="0"/>
          <c:order val="0"/>
          <c:tx>
            <c:strRef>
              <c:f>Sheet1!$A$2</c:f>
              <c:strCache>
                <c:ptCount val="1"/>
                <c:pt idx="0">
                  <c:v>NI ELVIS </c:v>
                </c:pt>
              </c:strCache>
            </c:strRef>
          </c:tx>
          <c:spPr>
            <a:effectLst>
              <a:outerShdw blurRad="50800" dist="38100" dir="2700000" algn="tl" rotWithShape="0">
                <a:prstClr val="black">
                  <a:alpha val="40000"/>
                </a:prstClr>
              </a:outerShdw>
            </a:effectLst>
          </c:spPr>
          <c:cat>
            <c:numRef>
              <c:f>Sheet1!$B$1:$F$1</c:f>
              <c:numCache>
                <c:formatCode>General</c:formatCode>
                <c:ptCount val="5"/>
                <c:pt idx="0">
                  <c:v>2003</c:v>
                </c:pt>
                <c:pt idx="1">
                  <c:v>2004</c:v>
                </c:pt>
                <c:pt idx="2">
                  <c:v>2005</c:v>
                </c:pt>
                <c:pt idx="3">
                  <c:v>2006</c:v>
                </c:pt>
                <c:pt idx="4">
                  <c:v>2007</c:v>
                </c:pt>
              </c:numCache>
            </c:numRef>
          </c:cat>
          <c:val>
            <c:numRef>
              <c:f>Sheet1!$B$2:$F$2</c:f>
              <c:numCache>
                <c:formatCode>_("$"* #,##0_);_("$"* \(#,##0\);_("$"* "-"??_);_(@_)</c:formatCode>
                <c:ptCount val="5"/>
                <c:pt idx="0">
                  <c:v>1269291.33</c:v>
                </c:pt>
                <c:pt idx="1">
                  <c:v>2743977.1</c:v>
                </c:pt>
                <c:pt idx="2">
                  <c:v>3076681.34</c:v>
                </c:pt>
                <c:pt idx="3">
                  <c:v>3878162.34</c:v>
                </c:pt>
                <c:pt idx="4">
                  <c:v>4937473.7781818202</c:v>
                </c:pt>
              </c:numCache>
            </c:numRef>
          </c:val>
        </c:ser>
        <c:ser>
          <c:idx val="1"/>
          <c:order val="1"/>
          <c:tx>
            <c:strRef>
              <c:f>Sheet1!$A$3</c:f>
              <c:strCache>
                <c:ptCount val="1"/>
                <c:pt idx="0">
                  <c:v>Devry</c:v>
                </c:pt>
              </c:strCache>
            </c:strRef>
          </c:tx>
          <c:spPr>
            <a:effectLst>
              <a:outerShdw blurRad="50800" dist="38100" dir="2700000" algn="tl" rotWithShape="0">
                <a:prstClr val="black">
                  <a:alpha val="40000"/>
                </a:prstClr>
              </a:outerShdw>
            </a:effectLst>
          </c:spPr>
          <c:cat>
            <c:numRef>
              <c:f>Sheet1!$B$1:$F$1</c:f>
              <c:numCache>
                <c:formatCode>General</c:formatCode>
                <c:ptCount val="5"/>
                <c:pt idx="0">
                  <c:v>2003</c:v>
                </c:pt>
                <c:pt idx="1">
                  <c:v>2004</c:v>
                </c:pt>
                <c:pt idx="2">
                  <c:v>2005</c:v>
                </c:pt>
                <c:pt idx="3">
                  <c:v>2006</c:v>
                </c:pt>
                <c:pt idx="4">
                  <c:v>2007</c:v>
                </c:pt>
              </c:numCache>
            </c:numRef>
          </c:cat>
          <c:val>
            <c:numRef>
              <c:f>Sheet1!$B$3:$F$3</c:f>
              <c:numCache>
                <c:formatCode>General</c:formatCode>
                <c:ptCount val="5"/>
                <c:pt idx="2" formatCode="_(&quot;$&quot;* #,##0_);_(&quot;$&quot;* \(#,##0\);_(&quot;$&quot;* &quot;-&quot;??_);_(@_)">
                  <c:v>800000</c:v>
                </c:pt>
              </c:numCache>
            </c:numRef>
          </c:val>
        </c:ser>
        <c:overlap val="100"/>
        <c:axId val="45258240"/>
        <c:axId val="45259776"/>
      </c:barChart>
      <c:catAx>
        <c:axId val="45258240"/>
        <c:scaling>
          <c:orientation val="minMax"/>
        </c:scaling>
        <c:axPos val="b"/>
        <c:numFmt formatCode="General" sourceLinked="1"/>
        <c:tickLblPos val="nextTo"/>
        <c:crossAx val="45259776"/>
        <c:crosses val="autoZero"/>
        <c:auto val="1"/>
        <c:lblAlgn val="ctr"/>
        <c:lblOffset val="100"/>
      </c:catAx>
      <c:valAx>
        <c:axId val="45259776"/>
        <c:scaling>
          <c:orientation val="minMax"/>
          <c:max val="5000000"/>
        </c:scaling>
        <c:axPos val="l"/>
        <c:majorGridlines/>
        <c:numFmt formatCode="_(&quot;$&quot;* #,##0_);_(&quot;$&quot;* \(#,##0\);_(&quot;$&quot;* &quot;-&quot;??_);_(@_)" sourceLinked="1"/>
        <c:tickLblPos val="nextTo"/>
        <c:crossAx val="45258240"/>
        <c:crosses val="autoZero"/>
        <c:crossBetween val="between"/>
      </c:valAx>
    </c:plotArea>
    <c:legend>
      <c:legendPos val="r"/>
      <c:layout/>
    </c:legend>
    <c:plotVisOnly val="1"/>
  </c:chart>
  <c:spPr>
    <a:effectLst>
      <a:outerShdw blurRad="50800" dist="38100" dir="2700000" algn="tl" rotWithShape="0">
        <a:prstClr val="black">
          <a:alpha val="40000"/>
        </a:prstClr>
      </a:outerShdw>
    </a:effectLst>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26"/>
  <c:chart>
    <c:title>
      <c:tx>
        <c:rich>
          <a:bodyPr/>
          <a:lstStyle/>
          <a:p>
            <a:pPr>
              <a:defRPr/>
            </a:pPr>
            <a:r>
              <a:rPr lang="en-US"/>
              <a:t>NI ELVIS Pain Points</a:t>
            </a:r>
          </a:p>
        </c:rich>
      </c:tx>
      <c:layout/>
    </c:title>
    <c:plotArea>
      <c:layout/>
      <c:pieChart>
        <c:varyColors val="1"/>
        <c:ser>
          <c:idx val="0"/>
          <c:order val="0"/>
          <c:dLbls>
            <c:dLbl>
              <c:idx val="1"/>
              <c:layout>
                <c:manualLayout>
                  <c:x val="4.4748691787487006E-2"/>
                  <c:y val="-0.11193740370304335"/>
                </c:manualLayout>
              </c:layout>
              <c:showPercent val="1"/>
            </c:dLbl>
            <c:showPercent val="1"/>
          </c:dLbls>
          <c:cat>
            <c:strRef>
              <c:f>Sheet1!$AH$40:$AJ$40</c:f>
              <c:strCache>
                <c:ptCount val="3"/>
                <c:pt idx="0">
                  <c:v>Fuses</c:v>
                </c:pt>
                <c:pt idx="1">
                  <c:v>Portability</c:v>
                </c:pt>
                <c:pt idx="2">
                  <c:v>Non-Integrated USB DAQ</c:v>
                </c:pt>
              </c:strCache>
            </c:strRef>
          </c:cat>
          <c:val>
            <c:numRef>
              <c:f>Sheet1!$AH$41:$AJ$41</c:f>
              <c:numCache>
                <c:formatCode>General</c:formatCode>
                <c:ptCount val="3"/>
                <c:pt idx="0">
                  <c:v>4</c:v>
                </c:pt>
                <c:pt idx="1">
                  <c:v>3</c:v>
                </c:pt>
                <c:pt idx="2">
                  <c:v>2</c:v>
                </c:pt>
              </c:numCache>
            </c:numRef>
          </c:val>
        </c:ser>
        <c:dLbls>
          <c:showPercent val="1"/>
        </c:dLbls>
        <c:firstSliceAng val="0"/>
      </c:pieChart>
    </c:plotArea>
    <c:legend>
      <c:legendPos val="r"/>
      <c:layout/>
      <c:txPr>
        <a:bodyPr/>
        <a:lstStyle/>
        <a:p>
          <a:pPr>
            <a:defRPr sz="1200" b="0">
              <a:latin typeface="Arial" pitchFamily="34" charset="0"/>
              <a:cs typeface="Arial" pitchFamily="34" charset="0"/>
            </a:defRPr>
          </a:pPr>
          <a:endParaRPr lang="en-US"/>
        </a:p>
      </c:txPr>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pivotSource>
    <c:name>[BestSellers 2007-pivot.xlsx]Sheet2!PivotTable1</c:name>
    <c:fmtId val="-1"/>
  </c:pivotSource>
  <c:chart>
    <c:title>
      <c:tx>
        <c:rich>
          <a:bodyPr/>
          <a:lstStyle/>
          <a:p>
            <a:pPr>
              <a:defRPr/>
            </a:pPr>
            <a:r>
              <a:rPr lang="en-US" dirty="0"/>
              <a:t>Addressable Student Market Size</a:t>
            </a:r>
          </a:p>
        </c:rich>
      </c:tx>
      <c:layout/>
    </c:title>
    <c:pivotFmts>
      <c:pivotFmt>
        <c:idx val="0"/>
        <c:marker>
          <c:symbol val="none"/>
        </c:marker>
      </c:pivotFmt>
      <c:pivotFmt>
        <c:idx val="1"/>
        <c:marker>
          <c:symbol val="none"/>
        </c:marker>
      </c:pivotFmt>
      <c:pivotFmt>
        <c:idx val="2"/>
        <c:marker>
          <c:symbol val="none"/>
        </c:marker>
      </c:pivotFmt>
      <c:pivotFmt>
        <c:idx val="3"/>
        <c:marker>
          <c:symbol val="none"/>
        </c:marker>
        <c:dLbl>
          <c:idx val="0"/>
          <c:spPr/>
          <c:txPr>
            <a:bodyPr/>
            <a:lstStyle/>
            <a:p>
              <a:pPr>
                <a:defRPr/>
              </a:pPr>
              <a:endParaRPr lang="en-US"/>
            </a:p>
          </c:txPr>
          <c:dLblPos val="inEnd"/>
          <c:showVal val="1"/>
        </c:dLbl>
      </c:pivotFmt>
      <c:pivotFmt>
        <c:idx val="4"/>
        <c:marker>
          <c:symbol val="none"/>
        </c:marker>
      </c:pivotFmt>
      <c:pivotFmt>
        <c:idx val="5"/>
        <c:marker>
          <c:symbol val="none"/>
        </c:marker>
      </c:pivotFmt>
      <c:pivotFmt>
        <c:idx val="6"/>
        <c:marker>
          <c:symbol val="none"/>
        </c:marker>
        <c:dLbl>
          <c:idx val="0"/>
          <c:spPr/>
          <c:txPr>
            <a:bodyPr/>
            <a:lstStyle/>
            <a:p>
              <a:pPr>
                <a:defRPr/>
              </a:pPr>
              <a:endParaRPr lang="en-US"/>
            </a:p>
          </c:txPr>
          <c:dLblPos val="inEnd"/>
          <c:showVal val="1"/>
        </c:dLbl>
      </c:pivotFmt>
    </c:pivotFmts>
    <c:plotArea>
      <c:layout>
        <c:manualLayout>
          <c:layoutTarget val="inner"/>
          <c:xMode val="edge"/>
          <c:yMode val="edge"/>
          <c:x val="7.5758948562313896E-2"/>
          <c:y val="0.1329464410328432"/>
          <c:w val="0.88992890832606053"/>
          <c:h val="0.54334999108109361"/>
        </c:manualLayout>
      </c:layout>
      <c:barChart>
        <c:barDir val="col"/>
        <c:grouping val="clustered"/>
        <c:ser>
          <c:idx val="0"/>
          <c:order val="0"/>
          <c:tx>
            <c:strRef>
              <c:f>Sheet2!$B$1:$B$2</c:f>
              <c:strCache>
                <c:ptCount val="1"/>
                <c:pt idx="0">
                  <c:v>Market Size</c:v>
                </c:pt>
              </c:strCache>
            </c:strRef>
          </c:tx>
          <c:dLbls>
            <c:delete val="1"/>
          </c:dLbls>
          <c:cat>
            <c:strRef>
              <c:f>Sheet2!$A$3:$A$11</c:f>
              <c:strCache>
                <c:ptCount val="8"/>
                <c:pt idx="0">
                  <c:v>Circuits Non-EE</c:v>
                </c:pt>
                <c:pt idx="1">
                  <c:v>Linear Circuits</c:v>
                </c:pt>
                <c:pt idx="2">
                  <c:v>Electronics</c:v>
                </c:pt>
                <c:pt idx="3">
                  <c:v>Signals and Systems</c:v>
                </c:pt>
                <c:pt idx="4">
                  <c:v>Digital Signal Processing</c:v>
                </c:pt>
                <c:pt idx="5">
                  <c:v>Communications Systems</c:v>
                </c:pt>
                <c:pt idx="6">
                  <c:v>Controls</c:v>
                </c:pt>
                <c:pt idx="7">
                  <c:v>BioInstrumentation</c:v>
                </c:pt>
              </c:strCache>
            </c:strRef>
          </c:cat>
          <c:val>
            <c:numRef>
              <c:f>Sheet2!$B$3:$B$11</c:f>
              <c:numCache>
                <c:formatCode>General</c:formatCode>
                <c:ptCount val="8"/>
                <c:pt idx="0">
                  <c:v>18500</c:v>
                </c:pt>
                <c:pt idx="1">
                  <c:v>42406</c:v>
                </c:pt>
                <c:pt idx="2">
                  <c:v>30311</c:v>
                </c:pt>
                <c:pt idx="3">
                  <c:v>27138</c:v>
                </c:pt>
                <c:pt idx="4">
                  <c:v>13546</c:v>
                </c:pt>
                <c:pt idx="5">
                  <c:v>16053</c:v>
                </c:pt>
                <c:pt idx="6">
                  <c:v>21500</c:v>
                </c:pt>
                <c:pt idx="7">
                  <c:v>5000</c:v>
                </c:pt>
              </c:numCache>
            </c:numRef>
          </c:val>
        </c:ser>
        <c:ser>
          <c:idx val="1"/>
          <c:order val="1"/>
          <c:tx>
            <c:strRef>
              <c:f>Sheet2!$C$1:$C$2</c:f>
              <c:strCache>
                <c:ptCount val="1"/>
                <c:pt idx="0">
                  <c:v>NI SW Materials Available</c:v>
                </c:pt>
              </c:strCache>
            </c:strRef>
          </c:tx>
          <c:dLbls>
            <c:txPr>
              <a:bodyPr/>
              <a:lstStyle/>
              <a:p>
                <a:pPr>
                  <a:defRPr/>
                </a:pPr>
                <a:endParaRPr lang="en-US"/>
              </a:p>
            </c:txPr>
            <c:dLblPos val="inEnd"/>
            <c:showVal val="1"/>
          </c:dLbls>
          <c:cat>
            <c:strRef>
              <c:f>Sheet2!$A$3:$A$11</c:f>
              <c:strCache>
                <c:ptCount val="8"/>
                <c:pt idx="0">
                  <c:v>Circuits Non-EE</c:v>
                </c:pt>
                <c:pt idx="1">
                  <c:v>Linear Circuits</c:v>
                </c:pt>
                <c:pt idx="2">
                  <c:v>Electronics</c:v>
                </c:pt>
                <c:pt idx="3">
                  <c:v>Signals and Systems</c:v>
                </c:pt>
                <c:pt idx="4">
                  <c:v>Digital Signal Processing</c:v>
                </c:pt>
                <c:pt idx="5">
                  <c:v>Communications Systems</c:v>
                </c:pt>
                <c:pt idx="6">
                  <c:v>Controls</c:v>
                </c:pt>
                <c:pt idx="7">
                  <c:v>BioInstrumentation</c:v>
                </c:pt>
              </c:strCache>
            </c:strRef>
          </c:cat>
          <c:val>
            <c:numRef>
              <c:f>Sheet2!$C$3:$C$11</c:f>
              <c:numCache>
                <c:formatCode>General</c:formatCode>
                <c:ptCount val="8"/>
                <c:pt idx="0">
                  <c:v>9000</c:v>
                </c:pt>
                <c:pt idx="1">
                  <c:v>22951</c:v>
                </c:pt>
                <c:pt idx="2">
                  <c:v>18788</c:v>
                </c:pt>
                <c:pt idx="3">
                  <c:v>8234</c:v>
                </c:pt>
                <c:pt idx="4">
                  <c:v>4655</c:v>
                </c:pt>
                <c:pt idx="6">
                  <c:v>11102</c:v>
                </c:pt>
              </c:numCache>
            </c:numRef>
          </c:val>
        </c:ser>
        <c:dLbls>
          <c:showVal val="1"/>
        </c:dLbls>
        <c:gapWidth val="75"/>
        <c:overlap val="40"/>
        <c:axId val="47163264"/>
        <c:axId val="47164800"/>
      </c:barChart>
      <c:catAx>
        <c:axId val="47163264"/>
        <c:scaling>
          <c:orientation val="minMax"/>
        </c:scaling>
        <c:axPos val="b"/>
        <c:majorTickMark val="none"/>
        <c:tickLblPos val="nextTo"/>
        <c:txPr>
          <a:bodyPr/>
          <a:lstStyle/>
          <a:p>
            <a:pPr>
              <a:defRPr sz="1200"/>
            </a:pPr>
            <a:endParaRPr lang="en-US"/>
          </a:p>
        </c:txPr>
        <c:crossAx val="47164800"/>
        <c:crosses val="autoZero"/>
        <c:auto val="1"/>
        <c:lblAlgn val="ctr"/>
        <c:lblOffset val="100"/>
      </c:catAx>
      <c:valAx>
        <c:axId val="47164800"/>
        <c:scaling>
          <c:orientation val="minMax"/>
        </c:scaling>
        <c:axPos val="l"/>
        <c:majorGridlines/>
        <c:numFmt formatCode="General" sourceLinked="1"/>
        <c:majorTickMark val="none"/>
        <c:tickLblPos val="nextTo"/>
        <c:crossAx val="47163264"/>
        <c:crosses val="autoZero"/>
        <c:crossBetween val="between"/>
      </c:valAx>
    </c:plotArea>
    <c:legend>
      <c:legendPos val="r"/>
      <c:layout>
        <c:manualLayout>
          <c:xMode val="edge"/>
          <c:yMode val="edge"/>
          <c:x val="0.64854381371693415"/>
          <c:y val="0.10810971501926452"/>
          <c:w val="0.33651222613362775"/>
          <c:h val="0.16166133978645891"/>
        </c:manualLayout>
      </c:layout>
      <c:txPr>
        <a:bodyPr/>
        <a:lstStyle/>
        <a:p>
          <a:pPr>
            <a:defRPr sz="1600"/>
          </a:pPr>
          <a:endParaRPr lang="en-US"/>
        </a:p>
      </c:txPr>
    </c:legend>
    <c:plotVisOnly val="1"/>
    <c:dispBlanksAs val="gap"/>
  </c:chart>
  <c:externalData r:id="rId2"/>
</c:chartSpace>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B21D75-E5F7-45FA-B768-3421D8C5C1CB}" type="doc">
      <dgm:prSet loTypeId="urn:microsoft.com/office/officeart/2005/8/layout/matrix1" loCatId="matrix" qsTypeId="urn:microsoft.com/office/officeart/2005/8/quickstyle/simple3" qsCatId="simple" csTypeId="urn:microsoft.com/office/officeart/2005/8/colors/accent0_1" csCatId="mainScheme" phldr="1"/>
      <dgm:spPr/>
      <dgm:t>
        <a:bodyPr/>
        <a:lstStyle/>
        <a:p>
          <a:endParaRPr lang="en-US"/>
        </a:p>
      </dgm:t>
    </dgm:pt>
    <dgm:pt modelId="{CE573A1C-29DD-430D-A7C4-54B0EA892499}">
      <dgm:prSet phldrT="[Text]" phldr="1"/>
      <dgm:spPr/>
      <dgm:t>
        <a:bodyPr/>
        <a:lstStyle/>
        <a:p>
          <a:endParaRPr lang="en-US" dirty="0"/>
        </a:p>
      </dgm:t>
    </dgm:pt>
    <dgm:pt modelId="{9F0C1D3B-2DB3-4F4A-8D2D-1B9C89BEC36D}" type="parTrans" cxnId="{DC8C4F8D-B23E-4B5D-B084-0164070FF94B}">
      <dgm:prSet/>
      <dgm:spPr/>
      <dgm:t>
        <a:bodyPr/>
        <a:lstStyle/>
        <a:p>
          <a:endParaRPr lang="en-US"/>
        </a:p>
      </dgm:t>
    </dgm:pt>
    <dgm:pt modelId="{9FEC9A2B-7BDC-4303-80EF-849282ACF05C}" type="sibTrans" cxnId="{DC8C4F8D-B23E-4B5D-B084-0164070FF94B}">
      <dgm:prSet/>
      <dgm:spPr/>
      <dgm:t>
        <a:bodyPr/>
        <a:lstStyle/>
        <a:p>
          <a:endParaRPr lang="en-US"/>
        </a:p>
      </dgm:t>
    </dgm:pt>
    <dgm:pt modelId="{979C82BD-5472-4473-9271-AC1442700F08}">
      <dgm:prSet phldrT="[Text]" custT="1"/>
      <dgm:spPr/>
      <dgm:t>
        <a:bodyPr/>
        <a:lstStyle/>
        <a:p>
          <a:endParaRPr lang="en-US" sz="2400" b="1" dirty="0" smtClean="0"/>
        </a:p>
        <a:p>
          <a:endParaRPr lang="en-US" sz="2400" b="1" dirty="0" smtClean="0"/>
        </a:p>
        <a:p>
          <a:endParaRPr lang="en-US" sz="4000" dirty="0"/>
        </a:p>
      </dgm:t>
    </dgm:pt>
    <dgm:pt modelId="{479BCB41-45C9-4905-98FC-D9FEF9A419C6}" type="parTrans" cxnId="{938D7FB0-9A82-4D7A-87EA-0DCD9F242B79}">
      <dgm:prSet/>
      <dgm:spPr/>
      <dgm:t>
        <a:bodyPr/>
        <a:lstStyle/>
        <a:p>
          <a:endParaRPr lang="en-US"/>
        </a:p>
      </dgm:t>
    </dgm:pt>
    <dgm:pt modelId="{D3F0FCE0-84AB-4F0B-88BE-58F8B72F2A5C}" type="sibTrans" cxnId="{938D7FB0-9A82-4D7A-87EA-0DCD9F242B79}">
      <dgm:prSet/>
      <dgm:spPr/>
      <dgm:t>
        <a:bodyPr/>
        <a:lstStyle/>
        <a:p>
          <a:endParaRPr lang="en-US"/>
        </a:p>
      </dgm:t>
    </dgm:pt>
    <dgm:pt modelId="{0CC6B498-809A-42A9-84E3-BB652CB59122}">
      <dgm:prSet phldrT="[Text]" custT="1"/>
      <dgm:spPr/>
      <dgm:t>
        <a:bodyPr/>
        <a:lstStyle/>
        <a:p>
          <a:endParaRPr lang="en-US" sz="2400" b="1" dirty="0" smtClean="0"/>
        </a:p>
        <a:p>
          <a:endParaRPr lang="en-US" sz="2400" b="1" dirty="0" smtClean="0"/>
        </a:p>
        <a:p>
          <a:endParaRPr lang="en-US" sz="2400" b="1" dirty="0" smtClean="0"/>
        </a:p>
        <a:p>
          <a:endParaRPr lang="en-US" sz="4000" dirty="0"/>
        </a:p>
      </dgm:t>
    </dgm:pt>
    <dgm:pt modelId="{828141F2-8273-4362-9726-0712862BCBFA}" type="parTrans" cxnId="{84E2C413-28FC-4EB0-AE64-03C2D3BA0F78}">
      <dgm:prSet/>
      <dgm:spPr/>
      <dgm:t>
        <a:bodyPr/>
        <a:lstStyle/>
        <a:p>
          <a:endParaRPr lang="en-US"/>
        </a:p>
      </dgm:t>
    </dgm:pt>
    <dgm:pt modelId="{8AB6F69D-2F43-4538-8359-334794F40C50}" type="sibTrans" cxnId="{84E2C413-28FC-4EB0-AE64-03C2D3BA0F78}">
      <dgm:prSet/>
      <dgm:spPr/>
      <dgm:t>
        <a:bodyPr/>
        <a:lstStyle/>
        <a:p>
          <a:endParaRPr lang="en-US"/>
        </a:p>
      </dgm:t>
    </dgm:pt>
    <dgm:pt modelId="{436305F0-62DC-4384-8C46-E4910025E149}">
      <dgm:prSet phldrT="[Text]" custT="1"/>
      <dgm:spPr/>
      <dgm:t>
        <a:bodyPr/>
        <a:lstStyle/>
        <a:p>
          <a:endParaRPr lang="en-US" sz="2400" b="1" dirty="0" smtClean="0"/>
        </a:p>
        <a:p>
          <a:endParaRPr lang="en-US" sz="2400" b="1" dirty="0" smtClean="0"/>
        </a:p>
      </dgm:t>
    </dgm:pt>
    <dgm:pt modelId="{488A4958-12C4-44BD-A8E2-8F0A06246809}" type="parTrans" cxnId="{BBC3C031-65ED-4F25-AE49-B57746594E54}">
      <dgm:prSet/>
      <dgm:spPr/>
      <dgm:t>
        <a:bodyPr/>
        <a:lstStyle/>
        <a:p>
          <a:endParaRPr lang="en-US"/>
        </a:p>
      </dgm:t>
    </dgm:pt>
    <dgm:pt modelId="{0C801CD2-D71B-4CFA-B2B1-297EDA603FA8}" type="sibTrans" cxnId="{BBC3C031-65ED-4F25-AE49-B57746594E54}">
      <dgm:prSet/>
      <dgm:spPr/>
      <dgm:t>
        <a:bodyPr/>
        <a:lstStyle/>
        <a:p>
          <a:endParaRPr lang="en-US"/>
        </a:p>
      </dgm:t>
    </dgm:pt>
    <dgm:pt modelId="{985E1A13-8282-4741-A1BE-39434F7DB705}">
      <dgm:prSet phldrT="[Text]" custT="1"/>
      <dgm:spPr/>
      <dgm:t>
        <a:bodyPr/>
        <a:lstStyle/>
        <a:p>
          <a:endParaRPr lang="en-US" sz="2400" b="1" dirty="0" smtClean="0"/>
        </a:p>
        <a:p>
          <a:endParaRPr lang="en-US" sz="2400" b="1" dirty="0" smtClean="0"/>
        </a:p>
      </dgm:t>
    </dgm:pt>
    <dgm:pt modelId="{CA1F0465-6719-45F3-B580-460A7618394D}" type="parTrans" cxnId="{DEF73A4C-4DFB-4EFD-B64E-ED049E99005C}">
      <dgm:prSet/>
      <dgm:spPr/>
      <dgm:t>
        <a:bodyPr/>
        <a:lstStyle/>
        <a:p>
          <a:endParaRPr lang="en-US"/>
        </a:p>
      </dgm:t>
    </dgm:pt>
    <dgm:pt modelId="{AFC24857-FC6C-4EE5-AF73-83EEE83641E3}" type="sibTrans" cxnId="{DEF73A4C-4DFB-4EFD-B64E-ED049E99005C}">
      <dgm:prSet/>
      <dgm:spPr/>
      <dgm:t>
        <a:bodyPr/>
        <a:lstStyle/>
        <a:p>
          <a:endParaRPr lang="en-US"/>
        </a:p>
      </dgm:t>
    </dgm:pt>
    <dgm:pt modelId="{BD651CDE-7519-4C3F-A31B-40A9673E2037}" type="pres">
      <dgm:prSet presAssocID="{BFB21D75-E5F7-45FA-B768-3421D8C5C1CB}" presName="diagram" presStyleCnt="0">
        <dgm:presLayoutVars>
          <dgm:chMax val="1"/>
          <dgm:dir/>
          <dgm:animLvl val="ctr"/>
          <dgm:resizeHandles val="exact"/>
        </dgm:presLayoutVars>
      </dgm:prSet>
      <dgm:spPr/>
      <dgm:t>
        <a:bodyPr/>
        <a:lstStyle/>
        <a:p>
          <a:endParaRPr lang="en-US"/>
        </a:p>
      </dgm:t>
    </dgm:pt>
    <dgm:pt modelId="{A3715A51-FCC6-43CF-89F9-B61CA08BB907}" type="pres">
      <dgm:prSet presAssocID="{BFB21D75-E5F7-45FA-B768-3421D8C5C1CB}" presName="matrix" presStyleCnt="0"/>
      <dgm:spPr/>
    </dgm:pt>
    <dgm:pt modelId="{04DEE0CF-F77E-4018-8071-0BF174EA7789}" type="pres">
      <dgm:prSet presAssocID="{BFB21D75-E5F7-45FA-B768-3421D8C5C1CB}" presName="tile1" presStyleLbl="node1" presStyleIdx="0" presStyleCnt="4"/>
      <dgm:spPr/>
      <dgm:t>
        <a:bodyPr/>
        <a:lstStyle/>
        <a:p>
          <a:endParaRPr lang="en-US"/>
        </a:p>
      </dgm:t>
    </dgm:pt>
    <dgm:pt modelId="{5FEDAF68-C54E-48B3-82E9-9E8B74A7591F}" type="pres">
      <dgm:prSet presAssocID="{BFB21D75-E5F7-45FA-B768-3421D8C5C1CB}" presName="tile1text" presStyleLbl="node1" presStyleIdx="0" presStyleCnt="4">
        <dgm:presLayoutVars>
          <dgm:chMax val="0"/>
          <dgm:chPref val="0"/>
          <dgm:bulletEnabled val="1"/>
        </dgm:presLayoutVars>
      </dgm:prSet>
      <dgm:spPr/>
      <dgm:t>
        <a:bodyPr/>
        <a:lstStyle/>
        <a:p>
          <a:endParaRPr lang="en-US"/>
        </a:p>
      </dgm:t>
    </dgm:pt>
    <dgm:pt modelId="{0926913D-42FA-4BE2-82E0-DFD0B153E34E}" type="pres">
      <dgm:prSet presAssocID="{BFB21D75-E5F7-45FA-B768-3421D8C5C1CB}" presName="tile2" presStyleLbl="node1" presStyleIdx="1" presStyleCnt="4"/>
      <dgm:spPr/>
      <dgm:t>
        <a:bodyPr/>
        <a:lstStyle/>
        <a:p>
          <a:endParaRPr lang="en-US"/>
        </a:p>
      </dgm:t>
    </dgm:pt>
    <dgm:pt modelId="{AA8535C1-046E-41CC-AF04-4706CE89D994}" type="pres">
      <dgm:prSet presAssocID="{BFB21D75-E5F7-45FA-B768-3421D8C5C1CB}" presName="tile2text" presStyleLbl="node1" presStyleIdx="1" presStyleCnt="4">
        <dgm:presLayoutVars>
          <dgm:chMax val="0"/>
          <dgm:chPref val="0"/>
          <dgm:bulletEnabled val="1"/>
        </dgm:presLayoutVars>
      </dgm:prSet>
      <dgm:spPr/>
      <dgm:t>
        <a:bodyPr/>
        <a:lstStyle/>
        <a:p>
          <a:endParaRPr lang="en-US"/>
        </a:p>
      </dgm:t>
    </dgm:pt>
    <dgm:pt modelId="{B6D48AC2-8C6A-409C-ADB9-BA4A772288AD}" type="pres">
      <dgm:prSet presAssocID="{BFB21D75-E5F7-45FA-B768-3421D8C5C1CB}" presName="tile3" presStyleLbl="node1" presStyleIdx="2" presStyleCnt="4"/>
      <dgm:spPr/>
      <dgm:t>
        <a:bodyPr/>
        <a:lstStyle/>
        <a:p>
          <a:endParaRPr lang="en-US"/>
        </a:p>
      </dgm:t>
    </dgm:pt>
    <dgm:pt modelId="{FD14122C-7D6C-4B60-BC0F-052F864D3934}" type="pres">
      <dgm:prSet presAssocID="{BFB21D75-E5F7-45FA-B768-3421D8C5C1CB}" presName="tile3text" presStyleLbl="node1" presStyleIdx="2" presStyleCnt="4">
        <dgm:presLayoutVars>
          <dgm:chMax val="0"/>
          <dgm:chPref val="0"/>
          <dgm:bulletEnabled val="1"/>
        </dgm:presLayoutVars>
      </dgm:prSet>
      <dgm:spPr/>
      <dgm:t>
        <a:bodyPr/>
        <a:lstStyle/>
        <a:p>
          <a:endParaRPr lang="en-US"/>
        </a:p>
      </dgm:t>
    </dgm:pt>
    <dgm:pt modelId="{BC71CC80-9B72-465D-A851-75FF8A5688FB}" type="pres">
      <dgm:prSet presAssocID="{BFB21D75-E5F7-45FA-B768-3421D8C5C1CB}" presName="tile4" presStyleLbl="node1" presStyleIdx="3" presStyleCnt="4"/>
      <dgm:spPr/>
      <dgm:t>
        <a:bodyPr/>
        <a:lstStyle/>
        <a:p>
          <a:endParaRPr lang="en-US"/>
        </a:p>
      </dgm:t>
    </dgm:pt>
    <dgm:pt modelId="{7DEE6A65-0215-48C2-A766-96154320DF55}" type="pres">
      <dgm:prSet presAssocID="{BFB21D75-E5F7-45FA-B768-3421D8C5C1CB}" presName="tile4text" presStyleLbl="node1" presStyleIdx="3" presStyleCnt="4">
        <dgm:presLayoutVars>
          <dgm:chMax val="0"/>
          <dgm:chPref val="0"/>
          <dgm:bulletEnabled val="1"/>
        </dgm:presLayoutVars>
      </dgm:prSet>
      <dgm:spPr/>
      <dgm:t>
        <a:bodyPr/>
        <a:lstStyle/>
        <a:p>
          <a:endParaRPr lang="en-US"/>
        </a:p>
      </dgm:t>
    </dgm:pt>
    <dgm:pt modelId="{607D6DAB-BA70-4C44-8592-AD238EE94E21}" type="pres">
      <dgm:prSet presAssocID="{BFB21D75-E5F7-45FA-B768-3421D8C5C1CB}" presName="centerTile" presStyleLbl="fgShp" presStyleIdx="0" presStyleCnt="1" custScaleX="160714" custScaleY="215384">
        <dgm:presLayoutVars>
          <dgm:chMax val="0"/>
          <dgm:chPref val="0"/>
        </dgm:presLayoutVars>
      </dgm:prSet>
      <dgm:spPr/>
      <dgm:t>
        <a:bodyPr/>
        <a:lstStyle/>
        <a:p>
          <a:endParaRPr lang="en-US"/>
        </a:p>
      </dgm:t>
    </dgm:pt>
  </dgm:ptLst>
  <dgm:cxnLst>
    <dgm:cxn modelId="{BBC3C031-65ED-4F25-AE49-B57746594E54}" srcId="{CE573A1C-29DD-430D-A7C4-54B0EA892499}" destId="{436305F0-62DC-4384-8C46-E4910025E149}" srcOrd="2" destOrd="0" parTransId="{488A4958-12C4-44BD-A8E2-8F0A06246809}" sibTransId="{0C801CD2-D71B-4CFA-B2B1-297EDA603FA8}"/>
    <dgm:cxn modelId="{65C58BA7-828E-4710-84ED-D6333D7A35C0}" type="presOf" srcId="{985E1A13-8282-4741-A1BE-39434F7DB705}" destId="{7DEE6A65-0215-48C2-A766-96154320DF55}" srcOrd="1" destOrd="0" presId="urn:microsoft.com/office/officeart/2005/8/layout/matrix1"/>
    <dgm:cxn modelId="{DEF73A4C-4DFB-4EFD-B64E-ED049E99005C}" srcId="{CE573A1C-29DD-430D-A7C4-54B0EA892499}" destId="{985E1A13-8282-4741-A1BE-39434F7DB705}" srcOrd="3" destOrd="0" parTransId="{CA1F0465-6719-45F3-B580-460A7618394D}" sibTransId="{AFC24857-FC6C-4EE5-AF73-83EEE83641E3}"/>
    <dgm:cxn modelId="{C142AA9D-4617-4B19-8692-30BB622B4B7F}" type="presOf" srcId="{436305F0-62DC-4384-8C46-E4910025E149}" destId="{B6D48AC2-8C6A-409C-ADB9-BA4A772288AD}" srcOrd="0" destOrd="0" presId="urn:microsoft.com/office/officeart/2005/8/layout/matrix1"/>
    <dgm:cxn modelId="{086311FE-D22F-4739-9926-FE93A05B983B}" type="presOf" srcId="{979C82BD-5472-4473-9271-AC1442700F08}" destId="{5FEDAF68-C54E-48B3-82E9-9E8B74A7591F}" srcOrd="1" destOrd="0" presId="urn:microsoft.com/office/officeart/2005/8/layout/matrix1"/>
    <dgm:cxn modelId="{6C735C0F-EC0E-49EA-80C6-5365A77B2B66}" type="presOf" srcId="{CE573A1C-29DD-430D-A7C4-54B0EA892499}" destId="{607D6DAB-BA70-4C44-8592-AD238EE94E21}" srcOrd="0" destOrd="0" presId="urn:microsoft.com/office/officeart/2005/8/layout/matrix1"/>
    <dgm:cxn modelId="{DC8C4F8D-B23E-4B5D-B084-0164070FF94B}" srcId="{BFB21D75-E5F7-45FA-B768-3421D8C5C1CB}" destId="{CE573A1C-29DD-430D-A7C4-54B0EA892499}" srcOrd="0" destOrd="0" parTransId="{9F0C1D3B-2DB3-4F4A-8D2D-1B9C89BEC36D}" sibTransId="{9FEC9A2B-7BDC-4303-80EF-849282ACF05C}"/>
    <dgm:cxn modelId="{6AC5A100-0634-45F1-AD1A-BBD1896733E9}" type="presOf" srcId="{979C82BD-5472-4473-9271-AC1442700F08}" destId="{04DEE0CF-F77E-4018-8071-0BF174EA7789}" srcOrd="0" destOrd="0" presId="urn:microsoft.com/office/officeart/2005/8/layout/matrix1"/>
    <dgm:cxn modelId="{DD2D7282-A254-4A39-BB4C-26B395BD79E0}" type="presOf" srcId="{0CC6B498-809A-42A9-84E3-BB652CB59122}" destId="{AA8535C1-046E-41CC-AF04-4706CE89D994}" srcOrd="1" destOrd="0" presId="urn:microsoft.com/office/officeart/2005/8/layout/matrix1"/>
    <dgm:cxn modelId="{224F6650-8441-4993-98FB-4A3D7713AEEF}" type="presOf" srcId="{436305F0-62DC-4384-8C46-E4910025E149}" destId="{FD14122C-7D6C-4B60-BC0F-052F864D3934}" srcOrd="1" destOrd="0" presId="urn:microsoft.com/office/officeart/2005/8/layout/matrix1"/>
    <dgm:cxn modelId="{84E2C413-28FC-4EB0-AE64-03C2D3BA0F78}" srcId="{CE573A1C-29DD-430D-A7C4-54B0EA892499}" destId="{0CC6B498-809A-42A9-84E3-BB652CB59122}" srcOrd="1" destOrd="0" parTransId="{828141F2-8273-4362-9726-0712862BCBFA}" sibTransId="{8AB6F69D-2F43-4538-8359-334794F40C50}"/>
    <dgm:cxn modelId="{55A438C7-0956-4F0C-9C37-370901CCD641}" type="presOf" srcId="{985E1A13-8282-4741-A1BE-39434F7DB705}" destId="{BC71CC80-9B72-465D-A851-75FF8A5688FB}" srcOrd="0" destOrd="0" presId="urn:microsoft.com/office/officeart/2005/8/layout/matrix1"/>
    <dgm:cxn modelId="{938D7FB0-9A82-4D7A-87EA-0DCD9F242B79}" srcId="{CE573A1C-29DD-430D-A7C4-54B0EA892499}" destId="{979C82BD-5472-4473-9271-AC1442700F08}" srcOrd="0" destOrd="0" parTransId="{479BCB41-45C9-4905-98FC-D9FEF9A419C6}" sibTransId="{D3F0FCE0-84AB-4F0B-88BE-58F8B72F2A5C}"/>
    <dgm:cxn modelId="{A60433E3-2C58-4D53-B519-6045132E392C}" type="presOf" srcId="{0CC6B498-809A-42A9-84E3-BB652CB59122}" destId="{0926913D-42FA-4BE2-82E0-DFD0B153E34E}" srcOrd="0" destOrd="0" presId="urn:microsoft.com/office/officeart/2005/8/layout/matrix1"/>
    <dgm:cxn modelId="{661B7451-7146-4F20-9958-0E5D4BDCBE43}" type="presOf" srcId="{BFB21D75-E5F7-45FA-B768-3421D8C5C1CB}" destId="{BD651CDE-7519-4C3F-A31B-40A9673E2037}" srcOrd="0" destOrd="0" presId="urn:microsoft.com/office/officeart/2005/8/layout/matrix1"/>
    <dgm:cxn modelId="{D4316516-6EED-404B-BA9F-1C6EFB2CE33C}" type="presParOf" srcId="{BD651CDE-7519-4C3F-A31B-40A9673E2037}" destId="{A3715A51-FCC6-43CF-89F9-B61CA08BB907}" srcOrd="0" destOrd="0" presId="urn:microsoft.com/office/officeart/2005/8/layout/matrix1"/>
    <dgm:cxn modelId="{5A60DCFF-9346-4860-A7F9-2657EDEB537B}" type="presParOf" srcId="{A3715A51-FCC6-43CF-89F9-B61CA08BB907}" destId="{04DEE0CF-F77E-4018-8071-0BF174EA7789}" srcOrd="0" destOrd="0" presId="urn:microsoft.com/office/officeart/2005/8/layout/matrix1"/>
    <dgm:cxn modelId="{DFA66AF7-53F7-459D-816F-A22B61251A52}" type="presParOf" srcId="{A3715A51-FCC6-43CF-89F9-B61CA08BB907}" destId="{5FEDAF68-C54E-48B3-82E9-9E8B74A7591F}" srcOrd="1" destOrd="0" presId="urn:microsoft.com/office/officeart/2005/8/layout/matrix1"/>
    <dgm:cxn modelId="{E75B74A8-24B6-4777-9A48-2CC9D810B791}" type="presParOf" srcId="{A3715A51-FCC6-43CF-89F9-B61CA08BB907}" destId="{0926913D-42FA-4BE2-82E0-DFD0B153E34E}" srcOrd="2" destOrd="0" presId="urn:microsoft.com/office/officeart/2005/8/layout/matrix1"/>
    <dgm:cxn modelId="{AD45944C-1CB5-4D97-8453-7FC555E059A7}" type="presParOf" srcId="{A3715A51-FCC6-43CF-89F9-B61CA08BB907}" destId="{AA8535C1-046E-41CC-AF04-4706CE89D994}" srcOrd="3" destOrd="0" presId="urn:microsoft.com/office/officeart/2005/8/layout/matrix1"/>
    <dgm:cxn modelId="{1C53E1D2-DD3B-4785-95BF-3DCC81BE95ED}" type="presParOf" srcId="{A3715A51-FCC6-43CF-89F9-B61CA08BB907}" destId="{B6D48AC2-8C6A-409C-ADB9-BA4A772288AD}" srcOrd="4" destOrd="0" presId="urn:microsoft.com/office/officeart/2005/8/layout/matrix1"/>
    <dgm:cxn modelId="{B95B0CE6-0B5B-4C12-B486-AD449F983854}" type="presParOf" srcId="{A3715A51-FCC6-43CF-89F9-B61CA08BB907}" destId="{FD14122C-7D6C-4B60-BC0F-052F864D3934}" srcOrd="5" destOrd="0" presId="urn:microsoft.com/office/officeart/2005/8/layout/matrix1"/>
    <dgm:cxn modelId="{FDE3A056-5536-4022-8549-50E9FAC0A3CE}" type="presParOf" srcId="{A3715A51-FCC6-43CF-89F9-B61CA08BB907}" destId="{BC71CC80-9B72-465D-A851-75FF8A5688FB}" srcOrd="6" destOrd="0" presId="urn:microsoft.com/office/officeart/2005/8/layout/matrix1"/>
    <dgm:cxn modelId="{89E6CD6F-12D7-4D2E-8759-1FFFDFD3918E}" type="presParOf" srcId="{A3715A51-FCC6-43CF-89F9-B61CA08BB907}" destId="{7DEE6A65-0215-48C2-A766-96154320DF55}" srcOrd="7" destOrd="0" presId="urn:microsoft.com/office/officeart/2005/8/layout/matrix1"/>
    <dgm:cxn modelId="{0249DF56-6968-4B13-9DDC-075689A11931}" type="presParOf" srcId="{BD651CDE-7519-4C3F-A31B-40A9673E2037}" destId="{607D6DAB-BA70-4C44-8592-AD238EE94E21}" srcOrd="1" destOrd="0" presId="urn:microsoft.com/office/officeart/2005/8/layout/matrix1"/>
  </dgm:cxnLst>
  <dgm:bg/>
  <dgm:whole/>
</dgm:dataModel>
</file>

<file path=ppt/diagrams/data2.xml><?xml version="1.0" encoding="utf-8"?>
<dgm:dataModel xmlns:dgm="http://schemas.openxmlformats.org/drawingml/2006/diagram" xmlns:a="http://schemas.openxmlformats.org/drawingml/2006/main">
  <dgm:ptLst>
    <dgm:pt modelId="{0BBE4C1F-83D9-44DA-A86E-A396532E66CC}" type="doc">
      <dgm:prSet loTypeId="urn:microsoft.com/office/officeart/2005/8/layout/orgChart1" loCatId="hierarchy" qsTypeId="urn:microsoft.com/office/officeart/2005/8/quickstyle/3d1" qsCatId="3D" csTypeId="urn:microsoft.com/office/officeart/2005/8/colors/accent1_2" csCatId="accent1" phldr="1"/>
      <dgm:spPr/>
      <dgm:t>
        <a:bodyPr/>
        <a:lstStyle/>
        <a:p>
          <a:endParaRPr lang="en-US"/>
        </a:p>
      </dgm:t>
    </dgm:pt>
    <dgm:pt modelId="{57D1B45C-9A5A-4334-AD14-D3C33A412C7D}">
      <dgm:prSet phldrT="[Text]" custT="1"/>
      <dgm:spPr/>
      <dgm:t>
        <a:bodyPr/>
        <a:lstStyle/>
        <a:p>
          <a:r>
            <a:rPr lang="en-US" sz="1600" dirty="0" smtClean="0"/>
            <a:t>NI ELVIS II</a:t>
          </a:r>
          <a:endParaRPr lang="en-US" sz="1600" dirty="0"/>
        </a:p>
      </dgm:t>
    </dgm:pt>
    <dgm:pt modelId="{5A2871CD-806F-4900-A647-216A36C78884}" type="parTrans" cxnId="{7699691A-3A12-4AFF-A6B0-E1442F419464}">
      <dgm:prSet/>
      <dgm:spPr/>
      <dgm:t>
        <a:bodyPr/>
        <a:lstStyle/>
        <a:p>
          <a:endParaRPr lang="en-US"/>
        </a:p>
      </dgm:t>
    </dgm:pt>
    <dgm:pt modelId="{2061419D-BE16-4D99-B47F-C06F8E2690D9}" type="sibTrans" cxnId="{7699691A-3A12-4AFF-A6B0-E1442F419464}">
      <dgm:prSet/>
      <dgm:spPr/>
      <dgm:t>
        <a:bodyPr/>
        <a:lstStyle/>
        <a:p>
          <a:endParaRPr lang="en-US"/>
        </a:p>
      </dgm:t>
    </dgm:pt>
    <dgm:pt modelId="{65666EF0-8790-4647-AC6B-105F4467E3BA}" type="asst">
      <dgm:prSet phldrT="[Text]" custT="1"/>
      <dgm:spPr/>
      <dgm:t>
        <a:bodyPr/>
        <a:lstStyle/>
        <a:p>
          <a:r>
            <a:rPr lang="en-US" sz="1600" dirty="0" smtClean="0"/>
            <a:t>What is NI ELVIS II</a:t>
          </a:r>
        </a:p>
        <a:p>
          <a:r>
            <a:rPr lang="en-US" sz="1600" dirty="0" smtClean="0"/>
            <a:t>(Video)</a:t>
          </a:r>
          <a:endParaRPr lang="en-US" sz="1600" dirty="0"/>
        </a:p>
      </dgm:t>
    </dgm:pt>
    <dgm:pt modelId="{40173ACF-E745-4B41-A42C-B3A4AF2A4877}" type="parTrans" cxnId="{1E06DE53-EE88-4C8C-AE4D-58E03C378748}">
      <dgm:prSet/>
      <dgm:spPr/>
      <dgm:t>
        <a:bodyPr/>
        <a:lstStyle/>
        <a:p>
          <a:endParaRPr lang="en-US" sz="1600"/>
        </a:p>
      </dgm:t>
    </dgm:pt>
    <dgm:pt modelId="{DA64194A-75CE-4B55-8377-971994D55D0E}" type="sibTrans" cxnId="{1E06DE53-EE88-4C8C-AE4D-58E03C378748}">
      <dgm:prSet/>
      <dgm:spPr/>
      <dgm:t>
        <a:bodyPr/>
        <a:lstStyle/>
        <a:p>
          <a:endParaRPr lang="en-US"/>
        </a:p>
      </dgm:t>
    </dgm:pt>
    <dgm:pt modelId="{2FAA3C5F-9A3B-4D61-A217-675948FFF867}">
      <dgm:prSet phldrT="[Text]" custT="1"/>
      <dgm:spPr/>
      <dgm:t>
        <a:bodyPr/>
        <a:lstStyle/>
        <a:p>
          <a:r>
            <a:rPr lang="en-US" sz="1600" dirty="0" smtClean="0"/>
            <a:t>Case Studies </a:t>
          </a:r>
          <a:endParaRPr lang="en-US" sz="1600" dirty="0"/>
        </a:p>
      </dgm:t>
    </dgm:pt>
    <dgm:pt modelId="{3316E0C9-BBF4-484E-BBBD-9FECD18836EC}" type="parTrans" cxnId="{ED96768D-6D9F-4D3E-854C-9977A2901DEB}">
      <dgm:prSet/>
      <dgm:spPr/>
      <dgm:t>
        <a:bodyPr/>
        <a:lstStyle/>
        <a:p>
          <a:endParaRPr lang="en-US" sz="1600"/>
        </a:p>
      </dgm:t>
    </dgm:pt>
    <dgm:pt modelId="{F097C12C-724B-49A6-BBC9-F56F0A7DAD78}" type="sibTrans" cxnId="{ED96768D-6D9F-4D3E-854C-9977A2901DEB}">
      <dgm:prSet/>
      <dgm:spPr/>
      <dgm:t>
        <a:bodyPr/>
        <a:lstStyle/>
        <a:p>
          <a:endParaRPr lang="en-US"/>
        </a:p>
      </dgm:t>
    </dgm:pt>
    <dgm:pt modelId="{81C039BA-8F00-4596-BDDA-824465673E0C}">
      <dgm:prSet phldrT="[Text]" custT="1"/>
      <dgm:spPr/>
      <dgm:t>
        <a:bodyPr/>
        <a:lstStyle/>
        <a:p>
          <a:r>
            <a:rPr lang="en-US" sz="1600" dirty="0" smtClean="0"/>
            <a:t>Companion Products</a:t>
          </a:r>
          <a:endParaRPr lang="en-US" sz="1600" dirty="0"/>
        </a:p>
      </dgm:t>
    </dgm:pt>
    <dgm:pt modelId="{82AC6779-891B-4E87-A161-2E01976BA42B}" type="parTrans" cxnId="{DFA4CF90-BC41-42EE-89C9-61FCD9CBF90E}">
      <dgm:prSet/>
      <dgm:spPr/>
      <dgm:t>
        <a:bodyPr/>
        <a:lstStyle/>
        <a:p>
          <a:endParaRPr lang="en-US" sz="1600"/>
        </a:p>
      </dgm:t>
    </dgm:pt>
    <dgm:pt modelId="{0B7F5836-7ABC-444E-BC13-259B5BDB7103}" type="sibTrans" cxnId="{DFA4CF90-BC41-42EE-89C9-61FCD9CBF90E}">
      <dgm:prSet/>
      <dgm:spPr/>
      <dgm:t>
        <a:bodyPr/>
        <a:lstStyle/>
        <a:p>
          <a:endParaRPr lang="en-US"/>
        </a:p>
      </dgm:t>
    </dgm:pt>
    <dgm:pt modelId="{147DC873-BAE1-4BE9-AB89-9FF15D7BB4EE}">
      <dgm:prSet phldrT="[Text]" custT="1"/>
      <dgm:spPr/>
      <dgm:t>
        <a:bodyPr/>
        <a:lstStyle/>
        <a:p>
          <a:r>
            <a:rPr lang="en-US" sz="1600" dirty="0" smtClean="0"/>
            <a:t>Try</a:t>
          </a:r>
          <a:endParaRPr lang="en-US" sz="1600" dirty="0"/>
        </a:p>
      </dgm:t>
    </dgm:pt>
    <dgm:pt modelId="{93BCD32E-A69D-49BF-B2F9-179A227BF5C5}" type="parTrans" cxnId="{B0BAE727-D722-4771-86E8-56B87C82B3D3}">
      <dgm:prSet/>
      <dgm:spPr/>
      <dgm:t>
        <a:bodyPr/>
        <a:lstStyle/>
        <a:p>
          <a:endParaRPr lang="en-US" sz="1600"/>
        </a:p>
      </dgm:t>
    </dgm:pt>
    <dgm:pt modelId="{5C151FAB-7F8D-43C2-B713-2806A53B1232}" type="sibTrans" cxnId="{B0BAE727-D722-4771-86E8-56B87C82B3D3}">
      <dgm:prSet/>
      <dgm:spPr/>
      <dgm:t>
        <a:bodyPr/>
        <a:lstStyle/>
        <a:p>
          <a:endParaRPr lang="en-US"/>
        </a:p>
      </dgm:t>
    </dgm:pt>
    <dgm:pt modelId="{232DAA26-F3CD-47A7-AA13-5E92CD19F071}">
      <dgm:prSet custT="1"/>
      <dgm:spPr/>
      <dgm:t>
        <a:bodyPr/>
        <a:lstStyle/>
        <a:p>
          <a:r>
            <a:rPr lang="en-US" sz="1600" dirty="0" smtClean="0"/>
            <a:t>White Papers</a:t>
          </a:r>
          <a:endParaRPr lang="en-US" sz="1600" dirty="0"/>
        </a:p>
      </dgm:t>
    </dgm:pt>
    <dgm:pt modelId="{2F452073-E88B-4F71-BE2F-C6002965502F}" type="parTrans" cxnId="{85B6468F-0D7D-40F7-81FF-65A32338D4B1}">
      <dgm:prSet/>
      <dgm:spPr/>
      <dgm:t>
        <a:bodyPr/>
        <a:lstStyle/>
        <a:p>
          <a:endParaRPr lang="en-US" sz="1600"/>
        </a:p>
      </dgm:t>
    </dgm:pt>
    <dgm:pt modelId="{D14A6CF3-69CF-4E8B-82CB-7F14D16ABA2B}" type="sibTrans" cxnId="{85B6468F-0D7D-40F7-81FF-65A32338D4B1}">
      <dgm:prSet/>
      <dgm:spPr/>
      <dgm:t>
        <a:bodyPr/>
        <a:lstStyle/>
        <a:p>
          <a:endParaRPr lang="en-US"/>
        </a:p>
      </dgm:t>
    </dgm:pt>
    <dgm:pt modelId="{56A3F167-91F2-4BBD-B2D1-1EFCD8394395}" type="asst">
      <dgm:prSet custT="1"/>
      <dgm:spPr>
        <a:ln w="47625">
          <a:solidFill>
            <a:srgbClr val="FF0000"/>
          </a:solidFill>
        </a:ln>
      </dgm:spPr>
      <dgm:t>
        <a:bodyPr/>
        <a:lstStyle/>
        <a:p>
          <a:r>
            <a:rPr lang="en-US" sz="1600" dirty="0" smtClean="0"/>
            <a:t>Courseware</a:t>
          </a:r>
          <a:endParaRPr lang="en-US" sz="1600" dirty="0"/>
        </a:p>
      </dgm:t>
    </dgm:pt>
    <dgm:pt modelId="{9A53CC78-B229-4D15-9DD2-D03064329381}" type="parTrans" cxnId="{E702AB6C-477E-4A05-BDE6-23481EC56F7F}">
      <dgm:prSet/>
      <dgm:spPr/>
      <dgm:t>
        <a:bodyPr/>
        <a:lstStyle/>
        <a:p>
          <a:endParaRPr lang="en-US" sz="1600"/>
        </a:p>
      </dgm:t>
    </dgm:pt>
    <dgm:pt modelId="{951D5CC1-8938-48F6-A054-69AF537D40A3}" type="sibTrans" cxnId="{E702AB6C-477E-4A05-BDE6-23481EC56F7F}">
      <dgm:prSet/>
      <dgm:spPr/>
      <dgm:t>
        <a:bodyPr/>
        <a:lstStyle/>
        <a:p>
          <a:endParaRPr lang="en-US"/>
        </a:p>
      </dgm:t>
    </dgm:pt>
    <dgm:pt modelId="{D110B06B-8018-443E-B39D-68CBE6728673}" type="asst">
      <dgm:prSet custT="1"/>
      <dgm:spPr>
        <a:ln w="47625">
          <a:solidFill>
            <a:srgbClr val="FF0000"/>
          </a:solidFill>
        </a:ln>
      </dgm:spPr>
      <dgm:t>
        <a:bodyPr/>
        <a:lstStyle/>
        <a:p>
          <a:r>
            <a:rPr lang="en-US" sz="1600" dirty="0" smtClean="0"/>
            <a:t>How-to </a:t>
          </a:r>
        </a:p>
        <a:p>
          <a:r>
            <a:rPr lang="en-US" sz="1600" dirty="0" smtClean="0"/>
            <a:t>Webcasts/Videos</a:t>
          </a:r>
          <a:endParaRPr lang="en-US" sz="1600" dirty="0"/>
        </a:p>
      </dgm:t>
    </dgm:pt>
    <dgm:pt modelId="{089E0F2B-369C-461F-BB4E-B8B2D40588BE}" type="parTrans" cxnId="{89C777AD-E06B-410C-9450-187B9B0F55ED}">
      <dgm:prSet/>
      <dgm:spPr/>
      <dgm:t>
        <a:bodyPr/>
        <a:lstStyle/>
        <a:p>
          <a:endParaRPr lang="en-US" sz="1600"/>
        </a:p>
      </dgm:t>
    </dgm:pt>
    <dgm:pt modelId="{4B8BF896-4AB1-44FB-8767-4FCFB3F2061D}" type="sibTrans" cxnId="{89C777AD-E06B-410C-9450-187B9B0F55ED}">
      <dgm:prSet/>
      <dgm:spPr/>
      <dgm:t>
        <a:bodyPr/>
        <a:lstStyle/>
        <a:p>
          <a:endParaRPr lang="en-US"/>
        </a:p>
      </dgm:t>
    </dgm:pt>
    <dgm:pt modelId="{D564A3DB-CC74-48E6-9537-4DD99F570366}" type="asst">
      <dgm:prSet custT="1"/>
      <dgm:spPr/>
      <dgm:t>
        <a:bodyPr/>
        <a:lstStyle/>
        <a:p>
          <a:r>
            <a:rPr lang="en-US" sz="1600" dirty="0" smtClean="0"/>
            <a:t>Product Bundles</a:t>
          </a:r>
          <a:endParaRPr lang="en-US" sz="1600" dirty="0"/>
        </a:p>
      </dgm:t>
    </dgm:pt>
    <dgm:pt modelId="{D1F26561-9BC4-4120-AF7E-A0AF38E5F6FD}" type="parTrans" cxnId="{069DDCE2-0678-4933-AABC-B0AEB8556076}">
      <dgm:prSet/>
      <dgm:spPr/>
      <dgm:t>
        <a:bodyPr/>
        <a:lstStyle/>
        <a:p>
          <a:endParaRPr lang="en-US"/>
        </a:p>
      </dgm:t>
    </dgm:pt>
    <dgm:pt modelId="{E59BE35F-7E5B-4C20-93D8-FFDB84A954F3}" type="sibTrans" cxnId="{069DDCE2-0678-4933-AABC-B0AEB8556076}">
      <dgm:prSet/>
      <dgm:spPr/>
      <dgm:t>
        <a:bodyPr/>
        <a:lstStyle/>
        <a:p>
          <a:endParaRPr lang="en-US"/>
        </a:p>
      </dgm:t>
    </dgm:pt>
    <dgm:pt modelId="{1A52000C-E597-442E-A320-468FD46BF026}">
      <dgm:prSet custT="1"/>
      <dgm:spPr>
        <a:ln w="47625">
          <a:solidFill>
            <a:srgbClr val="FF0000"/>
          </a:solidFill>
        </a:ln>
      </dgm:spPr>
      <dgm:t>
        <a:bodyPr/>
        <a:lstStyle/>
        <a:p>
          <a:r>
            <a:rPr lang="en-US" sz="1600" dirty="0" smtClean="0"/>
            <a:t>Example Code and Experiments</a:t>
          </a:r>
          <a:endParaRPr lang="en-US" sz="1600" dirty="0"/>
        </a:p>
      </dgm:t>
    </dgm:pt>
    <dgm:pt modelId="{AB5259FF-0DA5-4594-89CF-F892857025B7}" type="parTrans" cxnId="{F2829CC2-17C5-456B-A59F-EE5F6EC5340A}">
      <dgm:prSet/>
      <dgm:spPr/>
      <dgm:t>
        <a:bodyPr/>
        <a:lstStyle/>
        <a:p>
          <a:endParaRPr lang="en-US"/>
        </a:p>
      </dgm:t>
    </dgm:pt>
    <dgm:pt modelId="{1132283F-5E70-4134-B996-7968B0431996}" type="sibTrans" cxnId="{F2829CC2-17C5-456B-A59F-EE5F6EC5340A}">
      <dgm:prSet/>
      <dgm:spPr/>
      <dgm:t>
        <a:bodyPr/>
        <a:lstStyle/>
        <a:p>
          <a:endParaRPr lang="en-US"/>
        </a:p>
      </dgm:t>
    </dgm:pt>
    <dgm:pt modelId="{58B9B610-80D2-4672-94AB-39AA86043245}">
      <dgm:prSet custT="1"/>
      <dgm:spPr/>
      <dgm:t>
        <a:bodyPr/>
        <a:lstStyle/>
        <a:p>
          <a:r>
            <a:rPr lang="en-US" sz="1600" dirty="0" smtClean="0"/>
            <a:t>Preconfigured </a:t>
          </a:r>
        </a:p>
        <a:p>
          <a:r>
            <a:rPr lang="en-US" sz="1600" dirty="0" smtClean="0"/>
            <a:t>Carts</a:t>
          </a:r>
          <a:endParaRPr lang="en-US" sz="1600" dirty="0"/>
        </a:p>
      </dgm:t>
    </dgm:pt>
    <dgm:pt modelId="{B0E01585-BD0C-4CDB-9055-73CAFBBA083A}" type="parTrans" cxnId="{D60CCE52-BD03-4508-B04A-95CA73C1174D}">
      <dgm:prSet/>
      <dgm:spPr/>
      <dgm:t>
        <a:bodyPr/>
        <a:lstStyle/>
        <a:p>
          <a:endParaRPr lang="en-US"/>
        </a:p>
      </dgm:t>
    </dgm:pt>
    <dgm:pt modelId="{222D7782-A088-40B7-A64D-A06B89CA180A}" type="sibTrans" cxnId="{D60CCE52-BD03-4508-B04A-95CA73C1174D}">
      <dgm:prSet/>
      <dgm:spPr/>
      <dgm:t>
        <a:bodyPr/>
        <a:lstStyle/>
        <a:p>
          <a:endParaRPr lang="en-US"/>
        </a:p>
      </dgm:t>
    </dgm:pt>
    <dgm:pt modelId="{7AD80C10-5724-484F-AE66-ABF347F68E1D}">
      <dgm:prSet custT="1"/>
      <dgm:spPr/>
      <dgm:t>
        <a:bodyPr/>
        <a:lstStyle/>
        <a:p>
          <a:r>
            <a:rPr lang="en-US" sz="1600" dirty="0" smtClean="0"/>
            <a:t>Site License</a:t>
          </a:r>
          <a:endParaRPr lang="en-US" sz="1600" dirty="0"/>
        </a:p>
      </dgm:t>
    </dgm:pt>
    <dgm:pt modelId="{9E143718-2621-49B0-AF3A-408038E5E399}" type="parTrans" cxnId="{D44F8AFB-FB93-4499-B894-4F3F3DD56748}">
      <dgm:prSet/>
      <dgm:spPr/>
      <dgm:t>
        <a:bodyPr/>
        <a:lstStyle/>
        <a:p>
          <a:endParaRPr lang="en-US"/>
        </a:p>
      </dgm:t>
    </dgm:pt>
    <dgm:pt modelId="{4747EC74-4521-4ADD-B633-EA448495ECCD}" type="sibTrans" cxnId="{D44F8AFB-FB93-4499-B894-4F3F3DD56748}">
      <dgm:prSet/>
      <dgm:spPr/>
      <dgm:t>
        <a:bodyPr/>
        <a:lstStyle/>
        <a:p>
          <a:endParaRPr lang="en-US"/>
        </a:p>
      </dgm:t>
    </dgm:pt>
    <dgm:pt modelId="{0B5828CD-0DEA-4937-A8D3-07406E293834}">
      <dgm:prSet custT="1"/>
      <dgm:spPr/>
      <dgm:t>
        <a:bodyPr/>
        <a:lstStyle/>
        <a:p>
          <a:r>
            <a:rPr lang="en-US" sz="1600" dirty="0" smtClean="0"/>
            <a:t>NI ELVIS Virtual Tour/Simulation</a:t>
          </a:r>
          <a:endParaRPr lang="en-US" sz="1600" dirty="0"/>
        </a:p>
      </dgm:t>
    </dgm:pt>
    <dgm:pt modelId="{BFB1FEC8-A555-47AB-BC67-7FF008D8DBDB}" type="parTrans" cxnId="{945023A4-611B-4F70-9A59-C7DB9028A049}">
      <dgm:prSet/>
      <dgm:spPr/>
      <dgm:t>
        <a:bodyPr/>
        <a:lstStyle/>
        <a:p>
          <a:endParaRPr lang="en-US"/>
        </a:p>
      </dgm:t>
    </dgm:pt>
    <dgm:pt modelId="{765D911C-B4E7-4A09-BA22-75F54EA1D05B}" type="sibTrans" cxnId="{945023A4-611B-4F70-9A59-C7DB9028A049}">
      <dgm:prSet/>
      <dgm:spPr/>
      <dgm:t>
        <a:bodyPr/>
        <a:lstStyle/>
        <a:p>
          <a:endParaRPr lang="en-US"/>
        </a:p>
      </dgm:t>
    </dgm:pt>
    <dgm:pt modelId="{5C572D20-E1C5-4D3A-8177-7F9FA73CB8F8}" type="pres">
      <dgm:prSet presAssocID="{0BBE4C1F-83D9-44DA-A86E-A396532E66CC}" presName="hierChild1" presStyleCnt="0">
        <dgm:presLayoutVars>
          <dgm:orgChart val="1"/>
          <dgm:chPref val="1"/>
          <dgm:dir/>
          <dgm:animOne val="branch"/>
          <dgm:animLvl val="lvl"/>
          <dgm:resizeHandles/>
        </dgm:presLayoutVars>
      </dgm:prSet>
      <dgm:spPr/>
      <dgm:t>
        <a:bodyPr/>
        <a:lstStyle/>
        <a:p>
          <a:endParaRPr lang="en-US"/>
        </a:p>
      </dgm:t>
    </dgm:pt>
    <dgm:pt modelId="{31016767-04C1-4160-9B5E-507B35D2DFFA}" type="pres">
      <dgm:prSet presAssocID="{57D1B45C-9A5A-4334-AD14-D3C33A412C7D}" presName="hierRoot1" presStyleCnt="0">
        <dgm:presLayoutVars>
          <dgm:hierBranch val="init"/>
        </dgm:presLayoutVars>
      </dgm:prSet>
      <dgm:spPr/>
    </dgm:pt>
    <dgm:pt modelId="{B7233BB7-6FD8-4B4E-969A-1C5ED158CA85}" type="pres">
      <dgm:prSet presAssocID="{57D1B45C-9A5A-4334-AD14-D3C33A412C7D}" presName="rootComposite1" presStyleCnt="0"/>
      <dgm:spPr/>
    </dgm:pt>
    <dgm:pt modelId="{8772C2E7-FB48-4516-83CA-F8B5AFD78EEE}" type="pres">
      <dgm:prSet presAssocID="{57D1B45C-9A5A-4334-AD14-D3C33A412C7D}" presName="rootText1" presStyleLbl="node0" presStyleIdx="0" presStyleCnt="1" custLinFactNeighborX="-1942" custLinFactNeighborY="-59717">
        <dgm:presLayoutVars>
          <dgm:chPref val="3"/>
        </dgm:presLayoutVars>
      </dgm:prSet>
      <dgm:spPr/>
      <dgm:t>
        <a:bodyPr/>
        <a:lstStyle/>
        <a:p>
          <a:endParaRPr lang="en-US"/>
        </a:p>
      </dgm:t>
    </dgm:pt>
    <dgm:pt modelId="{8F834D66-43C6-46E8-85BB-5306EDA835E7}" type="pres">
      <dgm:prSet presAssocID="{57D1B45C-9A5A-4334-AD14-D3C33A412C7D}" presName="rootConnector1" presStyleLbl="node1" presStyleIdx="0" presStyleCnt="0"/>
      <dgm:spPr/>
      <dgm:t>
        <a:bodyPr/>
        <a:lstStyle/>
        <a:p>
          <a:endParaRPr lang="en-US"/>
        </a:p>
      </dgm:t>
    </dgm:pt>
    <dgm:pt modelId="{85CF628D-EC2F-41F1-B332-2E8AD2774610}" type="pres">
      <dgm:prSet presAssocID="{57D1B45C-9A5A-4334-AD14-D3C33A412C7D}" presName="hierChild2" presStyleCnt="0"/>
      <dgm:spPr/>
    </dgm:pt>
    <dgm:pt modelId="{CA37EA33-D47D-4654-A0C7-B8F2BFC0FDA5}" type="pres">
      <dgm:prSet presAssocID="{3316E0C9-BBF4-484E-BBBD-9FECD18836EC}" presName="Name37" presStyleLbl="parChTrans1D2" presStyleIdx="0" presStyleCnt="5"/>
      <dgm:spPr/>
      <dgm:t>
        <a:bodyPr/>
        <a:lstStyle/>
        <a:p>
          <a:endParaRPr lang="en-US"/>
        </a:p>
      </dgm:t>
    </dgm:pt>
    <dgm:pt modelId="{7B71FCC1-4EE7-4889-8541-2A5BCF5E4B17}" type="pres">
      <dgm:prSet presAssocID="{2FAA3C5F-9A3B-4D61-A217-675948FFF867}" presName="hierRoot2" presStyleCnt="0">
        <dgm:presLayoutVars>
          <dgm:hierBranch val="init"/>
        </dgm:presLayoutVars>
      </dgm:prSet>
      <dgm:spPr/>
    </dgm:pt>
    <dgm:pt modelId="{4903703B-4D98-4878-9223-DF0719F5C407}" type="pres">
      <dgm:prSet presAssocID="{2FAA3C5F-9A3B-4D61-A217-675948FFF867}" presName="rootComposite" presStyleCnt="0"/>
      <dgm:spPr/>
    </dgm:pt>
    <dgm:pt modelId="{45273322-6154-464A-ABFB-82A50C58E792}" type="pres">
      <dgm:prSet presAssocID="{2FAA3C5F-9A3B-4D61-A217-675948FFF867}" presName="rootText" presStyleLbl="node2" presStyleIdx="0" presStyleCnt="4" custLinFactNeighborX="-819" custLinFactNeighborY="-33659">
        <dgm:presLayoutVars>
          <dgm:chPref val="3"/>
        </dgm:presLayoutVars>
      </dgm:prSet>
      <dgm:spPr/>
      <dgm:t>
        <a:bodyPr/>
        <a:lstStyle/>
        <a:p>
          <a:endParaRPr lang="en-US"/>
        </a:p>
      </dgm:t>
    </dgm:pt>
    <dgm:pt modelId="{15CD72EF-076F-44BD-820E-67E690876C5B}" type="pres">
      <dgm:prSet presAssocID="{2FAA3C5F-9A3B-4D61-A217-675948FFF867}" presName="rootConnector" presStyleLbl="node2" presStyleIdx="0" presStyleCnt="4"/>
      <dgm:spPr/>
      <dgm:t>
        <a:bodyPr/>
        <a:lstStyle/>
        <a:p>
          <a:endParaRPr lang="en-US"/>
        </a:p>
      </dgm:t>
    </dgm:pt>
    <dgm:pt modelId="{0F4719D9-C09F-45F5-865B-ACAC178C460E}" type="pres">
      <dgm:prSet presAssocID="{2FAA3C5F-9A3B-4D61-A217-675948FFF867}" presName="hierChild4" presStyleCnt="0"/>
      <dgm:spPr/>
    </dgm:pt>
    <dgm:pt modelId="{69E13BFD-DA47-4E03-A486-87664B69071D}" type="pres">
      <dgm:prSet presAssocID="{2FAA3C5F-9A3B-4D61-A217-675948FFF867}" presName="hierChild5" presStyleCnt="0"/>
      <dgm:spPr/>
    </dgm:pt>
    <dgm:pt modelId="{371D55F7-EB00-45B4-8D22-5323E169745D}" type="pres">
      <dgm:prSet presAssocID="{82AC6779-891B-4E87-A161-2E01976BA42B}" presName="Name37" presStyleLbl="parChTrans1D2" presStyleIdx="1" presStyleCnt="5"/>
      <dgm:spPr/>
      <dgm:t>
        <a:bodyPr/>
        <a:lstStyle/>
        <a:p>
          <a:endParaRPr lang="en-US"/>
        </a:p>
      </dgm:t>
    </dgm:pt>
    <dgm:pt modelId="{E3BD81DA-7BB8-49D9-98BB-FEF3F04B0BF0}" type="pres">
      <dgm:prSet presAssocID="{81C039BA-8F00-4596-BDDA-824465673E0C}" presName="hierRoot2" presStyleCnt="0">
        <dgm:presLayoutVars>
          <dgm:hierBranch val="init"/>
        </dgm:presLayoutVars>
      </dgm:prSet>
      <dgm:spPr/>
    </dgm:pt>
    <dgm:pt modelId="{78358BCC-2CD3-4357-AA12-BAB716EAD1D4}" type="pres">
      <dgm:prSet presAssocID="{81C039BA-8F00-4596-BDDA-824465673E0C}" presName="rootComposite" presStyleCnt="0"/>
      <dgm:spPr/>
    </dgm:pt>
    <dgm:pt modelId="{17895BD3-0935-410B-92B5-548439404D96}" type="pres">
      <dgm:prSet presAssocID="{81C039BA-8F00-4596-BDDA-824465673E0C}" presName="rootText" presStyleLbl="node2" presStyleIdx="1" presStyleCnt="4" custLinFactNeighborX="-4866" custLinFactNeighborY="-33659">
        <dgm:presLayoutVars>
          <dgm:chPref val="3"/>
        </dgm:presLayoutVars>
      </dgm:prSet>
      <dgm:spPr/>
      <dgm:t>
        <a:bodyPr/>
        <a:lstStyle/>
        <a:p>
          <a:endParaRPr lang="en-US"/>
        </a:p>
      </dgm:t>
    </dgm:pt>
    <dgm:pt modelId="{75537B63-05F6-4DE8-8C87-B8A094F961AB}" type="pres">
      <dgm:prSet presAssocID="{81C039BA-8F00-4596-BDDA-824465673E0C}" presName="rootConnector" presStyleLbl="node2" presStyleIdx="1" presStyleCnt="4"/>
      <dgm:spPr/>
      <dgm:t>
        <a:bodyPr/>
        <a:lstStyle/>
        <a:p>
          <a:endParaRPr lang="en-US"/>
        </a:p>
      </dgm:t>
    </dgm:pt>
    <dgm:pt modelId="{758ED2D9-3271-4E29-A19A-E62CD014DFE8}" type="pres">
      <dgm:prSet presAssocID="{81C039BA-8F00-4596-BDDA-824465673E0C}" presName="hierChild4" presStyleCnt="0"/>
      <dgm:spPr/>
    </dgm:pt>
    <dgm:pt modelId="{605AE037-DDE6-4417-A014-8E03BF74BD32}" type="pres">
      <dgm:prSet presAssocID="{81C039BA-8F00-4596-BDDA-824465673E0C}" presName="hierChild5" presStyleCnt="0"/>
      <dgm:spPr/>
    </dgm:pt>
    <dgm:pt modelId="{D208DF04-5082-4265-8754-E3B92D327387}" type="pres">
      <dgm:prSet presAssocID="{9A53CC78-B229-4D15-9DD2-D03064329381}" presName="Name111" presStyleLbl="parChTrans1D3" presStyleIdx="0" presStyleCnt="3"/>
      <dgm:spPr/>
      <dgm:t>
        <a:bodyPr/>
        <a:lstStyle/>
        <a:p>
          <a:endParaRPr lang="en-US"/>
        </a:p>
      </dgm:t>
    </dgm:pt>
    <dgm:pt modelId="{29B10B55-020F-4FF0-8FDF-73FABA147B01}" type="pres">
      <dgm:prSet presAssocID="{56A3F167-91F2-4BBD-B2D1-1EFCD8394395}" presName="hierRoot3" presStyleCnt="0">
        <dgm:presLayoutVars>
          <dgm:hierBranch val="init"/>
        </dgm:presLayoutVars>
      </dgm:prSet>
      <dgm:spPr/>
    </dgm:pt>
    <dgm:pt modelId="{5F9E7F72-34CE-4ED0-8A2D-8FBED2825980}" type="pres">
      <dgm:prSet presAssocID="{56A3F167-91F2-4BBD-B2D1-1EFCD8394395}" presName="rootComposite3" presStyleCnt="0"/>
      <dgm:spPr/>
    </dgm:pt>
    <dgm:pt modelId="{E4FCE9AA-9389-4595-B50F-FB8FFB7F6289}" type="pres">
      <dgm:prSet presAssocID="{56A3F167-91F2-4BBD-B2D1-1EFCD8394395}" presName="rootText3" presStyleLbl="asst2" presStyleIdx="0" presStyleCnt="3" custLinFactNeighborX="60440" custLinFactNeighborY="-59472">
        <dgm:presLayoutVars>
          <dgm:chPref val="3"/>
        </dgm:presLayoutVars>
      </dgm:prSet>
      <dgm:spPr/>
      <dgm:t>
        <a:bodyPr/>
        <a:lstStyle/>
        <a:p>
          <a:endParaRPr lang="en-US"/>
        </a:p>
      </dgm:t>
    </dgm:pt>
    <dgm:pt modelId="{C0E49D01-B411-41BD-A461-85FCBFD8E39A}" type="pres">
      <dgm:prSet presAssocID="{56A3F167-91F2-4BBD-B2D1-1EFCD8394395}" presName="rootConnector3" presStyleLbl="asst2" presStyleIdx="0" presStyleCnt="3"/>
      <dgm:spPr/>
      <dgm:t>
        <a:bodyPr/>
        <a:lstStyle/>
        <a:p>
          <a:endParaRPr lang="en-US"/>
        </a:p>
      </dgm:t>
    </dgm:pt>
    <dgm:pt modelId="{BF55739A-8E3E-4881-9B1B-2654EBCB35B1}" type="pres">
      <dgm:prSet presAssocID="{56A3F167-91F2-4BBD-B2D1-1EFCD8394395}" presName="hierChild6" presStyleCnt="0"/>
      <dgm:spPr/>
    </dgm:pt>
    <dgm:pt modelId="{51444BC1-1204-40BC-9AE0-DE54C6F51C93}" type="pres">
      <dgm:prSet presAssocID="{AB5259FF-0DA5-4594-89CF-F892857025B7}" presName="Name37" presStyleLbl="parChTrans1D4" presStyleIdx="0" presStyleCnt="4"/>
      <dgm:spPr/>
      <dgm:t>
        <a:bodyPr/>
        <a:lstStyle/>
        <a:p>
          <a:endParaRPr lang="en-US"/>
        </a:p>
      </dgm:t>
    </dgm:pt>
    <dgm:pt modelId="{6AE7CDA1-29FB-4511-AD32-7B3C3D107AFD}" type="pres">
      <dgm:prSet presAssocID="{1A52000C-E597-442E-A320-468FD46BF026}" presName="hierRoot2" presStyleCnt="0">
        <dgm:presLayoutVars>
          <dgm:hierBranch val="init"/>
        </dgm:presLayoutVars>
      </dgm:prSet>
      <dgm:spPr/>
    </dgm:pt>
    <dgm:pt modelId="{9F4633BE-FA4A-449A-AD44-1E764FC2489D}" type="pres">
      <dgm:prSet presAssocID="{1A52000C-E597-442E-A320-468FD46BF026}" presName="rootComposite" presStyleCnt="0"/>
      <dgm:spPr/>
    </dgm:pt>
    <dgm:pt modelId="{5385FA32-F4D4-433C-B85D-E309AF90F333}" type="pres">
      <dgm:prSet presAssocID="{1A52000C-E597-442E-A320-468FD46BF026}" presName="rootText" presStyleLbl="node4" presStyleIdx="0" presStyleCnt="3" custLinFactNeighborX="44427" custLinFactNeighborY="-78886">
        <dgm:presLayoutVars>
          <dgm:chPref val="3"/>
        </dgm:presLayoutVars>
      </dgm:prSet>
      <dgm:spPr/>
      <dgm:t>
        <a:bodyPr/>
        <a:lstStyle/>
        <a:p>
          <a:endParaRPr lang="en-US"/>
        </a:p>
      </dgm:t>
    </dgm:pt>
    <dgm:pt modelId="{24B04BCA-D61B-4028-AD8F-BF9EE733FCD9}" type="pres">
      <dgm:prSet presAssocID="{1A52000C-E597-442E-A320-468FD46BF026}" presName="rootConnector" presStyleLbl="node4" presStyleIdx="0" presStyleCnt="3"/>
      <dgm:spPr/>
      <dgm:t>
        <a:bodyPr/>
        <a:lstStyle/>
        <a:p>
          <a:endParaRPr lang="en-US"/>
        </a:p>
      </dgm:t>
    </dgm:pt>
    <dgm:pt modelId="{58F80A40-748B-4DD8-8AC3-0791C254B9DD}" type="pres">
      <dgm:prSet presAssocID="{1A52000C-E597-442E-A320-468FD46BF026}" presName="hierChild4" presStyleCnt="0"/>
      <dgm:spPr/>
    </dgm:pt>
    <dgm:pt modelId="{2D2BA125-1383-4704-B8E5-90B6605E9A8F}" type="pres">
      <dgm:prSet presAssocID="{1A52000C-E597-442E-A320-468FD46BF026}" presName="hierChild5" presStyleCnt="0"/>
      <dgm:spPr/>
    </dgm:pt>
    <dgm:pt modelId="{2F983799-16CB-4626-8A0C-0A52BE3F8F7F}" type="pres">
      <dgm:prSet presAssocID="{56A3F167-91F2-4BBD-B2D1-1EFCD8394395}" presName="hierChild7" presStyleCnt="0"/>
      <dgm:spPr/>
    </dgm:pt>
    <dgm:pt modelId="{08089636-73E1-4396-AC8A-85A1E3A99615}" type="pres">
      <dgm:prSet presAssocID="{089E0F2B-369C-461F-BB4E-B8B2D40588BE}" presName="Name111" presStyleLbl="parChTrans1D3" presStyleIdx="1" presStyleCnt="3"/>
      <dgm:spPr/>
      <dgm:t>
        <a:bodyPr/>
        <a:lstStyle/>
        <a:p>
          <a:endParaRPr lang="en-US"/>
        </a:p>
      </dgm:t>
    </dgm:pt>
    <dgm:pt modelId="{F2808BE1-1C73-4D53-8912-22F3D9330938}" type="pres">
      <dgm:prSet presAssocID="{D110B06B-8018-443E-B39D-68CBE6728673}" presName="hierRoot3" presStyleCnt="0">
        <dgm:presLayoutVars>
          <dgm:hierBranch val="init"/>
        </dgm:presLayoutVars>
      </dgm:prSet>
      <dgm:spPr/>
    </dgm:pt>
    <dgm:pt modelId="{EB4FD7D4-37CB-4F8C-96B2-8E8A9F2BBE66}" type="pres">
      <dgm:prSet presAssocID="{D110B06B-8018-443E-B39D-68CBE6728673}" presName="rootComposite3" presStyleCnt="0"/>
      <dgm:spPr/>
    </dgm:pt>
    <dgm:pt modelId="{9565E0F1-B5EE-4761-865A-30A127C6A5D6}" type="pres">
      <dgm:prSet presAssocID="{D110B06B-8018-443E-B39D-68CBE6728673}" presName="rootText3" presStyleLbl="asst2" presStyleIdx="1" presStyleCnt="3" custLinFactNeighborX="-64484" custLinFactNeighborY="-59582">
        <dgm:presLayoutVars>
          <dgm:chPref val="3"/>
        </dgm:presLayoutVars>
      </dgm:prSet>
      <dgm:spPr/>
      <dgm:t>
        <a:bodyPr/>
        <a:lstStyle/>
        <a:p>
          <a:endParaRPr lang="en-US"/>
        </a:p>
      </dgm:t>
    </dgm:pt>
    <dgm:pt modelId="{971CF665-B8F7-41A8-9B87-966D47FC97D8}" type="pres">
      <dgm:prSet presAssocID="{D110B06B-8018-443E-B39D-68CBE6728673}" presName="rootConnector3" presStyleLbl="asst2" presStyleIdx="1" presStyleCnt="3"/>
      <dgm:spPr/>
      <dgm:t>
        <a:bodyPr/>
        <a:lstStyle/>
        <a:p>
          <a:endParaRPr lang="en-US"/>
        </a:p>
      </dgm:t>
    </dgm:pt>
    <dgm:pt modelId="{3589AC34-9ADC-4AEE-BFE4-BCFDF263CCD6}" type="pres">
      <dgm:prSet presAssocID="{D110B06B-8018-443E-B39D-68CBE6728673}" presName="hierChild6" presStyleCnt="0"/>
      <dgm:spPr/>
    </dgm:pt>
    <dgm:pt modelId="{C6533726-54D2-480C-991D-0217E9238CE8}" type="pres">
      <dgm:prSet presAssocID="{D110B06B-8018-443E-B39D-68CBE6728673}" presName="hierChild7" presStyleCnt="0"/>
      <dgm:spPr/>
    </dgm:pt>
    <dgm:pt modelId="{C6E626DB-3013-4BD7-8D96-9D6653ECAC57}" type="pres">
      <dgm:prSet presAssocID="{D1F26561-9BC4-4120-AF7E-A0AF38E5F6FD}" presName="Name111" presStyleLbl="parChTrans1D4" presStyleIdx="1" presStyleCnt="4"/>
      <dgm:spPr/>
      <dgm:t>
        <a:bodyPr/>
        <a:lstStyle/>
        <a:p>
          <a:endParaRPr lang="en-US"/>
        </a:p>
      </dgm:t>
    </dgm:pt>
    <dgm:pt modelId="{AF068CCA-0D94-4F20-B457-4AF4C4912FD6}" type="pres">
      <dgm:prSet presAssocID="{D564A3DB-CC74-48E6-9537-4DD99F570366}" presName="hierRoot3" presStyleCnt="0">
        <dgm:presLayoutVars>
          <dgm:hierBranch val="init"/>
        </dgm:presLayoutVars>
      </dgm:prSet>
      <dgm:spPr/>
    </dgm:pt>
    <dgm:pt modelId="{E4046E6C-D8CA-4F69-BBB8-8BD6B5B66C68}" type="pres">
      <dgm:prSet presAssocID="{D564A3DB-CC74-48E6-9537-4DD99F570366}" presName="rootComposite3" presStyleCnt="0"/>
      <dgm:spPr/>
    </dgm:pt>
    <dgm:pt modelId="{97D85E66-A088-4E1C-9BCE-9229F0FBD891}" type="pres">
      <dgm:prSet presAssocID="{D564A3DB-CC74-48E6-9537-4DD99F570366}" presName="rootText3" presStyleLbl="asst2" presStyleIdx="2" presStyleCnt="3" custLinFactNeighborX="58054" custLinFactNeighborY="-78886">
        <dgm:presLayoutVars>
          <dgm:chPref val="3"/>
        </dgm:presLayoutVars>
      </dgm:prSet>
      <dgm:spPr/>
      <dgm:t>
        <a:bodyPr/>
        <a:lstStyle/>
        <a:p>
          <a:endParaRPr lang="en-US"/>
        </a:p>
      </dgm:t>
    </dgm:pt>
    <dgm:pt modelId="{0BBF1091-BDCB-4E8D-B6FE-ADCF0F815321}" type="pres">
      <dgm:prSet presAssocID="{D564A3DB-CC74-48E6-9537-4DD99F570366}" presName="rootConnector3" presStyleLbl="asst2" presStyleIdx="2" presStyleCnt="3"/>
      <dgm:spPr/>
      <dgm:t>
        <a:bodyPr/>
        <a:lstStyle/>
        <a:p>
          <a:endParaRPr lang="en-US"/>
        </a:p>
      </dgm:t>
    </dgm:pt>
    <dgm:pt modelId="{5874E8C5-DF00-40BE-810E-91F4D5603A7B}" type="pres">
      <dgm:prSet presAssocID="{D564A3DB-CC74-48E6-9537-4DD99F570366}" presName="hierChild6" presStyleCnt="0"/>
      <dgm:spPr/>
    </dgm:pt>
    <dgm:pt modelId="{D28BF5D2-3C68-48F9-9F17-2A0DC312A082}" type="pres">
      <dgm:prSet presAssocID="{D564A3DB-CC74-48E6-9537-4DD99F570366}" presName="hierChild7" presStyleCnt="0"/>
      <dgm:spPr/>
    </dgm:pt>
    <dgm:pt modelId="{6F15D361-74CA-4F04-A5F2-BD60B4A76EBE}" type="pres">
      <dgm:prSet presAssocID="{2F452073-E88B-4F71-BE2F-C6002965502F}" presName="Name37" presStyleLbl="parChTrans1D2" presStyleIdx="2" presStyleCnt="5"/>
      <dgm:spPr/>
      <dgm:t>
        <a:bodyPr/>
        <a:lstStyle/>
        <a:p>
          <a:endParaRPr lang="en-US"/>
        </a:p>
      </dgm:t>
    </dgm:pt>
    <dgm:pt modelId="{E3A6EE86-3420-4D4F-B250-F999F7D0B976}" type="pres">
      <dgm:prSet presAssocID="{232DAA26-F3CD-47A7-AA13-5E92CD19F071}" presName="hierRoot2" presStyleCnt="0">
        <dgm:presLayoutVars>
          <dgm:hierBranch val="init"/>
        </dgm:presLayoutVars>
      </dgm:prSet>
      <dgm:spPr/>
    </dgm:pt>
    <dgm:pt modelId="{075CF709-BFC8-4F41-9960-9E12DFEE6E95}" type="pres">
      <dgm:prSet presAssocID="{232DAA26-F3CD-47A7-AA13-5E92CD19F071}" presName="rootComposite" presStyleCnt="0"/>
      <dgm:spPr/>
    </dgm:pt>
    <dgm:pt modelId="{308E3F65-DA59-48F4-BF73-373CE011E711}" type="pres">
      <dgm:prSet presAssocID="{232DAA26-F3CD-47A7-AA13-5E92CD19F071}" presName="rootText" presStyleLbl="node2" presStyleIdx="2" presStyleCnt="4" custLinFactNeighborX="-4866" custLinFactNeighborY="-33659">
        <dgm:presLayoutVars>
          <dgm:chPref val="3"/>
        </dgm:presLayoutVars>
      </dgm:prSet>
      <dgm:spPr/>
      <dgm:t>
        <a:bodyPr/>
        <a:lstStyle/>
        <a:p>
          <a:endParaRPr lang="en-US"/>
        </a:p>
      </dgm:t>
    </dgm:pt>
    <dgm:pt modelId="{1828A792-78FD-4645-A012-3111B0624BD8}" type="pres">
      <dgm:prSet presAssocID="{232DAA26-F3CD-47A7-AA13-5E92CD19F071}" presName="rootConnector" presStyleLbl="node2" presStyleIdx="2" presStyleCnt="4"/>
      <dgm:spPr/>
      <dgm:t>
        <a:bodyPr/>
        <a:lstStyle/>
        <a:p>
          <a:endParaRPr lang="en-US"/>
        </a:p>
      </dgm:t>
    </dgm:pt>
    <dgm:pt modelId="{B0030DFE-9AAA-46C9-AE65-2F4A8D7B9C34}" type="pres">
      <dgm:prSet presAssocID="{232DAA26-F3CD-47A7-AA13-5E92CD19F071}" presName="hierChild4" presStyleCnt="0"/>
      <dgm:spPr/>
    </dgm:pt>
    <dgm:pt modelId="{E32EC403-AFBC-4222-94E7-D8E2F6CBEC5A}" type="pres">
      <dgm:prSet presAssocID="{232DAA26-F3CD-47A7-AA13-5E92CD19F071}" presName="hierChild5" presStyleCnt="0"/>
      <dgm:spPr/>
    </dgm:pt>
    <dgm:pt modelId="{CF2074BC-0205-4EDE-903F-A696CECFF1CF}" type="pres">
      <dgm:prSet presAssocID="{93BCD32E-A69D-49BF-B2F9-179A227BF5C5}" presName="Name37" presStyleLbl="parChTrans1D2" presStyleIdx="3" presStyleCnt="5"/>
      <dgm:spPr/>
      <dgm:t>
        <a:bodyPr/>
        <a:lstStyle/>
        <a:p>
          <a:endParaRPr lang="en-US"/>
        </a:p>
      </dgm:t>
    </dgm:pt>
    <dgm:pt modelId="{B327A4E3-6967-4608-B4CE-DA6002E5D734}" type="pres">
      <dgm:prSet presAssocID="{147DC873-BAE1-4BE9-AB89-9FF15D7BB4EE}" presName="hierRoot2" presStyleCnt="0">
        <dgm:presLayoutVars>
          <dgm:hierBranch val="init"/>
        </dgm:presLayoutVars>
      </dgm:prSet>
      <dgm:spPr/>
    </dgm:pt>
    <dgm:pt modelId="{0CFAD437-0FAB-4FA5-9B2E-98CD436F8279}" type="pres">
      <dgm:prSet presAssocID="{147DC873-BAE1-4BE9-AB89-9FF15D7BB4EE}" presName="rootComposite" presStyleCnt="0"/>
      <dgm:spPr/>
    </dgm:pt>
    <dgm:pt modelId="{A0102329-BCAE-41AE-B469-CE0AE923C490}" type="pres">
      <dgm:prSet presAssocID="{147DC873-BAE1-4BE9-AB89-9FF15D7BB4EE}" presName="rootText" presStyleLbl="node2" presStyleIdx="3" presStyleCnt="4" custLinFactNeighborX="-4866" custLinFactNeighborY="-34310">
        <dgm:presLayoutVars>
          <dgm:chPref val="3"/>
        </dgm:presLayoutVars>
      </dgm:prSet>
      <dgm:spPr/>
      <dgm:t>
        <a:bodyPr/>
        <a:lstStyle/>
        <a:p>
          <a:endParaRPr lang="en-US"/>
        </a:p>
      </dgm:t>
    </dgm:pt>
    <dgm:pt modelId="{537CE881-9A79-4AC5-BA37-D2B0BE58265B}" type="pres">
      <dgm:prSet presAssocID="{147DC873-BAE1-4BE9-AB89-9FF15D7BB4EE}" presName="rootConnector" presStyleLbl="node2" presStyleIdx="3" presStyleCnt="4"/>
      <dgm:spPr/>
      <dgm:t>
        <a:bodyPr/>
        <a:lstStyle/>
        <a:p>
          <a:endParaRPr lang="en-US"/>
        </a:p>
      </dgm:t>
    </dgm:pt>
    <dgm:pt modelId="{80507350-6C69-4329-B5F9-5473980F4BB5}" type="pres">
      <dgm:prSet presAssocID="{147DC873-BAE1-4BE9-AB89-9FF15D7BB4EE}" presName="hierChild4" presStyleCnt="0"/>
      <dgm:spPr/>
    </dgm:pt>
    <dgm:pt modelId="{75DB3E26-C477-4F6B-B15E-7B42708E5ACC}" type="pres">
      <dgm:prSet presAssocID="{BFB1FEC8-A555-47AB-BC67-7FF008D8DBDB}" presName="Name37" presStyleLbl="parChTrans1D3" presStyleIdx="2" presStyleCnt="3"/>
      <dgm:spPr/>
      <dgm:t>
        <a:bodyPr/>
        <a:lstStyle/>
        <a:p>
          <a:endParaRPr lang="en-US"/>
        </a:p>
      </dgm:t>
    </dgm:pt>
    <dgm:pt modelId="{C263C9EF-3149-44F3-9866-BE8C53C96F8A}" type="pres">
      <dgm:prSet presAssocID="{0B5828CD-0DEA-4937-A8D3-07406E293834}" presName="hierRoot2" presStyleCnt="0">
        <dgm:presLayoutVars>
          <dgm:hierBranch val="init"/>
        </dgm:presLayoutVars>
      </dgm:prSet>
      <dgm:spPr/>
    </dgm:pt>
    <dgm:pt modelId="{689890D2-0829-468B-A800-CEDF340CEB17}" type="pres">
      <dgm:prSet presAssocID="{0B5828CD-0DEA-4937-A8D3-07406E293834}" presName="rootComposite" presStyleCnt="0"/>
      <dgm:spPr/>
    </dgm:pt>
    <dgm:pt modelId="{20C411B8-9956-46A4-825E-04D1F81D295A}" type="pres">
      <dgm:prSet presAssocID="{0B5828CD-0DEA-4937-A8D3-07406E293834}" presName="rootText" presStyleLbl="node3" presStyleIdx="0" presStyleCnt="1" custLinFactNeighborX="-5624" custLinFactNeighborY="-53474">
        <dgm:presLayoutVars>
          <dgm:chPref val="3"/>
        </dgm:presLayoutVars>
      </dgm:prSet>
      <dgm:spPr/>
      <dgm:t>
        <a:bodyPr/>
        <a:lstStyle/>
        <a:p>
          <a:endParaRPr lang="en-US"/>
        </a:p>
      </dgm:t>
    </dgm:pt>
    <dgm:pt modelId="{E8C5E3F2-7BA6-4CA0-8B24-E7986B52AF73}" type="pres">
      <dgm:prSet presAssocID="{0B5828CD-0DEA-4937-A8D3-07406E293834}" presName="rootConnector" presStyleLbl="node3" presStyleIdx="0" presStyleCnt="1"/>
      <dgm:spPr/>
      <dgm:t>
        <a:bodyPr/>
        <a:lstStyle/>
        <a:p>
          <a:endParaRPr lang="en-US"/>
        </a:p>
      </dgm:t>
    </dgm:pt>
    <dgm:pt modelId="{8859AC07-FCC4-4926-A070-353B0E22BE2E}" type="pres">
      <dgm:prSet presAssocID="{0B5828CD-0DEA-4937-A8D3-07406E293834}" presName="hierChild4" presStyleCnt="0"/>
      <dgm:spPr/>
    </dgm:pt>
    <dgm:pt modelId="{8E4047C6-1D99-490C-980F-CBF0F8099DDE}" type="pres">
      <dgm:prSet presAssocID="{B0E01585-BD0C-4CDB-9055-73CAFBBA083A}" presName="Name37" presStyleLbl="parChTrans1D4" presStyleIdx="2" presStyleCnt="4"/>
      <dgm:spPr/>
      <dgm:t>
        <a:bodyPr/>
        <a:lstStyle/>
        <a:p>
          <a:endParaRPr lang="en-US"/>
        </a:p>
      </dgm:t>
    </dgm:pt>
    <dgm:pt modelId="{834C6980-F1BF-4666-87A9-B5D272E71052}" type="pres">
      <dgm:prSet presAssocID="{58B9B610-80D2-4672-94AB-39AA86043245}" presName="hierRoot2" presStyleCnt="0">
        <dgm:presLayoutVars>
          <dgm:hierBranch val="init"/>
        </dgm:presLayoutVars>
      </dgm:prSet>
      <dgm:spPr/>
    </dgm:pt>
    <dgm:pt modelId="{320BFCC7-01A9-40C1-A1F6-1D3204F395F5}" type="pres">
      <dgm:prSet presAssocID="{58B9B610-80D2-4672-94AB-39AA86043245}" presName="rootComposite" presStyleCnt="0"/>
      <dgm:spPr/>
    </dgm:pt>
    <dgm:pt modelId="{A15919F0-08C6-4142-8E07-8042EEAB08B2}" type="pres">
      <dgm:prSet presAssocID="{58B9B610-80D2-4672-94AB-39AA86043245}" presName="rootText" presStyleLbl="node4" presStyleIdx="1" presStyleCnt="3" custLinFactNeighborX="-6577" custLinFactNeighborY="-81805">
        <dgm:presLayoutVars>
          <dgm:chPref val="3"/>
        </dgm:presLayoutVars>
      </dgm:prSet>
      <dgm:spPr/>
      <dgm:t>
        <a:bodyPr/>
        <a:lstStyle/>
        <a:p>
          <a:endParaRPr lang="en-US"/>
        </a:p>
      </dgm:t>
    </dgm:pt>
    <dgm:pt modelId="{0015A78F-FE9A-4081-8A72-0261CBA6EA60}" type="pres">
      <dgm:prSet presAssocID="{58B9B610-80D2-4672-94AB-39AA86043245}" presName="rootConnector" presStyleLbl="node4" presStyleIdx="1" presStyleCnt="3"/>
      <dgm:spPr/>
      <dgm:t>
        <a:bodyPr/>
        <a:lstStyle/>
        <a:p>
          <a:endParaRPr lang="en-US"/>
        </a:p>
      </dgm:t>
    </dgm:pt>
    <dgm:pt modelId="{B47264A1-DEA4-46C9-B0CA-46C3F90B8B42}" type="pres">
      <dgm:prSet presAssocID="{58B9B610-80D2-4672-94AB-39AA86043245}" presName="hierChild4" presStyleCnt="0"/>
      <dgm:spPr/>
    </dgm:pt>
    <dgm:pt modelId="{144A1283-6EF3-43D0-930E-4D9434113DEB}" type="pres">
      <dgm:prSet presAssocID="{9E143718-2621-49B0-AF3A-408038E5E399}" presName="Name37" presStyleLbl="parChTrans1D4" presStyleIdx="3" presStyleCnt="4"/>
      <dgm:spPr/>
      <dgm:t>
        <a:bodyPr/>
        <a:lstStyle/>
        <a:p>
          <a:endParaRPr lang="en-US"/>
        </a:p>
      </dgm:t>
    </dgm:pt>
    <dgm:pt modelId="{4FD28048-A3C8-4137-8411-2459BAA5EDF2}" type="pres">
      <dgm:prSet presAssocID="{7AD80C10-5724-484F-AE66-ABF347F68E1D}" presName="hierRoot2" presStyleCnt="0">
        <dgm:presLayoutVars>
          <dgm:hierBranch val="init"/>
        </dgm:presLayoutVars>
      </dgm:prSet>
      <dgm:spPr/>
    </dgm:pt>
    <dgm:pt modelId="{18A5CB37-48AC-4C53-9BA8-184DD7699A70}" type="pres">
      <dgm:prSet presAssocID="{7AD80C10-5724-484F-AE66-ABF347F68E1D}" presName="rootComposite" presStyleCnt="0"/>
      <dgm:spPr/>
    </dgm:pt>
    <dgm:pt modelId="{335F9030-07B1-4ED0-98B6-E0C688629CEF}" type="pres">
      <dgm:prSet presAssocID="{7AD80C10-5724-484F-AE66-ABF347F68E1D}" presName="rootText" presStyleLbl="node4" presStyleIdx="2" presStyleCnt="3" custLinFactY="-9666" custLinFactNeighborX="-11513" custLinFactNeighborY="-100000">
        <dgm:presLayoutVars>
          <dgm:chPref val="3"/>
        </dgm:presLayoutVars>
      </dgm:prSet>
      <dgm:spPr/>
      <dgm:t>
        <a:bodyPr/>
        <a:lstStyle/>
        <a:p>
          <a:endParaRPr lang="en-US"/>
        </a:p>
      </dgm:t>
    </dgm:pt>
    <dgm:pt modelId="{80FFF819-F461-476B-A49F-DA008FBEF3F7}" type="pres">
      <dgm:prSet presAssocID="{7AD80C10-5724-484F-AE66-ABF347F68E1D}" presName="rootConnector" presStyleLbl="node4" presStyleIdx="2" presStyleCnt="3"/>
      <dgm:spPr/>
      <dgm:t>
        <a:bodyPr/>
        <a:lstStyle/>
        <a:p>
          <a:endParaRPr lang="en-US"/>
        </a:p>
      </dgm:t>
    </dgm:pt>
    <dgm:pt modelId="{7B3F79A3-DE94-4C54-BAB2-3C1B72C166D9}" type="pres">
      <dgm:prSet presAssocID="{7AD80C10-5724-484F-AE66-ABF347F68E1D}" presName="hierChild4" presStyleCnt="0"/>
      <dgm:spPr/>
    </dgm:pt>
    <dgm:pt modelId="{4FB46E69-00BE-45D6-BA7D-54AE8EC355ED}" type="pres">
      <dgm:prSet presAssocID="{7AD80C10-5724-484F-AE66-ABF347F68E1D}" presName="hierChild5" presStyleCnt="0"/>
      <dgm:spPr/>
    </dgm:pt>
    <dgm:pt modelId="{7FBD61F6-E11D-46CA-ABC9-FC2B93F9CD03}" type="pres">
      <dgm:prSet presAssocID="{58B9B610-80D2-4672-94AB-39AA86043245}" presName="hierChild5" presStyleCnt="0"/>
      <dgm:spPr/>
    </dgm:pt>
    <dgm:pt modelId="{068E846E-10C2-49C5-96A1-0376B0A34114}" type="pres">
      <dgm:prSet presAssocID="{0B5828CD-0DEA-4937-A8D3-07406E293834}" presName="hierChild5" presStyleCnt="0"/>
      <dgm:spPr/>
    </dgm:pt>
    <dgm:pt modelId="{BDC57CF0-5C42-4C1C-AB5B-126BFDE87B15}" type="pres">
      <dgm:prSet presAssocID="{147DC873-BAE1-4BE9-AB89-9FF15D7BB4EE}" presName="hierChild5" presStyleCnt="0"/>
      <dgm:spPr/>
    </dgm:pt>
    <dgm:pt modelId="{B215AA9E-C7BC-42BD-8633-5825ECB6775B}" type="pres">
      <dgm:prSet presAssocID="{57D1B45C-9A5A-4334-AD14-D3C33A412C7D}" presName="hierChild3" presStyleCnt="0"/>
      <dgm:spPr/>
    </dgm:pt>
    <dgm:pt modelId="{28BF2BFB-3871-4C7A-A595-5A16B29B065B}" type="pres">
      <dgm:prSet presAssocID="{40173ACF-E745-4B41-A42C-B3A4AF2A4877}" presName="Name111" presStyleLbl="parChTrans1D2" presStyleIdx="4" presStyleCnt="5"/>
      <dgm:spPr/>
      <dgm:t>
        <a:bodyPr/>
        <a:lstStyle/>
        <a:p>
          <a:endParaRPr lang="en-US"/>
        </a:p>
      </dgm:t>
    </dgm:pt>
    <dgm:pt modelId="{D934D39E-20E7-43EB-9D6E-E8A1E8066C1D}" type="pres">
      <dgm:prSet presAssocID="{65666EF0-8790-4647-AC6B-105F4467E3BA}" presName="hierRoot3" presStyleCnt="0">
        <dgm:presLayoutVars>
          <dgm:hierBranch val="init"/>
        </dgm:presLayoutVars>
      </dgm:prSet>
      <dgm:spPr/>
    </dgm:pt>
    <dgm:pt modelId="{AEB6B78C-BA3A-488C-9A5A-3C6949067688}" type="pres">
      <dgm:prSet presAssocID="{65666EF0-8790-4647-AC6B-105F4467E3BA}" presName="rootComposite3" presStyleCnt="0"/>
      <dgm:spPr/>
    </dgm:pt>
    <dgm:pt modelId="{55AC1C49-C2FD-4A2F-AB76-143B9208FEB1}" type="pres">
      <dgm:prSet presAssocID="{65666EF0-8790-4647-AC6B-105F4467E3BA}" presName="rootText3" presStyleLbl="asst1" presStyleIdx="0" presStyleCnt="1" custLinFactNeighborX="-4866" custLinFactNeighborY="-29891">
        <dgm:presLayoutVars>
          <dgm:chPref val="3"/>
        </dgm:presLayoutVars>
      </dgm:prSet>
      <dgm:spPr/>
      <dgm:t>
        <a:bodyPr/>
        <a:lstStyle/>
        <a:p>
          <a:endParaRPr lang="en-US"/>
        </a:p>
      </dgm:t>
    </dgm:pt>
    <dgm:pt modelId="{8B583EE7-CD54-4B0C-B4B1-F09F1D4F0BC8}" type="pres">
      <dgm:prSet presAssocID="{65666EF0-8790-4647-AC6B-105F4467E3BA}" presName="rootConnector3" presStyleLbl="asst1" presStyleIdx="0" presStyleCnt="1"/>
      <dgm:spPr/>
      <dgm:t>
        <a:bodyPr/>
        <a:lstStyle/>
        <a:p>
          <a:endParaRPr lang="en-US"/>
        </a:p>
      </dgm:t>
    </dgm:pt>
    <dgm:pt modelId="{05428CC0-00A4-48BD-8C3E-66DBB1C83E66}" type="pres">
      <dgm:prSet presAssocID="{65666EF0-8790-4647-AC6B-105F4467E3BA}" presName="hierChild6" presStyleCnt="0"/>
      <dgm:spPr/>
    </dgm:pt>
    <dgm:pt modelId="{21E68A95-DB47-4D66-B3A5-72BA082E0D85}" type="pres">
      <dgm:prSet presAssocID="{65666EF0-8790-4647-AC6B-105F4467E3BA}" presName="hierChild7" presStyleCnt="0"/>
      <dgm:spPr/>
    </dgm:pt>
  </dgm:ptLst>
  <dgm:cxnLst>
    <dgm:cxn modelId="{99FB4107-62D2-44A0-8EC2-D8E0D8606175}" type="presOf" srcId="{D564A3DB-CC74-48E6-9537-4DD99F570366}" destId="{97D85E66-A088-4E1C-9BCE-9229F0FBD891}" srcOrd="0" destOrd="0" presId="urn:microsoft.com/office/officeart/2005/8/layout/orgChart1"/>
    <dgm:cxn modelId="{F776CB21-2737-4A59-8892-BA7324F10CE6}" type="presOf" srcId="{2FAA3C5F-9A3B-4D61-A217-675948FFF867}" destId="{45273322-6154-464A-ABFB-82A50C58E792}" srcOrd="0" destOrd="0" presId="urn:microsoft.com/office/officeart/2005/8/layout/orgChart1"/>
    <dgm:cxn modelId="{60FF7612-F1B7-4E81-94AB-ABEF88D363BA}" type="presOf" srcId="{232DAA26-F3CD-47A7-AA13-5E92CD19F071}" destId="{308E3F65-DA59-48F4-BF73-373CE011E711}" srcOrd="0" destOrd="0" presId="urn:microsoft.com/office/officeart/2005/8/layout/orgChart1"/>
    <dgm:cxn modelId="{4998E62F-0BB8-46B9-833E-01CB183EA3F0}" type="presOf" srcId="{58B9B610-80D2-4672-94AB-39AA86043245}" destId="{A15919F0-08C6-4142-8E07-8042EEAB08B2}" srcOrd="0" destOrd="0" presId="urn:microsoft.com/office/officeart/2005/8/layout/orgChart1"/>
    <dgm:cxn modelId="{7699691A-3A12-4AFF-A6B0-E1442F419464}" srcId="{0BBE4C1F-83D9-44DA-A86E-A396532E66CC}" destId="{57D1B45C-9A5A-4334-AD14-D3C33A412C7D}" srcOrd="0" destOrd="0" parTransId="{5A2871CD-806F-4900-A647-216A36C78884}" sibTransId="{2061419D-BE16-4D99-B47F-C06F8E2690D9}"/>
    <dgm:cxn modelId="{F999C8AD-9D65-4512-85B2-EE1D79A6D81B}" type="presOf" srcId="{0B5828CD-0DEA-4937-A8D3-07406E293834}" destId="{20C411B8-9956-46A4-825E-04D1F81D295A}" srcOrd="0" destOrd="0" presId="urn:microsoft.com/office/officeart/2005/8/layout/orgChart1"/>
    <dgm:cxn modelId="{D60CCE52-BD03-4508-B04A-95CA73C1174D}" srcId="{0B5828CD-0DEA-4937-A8D3-07406E293834}" destId="{58B9B610-80D2-4672-94AB-39AA86043245}" srcOrd="0" destOrd="0" parTransId="{B0E01585-BD0C-4CDB-9055-73CAFBBA083A}" sibTransId="{222D7782-A088-40B7-A64D-A06B89CA180A}"/>
    <dgm:cxn modelId="{5ABE12B8-D724-4A2F-A268-DEB4C232FD63}" type="presOf" srcId="{D1F26561-9BC4-4120-AF7E-A0AF38E5F6FD}" destId="{C6E626DB-3013-4BD7-8D96-9D6653ECAC57}" srcOrd="0" destOrd="0" presId="urn:microsoft.com/office/officeart/2005/8/layout/orgChart1"/>
    <dgm:cxn modelId="{0FFE53FB-E5D3-4ADA-8AA7-EC7BE4ECADDD}" type="presOf" srcId="{1A52000C-E597-442E-A320-468FD46BF026}" destId="{5385FA32-F4D4-433C-B85D-E309AF90F333}" srcOrd="0" destOrd="0" presId="urn:microsoft.com/office/officeart/2005/8/layout/orgChart1"/>
    <dgm:cxn modelId="{B3EAC2A3-0C0F-4D54-A5EA-9392D2A2E590}" type="presOf" srcId="{7AD80C10-5724-484F-AE66-ABF347F68E1D}" destId="{335F9030-07B1-4ED0-98B6-E0C688629CEF}" srcOrd="0" destOrd="0" presId="urn:microsoft.com/office/officeart/2005/8/layout/orgChart1"/>
    <dgm:cxn modelId="{9712B39B-0D22-4F50-A4D0-BFA21C28DAB2}" type="presOf" srcId="{0B5828CD-0DEA-4937-A8D3-07406E293834}" destId="{E8C5E3F2-7BA6-4CA0-8B24-E7986B52AF73}" srcOrd="1" destOrd="0" presId="urn:microsoft.com/office/officeart/2005/8/layout/orgChart1"/>
    <dgm:cxn modelId="{102AB92B-798C-4302-B861-5F8FBAAE4724}" type="presOf" srcId="{57D1B45C-9A5A-4334-AD14-D3C33A412C7D}" destId="{8F834D66-43C6-46E8-85BB-5306EDA835E7}" srcOrd="1" destOrd="0" presId="urn:microsoft.com/office/officeart/2005/8/layout/orgChart1"/>
    <dgm:cxn modelId="{65D1EE64-7FDD-46A8-8388-CC01C48DA193}" type="presOf" srcId="{D110B06B-8018-443E-B39D-68CBE6728673}" destId="{971CF665-B8F7-41A8-9B87-966D47FC97D8}" srcOrd="1" destOrd="0" presId="urn:microsoft.com/office/officeart/2005/8/layout/orgChart1"/>
    <dgm:cxn modelId="{89C777AD-E06B-410C-9450-187B9B0F55ED}" srcId="{81C039BA-8F00-4596-BDDA-824465673E0C}" destId="{D110B06B-8018-443E-B39D-68CBE6728673}" srcOrd="1" destOrd="0" parTransId="{089E0F2B-369C-461F-BB4E-B8B2D40588BE}" sibTransId="{4B8BF896-4AB1-44FB-8767-4FCFB3F2061D}"/>
    <dgm:cxn modelId="{E5C5A7E6-0D24-45DF-ADBA-ED95CB58F1BB}" type="presOf" srcId="{AB5259FF-0DA5-4594-89CF-F892857025B7}" destId="{51444BC1-1204-40BC-9AE0-DE54C6F51C93}" srcOrd="0" destOrd="0" presId="urn:microsoft.com/office/officeart/2005/8/layout/orgChart1"/>
    <dgm:cxn modelId="{663765D2-C8DB-49CE-902F-FC7192FB0488}" type="presOf" srcId="{2FAA3C5F-9A3B-4D61-A217-675948FFF867}" destId="{15CD72EF-076F-44BD-820E-67E690876C5B}" srcOrd="1" destOrd="0" presId="urn:microsoft.com/office/officeart/2005/8/layout/orgChart1"/>
    <dgm:cxn modelId="{98FC827D-B0C3-4AAA-B876-32DD4EE2251F}" type="presOf" srcId="{81C039BA-8F00-4596-BDDA-824465673E0C}" destId="{17895BD3-0935-410B-92B5-548439404D96}" srcOrd="0" destOrd="0" presId="urn:microsoft.com/office/officeart/2005/8/layout/orgChart1"/>
    <dgm:cxn modelId="{F72210DA-4FEB-4264-94C2-758B9504A785}" type="presOf" srcId="{9E143718-2621-49B0-AF3A-408038E5E399}" destId="{144A1283-6EF3-43D0-930E-4D9434113DEB}" srcOrd="0" destOrd="0" presId="urn:microsoft.com/office/officeart/2005/8/layout/orgChart1"/>
    <dgm:cxn modelId="{F3D8CF89-F4D1-4418-AA2D-D1039225B28A}" type="presOf" srcId="{65666EF0-8790-4647-AC6B-105F4467E3BA}" destId="{55AC1C49-C2FD-4A2F-AB76-143B9208FEB1}" srcOrd="0" destOrd="0" presId="urn:microsoft.com/office/officeart/2005/8/layout/orgChart1"/>
    <dgm:cxn modelId="{95CB02B4-C8A9-4B14-824C-9CCE618BFDB8}" type="presOf" srcId="{D110B06B-8018-443E-B39D-68CBE6728673}" destId="{9565E0F1-B5EE-4761-865A-30A127C6A5D6}" srcOrd="0" destOrd="0" presId="urn:microsoft.com/office/officeart/2005/8/layout/orgChart1"/>
    <dgm:cxn modelId="{3F203F6D-EBD5-46CB-99F9-519A458C11EA}" type="presOf" srcId="{82AC6779-891B-4E87-A161-2E01976BA42B}" destId="{371D55F7-EB00-45B4-8D22-5323E169745D}" srcOrd="0" destOrd="0" presId="urn:microsoft.com/office/officeart/2005/8/layout/orgChart1"/>
    <dgm:cxn modelId="{ED96768D-6D9F-4D3E-854C-9977A2901DEB}" srcId="{57D1B45C-9A5A-4334-AD14-D3C33A412C7D}" destId="{2FAA3C5F-9A3B-4D61-A217-675948FFF867}" srcOrd="1" destOrd="0" parTransId="{3316E0C9-BBF4-484E-BBBD-9FECD18836EC}" sibTransId="{F097C12C-724B-49A6-BBC9-F56F0A7DAD78}"/>
    <dgm:cxn modelId="{B358B942-AADB-4209-8D9B-DD1EFDDA5363}" type="presOf" srcId="{089E0F2B-369C-461F-BB4E-B8B2D40588BE}" destId="{08089636-73E1-4396-AC8A-85A1E3A99615}" srcOrd="0" destOrd="0" presId="urn:microsoft.com/office/officeart/2005/8/layout/orgChart1"/>
    <dgm:cxn modelId="{E81870C9-A71A-41A2-A5AE-201F685F88C8}" type="presOf" srcId="{81C039BA-8F00-4596-BDDA-824465673E0C}" destId="{75537B63-05F6-4DE8-8C87-B8A094F961AB}" srcOrd="1" destOrd="0" presId="urn:microsoft.com/office/officeart/2005/8/layout/orgChart1"/>
    <dgm:cxn modelId="{10387CC1-AE3E-4E2B-BB40-F79FBD291143}" type="presOf" srcId="{D564A3DB-CC74-48E6-9537-4DD99F570366}" destId="{0BBF1091-BDCB-4E8D-B6FE-ADCF0F815321}" srcOrd="1" destOrd="0" presId="urn:microsoft.com/office/officeart/2005/8/layout/orgChart1"/>
    <dgm:cxn modelId="{B4ECB773-1CB1-49DB-8F94-F043D34EE758}" type="presOf" srcId="{1A52000C-E597-442E-A320-468FD46BF026}" destId="{24B04BCA-D61B-4028-AD8F-BF9EE733FCD9}" srcOrd="1" destOrd="0" presId="urn:microsoft.com/office/officeart/2005/8/layout/orgChart1"/>
    <dgm:cxn modelId="{D1CC80FE-922E-463B-9D61-13697648898F}" type="presOf" srcId="{2F452073-E88B-4F71-BE2F-C6002965502F}" destId="{6F15D361-74CA-4F04-A5F2-BD60B4A76EBE}" srcOrd="0" destOrd="0" presId="urn:microsoft.com/office/officeart/2005/8/layout/orgChart1"/>
    <dgm:cxn modelId="{0C750B97-BC40-4C8E-B6B1-455940A7511A}" type="presOf" srcId="{57D1B45C-9A5A-4334-AD14-D3C33A412C7D}" destId="{8772C2E7-FB48-4516-83CA-F8B5AFD78EEE}" srcOrd="0" destOrd="0" presId="urn:microsoft.com/office/officeart/2005/8/layout/orgChart1"/>
    <dgm:cxn modelId="{E702AB6C-477E-4A05-BDE6-23481EC56F7F}" srcId="{81C039BA-8F00-4596-BDDA-824465673E0C}" destId="{56A3F167-91F2-4BBD-B2D1-1EFCD8394395}" srcOrd="0" destOrd="0" parTransId="{9A53CC78-B229-4D15-9DD2-D03064329381}" sibTransId="{951D5CC1-8938-48F6-A054-69AF537D40A3}"/>
    <dgm:cxn modelId="{945023A4-611B-4F70-9A59-C7DB9028A049}" srcId="{147DC873-BAE1-4BE9-AB89-9FF15D7BB4EE}" destId="{0B5828CD-0DEA-4937-A8D3-07406E293834}" srcOrd="0" destOrd="0" parTransId="{BFB1FEC8-A555-47AB-BC67-7FF008D8DBDB}" sibTransId="{765D911C-B4E7-4A09-BA22-75F54EA1D05B}"/>
    <dgm:cxn modelId="{1E06DE53-EE88-4C8C-AE4D-58E03C378748}" srcId="{57D1B45C-9A5A-4334-AD14-D3C33A412C7D}" destId="{65666EF0-8790-4647-AC6B-105F4467E3BA}" srcOrd="0" destOrd="0" parTransId="{40173ACF-E745-4B41-A42C-B3A4AF2A4877}" sibTransId="{DA64194A-75CE-4B55-8377-971994D55D0E}"/>
    <dgm:cxn modelId="{85B6468F-0D7D-40F7-81FF-65A32338D4B1}" srcId="{57D1B45C-9A5A-4334-AD14-D3C33A412C7D}" destId="{232DAA26-F3CD-47A7-AA13-5E92CD19F071}" srcOrd="3" destOrd="0" parTransId="{2F452073-E88B-4F71-BE2F-C6002965502F}" sibTransId="{D14A6CF3-69CF-4E8B-82CB-7F14D16ABA2B}"/>
    <dgm:cxn modelId="{34C469C3-62D8-47F5-9D35-A199571218D1}" type="presOf" srcId="{65666EF0-8790-4647-AC6B-105F4467E3BA}" destId="{8B583EE7-CD54-4B0C-B4B1-F09F1D4F0BC8}" srcOrd="1" destOrd="0" presId="urn:microsoft.com/office/officeart/2005/8/layout/orgChart1"/>
    <dgm:cxn modelId="{F2829CC2-17C5-456B-A59F-EE5F6EC5340A}" srcId="{56A3F167-91F2-4BBD-B2D1-1EFCD8394395}" destId="{1A52000C-E597-442E-A320-468FD46BF026}" srcOrd="0" destOrd="0" parTransId="{AB5259FF-0DA5-4594-89CF-F892857025B7}" sibTransId="{1132283F-5E70-4134-B996-7968B0431996}"/>
    <dgm:cxn modelId="{8925ED21-B307-45BA-9F4C-E870C792266D}" type="presOf" srcId="{3316E0C9-BBF4-484E-BBBD-9FECD18836EC}" destId="{CA37EA33-D47D-4654-A0C7-B8F2BFC0FDA5}" srcOrd="0" destOrd="0" presId="urn:microsoft.com/office/officeart/2005/8/layout/orgChart1"/>
    <dgm:cxn modelId="{B0BAE727-D722-4771-86E8-56B87C82B3D3}" srcId="{57D1B45C-9A5A-4334-AD14-D3C33A412C7D}" destId="{147DC873-BAE1-4BE9-AB89-9FF15D7BB4EE}" srcOrd="4" destOrd="0" parTransId="{93BCD32E-A69D-49BF-B2F9-179A227BF5C5}" sibTransId="{5C151FAB-7F8D-43C2-B713-2806A53B1232}"/>
    <dgm:cxn modelId="{069DDCE2-0678-4933-AABC-B0AEB8556076}" srcId="{D110B06B-8018-443E-B39D-68CBE6728673}" destId="{D564A3DB-CC74-48E6-9537-4DD99F570366}" srcOrd="0" destOrd="0" parTransId="{D1F26561-9BC4-4120-AF7E-A0AF38E5F6FD}" sibTransId="{E59BE35F-7E5B-4C20-93D8-FFDB84A954F3}"/>
    <dgm:cxn modelId="{1C084A37-4608-496B-A8F2-B68F5B79581A}" type="presOf" srcId="{BFB1FEC8-A555-47AB-BC67-7FF008D8DBDB}" destId="{75DB3E26-C477-4F6B-B15E-7B42708E5ACC}" srcOrd="0" destOrd="0" presId="urn:microsoft.com/office/officeart/2005/8/layout/orgChart1"/>
    <dgm:cxn modelId="{874A55EF-A9F9-405B-85F5-C5AB979851AF}" type="presOf" srcId="{7AD80C10-5724-484F-AE66-ABF347F68E1D}" destId="{80FFF819-F461-476B-A49F-DA008FBEF3F7}" srcOrd="1" destOrd="0" presId="urn:microsoft.com/office/officeart/2005/8/layout/orgChart1"/>
    <dgm:cxn modelId="{DFA4CF90-BC41-42EE-89C9-61FCD9CBF90E}" srcId="{57D1B45C-9A5A-4334-AD14-D3C33A412C7D}" destId="{81C039BA-8F00-4596-BDDA-824465673E0C}" srcOrd="2" destOrd="0" parTransId="{82AC6779-891B-4E87-A161-2E01976BA42B}" sibTransId="{0B7F5836-7ABC-444E-BC13-259B5BDB7103}"/>
    <dgm:cxn modelId="{29553505-4959-4AC1-A0F2-63958905EF2B}" type="presOf" srcId="{0BBE4C1F-83D9-44DA-A86E-A396532E66CC}" destId="{5C572D20-E1C5-4D3A-8177-7F9FA73CB8F8}" srcOrd="0" destOrd="0" presId="urn:microsoft.com/office/officeart/2005/8/layout/orgChart1"/>
    <dgm:cxn modelId="{904BCC18-7FC8-4527-93ED-0B7428BD405C}" type="presOf" srcId="{B0E01585-BD0C-4CDB-9055-73CAFBBA083A}" destId="{8E4047C6-1D99-490C-980F-CBF0F8099DDE}" srcOrd="0" destOrd="0" presId="urn:microsoft.com/office/officeart/2005/8/layout/orgChart1"/>
    <dgm:cxn modelId="{1E64DFE9-A313-462A-BD3A-1C9CDA0CF748}" type="presOf" srcId="{40173ACF-E745-4B41-A42C-B3A4AF2A4877}" destId="{28BF2BFB-3871-4C7A-A595-5A16B29B065B}" srcOrd="0" destOrd="0" presId="urn:microsoft.com/office/officeart/2005/8/layout/orgChart1"/>
    <dgm:cxn modelId="{D44F8AFB-FB93-4499-B894-4F3F3DD56748}" srcId="{58B9B610-80D2-4672-94AB-39AA86043245}" destId="{7AD80C10-5724-484F-AE66-ABF347F68E1D}" srcOrd="0" destOrd="0" parTransId="{9E143718-2621-49B0-AF3A-408038E5E399}" sibTransId="{4747EC74-4521-4ADD-B633-EA448495ECCD}"/>
    <dgm:cxn modelId="{046002B7-D44F-4CF6-9920-006E2A7C5DBF}" type="presOf" srcId="{58B9B610-80D2-4672-94AB-39AA86043245}" destId="{0015A78F-FE9A-4081-8A72-0261CBA6EA60}" srcOrd="1" destOrd="0" presId="urn:microsoft.com/office/officeart/2005/8/layout/orgChart1"/>
    <dgm:cxn modelId="{A168F92A-9C1A-45C1-8811-F347506F3AA8}" type="presOf" srcId="{93BCD32E-A69D-49BF-B2F9-179A227BF5C5}" destId="{CF2074BC-0205-4EDE-903F-A696CECFF1CF}" srcOrd="0" destOrd="0" presId="urn:microsoft.com/office/officeart/2005/8/layout/orgChart1"/>
    <dgm:cxn modelId="{468BB1AD-268E-4B37-9AF9-BF5DF9B3F28A}" type="presOf" srcId="{147DC873-BAE1-4BE9-AB89-9FF15D7BB4EE}" destId="{A0102329-BCAE-41AE-B469-CE0AE923C490}" srcOrd="0" destOrd="0" presId="urn:microsoft.com/office/officeart/2005/8/layout/orgChart1"/>
    <dgm:cxn modelId="{2DF9BA0A-D703-4F90-A6C6-03D470D44A81}" type="presOf" srcId="{232DAA26-F3CD-47A7-AA13-5E92CD19F071}" destId="{1828A792-78FD-4645-A012-3111B0624BD8}" srcOrd="1" destOrd="0" presId="urn:microsoft.com/office/officeart/2005/8/layout/orgChart1"/>
    <dgm:cxn modelId="{CB93493A-3516-4458-92DA-53223B543D0E}" type="presOf" srcId="{56A3F167-91F2-4BBD-B2D1-1EFCD8394395}" destId="{E4FCE9AA-9389-4595-B50F-FB8FFB7F6289}" srcOrd="0" destOrd="0" presId="urn:microsoft.com/office/officeart/2005/8/layout/orgChart1"/>
    <dgm:cxn modelId="{EB3DB051-B3AC-4EB5-A4C7-3D672EAE8A39}" type="presOf" srcId="{9A53CC78-B229-4D15-9DD2-D03064329381}" destId="{D208DF04-5082-4265-8754-E3B92D327387}" srcOrd="0" destOrd="0" presId="urn:microsoft.com/office/officeart/2005/8/layout/orgChart1"/>
    <dgm:cxn modelId="{240BB0D5-1CB2-4034-8B08-5433B9FFDC18}" type="presOf" srcId="{147DC873-BAE1-4BE9-AB89-9FF15D7BB4EE}" destId="{537CE881-9A79-4AC5-BA37-D2B0BE58265B}" srcOrd="1" destOrd="0" presId="urn:microsoft.com/office/officeart/2005/8/layout/orgChart1"/>
    <dgm:cxn modelId="{499B9B2F-99F7-410D-9E9F-F7E21C930A9C}" type="presOf" srcId="{56A3F167-91F2-4BBD-B2D1-1EFCD8394395}" destId="{C0E49D01-B411-41BD-A461-85FCBFD8E39A}" srcOrd="1" destOrd="0" presId="urn:microsoft.com/office/officeart/2005/8/layout/orgChart1"/>
    <dgm:cxn modelId="{8C9281B2-808F-40B2-A16D-18C89FEFF76F}" type="presParOf" srcId="{5C572D20-E1C5-4D3A-8177-7F9FA73CB8F8}" destId="{31016767-04C1-4160-9B5E-507B35D2DFFA}" srcOrd="0" destOrd="0" presId="urn:microsoft.com/office/officeart/2005/8/layout/orgChart1"/>
    <dgm:cxn modelId="{28814A97-6019-4B1C-A47A-376DFA556D24}" type="presParOf" srcId="{31016767-04C1-4160-9B5E-507B35D2DFFA}" destId="{B7233BB7-6FD8-4B4E-969A-1C5ED158CA85}" srcOrd="0" destOrd="0" presId="urn:microsoft.com/office/officeart/2005/8/layout/orgChart1"/>
    <dgm:cxn modelId="{4D907EA3-CA9A-4402-AEF0-0CC63A85A10A}" type="presParOf" srcId="{B7233BB7-6FD8-4B4E-969A-1C5ED158CA85}" destId="{8772C2E7-FB48-4516-83CA-F8B5AFD78EEE}" srcOrd="0" destOrd="0" presId="urn:microsoft.com/office/officeart/2005/8/layout/orgChart1"/>
    <dgm:cxn modelId="{372102BD-3207-4D43-A5E7-89DD2899A7A7}" type="presParOf" srcId="{B7233BB7-6FD8-4B4E-969A-1C5ED158CA85}" destId="{8F834D66-43C6-46E8-85BB-5306EDA835E7}" srcOrd="1" destOrd="0" presId="urn:microsoft.com/office/officeart/2005/8/layout/orgChart1"/>
    <dgm:cxn modelId="{83613E41-D7DC-4D47-A522-B9CC72F2B8FF}" type="presParOf" srcId="{31016767-04C1-4160-9B5E-507B35D2DFFA}" destId="{85CF628D-EC2F-41F1-B332-2E8AD2774610}" srcOrd="1" destOrd="0" presId="urn:microsoft.com/office/officeart/2005/8/layout/orgChart1"/>
    <dgm:cxn modelId="{8E8F64BB-F185-4ED8-A903-30F4B93AF1ED}" type="presParOf" srcId="{85CF628D-EC2F-41F1-B332-2E8AD2774610}" destId="{CA37EA33-D47D-4654-A0C7-B8F2BFC0FDA5}" srcOrd="0" destOrd="0" presId="urn:microsoft.com/office/officeart/2005/8/layout/orgChart1"/>
    <dgm:cxn modelId="{68744E18-FB7F-45B8-9708-78E777494107}" type="presParOf" srcId="{85CF628D-EC2F-41F1-B332-2E8AD2774610}" destId="{7B71FCC1-4EE7-4889-8541-2A5BCF5E4B17}" srcOrd="1" destOrd="0" presId="urn:microsoft.com/office/officeart/2005/8/layout/orgChart1"/>
    <dgm:cxn modelId="{09FF3CA6-3C90-426D-ACA5-AB65CB7D2B1E}" type="presParOf" srcId="{7B71FCC1-4EE7-4889-8541-2A5BCF5E4B17}" destId="{4903703B-4D98-4878-9223-DF0719F5C407}" srcOrd="0" destOrd="0" presId="urn:microsoft.com/office/officeart/2005/8/layout/orgChart1"/>
    <dgm:cxn modelId="{8CE55D0B-E423-4BAF-A286-361A063213DC}" type="presParOf" srcId="{4903703B-4D98-4878-9223-DF0719F5C407}" destId="{45273322-6154-464A-ABFB-82A50C58E792}" srcOrd="0" destOrd="0" presId="urn:microsoft.com/office/officeart/2005/8/layout/orgChart1"/>
    <dgm:cxn modelId="{6BFF2070-47C5-46D8-9B0F-935C45C04228}" type="presParOf" srcId="{4903703B-4D98-4878-9223-DF0719F5C407}" destId="{15CD72EF-076F-44BD-820E-67E690876C5B}" srcOrd="1" destOrd="0" presId="urn:microsoft.com/office/officeart/2005/8/layout/orgChart1"/>
    <dgm:cxn modelId="{AE77E13B-0DB3-4752-9340-7EE5DA9EE686}" type="presParOf" srcId="{7B71FCC1-4EE7-4889-8541-2A5BCF5E4B17}" destId="{0F4719D9-C09F-45F5-865B-ACAC178C460E}" srcOrd="1" destOrd="0" presId="urn:microsoft.com/office/officeart/2005/8/layout/orgChart1"/>
    <dgm:cxn modelId="{2B6FFCAB-F786-4C90-9519-0EE034CF63D4}" type="presParOf" srcId="{7B71FCC1-4EE7-4889-8541-2A5BCF5E4B17}" destId="{69E13BFD-DA47-4E03-A486-87664B69071D}" srcOrd="2" destOrd="0" presId="urn:microsoft.com/office/officeart/2005/8/layout/orgChart1"/>
    <dgm:cxn modelId="{1B06603A-9364-433A-8EF6-AFD212C2172E}" type="presParOf" srcId="{85CF628D-EC2F-41F1-B332-2E8AD2774610}" destId="{371D55F7-EB00-45B4-8D22-5323E169745D}" srcOrd="2" destOrd="0" presId="urn:microsoft.com/office/officeart/2005/8/layout/orgChart1"/>
    <dgm:cxn modelId="{916B47EF-B6A7-4AE1-965A-8EE602477F47}" type="presParOf" srcId="{85CF628D-EC2F-41F1-B332-2E8AD2774610}" destId="{E3BD81DA-7BB8-49D9-98BB-FEF3F04B0BF0}" srcOrd="3" destOrd="0" presId="urn:microsoft.com/office/officeart/2005/8/layout/orgChart1"/>
    <dgm:cxn modelId="{82876760-C0C0-4040-8EB6-5F5B31B09DBB}" type="presParOf" srcId="{E3BD81DA-7BB8-49D9-98BB-FEF3F04B0BF0}" destId="{78358BCC-2CD3-4357-AA12-BAB716EAD1D4}" srcOrd="0" destOrd="0" presId="urn:microsoft.com/office/officeart/2005/8/layout/orgChart1"/>
    <dgm:cxn modelId="{C1550EFA-060E-4C4C-9164-CC9BCD201957}" type="presParOf" srcId="{78358BCC-2CD3-4357-AA12-BAB716EAD1D4}" destId="{17895BD3-0935-410B-92B5-548439404D96}" srcOrd="0" destOrd="0" presId="urn:microsoft.com/office/officeart/2005/8/layout/orgChart1"/>
    <dgm:cxn modelId="{0F48F138-334D-4652-B4DA-0FFD165723D5}" type="presParOf" srcId="{78358BCC-2CD3-4357-AA12-BAB716EAD1D4}" destId="{75537B63-05F6-4DE8-8C87-B8A094F961AB}" srcOrd="1" destOrd="0" presId="urn:microsoft.com/office/officeart/2005/8/layout/orgChart1"/>
    <dgm:cxn modelId="{764154D0-9DE2-4E6A-890E-C3356753C3DD}" type="presParOf" srcId="{E3BD81DA-7BB8-49D9-98BB-FEF3F04B0BF0}" destId="{758ED2D9-3271-4E29-A19A-E62CD014DFE8}" srcOrd="1" destOrd="0" presId="urn:microsoft.com/office/officeart/2005/8/layout/orgChart1"/>
    <dgm:cxn modelId="{F43E2099-6BF2-4638-B9C0-E142DCA4C0A9}" type="presParOf" srcId="{E3BD81DA-7BB8-49D9-98BB-FEF3F04B0BF0}" destId="{605AE037-DDE6-4417-A014-8E03BF74BD32}" srcOrd="2" destOrd="0" presId="urn:microsoft.com/office/officeart/2005/8/layout/orgChart1"/>
    <dgm:cxn modelId="{95A4B58C-532F-4E80-9B84-26CFA98C9006}" type="presParOf" srcId="{605AE037-DDE6-4417-A014-8E03BF74BD32}" destId="{D208DF04-5082-4265-8754-E3B92D327387}" srcOrd="0" destOrd="0" presId="urn:microsoft.com/office/officeart/2005/8/layout/orgChart1"/>
    <dgm:cxn modelId="{493824D4-8FDA-42F0-947E-88F75AD8EC21}" type="presParOf" srcId="{605AE037-DDE6-4417-A014-8E03BF74BD32}" destId="{29B10B55-020F-4FF0-8FDF-73FABA147B01}" srcOrd="1" destOrd="0" presId="urn:microsoft.com/office/officeart/2005/8/layout/orgChart1"/>
    <dgm:cxn modelId="{413BA0D6-2A3C-4C07-8623-C3C5B9F5FF44}" type="presParOf" srcId="{29B10B55-020F-4FF0-8FDF-73FABA147B01}" destId="{5F9E7F72-34CE-4ED0-8A2D-8FBED2825980}" srcOrd="0" destOrd="0" presId="urn:microsoft.com/office/officeart/2005/8/layout/orgChart1"/>
    <dgm:cxn modelId="{3DFA3A3F-1722-46DE-948A-C18ABDDB0CE7}" type="presParOf" srcId="{5F9E7F72-34CE-4ED0-8A2D-8FBED2825980}" destId="{E4FCE9AA-9389-4595-B50F-FB8FFB7F6289}" srcOrd="0" destOrd="0" presId="urn:microsoft.com/office/officeart/2005/8/layout/orgChart1"/>
    <dgm:cxn modelId="{27AA2157-5402-41E9-A776-F49711F35DA6}" type="presParOf" srcId="{5F9E7F72-34CE-4ED0-8A2D-8FBED2825980}" destId="{C0E49D01-B411-41BD-A461-85FCBFD8E39A}" srcOrd="1" destOrd="0" presId="urn:microsoft.com/office/officeart/2005/8/layout/orgChart1"/>
    <dgm:cxn modelId="{9BCBF9BF-815C-495F-8B64-B6436D2D7311}" type="presParOf" srcId="{29B10B55-020F-4FF0-8FDF-73FABA147B01}" destId="{BF55739A-8E3E-4881-9B1B-2654EBCB35B1}" srcOrd="1" destOrd="0" presId="urn:microsoft.com/office/officeart/2005/8/layout/orgChart1"/>
    <dgm:cxn modelId="{B7B4ECBA-F7A6-41F9-82AD-881EEAF40918}" type="presParOf" srcId="{BF55739A-8E3E-4881-9B1B-2654EBCB35B1}" destId="{51444BC1-1204-40BC-9AE0-DE54C6F51C93}" srcOrd="0" destOrd="0" presId="urn:microsoft.com/office/officeart/2005/8/layout/orgChart1"/>
    <dgm:cxn modelId="{C494D5A3-899E-4447-8170-7EAD6F4D24C0}" type="presParOf" srcId="{BF55739A-8E3E-4881-9B1B-2654EBCB35B1}" destId="{6AE7CDA1-29FB-4511-AD32-7B3C3D107AFD}" srcOrd="1" destOrd="0" presId="urn:microsoft.com/office/officeart/2005/8/layout/orgChart1"/>
    <dgm:cxn modelId="{5E6545C8-9A03-4485-89CA-983E3BD2A01F}" type="presParOf" srcId="{6AE7CDA1-29FB-4511-AD32-7B3C3D107AFD}" destId="{9F4633BE-FA4A-449A-AD44-1E764FC2489D}" srcOrd="0" destOrd="0" presId="urn:microsoft.com/office/officeart/2005/8/layout/orgChart1"/>
    <dgm:cxn modelId="{4105DA00-B53C-4D3B-870F-9D8C5DD17C25}" type="presParOf" srcId="{9F4633BE-FA4A-449A-AD44-1E764FC2489D}" destId="{5385FA32-F4D4-433C-B85D-E309AF90F333}" srcOrd="0" destOrd="0" presId="urn:microsoft.com/office/officeart/2005/8/layout/orgChart1"/>
    <dgm:cxn modelId="{766471DD-3DCB-493A-AFC6-51117E1A27CA}" type="presParOf" srcId="{9F4633BE-FA4A-449A-AD44-1E764FC2489D}" destId="{24B04BCA-D61B-4028-AD8F-BF9EE733FCD9}" srcOrd="1" destOrd="0" presId="urn:microsoft.com/office/officeart/2005/8/layout/orgChart1"/>
    <dgm:cxn modelId="{61F1B58C-0CEB-42E1-A2F7-36CC40476D51}" type="presParOf" srcId="{6AE7CDA1-29FB-4511-AD32-7B3C3D107AFD}" destId="{58F80A40-748B-4DD8-8AC3-0791C254B9DD}" srcOrd="1" destOrd="0" presId="urn:microsoft.com/office/officeart/2005/8/layout/orgChart1"/>
    <dgm:cxn modelId="{CFFEBA62-0BEC-4073-B659-9D57B14BE23E}" type="presParOf" srcId="{6AE7CDA1-29FB-4511-AD32-7B3C3D107AFD}" destId="{2D2BA125-1383-4704-B8E5-90B6605E9A8F}" srcOrd="2" destOrd="0" presId="urn:microsoft.com/office/officeart/2005/8/layout/orgChart1"/>
    <dgm:cxn modelId="{EFDB86B6-1C83-4E8B-8806-3384044447BB}" type="presParOf" srcId="{29B10B55-020F-4FF0-8FDF-73FABA147B01}" destId="{2F983799-16CB-4626-8A0C-0A52BE3F8F7F}" srcOrd="2" destOrd="0" presId="urn:microsoft.com/office/officeart/2005/8/layout/orgChart1"/>
    <dgm:cxn modelId="{797D6F32-46F9-4908-BFFA-B4ADE5A0551F}" type="presParOf" srcId="{605AE037-DDE6-4417-A014-8E03BF74BD32}" destId="{08089636-73E1-4396-AC8A-85A1E3A99615}" srcOrd="2" destOrd="0" presId="urn:microsoft.com/office/officeart/2005/8/layout/orgChart1"/>
    <dgm:cxn modelId="{13D82FEB-5F83-43FA-B818-AA9AE0076269}" type="presParOf" srcId="{605AE037-DDE6-4417-A014-8E03BF74BD32}" destId="{F2808BE1-1C73-4D53-8912-22F3D9330938}" srcOrd="3" destOrd="0" presId="urn:microsoft.com/office/officeart/2005/8/layout/orgChart1"/>
    <dgm:cxn modelId="{CDDB906B-DE8F-42C1-8520-AEB4A92EA05F}" type="presParOf" srcId="{F2808BE1-1C73-4D53-8912-22F3D9330938}" destId="{EB4FD7D4-37CB-4F8C-96B2-8E8A9F2BBE66}" srcOrd="0" destOrd="0" presId="urn:microsoft.com/office/officeart/2005/8/layout/orgChart1"/>
    <dgm:cxn modelId="{8241FBD1-B3BD-4F50-97BC-2CCC3C1AB03B}" type="presParOf" srcId="{EB4FD7D4-37CB-4F8C-96B2-8E8A9F2BBE66}" destId="{9565E0F1-B5EE-4761-865A-30A127C6A5D6}" srcOrd="0" destOrd="0" presId="urn:microsoft.com/office/officeart/2005/8/layout/orgChart1"/>
    <dgm:cxn modelId="{9DFAF1A2-593E-4C36-957D-393E783FA41D}" type="presParOf" srcId="{EB4FD7D4-37CB-4F8C-96B2-8E8A9F2BBE66}" destId="{971CF665-B8F7-41A8-9B87-966D47FC97D8}" srcOrd="1" destOrd="0" presId="urn:microsoft.com/office/officeart/2005/8/layout/orgChart1"/>
    <dgm:cxn modelId="{15847BB4-A6D3-4D45-9C46-6F7966DEDAC6}" type="presParOf" srcId="{F2808BE1-1C73-4D53-8912-22F3D9330938}" destId="{3589AC34-9ADC-4AEE-BFE4-BCFDF263CCD6}" srcOrd="1" destOrd="0" presId="urn:microsoft.com/office/officeart/2005/8/layout/orgChart1"/>
    <dgm:cxn modelId="{CB8E40E3-5523-49BB-949A-479F2421AB13}" type="presParOf" srcId="{F2808BE1-1C73-4D53-8912-22F3D9330938}" destId="{C6533726-54D2-480C-991D-0217E9238CE8}" srcOrd="2" destOrd="0" presId="urn:microsoft.com/office/officeart/2005/8/layout/orgChart1"/>
    <dgm:cxn modelId="{C98604FA-E8E3-4AFC-AD3E-4EC3DFBC19F9}" type="presParOf" srcId="{C6533726-54D2-480C-991D-0217E9238CE8}" destId="{C6E626DB-3013-4BD7-8D96-9D6653ECAC57}" srcOrd="0" destOrd="0" presId="urn:microsoft.com/office/officeart/2005/8/layout/orgChart1"/>
    <dgm:cxn modelId="{F2B07B43-A01E-43C9-AE00-47EBF3BD5CE6}" type="presParOf" srcId="{C6533726-54D2-480C-991D-0217E9238CE8}" destId="{AF068CCA-0D94-4F20-B457-4AF4C4912FD6}" srcOrd="1" destOrd="0" presId="urn:microsoft.com/office/officeart/2005/8/layout/orgChart1"/>
    <dgm:cxn modelId="{AA3C805D-523C-4892-9F06-8DCAFBC32C3D}" type="presParOf" srcId="{AF068CCA-0D94-4F20-B457-4AF4C4912FD6}" destId="{E4046E6C-D8CA-4F69-BBB8-8BD6B5B66C68}" srcOrd="0" destOrd="0" presId="urn:microsoft.com/office/officeart/2005/8/layout/orgChart1"/>
    <dgm:cxn modelId="{58F902E6-7BCA-44EF-937B-8CB182205312}" type="presParOf" srcId="{E4046E6C-D8CA-4F69-BBB8-8BD6B5B66C68}" destId="{97D85E66-A088-4E1C-9BCE-9229F0FBD891}" srcOrd="0" destOrd="0" presId="urn:microsoft.com/office/officeart/2005/8/layout/orgChart1"/>
    <dgm:cxn modelId="{274EEF7C-230F-4683-B3E0-67118B9D0936}" type="presParOf" srcId="{E4046E6C-D8CA-4F69-BBB8-8BD6B5B66C68}" destId="{0BBF1091-BDCB-4E8D-B6FE-ADCF0F815321}" srcOrd="1" destOrd="0" presId="urn:microsoft.com/office/officeart/2005/8/layout/orgChart1"/>
    <dgm:cxn modelId="{911D8666-9485-4ED9-B6D3-10BC455B9BD8}" type="presParOf" srcId="{AF068CCA-0D94-4F20-B457-4AF4C4912FD6}" destId="{5874E8C5-DF00-40BE-810E-91F4D5603A7B}" srcOrd="1" destOrd="0" presId="urn:microsoft.com/office/officeart/2005/8/layout/orgChart1"/>
    <dgm:cxn modelId="{3CF45D81-CED0-4F70-98B6-E3259DEFFF95}" type="presParOf" srcId="{AF068CCA-0D94-4F20-B457-4AF4C4912FD6}" destId="{D28BF5D2-3C68-48F9-9F17-2A0DC312A082}" srcOrd="2" destOrd="0" presId="urn:microsoft.com/office/officeart/2005/8/layout/orgChart1"/>
    <dgm:cxn modelId="{26E611CB-7419-48A1-A447-DB692F398735}" type="presParOf" srcId="{85CF628D-EC2F-41F1-B332-2E8AD2774610}" destId="{6F15D361-74CA-4F04-A5F2-BD60B4A76EBE}" srcOrd="4" destOrd="0" presId="urn:microsoft.com/office/officeart/2005/8/layout/orgChart1"/>
    <dgm:cxn modelId="{9C6C5E6D-6EA8-4B09-AA18-BB3C89D5C47B}" type="presParOf" srcId="{85CF628D-EC2F-41F1-B332-2E8AD2774610}" destId="{E3A6EE86-3420-4D4F-B250-F999F7D0B976}" srcOrd="5" destOrd="0" presId="urn:microsoft.com/office/officeart/2005/8/layout/orgChart1"/>
    <dgm:cxn modelId="{90806A12-4FDB-4545-B6CE-6F064954F12C}" type="presParOf" srcId="{E3A6EE86-3420-4D4F-B250-F999F7D0B976}" destId="{075CF709-BFC8-4F41-9960-9E12DFEE6E95}" srcOrd="0" destOrd="0" presId="urn:microsoft.com/office/officeart/2005/8/layout/orgChart1"/>
    <dgm:cxn modelId="{51167500-0D74-487C-BC14-18BAB4F9FFEA}" type="presParOf" srcId="{075CF709-BFC8-4F41-9960-9E12DFEE6E95}" destId="{308E3F65-DA59-48F4-BF73-373CE011E711}" srcOrd="0" destOrd="0" presId="urn:microsoft.com/office/officeart/2005/8/layout/orgChart1"/>
    <dgm:cxn modelId="{48C73D42-1167-4195-AD46-AB73604EBE70}" type="presParOf" srcId="{075CF709-BFC8-4F41-9960-9E12DFEE6E95}" destId="{1828A792-78FD-4645-A012-3111B0624BD8}" srcOrd="1" destOrd="0" presId="urn:microsoft.com/office/officeart/2005/8/layout/orgChart1"/>
    <dgm:cxn modelId="{72C083EC-CBC4-4292-9CC9-BF8DCC557EE0}" type="presParOf" srcId="{E3A6EE86-3420-4D4F-B250-F999F7D0B976}" destId="{B0030DFE-9AAA-46C9-AE65-2F4A8D7B9C34}" srcOrd="1" destOrd="0" presId="urn:microsoft.com/office/officeart/2005/8/layout/orgChart1"/>
    <dgm:cxn modelId="{0B88DF0E-67CB-480D-8A42-4D35CC8F07A0}" type="presParOf" srcId="{E3A6EE86-3420-4D4F-B250-F999F7D0B976}" destId="{E32EC403-AFBC-4222-94E7-D8E2F6CBEC5A}" srcOrd="2" destOrd="0" presId="urn:microsoft.com/office/officeart/2005/8/layout/orgChart1"/>
    <dgm:cxn modelId="{90CEE6DE-8EE2-4B8F-8E7B-F72CCF648309}" type="presParOf" srcId="{85CF628D-EC2F-41F1-B332-2E8AD2774610}" destId="{CF2074BC-0205-4EDE-903F-A696CECFF1CF}" srcOrd="6" destOrd="0" presId="urn:microsoft.com/office/officeart/2005/8/layout/orgChart1"/>
    <dgm:cxn modelId="{93B9FDF3-E640-4D14-B3C8-0AFE9C4CBB8C}" type="presParOf" srcId="{85CF628D-EC2F-41F1-B332-2E8AD2774610}" destId="{B327A4E3-6967-4608-B4CE-DA6002E5D734}" srcOrd="7" destOrd="0" presId="urn:microsoft.com/office/officeart/2005/8/layout/orgChart1"/>
    <dgm:cxn modelId="{6BFF99E9-BE3D-4704-9DA3-B4C7124CADF6}" type="presParOf" srcId="{B327A4E3-6967-4608-B4CE-DA6002E5D734}" destId="{0CFAD437-0FAB-4FA5-9B2E-98CD436F8279}" srcOrd="0" destOrd="0" presId="urn:microsoft.com/office/officeart/2005/8/layout/orgChart1"/>
    <dgm:cxn modelId="{FB48C646-CED9-47A1-95C2-2E120249EFA2}" type="presParOf" srcId="{0CFAD437-0FAB-4FA5-9B2E-98CD436F8279}" destId="{A0102329-BCAE-41AE-B469-CE0AE923C490}" srcOrd="0" destOrd="0" presId="urn:microsoft.com/office/officeart/2005/8/layout/orgChart1"/>
    <dgm:cxn modelId="{43A5B444-B289-4BAD-BB6A-E49ADA4F184A}" type="presParOf" srcId="{0CFAD437-0FAB-4FA5-9B2E-98CD436F8279}" destId="{537CE881-9A79-4AC5-BA37-D2B0BE58265B}" srcOrd="1" destOrd="0" presId="urn:microsoft.com/office/officeart/2005/8/layout/orgChart1"/>
    <dgm:cxn modelId="{B487F5DB-77A7-436D-87A5-D2C4B7CDD33E}" type="presParOf" srcId="{B327A4E3-6967-4608-B4CE-DA6002E5D734}" destId="{80507350-6C69-4329-B5F9-5473980F4BB5}" srcOrd="1" destOrd="0" presId="urn:microsoft.com/office/officeart/2005/8/layout/orgChart1"/>
    <dgm:cxn modelId="{EDDE7348-3894-4BED-A775-4DFA33A5818A}" type="presParOf" srcId="{80507350-6C69-4329-B5F9-5473980F4BB5}" destId="{75DB3E26-C477-4F6B-B15E-7B42708E5ACC}" srcOrd="0" destOrd="0" presId="urn:microsoft.com/office/officeart/2005/8/layout/orgChart1"/>
    <dgm:cxn modelId="{44E78C97-530D-4DAA-9A1C-027743FF90FB}" type="presParOf" srcId="{80507350-6C69-4329-B5F9-5473980F4BB5}" destId="{C263C9EF-3149-44F3-9866-BE8C53C96F8A}" srcOrd="1" destOrd="0" presId="urn:microsoft.com/office/officeart/2005/8/layout/orgChart1"/>
    <dgm:cxn modelId="{D3F8DA9A-8249-41B4-A395-95D5077303A3}" type="presParOf" srcId="{C263C9EF-3149-44F3-9866-BE8C53C96F8A}" destId="{689890D2-0829-468B-A800-CEDF340CEB17}" srcOrd="0" destOrd="0" presId="urn:microsoft.com/office/officeart/2005/8/layout/orgChart1"/>
    <dgm:cxn modelId="{621543DD-7AC3-40D9-819F-6547B2467FD0}" type="presParOf" srcId="{689890D2-0829-468B-A800-CEDF340CEB17}" destId="{20C411B8-9956-46A4-825E-04D1F81D295A}" srcOrd="0" destOrd="0" presId="urn:microsoft.com/office/officeart/2005/8/layout/orgChart1"/>
    <dgm:cxn modelId="{28FCAF52-B3C5-4981-A44E-B23FC3F15ADC}" type="presParOf" srcId="{689890D2-0829-468B-A800-CEDF340CEB17}" destId="{E8C5E3F2-7BA6-4CA0-8B24-E7986B52AF73}" srcOrd="1" destOrd="0" presId="urn:microsoft.com/office/officeart/2005/8/layout/orgChart1"/>
    <dgm:cxn modelId="{A34D2FB9-1A8F-4092-A82E-09ECCD65D980}" type="presParOf" srcId="{C263C9EF-3149-44F3-9866-BE8C53C96F8A}" destId="{8859AC07-FCC4-4926-A070-353B0E22BE2E}" srcOrd="1" destOrd="0" presId="urn:microsoft.com/office/officeart/2005/8/layout/orgChart1"/>
    <dgm:cxn modelId="{4681B4FA-F9FE-4482-A91C-37C04E7B2C9D}" type="presParOf" srcId="{8859AC07-FCC4-4926-A070-353B0E22BE2E}" destId="{8E4047C6-1D99-490C-980F-CBF0F8099DDE}" srcOrd="0" destOrd="0" presId="urn:microsoft.com/office/officeart/2005/8/layout/orgChart1"/>
    <dgm:cxn modelId="{FB5B9769-A49D-41C9-BFB7-A8F70943996C}" type="presParOf" srcId="{8859AC07-FCC4-4926-A070-353B0E22BE2E}" destId="{834C6980-F1BF-4666-87A9-B5D272E71052}" srcOrd="1" destOrd="0" presId="urn:microsoft.com/office/officeart/2005/8/layout/orgChart1"/>
    <dgm:cxn modelId="{8EF7ACBD-7B80-45BE-9583-DD442A08C6EE}" type="presParOf" srcId="{834C6980-F1BF-4666-87A9-B5D272E71052}" destId="{320BFCC7-01A9-40C1-A1F6-1D3204F395F5}" srcOrd="0" destOrd="0" presId="urn:microsoft.com/office/officeart/2005/8/layout/orgChart1"/>
    <dgm:cxn modelId="{07A32A54-E3D2-487E-A816-F833944B6CA4}" type="presParOf" srcId="{320BFCC7-01A9-40C1-A1F6-1D3204F395F5}" destId="{A15919F0-08C6-4142-8E07-8042EEAB08B2}" srcOrd="0" destOrd="0" presId="urn:microsoft.com/office/officeart/2005/8/layout/orgChart1"/>
    <dgm:cxn modelId="{62FE63D6-F3CE-41E1-84F5-4EFB93459834}" type="presParOf" srcId="{320BFCC7-01A9-40C1-A1F6-1D3204F395F5}" destId="{0015A78F-FE9A-4081-8A72-0261CBA6EA60}" srcOrd="1" destOrd="0" presId="urn:microsoft.com/office/officeart/2005/8/layout/orgChart1"/>
    <dgm:cxn modelId="{820E2A9D-7CB3-485D-A15E-74A5B49C1D31}" type="presParOf" srcId="{834C6980-F1BF-4666-87A9-B5D272E71052}" destId="{B47264A1-DEA4-46C9-B0CA-46C3F90B8B42}" srcOrd="1" destOrd="0" presId="urn:microsoft.com/office/officeart/2005/8/layout/orgChart1"/>
    <dgm:cxn modelId="{5DC31531-2CAB-4E40-89D7-F1349D322501}" type="presParOf" srcId="{B47264A1-DEA4-46C9-B0CA-46C3F90B8B42}" destId="{144A1283-6EF3-43D0-930E-4D9434113DEB}" srcOrd="0" destOrd="0" presId="urn:microsoft.com/office/officeart/2005/8/layout/orgChart1"/>
    <dgm:cxn modelId="{A27CFC80-F39C-4A77-8481-482512C0DBD1}" type="presParOf" srcId="{B47264A1-DEA4-46C9-B0CA-46C3F90B8B42}" destId="{4FD28048-A3C8-4137-8411-2459BAA5EDF2}" srcOrd="1" destOrd="0" presId="urn:microsoft.com/office/officeart/2005/8/layout/orgChart1"/>
    <dgm:cxn modelId="{D7B37873-73ED-4270-980C-C29450525697}" type="presParOf" srcId="{4FD28048-A3C8-4137-8411-2459BAA5EDF2}" destId="{18A5CB37-48AC-4C53-9BA8-184DD7699A70}" srcOrd="0" destOrd="0" presId="urn:microsoft.com/office/officeart/2005/8/layout/orgChart1"/>
    <dgm:cxn modelId="{5D6B09E9-6B32-4CF4-843D-BF9251484C72}" type="presParOf" srcId="{18A5CB37-48AC-4C53-9BA8-184DD7699A70}" destId="{335F9030-07B1-4ED0-98B6-E0C688629CEF}" srcOrd="0" destOrd="0" presId="urn:microsoft.com/office/officeart/2005/8/layout/orgChart1"/>
    <dgm:cxn modelId="{0906EBEF-C351-4ED5-A354-CAAA43203544}" type="presParOf" srcId="{18A5CB37-48AC-4C53-9BA8-184DD7699A70}" destId="{80FFF819-F461-476B-A49F-DA008FBEF3F7}" srcOrd="1" destOrd="0" presId="urn:microsoft.com/office/officeart/2005/8/layout/orgChart1"/>
    <dgm:cxn modelId="{376061AF-E027-403E-9946-2C5E84CBC0B7}" type="presParOf" srcId="{4FD28048-A3C8-4137-8411-2459BAA5EDF2}" destId="{7B3F79A3-DE94-4C54-BAB2-3C1B72C166D9}" srcOrd="1" destOrd="0" presId="urn:microsoft.com/office/officeart/2005/8/layout/orgChart1"/>
    <dgm:cxn modelId="{D616B4DA-78FE-4245-9865-0229D1DCEACF}" type="presParOf" srcId="{4FD28048-A3C8-4137-8411-2459BAA5EDF2}" destId="{4FB46E69-00BE-45D6-BA7D-54AE8EC355ED}" srcOrd="2" destOrd="0" presId="urn:microsoft.com/office/officeart/2005/8/layout/orgChart1"/>
    <dgm:cxn modelId="{3152608D-ED1E-4D55-9478-4274E7FE2B62}" type="presParOf" srcId="{834C6980-F1BF-4666-87A9-B5D272E71052}" destId="{7FBD61F6-E11D-46CA-ABC9-FC2B93F9CD03}" srcOrd="2" destOrd="0" presId="urn:microsoft.com/office/officeart/2005/8/layout/orgChart1"/>
    <dgm:cxn modelId="{B81DE29F-7BBE-42AE-A111-8991CE71B0BD}" type="presParOf" srcId="{C263C9EF-3149-44F3-9866-BE8C53C96F8A}" destId="{068E846E-10C2-49C5-96A1-0376B0A34114}" srcOrd="2" destOrd="0" presId="urn:microsoft.com/office/officeart/2005/8/layout/orgChart1"/>
    <dgm:cxn modelId="{C6E9812F-40EB-4FA7-BB98-B90E607DD7E8}" type="presParOf" srcId="{B327A4E3-6967-4608-B4CE-DA6002E5D734}" destId="{BDC57CF0-5C42-4C1C-AB5B-126BFDE87B15}" srcOrd="2" destOrd="0" presId="urn:microsoft.com/office/officeart/2005/8/layout/orgChart1"/>
    <dgm:cxn modelId="{0217BD2F-27C9-4F61-AFD0-37F285CD4B6E}" type="presParOf" srcId="{31016767-04C1-4160-9B5E-507B35D2DFFA}" destId="{B215AA9E-C7BC-42BD-8633-5825ECB6775B}" srcOrd="2" destOrd="0" presId="urn:microsoft.com/office/officeart/2005/8/layout/orgChart1"/>
    <dgm:cxn modelId="{BCD62EF3-FD9A-49C9-8D46-D8DA3A1BFDA3}" type="presParOf" srcId="{B215AA9E-C7BC-42BD-8633-5825ECB6775B}" destId="{28BF2BFB-3871-4C7A-A595-5A16B29B065B}" srcOrd="0" destOrd="0" presId="urn:microsoft.com/office/officeart/2005/8/layout/orgChart1"/>
    <dgm:cxn modelId="{445C7CE2-74FE-4C8F-BB60-38F31576300F}" type="presParOf" srcId="{B215AA9E-C7BC-42BD-8633-5825ECB6775B}" destId="{D934D39E-20E7-43EB-9D6E-E8A1E8066C1D}" srcOrd="1" destOrd="0" presId="urn:microsoft.com/office/officeart/2005/8/layout/orgChart1"/>
    <dgm:cxn modelId="{0245C9B8-0F19-443A-B069-ECA1A5FE4765}" type="presParOf" srcId="{D934D39E-20E7-43EB-9D6E-E8A1E8066C1D}" destId="{AEB6B78C-BA3A-488C-9A5A-3C6949067688}" srcOrd="0" destOrd="0" presId="urn:microsoft.com/office/officeart/2005/8/layout/orgChart1"/>
    <dgm:cxn modelId="{AF26CBAE-5BA9-4CAD-9BAE-431FD14B0B48}" type="presParOf" srcId="{AEB6B78C-BA3A-488C-9A5A-3C6949067688}" destId="{55AC1C49-C2FD-4A2F-AB76-143B9208FEB1}" srcOrd="0" destOrd="0" presId="urn:microsoft.com/office/officeart/2005/8/layout/orgChart1"/>
    <dgm:cxn modelId="{9377F8AE-1527-4BB7-9A27-3BEF9558BC99}" type="presParOf" srcId="{AEB6B78C-BA3A-488C-9A5A-3C6949067688}" destId="{8B583EE7-CD54-4B0C-B4B1-F09F1D4F0BC8}" srcOrd="1" destOrd="0" presId="urn:microsoft.com/office/officeart/2005/8/layout/orgChart1"/>
    <dgm:cxn modelId="{63D0C543-3859-46D5-8D4B-D9F2724C1911}" type="presParOf" srcId="{D934D39E-20E7-43EB-9D6E-E8A1E8066C1D}" destId="{05428CC0-00A4-48BD-8C3E-66DBB1C83E66}" srcOrd="1" destOrd="0" presId="urn:microsoft.com/office/officeart/2005/8/layout/orgChart1"/>
    <dgm:cxn modelId="{D3F156E1-44AD-45CB-90AB-33CD647BC01A}" type="presParOf" srcId="{D934D39E-20E7-43EB-9D6E-E8A1E8066C1D}" destId="{21E68A95-DB47-4D66-B3A5-72BA082E0D85}" srcOrd="2" destOrd="0" presId="urn:microsoft.com/office/officeart/2005/8/layout/orgChart1"/>
  </dgm:cxnLst>
  <dgm:bg/>
  <dgm:whole/>
</dgm:dataModel>
</file>

<file path=ppt/diagrams/data3.xml><?xml version="1.0" encoding="utf-8"?>
<dgm:dataModel xmlns:dgm="http://schemas.openxmlformats.org/drawingml/2006/diagram" xmlns:a="http://schemas.openxmlformats.org/drawingml/2006/main">
  <dgm:ptLst>
    <dgm:pt modelId="{71B86640-4463-4AD7-A6F0-FBCA2AC405C6}" type="doc">
      <dgm:prSet loTypeId="urn:microsoft.com/office/officeart/2005/8/layout/cycle6" loCatId="cycle" qsTypeId="urn:microsoft.com/office/officeart/2005/8/quickstyle/3d1" qsCatId="3D" csTypeId="urn:microsoft.com/office/officeart/2005/8/colors/accent1_2" csCatId="accent1" phldr="1"/>
      <dgm:spPr/>
      <dgm:t>
        <a:bodyPr/>
        <a:lstStyle/>
        <a:p>
          <a:endParaRPr lang="en-US"/>
        </a:p>
      </dgm:t>
    </dgm:pt>
    <dgm:pt modelId="{1C681C0A-5CC2-4E84-9156-D2CF85F8FF46}">
      <dgm:prSet phldrT="[Text]"/>
      <dgm:spPr/>
      <dgm:t>
        <a:bodyPr/>
        <a:lstStyle/>
        <a:p>
          <a:r>
            <a:rPr lang="en-US" dirty="0" smtClean="0"/>
            <a:t>Validated</a:t>
          </a:r>
          <a:endParaRPr lang="en-US" dirty="0"/>
        </a:p>
      </dgm:t>
    </dgm:pt>
    <dgm:pt modelId="{1BAE2A99-C940-4510-8F84-E53BCCBCF1A9}" type="parTrans" cxnId="{D222E47E-14FD-4795-82CF-8941D7D77514}">
      <dgm:prSet/>
      <dgm:spPr/>
      <dgm:t>
        <a:bodyPr/>
        <a:lstStyle/>
        <a:p>
          <a:endParaRPr lang="en-US"/>
        </a:p>
      </dgm:t>
    </dgm:pt>
    <dgm:pt modelId="{7C7A396A-7041-46B9-9D3A-A38AB3B2C744}" type="sibTrans" cxnId="{D222E47E-14FD-4795-82CF-8941D7D77514}">
      <dgm:prSet/>
      <dgm:spPr/>
      <dgm:t>
        <a:bodyPr/>
        <a:lstStyle/>
        <a:p>
          <a:endParaRPr lang="en-US"/>
        </a:p>
      </dgm:t>
    </dgm:pt>
    <dgm:pt modelId="{3B4D765C-29EC-4BD4-AD81-8C5CE03EE553}">
      <dgm:prSet phldrT="[Text]"/>
      <dgm:spPr/>
      <dgm:t>
        <a:bodyPr/>
        <a:lstStyle/>
        <a:p>
          <a:r>
            <a:rPr lang="en-US" dirty="0" smtClean="0"/>
            <a:t>Open</a:t>
          </a:r>
          <a:endParaRPr lang="en-US" dirty="0"/>
        </a:p>
      </dgm:t>
    </dgm:pt>
    <dgm:pt modelId="{24C46BB9-98C9-44E5-B660-15924DD6FAC2}" type="parTrans" cxnId="{AEF3A9F1-F404-4AFF-AB1F-6B14BBCC3A07}">
      <dgm:prSet/>
      <dgm:spPr/>
      <dgm:t>
        <a:bodyPr/>
        <a:lstStyle/>
        <a:p>
          <a:endParaRPr lang="en-US"/>
        </a:p>
      </dgm:t>
    </dgm:pt>
    <dgm:pt modelId="{9DE5F3CE-D29F-4BA3-B057-02322CDC5DF1}" type="sibTrans" cxnId="{AEF3A9F1-F404-4AFF-AB1F-6B14BBCC3A07}">
      <dgm:prSet/>
      <dgm:spPr/>
      <dgm:t>
        <a:bodyPr/>
        <a:lstStyle/>
        <a:p>
          <a:endParaRPr lang="en-US"/>
        </a:p>
      </dgm:t>
    </dgm:pt>
    <dgm:pt modelId="{1BEA3CCC-7F88-4453-A784-8B8F1B760061}">
      <dgm:prSet phldrT="[Text]"/>
      <dgm:spPr/>
      <dgm:t>
        <a:bodyPr/>
        <a:lstStyle/>
        <a:p>
          <a:r>
            <a:rPr lang="en-US" dirty="0" smtClean="0"/>
            <a:t>Flexible</a:t>
          </a:r>
          <a:endParaRPr lang="en-US" dirty="0"/>
        </a:p>
      </dgm:t>
    </dgm:pt>
    <dgm:pt modelId="{D2DD74E7-0A37-40EC-BF51-DF054D30940A}" type="parTrans" cxnId="{664145C1-C777-422D-8B64-43B376CECA00}">
      <dgm:prSet/>
      <dgm:spPr/>
      <dgm:t>
        <a:bodyPr/>
        <a:lstStyle/>
        <a:p>
          <a:endParaRPr lang="en-US"/>
        </a:p>
      </dgm:t>
    </dgm:pt>
    <dgm:pt modelId="{2FF98B95-C981-4B3A-9351-F2656943EF13}" type="sibTrans" cxnId="{664145C1-C777-422D-8B64-43B376CECA00}">
      <dgm:prSet/>
      <dgm:spPr/>
      <dgm:t>
        <a:bodyPr/>
        <a:lstStyle/>
        <a:p>
          <a:endParaRPr lang="en-US"/>
        </a:p>
      </dgm:t>
    </dgm:pt>
    <dgm:pt modelId="{EF427C27-9FD7-47F3-BB17-EF12596FF090}">
      <dgm:prSet phldrT="[Text]"/>
      <dgm:spPr/>
      <dgm:t>
        <a:bodyPr/>
        <a:lstStyle/>
        <a:p>
          <a:r>
            <a:rPr lang="en-US" dirty="0" smtClean="0"/>
            <a:t>Low-cost</a:t>
          </a:r>
          <a:endParaRPr lang="en-US" dirty="0"/>
        </a:p>
      </dgm:t>
    </dgm:pt>
    <dgm:pt modelId="{FDD3F6C4-E3B8-45F6-AF94-6E13BB94CBA4}" type="parTrans" cxnId="{A68BE514-EDB0-419B-837E-F6DF4CA94FC0}">
      <dgm:prSet/>
      <dgm:spPr/>
      <dgm:t>
        <a:bodyPr/>
        <a:lstStyle/>
        <a:p>
          <a:endParaRPr lang="en-US"/>
        </a:p>
      </dgm:t>
    </dgm:pt>
    <dgm:pt modelId="{299367A8-D33F-4251-B95F-D3707A154458}" type="sibTrans" cxnId="{A68BE514-EDB0-419B-837E-F6DF4CA94FC0}">
      <dgm:prSet/>
      <dgm:spPr/>
      <dgm:t>
        <a:bodyPr/>
        <a:lstStyle/>
        <a:p>
          <a:endParaRPr lang="en-US"/>
        </a:p>
      </dgm:t>
    </dgm:pt>
    <dgm:pt modelId="{09DA0998-E84F-45AB-AE34-4D2B6B2F9555}">
      <dgm:prSet phldrT="[Text]"/>
      <dgm:spPr/>
      <dgm:t>
        <a:bodyPr/>
        <a:lstStyle/>
        <a:p>
          <a:r>
            <a:rPr lang="en-US" dirty="0" smtClean="0"/>
            <a:t>Hands-on</a:t>
          </a:r>
          <a:endParaRPr lang="en-US" dirty="0"/>
        </a:p>
      </dgm:t>
    </dgm:pt>
    <dgm:pt modelId="{D8D7C4C0-9447-402F-ABFD-EB39C4486A44}" type="parTrans" cxnId="{F0CADB4F-E954-407C-8E53-097711F6CC6E}">
      <dgm:prSet/>
      <dgm:spPr/>
      <dgm:t>
        <a:bodyPr/>
        <a:lstStyle/>
        <a:p>
          <a:endParaRPr lang="en-US"/>
        </a:p>
      </dgm:t>
    </dgm:pt>
    <dgm:pt modelId="{086E6C02-E329-4AB1-9E8C-D1555060EA24}" type="sibTrans" cxnId="{F0CADB4F-E954-407C-8E53-097711F6CC6E}">
      <dgm:prSet/>
      <dgm:spPr/>
      <dgm:t>
        <a:bodyPr/>
        <a:lstStyle/>
        <a:p>
          <a:endParaRPr lang="en-US"/>
        </a:p>
      </dgm:t>
    </dgm:pt>
    <dgm:pt modelId="{634F8C08-28DE-4F5F-8F92-666385F99391}" type="pres">
      <dgm:prSet presAssocID="{71B86640-4463-4AD7-A6F0-FBCA2AC405C6}" presName="cycle" presStyleCnt="0">
        <dgm:presLayoutVars>
          <dgm:dir/>
          <dgm:resizeHandles val="exact"/>
        </dgm:presLayoutVars>
      </dgm:prSet>
      <dgm:spPr/>
      <dgm:t>
        <a:bodyPr/>
        <a:lstStyle/>
        <a:p>
          <a:endParaRPr lang="en-US"/>
        </a:p>
      </dgm:t>
    </dgm:pt>
    <dgm:pt modelId="{8797FB0B-1FF7-4122-ADBF-52F463BF834E}" type="pres">
      <dgm:prSet presAssocID="{1C681C0A-5CC2-4E84-9156-D2CF85F8FF46}" presName="node" presStyleLbl="node1" presStyleIdx="0" presStyleCnt="5">
        <dgm:presLayoutVars>
          <dgm:bulletEnabled val="1"/>
        </dgm:presLayoutVars>
      </dgm:prSet>
      <dgm:spPr/>
      <dgm:t>
        <a:bodyPr/>
        <a:lstStyle/>
        <a:p>
          <a:endParaRPr lang="en-US"/>
        </a:p>
      </dgm:t>
    </dgm:pt>
    <dgm:pt modelId="{089579F6-12FB-4AA5-8BE8-4358343FD5E4}" type="pres">
      <dgm:prSet presAssocID="{1C681C0A-5CC2-4E84-9156-D2CF85F8FF46}" presName="spNode" presStyleCnt="0"/>
      <dgm:spPr/>
    </dgm:pt>
    <dgm:pt modelId="{9225E173-4893-4FEC-9976-1219C964C7A8}" type="pres">
      <dgm:prSet presAssocID="{7C7A396A-7041-46B9-9D3A-A38AB3B2C744}" presName="sibTrans" presStyleLbl="sibTrans1D1" presStyleIdx="0" presStyleCnt="5"/>
      <dgm:spPr/>
      <dgm:t>
        <a:bodyPr/>
        <a:lstStyle/>
        <a:p>
          <a:endParaRPr lang="en-US"/>
        </a:p>
      </dgm:t>
    </dgm:pt>
    <dgm:pt modelId="{E5CC9FA6-FDEA-4B2F-9216-A29AA613356E}" type="pres">
      <dgm:prSet presAssocID="{3B4D765C-29EC-4BD4-AD81-8C5CE03EE553}" presName="node" presStyleLbl="node1" presStyleIdx="1" presStyleCnt="5">
        <dgm:presLayoutVars>
          <dgm:bulletEnabled val="1"/>
        </dgm:presLayoutVars>
      </dgm:prSet>
      <dgm:spPr/>
      <dgm:t>
        <a:bodyPr/>
        <a:lstStyle/>
        <a:p>
          <a:endParaRPr lang="en-US"/>
        </a:p>
      </dgm:t>
    </dgm:pt>
    <dgm:pt modelId="{D3E08F1F-CD1B-4C46-847B-C6FF02C59562}" type="pres">
      <dgm:prSet presAssocID="{3B4D765C-29EC-4BD4-AD81-8C5CE03EE553}" presName="spNode" presStyleCnt="0"/>
      <dgm:spPr/>
    </dgm:pt>
    <dgm:pt modelId="{A6EB948A-E1FB-4F4F-A8F5-F5B7859A8797}" type="pres">
      <dgm:prSet presAssocID="{9DE5F3CE-D29F-4BA3-B057-02322CDC5DF1}" presName="sibTrans" presStyleLbl="sibTrans1D1" presStyleIdx="1" presStyleCnt="5"/>
      <dgm:spPr/>
      <dgm:t>
        <a:bodyPr/>
        <a:lstStyle/>
        <a:p>
          <a:endParaRPr lang="en-US"/>
        </a:p>
      </dgm:t>
    </dgm:pt>
    <dgm:pt modelId="{ECF6E937-9551-4811-B7D2-82F1766D7875}" type="pres">
      <dgm:prSet presAssocID="{1BEA3CCC-7F88-4453-A784-8B8F1B760061}" presName="node" presStyleLbl="node1" presStyleIdx="2" presStyleCnt="5">
        <dgm:presLayoutVars>
          <dgm:bulletEnabled val="1"/>
        </dgm:presLayoutVars>
      </dgm:prSet>
      <dgm:spPr/>
      <dgm:t>
        <a:bodyPr/>
        <a:lstStyle/>
        <a:p>
          <a:endParaRPr lang="en-US"/>
        </a:p>
      </dgm:t>
    </dgm:pt>
    <dgm:pt modelId="{CC7EE82B-5CB6-459E-A9B5-9B8C2EFAACE8}" type="pres">
      <dgm:prSet presAssocID="{1BEA3CCC-7F88-4453-A784-8B8F1B760061}" presName="spNode" presStyleCnt="0"/>
      <dgm:spPr/>
    </dgm:pt>
    <dgm:pt modelId="{E93ED511-86B0-4742-B7B3-9FE89666264D}" type="pres">
      <dgm:prSet presAssocID="{2FF98B95-C981-4B3A-9351-F2656943EF13}" presName="sibTrans" presStyleLbl="sibTrans1D1" presStyleIdx="2" presStyleCnt="5"/>
      <dgm:spPr/>
      <dgm:t>
        <a:bodyPr/>
        <a:lstStyle/>
        <a:p>
          <a:endParaRPr lang="en-US"/>
        </a:p>
      </dgm:t>
    </dgm:pt>
    <dgm:pt modelId="{5C630B93-9599-464D-B493-55A7326FE50F}" type="pres">
      <dgm:prSet presAssocID="{EF427C27-9FD7-47F3-BB17-EF12596FF090}" presName="node" presStyleLbl="node1" presStyleIdx="3" presStyleCnt="5">
        <dgm:presLayoutVars>
          <dgm:bulletEnabled val="1"/>
        </dgm:presLayoutVars>
      </dgm:prSet>
      <dgm:spPr/>
      <dgm:t>
        <a:bodyPr/>
        <a:lstStyle/>
        <a:p>
          <a:endParaRPr lang="en-US"/>
        </a:p>
      </dgm:t>
    </dgm:pt>
    <dgm:pt modelId="{7887F087-830D-4D04-B5BD-DFE6C05BD3A8}" type="pres">
      <dgm:prSet presAssocID="{EF427C27-9FD7-47F3-BB17-EF12596FF090}" presName="spNode" presStyleCnt="0"/>
      <dgm:spPr/>
    </dgm:pt>
    <dgm:pt modelId="{4D3AEF95-1939-4213-B9BA-454265DC3563}" type="pres">
      <dgm:prSet presAssocID="{299367A8-D33F-4251-B95F-D3707A154458}" presName="sibTrans" presStyleLbl="sibTrans1D1" presStyleIdx="3" presStyleCnt="5"/>
      <dgm:spPr/>
      <dgm:t>
        <a:bodyPr/>
        <a:lstStyle/>
        <a:p>
          <a:endParaRPr lang="en-US"/>
        </a:p>
      </dgm:t>
    </dgm:pt>
    <dgm:pt modelId="{121C680E-7BB6-4CD8-9B5F-F30A3D2F80CC}" type="pres">
      <dgm:prSet presAssocID="{09DA0998-E84F-45AB-AE34-4D2B6B2F9555}" presName="node" presStyleLbl="node1" presStyleIdx="4" presStyleCnt="5">
        <dgm:presLayoutVars>
          <dgm:bulletEnabled val="1"/>
        </dgm:presLayoutVars>
      </dgm:prSet>
      <dgm:spPr/>
      <dgm:t>
        <a:bodyPr/>
        <a:lstStyle/>
        <a:p>
          <a:endParaRPr lang="en-US"/>
        </a:p>
      </dgm:t>
    </dgm:pt>
    <dgm:pt modelId="{E6DE8488-D2DB-47AE-97FC-6AB114D0BE7F}" type="pres">
      <dgm:prSet presAssocID="{09DA0998-E84F-45AB-AE34-4D2B6B2F9555}" presName="spNode" presStyleCnt="0"/>
      <dgm:spPr/>
    </dgm:pt>
    <dgm:pt modelId="{6E61458A-064E-4EDA-A931-257270F449DF}" type="pres">
      <dgm:prSet presAssocID="{086E6C02-E329-4AB1-9E8C-D1555060EA24}" presName="sibTrans" presStyleLbl="sibTrans1D1" presStyleIdx="4" presStyleCnt="5"/>
      <dgm:spPr/>
      <dgm:t>
        <a:bodyPr/>
        <a:lstStyle/>
        <a:p>
          <a:endParaRPr lang="en-US"/>
        </a:p>
      </dgm:t>
    </dgm:pt>
  </dgm:ptLst>
  <dgm:cxnLst>
    <dgm:cxn modelId="{A68BE514-EDB0-419B-837E-F6DF4CA94FC0}" srcId="{71B86640-4463-4AD7-A6F0-FBCA2AC405C6}" destId="{EF427C27-9FD7-47F3-BB17-EF12596FF090}" srcOrd="3" destOrd="0" parTransId="{FDD3F6C4-E3B8-45F6-AF94-6E13BB94CBA4}" sibTransId="{299367A8-D33F-4251-B95F-D3707A154458}"/>
    <dgm:cxn modelId="{6556A99B-E49E-4C87-AAFB-80648AA74AE0}" type="presOf" srcId="{1C681C0A-5CC2-4E84-9156-D2CF85F8FF46}" destId="{8797FB0B-1FF7-4122-ADBF-52F463BF834E}" srcOrd="0" destOrd="0" presId="urn:microsoft.com/office/officeart/2005/8/layout/cycle6"/>
    <dgm:cxn modelId="{64A8EB2E-766D-4CC2-8559-3374B7F75F46}" type="presOf" srcId="{3B4D765C-29EC-4BD4-AD81-8C5CE03EE553}" destId="{E5CC9FA6-FDEA-4B2F-9216-A29AA613356E}" srcOrd="0" destOrd="0" presId="urn:microsoft.com/office/officeart/2005/8/layout/cycle6"/>
    <dgm:cxn modelId="{57A8B5DF-527D-462A-B16A-316B1558581A}" type="presOf" srcId="{086E6C02-E329-4AB1-9E8C-D1555060EA24}" destId="{6E61458A-064E-4EDA-A931-257270F449DF}" srcOrd="0" destOrd="0" presId="urn:microsoft.com/office/officeart/2005/8/layout/cycle6"/>
    <dgm:cxn modelId="{7C0C79D3-AC8B-4C3E-8E99-4E7D48242937}" type="presOf" srcId="{09DA0998-E84F-45AB-AE34-4D2B6B2F9555}" destId="{121C680E-7BB6-4CD8-9B5F-F30A3D2F80CC}" srcOrd="0" destOrd="0" presId="urn:microsoft.com/office/officeart/2005/8/layout/cycle6"/>
    <dgm:cxn modelId="{50398D1D-BBD0-4AAF-A8CE-03C4C09D3CA4}" type="presOf" srcId="{7C7A396A-7041-46B9-9D3A-A38AB3B2C744}" destId="{9225E173-4893-4FEC-9976-1219C964C7A8}" srcOrd="0" destOrd="0" presId="urn:microsoft.com/office/officeart/2005/8/layout/cycle6"/>
    <dgm:cxn modelId="{3757326D-8C4C-4CD2-9C7C-57A1CB3271DE}" type="presOf" srcId="{1BEA3CCC-7F88-4453-A784-8B8F1B760061}" destId="{ECF6E937-9551-4811-B7D2-82F1766D7875}" srcOrd="0" destOrd="0" presId="urn:microsoft.com/office/officeart/2005/8/layout/cycle6"/>
    <dgm:cxn modelId="{D222E47E-14FD-4795-82CF-8941D7D77514}" srcId="{71B86640-4463-4AD7-A6F0-FBCA2AC405C6}" destId="{1C681C0A-5CC2-4E84-9156-D2CF85F8FF46}" srcOrd="0" destOrd="0" parTransId="{1BAE2A99-C940-4510-8F84-E53BCCBCF1A9}" sibTransId="{7C7A396A-7041-46B9-9D3A-A38AB3B2C744}"/>
    <dgm:cxn modelId="{84B471E0-DFC6-4054-A406-4017D83D8423}" type="presOf" srcId="{9DE5F3CE-D29F-4BA3-B057-02322CDC5DF1}" destId="{A6EB948A-E1FB-4F4F-A8F5-F5B7859A8797}" srcOrd="0" destOrd="0" presId="urn:microsoft.com/office/officeart/2005/8/layout/cycle6"/>
    <dgm:cxn modelId="{F0CADB4F-E954-407C-8E53-097711F6CC6E}" srcId="{71B86640-4463-4AD7-A6F0-FBCA2AC405C6}" destId="{09DA0998-E84F-45AB-AE34-4D2B6B2F9555}" srcOrd="4" destOrd="0" parTransId="{D8D7C4C0-9447-402F-ABFD-EB39C4486A44}" sibTransId="{086E6C02-E329-4AB1-9E8C-D1555060EA24}"/>
    <dgm:cxn modelId="{AEF3A9F1-F404-4AFF-AB1F-6B14BBCC3A07}" srcId="{71B86640-4463-4AD7-A6F0-FBCA2AC405C6}" destId="{3B4D765C-29EC-4BD4-AD81-8C5CE03EE553}" srcOrd="1" destOrd="0" parTransId="{24C46BB9-98C9-44E5-B660-15924DD6FAC2}" sibTransId="{9DE5F3CE-D29F-4BA3-B057-02322CDC5DF1}"/>
    <dgm:cxn modelId="{CE4B969F-5B3F-4E91-8B77-718542433095}" type="presOf" srcId="{71B86640-4463-4AD7-A6F0-FBCA2AC405C6}" destId="{634F8C08-28DE-4F5F-8F92-666385F99391}" srcOrd="0" destOrd="0" presId="urn:microsoft.com/office/officeart/2005/8/layout/cycle6"/>
    <dgm:cxn modelId="{A51D3786-9888-4A1E-A9E6-B5F5D2D59533}" type="presOf" srcId="{299367A8-D33F-4251-B95F-D3707A154458}" destId="{4D3AEF95-1939-4213-B9BA-454265DC3563}" srcOrd="0" destOrd="0" presId="urn:microsoft.com/office/officeart/2005/8/layout/cycle6"/>
    <dgm:cxn modelId="{F875B77C-B543-4D02-82C5-133B879D7E18}" type="presOf" srcId="{2FF98B95-C981-4B3A-9351-F2656943EF13}" destId="{E93ED511-86B0-4742-B7B3-9FE89666264D}" srcOrd="0" destOrd="0" presId="urn:microsoft.com/office/officeart/2005/8/layout/cycle6"/>
    <dgm:cxn modelId="{664145C1-C777-422D-8B64-43B376CECA00}" srcId="{71B86640-4463-4AD7-A6F0-FBCA2AC405C6}" destId="{1BEA3CCC-7F88-4453-A784-8B8F1B760061}" srcOrd="2" destOrd="0" parTransId="{D2DD74E7-0A37-40EC-BF51-DF054D30940A}" sibTransId="{2FF98B95-C981-4B3A-9351-F2656943EF13}"/>
    <dgm:cxn modelId="{3F472E7A-EA94-4753-B11F-8C3A673E7DFE}" type="presOf" srcId="{EF427C27-9FD7-47F3-BB17-EF12596FF090}" destId="{5C630B93-9599-464D-B493-55A7326FE50F}" srcOrd="0" destOrd="0" presId="urn:microsoft.com/office/officeart/2005/8/layout/cycle6"/>
    <dgm:cxn modelId="{41CDE89C-9F2B-454E-8F35-EF0832886910}" type="presParOf" srcId="{634F8C08-28DE-4F5F-8F92-666385F99391}" destId="{8797FB0B-1FF7-4122-ADBF-52F463BF834E}" srcOrd="0" destOrd="0" presId="urn:microsoft.com/office/officeart/2005/8/layout/cycle6"/>
    <dgm:cxn modelId="{1E6E3350-AD4A-4E2A-B625-47003F5C1858}" type="presParOf" srcId="{634F8C08-28DE-4F5F-8F92-666385F99391}" destId="{089579F6-12FB-4AA5-8BE8-4358343FD5E4}" srcOrd="1" destOrd="0" presId="urn:microsoft.com/office/officeart/2005/8/layout/cycle6"/>
    <dgm:cxn modelId="{BFB53571-C916-4BCC-9BE3-E8A9270C4187}" type="presParOf" srcId="{634F8C08-28DE-4F5F-8F92-666385F99391}" destId="{9225E173-4893-4FEC-9976-1219C964C7A8}" srcOrd="2" destOrd="0" presId="urn:microsoft.com/office/officeart/2005/8/layout/cycle6"/>
    <dgm:cxn modelId="{01BED432-33DE-4C9A-B597-E5FE40A51C1B}" type="presParOf" srcId="{634F8C08-28DE-4F5F-8F92-666385F99391}" destId="{E5CC9FA6-FDEA-4B2F-9216-A29AA613356E}" srcOrd="3" destOrd="0" presId="urn:microsoft.com/office/officeart/2005/8/layout/cycle6"/>
    <dgm:cxn modelId="{CF2777F5-B43B-4057-9B71-44FB13FF64FA}" type="presParOf" srcId="{634F8C08-28DE-4F5F-8F92-666385F99391}" destId="{D3E08F1F-CD1B-4C46-847B-C6FF02C59562}" srcOrd="4" destOrd="0" presId="urn:microsoft.com/office/officeart/2005/8/layout/cycle6"/>
    <dgm:cxn modelId="{06D13E0A-1197-488E-8679-D428BA0F494C}" type="presParOf" srcId="{634F8C08-28DE-4F5F-8F92-666385F99391}" destId="{A6EB948A-E1FB-4F4F-A8F5-F5B7859A8797}" srcOrd="5" destOrd="0" presId="urn:microsoft.com/office/officeart/2005/8/layout/cycle6"/>
    <dgm:cxn modelId="{33460EEF-AC25-4E58-836A-EA56789ACF91}" type="presParOf" srcId="{634F8C08-28DE-4F5F-8F92-666385F99391}" destId="{ECF6E937-9551-4811-B7D2-82F1766D7875}" srcOrd="6" destOrd="0" presId="urn:microsoft.com/office/officeart/2005/8/layout/cycle6"/>
    <dgm:cxn modelId="{B65CA1F4-2716-4687-BD2F-50F31E7024FC}" type="presParOf" srcId="{634F8C08-28DE-4F5F-8F92-666385F99391}" destId="{CC7EE82B-5CB6-459E-A9B5-9B8C2EFAACE8}" srcOrd="7" destOrd="0" presId="urn:microsoft.com/office/officeart/2005/8/layout/cycle6"/>
    <dgm:cxn modelId="{6504CA3F-D548-43D3-8348-22CA1EA19F7E}" type="presParOf" srcId="{634F8C08-28DE-4F5F-8F92-666385F99391}" destId="{E93ED511-86B0-4742-B7B3-9FE89666264D}" srcOrd="8" destOrd="0" presId="urn:microsoft.com/office/officeart/2005/8/layout/cycle6"/>
    <dgm:cxn modelId="{3224A866-5887-4F2D-BF15-F16F56AAB048}" type="presParOf" srcId="{634F8C08-28DE-4F5F-8F92-666385F99391}" destId="{5C630B93-9599-464D-B493-55A7326FE50F}" srcOrd="9" destOrd="0" presId="urn:microsoft.com/office/officeart/2005/8/layout/cycle6"/>
    <dgm:cxn modelId="{51754534-7706-4481-91A4-3FE166F19E32}" type="presParOf" srcId="{634F8C08-28DE-4F5F-8F92-666385F99391}" destId="{7887F087-830D-4D04-B5BD-DFE6C05BD3A8}" srcOrd="10" destOrd="0" presId="urn:microsoft.com/office/officeart/2005/8/layout/cycle6"/>
    <dgm:cxn modelId="{5499855A-13B7-4042-826D-3E5C26FA9BD1}" type="presParOf" srcId="{634F8C08-28DE-4F5F-8F92-666385F99391}" destId="{4D3AEF95-1939-4213-B9BA-454265DC3563}" srcOrd="11" destOrd="0" presId="urn:microsoft.com/office/officeart/2005/8/layout/cycle6"/>
    <dgm:cxn modelId="{5522D1B8-20C6-493F-A253-AEA6F9222A28}" type="presParOf" srcId="{634F8C08-28DE-4F5F-8F92-666385F99391}" destId="{121C680E-7BB6-4CD8-9B5F-F30A3D2F80CC}" srcOrd="12" destOrd="0" presId="urn:microsoft.com/office/officeart/2005/8/layout/cycle6"/>
    <dgm:cxn modelId="{1ED8DDB3-5922-4EB6-8E24-B224BD0584B1}" type="presParOf" srcId="{634F8C08-28DE-4F5F-8F92-666385F99391}" destId="{E6DE8488-D2DB-47AE-97FC-6AB114D0BE7F}" srcOrd="13" destOrd="0" presId="urn:microsoft.com/office/officeart/2005/8/layout/cycle6"/>
    <dgm:cxn modelId="{D3DB1686-EA69-4C90-96E0-889A2EDE6349}" type="presParOf" srcId="{634F8C08-28DE-4F5F-8F92-666385F99391}" destId="{6E61458A-064E-4EDA-A931-257270F449DF}" srcOrd="14" destOrd="0" presId="urn:microsoft.com/office/officeart/2005/8/layout/cycle6"/>
  </dgm:cxnLst>
  <dgm:bg/>
  <dgm:whole/>
</dgm:dataModel>
</file>

<file path=ppt/diagrams/data4.xml><?xml version="1.0" encoding="utf-8"?>
<dgm:dataModel xmlns:dgm="http://schemas.openxmlformats.org/drawingml/2006/diagram" xmlns:a="http://schemas.openxmlformats.org/drawingml/2006/main">
  <dgm:ptLst>
    <dgm:pt modelId="{CFE1390E-A9F4-4BEF-B8D5-DA0CC6F334BC}" type="doc">
      <dgm:prSet loTypeId="urn:microsoft.com/office/officeart/2005/8/layout/hList1" loCatId="list" qsTypeId="urn:microsoft.com/office/officeart/2005/8/quickstyle/simple5" qsCatId="simple" csTypeId="urn:microsoft.com/office/officeart/2005/8/colors/accent1_3" csCatId="accent1" phldr="1"/>
      <dgm:spPr/>
      <dgm:t>
        <a:bodyPr/>
        <a:lstStyle/>
        <a:p>
          <a:endParaRPr lang="en-US"/>
        </a:p>
      </dgm:t>
    </dgm:pt>
    <dgm:pt modelId="{E6DEDD80-3C22-42AB-B197-6ABAEC9E1155}">
      <dgm:prSet phldrT="[Text]"/>
      <dgm:spPr/>
      <dgm:t>
        <a:bodyPr/>
        <a:lstStyle/>
        <a:p>
          <a:r>
            <a:rPr lang="en-US" dirty="0" smtClean="0"/>
            <a:t>Phase 1</a:t>
          </a:r>
          <a:endParaRPr lang="en-US" dirty="0"/>
        </a:p>
      </dgm:t>
    </dgm:pt>
    <dgm:pt modelId="{6C70257D-D627-49D2-A3AB-D809AE81876B}" type="parTrans" cxnId="{F8D747B2-8BE7-461C-85E7-E73E78871A21}">
      <dgm:prSet/>
      <dgm:spPr/>
      <dgm:t>
        <a:bodyPr/>
        <a:lstStyle/>
        <a:p>
          <a:endParaRPr lang="en-US"/>
        </a:p>
      </dgm:t>
    </dgm:pt>
    <dgm:pt modelId="{BCD9D5D6-FFC1-4440-8178-6662EB27535F}" type="sibTrans" cxnId="{F8D747B2-8BE7-461C-85E7-E73E78871A21}">
      <dgm:prSet/>
      <dgm:spPr/>
      <dgm:t>
        <a:bodyPr/>
        <a:lstStyle/>
        <a:p>
          <a:endParaRPr lang="en-US"/>
        </a:p>
      </dgm:t>
    </dgm:pt>
    <dgm:pt modelId="{587946AC-CD3E-49DE-A5B9-A0DDC4FF0B97}">
      <dgm:prSet phldrT="[Text]"/>
      <dgm:spPr/>
      <dgm:t>
        <a:bodyPr/>
        <a:lstStyle/>
        <a:p>
          <a:pPr algn="ctr"/>
          <a:r>
            <a:rPr lang="en-US" b="1" dirty="0" smtClean="0"/>
            <a:t>Due March 20</a:t>
          </a:r>
          <a:endParaRPr lang="en-US" b="1" dirty="0"/>
        </a:p>
      </dgm:t>
    </dgm:pt>
    <dgm:pt modelId="{A58F0B65-762D-402E-8CD2-967434C3A946}" type="parTrans" cxnId="{253BD750-22B5-4316-BAE9-63D383CACD09}">
      <dgm:prSet/>
      <dgm:spPr/>
      <dgm:t>
        <a:bodyPr/>
        <a:lstStyle/>
        <a:p>
          <a:endParaRPr lang="en-US"/>
        </a:p>
      </dgm:t>
    </dgm:pt>
    <dgm:pt modelId="{79E66DA2-513C-429B-B540-1BE79FB12C68}" type="sibTrans" cxnId="{253BD750-22B5-4316-BAE9-63D383CACD09}">
      <dgm:prSet/>
      <dgm:spPr/>
      <dgm:t>
        <a:bodyPr/>
        <a:lstStyle/>
        <a:p>
          <a:endParaRPr lang="en-US"/>
        </a:p>
      </dgm:t>
    </dgm:pt>
    <dgm:pt modelId="{A9BEE843-3AE9-4730-BAF8-EB75FEB2EA4C}">
      <dgm:prSet phldrT="[Text]"/>
      <dgm:spPr/>
      <dgm:t>
        <a:bodyPr/>
        <a:lstStyle/>
        <a:p>
          <a:pPr algn="l"/>
          <a:r>
            <a:rPr lang="en-US" dirty="0" smtClean="0"/>
            <a:t>Technical and multimedia content (webcasts, white papers, and app notes)</a:t>
          </a:r>
          <a:endParaRPr lang="en-US" dirty="0"/>
        </a:p>
      </dgm:t>
    </dgm:pt>
    <dgm:pt modelId="{52ECF077-0763-4417-ADE2-D1E9132DD8B0}" type="parTrans" cxnId="{8486D4A2-E59E-4033-A444-2080EAC4C851}">
      <dgm:prSet/>
      <dgm:spPr/>
      <dgm:t>
        <a:bodyPr/>
        <a:lstStyle/>
        <a:p>
          <a:endParaRPr lang="en-US"/>
        </a:p>
      </dgm:t>
    </dgm:pt>
    <dgm:pt modelId="{5AC8908D-E951-4A01-914E-E9FF919A739A}" type="sibTrans" cxnId="{8486D4A2-E59E-4033-A444-2080EAC4C851}">
      <dgm:prSet/>
      <dgm:spPr/>
      <dgm:t>
        <a:bodyPr/>
        <a:lstStyle/>
        <a:p>
          <a:endParaRPr lang="en-US"/>
        </a:p>
      </dgm:t>
    </dgm:pt>
    <dgm:pt modelId="{15808CCD-CF5B-46DB-AE7A-487A2AEBBA6C}">
      <dgm:prSet phldrT="[Text]"/>
      <dgm:spPr/>
      <dgm:t>
        <a:bodyPr/>
        <a:lstStyle/>
        <a:p>
          <a:r>
            <a:rPr lang="en-US" dirty="0" smtClean="0"/>
            <a:t>Phase 2</a:t>
          </a:r>
          <a:endParaRPr lang="en-US" dirty="0"/>
        </a:p>
      </dgm:t>
    </dgm:pt>
    <dgm:pt modelId="{88337138-6682-4B4A-B86F-69C7ACB9B463}" type="parTrans" cxnId="{D0173BB0-AE6D-4EB2-A888-6A8243A2BB1E}">
      <dgm:prSet/>
      <dgm:spPr/>
      <dgm:t>
        <a:bodyPr/>
        <a:lstStyle/>
        <a:p>
          <a:endParaRPr lang="en-US"/>
        </a:p>
      </dgm:t>
    </dgm:pt>
    <dgm:pt modelId="{6587446D-4E95-44F9-87FF-63EBAA6D780F}" type="sibTrans" cxnId="{D0173BB0-AE6D-4EB2-A888-6A8243A2BB1E}">
      <dgm:prSet/>
      <dgm:spPr/>
      <dgm:t>
        <a:bodyPr/>
        <a:lstStyle/>
        <a:p>
          <a:endParaRPr lang="en-US"/>
        </a:p>
      </dgm:t>
    </dgm:pt>
    <dgm:pt modelId="{B8F55779-555E-4A92-850B-C52E88709AB0}">
      <dgm:prSet phldrT="[Text]"/>
      <dgm:spPr/>
      <dgm:t>
        <a:bodyPr/>
        <a:lstStyle/>
        <a:p>
          <a:pPr algn="ctr"/>
          <a:r>
            <a:rPr lang="en-US" b="1" dirty="0" smtClean="0"/>
            <a:t>Due April 20</a:t>
          </a:r>
          <a:endParaRPr lang="en-US" b="1" dirty="0"/>
        </a:p>
      </dgm:t>
    </dgm:pt>
    <dgm:pt modelId="{A2C02DDA-5ACD-4876-A4AD-8A63EC4663D1}" type="parTrans" cxnId="{B1169DCD-B796-4189-A8AC-0EE49CEE2EDE}">
      <dgm:prSet/>
      <dgm:spPr/>
      <dgm:t>
        <a:bodyPr/>
        <a:lstStyle/>
        <a:p>
          <a:endParaRPr lang="en-US"/>
        </a:p>
      </dgm:t>
    </dgm:pt>
    <dgm:pt modelId="{56FDFD09-4838-4E37-9834-43C7A7CA206A}" type="sibTrans" cxnId="{B1169DCD-B796-4189-A8AC-0EE49CEE2EDE}">
      <dgm:prSet/>
      <dgm:spPr/>
      <dgm:t>
        <a:bodyPr/>
        <a:lstStyle/>
        <a:p>
          <a:endParaRPr lang="en-US"/>
        </a:p>
      </dgm:t>
    </dgm:pt>
    <dgm:pt modelId="{26F01057-2D9E-417B-91EA-0E793DA43E17}">
      <dgm:prSet phldrT="[Text]"/>
      <dgm:spPr/>
      <dgm:t>
        <a:bodyPr/>
        <a:lstStyle/>
        <a:p>
          <a:pPr algn="l"/>
          <a:r>
            <a:rPr lang="en-US" dirty="0" smtClean="0"/>
            <a:t>Direct Marketing content</a:t>
          </a:r>
          <a:endParaRPr lang="en-US" dirty="0"/>
        </a:p>
      </dgm:t>
    </dgm:pt>
    <dgm:pt modelId="{A8CD94BF-64DD-45E1-9617-F234FDE0661D}" type="parTrans" cxnId="{A38DA587-4016-45C6-8A8D-101809F5AE86}">
      <dgm:prSet/>
      <dgm:spPr/>
      <dgm:t>
        <a:bodyPr/>
        <a:lstStyle/>
        <a:p>
          <a:endParaRPr lang="en-US"/>
        </a:p>
      </dgm:t>
    </dgm:pt>
    <dgm:pt modelId="{D20701C4-CACD-43EA-B1B7-85FB7CF59CBF}" type="sibTrans" cxnId="{A38DA587-4016-45C6-8A8D-101809F5AE86}">
      <dgm:prSet/>
      <dgm:spPr/>
      <dgm:t>
        <a:bodyPr/>
        <a:lstStyle/>
        <a:p>
          <a:endParaRPr lang="en-US"/>
        </a:p>
      </dgm:t>
    </dgm:pt>
    <dgm:pt modelId="{B3C9EC34-AF1C-4C29-B6D9-B0F472F20B37}">
      <dgm:prSet phldrT="[Text]"/>
      <dgm:spPr/>
      <dgm:t>
        <a:bodyPr/>
        <a:lstStyle/>
        <a:p>
          <a:r>
            <a:rPr lang="en-US" dirty="0" smtClean="0"/>
            <a:t>Phase 3</a:t>
          </a:r>
          <a:endParaRPr lang="en-US" dirty="0"/>
        </a:p>
      </dgm:t>
    </dgm:pt>
    <dgm:pt modelId="{FA79AF2B-5901-4899-904F-E189E30396E2}" type="parTrans" cxnId="{B0600B34-5A67-4511-9ACC-69A9AC2167C4}">
      <dgm:prSet/>
      <dgm:spPr/>
      <dgm:t>
        <a:bodyPr/>
        <a:lstStyle/>
        <a:p>
          <a:endParaRPr lang="en-US"/>
        </a:p>
      </dgm:t>
    </dgm:pt>
    <dgm:pt modelId="{BD9C5201-B716-48AF-956C-6B73F7FE35D5}" type="sibTrans" cxnId="{B0600B34-5A67-4511-9ACC-69A9AC2167C4}">
      <dgm:prSet/>
      <dgm:spPr/>
      <dgm:t>
        <a:bodyPr/>
        <a:lstStyle/>
        <a:p>
          <a:endParaRPr lang="en-US"/>
        </a:p>
      </dgm:t>
    </dgm:pt>
    <dgm:pt modelId="{98D64079-EC09-421D-B934-6BADCE76C5B5}">
      <dgm:prSet phldrT="[Text]"/>
      <dgm:spPr/>
      <dgm:t>
        <a:bodyPr/>
        <a:lstStyle/>
        <a:p>
          <a:pPr algn="ctr"/>
          <a:r>
            <a:rPr lang="en-US" b="1" dirty="0" smtClean="0"/>
            <a:t>Due May 20</a:t>
          </a:r>
          <a:endParaRPr lang="en-US" b="1" dirty="0"/>
        </a:p>
      </dgm:t>
    </dgm:pt>
    <dgm:pt modelId="{A579A054-111E-40D5-BC69-19B10509C9F0}" type="parTrans" cxnId="{118A27E9-5D36-4178-B533-DEC66A886272}">
      <dgm:prSet/>
      <dgm:spPr/>
      <dgm:t>
        <a:bodyPr/>
        <a:lstStyle/>
        <a:p>
          <a:endParaRPr lang="en-US"/>
        </a:p>
      </dgm:t>
    </dgm:pt>
    <dgm:pt modelId="{406C5E84-127A-404B-90F5-094523B40E30}" type="sibTrans" cxnId="{118A27E9-5D36-4178-B533-DEC66A886272}">
      <dgm:prSet/>
      <dgm:spPr/>
      <dgm:t>
        <a:bodyPr/>
        <a:lstStyle/>
        <a:p>
          <a:endParaRPr lang="en-US"/>
        </a:p>
      </dgm:t>
    </dgm:pt>
    <dgm:pt modelId="{9D9F9663-5070-4630-8B34-232F60E5DACF}">
      <dgm:prSet phldrT="[Text]"/>
      <dgm:spPr/>
      <dgm:t>
        <a:bodyPr/>
        <a:lstStyle/>
        <a:p>
          <a:pPr algn="l"/>
          <a:r>
            <a:rPr lang="en-US" dirty="0" smtClean="0"/>
            <a:t>Sales resources (demo scripts, presentations, and cheat sheets)</a:t>
          </a:r>
          <a:endParaRPr lang="en-US" dirty="0"/>
        </a:p>
      </dgm:t>
    </dgm:pt>
    <dgm:pt modelId="{35674E3E-EAEE-49C1-A725-ED98FBE94919}" type="parTrans" cxnId="{D7FBC698-4AAE-4BB6-BB2A-312AF0BE9984}">
      <dgm:prSet/>
      <dgm:spPr/>
      <dgm:t>
        <a:bodyPr/>
        <a:lstStyle/>
        <a:p>
          <a:endParaRPr lang="en-US"/>
        </a:p>
      </dgm:t>
    </dgm:pt>
    <dgm:pt modelId="{5896EBEB-8465-490D-9F68-A481B4B8DCA7}" type="sibTrans" cxnId="{D7FBC698-4AAE-4BB6-BB2A-312AF0BE9984}">
      <dgm:prSet/>
      <dgm:spPr/>
      <dgm:t>
        <a:bodyPr/>
        <a:lstStyle/>
        <a:p>
          <a:endParaRPr lang="en-US"/>
        </a:p>
      </dgm:t>
    </dgm:pt>
    <dgm:pt modelId="{01FDCD7E-9CE9-4412-ACD6-303729F18C91}">
      <dgm:prSet/>
      <dgm:spPr/>
      <dgm:t>
        <a:bodyPr/>
        <a:lstStyle/>
        <a:p>
          <a:pPr algn="l"/>
          <a:r>
            <a:rPr lang="en-US" dirty="0" smtClean="0"/>
            <a:t>Key content that branches have requested</a:t>
          </a:r>
          <a:endParaRPr lang="fr-FR" dirty="0"/>
        </a:p>
      </dgm:t>
    </dgm:pt>
    <dgm:pt modelId="{7D990771-6B5E-4143-8883-91D3A0BB232C}" type="parTrans" cxnId="{2042772F-5D1D-4BEC-B663-34EE5B0FAC37}">
      <dgm:prSet/>
      <dgm:spPr/>
      <dgm:t>
        <a:bodyPr/>
        <a:lstStyle/>
        <a:p>
          <a:endParaRPr lang="en-US"/>
        </a:p>
      </dgm:t>
    </dgm:pt>
    <dgm:pt modelId="{67C9EAC2-54EA-4AA6-B5B7-10532991877B}" type="sibTrans" cxnId="{2042772F-5D1D-4BEC-B663-34EE5B0FAC37}">
      <dgm:prSet/>
      <dgm:spPr/>
      <dgm:t>
        <a:bodyPr/>
        <a:lstStyle/>
        <a:p>
          <a:endParaRPr lang="en-US"/>
        </a:p>
      </dgm:t>
    </dgm:pt>
    <dgm:pt modelId="{905A73E0-4DEB-4F53-8389-AB902E92E018}">
      <dgm:prSet/>
      <dgm:spPr/>
      <dgm:t>
        <a:bodyPr/>
        <a:lstStyle/>
        <a:p>
          <a:pPr algn="l"/>
          <a:r>
            <a:rPr lang="fr-FR" dirty="0" err="1" smtClean="0"/>
            <a:t>Developer</a:t>
          </a:r>
          <a:r>
            <a:rPr lang="fr-FR" dirty="0" smtClean="0"/>
            <a:t> Zone document stubs</a:t>
          </a:r>
          <a:endParaRPr lang="en-US" dirty="0"/>
        </a:p>
      </dgm:t>
    </dgm:pt>
    <dgm:pt modelId="{B38334AD-A390-4B06-8CD5-A77BC8F3AA08}" type="parTrans" cxnId="{DE385830-0ED7-4F2B-94E1-CE92282F4C4D}">
      <dgm:prSet/>
      <dgm:spPr/>
      <dgm:t>
        <a:bodyPr/>
        <a:lstStyle/>
        <a:p>
          <a:endParaRPr lang="en-US"/>
        </a:p>
      </dgm:t>
    </dgm:pt>
    <dgm:pt modelId="{2423F74A-1FA6-4ACF-8FD4-0C9D7CCA326B}" type="sibTrans" cxnId="{DE385830-0ED7-4F2B-94E1-CE92282F4C4D}">
      <dgm:prSet/>
      <dgm:spPr/>
      <dgm:t>
        <a:bodyPr/>
        <a:lstStyle/>
        <a:p>
          <a:endParaRPr lang="en-US"/>
        </a:p>
      </dgm:t>
    </dgm:pt>
    <dgm:pt modelId="{65F61B72-1D53-4434-A118-F688D470C443}">
      <dgm:prSet/>
      <dgm:spPr/>
      <dgm:t>
        <a:bodyPr/>
        <a:lstStyle/>
        <a:p>
          <a:pPr algn="l"/>
          <a:r>
            <a:rPr lang="en-US" dirty="0" smtClean="0"/>
            <a:t>Web page edits</a:t>
          </a:r>
          <a:endParaRPr lang="en-US" dirty="0"/>
        </a:p>
      </dgm:t>
    </dgm:pt>
    <dgm:pt modelId="{83906F9E-9138-46B0-878A-E3EABBCA349F}" type="parTrans" cxnId="{D6D84543-573E-48EC-9028-71814E680EEF}">
      <dgm:prSet/>
      <dgm:spPr/>
      <dgm:t>
        <a:bodyPr/>
        <a:lstStyle/>
        <a:p>
          <a:endParaRPr lang="en-US"/>
        </a:p>
      </dgm:t>
    </dgm:pt>
    <dgm:pt modelId="{6BF679A0-9FAE-4E9A-82AE-B994592E5B8F}" type="sibTrans" cxnId="{D6D84543-573E-48EC-9028-71814E680EEF}">
      <dgm:prSet/>
      <dgm:spPr/>
      <dgm:t>
        <a:bodyPr/>
        <a:lstStyle/>
        <a:p>
          <a:endParaRPr lang="en-US"/>
        </a:p>
      </dgm:t>
    </dgm:pt>
    <dgm:pt modelId="{6BD9A4F0-B0A0-4F28-B578-B1D161A6A8B7}">
      <dgm:prSet/>
      <dgm:spPr/>
      <dgm:t>
        <a:bodyPr/>
        <a:lstStyle/>
        <a:p>
          <a:pPr algn="l"/>
          <a:r>
            <a:rPr lang="en-US" dirty="0" smtClean="0"/>
            <a:t>NI ELVIS platform flyer</a:t>
          </a:r>
          <a:endParaRPr lang="en-US" dirty="0"/>
        </a:p>
      </dgm:t>
    </dgm:pt>
    <dgm:pt modelId="{6682BCE3-A468-4A51-90CC-4BB14E8CABEF}" type="parTrans" cxnId="{5D897BC8-D699-4E34-A8D2-6FAE97D2444C}">
      <dgm:prSet/>
      <dgm:spPr/>
      <dgm:t>
        <a:bodyPr/>
        <a:lstStyle/>
        <a:p>
          <a:endParaRPr lang="en-US"/>
        </a:p>
      </dgm:t>
    </dgm:pt>
    <dgm:pt modelId="{EC906309-3B0A-40D9-AF27-43EC909C096B}" type="sibTrans" cxnId="{5D897BC8-D699-4E34-A8D2-6FAE97D2444C}">
      <dgm:prSet/>
      <dgm:spPr/>
      <dgm:t>
        <a:bodyPr/>
        <a:lstStyle/>
        <a:p>
          <a:endParaRPr lang="en-US"/>
        </a:p>
      </dgm:t>
    </dgm:pt>
    <dgm:pt modelId="{F9EBE247-6F1B-4D45-BE40-93D4124C6CBC}">
      <dgm:prSet/>
      <dgm:spPr/>
      <dgm:t>
        <a:bodyPr/>
        <a:lstStyle/>
        <a:p>
          <a:pPr algn="l"/>
          <a:r>
            <a:rPr lang="en-US" dirty="0" smtClean="0"/>
            <a:t>Out-of-the box experience</a:t>
          </a:r>
          <a:endParaRPr lang="en-US" dirty="0"/>
        </a:p>
      </dgm:t>
    </dgm:pt>
    <dgm:pt modelId="{D372C258-C60B-4250-90F9-6187D8218902}" type="parTrans" cxnId="{6FC91BDD-9A8F-4D15-BE0A-9CAC97118368}">
      <dgm:prSet/>
      <dgm:spPr/>
      <dgm:t>
        <a:bodyPr/>
        <a:lstStyle/>
        <a:p>
          <a:endParaRPr lang="en-US"/>
        </a:p>
      </dgm:t>
    </dgm:pt>
    <dgm:pt modelId="{862D43C0-50DE-4A86-B28E-D476B4872CA0}" type="sibTrans" cxnId="{6FC91BDD-9A8F-4D15-BE0A-9CAC97118368}">
      <dgm:prSet/>
      <dgm:spPr/>
      <dgm:t>
        <a:bodyPr/>
        <a:lstStyle/>
        <a:p>
          <a:endParaRPr lang="en-US"/>
        </a:p>
      </dgm:t>
    </dgm:pt>
    <dgm:pt modelId="{1365391C-852C-46DA-A39B-4F9B0D3BC548}" type="pres">
      <dgm:prSet presAssocID="{CFE1390E-A9F4-4BEF-B8D5-DA0CC6F334BC}" presName="Name0" presStyleCnt="0">
        <dgm:presLayoutVars>
          <dgm:dir/>
          <dgm:animLvl val="lvl"/>
          <dgm:resizeHandles val="exact"/>
        </dgm:presLayoutVars>
      </dgm:prSet>
      <dgm:spPr/>
      <dgm:t>
        <a:bodyPr/>
        <a:lstStyle/>
        <a:p>
          <a:endParaRPr lang="en-US"/>
        </a:p>
      </dgm:t>
    </dgm:pt>
    <dgm:pt modelId="{3E15B6A9-E155-4A50-AA1D-CA694AE824E9}" type="pres">
      <dgm:prSet presAssocID="{E6DEDD80-3C22-42AB-B197-6ABAEC9E1155}" presName="composite" presStyleCnt="0"/>
      <dgm:spPr/>
    </dgm:pt>
    <dgm:pt modelId="{50DAEEDE-EBC2-42C2-A82B-F59BDA7406F1}" type="pres">
      <dgm:prSet presAssocID="{E6DEDD80-3C22-42AB-B197-6ABAEC9E1155}" presName="parTx" presStyleLbl="alignNode1" presStyleIdx="0" presStyleCnt="3">
        <dgm:presLayoutVars>
          <dgm:chMax val="0"/>
          <dgm:chPref val="0"/>
          <dgm:bulletEnabled val="1"/>
        </dgm:presLayoutVars>
      </dgm:prSet>
      <dgm:spPr/>
      <dgm:t>
        <a:bodyPr/>
        <a:lstStyle/>
        <a:p>
          <a:endParaRPr lang="en-US"/>
        </a:p>
      </dgm:t>
    </dgm:pt>
    <dgm:pt modelId="{511CD490-24D4-4073-95DA-C2A687C546D4}" type="pres">
      <dgm:prSet presAssocID="{E6DEDD80-3C22-42AB-B197-6ABAEC9E1155}" presName="desTx" presStyleLbl="alignAccFollowNode1" presStyleIdx="0" presStyleCnt="3">
        <dgm:presLayoutVars>
          <dgm:bulletEnabled val="1"/>
        </dgm:presLayoutVars>
      </dgm:prSet>
      <dgm:spPr/>
      <dgm:t>
        <a:bodyPr/>
        <a:lstStyle/>
        <a:p>
          <a:endParaRPr lang="en-US"/>
        </a:p>
      </dgm:t>
    </dgm:pt>
    <dgm:pt modelId="{6E22855F-874A-4EC6-8B65-221D188E5942}" type="pres">
      <dgm:prSet presAssocID="{BCD9D5D6-FFC1-4440-8178-6662EB27535F}" presName="space" presStyleCnt="0"/>
      <dgm:spPr/>
    </dgm:pt>
    <dgm:pt modelId="{0B580CD6-2096-4CE0-8D7A-2B5C9E8E4C23}" type="pres">
      <dgm:prSet presAssocID="{15808CCD-CF5B-46DB-AE7A-487A2AEBBA6C}" presName="composite" presStyleCnt="0"/>
      <dgm:spPr/>
    </dgm:pt>
    <dgm:pt modelId="{6C6574A5-C156-4ABC-ABAF-9DB2A8ECF29D}" type="pres">
      <dgm:prSet presAssocID="{15808CCD-CF5B-46DB-AE7A-487A2AEBBA6C}" presName="parTx" presStyleLbl="alignNode1" presStyleIdx="1" presStyleCnt="3">
        <dgm:presLayoutVars>
          <dgm:chMax val="0"/>
          <dgm:chPref val="0"/>
          <dgm:bulletEnabled val="1"/>
        </dgm:presLayoutVars>
      </dgm:prSet>
      <dgm:spPr/>
      <dgm:t>
        <a:bodyPr/>
        <a:lstStyle/>
        <a:p>
          <a:endParaRPr lang="en-US"/>
        </a:p>
      </dgm:t>
    </dgm:pt>
    <dgm:pt modelId="{382922BE-F22A-4B7D-B9AD-A49F5C5070DE}" type="pres">
      <dgm:prSet presAssocID="{15808CCD-CF5B-46DB-AE7A-487A2AEBBA6C}" presName="desTx" presStyleLbl="alignAccFollowNode1" presStyleIdx="1" presStyleCnt="3">
        <dgm:presLayoutVars>
          <dgm:bulletEnabled val="1"/>
        </dgm:presLayoutVars>
      </dgm:prSet>
      <dgm:spPr/>
      <dgm:t>
        <a:bodyPr/>
        <a:lstStyle/>
        <a:p>
          <a:endParaRPr lang="en-US"/>
        </a:p>
      </dgm:t>
    </dgm:pt>
    <dgm:pt modelId="{31B907E5-40A0-4441-B85F-4258A6C31E6B}" type="pres">
      <dgm:prSet presAssocID="{6587446D-4E95-44F9-87FF-63EBAA6D780F}" presName="space" presStyleCnt="0"/>
      <dgm:spPr/>
    </dgm:pt>
    <dgm:pt modelId="{CB6AAC74-F05F-4CED-A4E8-00DEEF64D3EE}" type="pres">
      <dgm:prSet presAssocID="{B3C9EC34-AF1C-4C29-B6D9-B0F472F20B37}" presName="composite" presStyleCnt="0"/>
      <dgm:spPr/>
    </dgm:pt>
    <dgm:pt modelId="{CB4FB518-3911-4753-B99B-B4BDF0BFEB93}" type="pres">
      <dgm:prSet presAssocID="{B3C9EC34-AF1C-4C29-B6D9-B0F472F20B37}" presName="parTx" presStyleLbl="alignNode1" presStyleIdx="2" presStyleCnt="3">
        <dgm:presLayoutVars>
          <dgm:chMax val="0"/>
          <dgm:chPref val="0"/>
          <dgm:bulletEnabled val="1"/>
        </dgm:presLayoutVars>
      </dgm:prSet>
      <dgm:spPr/>
      <dgm:t>
        <a:bodyPr/>
        <a:lstStyle/>
        <a:p>
          <a:endParaRPr lang="en-US"/>
        </a:p>
      </dgm:t>
    </dgm:pt>
    <dgm:pt modelId="{24576301-8263-47F0-8D67-EAA1511AFEA6}" type="pres">
      <dgm:prSet presAssocID="{B3C9EC34-AF1C-4C29-B6D9-B0F472F20B37}" presName="desTx" presStyleLbl="alignAccFollowNode1" presStyleIdx="2" presStyleCnt="3">
        <dgm:presLayoutVars>
          <dgm:bulletEnabled val="1"/>
        </dgm:presLayoutVars>
      </dgm:prSet>
      <dgm:spPr/>
      <dgm:t>
        <a:bodyPr/>
        <a:lstStyle/>
        <a:p>
          <a:endParaRPr lang="en-US"/>
        </a:p>
      </dgm:t>
    </dgm:pt>
  </dgm:ptLst>
  <dgm:cxnLst>
    <dgm:cxn modelId="{8486D4A2-E59E-4033-A444-2080EAC4C851}" srcId="{E6DEDD80-3C22-42AB-B197-6ABAEC9E1155}" destId="{A9BEE843-3AE9-4730-BAF8-EB75FEB2EA4C}" srcOrd="1" destOrd="0" parTransId="{52ECF077-0763-4417-ADE2-D1E9132DD8B0}" sibTransId="{5AC8908D-E951-4A01-914E-E9FF919A739A}"/>
    <dgm:cxn modelId="{B1169DCD-B796-4189-A8AC-0EE49CEE2EDE}" srcId="{15808CCD-CF5B-46DB-AE7A-487A2AEBBA6C}" destId="{B8F55779-555E-4A92-850B-C52E88709AB0}" srcOrd="0" destOrd="0" parTransId="{A2C02DDA-5ACD-4876-A4AD-8A63EC4663D1}" sibTransId="{56FDFD09-4838-4E37-9834-43C7A7CA206A}"/>
    <dgm:cxn modelId="{A38DA587-4016-45C6-8A8D-101809F5AE86}" srcId="{15808CCD-CF5B-46DB-AE7A-487A2AEBBA6C}" destId="{26F01057-2D9E-417B-91EA-0E793DA43E17}" srcOrd="1" destOrd="0" parTransId="{A8CD94BF-64DD-45E1-9617-F234FDE0661D}" sibTransId="{D20701C4-CACD-43EA-B1B7-85FB7CF59CBF}"/>
    <dgm:cxn modelId="{D7FBC698-4AAE-4BB6-BB2A-312AF0BE9984}" srcId="{B3C9EC34-AF1C-4C29-B6D9-B0F472F20B37}" destId="{9D9F9663-5070-4630-8B34-232F60E5DACF}" srcOrd="1" destOrd="0" parTransId="{35674E3E-EAEE-49C1-A725-ED98FBE94919}" sibTransId="{5896EBEB-8465-490D-9F68-A481B4B8DCA7}"/>
    <dgm:cxn modelId="{A959045A-E413-45DE-8B23-EB947B5513BB}" type="presOf" srcId="{F9EBE247-6F1B-4D45-BE40-93D4124C6CBC}" destId="{382922BE-F22A-4B7D-B9AD-A49F5C5070DE}" srcOrd="0" destOrd="3" presId="urn:microsoft.com/office/officeart/2005/8/layout/hList1"/>
    <dgm:cxn modelId="{8461D6A0-8082-4900-A921-2D1471455E72}" type="presOf" srcId="{9D9F9663-5070-4630-8B34-232F60E5DACF}" destId="{24576301-8263-47F0-8D67-EAA1511AFEA6}" srcOrd="0" destOrd="1" presId="urn:microsoft.com/office/officeart/2005/8/layout/hList1"/>
    <dgm:cxn modelId="{5AA22C0C-7850-41FD-A364-F39E6CE67DD7}" type="presOf" srcId="{905A73E0-4DEB-4F53-8389-AB902E92E018}" destId="{511CD490-24D4-4073-95DA-C2A687C546D4}" srcOrd="0" destOrd="3" presId="urn:microsoft.com/office/officeart/2005/8/layout/hList1"/>
    <dgm:cxn modelId="{77FAF0BA-A134-4339-987F-ADA7E01063B1}" type="presOf" srcId="{15808CCD-CF5B-46DB-AE7A-487A2AEBBA6C}" destId="{6C6574A5-C156-4ABC-ABAF-9DB2A8ECF29D}" srcOrd="0" destOrd="0" presId="urn:microsoft.com/office/officeart/2005/8/layout/hList1"/>
    <dgm:cxn modelId="{5D897BC8-D699-4E34-A8D2-6FAE97D2444C}" srcId="{15808CCD-CF5B-46DB-AE7A-487A2AEBBA6C}" destId="{6BD9A4F0-B0A0-4F28-B578-B1D161A6A8B7}" srcOrd="2" destOrd="0" parTransId="{6682BCE3-A468-4A51-90CC-4BB14E8CABEF}" sibTransId="{EC906309-3B0A-40D9-AF27-43EC909C096B}"/>
    <dgm:cxn modelId="{8C850811-CBA6-4FC1-A6BE-6E9B74BD04B6}" type="presOf" srcId="{B8F55779-555E-4A92-850B-C52E88709AB0}" destId="{382922BE-F22A-4B7D-B9AD-A49F5C5070DE}" srcOrd="0" destOrd="0" presId="urn:microsoft.com/office/officeart/2005/8/layout/hList1"/>
    <dgm:cxn modelId="{9087F08B-6F76-4B0C-8B7E-B24BFB0DA9EB}" type="presOf" srcId="{26F01057-2D9E-417B-91EA-0E793DA43E17}" destId="{382922BE-F22A-4B7D-B9AD-A49F5C5070DE}" srcOrd="0" destOrd="1" presId="urn:microsoft.com/office/officeart/2005/8/layout/hList1"/>
    <dgm:cxn modelId="{118A27E9-5D36-4178-B533-DEC66A886272}" srcId="{B3C9EC34-AF1C-4C29-B6D9-B0F472F20B37}" destId="{98D64079-EC09-421D-B934-6BADCE76C5B5}" srcOrd="0" destOrd="0" parTransId="{A579A054-111E-40D5-BC69-19B10509C9F0}" sibTransId="{406C5E84-127A-404B-90F5-094523B40E30}"/>
    <dgm:cxn modelId="{9167545A-1B82-47B8-8109-E03E2170D570}" type="presOf" srcId="{6BD9A4F0-B0A0-4F28-B578-B1D161A6A8B7}" destId="{382922BE-F22A-4B7D-B9AD-A49F5C5070DE}" srcOrd="0" destOrd="2" presId="urn:microsoft.com/office/officeart/2005/8/layout/hList1"/>
    <dgm:cxn modelId="{6FC91BDD-9A8F-4D15-BE0A-9CAC97118368}" srcId="{15808CCD-CF5B-46DB-AE7A-487A2AEBBA6C}" destId="{F9EBE247-6F1B-4D45-BE40-93D4124C6CBC}" srcOrd="3" destOrd="0" parTransId="{D372C258-C60B-4250-90F9-6187D8218902}" sibTransId="{862D43C0-50DE-4A86-B28E-D476B4872CA0}"/>
    <dgm:cxn modelId="{70B46531-81C1-4293-B803-2FC301A9A34E}" type="presOf" srcId="{98D64079-EC09-421D-B934-6BADCE76C5B5}" destId="{24576301-8263-47F0-8D67-EAA1511AFEA6}" srcOrd="0" destOrd="0" presId="urn:microsoft.com/office/officeart/2005/8/layout/hList1"/>
    <dgm:cxn modelId="{46526757-E6FC-4738-9764-FD4E4A44E045}" type="presOf" srcId="{587946AC-CD3E-49DE-A5B9-A0DDC4FF0B97}" destId="{511CD490-24D4-4073-95DA-C2A687C546D4}" srcOrd="0" destOrd="0" presId="urn:microsoft.com/office/officeart/2005/8/layout/hList1"/>
    <dgm:cxn modelId="{647A7AD7-0F89-41F1-955E-FD9844F5C4BF}" type="presOf" srcId="{01FDCD7E-9CE9-4412-ACD6-303729F18C91}" destId="{511CD490-24D4-4073-95DA-C2A687C546D4}" srcOrd="0" destOrd="2" presId="urn:microsoft.com/office/officeart/2005/8/layout/hList1"/>
    <dgm:cxn modelId="{2042772F-5D1D-4BEC-B663-34EE5B0FAC37}" srcId="{E6DEDD80-3C22-42AB-B197-6ABAEC9E1155}" destId="{01FDCD7E-9CE9-4412-ACD6-303729F18C91}" srcOrd="2" destOrd="0" parTransId="{7D990771-6B5E-4143-8883-91D3A0BB232C}" sibTransId="{67C9EAC2-54EA-4AA6-B5B7-10532991877B}"/>
    <dgm:cxn modelId="{BF3F0F21-D7F8-402C-87EB-985FE860DC78}" type="presOf" srcId="{B3C9EC34-AF1C-4C29-B6D9-B0F472F20B37}" destId="{CB4FB518-3911-4753-B99B-B4BDF0BFEB93}" srcOrd="0" destOrd="0" presId="urn:microsoft.com/office/officeart/2005/8/layout/hList1"/>
    <dgm:cxn modelId="{4AF6DE96-96EB-4FE4-B0B6-965A3FCA2BE9}" type="presOf" srcId="{65F61B72-1D53-4434-A118-F688D470C443}" destId="{511CD490-24D4-4073-95DA-C2A687C546D4}" srcOrd="0" destOrd="4" presId="urn:microsoft.com/office/officeart/2005/8/layout/hList1"/>
    <dgm:cxn modelId="{253BD750-22B5-4316-BAE9-63D383CACD09}" srcId="{E6DEDD80-3C22-42AB-B197-6ABAEC9E1155}" destId="{587946AC-CD3E-49DE-A5B9-A0DDC4FF0B97}" srcOrd="0" destOrd="0" parTransId="{A58F0B65-762D-402E-8CD2-967434C3A946}" sibTransId="{79E66DA2-513C-429B-B540-1BE79FB12C68}"/>
    <dgm:cxn modelId="{B0600B34-5A67-4511-9ACC-69A9AC2167C4}" srcId="{CFE1390E-A9F4-4BEF-B8D5-DA0CC6F334BC}" destId="{B3C9EC34-AF1C-4C29-B6D9-B0F472F20B37}" srcOrd="2" destOrd="0" parTransId="{FA79AF2B-5901-4899-904F-E189E30396E2}" sibTransId="{BD9C5201-B716-48AF-956C-6B73F7FE35D5}"/>
    <dgm:cxn modelId="{D6D84543-573E-48EC-9028-71814E680EEF}" srcId="{E6DEDD80-3C22-42AB-B197-6ABAEC9E1155}" destId="{65F61B72-1D53-4434-A118-F688D470C443}" srcOrd="4" destOrd="0" parTransId="{83906F9E-9138-46B0-878A-E3EABBCA349F}" sibTransId="{6BF679A0-9FAE-4E9A-82AE-B994592E5B8F}"/>
    <dgm:cxn modelId="{9D74A7F1-79B0-4E3D-A1FB-84965A3FF741}" type="presOf" srcId="{E6DEDD80-3C22-42AB-B197-6ABAEC9E1155}" destId="{50DAEEDE-EBC2-42C2-A82B-F59BDA7406F1}" srcOrd="0" destOrd="0" presId="urn:microsoft.com/office/officeart/2005/8/layout/hList1"/>
    <dgm:cxn modelId="{F8D747B2-8BE7-461C-85E7-E73E78871A21}" srcId="{CFE1390E-A9F4-4BEF-B8D5-DA0CC6F334BC}" destId="{E6DEDD80-3C22-42AB-B197-6ABAEC9E1155}" srcOrd="0" destOrd="0" parTransId="{6C70257D-D627-49D2-A3AB-D809AE81876B}" sibTransId="{BCD9D5D6-FFC1-4440-8178-6662EB27535F}"/>
    <dgm:cxn modelId="{DE385830-0ED7-4F2B-94E1-CE92282F4C4D}" srcId="{E6DEDD80-3C22-42AB-B197-6ABAEC9E1155}" destId="{905A73E0-4DEB-4F53-8389-AB902E92E018}" srcOrd="3" destOrd="0" parTransId="{B38334AD-A390-4B06-8CD5-A77BC8F3AA08}" sibTransId="{2423F74A-1FA6-4ACF-8FD4-0C9D7CCA326B}"/>
    <dgm:cxn modelId="{E0DEB61A-9DF8-4B24-BB70-7770C8E2E3E5}" type="presOf" srcId="{CFE1390E-A9F4-4BEF-B8D5-DA0CC6F334BC}" destId="{1365391C-852C-46DA-A39B-4F9B0D3BC548}" srcOrd="0" destOrd="0" presId="urn:microsoft.com/office/officeart/2005/8/layout/hList1"/>
    <dgm:cxn modelId="{D304072E-97F9-45B2-81D5-B03F17AF60FD}" type="presOf" srcId="{A9BEE843-3AE9-4730-BAF8-EB75FEB2EA4C}" destId="{511CD490-24D4-4073-95DA-C2A687C546D4}" srcOrd="0" destOrd="1" presId="urn:microsoft.com/office/officeart/2005/8/layout/hList1"/>
    <dgm:cxn modelId="{D0173BB0-AE6D-4EB2-A888-6A8243A2BB1E}" srcId="{CFE1390E-A9F4-4BEF-B8D5-DA0CC6F334BC}" destId="{15808CCD-CF5B-46DB-AE7A-487A2AEBBA6C}" srcOrd="1" destOrd="0" parTransId="{88337138-6682-4B4A-B86F-69C7ACB9B463}" sibTransId="{6587446D-4E95-44F9-87FF-63EBAA6D780F}"/>
    <dgm:cxn modelId="{7680A229-EF5F-4652-A9EC-30A0610879DF}" type="presParOf" srcId="{1365391C-852C-46DA-A39B-4F9B0D3BC548}" destId="{3E15B6A9-E155-4A50-AA1D-CA694AE824E9}" srcOrd="0" destOrd="0" presId="urn:microsoft.com/office/officeart/2005/8/layout/hList1"/>
    <dgm:cxn modelId="{6E256F7F-967A-447F-A84C-225F7BCF55DB}" type="presParOf" srcId="{3E15B6A9-E155-4A50-AA1D-CA694AE824E9}" destId="{50DAEEDE-EBC2-42C2-A82B-F59BDA7406F1}" srcOrd="0" destOrd="0" presId="urn:microsoft.com/office/officeart/2005/8/layout/hList1"/>
    <dgm:cxn modelId="{46503172-BD04-4F96-AE9F-D1316A987331}" type="presParOf" srcId="{3E15B6A9-E155-4A50-AA1D-CA694AE824E9}" destId="{511CD490-24D4-4073-95DA-C2A687C546D4}" srcOrd="1" destOrd="0" presId="urn:microsoft.com/office/officeart/2005/8/layout/hList1"/>
    <dgm:cxn modelId="{A25B873C-2F32-42A4-9A62-520655F4E076}" type="presParOf" srcId="{1365391C-852C-46DA-A39B-4F9B0D3BC548}" destId="{6E22855F-874A-4EC6-8B65-221D188E5942}" srcOrd="1" destOrd="0" presId="urn:microsoft.com/office/officeart/2005/8/layout/hList1"/>
    <dgm:cxn modelId="{DBD3E45D-0A0B-4393-AEB5-BED5CE353B0F}" type="presParOf" srcId="{1365391C-852C-46DA-A39B-4F9B0D3BC548}" destId="{0B580CD6-2096-4CE0-8D7A-2B5C9E8E4C23}" srcOrd="2" destOrd="0" presId="urn:microsoft.com/office/officeart/2005/8/layout/hList1"/>
    <dgm:cxn modelId="{4F6806FE-479A-4B6B-8387-6D0FFF0DF10B}" type="presParOf" srcId="{0B580CD6-2096-4CE0-8D7A-2B5C9E8E4C23}" destId="{6C6574A5-C156-4ABC-ABAF-9DB2A8ECF29D}" srcOrd="0" destOrd="0" presId="urn:microsoft.com/office/officeart/2005/8/layout/hList1"/>
    <dgm:cxn modelId="{1038E16E-9692-4E13-A47E-FED955D682F6}" type="presParOf" srcId="{0B580CD6-2096-4CE0-8D7A-2B5C9E8E4C23}" destId="{382922BE-F22A-4B7D-B9AD-A49F5C5070DE}" srcOrd="1" destOrd="0" presId="urn:microsoft.com/office/officeart/2005/8/layout/hList1"/>
    <dgm:cxn modelId="{74050269-F4FB-40C1-86B2-5EFC96A83608}" type="presParOf" srcId="{1365391C-852C-46DA-A39B-4F9B0D3BC548}" destId="{31B907E5-40A0-4441-B85F-4258A6C31E6B}" srcOrd="3" destOrd="0" presId="urn:microsoft.com/office/officeart/2005/8/layout/hList1"/>
    <dgm:cxn modelId="{6B22B125-DB8D-48E2-8FAA-23A5CAA15BB8}" type="presParOf" srcId="{1365391C-852C-46DA-A39B-4F9B0D3BC548}" destId="{CB6AAC74-F05F-4CED-A4E8-00DEEF64D3EE}" srcOrd="4" destOrd="0" presId="urn:microsoft.com/office/officeart/2005/8/layout/hList1"/>
    <dgm:cxn modelId="{B978B36F-7BDF-493F-971C-7415F0C516AD}" type="presParOf" srcId="{CB6AAC74-F05F-4CED-A4E8-00DEEF64D3EE}" destId="{CB4FB518-3911-4753-B99B-B4BDF0BFEB93}" srcOrd="0" destOrd="0" presId="urn:microsoft.com/office/officeart/2005/8/layout/hList1"/>
    <dgm:cxn modelId="{DA26ACF1-E5E8-44B3-8B11-81C9B63314D7}" type="presParOf" srcId="{CB6AAC74-F05F-4CED-A4E8-00DEEF64D3EE}" destId="{24576301-8263-47F0-8D67-EAA1511AFEA6}" srcOrd="1" destOrd="0" presId="urn:microsoft.com/office/officeart/2005/8/layout/hList1"/>
  </dgm:cxnLst>
  <dgm:bg/>
  <dgm:whole/>
</dgm:dataModel>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98377" cy="472440"/>
          </a:xfrm>
          <a:prstGeom prst="rect">
            <a:avLst/>
          </a:prstGeom>
        </p:spPr>
        <p:txBody>
          <a:bodyPr vert="horz" lIns="94851" tIns="47425" rIns="94851" bIns="47425" rtlCol="0"/>
          <a:lstStyle>
            <a:lvl1pPr algn="l">
              <a:defRPr sz="1200"/>
            </a:lvl1pPr>
          </a:lstStyle>
          <a:p>
            <a:endParaRPr lang="en-US"/>
          </a:p>
        </p:txBody>
      </p:sp>
      <p:sp>
        <p:nvSpPr>
          <p:cNvPr id="3" name="Date Placeholder 2"/>
          <p:cNvSpPr>
            <a:spLocks noGrp="1"/>
          </p:cNvSpPr>
          <p:nvPr>
            <p:ph type="dt" idx="1"/>
          </p:nvPr>
        </p:nvSpPr>
        <p:spPr>
          <a:xfrm>
            <a:off x="4050069" y="0"/>
            <a:ext cx="3098377" cy="472440"/>
          </a:xfrm>
          <a:prstGeom prst="rect">
            <a:avLst/>
          </a:prstGeom>
        </p:spPr>
        <p:txBody>
          <a:bodyPr vert="horz" lIns="94851" tIns="47425" rIns="94851" bIns="47425" rtlCol="0"/>
          <a:lstStyle>
            <a:lvl1pPr algn="r">
              <a:defRPr sz="1200"/>
            </a:lvl1pPr>
          </a:lstStyle>
          <a:p>
            <a:fld id="{CA9CF5D4-8A51-4035-9E1A-79DD6464D3F1}" type="datetimeFigureOut">
              <a:rPr lang="en-US" smtClean="0"/>
              <a:pPr/>
              <a:t>7/9/2009</a:t>
            </a:fld>
            <a:endParaRPr lang="en-US"/>
          </a:p>
        </p:txBody>
      </p:sp>
      <p:sp>
        <p:nvSpPr>
          <p:cNvPr id="4" name="Slide Image Placeholder 3"/>
          <p:cNvSpPr>
            <a:spLocks noGrp="1" noRot="1" noChangeAspect="1"/>
          </p:cNvSpPr>
          <p:nvPr>
            <p:ph type="sldImg" idx="2"/>
          </p:nvPr>
        </p:nvSpPr>
        <p:spPr>
          <a:xfrm>
            <a:off x="1212850" y="708025"/>
            <a:ext cx="4724400" cy="3543300"/>
          </a:xfrm>
          <a:prstGeom prst="rect">
            <a:avLst/>
          </a:prstGeom>
          <a:noFill/>
          <a:ln w="12700">
            <a:solidFill>
              <a:prstClr val="black"/>
            </a:solidFill>
          </a:ln>
        </p:spPr>
        <p:txBody>
          <a:bodyPr vert="horz" lIns="94851" tIns="47425" rIns="94851" bIns="47425" rtlCol="0" anchor="ctr"/>
          <a:lstStyle/>
          <a:p>
            <a:endParaRPr lang="en-US"/>
          </a:p>
        </p:txBody>
      </p:sp>
      <p:sp>
        <p:nvSpPr>
          <p:cNvPr id="5" name="Notes Placeholder 4"/>
          <p:cNvSpPr>
            <a:spLocks noGrp="1"/>
          </p:cNvSpPr>
          <p:nvPr>
            <p:ph type="body" sz="quarter" idx="3"/>
          </p:nvPr>
        </p:nvSpPr>
        <p:spPr>
          <a:xfrm>
            <a:off x="715010" y="4488180"/>
            <a:ext cx="5720080" cy="4251960"/>
          </a:xfrm>
          <a:prstGeom prst="rect">
            <a:avLst/>
          </a:prstGeom>
        </p:spPr>
        <p:txBody>
          <a:bodyPr vert="horz" lIns="94851" tIns="47425" rIns="94851" bIns="4742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74720"/>
            <a:ext cx="3098377" cy="472440"/>
          </a:xfrm>
          <a:prstGeom prst="rect">
            <a:avLst/>
          </a:prstGeom>
        </p:spPr>
        <p:txBody>
          <a:bodyPr vert="horz" lIns="94851" tIns="47425" rIns="94851" bIns="47425" rtlCol="0" anchor="b"/>
          <a:lstStyle>
            <a:lvl1pPr algn="l">
              <a:defRPr sz="1200"/>
            </a:lvl1pPr>
          </a:lstStyle>
          <a:p>
            <a:endParaRPr lang="en-US"/>
          </a:p>
        </p:txBody>
      </p:sp>
      <p:sp>
        <p:nvSpPr>
          <p:cNvPr id="7" name="Slide Number Placeholder 6"/>
          <p:cNvSpPr>
            <a:spLocks noGrp="1"/>
          </p:cNvSpPr>
          <p:nvPr>
            <p:ph type="sldNum" sz="quarter" idx="5"/>
          </p:nvPr>
        </p:nvSpPr>
        <p:spPr>
          <a:xfrm>
            <a:off x="4050069" y="8974720"/>
            <a:ext cx="3098377" cy="472440"/>
          </a:xfrm>
          <a:prstGeom prst="rect">
            <a:avLst/>
          </a:prstGeom>
        </p:spPr>
        <p:txBody>
          <a:bodyPr vert="horz" lIns="94851" tIns="47425" rIns="94851" bIns="47425" rtlCol="0" anchor="b"/>
          <a:lstStyle>
            <a:lvl1pPr algn="r">
              <a:defRPr sz="1200"/>
            </a:lvl1pPr>
          </a:lstStyle>
          <a:p>
            <a:fld id="{E531C4AE-5356-4714-A1FC-C68B7196DD5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Axis</a:t>
            </a:r>
          </a:p>
          <a:p>
            <a:pPr>
              <a:buFontTx/>
              <a:buChar char="-"/>
            </a:pPr>
            <a:r>
              <a:rPr lang="en-US" dirty="0" smtClean="0"/>
              <a:t>Trends (going up</a:t>
            </a:r>
            <a:r>
              <a:rPr lang="en-US" baseline="0" dirty="0" smtClean="0"/>
              <a:t> /growing)</a:t>
            </a:r>
            <a:endParaRPr lang="en-US" dirty="0" smtClean="0"/>
          </a:p>
          <a:p>
            <a:pPr>
              <a:buFontTx/>
              <a:buChar char="-"/>
            </a:pPr>
            <a:r>
              <a:rPr lang="en-US" dirty="0" smtClean="0"/>
              <a:t>What is the graph</a:t>
            </a:r>
            <a:r>
              <a:rPr lang="en-US" baseline="0" dirty="0" smtClean="0"/>
              <a:t> of?</a:t>
            </a:r>
          </a:p>
          <a:p>
            <a:pPr>
              <a:buFontTx/>
              <a:buChar char="-"/>
            </a:pPr>
            <a:r>
              <a:rPr lang="en-US" baseline="0" dirty="0" smtClean="0"/>
              <a:t>Totals – revenue/units</a:t>
            </a:r>
          </a:p>
          <a:p>
            <a:pPr defTabSz="948507">
              <a:buFontTx/>
              <a:buChar char="-"/>
              <a:defRPr/>
            </a:pPr>
            <a:r>
              <a:rPr lang="en-US" baseline="0" dirty="0" smtClean="0"/>
              <a:t>NI ELVIS is effective based on continuing growth, 36% YOY</a:t>
            </a:r>
            <a:endParaRPr lang="en-US" dirty="0" smtClean="0"/>
          </a:p>
          <a:p>
            <a:pPr>
              <a:buFontTx/>
              <a:buChar char="-"/>
            </a:pPr>
            <a:endParaRPr lang="en-US" dirty="0" smtClean="0"/>
          </a:p>
          <a:p>
            <a:r>
              <a:rPr lang="en-US" dirty="0" smtClean="0"/>
              <a:t>-----------------------------------</a:t>
            </a:r>
          </a:p>
          <a:p>
            <a:r>
              <a:rPr lang="en-US" dirty="0" smtClean="0"/>
              <a:t>ELVIS came out in 2003.  Describe axes.</a:t>
            </a:r>
          </a:p>
          <a:p>
            <a:r>
              <a:rPr lang="en-US" dirty="0" smtClean="0"/>
              <a:t>Where did we get these</a:t>
            </a:r>
            <a:r>
              <a:rPr lang="en-US" baseline="0" dirty="0" smtClean="0"/>
              <a:t> numbers? </a:t>
            </a:r>
            <a:r>
              <a:rPr lang="en-US" baseline="0" dirty="0" err="1" smtClean="0"/>
              <a:t>PowerPlay</a:t>
            </a:r>
            <a:endParaRPr lang="en-US" baseline="0" dirty="0" smtClean="0"/>
          </a:p>
          <a:p>
            <a:r>
              <a:rPr lang="en-US" baseline="0" dirty="0" smtClean="0"/>
              <a:t>This proves that there was a hole that NI ELVIS filled, been successful</a:t>
            </a:r>
          </a:p>
        </p:txBody>
      </p:sp>
      <p:sp>
        <p:nvSpPr>
          <p:cNvPr id="4" name="Slide Number Placeholder 3"/>
          <p:cNvSpPr>
            <a:spLocks noGrp="1"/>
          </p:cNvSpPr>
          <p:nvPr>
            <p:ph type="sldNum" sz="quarter" idx="10"/>
          </p:nvPr>
        </p:nvSpPr>
        <p:spPr/>
        <p:txBody>
          <a:bodyPr/>
          <a:lstStyle/>
          <a:p>
            <a:fld id="{966BA8E4-CB0B-41F7-ABF0-90241A2D2BC4}" type="slidenum">
              <a:rPr lang="en-US" smtClean="0"/>
              <a:pPr/>
              <a:t>18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NOTE: talk about why sales</a:t>
            </a:r>
            <a:r>
              <a:rPr lang="en-US" baseline="0" dirty="0" smtClean="0"/>
              <a:t> force would want to sell ELVIS</a:t>
            </a:r>
            <a:endParaRPr lang="en-US" dirty="0" smtClean="0"/>
          </a:p>
          <a:p>
            <a:pPr>
              <a:buFontTx/>
              <a:buChar char="-"/>
            </a:pPr>
            <a:r>
              <a:rPr lang="en-US" dirty="0" smtClean="0"/>
              <a:t> need</a:t>
            </a:r>
            <a:r>
              <a:rPr lang="en-US" baseline="0" dirty="0" smtClean="0"/>
              <a:t> for ISR surveys/why we did it</a:t>
            </a:r>
          </a:p>
          <a:p>
            <a:pPr>
              <a:buFontTx/>
              <a:buChar char="-"/>
            </a:pPr>
            <a:r>
              <a:rPr lang="en-US" baseline="0" dirty="0" smtClean="0"/>
              <a:t> explain that we wanted to know more. (Not particularly using the survey for R&amp;D suggestions.)</a:t>
            </a:r>
          </a:p>
          <a:p>
            <a:pPr>
              <a:buFontTx/>
              <a:buChar char="-"/>
            </a:pPr>
            <a:r>
              <a:rPr lang="en-US" baseline="0" dirty="0" smtClean="0"/>
              <a:t> what were the results</a:t>
            </a:r>
          </a:p>
          <a:p>
            <a:pPr>
              <a:buFontTx/>
              <a:buChar char="-"/>
            </a:pPr>
            <a:r>
              <a:rPr lang="en-US" baseline="0" dirty="0" smtClean="0"/>
              <a:t> focus on ISRs about customers, not data from customers, filtered but condensed </a:t>
            </a:r>
          </a:p>
          <a:p>
            <a:pPr>
              <a:buFontTx/>
              <a:buChar char="-"/>
            </a:pPr>
            <a:r>
              <a:rPr lang="en-US" baseline="0" dirty="0" smtClean="0"/>
              <a:t> customer pain points, so know what we need to do to improve</a:t>
            </a:r>
          </a:p>
          <a:p>
            <a:pPr>
              <a:buFontTx/>
              <a:buChar char="-"/>
            </a:pPr>
            <a:r>
              <a:rPr lang="en-US" baseline="0" dirty="0" smtClean="0"/>
              <a:t> find out what feature to market</a:t>
            </a:r>
          </a:p>
          <a:p>
            <a:pPr>
              <a:buFontTx/>
              <a:buChar char="-"/>
            </a:pPr>
            <a:endParaRPr lang="en-US" dirty="0" smtClean="0"/>
          </a:p>
          <a:p>
            <a:pPr>
              <a:buFontTx/>
              <a:buChar char="-"/>
            </a:pPr>
            <a:r>
              <a:rPr lang="en-US" dirty="0" smtClean="0"/>
              <a:t>------------------------</a:t>
            </a:r>
          </a:p>
          <a:p>
            <a:pPr>
              <a:buFontTx/>
              <a:buChar char="-"/>
            </a:pPr>
            <a:endParaRPr lang="en-US" dirty="0" smtClean="0"/>
          </a:p>
          <a:p>
            <a:pPr>
              <a:buFontTx/>
              <a:buChar char="-"/>
            </a:pPr>
            <a:r>
              <a:rPr lang="en-US" dirty="0" smtClean="0"/>
              <a:t>Yeah it’s been helping students, but we needed to make it  better.  We’ve seen that it is effective</a:t>
            </a:r>
            <a:r>
              <a:rPr lang="en-US" baseline="0" dirty="0" smtClean="0"/>
              <a:t> and we wanted to improve upon it.</a:t>
            </a:r>
            <a:endParaRPr lang="en-US" dirty="0" smtClean="0"/>
          </a:p>
          <a:p>
            <a:pPr>
              <a:buFontTx/>
              <a:buChar char="-"/>
            </a:pPr>
            <a:endParaRPr lang="en-US" dirty="0" smtClean="0"/>
          </a:p>
          <a:p>
            <a:pPr>
              <a:buFontTx/>
              <a:buChar char="-"/>
            </a:pPr>
            <a:r>
              <a:rPr lang="en-US" dirty="0" smtClean="0"/>
              <a:t>What</a:t>
            </a:r>
            <a:r>
              <a:rPr lang="en-US" baseline="0" dirty="0" smtClean="0"/>
              <a:t> can we do to make it easier to sell; for our sales force to sell -&gt; fix </a:t>
            </a:r>
            <a:r>
              <a:rPr lang="en-US" baseline="0" dirty="0" err="1" smtClean="0"/>
              <a:t>painpoints</a:t>
            </a:r>
            <a:r>
              <a:rPr lang="en-US" baseline="0" dirty="0" smtClean="0"/>
              <a:t> for </a:t>
            </a:r>
            <a:r>
              <a:rPr lang="en-US" b="1" baseline="0" dirty="0" smtClean="0"/>
              <a:t>selling </a:t>
            </a:r>
            <a:r>
              <a:rPr lang="en-US" b="0" baseline="0" dirty="0" smtClean="0"/>
              <a:t>; sales force is directly connected to customers. (make sure to message that these came from the sales force, and not customers)</a:t>
            </a:r>
          </a:p>
          <a:p>
            <a:pPr>
              <a:buFontTx/>
              <a:buChar char="-"/>
            </a:pPr>
            <a:r>
              <a:rPr lang="en-US" b="0" baseline="0" dirty="0" smtClean="0"/>
              <a:t> ** Have surveys in hand … emphasis!</a:t>
            </a:r>
            <a:endParaRPr lang="en-US" b="1" dirty="0" smtClean="0"/>
          </a:p>
          <a:p>
            <a:endParaRPr lang="en-US" dirty="0" smtClean="0"/>
          </a:p>
          <a:p>
            <a:r>
              <a:rPr lang="en-US" dirty="0" smtClean="0"/>
              <a:t>ISR</a:t>
            </a:r>
            <a:r>
              <a:rPr lang="en-US" baseline="0" dirty="0" smtClean="0"/>
              <a:t> Survey – supporting data, show survey, why did we do this survey</a:t>
            </a:r>
          </a:p>
          <a:p>
            <a:r>
              <a:rPr lang="en-US" baseline="0" dirty="0" smtClean="0"/>
              <a:t>- Here we are showing the pain points of ELVIS 1. We are correcting these and increasing functionality in ELVIS II. This should help it sell better.</a:t>
            </a:r>
            <a:endParaRPr lang="en-US" dirty="0"/>
          </a:p>
        </p:txBody>
      </p:sp>
      <p:sp>
        <p:nvSpPr>
          <p:cNvPr id="4" name="Slide Number Placeholder 3"/>
          <p:cNvSpPr>
            <a:spLocks noGrp="1"/>
          </p:cNvSpPr>
          <p:nvPr>
            <p:ph type="sldNum" sz="quarter" idx="10"/>
          </p:nvPr>
        </p:nvSpPr>
        <p:spPr/>
        <p:txBody>
          <a:bodyPr/>
          <a:lstStyle/>
          <a:p>
            <a:fld id="{B6542D0E-2393-4663-BD0A-7712F29883B0}" type="slidenum">
              <a:rPr lang="en-US" smtClean="0"/>
              <a:pPr/>
              <a:t>19</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Intro</a:t>
            </a:r>
            <a:r>
              <a:rPr lang="en-US" baseline="0" dirty="0" smtClean="0"/>
              <a:t> NI ELVIS</a:t>
            </a:r>
          </a:p>
          <a:p>
            <a:pPr>
              <a:buFontTx/>
              <a:buChar char="-"/>
            </a:pPr>
            <a:r>
              <a:rPr lang="en-US" baseline="0" dirty="0" smtClean="0"/>
              <a:t>We did address the top pain points</a:t>
            </a:r>
          </a:p>
          <a:p>
            <a:pPr>
              <a:buFontTx/>
              <a:buChar char="-"/>
            </a:pPr>
            <a:r>
              <a:rPr lang="en-US" baseline="0" dirty="0" err="1" smtClean="0"/>
              <a:t>Thnx</a:t>
            </a:r>
            <a:r>
              <a:rPr lang="en-US" baseline="0" dirty="0" smtClean="0"/>
              <a:t> R&amp;D for making our jobs easier</a:t>
            </a:r>
            <a:endParaRPr lang="en-US" dirty="0" smtClean="0"/>
          </a:p>
          <a:p>
            <a:r>
              <a:rPr lang="en-US" dirty="0" smtClean="0"/>
              <a:t>- New features?</a:t>
            </a:r>
          </a:p>
          <a:p>
            <a:r>
              <a:rPr lang="en-US" dirty="0" smtClean="0"/>
              <a:t>----------------------------------------------</a:t>
            </a:r>
          </a:p>
          <a:p>
            <a:r>
              <a:rPr lang="en-US" dirty="0" smtClean="0"/>
              <a:t>Change pictures</a:t>
            </a:r>
            <a:r>
              <a:rPr lang="en-US" baseline="0" dirty="0" smtClean="0"/>
              <a:t> and structure!</a:t>
            </a:r>
            <a:endParaRPr lang="en-US" dirty="0" smtClean="0"/>
          </a:p>
          <a:p>
            <a:r>
              <a:rPr lang="en-US" dirty="0" smtClean="0"/>
              <a:t>New features as compared to 1</a:t>
            </a:r>
          </a:p>
          <a:p>
            <a:r>
              <a:rPr lang="en-US" dirty="0" smtClean="0"/>
              <a:t>Zoom</a:t>
            </a:r>
          </a:p>
          <a:p>
            <a:r>
              <a:rPr lang="en-US" dirty="0" smtClean="0"/>
              <a:t>- </a:t>
            </a:r>
            <a:endParaRPr lang="en-US" dirty="0"/>
          </a:p>
        </p:txBody>
      </p:sp>
      <p:sp>
        <p:nvSpPr>
          <p:cNvPr id="4" name="Slide Number Placeholder 3"/>
          <p:cNvSpPr>
            <a:spLocks noGrp="1"/>
          </p:cNvSpPr>
          <p:nvPr>
            <p:ph type="sldNum" sz="quarter" idx="10"/>
          </p:nvPr>
        </p:nvSpPr>
        <p:spPr/>
        <p:txBody>
          <a:bodyPr/>
          <a:lstStyle/>
          <a:p>
            <a:fld id="{B6542D0E-2393-4663-BD0A-7712F29883B0}" type="slidenum">
              <a:rPr lang="en-US" smtClean="0"/>
              <a:pPr/>
              <a:t>20</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21</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22</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p:spPr>
        <p:txBody>
          <a:bodyPr/>
          <a:lstStyle/>
          <a:p>
            <a:endParaRPr lang="en-US" smtClean="0"/>
          </a:p>
        </p:txBody>
      </p:sp>
      <p:sp>
        <p:nvSpPr>
          <p:cNvPr id="68612" name="Slide Number Placeholder 3"/>
          <p:cNvSpPr>
            <a:spLocks noGrp="1"/>
          </p:cNvSpPr>
          <p:nvPr>
            <p:ph type="sldNum" sz="quarter" idx="5"/>
          </p:nvPr>
        </p:nvSpPr>
        <p:spPr>
          <a:noFill/>
        </p:spPr>
        <p:txBody>
          <a:bodyPr/>
          <a:lstStyle/>
          <a:p>
            <a:fld id="{6CCA715A-77B4-4D29-96E4-873969B82964}" type="slidenum">
              <a:rPr lang="en-US" smtClean="0"/>
              <a:pPr/>
              <a:t>23</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24</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25</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66BA8E4-CB0B-41F7-ABF0-90241A2D2BC4}" type="slidenum">
              <a:rPr lang="en-US" smtClean="0"/>
              <a:pPr/>
              <a:t>26</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66BA8E4-CB0B-41F7-ABF0-90241A2D2BC4}" type="slidenum">
              <a:rPr lang="en-US" smtClean="0"/>
              <a:pPr/>
              <a:t>27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66BA8E4-CB0B-41F7-ABF0-90241A2D2BC4}" type="slidenum">
              <a:rPr lang="en-US" smtClean="0"/>
              <a:pPr/>
              <a:t>28</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defTabSz="948507">
              <a:defRPr/>
            </a:pPr>
            <a:r>
              <a:rPr lang="en-US" b="0" baseline="0" dirty="0" smtClean="0"/>
              <a:t>A look at ELVIS will reveal that it actually already has traits of a platform - It has 12 integrated instruments, allowing </a:t>
            </a:r>
            <a:r>
              <a:rPr lang="en-US" b="1" baseline="0" dirty="0" smtClean="0"/>
              <a:t>flexibility</a:t>
            </a:r>
            <a:r>
              <a:rPr lang="en-US" b="0" baseline="0" dirty="0" smtClean="0"/>
              <a:t> to be used with a variety of markets.</a:t>
            </a:r>
            <a:r>
              <a:rPr lang="en-US" b="1" baseline="0" dirty="0" smtClean="0"/>
              <a:t> (talk about application areas!)</a:t>
            </a:r>
            <a:r>
              <a:rPr lang="en-US" b="0" baseline="0" dirty="0" smtClean="0"/>
              <a:t> It is ‘</a:t>
            </a:r>
            <a:r>
              <a:rPr lang="en-US" b="1" baseline="0" dirty="0" smtClean="0"/>
              <a:t>bought-into</a:t>
            </a:r>
            <a:r>
              <a:rPr lang="en-US" b="0" baseline="0" dirty="0" smtClean="0"/>
              <a:t>’ by both partners and R&amp;D. One example of a partner allowing penetration into a new market is </a:t>
            </a:r>
            <a:r>
              <a:rPr lang="en-US" b="0" baseline="0" dirty="0" err="1" smtClean="0"/>
              <a:t>Freescale</a:t>
            </a:r>
            <a:r>
              <a:rPr lang="en-US" b="0" baseline="0" dirty="0" smtClean="0"/>
              <a:t>, who makes a custom board and courseware for the embedded segment. </a:t>
            </a:r>
            <a:r>
              <a:rPr lang="en-US" b="0" baseline="0" dirty="0" err="1" smtClean="0"/>
              <a:t>Resarch</a:t>
            </a:r>
            <a:r>
              <a:rPr lang="en-US" b="0" baseline="0" dirty="0" smtClean="0"/>
              <a:t> and Development has a whole roadmap for the ELVIS family. ELVIS II continues to be integrated with the company core, as enables users to work with both LabVIEW and LabVIEW SignalExpress. Lastly, plans are in progress to increase the </a:t>
            </a:r>
            <a:r>
              <a:rPr lang="en-US" b="1" baseline="0" dirty="0" smtClean="0"/>
              <a:t>support</a:t>
            </a:r>
            <a:r>
              <a:rPr lang="en-US" b="0" baseline="0" dirty="0" smtClean="0"/>
              <a:t> </a:t>
            </a:r>
            <a:r>
              <a:rPr lang="en-US" b="0" baseline="0" dirty="0" err="1" smtClean="0"/>
              <a:t>qualtiy</a:t>
            </a:r>
            <a:r>
              <a:rPr lang="en-US" b="0" baseline="0" dirty="0" smtClean="0"/>
              <a:t> for ELVIS, along with better informing and enabling our sales force, but these will be discussed a bit later.</a:t>
            </a:r>
            <a:endParaRPr lang="en-US" b="0" dirty="0" smtClean="0"/>
          </a:p>
          <a:p>
            <a:pPr>
              <a:buFontTx/>
              <a:buNone/>
            </a:pPr>
            <a:endParaRPr lang="en-US" b="0" dirty="0" smtClean="0"/>
          </a:p>
          <a:p>
            <a:pPr>
              <a:buFontTx/>
              <a:buChar char="-"/>
            </a:pPr>
            <a:r>
              <a:rPr lang="en-US" b="0" dirty="0" smtClean="0"/>
              <a:t> Together,</a:t>
            </a:r>
            <a:r>
              <a:rPr lang="en-US" b="0" baseline="0" dirty="0" smtClean="0"/>
              <a:t> all of the creates the foundation for the ELVIS II platform, which will help towards reaching the goals that Justin Talked about – helping to increase LabVIEW adoption along with increasing ELVIS II sales, therefore increasing NI revenue. </a:t>
            </a:r>
          </a:p>
          <a:p>
            <a:pPr>
              <a:buFontTx/>
              <a:buChar char="-"/>
            </a:pPr>
            <a:r>
              <a:rPr lang="en-US" b="0" dirty="0" smtClean="0"/>
              <a:t>----------------------------------------------------------------------------------------------</a:t>
            </a:r>
          </a:p>
          <a:p>
            <a:pPr>
              <a:buFontTx/>
              <a:buChar char="-"/>
            </a:pPr>
            <a:r>
              <a:rPr lang="en-US" b="0" dirty="0" smtClean="0"/>
              <a:t>This</a:t>
            </a:r>
            <a:r>
              <a:rPr lang="en-US" b="0" baseline="0" dirty="0" smtClean="0"/>
              <a:t> is a visualization of entire ELVIS as the academic platform story</a:t>
            </a:r>
          </a:p>
          <a:p>
            <a:pPr>
              <a:buFontTx/>
              <a:buNone/>
            </a:pPr>
            <a:endParaRPr lang="en-US" b="0" dirty="0" smtClean="0"/>
          </a:p>
          <a:p>
            <a:r>
              <a:rPr lang="en-US" b="1" dirty="0" smtClean="0"/>
              <a:t>----------------------------------------------</a:t>
            </a:r>
          </a:p>
          <a:p>
            <a:endParaRPr lang="en-US" b="1" dirty="0" smtClean="0"/>
          </a:p>
          <a:p>
            <a:r>
              <a:rPr lang="en-US" b="1" dirty="0" smtClean="0"/>
              <a:t>Figure 8 – further explaining the ‘platform’ idea and</a:t>
            </a:r>
            <a:r>
              <a:rPr lang="en-US" b="1" baseline="0" dirty="0" smtClean="0"/>
              <a:t> key points. (Flexibility, Buy-in, Tight Integration, &amp; Support)</a:t>
            </a:r>
            <a:endParaRPr lang="en-US" b="1" dirty="0" smtClean="0"/>
          </a:p>
          <a:p>
            <a:r>
              <a:rPr lang="en-US" dirty="0" smtClean="0"/>
              <a:t>Partner Buy-in</a:t>
            </a:r>
          </a:p>
          <a:p>
            <a:r>
              <a:rPr lang="en-US" dirty="0" smtClean="0"/>
              <a:t>Flexibility</a:t>
            </a:r>
          </a:p>
          <a:p>
            <a:r>
              <a:rPr lang="en-US" dirty="0" smtClean="0"/>
              <a:t>Multidisciplinary</a:t>
            </a:r>
          </a:p>
          <a:p>
            <a:r>
              <a:rPr lang="en-US" dirty="0" smtClean="0"/>
              <a:t>Integration</a:t>
            </a:r>
          </a:p>
          <a:p>
            <a:r>
              <a:rPr lang="en-US" dirty="0" smtClean="0"/>
              <a:t>I- partner hardware</a:t>
            </a:r>
          </a:p>
          <a:p>
            <a:r>
              <a:rPr lang="en-US" dirty="0" err="1" smtClean="0"/>
              <a:t>i</a:t>
            </a:r>
            <a:r>
              <a:rPr lang="en-US" dirty="0" smtClean="0"/>
              <a:t>- LabVIEW,</a:t>
            </a:r>
            <a:r>
              <a:rPr lang="en-US" baseline="0" dirty="0" smtClean="0"/>
              <a:t> LV SignalExpress, Multisim</a:t>
            </a:r>
            <a:endParaRPr lang="en-US" dirty="0" smtClean="0"/>
          </a:p>
          <a:p>
            <a:r>
              <a:rPr lang="en-US" dirty="0" smtClean="0"/>
              <a:t>supported</a:t>
            </a:r>
            <a:endParaRPr lang="en-US" dirty="0"/>
          </a:p>
        </p:txBody>
      </p:sp>
      <p:sp>
        <p:nvSpPr>
          <p:cNvPr id="4" name="Slide Number Placeholder 3"/>
          <p:cNvSpPr>
            <a:spLocks noGrp="1"/>
          </p:cNvSpPr>
          <p:nvPr>
            <p:ph type="sldNum" sz="quarter" idx="10"/>
          </p:nvPr>
        </p:nvSpPr>
        <p:spPr/>
        <p:txBody>
          <a:bodyPr/>
          <a:lstStyle/>
          <a:p>
            <a:fld id="{B6542D0E-2393-4663-BD0A-7712F29883B0}" type="slidenum">
              <a:rPr lang="en-US" smtClean="0"/>
              <a:pPr/>
              <a:t>29</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defTabSz="948507">
              <a:defRPr/>
            </a:pPr>
            <a:r>
              <a:rPr lang="en-US" b="0" baseline="0" dirty="0" smtClean="0"/>
              <a:t>A look at ELVIS will reveal that it actually already has traits of a platform - It has 12 integrated instruments, allowing </a:t>
            </a:r>
            <a:r>
              <a:rPr lang="en-US" b="1" baseline="0" dirty="0" smtClean="0"/>
              <a:t>flexibility</a:t>
            </a:r>
            <a:r>
              <a:rPr lang="en-US" b="0" baseline="0" dirty="0" smtClean="0"/>
              <a:t> to be used with a variety of markets.</a:t>
            </a:r>
            <a:r>
              <a:rPr lang="en-US" b="1" baseline="0" dirty="0" smtClean="0"/>
              <a:t> (talk about application areas!)</a:t>
            </a:r>
            <a:r>
              <a:rPr lang="en-US" b="0" baseline="0" dirty="0" smtClean="0"/>
              <a:t> It is ‘</a:t>
            </a:r>
            <a:r>
              <a:rPr lang="en-US" b="1" baseline="0" dirty="0" smtClean="0"/>
              <a:t>bought-into</a:t>
            </a:r>
            <a:r>
              <a:rPr lang="en-US" b="0" baseline="0" dirty="0" smtClean="0"/>
              <a:t>’ by both partners and R&amp;D. One example of a partner allowing penetration into a new market is </a:t>
            </a:r>
            <a:r>
              <a:rPr lang="en-US" b="0" baseline="0" dirty="0" err="1" smtClean="0"/>
              <a:t>Freescale</a:t>
            </a:r>
            <a:r>
              <a:rPr lang="en-US" b="0" baseline="0" dirty="0" smtClean="0"/>
              <a:t>, who makes a custom board and courseware for the embedded segment. </a:t>
            </a:r>
            <a:r>
              <a:rPr lang="en-US" b="0" baseline="0" dirty="0" err="1" smtClean="0"/>
              <a:t>Resarch</a:t>
            </a:r>
            <a:r>
              <a:rPr lang="en-US" b="0" baseline="0" dirty="0" smtClean="0"/>
              <a:t> and Development has a whole roadmap for the ELVIS family. ELVIS II continues to be integrated with the company core, as enables users to work with both LabVIEW and LabVIEW SignalExpress. Lastly, plans are in progress to increase the </a:t>
            </a:r>
            <a:r>
              <a:rPr lang="en-US" b="1" baseline="0" dirty="0" smtClean="0"/>
              <a:t>support</a:t>
            </a:r>
            <a:r>
              <a:rPr lang="en-US" b="0" baseline="0" dirty="0" smtClean="0"/>
              <a:t> </a:t>
            </a:r>
            <a:r>
              <a:rPr lang="en-US" b="0" baseline="0" dirty="0" err="1" smtClean="0"/>
              <a:t>qualtiy</a:t>
            </a:r>
            <a:r>
              <a:rPr lang="en-US" b="0" baseline="0" dirty="0" smtClean="0"/>
              <a:t> for ELVIS, along with better informing and enabling our sales force, but these will be discussed a bit later.</a:t>
            </a:r>
            <a:endParaRPr lang="en-US" b="0" dirty="0" smtClean="0"/>
          </a:p>
          <a:p>
            <a:pPr>
              <a:buFontTx/>
              <a:buNone/>
            </a:pPr>
            <a:endParaRPr lang="en-US" b="0" dirty="0" smtClean="0"/>
          </a:p>
          <a:p>
            <a:pPr>
              <a:buFontTx/>
              <a:buChar char="-"/>
            </a:pPr>
            <a:r>
              <a:rPr lang="en-US" b="0" dirty="0" smtClean="0"/>
              <a:t> Together,</a:t>
            </a:r>
            <a:r>
              <a:rPr lang="en-US" b="0" baseline="0" dirty="0" smtClean="0"/>
              <a:t> all of the creates the foundation for the ELVIS II platform, which will help towards reaching the goals that Justin Talked about – helping to increase LabVIEW adoption along with increasing ELVIS II sales, therefore increasing NI revenue. </a:t>
            </a:r>
          </a:p>
          <a:p>
            <a:pPr>
              <a:buFontTx/>
              <a:buChar char="-"/>
            </a:pPr>
            <a:r>
              <a:rPr lang="en-US" b="0" dirty="0" smtClean="0"/>
              <a:t>----------------------------------------------------------------------------------------------</a:t>
            </a:r>
          </a:p>
          <a:p>
            <a:pPr>
              <a:buFontTx/>
              <a:buChar char="-"/>
            </a:pPr>
            <a:r>
              <a:rPr lang="en-US" b="0" dirty="0" smtClean="0"/>
              <a:t>This</a:t>
            </a:r>
            <a:r>
              <a:rPr lang="en-US" b="0" baseline="0" dirty="0" smtClean="0"/>
              <a:t> is a visualization of entire ELVIS as the academic platform story</a:t>
            </a:r>
          </a:p>
          <a:p>
            <a:pPr>
              <a:buFontTx/>
              <a:buNone/>
            </a:pPr>
            <a:endParaRPr lang="en-US" b="0" dirty="0" smtClean="0"/>
          </a:p>
          <a:p>
            <a:r>
              <a:rPr lang="en-US" b="1" dirty="0" smtClean="0"/>
              <a:t>----------------------------------------------</a:t>
            </a:r>
          </a:p>
          <a:p>
            <a:endParaRPr lang="en-US" b="1" dirty="0" smtClean="0"/>
          </a:p>
          <a:p>
            <a:r>
              <a:rPr lang="en-US" b="1" dirty="0" smtClean="0"/>
              <a:t>Figure 8 – further explaining the ‘platform’ idea and</a:t>
            </a:r>
            <a:r>
              <a:rPr lang="en-US" b="1" baseline="0" dirty="0" smtClean="0"/>
              <a:t> key points. (Flexibility, Buy-in, Tight Integration, &amp; Support)</a:t>
            </a:r>
            <a:endParaRPr lang="en-US" b="1" dirty="0" smtClean="0"/>
          </a:p>
          <a:p>
            <a:r>
              <a:rPr lang="en-US" dirty="0" smtClean="0"/>
              <a:t>Partner Buy-in</a:t>
            </a:r>
          </a:p>
          <a:p>
            <a:r>
              <a:rPr lang="en-US" dirty="0" smtClean="0"/>
              <a:t>Flexibility</a:t>
            </a:r>
          </a:p>
          <a:p>
            <a:r>
              <a:rPr lang="en-US" dirty="0" smtClean="0"/>
              <a:t>Multidisciplinary</a:t>
            </a:r>
          </a:p>
          <a:p>
            <a:r>
              <a:rPr lang="en-US" dirty="0" smtClean="0"/>
              <a:t>Integration</a:t>
            </a:r>
          </a:p>
          <a:p>
            <a:r>
              <a:rPr lang="en-US" dirty="0" smtClean="0"/>
              <a:t>I- partner hardware</a:t>
            </a:r>
          </a:p>
          <a:p>
            <a:r>
              <a:rPr lang="en-US" dirty="0" err="1" smtClean="0"/>
              <a:t>i</a:t>
            </a:r>
            <a:r>
              <a:rPr lang="en-US" dirty="0" smtClean="0"/>
              <a:t>- LabVIEW,</a:t>
            </a:r>
            <a:r>
              <a:rPr lang="en-US" baseline="0" dirty="0" smtClean="0"/>
              <a:t> LV SignalExpress, Multisim</a:t>
            </a:r>
            <a:endParaRPr lang="en-US" dirty="0" smtClean="0"/>
          </a:p>
          <a:p>
            <a:r>
              <a:rPr lang="en-US" dirty="0" smtClean="0"/>
              <a:t>supported</a:t>
            </a:r>
            <a:endParaRPr lang="en-US" dirty="0"/>
          </a:p>
        </p:txBody>
      </p:sp>
      <p:sp>
        <p:nvSpPr>
          <p:cNvPr id="4" name="Slide Number Placeholder 3"/>
          <p:cNvSpPr>
            <a:spLocks noGrp="1"/>
          </p:cNvSpPr>
          <p:nvPr>
            <p:ph type="sldNum" sz="quarter" idx="10"/>
          </p:nvPr>
        </p:nvSpPr>
        <p:spPr/>
        <p:txBody>
          <a:bodyPr/>
          <a:lstStyle/>
          <a:p>
            <a:fld id="{B6542D0E-2393-4663-BD0A-7712F29883B0}" type="slidenum">
              <a:rPr lang="en-US" smtClean="0"/>
              <a:pPr/>
              <a:t>30</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31</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32</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33</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A5591728-4869-4E48-AE4F-5F7E26BE12A8}" type="slidenum">
              <a:rPr lang="en-US" smtClean="0"/>
              <a:pPr/>
              <a:t>34</a:t>
            </a:fld>
            <a:endParaRPr lang="en-US" smtClean="0"/>
          </a:p>
        </p:txBody>
      </p:sp>
      <p:sp>
        <p:nvSpPr>
          <p:cNvPr id="54275" name="Rectangle 2"/>
          <p:cNvSpPr>
            <a:spLocks noGrp="1" noRot="1" noChangeAspect="1" noChangeArrowheads="1" noTextEdit="1"/>
          </p:cNvSpPr>
          <p:nvPr>
            <p:ph type="sldImg"/>
          </p:nvPr>
        </p:nvSpPr>
        <p:spPr>
          <a:xfrm>
            <a:off x="1227138" y="719138"/>
            <a:ext cx="4695825" cy="3522662"/>
          </a:xfrm>
          <a:ln/>
        </p:spPr>
      </p:sp>
      <p:sp>
        <p:nvSpPr>
          <p:cNvPr id="54276" name="Rectangle 3"/>
          <p:cNvSpPr>
            <a:spLocks noGrp="1" noChangeArrowheads="1"/>
          </p:cNvSpPr>
          <p:nvPr>
            <p:ph type="body" idx="1"/>
          </p:nvPr>
        </p:nvSpPr>
        <p:spPr>
          <a:xfrm>
            <a:off x="953347" y="4485599"/>
            <a:ext cx="5243407" cy="4253251"/>
          </a:xfrm>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B5B41C4C-F90F-47DC-A061-B6128B50DB91}" type="slidenum">
              <a:rPr lang="en-US" smtClean="0"/>
              <a:pPr/>
              <a:t>35</a:t>
            </a:fld>
            <a:endParaRPr lang="en-US" smtClean="0"/>
          </a:p>
        </p:txBody>
      </p:sp>
      <p:sp>
        <p:nvSpPr>
          <p:cNvPr id="55299" name="Rectangle 2"/>
          <p:cNvSpPr>
            <a:spLocks noGrp="1" noRot="1" noChangeAspect="1" noChangeArrowheads="1" noTextEdit="1"/>
          </p:cNvSpPr>
          <p:nvPr>
            <p:ph type="sldImg"/>
          </p:nvPr>
        </p:nvSpPr>
        <p:spPr>
          <a:xfrm>
            <a:off x="1227138" y="719138"/>
            <a:ext cx="4695825" cy="3522662"/>
          </a:xfrm>
          <a:ln/>
        </p:spPr>
      </p:sp>
      <p:sp>
        <p:nvSpPr>
          <p:cNvPr id="55300" name="Rectangle 3"/>
          <p:cNvSpPr>
            <a:spLocks noGrp="1" noChangeArrowheads="1"/>
          </p:cNvSpPr>
          <p:nvPr>
            <p:ph type="body" idx="1"/>
          </p:nvPr>
        </p:nvSpPr>
        <p:spPr>
          <a:xfrm>
            <a:off x="953347" y="4485599"/>
            <a:ext cx="5243407" cy="4253251"/>
          </a:xfrm>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9CE568-14EB-431F-9A7C-87B5234D3C0F}" type="slidenum">
              <a:rPr lang="en-US"/>
              <a:pPr/>
              <a:t>36</a:t>
            </a:fld>
            <a:endParaRPr lang="en-US"/>
          </a:p>
        </p:txBody>
      </p:sp>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37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b="1" dirty="0" smtClean="0"/>
              <a:t>NI Multisim:</a:t>
            </a:r>
          </a:p>
          <a:p>
            <a:pPr lvl="0">
              <a:buFont typeface="Arial" pitchFamily="34" charset="0"/>
              <a:buChar char="•"/>
            </a:pPr>
            <a:r>
              <a:rPr lang="en-US" dirty="0" smtClean="0"/>
              <a:t>Parser re-design for extensibility in supporting other SPICE variants</a:t>
            </a:r>
          </a:p>
          <a:p>
            <a:pPr lvl="0">
              <a:buFont typeface="Arial" pitchFamily="34" charset="0"/>
              <a:buChar char="•"/>
            </a:pPr>
            <a:r>
              <a:rPr lang="en-US" dirty="0" smtClean="0"/>
              <a:t>Investigate possibility of replacing Multisim </a:t>
            </a:r>
            <a:r>
              <a:rPr lang="en-US" dirty="0" err="1" smtClean="0"/>
              <a:t>grapher</a:t>
            </a:r>
            <a:r>
              <a:rPr lang="en-US" dirty="0" smtClean="0"/>
              <a:t> and post-processor with a SignalExpress based data view.</a:t>
            </a:r>
          </a:p>
          <a:p>
            <a:pPr lvl="0">
              <a:buFont typeface="Arial" pitchFamily="34" charset="0"/>
              <a:buChar char="•"/>
            </a:pPr>
            <a:r>
              <a:rPr lang="en-US" dirty="0" smtClean="0"/>
              <a:t>NI ELVIS II 3D representation in breadboard view</a:t>
            </a:r>
          </a:p>
          <a:p>
            <a:pPr lvl="0">
              <a:buFont typeface="Arial" pitchFamily="34" charset="0"/>
              <a:buChar char="•"/>
            </a:pPr>
            <a:r>
              <a:rPr lang="en-US" dirty="0" smtClean="0"/>
              <a:t>NI ELVIS 4.0 Soft Front Panels interoperability with Multisim</a:t>
            </a:r>
          </a:p>
          <a:p>
            <a:pPr lvl="0">
              <a:buFont typeface="Arial" pitchFamily="34" charset="0"/>
              <a:buChar char="•"/>
            </a:pPr>
            <a:r>
              <a:rPr lang="en-US" dirty="0" smtClean="0"/>
              <a:t>Additions to Multisim API (for example to replace components, change component values, manipulate interactive components, etc.)</a:t>
            </a:r>
          </a:p>
          <a:p>
            <a:pPr lvl="0">
              <a:buFont typeface="Arial" pitchFamily="34" charset="0"/>
              <a:buChar char="•"/>
            </a:pPr>
            <a:r>
              <a:rPr lang="en-US" dirty="0" smtClean="0"/>
              <a:t>Support for reading TDMS data through USI</a:t>
            </a:r>
          </a:p>
          <a:p>
            <a:pPr lvl="0">
              <a:buFont typeface="Arial" pitchFamily="34" charset="0"/>
              <a:buChar char="•"/>
            </a:pPr>
            <a:r>
              <a:rPr lang="en-US" dirty="0" smtClean="0"/>
              <a:t>Remove user fields from master database</a:t>
            </a:r>
          </a:p>
          <a:p>
            <a:pPr lvl="0">
              <a:buFont typeface="Arial" pitchFamily="34" charset="0"/>
              <a:buChar char="•"/>
            </a:pPr>
            <a:r>
              <a:rPr lang="en-US" dirty="0" smtClean="0"/>
              <a:t>Create mechanism to track testing and fixing of database components (models, symbols, and </a:t>
            </a:r>
            <a:r>
              <a:rPr lang="en-US" dirty="0" err="1" smtClean="0"/>
              <a:t>landpatterns</a:t>
            </a:r>
            <a:r>
              <a:rPr lang="en-US" dirty="0" smtClean="0"/>
              <a:t>)</a:t>
            </a:r>
          </a:p>
          <a:p>
            <a:pPr lvl="0">
              <a:buFont typeface="Arial" pitchFamily="34" charset="0"/>
              <a:buChar char="•"/>
            </a:pPr>
            <a:r>
              <a:rPr lang="en-US" dirty="0" smtClean="0"/>
              <a:t>Add links to Analog Devices website in Multisim menus and database.</a:t>
            </a:r>
          </a:p>
          <a:p>
            <a:pPr defTabSz="948507">
              <a:defRPr/>
            </a:pPr>
            <a:r>
              <a:rPr lang="en-US" b="1" dirty="0" smtClean="0"/>
              <a:t>[ from NI CDS Alberta Software Project Plan – Rev 3.3]</a:t>
            </a:r>
          </a:p>
        </p:txBody>
      </p:sp>
      <p:sp>
        <p:nvSpPr>
          <p:cNvPr id="4" name="Slide Number Placeholder 3"/>
          <p:cNvSpPr>
            <a:spLocks noGrp="1"/>
          </p:cNvSpPr>
          <p:nvPr>
            <p:ph type="sldNum" sz="quarter" idx="10"/>
          </p:nvPr>
        </p:nvSpPr>
        <p:spPr/>
        <p:txBody>
          <a:bodyPr/>
          <a:lstStyle/>
          <a:p>
            <a:fld id="{198ADA35-E9A2-4A5C-850E-B350D71B41DF}"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38</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39</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40</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41</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42</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43</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44</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45</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46</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47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98ADA35-E9A2-4A5C-850E-B350D71B41DF}"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48</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49</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50</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51</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F97ADAEA-84B8-4EAD-98D8-E1008298F89F}" type="slidenum">
              <a:rPr lang="en-US" smtClean="0"/>
              <a:pPr/>
              <a:t>52</a:t>
            </a:fld>
            <a:endParaRPr lang="en-US"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F90FA820-B9F8-4AA8-8D67-F45942FA8C1A}" type="slidenum">
              <a:rPr lang="en-US" smtClean="0"/>
              <a:pPr/>
              <a:t>53</a:t>
            </a:fld>
            <a:endParaRPr lang="en-US" smtClean="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54</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55</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56</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57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0EA52571-F73D-4516-A241-EC8E1955711D}" type="slidenum">
              <a:rPr lang="en-US" smtClean="0"/>
              <a:pPr/>
              <a:t>6</a:t>
            </a:fld>
            <a:endParaRPr lang="en-US" smtClean="0"/>
          </a:p>
        </p:txBody>
      </p:sp>
      <p:sp>
        <p:nvSpPr>
          <p:cNvPr id="17411" name="Rectangle 2"/>
          <p:cNvSpPr>
            <a:spLocks noGrp="1" noRot="1" noChangeAspect="1" noChangeArrowheads="1" noTextEdit="1"/>
          </p:cNvSpPr>
          <p:nvPr>
            <p:ph type="sldImg"/>
          </p:nvPr>
        </p:nvSpPr>
        <p:spPr>
          <a:xfrm>
            <a:off x="1227138" y="719138"/>
            <a:ext cx="4695825" cy="3522662"/>
          </a:xfrm>
          <a:ln/>
        </p:spPr>
      </p:sp>
      <p:sp>
        <p:nvSpPr>
          <p:cNvPr id="17412" name="Rectangle 3"/>
          <p:cNvSpPr>
            <a:spLocks noGrp="1" noChangeArrowheads="1"/>
          </p:cNvSpPr>
          <p:nvPr>
            <p:ph type="body" idx="1"/>
          </p:nvPr>
        </p:nvSpPr>
        <p:spPr>
          <a:xfrm>
            <a:off x="953347" y="4485599"/>
            <a:ext cx="5243407" cy="4253251"/>
          </a:xfrm>
          <a:noFill/>
          <a:ln/>
        </p:spPr>
        <p:txBody>
          <a:bodyPr/>
          <a:lstStyle/>
          <a:p>
            <a:pPr eaLnBrk="1" hangingPunct="1"/>
            <a:r>
              <a:rPr lang="en-US" b="1" smtClean="0"/>
              <a:t>The Electronics Education Platform</a:t>
            </a:r>
            <a:endParaRPr lang="en-US" smtClean="0"/>
          </a:p>
          <a:p>
            <a:pPr eaLnBrk="1" hangingPunct="1"/>
            <a:r>
              <a:rPr lang="en-US" smtClean="0"/>
              <a:t>The Electronics Education Platform includes NI Multisim circuit simulation software, industry-standard NI LabVIEW measurement software, and the NI ELVIS prototyping workstation.  This integrated hardware and software platform provides a hands-on method for students to gain in-depth knowledge of electronics design theory and practice.  Based on professional PCB design tools, the Electronics Education Platform was designed with the needs of educators in mind, and aids student understanding through features such as integrated quizzes, virtual and rated components, 3D virtual breadboarding, easy measurements, and more.  </a:t>
            </a:r>
          </a:p>
          <a:p>
            <a:pPr eaLnBrk="1" hangingPunct="1"/>
            <a:endParaRPr lang="en-US" smtClean="0"/>
          </a:p>
          <a:p>
            <a:pPr eaLnBrk="1" hangingPunct="1"/>
            <a:r>
              <a:rPr lang="en-US" smtClean="0"/>
              <a:t>The combination of Multisim, the NI ELVIS prototyping platform, and NI LabVIEW gives your students a comprehensive, hands-on experience throughout the entire product design cycle.  </a:t>
            </a:r>
          </a:p>
          <a:p>
            <a:pPr eaLnBrk="1" hangingPunct="1"/>
            <a:endParaRPr lang="en-US" smtClean="0"/>
          </a:p>
          <a:p>
            <a:pPr eaLnBrk="1" hangingPunct="1">
              <a:buFontTx/>
              <a:buChar char="•"/>
            </a:pPr>
            <a:r>
              <a:rPr lang="en-US" smtClean="0"/>
              <a:t>Integrated schematic capture and interactive SPICE simulation</a:t>
            </a:r>
          </a:p>
          <a:p>
            <a:pPr eaLnBrk="1" hangingPunct="1">
              <a:buFontTx/>
              <a:buChar char="•"/>
            </a:pPr>
            <a:r>
              <a:rPr lang="en-US" smtClean="0"/>
              <a:t>Microcontroller co-simulation</a:t>
            </a:r>
          </a:p>
          <a:p>
            <a:pPr eaLnBrk="1" hangingPunct="1">
              <a:buFontTx/>
              <a:buChar char="•"/>
            </a:pPr>
            <a:r>
              <a:rPr lang="en-US" smtClean="0"/>
              <a:t>Combined hands-on and simulation environments that reinforce circuit theory</a:t>
            </a:r>
          </a:p>
          <a:p>
            <a:pPr eaLnBrk="1" hangingPunct="1">
              <a:buFontTx/>
              <a:buChar char="•"/>
            </a:pPr>
            <a:r>
              <a:rPr lang="en-US" smtClean="0"/>
              <a:t>Equivalent functionality of stand-alone instrumentation at a fraction of the cost</a:t>
            </a:r>
          </a:p>
          <a:p>
            <a:pPr eaLnBrk="1" hangingPunct="1">
              <a:buFontTx/>
              <a:buChar char="•"/>
            </a:pPr>
            <a:r>
              <a:rPr lang="en-US" smtClean="0"/>
              <a:t>Built-in hardware and software instruments: oscilloscope, digital multimeter, function generator, and more</a:t>
            </a:r>
          </a:p>
          <a:p>
            <a:pPr eaLnBrk="1" hangingPunct="1">
              <a:buFontTx/>
              <a:buChar char="•"/>
            </a:pPr>
            <a:r>
              <a:rPr lang="en-US" smtClean="0"/>
              <a:t>Easy comparison and analysis of simulated and real-world data</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58</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59</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60</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61</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62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6A7E36-B417-4EF9-B57D-4622016F0B83}" type="slidenum">
              <a:rPr lang="en-US"/>
              <a:pPr/>
              <a:t>8</a:t>
            </a:fld>
            <a:endParaRPr lang="en-US"/>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31C4AE-5356-4714-A1FC-C68B7196DD58}"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1.	Narrow the market focus. Create a picture of the ideal client: what they look like, how they think, what they value, and where you can find them. Start saying no to non-ideal clients.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2.	Differentiate. Strip everything you know about your product or service down to the simplest core idea. Make sure that the core idea allows you stand out.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3.	Think about strategy first. Take everything you’ve done in steps one and two and create a strategy to own a word or two in the mind of your ideal client and prospect.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4.	Create information that educates. You are in the information business, so think of your marketing materials, web sites, white papers, marketing kits as information products, not "sales" </a:t>
            </a:r>
            <a:r>
              <a:rPr lang="en-US" dirty="0" err="1" smtClean="0"/>
              <a:t>propoganda</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5.	Package the experience. Put visual elements around every aspect of the marketing strategy that you adopt. Use design to evoke the appropriate emotional response from your ideal prospect.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6.	Generate leads from many points. People learn in different ways. Your lead generation efforts must allow your prospects to experience your firm from many different angles and views.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7.	Nurture leads along the logical buying path. There’s a natural way for your prospects to come to the conclusion that you have what they need. Build the lead conversion system for before, during, and after the sale.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8.	Measure everything that matters. Certain things always matter. The secret sauce is in finding and measuring the intangibles – those things down on the shop floor that eventually add up to profit.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9.	Automate for leverage. Embrace the Internet or else. Create access, stimulate community, capture innovation, and build knowledge to automate the basic delivery elements of your information business.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10.	Commit. Resist the temptation of the marketing idea of the week. Create daily, weekly, monthly, and annual marketing calendars, make marketing your new habit, and find the money to stick with the plan.</a:t>
            </a:r>
            <a:endParaRPr lang="en-US" dirty="0"/>
          </a:p>
        </p:txBody>
      </p:sp>
      <p:sp>
        <p:nvSpPr>
          <p:cNvPr id="4" name="Slide Number Placeholder 3"/>
          <p:cNvSpPr>
            <a:spLocks noGrp="1"/>
          </p:cNvSpPr>
          <p:nvPr>
            <p:ph type="sldNum" sz="quarter" idx="10"/>
          </p:nvPr>
        </p:nvSpPr>
        <p:spPr/>
        <p:txBody>
          <a:bodyPr/>
          <a:lstStyle/>
          <a:p>
            <a:fld id="{E531C4AE-5356-4714-A1FC-C68B7196DD58}" type="slidenum">
              <a:rPr lang="en-US" smtClean="0"/>
              <a:pPr/>
              <a:t>16</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pPr>
              <a:buFontTx/>
              <a:buChar char="-"/>
            </a:pPr>
            <a:r>
              <a:rPr lang="en-US" dirty="0" smtClean="0"/>
              <a:t>Define market space – teachers were looking</a:t>
            </a:r>
            <a:r>
              <a:rPr lang="en-US" baseline="0" dirty="0" smtClean="0"/>
              <a:t> for academic solution etc.</a:t>
            </a:r>
            <a:endParaRPr lang="en-US" dirty="0" smtClean="0"/>
          </a:p>
          <a:p>
            <a:pPr>
              <a:buFontTx/>
              <a:buChar char="-"/>
            </a:pPr>
            <a:r>
              <a:rPr lang="en-US" baseline="0" dirty="0" smtClean="0"/>
              <a:t> axis</a:t>
            </a:r>
            <a:endParaRPr lang="en-US" dirty="0" smtClean="0"/>
          </a:p>
          <a:p>
            <a:pPr>
              <a:buFontTx/>
              <a:buChar char="-"/>
            </a:pPr>
            <a:r>
              <a:rPr lang="en-US" dirty="0" smtClean="0"/>
              <a:t>Talk about possible</a:t>
            </a:r>
            <a:r>
              <a:rPr lang="en-US" baseline="0" dirty="0" smtClean="0"/>
              <a:t> solutions in the market</a:t>
            </a:r>
          </a:p>
          <a:p>
            <a:pPr>
              <a:buFontTx/>
              <a:buNone/>
            </a:pPr>
            <a:r>
              <a:rPr lang="en-US" baseline="0" dirty="0" smtClean="0"/>
              <a:t>- How NI ELVIS fits into the picture</a:t>
            </a:r>
          </a:p>
          <a:p>
            <a:pPr>
              <a:buFontTx/>
              <a:buChar char="-"/>
            </a:pPr>
            <a:endParaRPr lang="en-US" baseline="0" dirty="0" smtClean="0"/>
          </a:p>
          <a:p>
            <a:pPr>
              <a:buFontTx/>
              <a:buChar char="-"/>
            </a:pPr>
            <a:endParaRPr lang="en-US" dirty="0" smtClean="0"/>
          </a:p>
          <a:p>
            <a:r>
              <a:rPr lang="en-US" dirty="0" smtClean="0"/>
              <a:t>--------------</a:t>
            </a:r>
          </a:p>
          <a:p>
            <a:r>
              <a:rPr lang="en-US" dirty="0" smtClean="0"/>
              <a:t>In the academic test</a:t>
            </a:r>
            <a:r>
              <a:rPr lang="en-US" baseline="0" dirty="0" smtClean="0"/>
              <a:t> and measurement market there is a range of applications from circuits labs to research.  These products also go across a wide range of prices, seen on the left. You will notice a gap in the broad application …</a:t>
            </a:r>
            <a:endParaRPr lang="en-US" dirty="0" smtClean="0"/>
          </a:p>
          <a:p>
            <a:r>
              <a:rPr lang="en-US" dirty="0" smtClean="0"/>
              <a:t>Do we have reference about</a:t>
            </a:r>
            <a:r>
              <a:rPr lang="en-US" baseline="0" dirty="0" smtClean="0"/>
              <a:t> these?</a:t>
            </a:r>
          </a:p>
          <a:p>
            <a:r>
              <a:rPr lang="en-US" baseline="0" dirty="0" smtClean="0"/>
              <a:t>Names </a:t>
            </a:r>
          </a:p>
          <a:p>
            <a:r>
              <a:rPr lang="en-US" baseline="0" dirty="0" smtClean="0"/>
              <a:t>Manufacture</a:t>
            </a:r>
          </a:p>
          <a:p>
            <a:r>
              <a:rPr lang="en-US" baseline="0" dirty="0" smtClean="0"/>
              <a:t>Price</a:t>
            </a:r>
            <a:endParaRPr lang="en-US" dirty="0"/>
          </a:p>
        </p:txBody>
      </p:sp>
      <p:sp>
        <p:nvSpPr>
          <p:cNvPr id="4" name="Slide Number Placeholder 3"/>
          <p:cNvSpPr>
            <a:spLocks noGrp="1"/>
          </p:cNvSpPr>
          <p:nvPr>
            <p:ph type="sldNum" sz="quarter" idx="10"/>
          </p:nvPr>
        </p:nvSpPr>
        <p:spPr/>
        <p:txBody>
          <a:bodyPr/>
          <a:lstStyle/>
          <a:p>
            <a:fld id="{F84A306F-296B-4D79-AC77-78A6D1F410C3}" type="slidenum">
              <a:rPr lang="en-US" smtClean="0"/>
              <a:pPr/>
              <a:t>17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02" name="Rectangle 6"/>
          <p:cNvSpPr>
            <a:spLocks noGrp="1" noChangeArrowheads="1"/>
          </p:cNvSpPr>
          <p:nvPr>
            <p:ph type="ctrTitle" sz="quarter"/>
          </p:nvPr>
        </p:nvSpPr>
        <p:spPr>
          <a:xfrm>
            <a:off x="685800" y="2286000"/>
            <a:ext cx="7772400" cy="1143000"/>
          </a:xfrm>
        </p:spPr>
        <p:txBody>
          <a:bodyPr/>
          <a:lstStyle>
            <a:lvl1pPr algn="ctr">
              <a:defRPr/>
            </a:lvl1pPr>
          </a:lstStyle>
          <a:p>
            <a:r>
              <a:rPr lang="en-US" smtClean="0"/>
              <a:t>Click to edit Master title style</a:t>
            </a:r>
            <a:endParaRPr lang="en-US"/>
          </a:p>
        </p:txBody>
      </p:sp>
      <p:sp>
        <p:nvSpPr>
          <p:cNvPr id="4103" name="Rectangle 7"/>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sp>
        <p:nvSpPr>
          <p:cNvPr id="6" name="Rectangle 4"/>
          <p:cNvSpPr>
            <a:spLocks noChangeArrowheads="1"/>
          </p:cNvSpPr>
          <p:nvPr/>
        </p:nvSpPr>
        <p:spPr bwMode="auto">
          <a:xfrm>
            <a:off x="2743200" y="6553200"/>
            <a:ext cx="2895600" cy="228600"/>
          </a:xfrm>
          <a:prstGeom prst="rect">
            <a:avLst/>
          </a:prstGeom>
          <a:noFill/>
          <a:ln w="9525">
            <a:noFill/>
            <a:miter lim="800000"/>
            <a:headEnd/>
            <a:tailEnd/>
          </a:ln>
          <a:effectLst/>
        </p:spPr>
        <p:txBody>
          <a:bodyPr/>
          <a:lstStyle/>
          <a:p>
            <a:pPr algn="ctr">
              <a:defRPr/>
            </a:pPr>
            <a:r>
              <a:rPr lang="en-US" sz="1000" i="1" dirty="0">
                <a:solidFill>
                  <a:srgbClr val="E3E3E3"/>
                </a:solidFill>
                <a:latin typeface="Arial" charset="0"/>
              </a:rPr>
              <a:t>National Instruments Confidential</a:t>
            </a:r>
          </a:p>
        </p:txBody>
      </p:sp>
      <p:sp>
        <p:nvSpPr>
          <p:cNvPr id="7" name="Rectangle 5"/>
          <p:cNvSpPr>
            <a:spLocks noChangeArrowheads="1"/>
          </p:cNvSpPr>
          <p:nvPr/>
        </p:nvSpPr>
        <p:spPr bwMode="auto">
          <a:xfrm>
            <a:off x="5638800" y="6553200"/>
            <a:ext cx="990600" cy="228600"/>
          </a:xfrm>
          <a:prstGeom prst="rect">
            <a:avLst/>
          </a:prstGeom>
          <a:noFill/>
          <a:ln w="9525">
            <a:noFill/>
            <a:miter lim="800000"/>
            <a:headEnd/>
            <a:tailEnd/>
          </a:ln>
          <a:effectLst/>
        </p:spPr>
        <p:txBody>
          <a:bodyPr/>
          <a:lstStyle/>
          <a:p>
            <a:pPr algn="r">
              <a:defRPr/>
            </a:pPr>
            <a:fld id="{7F8F3BE8-723D-4DC5-BA5D-573BEB4465EE}" type="slidenum">
              <a:rPr lang="en-US" sz="800">
                <a:solidFill>
                  <a:srgbClr val="E3E3E3"/>
                </a:solidFill>
                <a:latin typeface="Arial" charset="0"/>
              </a:rPr>
              <a:pPr algn="r">
                <a:defRPr/>
              </a:pPr>
              <a:t>‹#›</a:t>
            </a:fld>
            <a:endParaRPr lang="en-US" sz="800" dirty="0">
              <a:solidFill>
                <a:srgbClr val="E3E3E3"/>
              </a:solidFill>
              <a:latin typeface="Arial"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029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534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295400"/>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724400" y="1295400"/>
            <a:ext cx="4191000" cy="4267200"/>
          </a:xfrm>
        </p:spPr>
        <p:txBody>
          <a:bodyPr/>
          <a:lstStyle/>
          <a:p>
            <a:r>
              <a:rPr lang="en-US" smtClean="0"/>
              <a:t>Click icon to add clip art</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31800" y="228600"/>
            <a:ext cx="83312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931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848100"/>
            <a:ext cx="82931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2971800" y="6553200"/>
            <a:ext cx="3505200" cy="228600"/>
          </a:xfrm>
          <a:prstGeom prst="rect">
            <a:avLst/>
          </a:prstGeom>
        </p:spPr>
        <p:txBody>
          <a:bodyPr/>
          <a:lstStyle>
            <a:lvl1pPr>
              <a:defRPr/>
            </a:lvl1p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1800" y="228600"/>
            <a:ext cx="83312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93100" cy="4343400"/>
          </a:xfrm>
        </p:spPr>
        <p:txBody>
          <a:bodyPr/>
          <a:lstStyle/>
          <a:p>
            <a:pPr lvl="0"/>
            <a:r>
              <a:rPr lang="en-US" noProof="0" smtClean="0"/>
              <a:t>Click icon to add table</a:t>
            </a:r>
          </a:p>
        </p:txBody>
      </p:sp>
      <p:sp>
        <p:nvSpPr>
          <p:cNvPr id="4" name="Rectangle 2"/>
          <p:cNvSpPr>
            <a:spLocks noGrp="1" noChangeArrowheads="1"/>
          </p:cNvSpPr>
          <p:nvPr>
            <p:ph type="ftr" sz="quarter" idx="10"/>
          </p:nvPr>
        </p:nvSpPr>
        <p:spPr>
          <a:xfrm>
            <a:off x="2971800" y="6553200"/>
            <a:ext cx="3505200" cy="228600"/>
          </a:xfrm>
          <a:prstGeom prst="rect">
            <a:avLst/>
          </a:prstGeom>
          <a:ln/>
        </p:spPr>
        <p:txBody>
          <a:bodyPr/>
          <a:lstStyle>
            <a:lvl1pPr>
              <a:defRPr/>
            </a:lvl1pPr>
          </a:lstStyle>
          <a:p>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600200"/>
            <a:ext cx="38100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100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19200"/>
            <a:ext cx="41910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219200"/>
            <a:ext cx="43434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 y="228600"/>
            <a:ext cx="88392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152400" y="1066800"/>
            <a:ext cx="88392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3076" name="Rectangle 4"/>
          <p:cNvSpPr>
            <a:spLocks noChangeArrowheads="1"/>
          </p:cNvSpPr>
          <p:nvPr/>
        </p:nvSpPr>
        <p:spPr bwMode="auto">
          <a:xfrm>
            <a:off x="2743200" y="6553200"/>
            <a:ext cx="2895600" cy="228600"/>
          </a:xfrm>
          <a:prstGeom prst="rect">
            <a:avLst/>
          </a:prstGeom>
          <a:noFill/>
          <a:ln w="9525">
            <a:noFill/>
            <a:miter lim="800000"/>
            <a:headEnd/>
            <a:tailEnd/>
          </a:ln>
          <a:effectLst/>
        </p:spPr>
        <p:txBody>
          <a:bodyPr/>
          <a:lstStyle/>
          <a:p>
            <a:pPr algn="ctr">
              <a:defRPr/>
            </a:pPr>
            <a:r>
              <a:rPr lang="en-US" sz="1000" i="1" dirty="0">
                <a:solidFill>
                  <a:srgbClr val="E3E3E3"/>
                </a:solidFill>
                <a:latin typeface="Arial" charset="0"/>
              </a:rPr>
              <a:t>National Instruments Confidential</a:t>
            </a:r>
          </a:p>
        </p:txBody>
      </p:sp>
      <p:sp>
        <p:nvSpPr>
          <p:cNvPr id="3077" name="Rectangle 5"/>
          <p:cNvSpPr>
            <a:spLocks noChangeArrowheads="1"/>
          </p:cNvSpPr>
          <p:nvPr/>
        </p:nvSpPr>
        <p:spPr bwMode="auto">
          <a:xfrm>
            <a:off x="5638800" y="6553200"/>
            <a:ext cx="990600" cy="228600"/>
          </a:xfrm>
          <a:prstGeom prst="rect">
            <a:avLst/>
          </a:prstGeom>
          <a:noFill/>
          <a:ln w="9525">
            <a:noFill/>
            <a:miter lim="800000"/>
            <a:headEnd/>
            <a:tailEnd/>
          </a:ln>
          <a:effectLst/>
        </p:spPr>
        <p:txBody>
          <a:bodyPr/>
          <a:lstStyle/>
          <a:p>
            <a:pPr algn="r">
              <a:defRPr/>
            </a:pPr>
            <a:fld id="{7F8F3BE8-723D-4DC5-BA5D-573BEB4465EE}" type="slidenum">
              <a:rPr lang="en-US" sz="800">
                <a:solidFill>
                  <a:srgbClr val="E3E3E3"/>
                </a:solidFill>
                <a:latin typeface="Arial" charset="0"/>
              </a:rPr>
              <a:pPr algn="r">
                <a:defRPr/>
              </a:pPr>
              <a:t>‹#›</a:t>
            </a:fld>
            <a:endParaRPr lang="en-US" sz="800" dirty="0">
              <a:solidFill>
                <a:srgbClr val="E3E3E3"/>
              </a:solidFill>
              <a:latin typeface="Arial"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rtl="0" eaLnBrk="1" fontAlgn="base" hangingPunct="1">
        <a:spcBef>
          <a:spcPct val="0"/>
        </a:spcBef>
        <a:spcAft>
          <a:spcPct val="0"/>
        </a:spcAft>
        <a:defRPr sz="3600" b="1">
          <a:solidFill>
            <a:srgbClr val="006699"/>
          </a:solidFill>
          <a:latin typeface="+mj-lt"/>
          <a:ea typeface="+mj-ea"/>
          <a:cs typeface="+mj-cs"/>
        </a:defRPr>
      </a:lvl1pPr>
      <a:lvl2pPr algn="l" rtl="0" eaLnBrk="1" fontAlgn="base" hangingPunct="1">
        <a:spcBef>
          <a:spcPct val="0"/>
        </a:spcBef>
        <a:spcAft>
          <a:spcPct val="0"/>
        </a:spcAft>
        <a:defRPr sz="3600" b="1">
          <a:solidFill>
            <a:srgbClr val="006699"/>
          </a:solidFill>
          <a:latin typeface="Arial Narrow" pitchFamily="34" charset="0"/>
        </a:defRPr>
      </a:lvl2pPr>
      <a:lvl3pPr algn="l" rtl="0" eaLnBrk="1" fontAlgn="base" hangingPunct="1">
        <a:spcBef>
          <a:spcPct val="0"/>
        </a:spcBef>
        <a:spcAft>
          <a:spcPct val="0"/>
        </a:spcAft>
        <a:defRPr sz="3600" b="1">
          <a:solidFill>
            <a:srgbClr val="006699"/>
          </a:solidFill>
          <a:latin typeface="Arial Narrow" pitchFamily="34" charset="0"/>
        </a:defRPr>
      </a:lvl3pPr>
      <a:lvl4pPr algn="l" rtl="0" eaLnBrk="1" fontAlgn="base" hangingPunct="1">
        <a:spcBef>
          <a:spcPct val="0"/>
        </a:spcBef>
        <a:spcAft>
          <a:spcPct val="0"/>
        </a:spcAft>
        <a:defRPr sz="3600" b="1">
          <a:solidFill>
            <a:srgbClr val="006699"/>
          </a:solidFill>
          <a:latin typeface="Arial Narrow" pitchFamily="34" charset="0"/>
        </a:defRPr>
      </a:lvl4pPr>
      <a:lvl5pPr algn="l" rtl="0" eaLnBrk="1" fontAlgn="base" hangingPunct="1">
        <a:spcBef>
          <a:spcPct val="0"/>
        </a:spcBef>
        <a:spcAft>
          <a:spcPct val="0"/>
        </a:spcAft>
        <a:defRPr sz="3600" b="1">
          <a:solidFill>
            <a:srgbClr val="006699"/>
          </a:solidFill>
          <a:latin typeface="Arial Narrow" pitchFamily="34" charset="0"/>
        </a:defRPr>
      </a:lvl5pPr>
      <a:lvl6pPr marL="457200" algn="l" rtl="0" eaLnBrk="1" fontAlgn="base" hangingPunct="1">
        <a:spcBef>
          <a:spcPct val="0"/>
        </a:spcBef>
        <a:spcAft>
          <a:spcPct val="0"/>
        </a:spcAft>
        <a:defRPr sz="4000" b="1">
          <a:solidFill>
            <a:srgbClr val="006699"/>
          </a:solidFill>
          <a:latin typeface="Arial Narrow" pitchFamily="34" charset="0"/>
        </a:defRPr>
      </a:lvl6pPr>
      <a:lvl7pPr marL="914400" algn="l" rtl="0" eaLnBrk="1" fontAlgn="base" hangingPunct="1">
        <a:spcBef>
          <a:spcPct val="0"/>
        </a:spcBef>
        <a:spcAft>
          <a:spcPct val="0"/>
        </a:spcAft>
        <a:defRPr sz="4000" b="1">
          <a:solidFill>
            <a:srgbClr val="006699"/>
          </a:solidFill>
          <a:latin typeface="Arial Narrow" pitchFamily="34" charset="0"/>
        </a:defRPr>
      </a:lvl7pPr>
      <a:lvl8pPr marL="1371600" algn="l" rtl="0" eaLnBrk="1" fontAlgn="base" hangingPunct="1">
        <a:spcBef>
          <a:spcPct val="0"/>
        </a:spcBef>
        <a:spcAft>
          <a:spcPct val="0"/>
        </a:spcAft>
        <a:defRPr sz="4000" b="1">
          <a:solidFill>
            <a:srgbClr val="006699"/>
          </a:solidFill>
          <a:latin typeface="Arial Narrow" pitchFamily="34" charset="0"/>
        </a:defRPr>
      </a:lvl8pPr>
      <a:lvl9pPr marL="1828800" algn="l" rtl="0" eaLnBrk="1" fontAlgn="base" hangingPunct="1">
        <a:spcBef>
          <a:spcPct val="0"/>
        </a:spcBef>
        <a:spcAft>
          <a:spcPct val="0"/>
        </a:spcAft>
        <a:defRPr sz="4000" b="1">
          <a:solidFill>
            <a:srgbClr val="006699"/>
          </a:solidFill>
          <a:latin typeface="Arial Narrow"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SzPct val="80000"/>
        <a:buFont typeface="Wingdings" pitchFamily="2" charset="2"/>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Font typeface="Wingdings" pitchFamily="2" charset="2"/>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24.gif"/><Relationship Id="rId5" Type="http://schemas.openxmlformats.org/officeDocument/2006/relationships/image" Target="../media/image23.jpeg"/><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28.jpe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notesSlide" Target="../notesSlides/notesSlide11.xml"/><Relationship Id="rId7" Type="http://schemas.openxmlformats.org/officeDocument/2006/relationships/image" Target="../media/image31.jpe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chart" Target="../charts/chart2.xml"/><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39.jpeg"/><Relationship Id="rId4" Type="http://schemas.openxmlformats.org/officeDocument/2006/relationships/image" Target="../media/image38.jpeg"/></Relationships>
</file>

<file path=ppt/slides/_rels/slide26.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40.gif"/><Relationship Id="rId7" Type="http://schemas.openxmlformats.org/officeDocument/2006/relationships/image" Target="../media/image44.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43.jpeg"/><Relationship Id="rId5" Type="http://schemas.openxmlformats.org/officeDocument/2006/relationships/image" Target="../media/image42.tiff"/><Relationship Id="rId4" Type="http://schemas.openxmlformats.org/officeDocument/2006/relationships/image" Target="../media/image41.png"/><Relationship Id="rId9" Type="http://schemas.openxmlformats.org/officeDocument/2006/relationships/image" Target="../media/image46.png"/></Relationships>
</file>

<file path=ppt/slides/_rels/slide27.xml.rels><?xml version="1.0" encoding="UTF-8" standalone="yes"?>
<Relationships xmlns="http://schemas.openxmlformats.org/package/2006/relationships"><Relationship Id="rId8" Type="http://schemas.openxmlformats.org/officeDocument/2006/relationships/image" Target="../media/image42.tiff"/><Relationship Id="rId3" Type="http://schemas.openxmlformats.org/officeDocument/2006/relationships/image" Target="../media/image40.gif"/><Relationship Id="rId7" Type="http://schemas.openxmlformats.org/officeDocument/2006/relationships/image" Target="../media/image4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6.jpeg"/><Relationship Id="rId5" Type="http://schemas.openxmlformats.org/officeDocument/2006/relationships/image" Target="../media/image47.jpeg"/><Relationship Id="rId4" Type="http://schemas.openxmlformats.org/officeDocument/2006/relationships/image" Target="../media/image41.png"/></Relationships>
</file>

<file path=ppt/slides/_rels/slide28.xml.rels><?xml version="1.0" encoding="UTF-8" standalone="yes"?>
<Relationships xmlns="http://schemas.openxmlformats.org/package/2006/relationships"><Relationship Id="rId3" Type="http://schemas.openxmlformats.org/officeDocument/2006/relationships/image" Target="../media/image40.gif"/><Relationship Id="rId7" Type="http://schemas.openxmlformats.org/officeDocument/2006/relationships/image" Target="../media/image48.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2.tiff"/><Relationship Id="rId5" Type="http://schemas.openxmlformats.org/officeDocument/2006/relationships/image" Target="../media/image49.jpeg"/><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slideLayout" Target="../slideLayouts/slideLayout2.xml"/><Relationship Id="rId7" Type="http://schemas.openxmlformats.org/officeDocument/2006/relationships/oleObject" Target="../embeddings/oleObject1.bin"/><Relationship Id="rId12" Type="http://schemas.openxmlformats.org/officeDocument/2006/relationships/image" Target="../media/image56.png"/><Relationship Id="rId2" Type="http://schemas.openxmlformats.org/officeDocument/2006/relationships/tags" Target="../tags/tag3.xml"/><Relationship Id="rId1" Type="http://schemas.openxmlformats.org/officeDocument/2006/relationships/vmlDrawing" Target="../drawings/vmlDrawing1.vml"/><Relationship Id="rId6" Type="http://schemas.openxmlformats.org/officeDocument/2006/relationships/image" Target="../media/image52.png"/><Relationship Id="rId11" Type="http://schemas.openxmlformats.org/officeDocument/2006/relationships/image" Target="../media/image18.gif"/><Relationship Id="rId5" Type="http://schemas.openxmlformats.org/officeDocument/2006/relationships/image" Target="../media/image51.jpeg"/><Relationship Id="rId10" Type="http://schemas.openxmlformats.org/officeDocument/2006/relationships/image" Target="../media/image55.png"/><Relationship Id="rId4" Type="http://schemas.openxmlformats.org/officeDocument/2006/relationships/notesSlide" Target="../notesSlides/notesSlide21.xml"/><Relationship Id="rId9" Type="http://schemas.openxmlformats.org/officeDocument/2006/relationships/image" Target="../media/image5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59.jpeg"/><Relationship Id="rId3" Type="http://schemas.openxmlformats.org/officeDocument/2006/relationships/notesSlide" Target="../notesSlides/notesSlide22.xml"/><Relationship Id="rId7" Type="http://schemas.openxmlformats.org/officeDocument/2006/relationships/diagramColors" Target="../diagrams/colors1.xml"/><Relationship Id="rId12" Type="http://schemas.openxmlformats.org/officeDocument/2006/relationships/image" Target="../media/image18.gif"/><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diagramQuickStyle" Target="../diagrams/quickStyle1.xml"/><Relationship Id="rId11" Type="http://schemas.openxmlformats.org/officeDocument/2006/relationships/image" Target="../media/image24.gif"/><Relationship Id="rId5" Type="http://schemas.openxmlformats.org/officeDocument/2006/relationships/diagramLayout" Target="../diagrams/layout1.xml"/><Relationship Id="rId10" Type="http://schemas.openxmlformats.org/officeDocument/2006/relationships/image" Target="../media/image58.jpeg"/><Relationship Id="rId4" Type="http://schemas.openxmlformats.org/officeDocument/2006/relationships/diagramData" Target="../diagrams/data1.xml"/><Relationship Id="rId9" Type="http://schemas.openxmlformats.org/officeDocument/2006/relationships/image" Target="../media/image57.jpeg"/><Relationship Id="rId14" Type="http://schemas.openxmlformats.org/officeDocument/2006/relationships/image" Target="../media/image55.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image" Target="../media/image42.tiff"/><Relationship Id="rId3" Type="http://schemas.openxmlformats.org/officeDocument/2006/relationships/image" Target="../media/image61.png"/><Relationship Id="rId7" Type="http://schemas.openxmlformats.org/officeDocument/2006/relationships/diagramColors" Target="../diagrams/colors3.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nict.amer.corp.natinst.com/mediawiki/index.php/NI_ELVIS_II_Launch_Wiki"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hyperlink" Target="file:///\\typhoon\MarketingII\Campaign%20Information\2008%20Campaign%20Plans%20and%20Presentations\2008%20Learning%20with%20LabVIEW\NI%20ELVIS%20II%20Launch" TargetMode="Externa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10" Type="http://schemas.openxmlformats.org/officeDocument/2006/relationships/image" Target="../media/image14.png"/><Relationship Id="rId4" Type="http://schemas.openxmlformats.org/officeDocument/2006/relationships/image" Target="../media/image8.jpeg"/><Relationship Id="rId9" Type="http://schemas.openxmlformats.org/officeDocument/2006/relationships/image" Target="../media/image13.jpe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gif"/><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dirty="0" smtClean="0"/>
              <a:t>National Instruments </a:t>
            </a:r>
            <a:r>
              <a:rPr lang="en-US" dirty="0" err="1" smtClean="0"/>
              <a:t>iLabs</a:t>
            </a:r>
            <a:r>
              <a:rPr lang="en-US" dirty="0" smtClean="0"/>
              <a:t> Update</a:t>
            </a:r>
            <a:endParaRPr lang="en-US" dirty="0"/>
          </a:p>
        </p:txBody>
      </p:sp>
      <p:sp>
        <p:nvSpPr>
          <p:cNvPr id="3" name="Subtitle 2"/>
          <p:cNvSpPr>
            <a:spLocks noGrp="1"/>
          </p:cNvSpPr>
          <p:nvPr>
            <p:ph type="subTitle" sz="quarter" idx="1"/>
          </p:nvPr>
        </p:nvSpPr>
        <p:spPr>
          <a:xfrm>
            <a:off x="1371600" y="3581400"/>
            <a:ext cx="6705600" cy="1752600"/>
          </a:xfrm>
        </p:spPr>
        <p:txBody>
          <a:bodyPr/>
          <a:lstStyle/>
          <a:p>
            <a:r>
              <a:rPr lang="en-US" dirty="0" err="1" smtClean="0"/>
              <a:t>AcademiAndrew</a:t>
            </a:r>
            <a:r>
              <a:rPr lang="en-US" dirty="0" smtClean="0"/>
              <a:t> </a:t>
            </a:r>
            <a:r>
              <a:rPr lang="en-US" dirty="0" err="1" smtClean="0"/>
              <a:t>Watchorn</a:t>
            </a:r>
            <a:r>
              <a:rPr lang="en-US" dirty="0" smtClean="0"/>
              <a:t>/Lesley Yu</a:t>
            </a:r>
          </a:p>
          <a:p>
            <a:r>
              <a:rPr lang="en-US" dirty="0" smtClean="0"/>
              <a:t>July, 2009</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7" name="Picture 1" descr="F:\Watchorn\SCXI.bmp"/>
          <p:cNvPicPr>
            <a:picLocks noChangeAspect="1" noChangeArrowheads="1"/>
          </p:cNvPicPr>
          <p:nvPr/>
        </p:nvPicPr>
        <p:blipFill>
          <a:blip r:embed="rId2"/>
          <a:srcRect/>
          <a:stretch>
            <a:fillRect/>
          </a:stretch>
        </p:blipFill>
        <p:spPr bwMode="auto">
          <a:xfrm>
            <a:off x="5867400" y="381000"/>
            <a:ext cx="5715000" cy="4286250"/>
          </a:xfrm>
          <a:prstGeom prst="rect">
            <a:avLst/>
          </a:prstGeom>
          <a:noFill/>
        </p:spPr>
      </p:pic>
      <p:sp>
        <p:nvSpPr>
          <p:cNvPr id="2" name="Title 1"/>
          <p:cNvSpPr>
            <a:spLocks noGrp="1"/>
          </p:cNvSpPr>
          <p:nvPr>
            <p:ph type="title"/>
          </p:nvPr>
        </p:nvSpPr>
        <p:spPr/>
        <p:txBody>
          <a:bodyPr/>
          <a:lstStyle/>
          <a:p>
            <a:r>
              <a:rPr lang="en-US" dirty="0" smtClean="0"/>
              <a:t>Power Monitoring</a:t>
            </a:r>
            <a:endParaRPr lang="en-US" dirty="0"/>
          </a:p>
        </p:txBody>
      </p:sp>
      <p:sp>
        <p:nvSpPr>
          <p:cNvPr id="3" name="Content Placeholder 2"/>
          <p:cNvSpPr>
            <a:spLocks noGrp="1"/>
          </p:cNvSpPr>
          <p:nvPr>
            <p:ph idx="1"/>
          </p:nvPr>
        </p:nvSpPr>
        <p:spPr>
          <a:xfrm>
            <a:off x="152400" y="914400"/>
            <a:ext cx="7696200" cy="5334000"/>
          </a:xfrm>
        </p:spPr>
        <p:txBody>
          <a:bodyPr/>
          <a:lstStyle/>
          <a:p>
            <a:r>
              <a:rPr lang="en-US" dirty="0" smtClean="0"/>
              <a:t>University of Virginia</a:t>
            </a:r>
          </a:p>
          <a:p>
            <a:pPr lvl="1"/>
            <a:r>
              <a:rPr lang="en-US" dirty="0" smtClean="0"/>
              <a:t>DAQ and SCXI</a:t>
            </a:r>
          </a:p>
          <a:p>
            <a:pPr lvl="2"/>
            <a:r>
              <a:rPr lang="en-US" dirty="0" smtClean="0"/>
              <a:t>1000 V DC of Isolation</a:t>
            </a:r>
          </a:p>
          <a:p>
            <a:pPr lvl="2"/>
            <a:r>
              <a:rPr lang="en-US" dirty="0" smtClean="0"/>
              <a:t>Graphical User interface to understand Power concepts</a:t>
            </a:r>
          </a:p>
          <a:p>
            <a:pPr lvl="2"/>
            <a:r>
              <a:rPr lang="en-US" dirty="0" smtClean="0"/>
              <a:t>Programmed as with regular DAQ</a:t>
            </a:r>
          </a:p>
          <a:p>
            <a:pPr lvl="2"/>
            <a:endParaRPr lang="en-US" dirty="0" smtClean="0"/>
          </a:p>
          <a:p>
            <a:pPr lvl="1" algn="just">
              <a:buNone/>
            </a:pPr>
            <a:r>
              <a:rPr lang="en-US" sz="1800" dirty="0" smtClean="0"/>
              <a:t>	</a:t>
            </a:r>
            <a:r>
              <a:rPr lang="en-US" sz="1800" b="1" i="1" dirty="0" smtClean="0"/>
              <a:t>“A combination of in-class demonstrations, simulations and computerized data acquisition for laboratory use has proven to be an effective route for conveying power systems concepts. We have observed that students who have a genuine interest in the course have taken extra time on occasion to extend the experiments on their own, and the user-friendly data-gathering environment has facilitated this.”   </a:t>
            </a:r>
          </a:p>
          <a:p>
            <a:pPr>
              <a:buNone/>
            </a:pPr>
            <a:r>
              <a:rPr lang="en-US" sz="1800" dirty="0" smtClean="0"/>
              <a:t>				</a:t>
            </a:r>
          </a:p>
          <a:p>
            <a:pPr>
              <a:buNone/>
            </a:pPr>
            <a:r>
              <a:rPr lang="en-US" sz="1800" dirty="0" smtClean="0"/>
              <a:t>				--Harry Powell, UVA Electrical Engineering Lab Manager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Controls – </a:t>
            </a:r>
            <a:r>
              <a:rPr lang="en-US" dirty="0" err="1" smtClean="0"/>
              <a:t>Quanser</a:t>
            </a:r>
            <a:r>
              <a:rPr lang="en-US" dirty="0" smtClean="0"/>
              <a:t> QNET Boards</a:t>
            </a:r>
            <a:endParaRPr lang="en-US" dirty="0"/>
          </a:p>
        </p:txBody>
      </p:sp>
      <p:pic>
        <p:nvPicPr>
          <p:cNvPr id="6" name="Content Placeholder 5" descr="rotary_inverted_pendulum_l.jpg"/>
          <p:cNvPicPr>
            <a:picLocks noGrp="1" noChangeAspect="1"/>
          </p:cNvPicPr>
          <p:nvPr>
            <p:ph sz="half" idx="1"/>
          </p:nvPr>
        </p:nvPicPr>
        <p:blipFill>
          <a:blip r:embed="rId3">
            <a:clrChange>
              <a:clrFrom>
                <a:srgbClr val="FFFFFF"/>
              </a:clrFrom>
              <a:clrTo>
                <a:srgbClr val="FFFFFF">
                  <a:alpha val="0"/>
                </a:srgbClr>
              </a:clrTo>
            </a:clrChange>
          </a:blip>
          <a:stretch>
            <a:fillRect/>
          </a:stretch>
        </p:blipFill>
        <p:spPr>
          <a:xfrm>
            <a:off x="-990600" y="3352800"/>
            <a:ext cx="3810000" cy="2771775"/>
          </a:xfrm>
        </p:spPr>
      </p:pic>
      <p:sp>
        <p:nvSpPr>
          <p:cNvPr id="9" name="Content Placeholder 8"/>
          <p:cNvSpPr>
            <a:spLocks noGrp="1"/>
          </p:cNvSpPr>
          <p:nvPr>
            <p:ph sz="half" idx="2"/>
          </p:nvPr>
        </p:nvSpPr>
        <p:spPr>
          <a:xfrm>
            <a:off x="4114800" y="1219200"/>
            <a:ext cx="4800600" cy="5029200"/>
          </a:xfrm>
        </p:spPr>
        <p:txBody>
          <a:bodyPr/>
          <a:lstStyle/>
          <a:p>
            <a:r>
              <a:rPr lang="en-US" dirty="0" smtClean="0"/>
              <a:t>Three plants</a:t>
            </a:r>
          </a:p>
          <a:p>
            <a:pPr lvl="1"/>
            <a:r>
              <a:rPr lang="en-US" dirty="0" smtClean="0"/>
              <a:t>QNET-010 DC Motor</a:t>
            </a:r>
          </a:p>
          <a:p>
            <a:pPr lvl="1"/>
            <a:r>
              <a:rPr lang="en-US" dirty="0" smtClean="0"/>
              <a:t>QNET-011 Rotary Pendulum</a:t>
            </a:r>
          </a:p>
          <a:p>
            <a:pPr lvl="1"/>
            <a:r>
              <a:rPr lang="en-US" dirty="0" smtClean="0"/>
              <a:t>QNET-012 HVAC Trainer</a:t>
            </a:r>
          </a:p>
          <a:p>
            <a:r>
              <a:rPr lang="en-US" dirty="0" smtClean="0"/>
              <a:t>Includes</a:t>
            </a:r>
          </a:p>
          <a:p>
            <a:pPr lvl="1"/>
            <a:r>
              <a:rPr lang="en-US" dirty="0" smtClean="0"/>
              <a:t>VIs specific to these plans</a:t>
            </a:r>
          </a:p>
          <a:p>
            <a:pPr lvl="1"/>
            <a:r>
              <a:rPr lang="en-US" dirty="0" smtClean="0"/>
              <a:t>Courseware for plants</a:t>
            </a:r>
          </a:p>
          <a:p>
            <a:r>
              <a:rPr lang="en-US" dirty="0" smtClean="0"/>
              <a:t>Future</a:t>
            </a:r>
          </a:p>
          <a:p>
            <a:pPr lvl="1"/>
            <a:r>
              <a:rPr lang="en-US" dirty="0" smtClean="0"/>
              <a:t>Full compatibility with NI ELVIS II</a:t>
            </a:r>
          </a:p>
          <a:p>
            <a:pPr lvl="1"/>
            <a:r>
              <a:rPr lang="en-US" dirty="0" smtClean="0"/>
              <a:t>Discussion for more boards </a:t>
            </a:r>
          </a:p>
          <a:p>
            <a:pPr lvl="1"/>
            <a:endParaRPr lang="en-US" dirty="0"/>
          </a:p>
        </p:txBody>
      </p:sp>
      <p:pic>
        <p:nvPicPr>
          <p:cNvPr id="7" name="Picture 6" descr="dc_motor_control_l.jpg"/>
          <p:cNvPicPr>
            <a:picLocks noChangeAspect="1"/>
          </p:cNvPicPr>
          <p:nvPr/>
        </p:nvPicPr>
        <p:blipFill>
          <a:blip r:embed="rId4">
            <a:clrChange>
              <a:clrFrom>
                <a:srgbClr val="FFFFFF"/>
              </a:clrFrom>
              <a:clrTo>
                <a:srgbClr val="FFFFFF">
                  <a:alpha val="0"/>
                </a:srgbClr>
              </a:clrTo>
            </a:clrChange>
          </a:blip>
          <a:srcRect l="10000" t="8247" r="6000" b="6529"/>
          <a:stretch>
            <a:fillRect/>
          </a:stretch>
        </p:blipFill>
        <p:spPr>
          <a:xfrm>
            <a:off x="1676400" y="2895600"/>
            <a:ext cx="2271252" cy="1676400"/>
          </a:xfrm>
          <a:prstGeom prst="rect">
            <a:avLst/>
          </a:prstGeom>
        </p:spPr>
      </p:pic>
      <p:pic>
        <p:nvPicPr>
          <p:cNvPr id="8" name="Picture 7" descr="hvact_trainer_l.jpg"/>
          <p:cNvPicPr>
            <a:picLocks noChangeAspect="1"/>
          </p:cNvPicPr>
          <p:nvPr/>
        </p:nvPicPr>
        <p:blipFill>
          <a:blip r:embed="rId5">
            <a:clrChange>
              <a:clrFrom>
                <a:srgbClr val="FFFFFF"/>
              </a:clrFrom>
              <a:clrTo>
                <a:srgbClr val="FFFFFF">
                  <a:alpha val="0"/>
                </a:srgbClr>
              </a:clrTo>
            </a:clrChange>
          </a:blip>
          <a:srcRect l="12000" t="5498" r="6000" b="3780"/>
          <a:stretch>
            <a:fillRect/>
          </a:stretch>
        </p:blipFill>
        <p:spPr>
          <a:xfrm>
            <a:off x="228600" y="1066800"/>
            <a:ext cx="2080491" cy="1674542"/>
          </a:xfrm>
          <a:prstGeom prst="rect">
            <a:avLst/>
          </a:prstGeom>
        </p:spPr>
      </p:pic>
      <p:pic>
        <p:nvPicPr>
          <p:cNvPr id="10" name="Picture 9" descr="im_logo.gif"/>
          <p:cNvPicPr>
            <a:picLocks noChangeAspect="1"/>
          </p:cNvPicPr>
          <p:nvPr/>
        </p:nvPicPr>
        <p:blipFill>
          <a:blip r:embed="rId6">
            <a:clrChange>
              <a:clrFrom>
                <a:srgbClr val="FFFFFF"/>
              </a:clrFrom>
              <a:clrTo>
                <a:srgbClr val="FFFFFF">
                  <a:alpha val="0"/>
                </a:srgbClr>
              </a:clrTo>
            </a:clrChange>
          </a:blip>
          <a:stretch>
            <a:fillRect/>
          </a:stretch>
        </p:blipFill>
        <p:spPr>
          <a:xfrm>
            <a:off x="7524750" y="152400"/>
            <a:ext cx="1619250" cy="119062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LabVIEW</a:t>
            </a:r>
            <a:r>
              <a:rPr lang="en-US" dirty="0" smtClean="0"/>
              <a:t> 8.6</a:t>
            </a:r>
            <a:endParaRPr lang="en-US" dirty="0"/>
          </a:p>
        </p:txBody>
      </p:sp>
      <p:sp>
        <p:nvSpPr>
          <p:cNvPr id="3" name="Content Placeholder 2"/>
          <p:cNvSpPr>
            <a:spLocks noGrp="1"/>
          </p:cNvSpPr>
          <p:nvPr>
            <p:ph sz="half" idx="1"/>
          </p:nvPr>
        </p:nvSpPr>
        <p:spPr>
          <a:xfrm>
            <a:off x="228600" y="2133600"/>
            <a:ext cx="8305800" cy="2209800"/>
          </a:xfrm>
        </p:spPr>
        <p:txBody>
          <a:bodyPr/>
          <a:lstStyle/>
          <a:p>
            <a:r>
              <a:rPr lang="en-US" dirty="0" smtClean="0"/>
              <a:t>Programming interaction through type to find</a:t>
            </a:r>
          </a:p>
          <a:p>
            <a:r>
              <a:rPr lang="en-US" dirty="0" smtClean="0"/>
              <a:t>Programming readability with “Clean up All”</a:t>
            </a:r>
          </a:p>
          <a:p>
            <a:r>
              <a:rPr lang="en-US" dirty="0" smtClean="0"/>
              <a:t>Load time</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LabVIEW</a:t>
            </a:r>
            <a:r>
              <a:rPr lang="en-US" dirty="0" smtClean="0"/>
              <a:t> for Signal Processing concepts	</a:t>
            </a:r>
            <a:endParaRPr lang="en-US" dirty="0"/>
          </a:p>
        </p:txBody>
      </p:sp>
      <p:sp>
        <p:nvSpPr>
          <p:cNvPr id="3" name="Content Placeholder 2"/>
          <p:cNvSpPr>
            <a:spLocks noGrp="1"/>
          </p:cNvSpPr>
          <p:nvPr>
            <p:ph sz="half" idx="1"/>
          </p:nvPr>
        </p:nvSpPr>
        <p:spPr>
          <a:xfrm>
            <a:off x="228600" y="2209800"/>
            <a:ext cx="8610600" cy="3124200"/>
          </a:xfrm>
        </p:spPr>
        <p:txBody>
          <a:bodyPr/>
          <a:lstStyle/>
          <a:p>
            <a:r>
              <a:rPr lang="en-US" dirty="0" smtClean="0"/>
              <a:t>Simulation of simple Filtering, AM, FM, etc</a:t>
            </a:r>
          </a:p>
          <a:p>
            <a:r>
              <a:rPr lang="en-US" dirty="0" smtClean="0"/>
              <a:t>Advances Filters, IIR, FIR, etc</a:t>
            </a:r>
          </a:p>
          <a:p>
            <a:r>
              <a:rPr lang="en-US" dirty="0" smtClean="0"/>
              <a:t>Making FPGA implementation of Algorithms</a:t>
            </a:r>
          </a:p>
          <a:p>
            <a:r>
              <a:rPr lang="en-US" dirty="0" smtClean="0"/>
              <a:t>Mark Yoder, DSP First, Simulations</a:t>
            </a:r>
          </a:p>
          <a:p>
            <a:pPr>
              <a:buNone/>
            </a:pPr>
            <a:endParaRPr lang="en-US" dirty="0" smtClean="0"/>
          </a:p>
          <a:p>
            <a:endParaRPr lang="en-US"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LabVIEW</a:t>
            </a:r>
            <a:r>
              <a:rPr lang="en-US" dirty="0" smtClean="0"/>
              <a:t> ARM</a:t>
            </a:r>
            <a:endParaRPr lang="en-US" dirty="0"/>
          </a:p>
        </p:txBody>
      </p:sp>
      <p:sp>
        <p:nvSpPr>
          <p:cNvPr id="3" name="Content Placeholder 2"/>
          <p:cNvSpPr>
            <a:spLocks noGrp="1"/>
          </p:cNvSpPr>
          <p:nvPr>
            <p:ph idx="1"/>
          </p:nvPr>
        </p:nvSpPr>
        <p:spPr/>
        <p:txBody>
          <a:bodyPr/>
          <a:lstStyle/>
          <a:p>
            <a:r>
              <a:rPr lang="en-US" dirty="0" smtClean="0"/>
              <a:t>Luminary Micro ARM 7 Board</a:t>
            </a:r>
          </a:p>
          <a:p>
            <a:pPr lvl="1"/>
            <a:r>
              <a:rPr lang="en-US" dirty="0" smtClean="0"/>
              <a:t>AI/AO/DIO</a:t>
            </a:r>
          </a:p>
          <a:p>
            <a:pPr lvl="1"/>
            <a:r>
              <a:rPr lang="en-US" dirty="0" smtClean="0"/>
              <a:t>LCD</a:t>
            </a:r>
          </a:p>
          <a:p>
            <a:pPr lvl="1"/>
            <a:r>
              <a:rPr lang="en-US" dirty="0" smtClean="0"/>
              <a:t>Ethernet, Serial, </a:t>
            </a:r>
            <a:r>
              <a:rPr lang="en-US" dirty="0" err="1" smtClean="0"/>
              <a:t>Protocal</a:t>
            </a:r>
            <a:r>
              <a:rPr lang="en-US" dirty="0" smtClean="0"/>
              <a:t> Busses</a:t>
            </a:r>
          </a:p>
          <a:p>
            <a:pPr lvl="1"/>
            <a:r>
              <a:rPr lang="en-US" dirty="0" smtClean="0"/>
              <a:t>USB Programmed</a:t>
            </a:r>
          </a:p>
          <a:p>
            <a:r>
              <a:rPr lang="en-US" dirty="0" err="1" smtClean="0"/>
              <a:t>LabVIEW</a:t>
            </a:r>
            <a:r>
              <a:rPr lang="en-US" dirty="0" smtClean="0"/>
              <a:t> + </a:t>
            </a:r>
            <a:r>
              <a:rPr lang="en-US" dirty="0" err="1" smtClean="0"/>
              <a:t>Keil</a:t>
            </a:r>
            <a:r>
              <a:rPr lang="en-US" dirty="0" smtClean="0"/>
              <a:t> Tool Chain</a:t>
            </a:r>
          </a:p>
          <a:p>
            <a:r>
              <a:rPr lang="en-US" dirty="0" smtClean="0"/>
              <a:t>Elemental I/O in </a:t>
            </a:r>
            <a:r>
              <a:rPr lang="en-US" dirty="0" err="1" smtClean="0"/>
              <a:t>LabVIEW</a:t>
            </a:r>
            <a:r>
              <a:rPr lang="en-US" dirty="0" smtClean="0"/>
              <a:t> for </a:t>
            </a:r>
            <a:r>
              <a:rPr lang="en-US" dirty="0" err="1" smtClean="0"/>
              <a:t>Teir</a:t>
            </a:r>
            <a:r>
              <a:rPr lang="en-US" dirty="0" smtClean="0"/>
              <a:t> I</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LabVIEW</a:t>
            </a:r>
            <a:r>
              <a:rPr lang="en-US" dirty="0" smtClean="0"/>
              <a:t> for control and simulation</a:t>
            </a:r>
            <a:endParaRPr lang="en-US" dirty="0"/>
          </a:p>
        </p:txBody>
      </p:sp>
      <p:sp>
        <p:nvSpPr>
          <p:cNvPr id="3" name="Content Placeholder 2"/>
          <p:cNvSpPr>
            <a:spLocks noGrp="1"/>
          </p:cNvSpPr>
          <p:nvPr>
            <p:ph sz="half" idx="1"/>
          </p:nvPr>
        </p:nvSpPr>
        <p:spPr>
          <a:xfrm>
            <a:off x="228600" y="1219200"/>
            <a:ext cx="8610600" cy="4572000"/>
          </a:xfrm>
        </p:spPr>
        <p:txBody>
          <a:bodyPr/>
          <a:lstStyle/>
          <a:p>
            <a:r>
              <a:rPr lang="en-US" dirty="0" smtClean="0"/>
              <a:t>Control Design Toolkit</a:t>
            </a:r>
          </a:p>
          <a:p>
            <a:pPr lvl="1"/>
            <a:r>
              <a:rPr lang="en-US" dirty="0" smtClean="0"/>
              <a:t>Transfer functions</a:t>
            </a:r>
          </a:p>
          <a:p>
            <a:pPr lvl="1"/>
            <a:r>
              <a:rPr lang="en-US" dirty="0" smtClean="0"/>
              <a:t>Time based analysis</a:t>
            </a:r>
          </a:p>
          <a:p>
            <a:pPr lvl="1"/>
            <a:r>
              <a:rPr lang="en-US" dirty="0" smtClean="0"/>
              <a:t>Frequency analysis</a:t>
            </a:r>
          </a:p>
          <a:p>
            <a:r>
              <a:rPr lang="en-US" dirty="0" smtClean="0"/>
              <a:t>Simulation Module</a:t>
            </a:r>
          </a:p>
          <a:p>
            <a:pPr lvl="1"/>
            <a:r>
              <a:rPr lang="en-US" dirty="0" smtClean="0"/>
              <a:t>Controls Diagrams vs. Functional Programs</a:t>
            </a:r>
          </a:p>
          <a:p>
            <a:pPr lvl="1"/>
            <a:r>
              <a:rPr lang="en-US" dirty="0" smtClean="0"/>
              <a:t>Why use a solver</a:t>
            </a:r>
          </a:p>
          <a:p>
            <a:pPr lvl="1"/>
            <a:r>
              <a:rPr lang="en-US" dirty="0" smtClean="0"/>
              <a:t>Motor control </a:t>
            </a:r>
            <a:r>
              <a:rPr lang="en-US" dirty="0" smtClean="0"/>
              <a:t>demonstration</a:t>
            </a:r>
          </a:p>
          <a:p>
            <a:r>
              <a:rPr lang="en-US" dirty="0" smtClean="0"/>
              <a:t>mechatronics.marquette.edu/</a:t>
            </a:r>
            <a:endParaRPr lang="en-US" dirty="0" smtClean="0"/>
          </a:p>
          <a:p>
            <a:r>
              <a:rPr lang="en-US" dirty="0" err="1" smtClean="0"/>
              <a:t>cRIO</a:t>
            </a:r>
            <a:r>
              <a:rPr lang="en-US" dirty="0" smtClean="0"/>
              <a:t> implementation of controllers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Duct-Tape Marketing – Guy Kawasaki</a:t>
            </a:r>
            <a:endParaRPr lang="en-US" dirty="0"/>
          </a:p>
        </p:txBody>
      </p:sp>
      <p:sp>
        <p:nvSpPr>
          <p:cNvPr id="3" name="Content Placeholder 2"/>
          <p:cNvSpPr>
            <a:spLocks noGrp="1"/>
          </p:cNvSpPr>
          <p:nvPr>
            <p:ph idx="1"/>
          </p:nvPr>
        </p:nvSpPr>
        <p:spPr/>
        <p:txBody>
          <a:bodyPr/>
          <a:lstStyle/>
          <a:p>
            <a:pPr>
              <a:buNone/>
            </a:pPr>
            <a:r>
              <a:rPr lang="en-US" dirty="0" smtClean="0"/>
              <a:t>Simple, Effective, Affordable</a:t>
            </a:r>
          </a:p>
          <a:p>
            <a:pPr marL="0" indent="0" fontAlgn="auto">
              <a:spcBef>
                <a:spcPts val="0"/>
              </a:spcBef>
              <a:spcAft>
                <a:spcPts val="0"/>
              </a:spcAft>
              <a:buNone/>
              <a:defRPr/>
            </a:pPr>
            <a:r>
              <a:rPr lang="en-US" sz="2800" dirty="0" smtClean="0"/>
              <a:t>1.	Narrow the market focus. </a:t>
            </a:r>
          </a:p>
          <a:p>
            <a:pPr marL="0" indent="0" fontAlgn="auto">
              <a:spcBef>
                <a:spcPts val="0"/>
              </a:spcBef>
              <a:spcAft>
                <a:spcPts val="0"/>
              </a:spcAft>
              <a:buNone/>
              <a:defRPr/>
            </a:pPr>
            <a:r>
              <a:rPr lang="en-US" sz="2800" dirty="0" smtClean="0"/>
              <a:t>2.	Differentiate. </a:t>
            </a:r>
          </a:p>
          <a:p>
            <a:pPr marL="0" indent="0" fontAlgn="auto">
              <a:spcBef>
                <a:spcPts val="0"/>
              </a:spcBef>
              <a:spcAft>
                <a:spcPts val="0"/>
              </a:spcAft>
              <a:buNone/>
              <a:defRPr/>
            </a:pPr>
            <a:r>
              <a:rPr lang="en-US" sz="2800" dirty="0" smtClean="0"/>
              <a:t>3.	Think about strategy first. </a:t>
            </a:r>
          </a:p>
          <a:p>
            <a:pPr marL="0" indent="0" fontAlgn="auto">
              <a:spcBef>
                <a:spcPts val="0"/>
              </a:spcBef>
              <a:spcAft>
                <a:spcPts val="0"/>
              </a:spcAft>
              <a:buNone/>
              <a:defRPr/>
            </a:pPr>
            <a:r>
              <a:rPr lang="en-US" sz="2800" dirty="0" smtClean="0"/>
              <a:t>4.	Create information that educates. </a:t>
            </a:r>
          </a:p>
          <a:p>
            <a:pPr marL="0" indent="0" fontAlgn="auto">
              <a:spcBef>
                <a:spcPts val="0"/>
              </a:spcBef>
              <a:spcAft>
                <a:spcPts val="0"/>
              </a:spcAft>
              <a:buNone/>
              <a:defRPr/>
            </a:pPr>
            <a:r>
              <a:rPr lang="en-US" sz="2800" dirty="0" smtClean="0"/>
              <a:t>5.	Package the experience. </a:t>
            </a:r>
          </a:p>
          <a:p>
            <a:pPr marL="0" indent="0" fontAlgn="auto">
              <a:spcBef>
                <a:spcPts val="0"/>
              </a:spcBef>
              <a:spcAft>
                <a:spcPts val="0"/>
              </a:spcAft>
              <a:buNone/>
              <a:defRPr/>
            </a:pPr>
            <a:r>
              <a:rPr lang="en-US" sz="2800" dirty="0" smtClean="0"/>
              <a:t>6.	Generate leads from many points.</a:t>
            </a:r>
          </a:p>
          <a:p>
            <a:pPr marL="0" indent="0" fontAlgn="auto">
              <a:spcBef>
                <a:spcPts val="0"/>
              </a:spcBef>
              <a:spcAft>
                <a:spcPts val="0"/>
              </a:spcAft>
              <a:buNone/>
              <a:defRPr/>
            </a:pPr>
            <a:r>
              <a:rPr lang="en-US" sz="2800" dirty="0" smtClean="0"/>
              <a:t>7.	Nurture leads along the logical buying path. </a:t>
            </a:r>
          </a:p>
          <a:p>
            <a:pPr marL="0" indent="0" fontAlgn="auto">
              <a:spcBef>
                <a:spcPts val="0"/>
              </a:spcBef>
              <a:spcAft>
                <a:spcPts val="0"/>
              </a:spcAft>
              <a:buNone/>
              <a:defRPr/>
            </a:pPr>
            <a:r>
              <a:rPr lang="en-US" sz="2800" dirty="0" smtClean="0"/>
              <a:t>8.	Measure everything that matters. </a:t>
            </a:r>
          </a:p>
          <a:p>
            <a:pPr marL="0" indent="0" fontAlgn="auto">
              <a:spcBef>
                <a:spcPts val="0"/>
              </a:spcBef>
              <a:spcAft>
                <a:spcPts val="0"/>
              </a:spcAft>
              <a:buNone/>
              <a:defRPr/>
            </a:pPr>
            <a:r>
              <a:rPr lang="en-US" sz="2800" dirty="0" smtClean="0"/>
              <a:t>9.	Automate for leverage. </a:t>
            </a:r>
          </a:p>
          <a:p>
            <a:pPr marL="0" indent="0" fontAlgn="auto">
              <a:spcBef>
                <a:spcPts val="0"/>
              </a:spcBef>
              <a:spcAft>
                <a:spcPts val="0"/>
              </a:spcAft>
              <a:buNone/>
              <a:defRPr/>
            </a:pPr>
            <a:r>
              <a:rPr lang="en-US" sz="2800" dirty="0" smtClean="0"/>
              <a:t>10.	Commit. </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0"/>
            <a:ext cx="7772400" cy="1143000"/>
          </a:xfrm>
        </p:spPr>
        <p:txBody>
          <a:bodyPr>
            <a:normAutofit/>
          </a:bodyPr>
          <a:lstStyle/>
          <a:p>
            <a:r>
              <a:rPr lang="en-US" dirty="0" smtClean="0"/>
              <a:t>Gap in the Academic Market </a:t>
            </a:r>
            <a:endParaRPr lang="en-US" dirty="0"/>
          </a:p>
        </p:txBody>
      </p:sp>
      <p:cxnSp>
        <p:nvCxnSpPr>
          <p:cNvPr id="21" name="Straight Arrow Connector 20"/>
          <p:cNvCxnSpPr/>
          <p:nvPr/>
        </p:nvCxnSpPr>
        <p:spPr>
          <a:xfrm rot="5400000" flipH="1" flipV="1">
            <a:off x="-494506" y="3390106"/>
            <a:ext cx="4342606" cy="794"/>
          </a:xfrm>
          <a:prstGeom prst="straightConnector1">
            <a:avLst/>
          </a:prstGeom>
          <a:ln w="57150">
            <a:solidFill>
              <a:schemeClr val="accent2">
                <a:lumMod val="75000"/>
              </a:schemeClr>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1652832" y="5561806"/>
            <a:ext cx="6348168" cy="9570"/>
          </a:xfrm>
          <a:prstGeom prst="straightConnector1">
            <a:avLst/>
          </a:prstGeom>
          <a:ln w="57150">
            <a:solidFill>
              <a:schemeClr val="accent2">
                <a:lumMod val="75000"/>
              </a:schemeClr>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051300" y="5562600"/>
            <a:ext cx="2197100" cy="523220"/>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2800" b="1" dirty="0" smtClean="0"/>
              <a:t>Application</a:t>
            </a:r>
            <a:endParaRPr lang="en-US" sz="2800" b="1" dirty="0"/>
          </a:p>
        </p:txBody>
      </p:sp>
      <p:sp>
        <p:nvSpPr>
          <p:cNvPr id="24" name="TextBox 23"/>
          <p:cNvSpPr txBox="1"/>
          <p:nvPr/>
        </p:nvSpPr>
        <p:spPr>
          <a:xfrm>
            <a:off x="0" y="3200400"/>
            <a:ext cx="1600200"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en-US" sz="2800" b="1" dirty="0" smtClean="0"/>
              <a:t>Price</a:t>
            </a:r>
            <a:endParaRPr lang="en-US" sz="2800" b="1" dirty="0"/>
          </a:p>
        </p:txBody>
      </p:sp>
      <p:sp>
        <p:nvSpPr>
          <p:cNvPr id="26" name="TextBox 25"/>
          <p:cNvSpPr txBox="1"/>
          <p:nvPr/>
        </p:nvSpPr>
        <p:spPr>
          <a:xfrm>
            <a:off x="852805" y="1524000"/>
            <a:ext cx="747395" cy="461665"/>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en-US" sz="2400" dirty="0" smtClean="0"/>
              <a:t>Low</a:t>
            </a:r>
            <a:endParaRPr lang="en-US" sz="2400" dirty="0"/>
          </a:p>
        </p:txBody>
      </p:sp>
      <p:sp>
        <p:nvSpPr>
          <p:cNvPr id="27" name="TextBox 26"/>
          <p:cNvSpPr txBox="1"/>
          <p:nvPr/>
        </p:nvSpPr>
        <p:spPr>
          <a:xfrm>
            <a:off x="852805" y="4948535"/>
            <a:ext cx="747395" cy="461665"/>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en-US" sz="2400" dirty="0" smtClean="0"/>
              <a:t>High</a:t>
            </a:r>
            <a:endParaRPr lang="en-US" sz="2400" dirty="0"/>
          </a:p>
        </p:txBody>
      </p:sp>
      <p:sp>
        <p:nvSpPr>
          <p:cNvPr id="28" name="TextBox 27"/>
          <p:cNvSpPr txBox="1"/>
          <p:nvPr/>
        </p:nvSpPr>
        <p:spPr>
          <a:xfrm>
            <a:off x="1752600" y="5624155"/>
            <a:ext cx="1371600" cy="461665"/>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2400" dirty="0" smtClean="0"/>
              <a:t>Narrow</a:t>
            </a:r>
            <a:endParaRPr lang="en-US" sz="2400" dirty="0"/>
          </a:p>
        </p:txBody>
      </p:sp>
      <p:sp>
        <p:nvSpPr>
          <p:cNvPr id="29" name="TextBox 28"/>
          <p:cNvSpPr txBox="1"/>
          <p:nvPr/>
        </p:nvSpPr>
        <p:spPr>
          <a:xfrm>
            <a:off x="7202170" y="5624155"/>
            <a:ext cx="951230" cy="461665"/>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2400" dirty="0" smtClean="0"/>
              <a:t>Broad</a:t>
            </a:r>
            <a:endParaRPr lang="en-US" sz="2400" dirty="0"/>
          </a:p>
        </p:txBody>
      </p:sp>
      <p:pic>
        <p:nvPicPr>
          <p:cNvPr id="31" name="Picture 7"/>
          <p:cNvPicPr>
            <a:picLocks noChangeAspect="1" noChangeArrowheads="1"/>
          </p:cNvPicPr>
          <p:nvPr/>
        </p:nvPicPr>
        <p:blipFill>
          <a:blip r:embed="rId4"/>
          <a:srcRect/>
          <a:stretch>
            <a:fillRect/>
          </a:stretch>
        </p:blipFill>
        <p:spPr bwMode="auto">
          <a:xfrm>
            <a:off x="1823085" y="1547385"/>
            <a:ext cx="1834515" cy="1272015"/>
          </a:xfrm>
          <a:prstGeom prst="rect">
            <a:avLst/>
          </a:prstGeom>
          <a:ln>
            <a:noFill/>
          </a:ln>
          <a:effectLst>
            <a:outerShdw blurRad="292100" dist="139700" dir="2700000" algn="tl" rotWithShape="0">
              <a:srgbClr val="333333">
                <a:alpha val="65000"/>
              </a:srgbClr>
            </a:outerShdw>
          </a:effectLst>
        </p:spPr>
      </p:pic>
      <p:pic>
        <p:nvPicPr>
          <p:cNvPr id="32" name="Picture 8"/>
          <p:cNvPicPr>
            <a:picLocks noChangeAspect="1" noChangeArrowheads="1"/>
          </p:cNvPicPr>
          <p:nvPr/>
        </p:nvPicPr>
        <p:blipFill>
          <a:blip r:embed="rId5" cstate="print"/>
          <a:srcRect/>
          <a:stretch>
            <a:fillRect/>
          </a:stretch>
        </p:blipFill>
        <p:spPr bwMode="auto">
          <a:xfrm>
            <a:off x="5867400" y="4267200"/>
            <a:ext cx="1902460" cy="1170822"/>
          </a:xfrm>
          <a:prstGeom prst="rect">
            <a:avLst/>
          </a:prstGeom>
          <a:ln>
            <a:noFill/>
          </a:ln>
          <a:effectLst>
            <a:outerShdw blurRad="292100" dist="139700" dir="2700000" algn="tl" rotWithShape="0">
              <a:srgbClr val="333333">
                <a:alpha val="65000"/>
              </a:srgbClr>
            </a:outerShdw>
          </a:effectLst>
        </p:spPr>
      </p:pic>
      <p:pic>
        <p:nvPicPr>
          <p:cNvPr id="33" name="Picture 9"/>
          <p:cNvPicPr>
            <a:picLocks noChangeAspect="1" noChangeArrowheads="1"/>
          </p:cNvPicPr>
          <p:nvPr/>
        </p:nvPicPr>
        <p:blipFill>
          <a:blip r:embed="rId6"/>
          <a:srcRect/>
          <a:stretch>
            <a:fillRect/>
          </a:stretch>
        </p:blipFill>
        <p:spPr bwMode="auto">
          <a:xfrm>
            <a:off x="2134949" y="3810000"/>
            <a:ext cx="1979851" cy="1189008"/>
          </a:xfrm>
          <a:prstGeom prst="rect">
            <a:avLst/>
          </a:prstGeom>
          <a:ln>
            <a:noFill/>
          </a:ln>
          <a:effectLst>
            <a:outerShdw blurRad="292100" dist="139700" dir="2700000" algn="tl" rotWithShape="0">
              <a:srgbClr val="333333">
                <a:alpha val="65000"/>
              </a:srgbClr>
            </a:outerShdw>
          </a:effectLst>
        </p:spPr>
      </p:pic>
      <p:pic>
        <p:nvPicPr>
          <p:cNvPr id="7170" name="Picture 2"/>
          <p:cNvPicPr>
            <a:picLocks noChangeAspect="1" noChangeArrowheads="1"/>
          </p:cNvPicPr>
          <p:nvPr/>
        </p:nvPicPr>
        <p:blipFill>
          <a:blip r:embed="rId7" cstate="print"/>
          <a:srcRect/>
          <a:stretch>
            <a:fillRect/>
          </a:stretch>
        </p:blipFill>
        <p:spPr bwMode="auto">
          <a:xfrm>
            <a:off x="5334000" y="1524000"/>
            <a:ext cx="2775192" cy="1817751"/>
          </a:xfrm>
          <a:prstGeom prst="rect">
            <a:avLst/>
          </a:prstGeom>
          <a:noFill/>
          <a:ln w="9525">
            <a:noFill/>
            <a:miter lim="800000"/>
            <a:headEnd/>
            <a:tailEnd/>
          </a:ln>
          <a:effectLst>
            <a:outerShdw blurRad="254000" dist="38100" dir="2700000" sx="105000" sy="105000" algn="tl" rotWithShape="0">
              <a:prstClr val="black">
                <a:alpha val="30000"/>
              </a:prstClr>
            </a:outerShdw>
          </a:effectLst>
        </p:spPr>
      </p:pic>
    </p:spTree>
    <p:custDataLst>
      <p:tags r:id="rId1"/>
    </p:custDataLst>
  </p:cSld>
  <p:clrMapOvr>
    <a:masterClrMapping/>
  </p:clrMapOvr>
  <p:transition advClick="0" advTm="7157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20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 ELVIS Performance as a Product</a:t>
            </a:r>
            <a:endParaRPr lang="en-US" dirty="0"/>
          </a:p>
        </p:txBody>
      </p:sp>
      <p:graphicFrame>
        <p:nvGraphicFramePr>
          <p:cNvPr id="6" name="Chart 5"/>
          <p:cNvGraphicFramePr/>
          <p:nvPr/>
        </p:nvGraphicFramePr>
        <p:xfrm>
          <a:off x="838200" y="838200"/>
          <a:ext cx="7467600" cy="4591050"/>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p:cNvSpPr/>
          <p:nvPr/>
        </p:nvSpPr>
        <p:spPr bwMode="auto">
          <a:xfrm>
            <a:off x="228600" y="914400"/>
            <a:ext cx="8610600" cy="5181600"/>
          </a:xfrm>
          <a:prstGeom prst="rect">
            <a:avLst/>
          </a:prstGeom>
          <a:solidFill>
            <a:schemeClr val="bg1">
              <a:alpha val="81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bg2"/>
              </a:solidFill>
              <a:effectLst/>
              <a:latin typeface="Arial Narrow" pitchFamily="34" charset="0"/>
            </a:endParaRPr>
          </a:p>
        </p:txBody>
      </p:sp>
      <p:sp>
        <p:nvSpPr>
          <p:cNvPr id="8" name="TextBox 7"/>
          <p:cNvSpPr txBox="1"/>
          <p:nvPr/>
        </p:nvSpPr>
        <p:spPr>
          <a:xfrm>
            <a:off x="2667000" y="2362200"/>
            <a:ext cx="4235006" cy="2123658"/>
          </a:xfrm>
          <a:prstGeom prst="rect">
            <a:avLst/>
          </a:prstGeom>
          <a:noFill/>
        </p:spPr>
        <p:txBody>
          <a:bodyPr wrap="none" rtlCol="0">
            <a:spAutoFit/>
          </a:bodyPr>
          <a:lstStyle/>
          <a:p>
            <a:pPr algn="ctr"/>
            <a:r>
              <a:rPr lang="en-US" sz="3600" b="1" dirty="0" smtClean="0"/>
              <a:t>History:</a:t>
            </a:r>
          </a:p>
          <a:p>
            <a:r>
              <a:rPr lang="en-US" sz="3600" b="1" dirty="0" smtClean="0"/>
              <a:t>Total Revenue: </a:t>
            </a:r>
            <a:r>
              <a:rPr lang="en-US" sz="3600" dirty="0" smtClean="0"/>
              <a:t>$16.6M</a:t>
            </a:r>
          </a:p>
          <a:p>
            <a:r>
              <a:rPr lang="en-US" sz="3600" b="1" dirty="0" smtClean="0"/>
              <a:t>Total Units: </a:t>
            </a:r>
            <a:r>
              <a:rPr lang="en-US" sz="3600" dirty="0" smtClean="0"/>
              <a:t>12,275</a:t>
            </a:r>
          </a:p>
          <a:p>
            <a:endParaRPr lang="en-US" sz="2400" dirty="0"/>
          </a:p>
        </p:txBody>
      </p:sp>
      <p:sp>
        <p:nvSpPr>
          <p:cNvPr id="9" name="TextBox 8"/>
          <p:cNvSpPr txBox="1"/>
          <p:nvPr/>
        </p:nvSpPr>
        <p:spPr>
          <a:xfrm>
            <a:off x="2209800" y="5410200"/>
            <a:ext cx="5486400" cy="707886"/>
          </a:xfrm>
          <a:prstGeom prst="rect">
            <a:avLst/>
          </a:prstGeom>
          <a:noFill/>
        </p:spPr>
        <p:txBody>
          <a:bodyPr wrap="square" rtlCol="0">
            <a:spAutoFit/>
          </a:bodyPr>
          <a:lstStyle/>
          <a:p>
            <a:r>
              <a:rPr lang="en-US" sz="4000" dirty="0" smtClean="0"/>
              <a:t>33% CAGR (2003-2007)</a:t>
            </a:r>
            <a:endParaRPr lang="en-US" sz="4000" dirty="0"/>
          </a:p>
        </p:txBody>
      </p:sp>
    </p:spTree>
  </p:cSld>
  <p:clrMapOvr>
    <a:masterClrMapping/>
  </p:clrMapOvr>
  <p:transition advTm="6243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 ELVIS Issues  </a:t>
            </a:r>
            <a:endParaRPr lang="en-US" dirty="0"/>
          </a:p>
        </p:txBody>
      </p:sp>
      <p:pic>
        <p:nvPicPr>
          <p:cNvPr id="1026" name="Picture 2"/>
          <p:cNvPicPr>
            <a:picLocks noChangeAspect="1" noChangeArrowheads="1"/>
          </p:cNvPicPr>
          <p:nvPr/>
        </p:nvPicPr>
        <p:blipFill>
          <a:blip r:embed="rId4"/>
          <a:srcRect t="7601" r="4584"/>
          <a:stretch>
            <a:fillRect/>
          </a:stretch>
        </p:blipFill>
        <p:spPr bwMode="auto">
          <a:xfrm>
            <a:off x="1066800" y="1333244"/>
            <a:ext cx="1045644" cy="977778"/>
          </a:xfrm>
          <a:prstGeom prst="rect">
            <a:avLst/>
          </a:prstGeom>
          <a:ln>
            <a:noFill/>
          </a:ln>
          <a:effectLst>
            <a:outerShdw blurRad="50800" dist="38100" dir="2700000" algn="tl" rotWithShape="0">
              <a:prstClr val="black">
                <a:alpha val="40000"/>
              </a:prstClr>
            </a:outerShdw>
          </a:effectLst>
        </p:spPr>
      </p:pic>
      <p:pic>
        <p:nvPicPr>
          <p:cNvPr id="5" name="Picture 52" descr="ELVIS_USB_only"/>
          <p:cNvPicPr>
            <a:picLocks noChangeAspect="1" noChangeArrowheads="1"/>
          </p:cNvPicPr>
          <p:nvPr/>
        </p:nvPicPr>
        <p:blipFill>
          <a:blip r:embed="rId5">
            <a:clrChange>
              <a:clrFrom>
                <a:srgbClr val="FFFFFF"/>
              </a:clrFrom>
              <a:clrTo>
                <a:srgbClr val="FFFFFF">
                  <a:alpha val="0"/>
                </a:srgbClr>
              </a:clrTo>
            </a:clrChange>
            <a:lum bright="-10000"/>
          </a:blip>
          <a:srcRect/>
          <a:stretch>
            <a:fillRect/>
          </a:stretch>
        </p:blipFill>
        <p:spPr bwMode="auto">
          <a:xfrm>
            <a:off x="6629400" y="1393508"/>
            <a:ext cx="1682151" cy="857250"/>
          </a:xfrm>
          <a:prstGeom prst="rect">
            <a:avLst/>
          </a:prstGeom>
          <a:ln>
            <a:noFill/>
          </a:ln>
          <a:effectLst>
            <a:outerShdw blurRad="50800" dist="38100" dir="2700000" algn="tl" rotWithShape="0">
              <a:prstClr val="black">
                <a:alpha val="40000"/>
              </a:prstClr>
            </a:outerShdw>
          </a:effectLst>
        </p:spPr>
      </p:pic>
      <p:graphicFrame>
        <p:nvGraphicFramePr>
          <p:cNvPr id="11" name="Chart 10"/>
          <p:cNvGraphicFramePr/>
          <p:nvPr/>
        </p:nvGraphicFramePr>
        <p:xfrm>
          <a:off x="3878036" y="2743200"/>
          <a:ext cx="5265964" cy="3129642"/>
        </p:xfrm>
        <a:graphic>
          <a:graphicData uri="http://schemas.openxmlformats.org/drawingml/2006/chart">
            <c:chart xmlns:c="http://schemas.openxmlformats.org/drawingml/2006/chart" xmlns:r="http://schemas.openxmlformats.org/officeDocument/2006/relationships" r:id="rId6"/>
          </a:graphicData>
        </a:graphic>
      </p:graphicFrame>
      <p:pic>
        <p:nvPicPr>
          <p:cNvPr id="1027" name="Picture 3"/>
          <p:cNvPicPr>
            <a:picLocks noChangeAspect="1" noChangeArrowheads="1"/>
          </p:cNvPicPr>
          <p:nvPr/>
        </p:nvPicPr>
        <p:blipFill>
          <a:blip r:embed="rId7" cstate="print"/>
          <a:srcRect l="13333" r="6667"/>
          <a:stretch>
            <a:fillRect/>
          </a:stretch>
        </p:blipFill>
        <p:spPr bwMode="auto">
          <a:xfrm>
            <a:off x="3707903" y="1219200"/>
            <a:ext cx="1326037" cy="1205866"/>
          </a:xfrm>
          <a:prstGeom prst="rect">
            <a:avLst/>
          </a:prstGeom>
          <a:ln>
            <a:noFill/>
          </a:ln>
          <a:effectLst>
            <a:outerShdw blurRad="50800" dist="38100" dir="2700000" algn="tl" rotWithShape="0">
              <a:prstClr val="black">
                <a:alpha val="40000"/>
              </a:prstClr>
            </a:outerShdw>
          </a:effectLst>
        </p:spPr>
      </p:pic>
      <p:pic>
        <p:nvPicPr>
          <p:cNvPr id="7" name="Picture 2" descr="C:\Documents and Settings\dlisch\Desktop\MLTP Final Presentation\isr survey.JPG"/>
          <p:cNvPicPr>
            <a:picLocks noChangeAspect="1" noChangeArrowheads="1"/>
          </p:cNvPicPr>
          <p:nvPr/>
        </p:nvPicPr>
        <p:blipFill>
          <a:blip r:embed="rId8" cstate="print"/>
          <a:srcRect b="25528"/>
          <a:stretch>
            <a:fillRect/>
          </a:stretch>
        </p:blipFill>
        <p:spPr bwMode="auto">
          <a:xfrm>
            <a:off x="609600" y="2590800"/>
            <a:ext cx="3497580" cy="3886200"/>
          </a:xfrm>
          <a:prstGeom prst="rect">
            <a:avLst/>
          </a:prstGeom>
          <a:ln>
            <a:noFill/>
          </a:ln>
          <a:effectLst>
            <a:outerShdw blurRad="292100" dist="139700" dir="2700000" algn="tl" rotWithShape="0">
              <a:srgbClr val="333333">
                <a:alpha val="65000"/>
              </a:srgbClr>
            </a:outerShdw>
          </a:effectLst>
        </p:spPr>
      </p:pic>
    </p:spTree>
    <p:custDataLst>
      <p:tags r:id="rId1"/>
    </p:custDataLst>
  </p:cSld>
  <p:clrMapOvr>
    <a:masterClrMapping/>
  </p:clrMapOvr>
  <p:transition advTm="81125"/>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pPr>
              <a:buNone/>
            </a:pPr>
            <a:r>
              <a:rPr lang="en-US" sz="2400" dirty="0" smtClean="0"/>
              <a:t>I.	Additions to the Hardware Platform</a:t>
            </a:r>
          </a:p>
          <a:p>
            <a:pPr lvl="1"/>
            <a:r>
              <a:rPr lang="en-US" sz="2400" dirty="0" smtClean="0"/>
              <a:t>ELVIS II+  /  </a:t>
            </a:r>
            <a:r>
              <a:rPr lang="en-US" sz="2400" dirty="0" err="1" smtClean="0"/>
              <a:t>Multisim</a:t>
            </a:r>
            <a:r>
              <a:rPr lang="en-US" sz="2400" dirty="0" smtClean="0"/>
              <a:t> integration with ELVIS</a:t>
            </a:r>
          </a:p>
          <a:p>
            <a:pPr lvl="1"/>
            <a:r>
              <a:rPr lang="en-US" sz="2400" dirty="0" smtClean="0"/>
              <a:t>Digital Electronics Board</a:t>
            </a:r>
          </a:p>
          <a:p>
            <a:pPr lvl="1"/>
            <a:r>
              <a:rPr lang="en-US" sz="2400" dirty="0" err="1" smtClean="0"/>
              <a:t>Emona</a:t>
            </a:r>
            <a:r>
              <a:rPr lang="en-US" sz="2400" dirty="0" smtClean="0"/>
              <a:t> </a:t>
            </a:r>
            <a:r>
              <a:rPr lang="en-US" sz="2400" dirty="0" err="1" smtClean="0"/>
              <a:t>DATEx</a:t>
            </a:r>
            <a:endParaRPr lang="en-US" sz="2400" dirty="0" smtClean="0"/>
          </a:p>
          <a:p>
            <a:pPr lvl="1"/>
            <a:r>
              <a:rPr lang="en-US" sz="2400" dirty="0" smtClean="0"/>
              <a:t>SCXI Power Monitoring</a:t>
            </a:r>
          </a:p>
          <a:p>
            <a:pPr lvl="1"/>
            <a:r>
              <a:rPr lang="en-US" sz="2400" dirty="0" smtClean="0"/>
              <a:t>Controls, </a:t>
            </a:r>
            <a:r>
              <a:rPr lang="en-US" sz="2400" dirty="0" err="1" smtClean="0"/>
              <a:t>Quanser</a:t>
            </a:r>
            <a:endParaRPr lang="en-US" sz="2400" dirty="0" smtClean="0"/>
          </a:p>
          <a:p>
            <a:pPr>
              <a:buNone/>
            </a:pPr>
            <a:r>
              <a:rPr lang="en-US" sz="2400" dirty="0" smtClean="0"/>
              <a:t>II.	Additions to the Software</a:t>
            </a:r>
          </a:p>
          <a:p>
            <a:pPr lvl="1"/>
            <a:r>
              <a:rPr lang="en-US" sz="2400" dirty="0" err="1" smtClean="0"/>
              <a:t>LabVIEW</a:t>
            </a:r>
            <a:r>
              <a:rPr lang="en-US" sz="2400" dirty="0" smtClean="0"/>
              <a:t> 8.6 Improvements</a:t>
            </a:r>
          </a:p>
          <a:p>
            <a:pPr lvl="1"/>
            <a:r>
              <a:rPr lang="en-US" sz="2400" dirty="0" smtClean="0"/>
              <a:t>Signal Processing</a:t>
            </a:r>
          </a:p>
          <a:p>
            <a:pPr lvl="1"/>
            <a:r>
              <a:rPr lang="en-US" sz="2400" dirty="0" smtClean="0"/>
              <a:t>Controls Software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NI ELVIS II</a:t>
            </a:r>
            <a:endParaRPr lang="en-US" dirty="0"/>
          </a:p>
        </p:txBody>
      </p:sp>
      <p:grpSp>
        <p:nvGrpSpPr>
          <p:cNvPr id="3" name="Group 25"/>
          <p:cNvGrpSpPr/>
          <p:nvPr/>
        </p:nvGrpSpPr>
        <p:grpSpPr>
          <a:xfrm>
            <a:off x="800677" y="1266697"/>
            <a:ext cx="7542645" cy="4324606"/>
            <a:chOff x="800677" y="1266697"/>
            <a:chExt cx="7542645" cy="4324606"/>
          </a:xfrm>
        </p:grpSpPr>
        <p:sp>
          <p:nvSpPr>
            <p:cNvPr id="4" name="Left Arrow 3"/>
            <p:cNvSpPr/>
            <p:nvPr/>
          </p:nvSpPr>
          <p:spPr>
            <a:xfrm rot="10800000">
              <a:off x="1722818" y="4576949"/>
              <a:ext cx="1439406" cy="553284"/>
            </a:xfrm>
            <a:prstGeom prst="lef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grpSp>
          <p:nvGrpSpPr>
            <p:cNvPr id="5" name="Group 4"/>
            <p:cNvGrpSpPr/>
            <p:nvPr/>
          </p:nvGrpSpPr>
          <p:grpSpPr>
            <a:xfrm>
              <a:off x="800677" y="4115878"/>
              <a:ext cx="1844282" cy="1475425"/>
              <a:chOff x="577" y="3365625"/>
              <a:chExt cx="1844282" cy="1475425"/>
            </a:xfrm>
          </p:grpSpPr>
          <p:sp>
            <p:nvSpPr>
              <p:cNvPr id="22" name="Rounded Rectangle 21"/>
              <p:cNvSpPr/>
              <p:nvPr/>
            </p:nvSpPr>
            <p:spPr>
              <a:xfrm>
                <a:off x="577" y="3365625"/>
                <a:ext cx="1844282" cy="1475425"/>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3" name="Rounded Rectangle 5"/>
              <p:cNvSpPr/>
              <p:nvPr/>
            </p:nvSpPr>
            <p:spPr>
              <a:xfrm>
                <a:off x="43791" y="3408839"/>
                <a:ext cx="1757854" cy="138899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n-US" sz="2600" kern="1200" dirty="0" smtClean="0"/>
                  <a:t>Integrated DAQ Device</a:t>
                </a:r>
                <a:endParaRPr lang="en-US" sz="2600" kern="1200" dirty="0"/>
              </a:p>
            </p:txBody>
          </p:sp>
        </p:grpSp>
        <p:sp>
          <p:nvSpPr>
            <p:cNvPr id="6" name="Left Arrow 5"/>
            <p:cNvSpPr/>
            <p:nvPr/>
          </p:nvSpPr>
          <p:spPr>
            <a:xfrm rot="13500000">
              <a:off x="2323600" y="3126533"/>
              <a:ext cx="1595968" cy="553284"/>
            </a:xfrm>
            <a:prstGeom prst="lef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grpSp>
          <p:nvGrpSpPr>
            <p:cNvPr id="7" name="Group 6"/>
            <p:cNvGrpSpPr/>
            <p:nvPr/>
          </p:nvGrpSpPr>
          <p:grpSpPr>
            <a:xfrm>
              <a:off x="1635183" y="2101203"/>
              <a:ext cx="1844282" cy="1475425"/>
              <a:chOff x="835083" y="1350950"/>
              <a:chExt cx="1844282" cy="1475425"/>
            </a:xfrm>
          </p:grpSpPr>
          <p:sp>
            <p:nvSpPr>
              <p:cNvPr id="20" name="Rounded Rectangle 19"/>
              <p:cNvSpPr/>
              <p:nvPr/>
            </p:nvSpPr>
            <p:spPr>
              <a:xfrm>
                <a:off x="835083" y="1350950"/>
                <a:ext cx="1844282" cy="1475425"/>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1" name="Rounded Rectangle 8"/>
              <p:cNvSpPr/>
              <p:nvPr/>
            </p:nvSpPr>
            <p:spPr>
              <a:xfrm>
                <a:off x="878297" y="1394164"/>
                <a:ext cx="1757854" cy="138899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n-US" sz="2600" kern="1200" dirty="0" smtClean="0"/>
                  <a:t>Isolated DMM</a:t>
                </a:r>
                <a:endParaRPr lang="en-US" sz="2600" kern="1200" dirty="0"/>
              </a:p>
            </p:txBody>
          </p:sp>
        </p:grpSp>
        <p:sp>
          <p:nvSpPr>
            <p:cNvPr id="8" name="Left Arrow 7"/>
            <p:cNvSpPr/>
            <p:nvPr/>
          </p:nvSpPr>
          <p:spPr>
            <a:xfrm rot="16200000">
              <a:off x="3719248" y="2580519"/>
              <a:ext cx="1705502" cy="553284"/>
            </a:xfrm>
            <a:prstGeom prst="lef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grpSp>
          <p:nvGrpSpPr>
            <p:cNvPr id="9" name="Group 8"/>
            <p:cNvGrpSpPr/>
            <p:nvPr/>
          </p:nvGrpSpPr>
          <p:grpSpPr>
            <a:xfrm>
              <a:off x="3649858" y="1266697"/>
              <a:ext cx="1844282" cy="1475425"/>
              <a:chOff x="2849758" y="516444"/>
              <a:chExt cx="1844282" cy="1475425"/>
            </a:xfrm>
          </p:grpSpPr>
          <p:sp>
            <p:nvSpPr>
              <p:cNvPr id="18" name="Rounded Rectangle 17"/>
              <p:cNvSpPr/>
              <p:nvPr/>
            </p:nvSpPr>
            <p:spPr>
              <a:xfrm>
                <a:off x="2849758" y="516444"/>
                <a:ext cx="1844282" cy="1475425"/>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9" name="Rounded Rectangle 11"/>
              <p:cNvSpPr/>
              <p:nvPr/>
            </p:nvSpPr>
            <p:spPr>
              <a:xfrm>
                <a:off x="2892972" y="559658"/>
                <a:ext cx="1757854" cy="138899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n-US" sz="2600" kern="1200" dirty="0" smtClean="0"/>
                  <a:t>Automatically Resetting Fuses</a:t>
                </a:r>
                <a:endParaRPr lang="en-US" sz="2600" kern="1200" dirty="0"/>
              </a:p>
            </p:txBody>
          </p:sp>
        </p:grpSp>
        <p:sp>
          <p:nvSpPr>
            <p:cNvPr id="10" name="Left Arrow 9"/>
            <p:cNvSpPr/>
            <p:nvPr/>
          </p:nvSpPr>
          <p:spPr>
            <a:xfrm rot="18900000">
              <a:off x="5224431" y="3126533"/>
              <a:ext cx="1595968" cy="553284"/>
            </a:xfrm>
            <a:prstGeom prst="lef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grpSp>
          <p:nvGrpSpPr>
            <p:cNvPr id="11" name="Group 10"/>
            <p:cNvGrpSpPr/>
            <p:nvPr/>
          </p:nvGrpSpPr>
          <p:grpSpPr>
            <a:xfrm>
              <a:off x="5664534" y="2101203"/>
              <a:ext cx="1844282" cy="1475425"/>
              <a:chOff x="4864434" y="1350950"/>
              <a:chExt cx="1844282" cy="1475425"/>
            </a:xfrm>
          </p:grpSpPr>
          <p:sp>
            <p:nvSpPr>
              <p:cNvPr id="16" name="Rounded Rectangle 15"/>
              <p:cNvSpPr/>
              <p:nvPr/>
            </p:nvSpPr>
            <p:spPr>
              <a:xfrm>
                <a:off x="4864434" y="1350950"/>
                <a:ext cx="1844282" cy="1475425"/>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7" name="Rounded Rectangle 14"/>
              <p:cNvSpPr/>
              <p:nvPr/>
            </p:nvSpPr>
            <p:spPr>
              <a:xfrm>
                <a:off x="4907648" y="1394164"/>
                <a:ext cx="1757854" cy="138899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n-US" sz="2600" kern="1200" dirty="0" smtClean="0"/>
                  <a:t>Smaller Form Factor</a:t>
                </a:r>
                <a:endParaRPr lang="en-US" sz="2600" kern="1200" dirty="0"/>
              </a:p>
            </p:txBody>
          </p:sp>
        </p:grpSp>
        <p:sp>
          <p:nvSpPr>
            <p:cNvPr id="12" name="Left Arrow 11"/>
            <p:cNvSpPr/>
            <p:nvPr/>
          </p:nvSpPr>
          <p:spPr>
            <a:xfrm>
              <a:off x="5981775" y="4576949"/>
              <a:ext cx="1439406" cy="553284"/>
            </a:xfrm>
            <a:prstGeom prst="lef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grpSp>
          <p:nvGrpSpPr>
            <p:cNvPr id="13" name="Group 12"/>
            <p:cNvGrpSpPr/>
            <p:nvPr/>
          </p:nvGrpSpPr>
          <p:grpSpPr>
            <a:xfrm>
              <a:off x="6499040" y="4115878"/>
              <a:ext cx="1844282" cy="1475425"/>
              <a:chOff x="5698940" y="3365625"/>
              <a:chExt cx="1844282" cy="1475425"/>
            </a:xfrm>
          </p:grpSpPr>
          <p:sp>
            <p:nvSpPr>
              <p:cNvPr id="14" name="Rounded Rectangle 13"/>
              <p:cNvSpPr/>
              <p:nvPr/>
            </p:nvSpPr>
            <p:spPr>
              <a:xfrm>
                <a:off x="5698940" y="3365625"/>
                <a:ext cx="1844282" cy="1475425"/>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5" name="Rounded Rectangle 17"/>
              <p:cNvSpPr/>
              <p:nvPr/>
            </p:nvSpPr>
            <p:spPr>
              <a:xfrm>
                <a:off x="5742154" y="3408839"/>
                <a:ext cx="1757854" cy="138899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n-US" sz="2600" kern="1200" dirty="0" smtClean="0"/>
                  <a:t>Faster Oscilloscope</a:t>
                </a:r>
                <a:endParaRPr lang="en-US" sz="2600" kern="1200" dirty="0"/>
              </a:p>
            </p:txBody>
          </p:sp>
        </p:grpSp>
      </p:grpSp>
      <p:pic>
        <p:nvPicPr>
          <p:cNvPr id="25" name="Picture 24" descr="ELVIS II.jpg"/>
          <p:cNvPicPr>
            <a:picLocks noChangeAspect="1"/>
          </p:cNvPicPr>
          <p:nvPr/>
        </p:nvPicPr>
        <p:blipFill>
          <a:blip r:embed="rId3">
            <a:clrChange>
              <a:clrFrom>
                <a:srgbClr val="FFFFFF"/>
              </a:clrFrom>
              <a:clrTo>
                <a:srgbClr val="FFFFFF">
                  <a:alpha val="0"/>
                </a:srgbClr>
              </a:clrTo>
            </a:clrChange>
          </a:blip>
          <a:stretch>
            <a:fillRect/>
          </a:stretch>
        </p:blipFill>
        <p:spPr>
          <a:xfrm>
            <a:off x="1820962" y="1676400"/>
            <a:ext cx="5502076" cy="3705328"/>
          </a:xfrm>
          <a:prstGeom prst="rect">
            <a:avLst/>
          </a:prstGeom>
        </p:spPr>
      </p:pic>
    </p:spTree>
  </p:cSld>
  <p:clrMapOvr>
    <a:masterClrMapping/>
  </p:clrMapOvr>
  <p:transition advTm="5248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 -3.20999E-6 L 0 0.23983 " pathEditMode="relative" rAng="0" ptsTypes="AA">
                                      <p:cBhvr>
                                        <p:cTn id="6" dur="2000" fill="hold"/>
                                        <p:tgtEl>
                                          <p:spTgt spid="25"/>
                                        </p:tgtEl>
                                        <p:attrNameLst>
                                          <p:attrName>ppt_x</p:attrName>
                                          <p:attrName>ppt_y</p:attrName>
                                        </p:attrNameLst>
                                      </p:cBhvr>
                                      <p:rCtr x="0" y="120"/>
                                    </p:animMotion>
                                  </p:childTnLst>
                                </p:cTn>
                              </p:par>
                              <p:par>
                                <p:cTn id="7" presetID="6" presetClass="emph" presetSubtype="0" fill="hold" nodeType="withEffect">
                                  <p:stCondLst>
                                    <p:cond delay="0"/>
                                  </p:stCondLst>
                                  <p:childTnLst>
                                    <p:animScale>
                                      <p:cBhvr>
                                        <p:cTn id="8" dur="2000" fill="hold"/>
                                        <p:tgtEl>
                                          <p:spTgt spid="25"/>
                                        </p:tgtEl>
                                      </p:cBhvr>
                                      <p:by x="50000" y="50000"/>
                                    </p:animScale>
                                  </p:childTnLst>
                                </p:cTn>
                              </p:par>
                            </p:childTnLst>
                          </p:cTn>
                        </p:par>
                        <p:par>
                          <p:cTn id="9" fill="hold">
                            <p:stCondLst>
                              <p:cond delay="2000"/>
                            </p:stCondLst>
                            <p:childTnLst>
                              <p:par>
                                <p:cTn id="10" presetID="1"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Important Point</a:t>
            </a:r>
            <a:endParaRPr lang="en-US" dirty="0"/>
          </a:p>
        </p:txBody>
      </p:sp>
      <p:sp>
        <p:nvSpPr>
          <p:cNvPr id="4" name="Rectangle 3"/>
          <p:cNvSpPr/>
          <p:nvPr/>
        </p:nvSpPr>
        <p:spPr>
          <a:xfrm>
            <a:off x="1219200" y="1676400"/>
            <a:ext cx="6172200" cy="3416320"/>
          </a:xfrm>
          <a:prstGeom prst="rect">
            <a:avLst/>
          </a:prstGeom>
          <a:noFill/>
        </p:spPr>
        <p:txBody>
          <a:bodyPr wrap="square" lIns="91440" tIns="45720" rIns="91440" bIns="45720">
            <a:spAutoFit/>
          </a:bodyPr>
          <a:lstStyle/>
          <a:p>
            <a:pPr algn="ctr"/>
            <a:r>
              <a:rPr lang="en-US" sz="5400" b="1" cap="all" dirty="0" smtClean="0">
                <a:ln w="9000" cmpd="sng">
                  <a:solidFill>
                    <a:srgbClr val="0070C0"/>
                  </a:solidFill>
                  <a:prstDash val="solid"/>
                </a:ln>
                <a:solidFill>
                  <a:srgbClr val="0070C0"/>
                </a:solidFill>
                <a:effectLst>
                  <a:reflection blurRad="12700" stA="28000" endPos="45000" dist="1000" dir="5400000" sy="-100000" algn="bl" rotWithShape="0"/>
                </a:effectLst>
              </a:rPr>
              <a:t>NI ELVIS II software is not backwards</a:t>
            </a:r>
          </a:p>
          <a:p>
            <a:pPr algn="ctr"/>
            <a:r>
              <a:rPr lang="en-US" sz="5400" b="1" cap="all" spc="0" dirty="0" smtClean="0">
                <a:ln w="9000" cmpd="sng">
                  <a:solidFill>
                    <a:srgbClr val="0070C0"/>
                  </a:solidFill>
                  <a:prstDash val="solid"/>
                </a:ln>
                <a:solidFill>
                  <a:srgbClr val="0070C0"/>
                </a:solidFill>
                <a:effectLst>
                  <a:reflection blurRad="12700" stA="28000" endPos="45000" dist="1000" dir="5400000" sy="-100000" algn="bl" rotWithShape="0"/>
                </a:effectLst>
              </a:rPr>
              <a:t>Compatible</a:t>
            </a:r>
            <a:endParaRPr lang="en-US" sz="5400" b="1" cap="all" spc="0" dirty="0">
              <a:ln w="9000" cmpd="sng">
                <a:solidFill>
                  <a:srgbClr val="0070C0"/>
                </a:solidFill>
                <a:prstDash val="solid"/>
              </a:ln>
              <a:solidFill>
                <a:srgbClr val="0070C0"/>
              </a:soli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Important Point</a:t>
            </a:r>
            <a:endParaRPr lang="en-US" dirty="0"/>
          </a:p>
        </p:txBody>
      </p:sp>
      <p:grpSp>
        <p:nvGrpSpPr>
          <p:cNvPr id="7" name="Group 6"/>
          <p:cNvGrpSpPr/>
          <p:nvPr/>
        </p:nvGrpSpPr>
        <p:grpSpPr>
          <a:xfrm>
            <a:off x="2819400" y="990600"/>
            <a:ext cx="2821917" cy="5093732"/>
            <a:chOff x="762000" y="990600"/>
            <a:chExt cx="2821917" cy="5093732"/>
          </a:xfrm>
        </p:grpSpPr>
        <p:pic>
          <p:nvPicPr>
            <p:cNvPr id="5" name="Picture 11"/>
            <p:cNvPicPr>
              <a:picLocks noChangeAspect="1" noChangeArrowheads="1"/>
            </p:cNvPicPr>
            <p:nvPr/>
          </p:nvPicPr>
          <p:blipFill>
            <a:blip r:embed="rId3"/>
            <a:srcRect/>
            <a:stretch>
              <a:fillRect/>
            </a:stretch>
          </p:blipFill>
          <p:spPr bwMode="auto">
            <a:xfrm>
              <a:off x="762000" y="990600"/>
              <a:ext cx="2821917" cy="4724400"/>
            </a:xfrm>
            <a:prstGeom prst="rect">
              <a:avLst/>
            </a:prstGeom>
            <a:noFill/>
            <a:ln w="9525">
              <a:noFill/>
              <a:miter lim="800000"/>
              <a:headEnd/>
              <a:tailEnd/>
            </a:ln>
            <a:effectLst/>
          </p:spPr>
        </p:pic>
        <p:sp>
          <p:nvSpPr>
            <p:cNvPr id="6" name="TextBox 5"/>
            <p:cNvSpPr txBox="1"/>
            <p:nvPr/>
          </p:nvSpPr>
          <p:spPr>
            <a:xfrm>
              <a:off x="1371600" y="5715000"/>
              <a:ext cx="1605761" cy="369332"/>
            </a:xfrm>
            <a:prstGeom prst="rect">
              <a:avLst/>
            </a:prstGeom>
            <a:noFill/>
          </p:spPr>
          <p:txBody>
            <a:bodyPr wrap="none" rtlCol="0">
              <a:spAutoFit/>
            </a:bodyPr>
            <a:lstStyle/>
            <a:p>
              <a:r>
                <a:rPr lang="en-US" b="1" dirty="0" smtClean="0"/>
                <a:t>Current Version</a:t>
              </a:r>
              <a:endParaRPr lang="en-US" b="1" dirty="0"/>
            </a:p>
          </p:txBody>
        </p:sp>
      </p:grpSp>
      <p:grpSp>
        <p:nvGrpSpPr>
          <p:cNvPr id="12" name="Group 11"/>
          <p:cNvGrpSpPr/>
          <p:nvPr/>
        </p:nvGrpSpPr>
        <p:grpSpPr>
          <a:xfrm>
            <a:off x="304800" y="2286000"/>
            <a:ext cx="8572050" cy="1740932"/>
            <a:chOff x="0" y="2286000"/>
            <a:chExt cx="8572050" cy="1740932"/>
          </a:xfrm>
        </p:grpSpPr>
        <p:pic>
          <p:nvPicPr>
            <p:cNvPr id="9" name="Picture 8" descr="InstrumentLauncher.BMP"/>
            <p:cNvPicPr>
              <a:picLocks noChangeAspect="1"/>
            </p:cNvPicPr>
            <p:nvPr/>
          </p:nvPicPr>
          <p:blipFill>
            <a:blip r:embed="rId4"/>
            <a:stretch>
              <a:fillRect/>
            </a:stretch>
          </p:blipFill>
          <p:spPr>
            <a:xfrm>
              <a:off x="0" y="2286000"/>
              <a:ext cx="8572050" cy="1066800"/>
            </a:xfrm>
            <a:prstGeom prst="rect">
              <a:avLst/>
            </a:prstGeom>
            <a:effectLst>
              <a:reflection blurRad="6350" stA="52000" endA="300" endPos="35000" dir="5400000" sy="-100000" algn="bl" rotWithShape="0"/>
            </a:effectLst>
          </p:spPr>
        </p:pic>
        <p:sp>
          <p:nvSpPr>
            <p:cNvPr id="10" name="TextBox 9"/>
            <p:cNvSpPr txBox="1"/>
            <p:nvPr/>
          </p:nvSpPr>
          <p:spPr>
            <a:xfrm>
              <a:off x="3505200" y="3657600"/>
              <a:ext cx="1235210" cy="369332"/>
            </a:xfrm>
            <a:prstGeom prst="rect">
              <a:avLst/>
            </a:prstGeom>
            <a:noFill/>
          </p:spPr>
          <p:txBody>
            <a:bodyPr wrap="none" rtlCol="0">
              <a:spAutoFit/>
            </a:bodyPr>
            <a:lstStyle/>
            <a:p>
              <a:r>
                <a:rPr lang="en-US" b="1" dirty="0" smtClean="0"/>
                <a:t>NI </a:t>
              </a:r>
              <a:r>
                <a:rPr lang="en-US" b="1" dirty="0" err="1" smtClean="0"/>
                <a:t>ELVISmx</a:t>
              </a:r>
              <a:endParaRPr lang="en-US" b="1"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dirty="0" smtClean="0"/>
              <a:t>Curriculum Integration</a:t>
            </a:r>
          </a:p>
        </p:txBody>
      </p:sp>
      <p:graphicFrame>
        <p:nvGraphicFramePr>
          <p:cNvPr id="9" name="Chart 8"/>
          <p:cNvGraphicFramePr/>
          <p:nvPr/>
        </p:nvGraphicFramePr>
        <p:xfrm>
          <a:off x="762000" y="1219200"/>
          <a:ext cx="7648575" cy="452437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Freescale</a:t>
            </a:r>
            <a:r>
              <a:rPr lang="en-US" dirty="0" smtClean="0"/>
              <a:t> Board for NI ELVIS</a:t>
            </a:r>
            <a:endParaRPr lang="en-US" dirty="0"/>
          </a:p>
        </p:txBody>
      </p:sp>
      <p:sp>
        <p:nvSpPr>
          <p:cNvPr id="8" name="Content Placeholder 7"/>
          <p:cNvSpPr>
            <a:spLocks noGrp="1"/>
          </p:cNvSpPr>
          <p:nvPr>
            <p:ph sz="half" idx="2"/>
          </p:nvPr>
        </p:nvSpPr>
        <p:spPr>
          <a:xfrm>
            <a:off x="4648200" y="1143000"/>
            <a:ext cx="4267200" cy="4572000"/>
          </a:xfrm>
        </p:spPr>
        <p:txBody>
          <a:bodyPr/>
          <a:lstStyle/>
          <a:p>
            <a:r>
              <a:rPr lang="en-US" sz="2400" dirty="0" smtClean="0"/>
              <a:t>Integrated HCS12(x)/HCS08 USB pod</a:t>
            </a:r>
          </a:p>
          <a:p>
            <a:r>
              <a:rPr lang="en-US" dirty="0" smtClean="0"/>
              <a:t>Applicable Modules from</a:t>
            </a:r>
          </a:p>
          <a:p>
            <a:pPr lvl="1"/>
            <a:r>
              <a:rPr lang="en-US" dirty="0" smtClean="0"/>
              <a:t>HCS08 (1)</a:t>
            </a:r>
          </a:p>
          <a:p>
            <a:pPr lvl="1"/>
            <a:r>
              <a:rPr lang="en-US" dirty="0" smtClean="0"/>
              <a:t>HCS12/HCS12x/DSP (4)</a:t>
            </a:r>
          </a:p>
          <a:p>
            <a:pPr lvl="1"/>
            <a:r>
              <a:rPr lang="en-US" dirty="0" err="1" smtClean="0"/>
              <a:t>Coldfire</a:t>
            </a:r>
            <a:r>
              <a:rPr lang="en-US" dirty="0" smtClean="0"/>
              <a:t> processors (2)</a:t>
            </a:r>
          </a:p>
          <a:p>
            <a:pPr lvl="1"/>
            <a:r>
              <a:rPr lang="en-US" dirty="0" smtClean="0"/>
              <a:t>RF Transceiver (1)</a:t>
            </a:r>
          </a:p>
          <a:p>
            <a:r>
              <a:rPr lang="en-US" dirty="0" smtClean="0"/>
              <a:t>Existing courseware</a:t>
            </a:r>
          </a:p>
          <a:p>
            <a:pPr lvl="1"/>
            <a:r>
              <a:rPr lang="en-US" dirty="0" smtClean="0"/>
              <a:t>Working to integrate NI ELVIS directly into courseware with FSL</a:t>
            </a:r>
            <a:endParaRPr lang="en-US" dirty="0"/>
          </a:p>
        </p:txBody>
      </p:sp>
      <p:pic>
        <p:nvPicPr>
          <p:cNvPr id="6" name="Picture 5" descr="UVP-9128-AppModualBd2.jpg"/>
          <p:cNvPicPr>
            <a:picLocks noChangeAspect="1"/>
          </p:cNvPicPr>
          <p:nvPr/>
        </p:nvPicPr>
        <p:blipFill>
          <a:blip r:embed="rId3" cstate="print">
            <a:clrChange>
              <a:clrFrom>
                <a:srgbClr val="FFFFFF"/>
              </a:clrFrom>
              <a:clrTo>
                <a:srgbClr val="FFFFFF">
                  <a:alpha val="0"/>
                </a:srgbClr>
              </a:clrTo>
            </a:clrChange>
          </a:blip>
          <a:stretch>
            <a:fillRect/>
          </a:stretch>
        </p:blipFill>
        <p:spPr>
          <a:xfrm>
            <a:off x="0" y="1143000"/>
            <a:ext cx="4635958" cy="480060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Vernier</a:t>
            </a:r>
            <a:r>
              <a:rPr lang="en-US" dirty="0" smtClean="0"/>
              <a:t> &amp; Pasco Adapters</a:t>
            </a:r>
            <a:endParaRPr lang="en-US" dirty="0"/>
          </a:p>
        </p:txBody>
      </p:sp>
      <p:pic>
        <p:nvPicPr>
          <p:cNvPr id="8" name="Content Placeholder 7" descr="CI6719_XLG.jpg"/>
          <p:cNvPicPr>
            <a:picLocks noGrp="1" noChangeAspect="1"/>
          </p:cNvPicPr>
          <p:nvPr>
            <p:ph sz="half" idx="1"/>
          </p:nvPr>
        </p:nvPicPr>
        <p:blipFill>
          <a:blip r:embed="rId3"/>
          <a:stretch>
            <a:fillRect/>
          </a:stretch>
        </p:blipFill>
        <p:spPr>
          <a:xfrm>
            <a:off x="304800" y="4038600"/>
            <a:ext cx="3810000" cy="2124075"/>
          </a:xfrm>
        </p:spPr>
      </p:pic>
      <p:sp>
        <p:nvSpPr>
          <p:cNvPr id="11" name="Content Placeholder 10"/>
          <p:cNvSpPr>
            <a:spLocks noGrp="1"/>
          </p:cNvSpPr>
          <p:nvPr>
            <p:ph sz="half" idx="2"/>
          </p:nvPr>
        </p:nvSpPr>
        <p:spPr>
          <a:xfrm>
            <a:off x="4572000" y="1219200"/>
            <a:ext cx="4343400" cy="4953000"/>
          </a:xfrm>
        </p:spPr>
        <p:txBody>
          <a:bodyPr/>
          <a:lstStyle/>
          <a:p>
            <a:r>
              <a:rPr lang="en-US" dirty="0" smtClean="0"/>
              <a:t>K-12 : A lucrative segment in the future</a:t>
            </a:r>
          </a:p>
          <a:p>
            <a:r>
              <a:rPr lang="en-US" dirty="0" smtClean="0"/>
              <a:t>Current Opportunity</a:t>
            </a:r>
          </a:p>
          <a:p>
            <a:pPr lvl="1"/>
            <a:r>
              <a:rPr lang="en-US" dirty="0" smtClean="0"/>
              <a:t>Project Lead the Way</a:t>
            </a:r>
          </a:p>
          <a:p>
            <a:pPr lvl="2"/>
            <a:r>
              <a:rPr lang="en-US" dirty="0" smtClean="0"/>
              <a:t>Designing a Custom </a:t>
            </a:r>
            <a:r>
              <a:rPr lang="en-US" dirty="0" err="1" smtClean="0"/>
              <a:t>Protoboard</a:t>
            </a:r>
            <a:r>
              <a:rPr lang="en-US" dirty="0" smtClean="0"/>
              <a:t> for PLTW (in discussions)</a:t>
            </a:r>
          </a:p>
          <a:p>
            <a:r>
              <a:rPr lang="en-US" dirty="0" smtClean="0"/>
              <a:t>NI ELVIS II opportunity</a:t>
            </a:r>
          </a:p>
          <a:p>
            <a:pPr lvl="1"/>
            <a:r>
              <a:rPr lang="en-US" dirty="0" smtClean="0"/>
              <a:t>Possible trade-in policy</a:t>
            </a:r>
          </a:p>
          <a:p>
            <a:pPr lvl="1"/>
            <a:r>
              <a:rPr lang="en-US" dirty="0" smtClean="0"/>
              <a:t>Donate NI ELVIS I to </a:t>
            </a:r>
            <a:r>
              <a:rPr lang="en-US" dirty="0" err="1" smtClean="0"/>
              <a:t>highschool</a:t>
            </a:r>
            <a:r>
              <a:rPr lang="en-US" dirty="0" smtClean="0"/>
              <a:t> near you and get X% discount on NI ELVIS II</a:t>
            </a:r>
            <a:endParaRPr lang="en-US" dirty="0"/>
          </a:p>
        </p:txBody>
      </p:sp>
      <p:pic>
        <p:nvPicPr>
          <p:cNvPr id="9" name="Picture 8" descr="bta-elv_web.jpg"/>
          <p:cNvPicPr>
            <a:picLocks noChangeAspect="1"/>
          </p:cNvPicPr>
          <p:nvPr/>
        </p:nvPicPr>
        <p:blipFill>
          <a:blip r:embed="rId4"/>
          <a:stretch>
            <a:fillRect/>
          </a:stretch>
        </p:blipFill>
        <p:spPr>
          <a:xfrm>
            <a:off x="1752600" y="2057400"/>
            <a:ext cx="1905000" cy="1428750"/>
          </a:xfrm>
          <a:prstGeom prst="rect">
            <a:avLst/>
          </a:prstGeom>
        </p:spPr>
      </p:pic>
      <p:pic>
        <p:nvPicPr>
          <p:cNvPr id="10" name="Picture 9" descr="btd-elv_web.jpg"/>
          <p:cNvPicPr>
            <a:picLocks noChangeAspect="1"/>
          </p:cNvPicPr>
          <p:nvPr/>
        </p:nvPicPr>
        <p:blipFill>
          <a:blip r:embed="rId5"/>
          <a:stretch>
            <a:fillRect/>
          </a:stretch>
        </p:blipFill>
        <p:spPr>
          <a:xfrm>
            <a:off x="228600" y="1219200"/>
            <a:ext cx="1905000" cy="142875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Platform for Teaching MCU Concepts</a:t>
            </a:r>
            <a:endParaRPr lang="en-US" dirty="0"/>
          </a:p>
        </p:txBody>
      </p:sp>
      <p:pic>
        <p:nvPicPr>
          <p:cNvPr id="9" name="Picture 8" descr="labview_logo.gif"/>
          <p:cNvPicPr>
            <a:picLocks noChangeAspect="1"/>
          </p:cNvPicPr>
          <p:nvPr/>
        </p:nvPicPr>
        <p:blipFill>
          <a:blip r:embed="rId3"/>
          <a:stretch>
            <a:fillRect/>
          </a:stretch>
        </p:blipFill>
        <p:spPr>
          <a:xfrm>
            <a:off x="533400" y="3914775"/>
            <a:ext cx="1028700" cy="1190625"/>
          </a:xfrm>
          <a:prstGeom prst="rect">
            <a:avLst/>
          </a:prstGeom>
        </p:spPr>
      </p:pic>
      <p:sp>
        <p:nvSpPr>
          <p:cNvPr id="13" name="Oval 12"/>
          <p:cNvSpPr/>
          <p:nvPr/>
        </p:nvSpPr>
        <p:spPr>
          <a:xfrm>
            <a:off x="7924800" y="93025"/>
            <a:ext cx="1187668" cy="1049975"/>
          </a:xfrm>
          <a:prstGeom prst="ellipse">
            <a:avLst/>
          </a:prstGeom>
          <a:blipFill rotWithShape="0">
            <a:blip r:embed="rId4" cstate="print"/>
            <a:stretch>
              <a:fillRect/>
            </a:stretch>
          </a:blipFill>
        </p:spPr>
        <p:style>
          <a:lnRef idx="0">
            <a:schemeClr val="accent1">
              <a:shade val="80000"/>
              <a:hueOff val="0"/>
              <a:satOff val="0"/>
              <a:lumOff val="0"/>
              <a:alphaOff val="0"/>
            </a:schemeClr>
          </a:lnRef>
          <a:fillRef idx="1">
            <a:scrgbClr r="0" g="0" b="0"/>
          </a:fillRef>
          <a:effectRef idx="3">
            <a:schemeClr val="accent1">
              <a:tint val="40000"/>
              <a:hueOff val="0"/>
              <a:satOff val="0"/>
              <a:lumOff val="0"/>
              <a:alphaOff val="0"/>
            </a:schemeClr>
          </a:effectRef>
          <a:fontRef idx="minor">
            <a:schemeClr val="lt1">
              <a:hueOff val="0"/>
              <a:satOff val="0"/>
              <a:lumOff val="0"/>
              <a:alphaOff val="0"/>
            </a:schemeClr>
          </a:fontRef>
        </p:style>
      </p:sp>
      <p:sp>
        <p:nvSpPr>
          <p:cNvPr id="23" name="TextBox 22"/>
          <p:cNvSpPr txBox="1"/>
          <p:nvPr/>
        </p:nvSpPr>
        <p:spPr>
          <a:xfrm>
            <a:off x="304800" y="1447800"/>
            <a:ext cx="1606530" cy="584775"/>
          </a:xfrm>
          <a:prstGeom prst="rect">
            <a:avLst/>
          </a:prstGeom>
          <a:noFill/>
        </p:spPr>
        <p:txBody>
          <a:bodyPr wrap="none" rtlCol="0">
            <a:spAutoFit/>
          </a:bodyPr>
          <a:lstStyle/>
          <a:p>
            <a:r>
              <a:rPr lang="en-US" sz="3200" b="1" dirty="0" smtClean="0">
                <a:solidFill>
                  <a:srgbClr val="0070C0"/>
                </a:solidFill>
              </a:rPr>
              <a:t>Software</a:t>
            </a:r>
            <a:endParaRPr lang="en-US" b="1" dirty="0">
              <a:solidFill>
                <a:srgbClr val="0070C0"/>
              </a:solidFill>
            </a:endParaRPr>
          </a:p>
        </p:txBody>
      </p:sp>
      <p:sp>
        <p:nvSpPr>
          <p:cNvPr id="24" name="TextBox 23"/>
          <p:cNvSpPr txBox="1"/>
          <p:nvPr/>
        </p:nvSpPr>
        <p:spPr>
          <a:xfrm>
            <a:off x="3048000" y="1472625"/>
            <a:ext cx="1720343" cy="584775"/>
          </a:xfrm>
          <a:prstGeom prst="rect">
            <a:avLst/>
          </a:prstGeom>
          <a:noFill/>
        </p:spPr>
        <p:txBody>
          <a:bodyPr wrap="none" rtlCol="0">
            <a:spAutoFit/>
          </a:bodyPr>
          <a:lstStyle/>
          <a:p>
            <a:r>
              <a:rPr lang="en-US" sz="3200" b="1" dirty="0" smtClean="0">
                <a:solidFill>
                  <a:srgbClr val="0070C0"/>
                </a:solidFill>
              </a:rPr>
              <a:t>Hardware</a:t>
            </a:r>
            <a:endParaRPr lang="en-US" b="1" dirty="0">
              <a:solidFill>
                <a:srgbClr val="0070C0"/>
              </a:solidFill>
            </a:endParaRPr>
          </a:p>
        </p:txBody>
      </p:sp>
      <p:sp>
        <p:nvSpPr>
          <p:cNvPr id="25" name="TextBox 24"/>
          <p:cNvSpPr txBox="1"/>
          <p:nvPr/>
        </p:nvSpPr>
        <p:spPr>
          <a:xfrm>
            <a:off x="6248400" y="1472625"/>
            <a:ext cx="1980029" cy="584775"/>
          </a:xfrm>
          <a:prstGeom prst="rect">
            <a:avLst/>
          </a:prstGeom>
          <a:noFill/>
        </p:spPr>
        <p:txBody>
          <a:bodyPr wrap="none" rtlCol="0">
            <a:spAutoFit/>
          </a:bodyPr>
          <a:lstStyle/>
          <a:p>
            <a:r>
              <a:rPr lang="en-US" sz="3200" b="1" dirty="0" smtClean="0">
                <a:solidFill>
                  <a:srgbClr val="0070C0"/>
                </a:solidFill>
              </a:rPr>
              <a:t>Curriculum</a:t>
            </a:r>
            <a:endParaRPr lang="en-US" b="1" dirty="0">
              <a:solidFill>
                <a:srgbClr val="0070C0"/>
              </a:solidFill>
            </a:endParaRPr>
          </a:p>
        </p:txBody>
      </p:sp>
      <p:pic>
        <p:nvPicPr>
          <p:cNvPr id="15" name="Picture 14" descr="Untitled.tif"/>
          <p:cNvPicPr>
            <a:picLocks noChangeAspect="1"/>
          </p:cNvPicPr>
          <p:nvPr/>
        </p:nvPicPr>
        <p:blipFill>
          <a:blip r:embed="rId5"/>
          <a:stretch>
            <a:fillRect/>
          </a:stretch>
        </p:blipFill>
        <p:spPr>
          <a:xfrm>
            <a:off x="2514600" y="2362200"/>
            <a:ext cx="2667000" cy="2002844"/>
          </a:xfrm>
          <a:prstGeom prst="rect">
            <a:avLst/>
          </a:prstGeom>
        </p:spPr>
      </p:pic>
      <p:pic>
        <p:nvPicPr>
          <p:cNvPr id="17" name="Picture 16" descr="index_03.jpg"/>
          <p:cNvPicPr>
            <a:picLocks noChangeAspect="1"/>
          </p:cNvPicPr>
          <p:nvPr/>
        </p:nvPicPr>
        <p:blipFill>
          <a:blip r:embed="rId6">
            <a:clrChange>
              <a:clrFrom>
                <a:srgbClr val="FFFFFF"/>
              </a:clrFrom>
              <a:clrTo>
                <a:srgbClr val="FFFFFF">
                  <a:alpha val="0"/>
                </a:srgbClr>
              </a:clrTo>
            </a:clrChange>
          </a:blip>
          <a:srcRect l="10579" t="14634" r="60705" b="21951"/>
          <a:stretch>
            <a:fillRect/>
          </a:stretch>
        </p:blipFill>
        <p:spPr>
          <a:xfrm>
            <a:off x="514551" y="2286000"/>
            <a:ext cx="1143000" cy="782053"/>
          </a:xfrm>
          <a:prstGeom prst="rect">
            <a:avLst/>
          </a:prstGeom>
        </p:spPr>
      </p:pic>
      <p:sp>
        <p:nvSpPr>
          <p:cNvPr id="19" name="TextBox 18"/>
          <p:cNvSpPr txBox="1"/>
          <p:nvPr/>
        </p:nvSpPr>
        <p:spPr>
          <a:xfrm>
            <a:off x="454591" y="3028890"/>
            <a:ext cx="1221809" cy="400110"/>
          </a:xfrm>
          <a:prstGeom prst="rect">
            <a:avLst/>
          </a:prstGeom>
          <a:noFill/>
        </p:spPr>
        <p:txBody>
          <a:bodyPr wrap="none" rtlCol="0">
            <a:spAutoFit/>
          </a:bodyPr>
          <a:lstStyle/>
          <a:p>
            <a:r>
              <a:rPr lang="en-US" sz="2000" b="1" dirty="0" smtClean="0">
                <a:latin typeface="Arial" pitchFamily="34" charset="0"/>
                <a:cs typeface="Arial" pitchFamily="34" charset="0"/>
              </a:rPr>
              <a:t>Multisim</a:t>
            </a:r>
            <a:endParaRPr lang="en-US" b="1" dirty="0">
              <a:latin typeface="Arial" pitchFamily="34" charset="0"/>
              <a:cs typeface="Arial" pitchFamily="34" charset="0"/>
            </a:endParaRPr>
          </a:p>
        </p:txBody>
      </p:sp>
      <p:sp>
        <p:nvSpPr>
          <p:cNvPr id="20" name="Content Placeholder 10"/>
          <p:cNvSpPr txBox="1">
            <a:spLocks/>
          </p:cNvSpPr>
          <p:nvPr/>
        </p:nvSpPr>
        <p:spPr bwMode="auto">
          <a:xfrm>
            <a:off x="5638800" y="4267200"/>
            <a:ext cx="3200400" cy="2057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Tx/>
              <a:buSzTx/>
              <a:tabLst/>
              <a:defRPr/>
            </a:pPr>
            <a:r>
              <a:rPr kumimoji="0" lang="en-US" sz="2000" b="1" i="0" u="none" strike="noStrike" kern="0" cap="none" spc="0" normalizeH="0" baseline="0" noProof="0" dirty="0" smtClean="0">
                <a:ln>
                  <a:noFill/>
                </a:ln>
                <a:solidFill>
                  <a:schemeClr val="tx1"/>
                </a:solidFill>
                <a:effectLst/>
                <a:uLnTx/>
                <a:uFillTx/>
                <a:latin typeface="+mn-lt"/>
                <a:ea typeface="+mn-ea"/>
                <a:cs typeface="+mn-cs"/>
              </a:rPr>
              <a:t>Textbooks</a:t>
            </a:r>
          </a:p>
          <a:p>
            <a:pPr marL="800100" lvl="1" indent="-342900" fontAlgn="base">
              <a:spcBef>
                <a:spcPct val="20000"/>
              </a:spcBef>
              <a:spcAft>
                <a:spcPct val="0"/>
              </a:spcAft>
              <a:buFont typeface="Arial" pitchFamily="34" charset="0"/>
              <a:buChar char="•"/>
            </a:pPr>
            <a:r>
              <a:rPr kumimoji="0" lang="en-US" sz="2000" b="0" i="1" u="none" strike="noStrike" kern="0" cap="none" spc="0" normalizeH="0" baseline="0" noProof="0" dirty="0" smtClean="0">
                <a:ln>
                  <a:noFill/>
                </a:ln>
                <a:solidFill>
                  <a:schemeClr val="tx1"/>
                </a:solidFill>
                <a:effectLst/>
                <a:uLnTx/>
                <a:uFillTx/>
                <a:latin typeface="+mn-lt"/>
                <a:ea typeface="+mn-ea"/>
                <a:cs typeface="+mn-cs"/>
              </a:rPr>
              <a:t>Electrical Engineering</a:t>
            </a:r>
          </a:p>
          <a:p>
            <a:pPr marL="800100" lvl="1" indent="-342900" fontAlgn="base">
              <a:spcBef>
                <a:spcPct val="20000"/>
              </a:spcBef>
              <a:spcAft>
                <a:spcPct val="0"/>
              </a:spcAft>
              <a:buFont typeface="Arial" pitchFamily="34" charset="0"/>
              <a:buChar char="•"/>
            </a:pPr>
            <a:r>
              <a:rPr kumimoji="0" lang="en-US" sz="2000" b="0" i="1" u="none" strike="noStrike" kern="0" cap="none" spc="0" normalizeH="0" baseline="0" noProof="0" dirty="0" smtClean="0">
                <a:ln>
                  <a:noFill/>
                </a:ln>
                <a:solidFill>
                  <a:schemeClr val="tx1"/>
                </a:solidFill>
                <a:effectLst/>
                <a:uLnTx/>
                <a:uFillTx/>
                <a:latin typeface="+mn-lt"/>
                <a:ea typeface="+mn-ea"/>
                <a:cs typeface="+mn-cs"/>
              </a:rPr>
              <a:t>Microelectronic Circuits</a:t>
            </a:r>
          </a:p>
          <a:p>
            <a:pPr marL="800100" lvl="1" indent="-342900" fontAlgn="base">
              <a:spcBef>
                <a:spcPct val="20000"/>
              </a:spcBef>
              <a:spcAft>
                <a:spcPct val="0"/>
              </a:spcAft>
              <a:buFont typeface="Arial" pitchFamily="34" charset="0"/>
              <a:buChar char="•"/>
            </a:pPr>
            <a:r>
              <a:rPr lang="en-US" sz="2000" i="1" kern="0" dirty="0" smtClean="0"/>
              <a:t>Basic Engineering Circuit Analysis</a:t>
            </a:r>
            <a:endParaRPr kumimoji="0" lang="en-US" sz="2000" b="0" i="1" u="none" strike="noStrike" kern="0" cap="none" spc="0" normalizeH="0" baseline="0" noProof="0" dirty="0" smtClean="0">
              <a:ln>
                <a:noFill/>
              </a:ln>
              <a:solidFill>
                <a:schemeClr val="tx1"/>
              </a:solidFill>
              <a:effectLst/>
              <a:uLnTx/>
              <a:uFillTx/>
              <a:latin typeface="+mn-lt"/>
              <a:ea typeface="+mn-ea"/>
              <a:cs typeface="+mn-cs"/>
            </a:endParaRPr>
          </a:p>
        </p:txBody>
      </p:sp>
      <p:pic>
        <p:nvPicPr>
          <p:cNvPr id="21" name="Picture 20" descr="Hambley2.jpg"/>
          <p:cNvPicPr>
            <a:picLocks noChangeAspect="1"/>
          </p:cNvPicPr>
          <p:nvPr/>
        </p:nvPicPr>
        <p:blipFill>
          <a:blip r:embed="rId7" cstate="print"/>
          <a:stretch>
            <a:fillRect/>
          </a:stretch>
        </p:blipFill>
        <p:spPr bwMode="auto">
          <a:xfrm>
            <a:off x="5965372" y="2209800"/>
            <a:ext cx="1045028" cy="1423352"/>
          </a:xfrm>
          <a:prstGeom prst="rect">
            <a:avLst/>
          </a:prstGeom>
          <a:noFill/>
          <a:ln>
            <a:noFill/>
          </a:ln>
          <a:scene3d>
            <a:camera prst="perspectiveContrastingLeftFacing"/>
            <a:lightRig rig="threePt" dir="t"/>
          </a:scene3d>
        </p:spPr>
      </p:pic>
      <p:pic>
        <p:nvPicPr>
          <p:cNvPr id="22" name="Picture 9" descr="sedraCover"/>
          <p:cNvPicPr>
            <a:picLocks noChangeAspect="1" noChangeArrowheads="1"/>
          </p:cNvPicPr>
          <p:nvPr/>
        </p:nvPicPr>
        <p:blipFill>
          <a:blip r:embed="rId8"/>
          <a:stretch>
            <a:fillRect/>
          </a:stretch>
        </p:blipFill>
        <p:spPr bwMode="auto">
          <a:xfrm>
            <a:off x="6824770" y="2590800"/>
            <a:ext cx="1100030" cy="1436510"/>
          </a:xfrm>
          <a:prstGeom prst="rect">
            <a:avLst/>
          </a:prstGeom>
          <a:noFill/>
          <a:ln>
            <a:noFill/>
          </a:ln>
          <a:scene3d>
            <a:camera prst="perspectiveContrastingLeftFacing"/>
            <a:lightRig rig="threePt" dir="t"/>
          </a:scene3d>
        </p:spPr>
      </p:pic>
      <p:pic>
        <p:nvPicPr>
          <p:cNvPr id="27" name="Picture 2"/>
          <p:cNvPicPr>
            <a:picLocks noChangeAspect="1" noChangeArrowheads="1"/>
          </p:cNvPicPr>
          <p:nvPr/>
        </p:nvPicPr>
        <p:blipFill>
          <a:blip r:embed="rId9" cstate="print"/>
          <a:srcRect/>
          <a:stretch>
            <a:fillRect/>
          </a:stretch>
        </p:blipFill>
        <p:spPr bwMode="auto">
          <a:xfrm>
            <a:off x="7616562" y="2971800"/>
            <a:ext cx="1375038" cy="1375038"/>
          </a:xfrm>
          <a:prstGeom prst="rect">
            <a:avLst/>
          </a:prstGeom>
          <a:noFill/>
          <a:ln w="9525">
            <a:noFill/>
            <a:miter lim="800000"/>
            <a:headEnd/>
            <a:tailEnd/>
          </a:ln>
          <a:effectLst/>
          <a:scene3d>
            <a:camera prst="perspectiveContrastingLeftFacing"/>
            <a:lightRig rig="threePt" dir="t"/>
          </a:scene3d>
        </p:spPr>
      </p:pic>
      <p:sp>
        <p:nvSpPr>
          <p:cNvPr id="28" name="Left-Right Arrow 27"/>
          <p:cNvSpPr/>
          <p:nvPr/>
        </p:nvSpPr>
        <p:spPr bwMode="auto">
          <a:xfrm>
            <a:off x="1981200" y="1676400"/>
            <a:ext cx="914400" cy="228600"/>
          </a:xfrm>
          <a:prstGeom prst="lef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Narrow" pitchFamily="34" charset="0"/>
            </a:endParaRPr>
          </a:p>
        </p:txBody>
      </p:sp>
      <p:sp>
        <p:nvSpPr>
          <p:cNvPr id="29" name="Left-Right Arrow 28"/>
          <p:cNvSpPr/>
          <p:nvPr/>
        </p:nvSpPr>
        <p:spPr bwMode="auto">
          <a:xfrm>
            <a:off x="5029200" y="1676400"/>
            <a:ext cx="914400" cy="228600"/>
          </a:xfrm>
          <a:prstGeom prst="lef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Narrow"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Platform for Teaching MCU Concepts</a:t>
            </a:r>
            <a:endParaRPr lang="en-US" dirty="0"/>
          </a:p>
        </p:txBody>
      </p:sp>
      <p:pic>
        <p:nvPicPr>
          <p:cNvPr id="9" name="Picture 8" descr="labview_logo.gif"/>
          <p:cNvPicPr>
            <a:picLocks noChangeAspect="1"/>
          </p:cNvPicPr>
          <p:nvPr/>
        </p:nvPicPr>
        <p:blipFill>
          <a:blip r:embed="rId3"/>
          <a:stretch>
            <a:fillRect/>
          </a:stretch>
        </p:blipFill>
        <p:spPr>
          <a:xfrm>
            <a:off x="533400" y="3914775"/>
            <a:ext cx="1028700" cy="1190625"/>
          </a:xfrm>
          <a:prstGeom prst="rect">
            <a:avLst/>
          </a:prstGeom>
        </p:spPr>
      </p:pic>
      <p:sp>
        <p:nvSpPr>
          <p:cNvPr id="13" name="Oval 12"/>
          <p:cNvSpPr/>
          <p:nvPr/>
        </p:nvSpPr>
        <p:spPr>
          <a:xfrm>
            <a:off x="7924800" y="93025"/>
            <a:ext cx="1187668" cy="1049975"/>
          </a:xfrm>
          <a:prstGeom prst="ellipse">
            <a:avLst/>
          </a:prstGeom>
          <a:blipFill rotWithShape="0">
            <a:blip r:embed="rId4" cstate="print"/>
            <a:stretch>
              <a:fillRect/>
            </a:stretch>
          </a:blipFill>
        </p:spPr>
        <p:style>
          <a:lnRef idx="0">
            <a:schemeClr val="accent1">
              <a:shade val="80000"/>
              <a:hueOff val="0"/>
              <a:satOff val="0"/>
              <a:lumOff val="0"/>
              <a:alphaOff val="0"/>
            </a:schemeClr>
          </a:lnRef>
          <a:fillRef idx="1">
            <a:scrgbClr r="0" g="0" b="0"/>
          </a:fillRef>
          <a:effectRef idx="3">
            <a:schemeClr val="accent1">
              <a:tint val="40000"/>
              <a:hueOff val="0"/>
              <a:satOff val="0"/>
              <a:lumOff val="0"/>
              <a:alphaOff val="0"/>
            </a:schemeClr>
          </a:effectRef>
          <a:fontRef idx="minor">
            <a:schemeClr val="lt1">
              <a:hueOff val="0"/>
              <a:satOff val="0"/>
              <a:lumOff val="0"/>
              <a:alphaOff val="0"/>
            </a:schemeClr>
          </a:fontRef>
        </p:style>
      </p:sp>
      <p:grpSp>
        <p:nvGrpSpPr>
          <p:cNvPr id="3" name="Group 14"/>
          <p:cNvGrpSpPr/>
          <p:nvPr/>
        </p:nvGrpSpPr>
        <p:grpSpPr>
          <a:xfrm>
            <a:off x="266200" y="2514600"/>
            <a:ext cx="1638800" cy="839022"/>
            <a:chOff x="152400" y="1618488"/>
            <a:chExt cx="1638800" cy="839022"/>
          </a:xfrm>
        </p:grpSpPr>
        <p:sp>
          <p:nvSpPr>
            <p:cNvPr id="18" name="TextBox 17"/>
            <p:cNvSpPr txBox="1"/>
            <p:nvPr/>
          </p:nvSpPr>
          <p:spPr>
            <a:xfrm>
              <a:off x="168640" y="2057400"/>
              <a:ext cx="1622560" cy="400110"/>
            </a:xfrm>
            <a:prstGeom prst="rect">
              <a:avLst/>
            </a:prstGeom>
            <a:noFill/>
          </p:spPr>
          <p:txBody>
            <a:bodyPr wrap="none" rtlCol="0">
              <a:spAutoFit/>
            </a:bodyPr>
            <a:lstStyle/>
            <a:p>
              <a:r>
                <a:rPr lang="en-US" sz="2000" b="1" dirty="0" err="1" smtClean="0">
                  <a:latin typeface="Arial" pitchFamily="34" charset="0"/>
                  <a:cs typeface="Arial" pitchFamily="34" charset="0"/>
                </a:rPr>
                <a:t>Coldwarrior</a:t>
              </a:r>
              <a:endParaRPr lang="en-US" b="1" dirty="0">
                <a:latin typeface="Arial" pitchFamily="34" charset="0"/>
                <a:cs typeface="Arial" pitchFamily="34" charset="0"/>
              </a:endParaRPr>
            </a:p>
          </p:txBody>
        </p:sp>
        <p:pic>
          <p:nvPicPr>
            <p:cNvPr id="14" name="Picture 13" descr="freescale.jpg"/>
            <p:cNvPicPr>
              <a:picLocks noChangeAspect="1"/>
            </p:cNvPicPr>
            <p:nvPr/>
          </p:nvPicPr>
          <p:blipFill>
            <a:blip r:embed="rId5" cstate="print">
              <a:clrChange>
                <a:clrFrom>
                  <a:srgbClr val="FFFFFF"/>
                </a:clrFrom>
                <a:clrTo>
                  <a:srgbClr val="FFFFFF">
                    <a:alpha val="0"/>
                  </a:srgbClr>
                </a:clrTo>
              </a:clrChange>
            </a:blip>
            <a:stretch>
              <a:fillRect/>
            </a:stretch>
          </p:blipFill>
          <p:spPr>
            <a:xfrm>
              <a:off x="152400" y="1618488"/>
              <a:ext cx="1578864" cy="591312"/>
            </a:xfrm>
            <a:prstGeom prst="rect">
              <a:avLst/>
            </a:prstGeom>
          </p:spPr>
        </p:pic>
      </p:grpSp>
      <p:sp>
        <p:nvSpPr>
          <p:cNvPr id="23" name="TextBox 22"/>
          <p:cNvSpPr txBox="1"/>
          <p:nvPr/>
        </p:nvSpPr>
        <p:spPr>
          <a:xfrm>
            <a:off x="304800" y="1143000"/>
            <a:ext cx="1606530" cy="584775"/>
          </a:xfrm>
          <a:prstGeom prst="rect">
            <a:avLst/>
          </a:prstGeom>
          <a:noFill/>
        </p:spPr>
        <p:txBody>
          <a:bodyPr wrap="none" rtlCol="0">
            <a:spAutoFit/>
          </a:bodyPr>
          <a:lstStyle/>
          <a:p>
            <a:r>
              <a:rPr lang="en-US" sz="3200" b="1" dirty="0" smtClean="0">
                <a:solidFill>
                  <a:srgbClr val="0070C0"/>
                </a:solidFill>
              </a:rPr>
              <a:t>Software</a:t>
            </a:r>
            <a:endParaRPr lang="en-US" b="1" dirty="0">
              <a:solidFill>
                <a:srgbClr val="0070C0"/>
              </a:solidFill>
            </a:endParaRPr>
          </a:p>
        </p:txBody>
      </p:sp>
      <p:sp>
        <p:nvSpPr>
          <p:cNvPr id="24" name="TextBox 23"/>
          <p:cNvSpPr txBox="1"/>
          <p:nvPr/>
        </p:nvSpPr>
        <p:spPr>
          <a:xfrm>
            <a:off x="3048000" y="1143000"/>
            <a:ext cx="1720343" cy="584775"/>
          </a:xfrm>
          <a:prstGeom prst="rect">
            <a:avLst/>
          </a:prstGeom>
          <a:noFill/>
        </p:spPr>
        <p:txBody>
          <a:bodyPr wrap="none" rtlCol="0">
            <a:spAutoFit/>
          </a:bodyPr>
          <a:lstStyle/>
          <a:p>
            <a:r>
              <a:rPr lang="en-US" sz="3200" b="1" dirty="0" smtClean="0">
                <a:solidFill>
                  <a:srgbClr val="0070C0"/>
                </a:solidFill>
              </a:rPr>
              <a:t>Hardware</a:t>
            </a:r>
            <a:endParaRPr lang="en-US" b="1" dirty="0">
              <a:solidFill>
                <a:srgbClr val="0070C0"/>
              </a:solidFill>
            </a:endParaRPr>
          </a:p>
        </p:txBody>
      </p:sp>
      <p:sp>
        <p:nvSpPr>
          <p:cNvPr id="25" name="TextBox 24"/>
          <p:cNvSpPr txBox="1"/>
          <p:nvPr/>
        </p:nvSpPr>
        <p:spPr>
          <a:xfrm>
            <a:off x="6248400" y="1143000"/>
            <a:ext cx="1980029" cy="584775"/>
          </a:xfrm>
          <a:prstGeom prst="rect">
            <a:avLst/>
          </a:prstGeom>
          <a:noFill/>
        </p:spPr>
        <p:txBody>
          <a:bodyPr wrap="none" rtlCol="0">
            <a:spAutoFit/>
          </a:bodyPr>
          <a:lstStyle/>
          <a:p>
            <a:r>
              <a:rPr lang="en-US" sz="3200" b="1" dirty="0" smtClean="0">
                <a:solidFill>
                  <a:srgbClr val="0070C0"/>
                </a:solidFill>
              </a:rPr>
              <a:t>Curriculum</a:t>
            </a:r>
            <a:endParaRPr lang="en-US" b="1" dirty="0">
              <a:solidFill>
                <a:srgbClr val="0070C0"/>
              </a:solidFill>
            </a:endParaRPr>
          </a:p>
        </p:txBody>
      </p:sp>
      <p:pic>
        <p:nvPicPr>
          <p:cNvPr id="26" name="Picture 25" descr="UVP-9128-AppModualBd2.jpg"/>
          <p:cNvPicPr>
            <a:picLocks noChangeAspect="1"/>
          </p:cNvPicPr>
          <p:nvPr/>
        </p:nvPicPr>
        <p:blipFill>
          <a:blip r:embed="rId6" cstate="print">
            <a:clrChange>
              <a:clrFrom>
                <a:srgbClr val="FFFFFF"/>
              </a:clrFrom>
              <a:clrTo>
                <a:srgbClr val="FFFFFF">
                  <a:alpha val="0"/>
                </a:srgbClr>
              </a:clrTo>
            </a:clrChange>
          </a:blip>
          <a:stretch>
            <a:fillRect/>
          </a:stretch>
        </p:blipFill>
        <p:spPr>
          <a:xfrm>
            <a:off x="2590800" y="3429000"/>
            <a:ext cx="2575532" cy="2667000"/>
          </a:xfrm>
          <a:prstGeom prst="rect">
            <a:avLst/>
          </a:prstGeom>
        </p:spPr>
      </p:pic>
      <p:pic>
        <p:nvPicPr>
          <p:cNvPr id="1026" name="Picture 2"/>
          <p:cNvPicPr>
            <a:picLocks noChangeAspect="1" noChangeArrowheads="1"/>
          </p:cNvPicPr>
          <p:nvPr/>
        </p:nvPicPr>
        <p:blipFill>
          <a:blip r:embed="rId7"/>
          <a:srcRect l="25000" t="23978" r="29688"/>
          <a:stretch>
            <a:fillRect/>
          </a:stretch>
        </p:blipFill>
        <p:spPr bwMode="auto">
          <a:xfrm>
            <a:off x="6019800" y="2286000"/>
            <a:ext cx="2743200" cy="3298934"/>
          </a:xfrm>
          <a:prstGeom prst="rect">
            <a:avLst/>
          </a:prstGeom>
          <a:noFill/>
          <a:ln w="9525">
            <a:noFill/>
            <a:miter lim="800000"/>
            <a:headEnd/>
            <a:tailEnd/>
          </a:ln>
          <a:effectLst/>
        </p:spPr>
      </p:pic>
      <p:pic>
        <p:nvPicPr>
          <p:cNvPr id="15" name="Picture 14" descr="Untitled.tif"/>
          <p:cNvPicPr>
            <a:picLocks noChangeAspect="1"/>
          </p:cNvPicPr>
          <p:nvPr/>
        </p:nvPicPr>
        <p:blipFill>
          <a:blip r:embed="rId8"/>
          <a:stretch>
            <a:fillRect/>
          </a:stretch>
        </p:blipFill>
        <p:spPr>
          <a:xfrm>
            <a:off x="2438400" y="1905000"/>
            <a:ext cx="2667000" cy="2002844"/>
          </a:xfrm>
          <a:prstGeom prst="rect">
            <a:avLst/>
          </a:prstGeom>
        </p:spPr>
      </p:pic>
      <p:sp>
        <p:nvSpPr>
          <p:cNvPr id="16" name="Left-Right Arrow 15"/>
          <p:cNvSpPr/>
          <p:nvPr/>
        </p:nvSpPr>
        <p:spPr bwMode="auto">
          <a:xfrm>
            <a:off x="2043752" y="1344304"/>
            <a:ext cx="914400" cy="228600"/>
          </a:xfrm>
          <a:prstGeom prst="lef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Narrow" pitchFamily="34" charset="0"/>
            </a:endParaRPr>
          </a:p>
        </p:txBody>
      </p:sp>
      <p:sp>
        <p:nvSpPr>
          <p:cNvPr id="17" name="Left-Right Arrow 16"/>
          <p:cNvSpPr/>
          <p:nvPr/>
        </p:nvSpPr>
        <p:spPr bwMode="auto">
          <a:xfrm>
            <a:off x="5105400" y="1357952"/>
            <a:ext cx="914400" cy="228600"/>
          </a:xfrm>
          <a:prstGeom prst="lef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Narrow"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Platform for Teaching Telecom Concepts</a:t>
            </a:r>
            <a:endParaRPr lang="en-US" dirty="0"/>
          </a:p>
        </p:txBody>
      </p:sp>
      <p:pic>
        <p:nvPicPr>
          <p:cNvPr id="9" name="Picture 8" descr="labview_logo.gif"/>
          <p:cNvPicPr>
            <a:picLocks noChangeAspect="1"/>
          </p:cNvPicPr>
          <p:nvPr/>
        </p:nvPicPr>
        <p:blipFill>
          <a:blip r:embed="rId3"/>
          <a:stretch>
            <a:fillRect/>
          </a:stretch>
        </p:blipFill>
        <p:spPr>
          <a:xfrm>
            <a:off x="533400" y="3228975"/>
            <a:ext cx="1028700" cy="1190625"/>
          </a:xfrm>
          <a:prstGeom prst="rect">
            <a:avLst/>
          </a:prstGeom>
        </p:spPr>
      </p:pic>
      <p:sp>
        <p:nvSpPr>
          <p:cNvPr id="13" name="Oval 12"/>
          <p:cNvSpPr/>
          <p:nvPr/>
        </p:nvSpPr>
        <p:spPr>
          <a:xfrm>
            <a:off x="7924800" y="93025"/>
            <a:ext cx="1187668" cy="1049975"/>
          </a:xfrm>
          <a:prstGeom prst="ellipse">
            <a:avLst/>
          </a:prstGeom>
          <a:blipFill rotWithShape="0">
            <a:blip r:embed="rId4" cstate="print"/>
            <a:stretch>
              <a:fillRect/>
            </a:stretch>
          </a:blipFill>
        </p:spPr>
        <p:style>
          <a:lnRef idx="0">
            <a:schemeClr val="accent1">
              <a:shade val="80000"/>
              <a:hueOff val="0"/>
              <a:satOff val="0"/>
              <a:lumOff val="0"/>
              <a:alphaOff val="0"/>
            </a:schemeClr>
          </a:lnRef>
          <a:fillRef idx="1">
            <a:scrgbClr r="0" g="0" b="0"/>
          </a:fillRef>
          <a:effectRef idx="3">
            <a:schemeClr val="accent1">
              <a:tint val="40000"/>
              <a:hueOff val="0"/>
              <a:satOff val="0"/>
              <a:lumOff val="0"/>
              <a:alphaOff val="0"/>
            </a:schemeClr>
          </a:effectRef>
          <a:fontRef idx="minor">
            <a:schemeClr val="lt1">
              <a:hueOff val="0"/>
              <a:satOff val="0"/>
              <a:lumOff val="0"/>
              <a:alphaOff val="0"/>
            </a:schemeClr>
          </a:fontRef>
        </p:style>
      </p:sp>
      <p:sp>
        <p:nvSpPr>
          <p:cNvPr id="23" name="TextBox 22"/>
          <p:cNvSpPr txBox="1"/>
          <p:nvPr/>
        </p:nvSpPr>
        <p:spPr>
          <a:xfrm>
            <a:off x="304800" y="1143000"/>
            <a:ext cx="1606530" cy="584775"/>
          </a:xfrm>
          <a:prstGeom prst="rect">
            <a:avLst/>
          </a:prstGeom>
          <a:noFill/>
        </p:spPr>
        <p:txBody>
          <a:bodyPr wrap="none" rtlCol="0">
            <a:spAutoFit/>
          </a:bodyPr>
          <a:lstStyle/>
          <a:p>
            <a:r>
              <a:rPr lang="en-US" sz="3200" b="1" dirty="0" smtClean="0">
                <a:solidFill>
                  <a:srgbClr val="0070C0"/>
                </a:solidFill>
              </a:rPr>
              <a:t>Software</a:t>
            </a:r>
            <a:endParaRPr lang="en-US" b="1" dirty="0">
              <a:solidFill>
                <a:srgbClr val="0070C0"/>
              </a:solidFill>
            </a:endParaRPr>
          </a:p>
        </p:txBody>
      </p:sp>
      <p:sp>
        <p:nvSpPr>
          <p:cNvPr id="24" name="TextBox 23"/>
          <p:cNvSpPr txBox="1"/>
          <p:nvPr/>
        </p:nvSpPr>
        <p:spPr>
          <a:xfrm>
            <a:off x="3048000" y="1143000"/>
            <a:ext cx="1720343" cy="584775"/>
          </a:xfrm>
          <a:prstGeom prst="rect">
            <a:avLst/>
          </a:prstGeom>
          <a:noFill/>
        </p:spPr>
        <p:txBody>
          <a:bodyPr wrap="none" rtlCol="0">
            <a:spAutoFit/>
          </a:bodyPr>
          <a:lstStyle/>
          <a:p>
            <a:r>
              <a:rPr lang="en-US" sz="3200" b="1" dirty="0" smtClean="0">
                <a:solidFill>
                  <a:srgbClr val="0070C0"/>
                </a:solidFill>
              </a:rPr>
              <a:t>Hardware</a:t>
            </a:r>
            <a:endParaRPr lang="en-US" b="1" dirty="0">
              <a:solidFill>
                <a:srgbClr val="0070C0"/>
              </a:solidFill>
            </a:endParaRPr>
          </a:p>
        </p:txBody>
      </p:sp>
      <p:sp>
        <p:nvSpPr>
          <p:cNvPr id="25" name="TextBox 24"/>
          <p:cNvSpPr txBox="1"/>
          <p:nvPr/>
        </p:nvSpPr>
        <p:spPr>
          <a:xfrm>
            <a:off x="6248400" y="1219200"/>
            <a:ext cx="2113079" cy="584775"/>
          </a:xfrm>
          <a:prstGeom prst="rect">
            <a:avLst/>
          </a:prstGeom>
          <a:noFill/>
        </p:spPr>
        <p:txBody>
          <a:bodyPr wrap="none" rtlCol="0">
            <a:spAutoFit/>
          </a:bodyPr>
          <a:lstStyle/>
          <a:p>
            <a:r>
              <a:rPr lang="en-US" sz="3200" b="1" dirty="0" smtClean="0">
                <a:solidFill>
                  <a:srgbClr val="0070C0"/>
                </a:solidFill>
              </a:rPr>
              <a:t>Courseware</a:t>
            </a:r>
            <a:endParaRPr lang="en-US" b="1" dirty="0">
              <a:solidFill>
                <a:srgbClr val="0070C0"/>
              </a:solidFill>
            </a:endParaRPr>
          </a:p>
        </p:txBody>
      </p:sp>
      <p:pic>
        <p:nvPicPr>
          <p:cNvPr id="16" name="Picture 15" descr="DATEX-C-med-cmyk.jpg"/>
          <p:cNvPicPr>
            <a:picLocks noChangeAspect="1"/>
          </p:cNvPicPr>
          <p:nvPr/>
        </p:nvPicPr>
        <p:blipFill>
          <a:blip r:embed="rId5"/>
          <a:stretch>
            <a:fillRect/>
          </a:stretch>
        </p:blipFill>
        <p:spPr>
          <a:xfrm>
            <a:off x="2895600" y="3505200"/>
            <a:ext cx="3048000" cy="2350008"/>
          </a:xfrm>
          <a:prstGeom prst="rect">
            <a:avLst/>
          </a:prstGeom>
          <a:scene3d>
            <a:camera prst="perspectiveHeroicExtremeLeftFacing"/>
            <a:lightRig rig="threePt" dir="t"/>
          </a:scene3d>
        </p:spPr>
      </p:pic>
      <p:pic>
        <p:nvPicPr>
          <p:cNvPr id="15" name="Picture 14" descr="Untitled.tif"/>
          <p:cNvPicPr>
            <a:picLocks noChangeAspect="1"/>
          </p:cNvPicPr>
          <p:nvPr/>
        </p:nvPicPr>
        <p:blipFill>
          <a:blip r:embed="rId6"/>
          <a:stretch>
            <a:fillRect/>
          </a:stretch>
        </p:blipFill>
        <p:spPr>
          <a:xfrm>
            <a:off x="2362200" y="1905000"/>
            <a:ext cx="2841116" cy="2133600"/>
          </a:xfrm>
          <a:prstGeom prst="rect">
            <a:avLst/>
          </a:prstGeom>
        </p:spPr>
      </p:pic>
      <p:pic>
        <p:nvPicPr>
          <p:cNvPr id="17" name="Picture 2"/>
          <p:cNvPicPr>
            <a:picLocks noChangeAspect="1" noChangeArrowheads="1"/>
          </p:cNvPicPr>
          <p:nvPr/>
        </p:nvPicPr>
        <p:blipFill>
          <a:blip r:embed="rId7"/>
          <a:srcRect l="25000" t="23978" r="29688"/>
          <a:stretch>
            <a:fillRect/>
          </a:stretch>
        </p:blipFill>
        <p:spPr bwMode="auto">
          <a:xfrm>
            <a:off x="6019800" y="2286000"/>
            <a:ext cx="2743200" cy="3298934"/>
          </a:xfrm>
          <a:prstGeom prst="rect">
            <a:avLst/>
          </a:prstGeom>
          <a:noFill/>
          <a:ln w="9525">
            <a:noFill/>
            <a:miter lim="800000"/>
            <a:headEnd/>
            <a:tailEnd/>
          </a:ln>
          <a:effectLst/>
        </p:spPr>
      </p:pic>
      <p:sp>
        <p:nvSpPr>
          <p:cNvPr id="19" name="Rectangle 18"/>
          <p:cNvSpPr/>
          <p:nvPr/>
        </p:nvSpPr>
        <p:spPr>
          <a:xfrm>
            <a:off x="6705600" y="3276600"/>
            <a:ext cx="1351653"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FPO</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par>
                                <p:cTn id="25" presetID="10"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5"/>
          <a:stretch>
            <a:fillRect/>
          </a:stretch>
        </p:blipFill>
        <p:spPr bwMode="auto">
          <a:xfrm>
            <a:off x="1522539" y="1836982"/>
            <a:ext cx="7038377" cy="3801818"/>
          </a:xfrm>
          <a:prstGeom prst="rect">
            <a:avLst/>
          </a:prstGeom>
          <a:noFill/>
          <a:ln w="9525">
            <a:noFill/>
            <a:miter lim="800000"/>
            <a:headEnd/>
            <a:tailEnd/>
          </a:ln>
          <a:effectLst/>
        </p:spPr>
      </p:pic>
      <p:pic>
        <p:nvPicPr>
          <p:cNvPr id="9" name="Picture 2"/>
          <p:cNvPicPr>
            <a:picLocks noChangeAspect="1" noChangeArrowheads="1"/>
          </p:cNvPicPr>
          <p:nvPr/>
        </p:nvPicPr>
        <p:blipFill>
          <a:blip r:embed="rId6" cstate="print"/>
          <a:srcRect/>
          <a:stretch>
            <a:fillRect/>
          </a:stretch>
        </p:blipFill>
        <p:spPr bwMode="auto">
          <a:xfrm>
            <a:off x="3319956" y="2314199"/>
            <a:ext cx="3253333" cy="2047735"/>
          </a:xfrm>
          <a:prstGeom prst="rect">
            <a:avLst/>
          </a:prstGeom>
          <a:noFill/>
          <a:ln w="9525">
            <a:noFill/>
            <a:miter lim="800000"/>
            <a:headEnd/>
            <a:tailEnd/>
          </a:ln>
          <a:effectLst>
            <a:outerShdw blurRad="50800" dist="38100" dir="2700000" algn="tl" rotWithShape="0">
              <a:prstClr val="black">
                <a:alpha val="40000"/>
              </a:prstClr>
            </a:outerShdw>
          </a:effectLst>
        </p:spPr>
      </p:pic>
      <p:graphicFrame>
        <p:nvGraphicFramePr>
          <p:cNvPr id="4099" name="Object 11"/>
          <p:cNvGraphicFramePr>
            <a:graphicFrameLocks noChangeAspect="1"/>
          </p:cNvGraphicFramePr>
          <p:nvPr/>
        </p:nvGraphicFramePr>
        <p:xfrm>
          <a:off x="8077200" y="3276600"/>
          <a:ext cx="606705" cy="405841"/>
        </p:xfrm>
        <a:graphic>
          <a:graphicData uri="http://schemas.openxmlformats.org/presentationml/2006/ole">
            <p:oleObj spid="_x0000_s37890" name="Bitmap Image" r:id="rId7" imgW="4161905" imgH="3067478" progId="PBrush">
              <p:embed/>
            </p:oleObj>
          </a:graphicData>
        </a:graphic>
      </p:graphicFrame>
      <p:pic>
        <p:nvPicPr>
          <p:cNvPr id="13" name="Picture 13"/>
          <p:cNvPicPr>
            <a:picLocks noChangeAspect="1" noChangeArrowheads="1"/>
          </p:cNvPicPr>
          <p:nvPr/>
        </p:nvPicPr>
        <p:blipFill>
          <a:blip r:embed="rId8"/>
          <a:srcRect/>
          <a:stretch>
            <a:fillRect/>
          </a:stretch>
        </p:blipFill>
        <p:spPr bwMode="auto">
          <a:xfrm>
            <a:off x="6982364" y="5257912"/>
            <a:ext cx="1399636" cy="457088"/>
          </a:xfrm>
          <a:prstGeom prst="rect">
            <a:avLst/>
          </a:prstGeom>
          <a:noFill/>
          <a:ln w="9525">
            <a:noFill/>
            <a:miter lim="800000"/>
            <a:headEnd/>
            <a:tailEnd/>
          </a:ln>
        </p:spPr>
      </p:pic>
      <p:pic>
        <p:nvPicPr>
          <p:cNvPr id="14" name="Picture 6"/>
          <p:cNvPicPr>
            <a:picLocks noChangeAspect="1" noChangeArrowheads="1"/>
          </p:cNvPicPr>
          <p:nvPr/>
        </p:nvPicPr>
        <p:blipFill>
          <a:blip r:embed="rId9"/>
          <a:srcRect/>
          <a:stretch>
            <a:fillRect/>
          </a:stretch>
        </p:blipFill>
        <p:spPr bwMode="auto">
          <a:xfrm>
            <a:off x="6810593" y="1371600"/>
            <a:ext cx="1419007" cy="259215"/>
          </a:xfrm>
          <a:prstGeom prst="rect">
            <a:avLst/>
          </a:prstGeom>
          <a:noFill/>
          <a:ln w="9525">
            <a:noFill/>
            <a:miter lim="800000"/>
            <a:headEnd/>
            <a:tailEnd/>
          </a:ln>
          <a:effectLst/>
        </p:spPr>
      </p:pic>
      <p:pic>
        <p:nvPicPr>
          <p:cNvPr id="15" name="Picture 7"/>
          <p:cNvPicPr>
            <a:picLocks noChangeAspect="1" noChangeArrowheads="1"/>
          </p:cNvPicPr>
          <p:nvPr/>
        </p:nvPicPr>
        <p:blipFill>
          <a:blip r:embed="rId10"/>
          <a:srcRect/>
          <a:stretch>
            <a:fillRect/>
          </a:stretch>
        </p:blipFill>
        <p:spPr bwMode="auto">
          <a:xfrm>
            <a:off x="7086600" y="1657922"/>
            <a:ext cx="1002069" cy="475678"/>
          </a:xfrm>
          <a:prstGeom prst="rect">
            <a:avLst/>
          </a:prstGeom>
          <a:noFill/>
          <a:ln w="9525">
            <a:noFill/>
            <a:miter lim="800000"/>
            <a:headEnd/>
            <a:tailEnd/>
          </a:ln>
          <a:effectLst/>
        </p:spPr>
      </p:pic>
      <p:sp>
        <p:nvSpPr>
          <p:cNvPr id="16" name="TextBox 15"/>
          <p:cNvSpPr txBox="1"/>
          <p:nvPr/>
        </p:nvSpPr>
        <p:spPr>
          <a:xfrm>
            <a:off x="447222" y="2286000"/>
            <a:ext cx="1542285" cy="523220"/>
          </a:xfrm>
          <a:prstGeom prst="rect">
            <a:avLst/>
          </a:prstGeom>
          <a:noFill/>
        </p:spPr>
        <p:txBody>
          <a:bodyPr wrap="square" rtlCol="0">
            <a:spAutoFit/>
          </a:bodyPr>
          <a:lstStyle/>
          <a:p>
            <a:r>
              <a:rPr lang="en-US" sz="1400" b="1" dirty="0" smtClean="0">
                <a:solidFill>
                  <a:schemeClr val="tx2">
                    <a:lumMod val="75000"/>
                  </a:schemeClr>
                </a:solidFill>
                <a:latin typeface="Arial" pitchFamily="34" charset="0"/>
                <a:cs typeface="Arial" pitchFamily="34" charset="0"/>
              </a:rPr>
              <a:t>Circuit Design and Simulation</a:t>
            </a:r>
            <a:endParaRPr lang="en-US" sz="1400" b="1" dirty="0">
              <a:solidFill>
                <a:schemeClr val="tx2">
                  <a:lumMod val="75000"/>
                </a:schemeClr>
              </a:solidFill>
              <a:latin typeface="Arial" pitchFamily="34" charset="0"/>
              <a:cs typeface="Arial" pitchFamily="34" charset="0"/>
            </a:endParaRPr>
          </a:p>
        </p:txBody>
      </p:sp>
      <p:sp>
        <p:nvSpPr>
          <p:cNvPr id="17" name="Rectangle 16"/>
          <p:cNvSpPr/>
          <p:nvPr/>
        </p:nvSpPr>
        <p:spPr>
          <a:xfrm>
            <a:off x="-76200" y="3059151"/>
            <a:ext cx="1964403" cy="533011"/>
          </a:xfrm>
          <a:prstGeom prst="rect">
            <a:avLst/>
          </a:prstGeom>
        </p:spPr>
        <p:txBody>
          <a:bodyPr wrap="square">
            <a:spAutoFit/>
          </a:bodyPr>
          <a:lstStyle/>
          <a:p>
            <a:r>
              <a:rPr lang="en-US" sz="1400" b="1" dirty="0" smtClean="0">
                <a:solidFill>
                  <a:schemeClr val="tx2">
                    <a:lumMod val="75000"/>
                  </a:schemeClr>
                </a:solidFill>
                <a:latin typeface="Arial" pitchFamily="34" charset="0"/>
                <a:cs typeface="Arial" pitchFamily="34" charset="0"/>
              </a:rPr>
              <a:t>Control, Simulation and </a:t>
            </a:r>
            <a:r>
              <a:rPr lang="en-US" sz="1400" b="1" dirty="0" err="1" smtClean="0">
                <a:solidFill>
                  <a:schemeClr val="tx2">
                    <a:lumMod val="75000"/>
                  </a:schemeClr>
                </a:solidFill>
                <a:latin typeface="Arial" pitchFamily="34" charset="0"/>
                <a:cs typeface="Arial" pitchFamily="34" charset="0"/>
              </a:rPr>
              <a:t>Mechatronics</a:t>
            </a:r>
            <a:endParaRPr lang="en-US" sz="1400" b="1" dirty="0">
              <a:solidFill>
                <a:schemeClr val="tx2">
                  <a:lumMod val="75000"/>
                </a:schemeClr>
              </a:solidFill>
              <a:latin typeface="Arial" pitchFamily="34" charset="0"/>
              <a:cs typeface="Arial" pitchFamily="34" charset="0"/>
            </a:endParaRPr>
          </a:p>
        </p:txBody>
      </p:sp>
      <p:sp>
        <p:nvSpPr>
          <p:cNvPr id="18" name="TextBox 17"/>
          <p:cNvSpPr txBox="1"/>
          <p:nvPr/>
        </p:nvSpPr>
        <p:spPr>
          <a:xfrm>
            <a:off x="96380" y="3886200"/>
            <a:ext cx="1718447" cy="523220"/>
          </a:xfrm>
          <a:prstGeom prst="rect">
            <a:avLst/>
          </a:prstGeom>
          <a:noFill/>
        </p:spPr>
        <p:txBody>
          <a:bodyPr wrap="square" rtlCol="0">
            <a:spAutoFit/>
          </a:bodyPr>
          <a:lstStyle/>
          <a:p>
            <a:r>
              <a:rPr lang="en-US" sz="1400" b="1" dirty="0" smtClean="0">
                <a:solidFill>
                  <a:schemeClr val="tx2">
                    <a:lumMod val="75000"/>
                  </a:schemeClr>
                </a:solidFill>
                <a:latin typeface="Arial" pitchFamily="34" charset="0"/>
                <a:cs typeface="Arial" pitchFamily="34" charset="0"/>
              </a:rPr>
              <a:t>Signal and Image</a:t>
            </a:r>
          </a:p>
          <a:p>
            <a:r>
              <a:rPr lang="en-US" sz="1400" b="1" dirty="0" smtClean="0">
                <a:solidFill>
                  <a:schemeClr val="tx2">
                    <a:lumMod val="75000"/>
                  </a:schemeClr>
                </a:solidFill>
                <a:latin typeface="Arial" pitchFamily="34" charset="0"/>
                <a:cs typeface="Arial" pitchFamily="34" charset="0"/>
              </a:rPr>
              <a:t>Processing</a:t>
            </a:r>
            <a:endParaRPr lang="en-US" sz="1400" b="1" dirty="0">
              <a:solidFill>
                <a:schemeClr val="tx2">
                  <a:lumMod val="75000"/>
                </a:schemeClr>
              </a:solidFill>
              <a:latin typeface="Arial" pitchFamily="34" charset="0"/>
              <a:cs typeface="Arial" pitchFamily="34" charset="0"/>
            </a:endParaRPr>
          </a:p>
        </p:txBody>
      </p:sp>
      <p:sp>
        <p:nvSpPr>
          <p:cNvPr id="19" name="TextBox 18"/>
          <p:cNvSpPr txBox="1"/>
          <p:nvPr/>
        </p:nvSpPr>
        <p:spPr>
          <a:xfrm>
            <a:off x="634907" y="4702117"/>
            <a:ext cx="1959289" cy="523220"/>
          </a:xfrm>
          <a:prstGeom prst="rect">
            <a:avLst/>
          </a:prstGeom>
          <a:noFill/>
        </p:spPr>
        <p:txBody>
          <a:bodyPr wrap="square" rtlCol="0">
            <a:spAutoFit/>
          </a:bodyPr>
          <a:lstStyle/>
          <a:p>
            <a:r>
              <a:rPr lang="en-US" sz="1400" b="1" dirty="0" smtClean="0">
                <a:solidFill>
                  <a:schemeClr val="tx2">
                    <a:lumMod val="75000"/>
                  </a:schemeClr>
                </a:solidFill>
                <a:latin typeface="Arial" pitchFamily="34" charset="0"/>
                <a:cs typeface="Arial" pitchFamily="34" charset="0"/>
              </a:rPr>
              <a:t>RF and Wireless</a:t>
            </a:r>
          </a:p>
          <a:p>
            <a:r>
              <a:rPr lang="en-US" sz="1400" b="1" dirty="0" smtClean="0">
                <a:solidFill>
                  <a:schemeClr val="tx2">
                    <a:lumMod val="75000"/>
                  </a:schemeClr>
                </a:solidFill>
                <a:latin typeface="Arial" pitchFamily="34" charset="0"/>
                <a:cs typeface="Arial" pitchFamily="34" charset="0"/>
              </a:rPr>
              <a:t>Communications</a:t>
            </a:r>
            <a:endParaRPr lang="en-US" sz="1400" b="1" dirty="0">
              <a:solidFill>
                <a:schemeClr val="tx2">
                  <a:lumMod val="75000"/>
                </a:schemeClr>
              </a:solidFill>
              <a:latin typeface="Arial" pitchFamily="34" charset="0"/>
              <a:cs typeface="Arial" pitchFamily="34" charset="0"/>
            </a:endParaRPr>
          </a:p>
        </p:txBody>
      </p:sp>
      <p:sp>
        <p:nvSpPr>
          <p:cNvPr id="25" name="TextBox 24"/>
          <p:cNvSpPr txBox="1"/>
          <p:nvPr/>
        </p:nvSpPr>
        <p:spPr>
          <a:xfrm>
            <a:off x="1581671" y="5393358"/>
            <a:ext cx="1847329" cy="523220"/>
          </a:xfrm>
          <a:prstGeom prst="rect">
            <a:avLst/>
          </a:prstGeom>
          <a:noFill/>
        </p:spPr>
        <p:txBody>
          <a:bodyPr wrap="square" rtlCol="0">
            <a:spAutoFit/>
          </a:bodyPr>
          <a:lstStyle/>
          <a:p>
            <a:r>
              <a:rPr lang="en-US" sz="1400" b="1" dirty="0" smtClean="0">
                <a:solidFill>
                  <a:schemeClr val="tx2">
                    <a:lumMod val="75000"/>
                  </a:schemeClr>
                </a:solidFill>
                <a:latin typeface="Arial" pitchFamily="34" charset="0"/>
                <a:cs typeface="Arial" pitchFamily="34" charset="0"/>
              </a:rPr>
              <a:t>Embedded Systems</a:t>
            </a:r>
            <a:endParaRPr lang="en-US" sz="1400" b="1" dirty="0">
              <a:solidFill>
                <a:schemeClr val="tx2">
                  <a:lumMod val="75000"/>
                </a:schemeClr>
              </a:solidFill>
              <a:latin typeface="Arial" pitchFamily="34" charset="0"/>
              <a:cs typeface="Arial" pitchFamily="34" charset="0"/>
            </a:endParaRPr>
          </a:p>
        </p:txBody>
      </p:sp>
      <p:sp>
        <p:nvSpPr>
          <p:cNvPr id="26" name="TextBox 25"/>
          <p:cNvSpPr txBox="1"/>
          <p:nvPr/>
        </p:nvSpPr>
        <p:spPr>
          <a:xfrm>
            <a:off x="1219200" y="1524000"/>
            <a:ext cx="1763964" cy="523220"/>
          </a:xfrm>
          <a:prstGeom prst="rect">
            <a:avLst/>
          </a:prstGeom>
          <a:noFill/>
        </p:spPr>
        <p:txBody>
          <a:bodyPr wrap="square" rtlCol="0">
            <a:spAutoFit/>
          </a:bodyPr>
          <a:lstStyle/>
          <a:p>
            <a:r>
              <a:rPr lang="en-US" sz="1400" b="1" dirty="0" smtClean="0">
                <a:solidFill>
                  <a:schemeClr val="tx2">
                    <a:lumMod val="75000"/>
                  </a:schemeClr>
                </a:solidFill>
                <a:latin typeface="Arial" pitchFamily="34" charset="0"/>
                <a:cs typeface="Arial" pitchFamily="34" charset="0"/>
              </a:rPr>
              <a:t>Measurement and Instrumentation</a:t>
            </a:r>
            <a:endParaRPr lang="en-US" sz="1400" b="1" dirty="0">
              <a:solidFill>
                <a:schemeClr val="tx2">
                  <a:lumMod val="75000"/>
                </a:schemeClr>
              </a:solidFill>
              <a:latin typeface="Arial" pitchFamily="34" charset="0"/>
              <a:cs typeface="Arial" pitchFamily="34" charset="0"/>
            </a:endParaRPr>
          </a:p>
        </p:txBody>
      </p:sp>
      <p:pic>
        <p:nvPicPr>
          <p:cNvPr id="27" name="Picture 26" descr="Emona.gif"/>
          <p:cNvPicPr>
            <a:picLocks noChangeAspect="1"/>
          </p:cNvPicPr>
          <p:nvPr/>
        </p:nvPicPr>
        <p:blipFill>
          <a:blip r:embed="rId11"/>
          <a:stretch>
            <a:fillRect/>
          </a:stretch>
        </p:blipFill>
        <p:spPr>
          <a:xfrm>
            <a:off x="7543800" y="4589320"/>
            <a:ext cx="952370" cy="439880"/>
          </a:xfrm>
          <a:prstGeom prst="rect">
            <a:avLst/>
          </a:prstGeom>
        </p:spPr>
      </p:pic>
      <p:pic>
        <p:nvPicPr>
          <p:cNvPr id="28" name="Picture 4"/>
          <p:cNvPicPr>
            <a:picLocks noChangeAspect="1" noChangeArrowheads="1"/>
          </p:cNvPicPr>
          <p:nvPr/>
        </p:nvPicPr>
        <p:blipFill>
          <a:blip r:embed="rId12"/>
          <a:srcRect/>
          <a:stretch>
            <a:fillRect/>
          </a:stretch>
        </p:blipFill>
        <p:spPr bwMode="auto">
          <a:xfrm>
            <a:off x="7819246" y="2209800"/>
            <a:ext cx="640284" cy="3927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9" name="Rectangle 28"/>
          <p:cNvSpPr/>
          <p:nvPr/>
        </p:nvSpPr>
        <p:spPr>
          <a:xfrm>
            <a:off x="7797634" y="2561494"/>
            <a:ext cx="713811" cy="253815"/>
          </a:xfrm>
          <a:prstGeom prst="rect">
            <a:avLst/>
          </a:prstGeom>
          <a:scene3d>
            <a:camera prst="isometricOffAxis1Right"/>
            <a:lightRig rig="threePt" dir="t"/>
          </a:scene3d>
          <a:sp3d extrusionH="38100"/>
        </p:spPr>
        <p:txBody>
          <a:bodyPr wrap="none">
            <a:spAutoFit/>
          </a:bodyPr>
          <a:lstStyle/>
          <a:p>
            <a:pPr algn="ctr" eaLnBrk="0" hangingPunct="0">
              <a:defRPr/>
            </a:pPr>
            <a:r>
              <a:rPr lang="en-US" sz="1400" b="1" dirty="0">
                <a:latin typeface="+mj-lt"/>
              </a:rPr>
              <a:t>Multisim</a:t>
            </a:r>
          </a:p>
        </p:txBody>
      </p:sp>
      <p:sp>
        <p:nvSpPr>
          <p:cNvPr id="31" name="Title 1"/>
          <p:cNvSpPr>
            <a:spLocks noGrp="1"/>
          </p:cNvSpPr>
          <p:nvPr>
            <p:ph type="title"/>
          </p:nvPr>
        </p:nvSpPr>
        <p:spPr>
          <a:xfrm>
            <a:off x="152400" y="228600"/>
            <a:ext cx="8991600" cy="762000"/>
          </a:xfrm>
        </p:spPr>
        <p:txBody>
          <a:bodyPr/>
          <a:lstStyle/>
          <a:p>
            <a:r>
              <a:rPr lang="en-US" dirty="0" smtClean="0"/>
              <a:t>NI ELVIS II Teaching Platform</a:t>
            </a:r>
            <a:endParaRPr lang="en-US" dirty="0"/>
          </a:p>
        </p:txBody>
      </p:sp>
    </p:spTree>
    <p:custDataLst>
      <p:tags r:id="rId2"/>
    </p:custDataLst>
  </p:cSld>
  <p:clrMapOvr>
    <a:masterClrMapping/>
  </p:clrMapOvr>
  <p:transition advTm="4493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16"/>
                                        </p:tgtEl>
                                      </p:cBhvr>
                                    </p:animEffect>
                                    <p:animScale>
                                      <p:cBhvr>
                                        <p:cTn id="7" dur="250" autoRev="1" fill="hold"/>
                                        <p:tgtEl>
                                          <p:spTgt spid="16"/>
                                        </p:tgtEl>
                                      </p:cBhvr>
                                      <p:by x="105000" y="105000"/>
                                    </p:animScale>
                                  </p:childTnLst>
                                </p:cTn>
                              </p:par>
                              <p:par>
                                <p:cTn id="8" presetID="26" presetClass="emph" presetSubtype="0" fill="hold" grpId="0" nodeType="withEffect">
                                  <p:stCondLst>
                                    <p:cond delay="0"/>
                                  </p:stCondLst>
                                  <p:childTnLst>
                                    <p:animEffect transition="out" filter="fade">
                                      <p:cBhvr>
                                        <p:cTn id="9" dur="500" tmFilter="0, 0; .2, .5; .8, .5; 1, 0"/>
                                        <p:tgtEl>
                                          <p:spTgt spid="26"/>
                                        </p:tgtEl>
                                      </p:cBhvr>
                                    </p:animEffect>
                                    <p:animScale>
                                      <p:cBhvr>
                                        <p:cTn id="10" dur="250" autoRev="1" fill="hold"/>
                                        <p:tgtEl>
                                          <p:spTgt spid="26"/>
                                        </p:tgtEl>
                                      </p:cBhvr>
                                      <p:by x="105000" y="105000"/>
                                    </p:animScale>
                                  </p:childTnLst>
                                </p:cTn>
                              </p:par>
                              <p:par>
                                <p:cTn id="11" presetID="26" presetClass="emph" presetSubtype="0" fill="hold" grpId="0" nodeType="withEffect">
                                  <p:stCondLst>
                                    <p:cond delay="0"/>
                                  </p:stCondLst>
                                  <p:childTnLst>
                                    <p:animEffect transition="out" filter="fade">
                                      <p:cBhvr>
                                        <p:cTn id="12" dur="500" tmFilter="0, 0; .2, .5; .8, .5; 1, 0"/>
                                        <p:tgtEl>
                                          <p:spTgt spid="17"/>
                                        </p:tgtEl>
                                      </p:cBhvr>
                                    </p:animEffect>
                                    <p:animScale>
                                      <p:cBhvr>
                                        <p:cTn id="13" dur="250" autoRev="1" fill="hold"/>
                                        <p:tgtEl>
                                          <p:spTgt spid="17"/>
                                        </p:tgtEl>
                                      </p:cBhvr>
                                      <p:by x="105000" y="105000"/>
                                    </p:animScale>
                                  </p:childTnLst>
                                </p:cTn>
                              </p:par>
                              <p:par>
                                <p:cTn id="14" presetID="26" presetClass="emph" presetSubtype="0" fill="hold" grpId="0" nodeType="withEffect">
                                  <p:stCondLst>
                                    <p:cond delay="0"/>
                                  </p:stCondLst>
                                  <p:childTnLst>
                                    <p:animEffect transition="out" filter="fade">
                                      <p:cBhvr>
                                        <p:cTn id="15" dur="500" tmFilter="0, 0; .2, .5; .8, .5; 1, 0"/>
                                        <p:tgtEl>
                                          <p:spTgt spid="18"/>
                                        </p:tgtEl>
                                      </p:cBhvr>
                                    </p:animEffect>
                                    <p:animScale>
                                      <p:cBhvr>
                                        <p:cTn id="16" dur="250" autoRev="1" fill="hold"/>
                                        <p:tgtEl>
                                          <p:spTgt spid="18"/>
                                        </p:tgtEl>
                                      </p:cBhvr>
                                      <p:by x="105000" y="105000"/>
                                    </p:animScale>
                                  </p:childTnLst>
                                </p:cTn>
                              </p:par>
                              <p:par>
                                <p:cTn id="17" presetID="26" presetClass="emph" presetSubtype="0" fill="hold" grpId="0" nodeType="withEffect">
                                  <p:stCondLst>
                                    <p:cond delay="0"/>
                                  </p:stCondLst>
                                  <p:childTnLst>
                                    <p:animEffect transition="out" filter="fade">
                                      <p:cBhvr>
                                        <p:cTn id="18" dur="500" tmFilter="0, 0; .2, .5; .8, .5; 1, 0"/>
                                        <p:tgtEl>
                                          <p:spTgt spid="19"/>
                                        </p:tgtEl>
                                      </p:cBhvr>
                                    </p:animEffect>
                                    <p:animScale>
                                      <p:cBhvr>
                                        <p:cTn id="19" dur="250" autoRev="1" fill="hold"/>
                                        <p:tgtEl>
                                          <p:spTgt spid="19"/>
                                        </p:tgtEl>
                                      </p:cBhvr>
                                      <p:by x="105000" y="105000"/>
                                    </p:animScale>
                                  </p:childTnLst>
                                </p:cTn>
                              </p:par>
                              <p:par>
                                <p:cTn id="20" presetID="26" presetClass="emph" presetSubtype="0" fill="hold" grpId="0" nodeType="withEffect">
                                  <p:stCondLst>
                                    <p:cond delay="0"/>
                                  </p:stCondLst>
                                  <p:childTnLst>
                                    <p:animEffect transition="out" filter="fade">
                                      <p:cBhvr>
                                        <p:cTn id="21" dur="500" tmFilter="0, 0; .2, .5; .8, .5; 1, 0"/>
                                        <p:tgtEl>
                                          <p:spTgt spid="25"/>
                                        </p:tgtEl>
                                      </p:cBhvr>
                                    </p:animEffect>
                                    <p:animScale>
                                      <p:cBhvr>
                                        <p:cTn id="22" dur="250" autoRev="1" fill="hold"/>
                                        <p:tgtEl>
                                          <p:spTgt spid="25"/>
                                        </p:tgtEl>
                                      </p:cBhvr>
                                      <p:by x="105000" y="105000"/>
                                    </p:animScale>
                                  </p:childTnLst>
                                </p:cTn>
                              </p:par>
                            </p:childTnLst>
                          </p:cTn>
                        </p:par>
                      </p:childTnLst>
                    </p:cTn>
                  </p:par>
                  <p:par>
                    <p:cTn id="23" fill="hold">
                      <p:stCondLst>
                        <p:cond delay="indefinite"/>
                      </p:stCondLst>
                      <p:childTnLst>
                        <p:par>
                          <p:cTn id="24" fill="hold">
                            <p:stCondLst>
                              <p:cond delay="0"/>
                            </p:stCondLst>
                            <p:childTnLst>
                              <p:par>
                                <p:cTn id="25" presetID="26" presetClass="emph" presetSubtype="0" fill="hold" nodeType="clickEffect">
                                  <p:stCondLst>
                                    <p:cond delay="0"/>
                                  </p:stCondLst>
                                  <p:childTnLst>
                                    <p:animEffect transition="out" filter="fade">
                                      <p:cBhvr>
                                        <p:cTn id="26" dur="500" tmFilter="0, 0; .2, .5; .8, .5; 1, 0"/>
                                        <p:tgtEl>
                                          <p:spTgt spid="14"/>
                                        </p:tgtEl>
                                      </p:cBhvr>
                                    </p:animEffect>
                                    <p:animScale>
                                      <p:cBhvr>
                                        <p:cTn id="27" dur="250" autoRev="1" fill="hold"/>
                                        <p:tgtEl>
                                          <p:spTgt spid="14"/>
                                        </p:tgtEl>
                                      </p:cBhvr>
                                      <p:by x="105000" y="105000"/>
                                    </p:animScale>
                                  </p:childTnLst>
                                </p:cTn>
                              </p:par>
                              <p:par>
                                <p:cTn id="28" presetID="26" presetClass="emph" presetSubtype="0" fill="hold" nodeType="withEffect">
                                  <p:stCondLst>
                                    <p:cond delay="0"/>
                                  </p:stCondLst>
                                  <p:childTnLst>
                                    <p:animEffect transition="out" filter="fade">
                                      <p:cBhvr>
                                        <p:cTn id="29" dur="500" tmFilter="0, 0; .2, .5; .8, .5; 1, 0"/>
                                        <p:tgtEl>
                                          <p:spTgt spid="15"/>
                                        </p:tgtEl>
                                      </p:cBhvr>
                                    </p:animEffect>
                                    <p:animScale>
                                      <p:cBhvr>
                                        <p:cTn id="30" dur="250" autoRev="1" fill="hold"/>
                                        <p:tgtEl>
                                          <p:spTgt spid="15"/>
                                        </p:tgtEl>
                                      </p:cBhvr>
                                      <p:by x="105000" y="105000"/>
                                    </p:animScale>
                                  </p:childTnLst>
                                </p:cTn>
                              </p:par>
                              <p:par>
                                <p:cTn id="31" presetID="26" presetClass="emph" presetSubtype="0" fill="hold" nodeType="withEffect">
                                  <p:stCondLst>
                                    <p:cond delay="0"/>
                                  </p:stCondLst>
                                  <p:childTnLst>
                                    <p:animEffect transition="out" filter="fade">
                                      <p:cBhvr>
                                        <p:cTn id="32" dur="500" tmFilter="0, 0; .2, .5; .8, .5; 1, 0"/>
                                        <p:tgtEl>
                                          <p:spTgt spid="28"/>
                                        </p:tgtEl>
                                      </p:cBhvr>
                                    </p:animEffect>
                                    <p:animScale>
                                      <p:cBhvr>
                                        <p:cTn id="33" dur="250" autoRev="1" fill="hold"/>
                                        <p:tgtEl>
                                          <p:spTgt spid="28"/>
                                        </p:tgtEl>
                                      </p:cBhvr>
                                      <p:by x="105000" y="105000"/>
                                    </p:animScale>
                                  </p:childTnLst>
                                </p:cTn>
                              </p:par>
                              <p:par>
                                <p:cTn id="34" presetID="26" presetClass="emph" presetSubtype="0" fill="hold" grpId="0" nodeType="withEffect">
                                  <p:stCondLst>
                                    <p:cond delay="0"/>
                                  </p:stCondLst>
                                  <p:childTnLst>
                                    <p:animEffect transition="out" filter="fade">
                                      <p:cBhvr>
                                        <p:cTn id="35" dur="500" tmFilter="0, 0; .2, .5; .8, .5; 1, 0"/>
                                        <p:tgtEl>
                                          <p:spTgt spid="29"/>
                                        </p:tgtEl>
                                      </p:cBhvr>
                                    </p:animEffect>
                                    <p:animScale>
                                      <p:cBhvr>
                                        <p:cTn id="36" dur="250" autoRev="1" fill="hold"/>
                                        <p:tgtEl>
                                          <p:spTgt spid="29"/>
                                        </p:tgtEl>
                                      </p:cBhvr>
                                      <p:by x="105000" y="105000"/>
                                    </p:animScale>
                                  </p:childTnLst>
                                </p:cTn>
                              </p:par>
                              <p:par>
                                <p:cTn id="37" presetID="26" presetClass="emph" presetSubtype="0" fill="hold" nodeType="withEffect">
                                  <p:stCondLst>
                                    <p:cond delay="0"/>
                                  </p:stCondLst>
                                  <p:childTnLst>
                                    <p:animEffect transition="out" filter="fade">
                                      <p:cBhvr>
                                        <p:cTn id="38" dur="500" tmFilter="0, 0; .2, .5; .8, .5; 1, 0"/>
                                        <p:tgtEl>
                                          <p:spTgt spid="4099"/>
                                        </p:tgtEl>
                                      </p:cBhvr>
                                    </p:animEffect>
                                    <p:animScale>
                                      <p:cBhvr>
                                        <p:cTn id="39" dur="250" autoRev="1" fill="hold"/>
                                        <p:tgtEl>
                                          <p:spTgt spid="4099"/>
                                        </p:tgtEl>
                                      </p:cBhvr>
                                      <p:by x="105000" y="105000"/>
                                    </p:animScale>
                                  </p:childTnLst>
                                </p:cTn>
                              </p:par>
                              <p:par>
                                <p:cTn id="40" presetID="26" presetClass="emph" presetSubtype="0" fill="hold" nodeType="withEffect">
                                  <p:stCondLst>
                                    <p:cond delay="0"/>
                                  </p:stCondLst>
                                  <p:childTnLst>
                                    <p:animEffect transition="out" filter="fade">
                                      <p:cBhvr>
                                        <p:cTn id="41" dur="500" tmFilter="0, 0; .2, .5; .8, .5; 1, 0"/>
                                        <p:tgtEl>
                                          <p:spTgt spid="27"/>
                                        </p:tgtEl>
                                      </p:cBhvr>
                                    </p:animEffect>
                                    <p:animScale>
                                      <p:cBhvr>
                                        <p:cTn id="42" dur="250" autoRev="1" fill="hold"/>
                                        <p:tgtEl>
                                          <p:spTgt spid="27"/>
                                        </p:tgtEl>
                                      </p:cBhvr>
                                      <p:by x="105000" y="105000"/>
                                    </p:animScale>
                                  </p:childTnLst>
                                </p:cTn>
                              </p:par>
                              <p:par>
                                <p:cTn id="43" presetID="26" presetClass="emph" presetSubtype="0" fill="hold" nodeType="withEffect">
                                  <p:stCondLst>
                                    <p:cond delay="0"/>
                                  </p:stCondLst>
                                  <p:childTnLst>
                                    <p:animEffect transition="out" filter="fade">
                                      <p:cBhvr>
                                        <p:cTn id="44" dur="500" tmFilter="0, 0; .2, .5; .8, .5; 1, 0"/>
                                        <p:tgtEl>
                                          <p:spTgt spid="13"/>
                                        </p:tgtEl>
                                      </p:cBhvr>
                                    </p:animEffect>
                                    <p:animScale>
                                      <p:cBhvr>
                                        <p:cTn id="45" dur="250" autoRev="1" fill="hold"/>
                                        <p:tgtEl>
                                          <p:spTgt spid="13"/>
                                        </p:tgtEl>
                                      </p:cBhvr>
                                      <p:by x="105000" y="105000"/>
                                    </p:animScale>
                                  </p:childTnLst>
                                </p:cTn>
                              </p:par>
                            </p:childTnLst>
                          </p:cTn>
                        </p:par>
                      </p:childTnLst>
                    </p:cTn>
                  </p:par>
                  <p:par>
                    <p:cTn id="46" fill="hold">
                      <p:stCondLst>
                        <p:cond delay="indefinite"/>
                      </p:stCondLst>
                      <p:childTnLst>
                        <p:par>
                          <p:cTn id="47" fill="hold">
                            <p:stCondLst>
                              <p:cond delay="0"/>
                            </p:stCondLst>
                            <p:childTnLst>
                              <p:par>
                                <p:cTn id="48" presetID="26" presetClass="emph" presetSubtype="0" fill="hold" nodeType="clickEffect">
                                  <p:stCondLst>
                                    <p:cond delay="0"/>
                                  </p:stCondLst>
                                  <p:childTnLst>
                                    <p:animEffect transition="out" filter="fade">
                                      <p:cBhvr>
                                        <p:cTn id="49" dur="500" tmFilter="0, 0; .2, .5; .8, .5; 1, 0"/>
                                        <p:tgtEl>
                                          <p:spTgt spid="9"/>
                                        </p:tgtEl>
                                      </p:cBhvr>
                                    </p:animEffect>
                                    <p:animScale>
                                      <p:cBhvr>
                                        <p:cTn id="50" dur="250" autoRev="1" fill="hold"/>
                                        <p:tgtEl>
                                          <p:spTgt spid="9"/>
                                        </p:tgtEl>
                                      </p:cBhvr>
                                      <p:by x="105000" y="105000"/>
                                    </p:animScale>
                                  </p:childTnLst>
                                </p:cTn>
                              </p:par>
                              <p:par>
                                <p:cTn id="51" presetID="26" presetClass="emph" presetSubtype="0" fill="hold" nodeType="withEffect">
                                  <p:stCondLst>
                                    <p:cond delay="0"/>
                                  </p:stCondLst>
                                  <p:childTnLst>
                                    <p:animEffect transition="out" filter="fade">
                                      <p:cBhvr>
                                        <p:cTn id="52" dur="500" tmFilter="0, 0; .2, .5; .8, .5; 1, 0"/>
                                        <p:tgtEl>
                                          <p:spTgt spid="4098"/>
                                        </p:tgtEl>
                                      </p:cBhvr>
                                    </p:animEffect>
                                    <p:animScale>
                                      <p:cBhvr>
                                        <p:cTn id="53" dur="250" autoRev="1" fill="hold"/>
                                        <p:tgtEl>
                                          <p:spTgt spid="409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5" grpId="0"/>
      <p:bldP spid="26" grpId="0"/>
      <p:bldP spid="2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 ELVIS II+ Comparison Chart</a:t>
            </a:r>
            <a:endParaRPr lang="en-US" dirty="0"/>
          </a:p>
        </p:txBody>
      </p:sp>
      <p:graphicFrame>
        <p:nvGraphicFramePr>
          <p:cNvPr id="4" name="Content Placeholder 3"/>
          <p:cNvGraphicFramePr>
            <a:graphicFrameLocks noGrp="1"/>
          </p:cNvGraphicFramePr>
          <p:nvPr>
            <p:ph idx="1"/>
          </p:nvPr>
        </p:nvGraphicFramePr>
        <p:xfrm>
          <a:off x="304800" y="1143000"/>
          <a:ext cx="8610600" cy="4419603"/>
        </p:xfrm>
        <a:graphic>
          <a:graphicData uri="http://schemas.openxmlformats.org/drawingml/2006/table">
            <a:tbl>
              <a:tblPr firstRow="1" bandRow="1">
                <a:tableStyleId>{5C22544A-7EE6-4342-B048-85BDC9FD1C3A}</a:tableStyleId>
              </a:tblPr>
              <a:tblGrid>
                <a:gridCol w="2152650"/>
                <a:gridCol w="2152650"/>
                <a:gridCol w="2152650"/>
                <a:gridCol w="2152650"/>
              </a:tblGrid>
              <a:tr h="491067">
                <a:tc>
                  <a:txBody>
                    <a:bodyPr/>
                    <a:lstStyle/>
                    <a:p>
                      <a:endParaRPr lang="en-US" dirty="0"/>
                    </a:p>
                  </a:txBody>
                  <a:tcPr/>
                </a:tc>
                <a:tc>
                  <a:txBody>
                    <a:bodyPr/>
                    <a:lstStyle/>
                    <a:p>
                      <a:pPr algn="ctr"/>
                      <a:r>
                        <a:rPr lang="en-US" dirty="0" smtClean="0"/>
                        <a:t>NI ELVIS I</a:t>
                      </a:r>
                      <a:endParaRPr lang="en-US" dirty="0"/>
                    </a:p>
                  </a:txBody>
                  <a:tcPr/>
                </a:tc>
                <a:tc>
                  <a:txBody>
                    <a:bodyPr/>
                    <a:lstStyle/>
                    <a:p>
                      <a:pPr algn="ctr"/>
                      <a:r>
                        <a:rPr lang="en-US" dirty="0" smtClean="0"/>
                        <a:t>NI ELVIS</a:t>
                      </a:r>
                      <a:r>
                        <a:rPr lang="en-US" baseline="0" dirty="0" smtClean="0"/>
                        <a:t> II</a:t>
                      </a:r>
                      <a:endParaRPr lang="en-US" dirty="0"/>
                    </a:p>
                  </a:txBody>
                  <a:tcPr/>
                </a:tc>
                <a:tc>
                  <a:txBody>
                    <a:bodyPr/>
                    <a:lstStyle/>
                    <a:p>
                      <a:pPr algn="ctr"/>
                      <a:r>
                        <a:rPr lang="en-US" dirty="0" smtClean="0"/>
                        <a:t>NI ELVIS II+</a:t>
                      </a:r>
                      <a:r>
                        <a:rPr lang="en-US" baseline="0" dirty="0" smtClean="0"/>
                        <a:t> (Q4’08)</a:t>
                      </a:r>
                      <a:endParaRPr lang="en-US" dirty="0"/>
                    </a:p>
                  </a:txBody>
                  <a:tcPr/>
                </a:tc>
              </a:tr>
              <a:tr h="491067">
                <a:tc>
                  <a:txBody>
                    <a:bodyPr/>
                    <a:lstStyle/>
                    <a:p>
                      <a:r>
                        <a:rPr lang="en-US" dirty="0" smtClean="0"/>
                        <a:t>12</a:t>
                      </a:r>
                      <a:r>
                        <a:rPr lang="en-US" baseline="0" dirty="0" smtClean="0"/>
                        <a:t> Integrated instr.</a:t>
                      </a:r>
                      <a:endParaRPr lang="en-US" dirty="0"/>
                    </a:p>
                  </a:txBody>
                  <a:tcPr/>
                </a:tc>
                <a:tc>
                  <a:txBody>
                    <a:bodyPr/>
                    <a:lstStyle/>
                    <a:p>
                      <a:pPr algn="ctr"/>
                      <a:r>
                        <a:rPr lang="en-US" dirty="0" smtClean="0"/>
                        <a:t>YES</a:t>
                      </a:r>
                      <a:endParaRPr lang="en-US" dirty="0"/>
                    </a:p>
                  </a:txBody>
                  <a:tcPr/>
                </a:tc>
                <a:tc>
                  <a:txBody>
                    <a:bodyPr/>
                    <a:lstStyle/>
                    <a:p>
                      <a:pPr algn="ctr"/>
                      <a:r>
                        <a:rPr lang="en-US" dirty="0" smtClean="0"/>
                        <a:t>YES</a:t>
                      </a:r>
                      <a:endParaRPr lang="en-US" dirty="0"/>
                    </a:p>
                  </a:txBody>
                  <a:tcPr/>
                </a:tc>
                <a:tc>
                  <a:txBody>
                    <a:bodyPr/>
                    <a:lstStyle/>
                    <a:p>
                      <a:pPr algn="ctr"/>
                      <a:r>
                        <a:rPr lang="en-US" dirty="0" smtClean="0"/>
                        <a:t>YES</a:t>
                      </a:r>
                      <a:endParaRPr lang="en-US" dirty="0"/>
                    </a:p>
                  </a:txBody>
                  <a:tcPr/>
                </a:tc>
              </a:tr>
              <a:tr h="491067">
                <a:tc>
                  <a:txBody>
                    <a:bodyPr/>
                    <a:lstStyle/>
                    <a:p>
                      <a:r>
                        <a:rPr lang="en-US" dirty="0" smtClean="0"/>
                        <a:t>PCI/PCMCIA</a:t>
                      </a:r>
                      <a:endParaRPr lang="en-US" dirty="0"/>
                    </a:p>
                  </a:txBody>
                  <a:tcPr/>
                </a:tc>
                <a:tc>
                  <a:txBody>
                    <a:bodyPr/>
                    <a:lstStyle/>
                    <a:p>
                      <a:pPr algn="ctr"/>
                      <a:r>
                        <a:rPr lang="en-US" dirty="0" smtClean="0"/>
                        <a:t>YES</a:t>
                      </a:r>
                      <a:endParaRPr lang="en-US" dirty="0"/>
                    </a:p>
                  </a:txBody>
                  <a:tcPr/>
                </a:tc>
                <a:tc>
                  <a:txBody>
                    <a:bodyPr/>
                    <a:lstStyle/>
                    <a:p>
                      <a:pPr algn="ctr"/>
                      <a:r>
                        <a:rPr lang="en-US" dirty="0" smtClean="0"/>
                        <a:t>NO</a:t>
                      </a:r>
                      <a:endParaRPr lang="en-US" dirty="0"/>
                    </a:p>
                  </a:txBody>
                  <a:tcPr/>
                </a:tc>
                <a:tc>
                  <a:txBody>
                    <a:bodyPr/>
                    <a:lstStyle/>
                    <a:p>
                      <a:pPr algn="ctr"/>
                      <a:r>
                        <a:rPr lang="en-US" dirty="0" smtClean="0"/>
                        <a:t>NO</a:t>
                      </a:r>
                      <a:endParaRPr lang="en-US" dirty="0"/>
                    </a:p>
                  </a:txBody>
                  <a:tcPr/>
                </a:tc>
              </a:tr>
              <a:tr h="491067">
                <a:tc>
                  <a:txBody>
                    <a:bodyPr/>
                    <a:lstStyle/>
                    <a:p>
                      <a:r>
                        <a:rPr lang="en-US" dirty="0" smtClean="0"/>
                        <a:t>Integrated</a:t>
                      </a:r>
                      <a:r>
                        <a:rPr lang="en-US" baseline="0" dirty="0" smtClean="0"/>
                        <a:t> </a:t>
                      </a:r>
                      <a:r>
                        <a:rPr lang="en-US" baseline="0" dirty="0" err="1" smtClean="0"/>
                        <a:t>Usb</a:t>
                      </a:r>
                      <a:endParaRPr lang="en-US" dirty="0"/>
                    </a:p>
                  </a:txBody>
                  <a:tcPr/>
                </a:tc>
                <a:tc>
                  <a:txBody>
                    <a:bodyPr/>
                    <a:lstStyle/>
                    <a:p>
                      <a:pPr algn="ctr"/>
                      <a:r>
                        <a:rPr lang="en-US" dirty="0" smtClean="0"/>
                        <a:t>NO</a:t>
                      </a:r>
                      <a:endParaRPr lang="en-US" dirty="0"/>
                    </a:p>
                  </a:txBody>
                  <a:tcPr/>
                </a:tc>
                <a:tc>
                  <a:txBody>
                    <a:bodyPr/>
                    <a:lstStyle/>
                    <a:p>
                      <a:pPr algn="ctr"/>
                      <a:r>
                        <a:rPr lang="en-US" dirty="0" smtClean="0"/>
                        <a:t>YES</a:t>
                      </a:r>
                      <a:endParaRPr lang="en-US" dirty="0"/>
                    </a:p>
                  </a:txBody>
                  <a:tcPr/>
                </a:tc>
                <a:tc>
                  <a:txBody>
                    <a:bodyPr/>
                    <a:lstStyle/>
                    <a:p>
                      <a:pPr algn="ctr"/>
                      <a:r>
                        <a:rPr lang="en-US" dirty="0" smtClean="0"/>
                        <a:t>YES</a:t>
                      </a:r>
                      <a:endParaRPr lang="en-US" dirty="0"/>
                    </a:p>
                  </a:txBody>
                  <a:tcPr/>
                </a:tc>
              </a:tr>
              <a:tr h="491067">
                <a:tc>
                  <a:txBody>
                    <a:bodyPr/>
                    <a:lstStyle/>
                    <a:p>
                      <a:r>
                        <a:rPr lang="en-US" dirty="0" smtClean="0"/>
                        <a:t>Isolated DMM</a:t>
                      </a:r>
                      <a:endParaRPr lang="en-US" dirty="0"/>
                    </a:p>
                  </a:txBody>
                  <a:tcPr/>
                </a:tc>
                <a:tc>
                  <a:txBody>
                    <a:bodyPr/>
                    <a:lstStyle/>
                    <a:p>
                      <a:pPr algn="ctr"/>
                      <a:r>
                        <a:rPr lang="en-US" dirty="0" smtClean="0"/>
                        <a:t>NO</a:t>
                      </a:r>
                      <a:endParaRPr lang="en-US" dirty="0"/>
                    </a:p>
                  </a:txBody>
                  <a:tcPr/>
                </a:tc>
                <a:tc>
                  <a:txBody>
                    <a:bodyPr/>
                    <a:lstStyle/>
                    <a:p>
                      <a:pPr algn="ctr"/>
                      <a:r>
                        <a:rPr lang="en-US" dirty="0" smtClean="0"/>
                        <a:t>YES</a:t>
                      </a:r>
                      <a:endParaRPr lang="en-US" dirty="0"/>
                    </a:p>
                  </a:txBody>
                  <a:tcPr/>
                </a:tc>
                <a:tc>
                  <a:txBody>
                    <a:bodyPr/>
                    <a:lstStyle/>
                    <a:p>
                      <a:pPr algn="ctr"/>
                      <a:r>
                        <a:rPr lang="en-US" dirty="0" smtClean="0"/>
                        <a:t>YES</a:t>
                      </a:r>
                      <a:endParaRPr lang="en-US" dirty="0"/>
                    </a:p>
                  </a:txBody>
                  <a:tcPr/>
                </a:tc>
              </a:tr>
              <a:tr h="491067">
                <a:tc>
                  <a:txBody>
                    <a:bodyPr/>
                    <a:lstStyle/>
                    <a:p>
                      <a:r>
                        <a:rPr lang="en-US" dirty="0" err="1" smtClean="0"/>
                        <a:t>DAQmx</a:t>
                      </a:r>
                      <a:r>
                        <a:rPr lang="en-US" baseline="0" dirty="0" smtClean="0"/>
                        <a:t> Based S/w</a:t>
                      </a:r>
                      <a:endParaRPr lang="en-US" dirty="0"/>
                    </a:p>
                  </a:txBody>
                  <a:tcPr/>
                </a:tc>
                <a:tc>
                  <a:txBody>
                    <a:bodyPr/>
                    <a:lstStyle/>
                    <a:p>
                      <a:pPr algn="ctr"/>
                      <a:r>
                        <a:rPr lang="en-US" dirty="0" smtClean="0"/>
                        <a:t>NO</a:t>
                      </a:r>
                      <a:endParaRPr lang="en-US" dirty="0"/>
                    </a:p>
                  </a:txBody>
                  <a:tcPr/>
                </a:tc>
                <a:tc>
                  <a:txBody>
                    <a:bodyPr/>
                    <a:lstStyle/>
                    <a:p>
                      <a:pPr algn="ctr"/>
                      <a:r>
                        <a:rPr lang="en-US" dirty="0" smtClean="0"/>
                        <a:t>YES</a:t>
                      </a:r>
                      <a:endParaRPr lang="en-US" dirty="0"/>
                    </a:p>
                  </a:txBody>
                  <a:tcPr/>
                </a:tc>
                <a:tc>
                  <a:txBody>
                    <a:bodyPr/>
                    <a:lstStyle/>
                    <a:p>
                      <a:pPr algn="ctr"/>
                      <a:r>
                        <a:rPr lang="en-US" dirty="0" smtClean="0"/>
                        <a:t>YES</a:t>
                      </a:r>
                      <a:endParaRPr lang="en-US" dirty="0"/>
                    </a:p>
                  </a:txBody>
                  <a:tcPr/>
                </a:tc>
              </a:tr>
              <a:tr h="491067">
                <a:tc>
                  <a:txBody>
                    <a:bodyPr/>
                    <a:lstStyle/>
                    <a:p>
                      <a:r>
                        <a:rPr lang="en-US" dirty="0" smtClean="0"/>
                        <a:t>True MS</a:t>
                      </a:r>
                      <a:r>
                        <a:rPr lang="en-US" baseline="0" dirty="0" smtClean="0"/>
                        <a:t> Integration</a:t>
                      </a:r>
                      <a:endParaRPr lang="en-US" dirty="0"/>
                    </a:p>
                  </a:txBody>
                  <a:tcPr/>
                </a:tc>
                <a:tc>
                  <a:txBody>
                    <a:bodyPr/>
                    <a:lstStyle/>
                    <a:p>
                      <a:pPr algn="ctr"/>
                      <a:r>
                        <a:rPr lang="en-US" dirty="0" smtClean="0"/>
                        <a:t>NO</a:t>
                      </a:r>
                      <a:endParaRPr lang="en-US" dirty="0"/>
                    </a:p>
                  </a:txBody>
                  <a:tcPr/>
                </a:tc>
                <a:tc>
                  <a:txBody>
                    <a:bodyPr/>
                    <a:lstStyle/>
                    <a:p>
                      <a:pPr algn="ctr"/>
                      <a:r>
                        <a:rPr lang="en-US" dirty="0" smtClean="0"/>
                        <a:t>YES</a:t>
                      </a:r>
                      <a:endParaRPr lang="en-US" dirty="0"/>
                    </a:p>
                  </a:txBody>
                  <a:tcPr/>
                </a:tc>
                <a:tc>
                  <a:txBody>
                    <a:bodyPr/>
                    <a:lstStyle/>
                    <a:p>
                      <a:pPr algn="ctr"/>
                      <a:r>
                        <a:rPr lang="en-US" dirty="0" smtClean="0"/>
                        <a:t>YES</a:t>
                      </a:r>
                      <a:endParaRPr lang="en-US" dirty="0"/>
                    </a:p>
                  </a:txBody>
                  <a:tcPr/>
                </a:tc>
              </a:tr>
              <a:tr h="491067">
                <a:tc>
                  <a:txBody>
                    <a:bodyPr/>
                    <a:lstStyle/>
                    <a:p>
                      <a:r>
                        <a:rPr lang="en-US" dirty="0" smtClean="0"/>
                        <a:t>5 </a:t>
                      </a:r>
                      <a:r>
                        <a:rPr lang="en-US" dirty="0" err="1" smtClean="0"/>
                        <a:t>Mhz</a:t>
                      </a:r>
                      <a:r>
                        <a:rPr lang="en-US" dirty="0" smtClean="0"/>
                        <a:t> Source</a:t>
                      </a:r>
                      <a:endParaRPr lang="en-US" dirty="0"/>
                    </a:p>
                  </a:txBody>
                  <a:tcPr/>
                </a:tc>
                <a:tc>
                  <a:txBody>
                    <a:bodyPr/>
                    <a:lstStyle/>
                    <a:p>
                      <a:pPr algn="ctr"/>
                      <a:r>
                        <a:rPr lang="en-US" dirty="0" smtClean="0"/>
                        <a:t>NO</a:t>
                      </a:r>
                      <a:endParaRPr lang="en-US" dirty="0"/>
                    </a:p>
                  </a:txBody>
                  <a:tcPr/>
                </a:tc>
                <a:tc>
                  <a:txBody>
                    <a:bodyPr/>
                    <a:lstStyle/>
                    <a:p>
                      <a:pPr algn="ctr"/>
                      <a:r>
                        <a:rPr lang="en-US" dirty="0" smtClean="0"/>
                        <a:t>NO</a:t>
                      </a:r>
                      <a:endParaRPr lang="en-US" dirty="0"/>
                    </a:p>
                  </a:txBody>
                  <a:tcPr/>
                </a:tc>
                <a:tc>
                  <a:txBody>
                    <a:bodyPr/>
                    <a:lstStyle/>
                    <a:p>
                      <a:pPr algn="ctr"/>
                      <a:r>
                        <a:rPr lang="en-US" dirty="0" smtClean="0"/>
                        <a:t>YES</a:t>
                      </a:r>
                      <a:endParaRPr lang="en-US" dirty="0"/>
                    </a:p>
                  </a:txBody>
                  <a:tcPr/>
                </a:tc>
              </a:tr>
              <a:tr h="491067">
                <a:tc>
                  <a:txBody>
                    <a:bodyPr/>
                    <a:lstStyle/>
                    <a:p>
                      <a:r>
                        <a:rPr lang="en-US" dirty="0" smtClean="0"/>
                        <a:t>50 </a:t>
                      </a:r>
                      <a:r>
                        <a:rPr lang="en-US" dirty="0" err="1" smtClean="0"/>
                        <a:t>Mhz</a:t>
                      </a:r>
                      <a:r>
                        <a:rPr lang="en-US" baseline="0" dirty="0" smtClean="0"/>
                        <a:t> Scope</a:t>
                      </a:r>
                      <a:endParaRPr lang="en-US" dirty="0"/>
                    </a:p>
                  </a:txBody>
                  <a:tcPr/>
                </a:tc>
                <a:tc>
                  <a:txBody>
                    <a:bodyPr/>
                    <a:lstStyle/>
                    <a:p>
                      <a:pPr algn="ctr"/>
                      <a:r>
                        <a:rPr lang="en-US" dirty="0" smtClean="0"/>
                        <a:t>NO</a:t>
                      </a:r>
                      <a:endParaRPr lang="en-US" dirty="0"/>
                    </a:p>
                  </a:txBody>
                  <a:tcPr/>
                </a:tc>
                <a:tc>
                  <a:txBody>
                    <a:bodyPr/>
                    <a:lstStyle/>
                    <a:p>
                      <a:pPr algn="ctr"/>
                      <a:r>
                        <a:rPr lang="en-US" dirty="0" smtClean="0"/>
                        <a:t>NO</a:t>
                      </a:r>
                      <a:endParaRPr lang="en-US" dirty="0"/>
                    </a:p>
                  </a:txBody>
                  <a:tcPr/>
                </a:tc>
                <a:tc>
                  <a:txBody>
                    <a:bodyPr/>
                    <a:lstStyle/>
                    <a:p>
                      <a:pPr algn="ctr"/>
                      <a:r>
                        <a:rPr lang="en-US" dirty="0" smtClean="0"/>
                        <a:t>YES</a:t>
                      </a:r>
                      <a:endParaRPr lang="en-US" dirty="0"/>
                    </a:p>
                  </a:txBody>
                  <a:tcPr/>
                </a:tc>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 name="Title 1"/>
          <p:cNvSpPr>
            <a:spLocks noGrp="1"/>
          </p:cNvSpPr>
          <p:nvPr>
            <p:ph type="title"/>
          </p:nvPr>
        </p:nvSpPr>
        <p:spPr>
          <a:xfrm>
            <a:off x="152400" y="228600"/>
            <a:ext cx="8991600" cy="762000"/>
          </a:xfrm>
        </p:spPr>
        <p:txBody>
          <a:bodyPr/>
          <a:lstStyle/>
          <a:p>
            <a:r>
              <a:rPr lang="en-US" dirty="0" smtClean="0"/>
              <a:t>NI ELVIS II Platform</a:t>
            </a:r>
            <a:endParaRPr lang="en-US" dirty="0"/>
          </a:p>
        </p:txBody>
      </p:sp>
      <p:graphicFrame>
        <p:nvGraphicFramePr>
          <p:cNvPr id="21" name="Diagram 20"/>
          <p:cNvGraphicFramePr/>
          <p:nvPr/>
        </p:nvGraphicFramePr>
        <p:xfrm>
          <a:off x="228600" y="990600"/>
          <a:ext cx="8534400" cy="4953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47" name="Group 46"/>
          <p:cNvGrpSpPr/>
          <p:nvPr/>
        </p:nvGrpSpPr>
        <p:grpSpPr>
          <a:xfrm>
            <a:off x="2514600" y="2133600"/>
            <a:ext cx="3855261" cy="1977349"/>
            <a:chOff x="2514600" y="2133600"/>
            <a:chExt cx="3855261" cy="1977349"/>
          </a:xfrm>
        </p:grpSpPr>
        <p:sp>
          <p:nvSpPr>
            <p:cNvPr id="29" name="Rectangle 28"/>
            <p:cNvSpPr/>
            <p:nvPr/>
          </p:nvSpPr>
          <p:spPr>
            <a:xfrm>
              <a:off x="5334000" y="2743200"/>
              <a:ext cx="1035861" cy="400110"/>
            </a:xfrm>
            <a:prstGeom prst="rect">
              <a:avLst/>
            </a:prstGeom>
            <a:scene3d>
              <a:camera prst="isometricOffAxis1Right"/>
              <a:lightRig rig="threePt" dir="t"/>
            </a:scene3d>
            <a:sp3d extrusionH="38100"/>
          </p:spPr>
          <p:txBody>
            <a:bodyPr wrap="none">
              <a:spAutoFit/>
            </a:bodyPr>
            <a:lstStyle/>
            <a:p>
              <a:pPr algn="ctr" eaLnBrk="0" hangingPunct="0">
                <a:defRPr/>
              </a:pPr>
              <a:r>
                <a:rPr lang="en-US" sz="2000" b="1" dirty="0">
                  <a:latin typeface="+mj-lt"/>
                </a:rPr>
                <a:t>Multisim</a:t>
              </a:r>
              <a:endParaRPr lang="en-US" sz="1400" b="1" dirty="0">
                <a:latin typeface="+mj-lt"/>
              </a:endParaRPr>
            </a:p>
          </p:txBody>
        </p:sp>
        <p:grpSp>
          <p:nvGrpSpPr>
            <p:cNvPr id="46" name="Group 45"/>
            <p:cNvGrpSpPr/>
            <p:nvPr/>
          </p:nvGrpSpPr>
          <p:grpSpPr>
            <a:xfrm>
              <a:off x="2514600" y="2133600"/>
              <a:ext cx="3829050" cy="1977349"/>
              <a:chOff x="2514600" y="2133600"/>
              <a:chExt cx="3829050" cy="1977349"/>
            </a:xfrm>
          </p:grpSpPr>
          <p:pic>
            <p:nvPicPr>
              <p:cNvPr id="9" name="Picture 2"/>
              <p:cNvPicPr>
                <a:picLocks noChangeAspect="1" noChangeArrowheads="1"/>
              </p:cNvPicPr>
              <p:nvPr/>
            </p:nvPicPr>
            <p:blipFill>
              <a:blip r:embed="rId8" cstate="print"/>
              <a:srcRect/>
              <a:stretch>
                <a:fillRect/>
              </a:stretch>
            </p:blipFill>
            <p:spPr bwMode="auto">
              <a:xfrm>
                <a:off x="3200400" y="2590800"/>
                <a:ext cx="2415133" cy="1520149"/>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2" name="Picture 21" descr="536363.jpg"/>
              <p:cNvPicPr>
                <a:picLocks noChangeAspect="1"/>
              </p:cNvPicPr>
              <p:nvPr/>
            </p:nvPicPr>
            <p:blipFill>
              <a:blip r:embed="rId9">
                <a:clrChange>
                  <a:clrFrom>
                    <a:srgbClr val="FFFFFF"/>
                  </a:clrFrom>
                  <a:clrTo>
                    <a:srgbClr val="FFFFFF">
                      <a:alpha val="0"/>
                    </a:srgbClr>
                  </a:clrTo>
                </a:clrChange>
              </a:blip>
              <a:stretch>
                <a:fillRect/>
              </a:stretch>
            </p:blipFill>
            <p:spPr>
              <a:xfrm>
                <a:off x="2514600" y="2286000"/>
                <a:ext cx="2286000" cy="455481"/>
              </a:xfrm>
              <a:prstGeom prst="rect">
                <a:avLst/>
              </a:prstGeom>
            </p:spPr>
          </p:pic>
          <p:pic>
            <p:nvPicPr>
              <p:cNvPr id="24" name="Picture 23" descr="ELVIS_companion_boards.JPG"/>
              <p:cNvPicPr>
                <a:picLocks noChangeAspect="1"/>
              </p:cNvPicPr>
              <p:nvPr/>
            </p:nvPicPr>
            <p:blipFill>
              <a:blip r:embed="rId10">
                <a:clrChange>
                  <a:clrFrom>
                    <a:srgbClr val="FCFCFA"/>
                  </a:clrFrom>
                  <a:clrTo>
                    <a:srgbClr val="FCFCFA">
                      <a:alpha val="0"/>
                    </a:srgbClr>
                  </a:clrTo>
                </a:clrChange>
              </a:blip>
              <a:srcRect l="16667" r="73148" b="87692"/>
              <a:stretch>
                <a:fillRect/>
              </a:stretch>
            </p:blipFill>
            <p:spPr>
              <a:xfrm>
                <a:off x="5334000" y="2133600"/>
                <a:ext cx="1009650" cy="734292"/>
              </a:xfrm>
              <a:prstGeom prst="rect">
                <a:avLst/>
              </a:prstGeom>
            </p:spPr>
          </p:pic>
        </p:grpSp>
      </p:grpSp>
      <p:sp>
        <p:nvSpPr>
          <p:cNvPr id="32" name="TextBox 31"/>
          <p:cNvSpPr txBox="1"/>
          <p:nvPr/>
        </p:nvSpPr>
        <p:spPr>
          <a:xfrm>
            <a:off x="2514600" y="4114800"/>
            <a:ext cx="4128053" cy="461665"/>
          </a:xfrm>
          <a:prstGeom prst="rect">
            <a:avLst/>
          </a:prstGeom>
          <a:noFill/>
        </p:spPr>
        <p:txBody>
          <a:bodyPr wrap="none" rtlCol="0">
            <a:spAutoFit/>
          </a:bodyPr>
          <a:lstStyle/>
          <a:p>
            <a:r>
              <a:rPr lang="en-US" sz="2400" b="1" dirty="0" smtClean="0"/>
              <a:t>Circuit Design &amp; Instrumentation</a:t>
            </a:r>
            <a:endParaRPr lang="en-US" sz="2000" b="1" dirty="0"/>
          </a:p>
        </p:txBody>
      </p:sp>
      <p:grpSp>
        <p:nvGrpSpPr>
          <p:cNvPr id="42" name="Group 41"/>
          <p:cNvGrpSpPr/>
          <p:nvPr/>
        </p:nvGrpSpPr>
        <p:grpSpPr>
          <a:xfrm>
            <a:off x="152400" y="914400"/>
            <a:ext cx="2974409" cy="1190625"/>
            <a:chOff x="152400" y="914400"/>
            <a:chExt cx="2974409" cy="1190625"/>
          </a:xfrm>
        </p:grpSpPr>
        <p:pic>
          <p:nvPicPr>
            <p:cNvPr id="33" name="Picture 32" descr="im_logo.gif"/>
            <p:cNvPicPr>
              <a:picLocks noChangeAspect="1"/>
            </p:cNvPicPr>
            <p:nvPr/>
          </p:nvPicPr>
          <p:blipFill>
            <a:blip r:embed="rId11">
              <a:clrChange>
                <a:clrFrom>
                  <a:srgbClr val="FFFFFF"/>
                </a:clrFrom>
                <a:clrTo>
                  <a:srgbClr val="FFFFFF">
                    <a:alpha val="0"/>
                  </a:srgbClr>
                </a:clrTo>
              </a:clrChange>
            </a:blip>
            <a:stretch>
              <a:fillRect/>
            </a:stretch>
          </p:blipFill>
          <p:spPr>
            <a:xfrm>
              <a:off x="152400" y="914400"/>
              <a:ext cx="1619250" cy="1190625"/>
            </a:xfrm>
            <a:prstGeom prst="rect">
              <a:avLst/>
            </a:prstGeom>
          </p:spPr>
        </p:pic>
        <p:sp>
          <p:nvSpPr>
            <p:cNvPr id="38" name="TextBox 37"/>
            <p:cNvSpPr txBox="1"/>
            <p:nvPr/>
          </p:nvSpPr>
          <p:spPr>
            <a:xfrm>
              <a:off x="1905000" y="1371600"/>
              <a:ext cx="1221809" cy="461665"/>
            </a:xfrm>
            <a:prstGeom prst="rect">
              <a:avLst/>
            </a:prstGeom>
            <a:noFill/>
          </p:spPr>
          <p:txBody>
            <a:bodyPr wrap="none" rtlCol="0">
              <a:spAutoFit/>
            </a:bodyPr>
            <a:lstStyle/>
            <a:p>
              <a:r>
                <a:rPr lang="en-US" sz="2400" b="1" dirty="0" smtClean="0">
                  <a:ln w="10541" cmpd="sng">
                    <a:solidFill>
                      <a:srgbClr val="7D7D7D">
                        <a:tint val="100000"/>
                        <a:shade val="100000"/>
                        <a:satMod val="110000"/>
                      </a:srgbClr>
                    </a:solidFill>
                    <a:prstDash val="solid"/>
                  </a:ln>
                  <a:solidFill>
                    <a:srgbClr val="002060"/>
                  </a:solidFill>
                </a:rPr>
                <a:t>Controls</a:t>
              </a:r>
              <a:endParaRPr lang="en-US" sz="1600" b="1" dirty="0">
                <a:ln w="10541" cmpd="sng">
                  <a:solidFill>
                    <a:srgbClr val="7D7D7D">
                      <a:tint val="100000"/>
                      <a:shade val="100000"/>
                      <a:satMod val="110000"/>
                    </a:srgbClr>
                  </a:solidFill>
                  <a:prstDash val="solid"/>
                </a:ln>
                <a:solidFill>
                  <a:srgbClr val="002060"/>
                </a:solidFill>
              </a:endParaRPr>
            </a:p>
          </p:txBody>
        </p:sp>
      </p:grpSp>
      <p:grpSp>
        <p:nvGrpSpPr>
          <p:cNvPr id="43" name="Group 42"/>
          <p:cNvGrpSpPr/>
          <p:nvPr/>
        </p:nvGrpSpPr>
        <p:grpSpPr>
          <a:xfrm>
            <a:off x="4800600" y="1066800"/>
            <a:ext cx="3828288" cy="823441"/>
            <a:chOff x="4800600" y="1066800"/>
            <a:chExt cx="3828288" cy="823441"/>
          </a:xfrm>
        </p:grpSpPr>
        <p:pic>
          <p:nvPicPr>
            <p:cNvPr id="30" name="Picture 29" descr="Emona-TIMS.gif"/>
            <p:cNvPicPr>
              <a:picLocks noChangeAspect="1"/>
            </p:cNvPicPr>
            <p:nvPr/>
          </p:nvPicPr>
          <p:blipFill>
            <a:blip r:embed="rId12"/>
            <a:stretch>
              <a:fillRect/>
            </a:stretch>
          </p:blipFill>
          <p:spPr>
            <a:xfrm>
              <a:off x="7010400" y="1066800"/>
              <a:ext cx="1618488" cy="823441"/>
            </a:xfrm>
            <a:prstGeom prst="rect">
              <a:avLst/>
            </a:prstGeom>
          </p:spPr>
        </p:pic>
        <p:sp>
          <p:nvSpPr>
            <p:cNvPr id="39" name="TextBox 38"/>
            <p:cNvSpPr txBox="1"/>
            <p:nvPr/>
          </p:nvSpPr>
          <p:spPr>
            <a:xfrm>
              <a:off x="4800600" y="1371600"/>
              <a:ext cx="2233304" cy="461665"/>
            </a:xfrm>
            <a:prstGeom prst="rect">
              <a:avLst/>
            </a:prstGeom>
            <a:noFill/>
          </p:spPr>
          <p:txBody>
            <a:bodyPr wrap="none" rtlCol="0">
              <a:spAutoFit/>
            </a:bodyPr>
            <a:lstStyle/>
            <a:p>
              <a:r>
                <a:rPr lang="en-US" sz="2400" b="1" dirty="0" smtClean="0">
                  <a:ln w="10541" cmpd="sng">
                    <a:solidFill>
                      <a:srgbClr val="7D7D7D">
                        <a:tint val="100000"/>
                        <a:shade val="100000"/>
                        <a:satMod val="110000"/>
                      </a:srgbClr>
                    </a:solidFill>
                    <a:prstDash val="solid"/>
                  </a:ln>
                  <a:solidFill>
                    <a:srgbClr val="002060"/>
                  </a:solidFill>
                </a:rPr>
                <a:t>Communications</a:t>
              </a:r>
              <a:endParaRPr lang="en-US" b="1" dirty="0">
                <a:ln w="10541" cmpd="sng">
                  <a:solidFill>
                    <a:srgbClr val="7D7D7D">
                      <a:tint val="100000"/>
                      <a:shade val="100000"/>
                      <a:satMod val="110000"/>
                    </a:srgbClr>
                  </a:solidFill>
                  <a:prstDash val="solid"/>
                </a:ln>
                <a:solidFill>
                  <a:srgbClr val="002060"/>
                </a:solidFill>
              </a:endParaRPr>
            </a:p>
          </p:txBody>
        </p:sp>
      </p:grpSp>
      <p:grpSp>
        <p:nvGrpSpPr>
          <p:cNvPr id="44" name="Group 43"/>
          <p:cNvGrpSpPr/>
          <p:nvPr/>
        </p:nvGrpSpPr>
        <p:grpSpPr>
          <a:xfrm>
            <a:off x="304800" y="4953000"/>
            <a:ext cx="3075284" cy="537865"/>
            <a:chOff x="304800" y="4953000"/>
            <a:chExt cx="3075284" cy="537865"/>
          </a:xfrm>
        </p:grpSpPr>
        <p:pic>
          <p:nvPicPr>
            <p:cNvPr id="36" name="Picture 35" descr="freescale.jpg"/>
            <p:cNvPicPr>
              <a:picLocks noChangeAspect="1"/>
            </p:cNvPicPr>
            <p:nvPr/>
          </p:nvPicPr>
          <p:blipFill>
            <a:blip r:embed="rId13" cstate="print">
              <a:clrChange>
                <a:clrFrom>
                  <a:srgbClr val="FFFFFF"/>
                </a:clrFrom>
                <a:clrTo>
                  <a:srgbClr val="FFFFFF">
                    <a:alpha val="0"/>
                  </a:srgbClr>
                </a:clrTo>
              </a:clrChange>
            </a:blip>
            <a:stretch>
              <a:fillRect/>
            </a:stretch>
          </p:blipFill>
          <p:spPr>
            <a:xfrm>
              <a:off x="304800" y="4953000"/>
              <a:ext cx="1371600" cy="513688"/>
            </a:xfrm>
            <a:prstGeom prst="rect">
              <a:avLst/>
            </a:prstGeom>
          </p:spPr>
        </p:pic>
        <p:sp>
          <p:nvSpPr>
            <p:cNvPr id="40" name="TextBox 39"/>
            <p:cNvSpPr txBox="1"/>
            <p:nvPr/>
          </p:nvSpPr>
          <p:spPr>
            <a:xfrm>
              <a:off x="1905000" y="5029200"/>
              <a:ext cx="1475084" cy="461665"/>
            </a:xfrm>
            <a:prstGeom prst="rect">
              <a:avLst/>
            </a:prstGeom>
            <a:noFill/>
          </p:spPr>
          <p:txBody>
            <a:bodyPr wrap="none" rtlCol="0">
              <a:spAutoFit/>
            </a:bodyPr>
            <a:lstStyle/>
            <a:p>
              <a:r>
                <a:rPr lang="en-US" sz="2400" b="1" dirty="0" smtClean="0">
                  <a:ln w="10541" cmpd="sng">
                    <a:solidFill>
                      <a:srgbClr val="7D7D7D">
                        <a:tint val="100000"/>
                        <a:shade val="100000"/>
                        <a:satMod val="110000"/>
                      </a:srgbClr>
                    </a:solidFill>
                    <a:prstDash val="solid"/>
                  </a:ln>
                  <a:solidFill>
                    <a:srgbClr val="002060"/>
                  </a:solidFill>
                </a:rPr>
                <a:t>Embedded</a:t>
              </a:r>
              <a:endParaRPr lang="en-US" sz="1600" b="1" dirty="0">
                <a:ln w="10541" cmpd="sng">
                  <a:solidFill>
                    <a:srgbClr val="7D7D7D">
                      <a:tint val="100000"/>
                      <a:shade val="100000"/>
                      <a:satMod val="110000"/>
                    </a:srgbClr>
                  </a:solidFill>
                  <a:prstDash val="solid"/>
                </a:ln>
                <a:solidFill>
                  <a:srgbClr val="002060"/>
                </a:solidFill>
              </a:endParaRPr>
            </a:p>
          </p:txBody>
        </p:sp>
      </p:grpSp>
      <p:grpSp>
        <p:nvGrpSpPr>
          <p:cNvPr id="45" name="Group 44"/>
          <p:cNvGrpSpPr/>
          <p:nvPr/>
        </p:nvGrpSpPr>
        <p:grpSpPr>
          <a:xfrm>
            <a:off x="4800600" y="4953000"/>
            <a:ext cx="3738838" cy="689656"/>
            <a:chOff x="4800600" y="4953000"/>
            <a:chExt cx="3738838" cy="689656"/>
          </a:xfrm>
        </p:grpSpPr>
        <p:pic>
          <p:nvPicPr>
            <p:cNvPr id="37" name="Picture 7"/>
            <p:cNvPicPr>
              <a:picLocks noChangeAspect="1" noChangeArrowheads="1"/>
            </p:cNvPicPr>
            <p:nvPr/>
          </p:nvPicPr>
          <p:blipFill>
            <a:blip r:embed="rId14"/>
            <a:srcRect/>
            <a:stretch>
              <a:fillRect/>
            </a:stretch>
          </p:blipFill>
          <p:spPr bwMode="auto">
            <a:xfrm>
              <a:off x="7086600" y="4953000"/>
              <a:ext cx="1452838" cy="689656"/>
            </a:xfrm>
            <a:prstGeom prst="rect">
              <a:avLst/>
            </a:prstGeom>
            <a:noFill/>
            <a:ln w="9525">
              <a:noFill/>
              <a:miter lim="800000"/>
              <a:headEnd/>
              <a:tailEnd/>
            </a:ln>
            <a:effectLst/>
          </p:spPr>
        </p:pic>
        <p:sp>
          <p:nvSpPr>
            <p:cNvPr id="41" name="TextBox 40"/>
            <p:cNvSpPr txBox="1"/>
            <p:nvPr/>
          </p:nvSpPr>
          <p:spPr>
            <a:xfrm>
              <a:off x="4800600" y="5029200"/>
              <a:ext cx="732893" cy="461665"/>
            </a:xfrm>
            <a:prstGeom prst="rect">
              <a:avLst/>
            </a:prstGeom>
            <a:noFill/>
          </p:spPr>
          <p:txBody>
            <a:bodyPr wrap="none" rtlCol="0">
              <a:spAutoFit/>
            </a:bodyPr>
            <a:lstStyle/>
            <a:p>
              <a:r>
                <a:rPr lang="en-US" sz="2400" b="1" dirty="0" smtClean="0">
                  <a:ln w="10541" cmpd="sng">
                    <a:solidFill>
                      <a:srgbClr val="7D7D7D">
                        <a:tint val="100000"/>
                        <a:shade val="100000"/>
                        <a:satMod val="110000"/>
                      </a:srgbClr>
                    </a:solidFill>
                    <a:prstDash val="solid"/>
                  </a:ln>
                  <a:solidFill>
                    <a:srgbClr val="002060"/>
                  </a:solidFill>
                </a:rPr>
                <a:t>K-12</a:t>
              </a:r>
              <a:endParaRPr lang="en-US" sz="1600" b="1" dirty="0">
                <a:ln w="10541" cmpd="sng">
                  <a:solidFill>
                    <a:srgbClr val="7D7D7D">
                      <a:tint val="100000"/>
                      <a:shade val="100000"/>
                      <a:satMod val="110000"/>
                    </a:srgbClr>
                  </a:solidFill>
                  <a:prstDash val="solid"/>
                </a:ln>
                <a:solidFill>
                  <a:srgbClr val="002060"/>
                </a:solidFill>
              </a:endParaRPr>
            </a:p>
          </p:txBody>
        </p:sp>
      </p:grpSp>
    </p:spTree>
    <p:custDataLst>
      <p:tags r:id="rId1"/>
    </p:custDataLst>
  </p:cSld>
  <p:clrMapOvr>
    <a:masterClrMapping/>
  </p:clrMapOvr>
  <p:transition advTm="4493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500"/>
                                        <p:tgtEl>
                                          <p:spTgt spid="4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Launch Objectives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Attract new customers to the LabVIEW, Multisim and NI ELVIS platform</a:t>
            </a:r>
          </a:p>
          <a:p>
            <a:pPr marL="514350" indent="-514350">
              <a:buFont typeface="+mj-lt"/>
              <a:buAutoNum type="arabicPeriod"/>
            </a:pPr>
            <a:r>
              <a:rPr lang="en-US" dirty="0" smtClean="0"/>
              <a:t>Drive upgrades to existing NI ELVIS accounts</a:t>
            </a:r>
          </a:p>
          <a:p>
            <a:pPr marL="514350" indent="-514350">
              <a:buFont typeface="+mj-lt"/>
              <a:buAutoNum type="arabicPeriod"/>
            </a:pPr>
            <a:r>
              <a:rPr lang="en-US" dirty="0" smtClean="0"/>
              <a:t>Convert existing EWB accounts to NI ELVIS customers</a:t>
            </a:r>
          </a:p>
          <a:p>
            <a:pPr marL="514350" indent="-514350">
              <a:buFont typeface="+mj-lt"/>
              <a:buAutoNum type="arabicPeriod"/>
            </a:pPr>
            <a:r>
              <a:rPr lang="en-US" dirty="0" smtClean="0"/>
              <a:t>Expand NI ELVIS sales via existing academic site license accounts</a:t>
            </a:r>
          </a:p>
          <a:p>
            <a:pPr marL="514350" indent="-514350">
              <a:buFont typeface="+mj-lt"/>
              <a:buAutoNum type="arabicPeriod"/>
            </a:pPr>
            <a:r>
              <a:rPr lang="en-US" dirty="0" smtClean="0"/>
              <a:t>Drive NI ELVIS sales in areas where it has been undersold (</a:t>
            </a:r>
            <a:r>
              <a:rPr lang="en-US" dirty="0" err="1" smtClean="0"/>
              <a:t>Eg</a:t>
            </a:r>
            <a:r>
              <a:rPr lang="en-US" dirty="0" smtClean="0"/>
              <a:t>: Germany)</a:t>
            </a:r>
          </a:p>
          <a:p>
            <a:endParaRPr lang="en-US" dirty="0" smtClean="0"/>
          </a:p>
          <a:p>
            <a:endParaRPr lang="en-US" dirty="0" smtClean="0"/>
          </a:p>
          <a:p>
            <a:endParaRPr lang="en-US"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Benchmarks for Success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50% growth in NI ELVIS revenue after launch</a:t>
            </a:r>
          </a:p>
          <a:p>
            <a:pPr marL="914400" lvl="1" indent="-514350"/>
            <a:r>
              <a:rPr lang="en-US" dirty="0" smtClean="0"/>
              <a:t>X% new contacts at new locations in academic</a:t>
            </a:r>
          </a:p>
          <a:p>
            <a:pPr marL="514350" indent="-514350">
              <a:buFont typeface="+mj-lt"/>
              <a:buAutoNum type="arabicPeriod"/>
            </a:pPr>
            <a:r>
              <a:rPr lang="en-US" sz="3200" dirty="0" smtClean="0"/>
              <a:t>30% Circuit Design Bundles growth </a:t>
            </a:r>
          </a:p>
          <a:p>
            <a:pPr marL="514350" indent="-514350">
              <a:buFont typeface="+mj-lt"/>
              <a:buAutoNum type="arabicPeriod"/>
            </a:pPr>
            <a:r>
              <a:rPr lang="en-US" sz="3200" dirty="0" smtClean="0"/>
              <a:t>30% of account penetration of existing EWB accounts with NI ELVIS in 2008 (10% in 2007)</a:t>
            </a:r>
          </a:p>
          <a:p>
            <a:pPr marL="514350" indent="-514350">
              <a:buFont typeface="+mj-lt"/>
              <a:buAutoNum type="arabicPeriod"/>
            </a:pPr>
            <a:r>
              <a:rPr lang="en-US" dirty="0" smtClean="0"/>
              <a:t>80% growth from new NI ELVIS sites</a:t>
            </a:r>
          </a:p>
          <a:p>
            <a:pPr marL="914400" lvl="1" indent="-514350"/>
            <a:r>
              <a:rPr lang="en-US" dirty="0" smtClean="0"/>
              <a:t>20% revenue from upgrades</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Are We Targeting?</a:t>
            </a:r>
            <a:br>
              <a:rPr lang="en-US" dirty="0" smtClean="0"/>
            </a:br>
            <a:r>
              <a:rPr lang="en-US" sz="2000" dirty="0" smtClean="0">
                <a:solidFill>
                  <a:srgbClr val="FF0000"/>
                </a:solidFill>
              </a:rPr>
              <a:t>Primary Audience</a:t>
            </a:r>
            <a:endParaRPr lang="en-US" dirty="0">
              <a:solidFill>
                <a:srgbClr val="FF0000"/>
              </a:solidFill>
            </a:endParaRPr>
          </a:p>
        </p:txBody>
      </p:sp>
      <p:sp>
        <p:nvSpPr>
          <p:cNvPr id="6" name="TextBox 5"/>
          <p:cNvSpPr txBox="1"/>
          <p:nvPr/>
        </p:nvSpPr>
        <p:spPr>
          <a:xfrm>
            <a:off x="3657600" y="1295400"/>
            <a:ext cx="5105400" cy="3539430"/>
          </a:xfrm>
          <a:prstGeom prst="rect">
            <a:avLst/>
          </a:prstGeom>
          <a:noFill/>
        </p:spPr>
        <p:txBody>
          <a:bodyPr wrap="square" rtlCol="0">
            <a:spAutoFit/>
          </a:bodyPr>
          <a:lstStyle/>
          <a:p>
            <a:pPr marL="228600" indent="-228600" algn="ctr"/>
            <a:r>
              <a:rPr lang="en-US" sz="2800" b="1" dirty="0" smtClean="0"/>
              <a:t>Key Needs</a:t>
            </a:r>
          </a:p>
          <a:p>
            <a:pPr marL="228600" indent="-228600" algn="ctr"/>
            <a:endParaRPr lang="en-US" sz="2400" b="1" dirty="0" smtClean="0"/>
          </a:p>
          <a:p>
            <a:pPr marL="514350" indent="-514350">
              <a:buFont typeface="+mj-lt"/>
              <a:buAutoNum type="arabicPeriod"/>
            </a:pPr>
            <a:r>
              <a:rPr lang="en-US" sz="2400" b="1" dirty="0" smtClean="0"/>
              <a:t>Easy implementation into existing courses with existing/supporting curriculum</a:t>
            </a:r>
          </a:p>
          <a:p>
            <a:pPr marL="514350" indent="-514350">
              <a:buFont typeface="+mj-lt"/>
              <a:buAutoNum type="arabicPeriod"/>
            </a:pPr>
            <a:r>
              <a:rPr lang="en-US" sz="2400" dirty="0" smtClean="0"/>
              <a:t>Knowing who else is using it and how</a:t>
            </a:r>
          </a:p>
          <a:p>
            <a:pPr marL="514350" indent="-514350">
              <a:buFont typeface="+mj-lt"/>
              <a:buAutoNum type="arabicPeriod"/>
            </a:pPr>
            <a:r>
              <a:rPr lang="en-US" sz="2400" dirty="0" smtClean="0"/>
              <a:t>Cost</a:t>
            </a:r>
          </a:p>
          <a:p>
            <a:pPr marL="514350" indent="-514350">
              <a:buFont typeface="+mj-lt"/>
              <a:buAutoNum type="arabicPeriod"/>
            </a:pPr>
            <a:r>
              <a:rPr lang="en-US" sz="2400" dirty="0" smtClean="0"/>
              <a:t>Ease-of-use to the student, retention of the student’s interest</a:t>
            </a:r>
            <a:endParaRPr lang="en-US" sz="3600" dirty="0"/>
          </a:p>
        </p:txBody>
      </p:sp>
      <p:pic>
        <p:nvPicPr>
          <p:cNvPr id="438277" name="Picture 5"/>
          <p:cNvPicPr>
            <a:picLocks noChangeAspect="1" noChangeArrowheads="1"/>
          </p:cNvPicPr>
          <p:nvPr/>
        </p:nvPicPr>
        <p:blipFill>
          <a:blip r:embed="rId3"/>
          <a:srcRect/>
          <a:stretch>
            <a:fillRect/>
          </a:stretch>
        </p:blipFill>
        <p:spPr bwMode="auto">
          <a:xfrm>
            <a:off x="882053" y="1981200"/>
            <a:ext cx="2013547" cy="2542529"/>
          </a:xfrm>
          <a:prstGeom prst="rect">
            <a:avLst/>
          </a:prstGeom>
          <a:noFill/>
          <a:ln w="9525">
            <a:noFill/>
            <a:miter lim="800000"/>
            <a:headEnd/>
            <a:tailEnd/>
          </a:ln>
          <a:effectLst>
            <a:outerShdw blurRad="50800" dist="38100" dir="2700000" sx="101000" sy="101000" algn="tl" rotWithShape="0">
              <a:prstClr val="black">
                <a:alpha val="40000"/>
              </a:prstClr>
            </a:outerShdw>
          </a:effectLst>
        </p:spPr>
      </p:pic>
      <p:sp>
        <p:nvSpPr>
          <p:cNvPr id="12" name="TextBox 11"/>
          <p:cNvSpPr txBox="1"/>
          <p:nvPr/>
        </p:nvSpPr>
        <p:spPr>
          <a:xfrm>
            <a:off x="457200" y="1295400"/>
            <a:ext cx="2971800" cy="523220"/>
          </a:xfrm>
          <a:prstGeom prst="rect">
            <a:avLst/>
          </a:prstGeom>
          <a:noFill/>
        </p:spPr>
        <p:txBody>
          <a:bodyPr wrap="square" rtlCol="0">
            <a:spAutoFit/>
          </a:bodyPr>
          <a:lstStyle/>
          <a:p>
            <a:pPr algn="ctr"/>
            <a:r>
              <a:rPr lang="en-US" sz="2800" b="1" dirty="0" smtClean="0"/>
              <a:t>Teaching Professor</a:t>
            </a:r>
            <a:endParaRPr lang="en-US" sz="2800" b="1"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dirty="0" smtClean="0"/>
              <a:t>Primary NI ELVIS II Audience Segments</a:t>
            </a:r>
          </a:p>
        </p:txBody>
      </p:sp>
      <p:sp>
        <p:nvSpPr>
          <p:cNvPr id="26627" name="Rectangle 3"/>
          <p:cNvSpPr>
            <a:spLocks noGrp="1" noChangeArrowheads="1"/>
          </p:cNvSpPr>
          <p:nvPr>
            <p:ph idx="1"/>
          </p:nvPr>
        </p:nvSpPr>
        <p:spPr>
          <a:xfrm>
            <a:off x="152400" y="1371600"/>
            <a:ext cx="8839200" cy="4648200"/>
          </a:xfrm>
        </p:spPr>
        <p:txBody>
          <a:bodyPr/>
          <a:lstStyle/>
          <a:p>
            <a:pPr eaLnBrk="1" hangingPunct="1">
              <a:lnSpc>
                <a:spcPct val="90000"/>
              </a:lnSpc>
            </a:pPr>
            <a:r>
              <a:rPr lang="en-US" b="1" dirty="0" smtClean="0"/>
              <a:t>Circuit Design</a:t>
            </a:r>
          </a:p>
          <a:p>
            <a:pPr lvl="1">
              <a:lnSpc>
                <a:spcPct val="90000"/>
              </a:lnSpc>
            </a:pPr>
            <a:r>
              <a:rPr lang="en-US" dirty="0" smtClean="0"/>
              <a:t>NI ELVIS II &amp; EEP have the strongest integration possible</a:t>
            </a:r>
          </a:p>
          <a:p>
            <a:pPr lvl="1">
              <a:lnSpc>
                <a:spcPct val="90000"/>
              </a:lnSpc>
            </a:pPr>
            <a:r>
              <a:rPr lang="en-US" dirty="0" smtClean="0"/>
              <a:t>Circuits: core course in </a:t>
            </a:r>
            <a:r>
              <a:rPr lang="en-US" u="sng" dirty="0" smtClean="0"/>
              <a:t>every</a:t>
            </a:r>
            <a:r>
              <a:rPr lang="en-US" dirty="0" smtClean="0"/>
              <a:t> engineering program</a:t>
            </a:r>
          </a:p>
          <a:p>
            <a:pPr lvl="1">
              <a:lnSpc>
                <a:spcPct val="90000"/>
              </a:lnSpc>
            </a:pPr>
            <a:r>
              <a:rPr lang="en-US" dirty="0" smtClean="0"/>
              <a:t>EWB existing accounts</a:t>
            </a:r>
            <a:endParaRPr lang="en-US" b="1" dirty="0" smtClean="0"/>
          </a:p>
          <a:p>
            <a:pPr>
              <a:lnSpc>
                <a:spcPct val="90000"/>
              </a:lnSpc>
            </a:pPr>
            <a:r>
              <a:rPr lang="en-US" b="1" dirty="0" smtClean="0"/>
              <a:t>Instrumentation </a:t>
            </a:r>
          </a:p>
          <a:p>
            <a:pPr lvl="1">
              <a:lnSpc>
                <a:spcPct val="90000"/>
              </a:lnSpc>
            </a:pPr>
            <a:r>
              <a:rPr lang="en-US" dirty="0" smtClean="0"/>
              <a:t>Closely aligned with circuits</a:t>
            </a:r>
          </a:p>
          <a:p>
            <a:pPr lvl="1">
              <a:lnSpc>
                <a:spcPct val="90000"/>
              </a:lnSpc>
            </a:pPr>
            <a:r>
              <a:rPr lang="en-US" dirty="0" smtClean="0"/>
              <a:t>Existing history behind NI ELVIS</a:t>
            </a:r>
          </a:p>
          <a:p>
            <a:pPr lvl="1">
              <a:lnSpc>
                <a:spcPct val="90000"/>
              </a:lnSpc>
            </a:pPr>
            <a:r>
              <a:rPr lang="en-US" dirty="0" smtClean="0"/>
              <a:t>Widespread adoption = Upgrade revenue possibility	</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dirty="0" smtClean="0"/>
              <a:t>Secondary NI ELVIS II Audience Segments</a:t>
            </a:r>
          </a:p>
        </p:txBody>
      </p:sp>
      <p:sp>
        <p:nvSpPr>
          <p:cNvPr id="27651" name="Rectangle 3"/>
          <p:cNvSpPr>
            <a:spLocks noGrp="1" noChangeArrowheads="1"/>
          </p:cNvSpPr>
          <p:nvPr>
            <p:ph idx="1"/>
          </p:nvPr>
        </p:nvSpPr>
        <p:spPr/>
        <p:txBody>
          <a:bodyPr/>
          <a:lstStyle/>
          <a:p>
            <a:pPr>
              <a:lnSpc>
                <a:spcPct val="90000"/>
              </a:lnSpc>
            </a:pPr>
            <a:r>
              <a:rPr lang="en-US" b="1" dirty="0" smtClean="0"/>
              <a:t>Communications</a:t>
            </a:r>
          </a:p>
          <a:p>
            <a:pPr lvl="1">
              <a:lnSpc>
                <a:spcPct val="90000"/>
              </a:lnSpc>
            </a:pPr>
            <a:r>
              <a:rPr lang="en-US" sz="2400" dirty="0" err="1" smtClean="0"/>
              <a:t>Emona</a:t>
            </a:r>
            <a:r>
              <a:rPr lang="en-US" sz="2400" dirty="0" smtClean="0"/>
              <a:t> has full integration with NI ELVIS and </a:t>
            </a:r>
            <a:r>
              <a:rPr lang="en-US" sz="2400" dirty="0" err="1" smtClean="0"/>
              <a:t>LabVIEW</a:t>
            </a:r>
            <a:endParaRPr lang="en-US" sz="2400" dirty="0" smtClean="0"/>
          </a:p>
          <a:p>
            <a:pPr lvl="1">
              <a:lnSpc>
                <a:spcPct val="90000"/>
              </a:lnSpc>
            </a:pPr>
            <a:r>
              <a:rPr lang="en-US" sz="2400" dirty="0" smtClean="0"/>
              <a:t>Solid curriculum = 28 experiments</a:t>
            </a:r>
          </a:p>
          <a:p>
            <a:pPr>
              <a:lnSpc>
                <a:spcPct val="90000"/>
              </a:lnSpc>
            </a:pPr>
            <a:r>
              <a:rPr lang="en-US" b="1" dirty="0" smtClean="0"/>
              <a:t>Controls</a:t>
            </a:r>
          </a:p>
          <a:p>
            <a:pPr lvl="1">
              <a:lnSpc>
                <a:spcPct val="90000"/>
              </a:lnSpc>
            </a:pPr>
            <a:r>
              <a:rPr lang="en-US" sz="2400" dirty="0" err="1" smtClean="0"/>
              <a:t>Quanser</a:t>
            </a:r>
            <a:r>
              <a:rPr lang="en-US" sz="2400" dirty="0" smtClean="0"/>
              <a:t>: Well known &amp; acknowledged controls partner</a:t>
            </a:r>
          </a:p>
          <a:p>
            <a:pPr lvl="1">
              <a:lnSpc>
                <a:spcPct val="90000"/>
              </a:lnSpc>
            </a:pPr>
            <a:r>
              <a:rPr lang="en-US" sz="2400" dirty="0" smtClean="0"/>
              <a:t>More NI ELVIS boards possible in future</a:t>
            </a:r>
          </a:p>
          <a:p>
            <a:pPr>
              <a:lnSpc>
                <a:spcPct val="90000"/>
              </a:lnSpc>
            </a:pPr>
            <a:r>
              <a:rPr lang="en-US" b="1" dirty="0" smtClean="0"/>
              <a:t>Embedded</a:t>
            </a:r>
          </a:p>
          <a:p>
            <a:pPr lvl="1">
              <a:lnSpc>
                <a:spcPct val="90000"/>
              </a:lnSpc>
            </a:pPr>
            <a:r>
              <a:rPr lang="en-US" sz="2400" dirty="0" smtClean="0"/>
              <a:t>Strong collaboration opportunities with </a:t>
            </a:r>
            <a:r>
              <a:rPr lang="en-US" sz="2400" dirty="0" err="1" smtClean="0"/>
              <a:t>Freescale</a:t>
            </a:r>
            <a:endParaRPr lang="en-US" sz="2400" dirty="0" smtClean="0"/>
          </a:p>
          <a:p>
            <a:pPr lvl="1">
              <a:lnSpc>
                <a:spcPct val="90000"/>
              </a:lnSpc>
            </a:pPr>
            <a:r>
              <a:rPr lang="en-US" sz="2400" dirty="0" smtClean="0"/>
              <a:t>Dedicated academic program with increased focus on Asia</a:t>
            </a:r>
          </a:p>
          <a:p>
            <a:pPr lvl="1">
              <a:lnSpc>
                <a:spcPct val="90000"/>
              </a:lnSpc>
              <a:buNone/>
            </a:pPr>
            <a:endParaRPr lang="en-US" dirty="0" smtClean="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152400" y="228600"/>
            <a:ext cx="7772400" cy="1143000"/>
          </a:xfrm>
        </p:spPr>
        <p:txBody>
          <a:bodyPr/>
          <a:lstStyle/>
          <a:p>
            <a:r>
              <a:rPr lang="en-US" dirty="0"/>
              <a:t>Information Path</a:t>
            </a:r>
          </a:p>
        </p:txBody>
      </p:sp>
      <p:graphicFrame>
        <p:nvGraphicFramePr>
          <p:cNvPr id="138311" name="Group 71"/>
          <p:cNvGraphicFramePr>
            <a:graphicFrameLocks noGrp="1"/>
          </p:cNvGraphicFramePr>
          <p:nvPr>
            <p:ph sz="half" idx="2"/>
          </p:nvPr>
        </p:nvGraphicFramePr>
        <p:xfrm>
          <a:off x="152400" y="1770888"/>
          <a:ext cx="8686799" cy="3846005"/>
        </p:xfrm>
        <a:graphic>
          <a:graphicData uri="http://schemas.openxmlformats.org/drawingml/2006/table">
            <a:tbl>
              <a:tblPr/>
              <a:tblGrid>
                <a:gridCol w="2089230"/>
                <a:gridCol w="3188825"/>
                <a:gridCol w="3408744"/>
              </a:tblGrid>
              <a:tr h="9382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Awareness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What is NI ELVIS II?</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What is </a:t>
                      </a:r>
                      <a:r>
                        <a:rPr kumimoji="0" lang="en-US" sz="1800" b="0" i="0" u="none" strike="noStrike" cap="none" normalizeH="0" baseline="0" dirty="0" err="1" smtClean="0">
                          <a:ln>
                            <a:noFill/>
                          </a:ln>
                          <a:solidFill>
                            <a:schemeClr val="tx1"/>
                          </a:solidFill>
                          <a:effectLst/>
                          <a:latin typeface="Arial Narrow" pitchFamily="34" charset="0"/>
                        </a:rPr>
                        <a:t>LabVIEW</a:t>
                      </a:r>
                      <a:r>
                        <a:rPr kumimoji="0" lang="en-US" sz="1800" b="0" i="0" u="none" strike="noStrike" cap="none" normalizeH="0" baseline="0" dirty="0" smtClean="0">
                          <a:ln>
                            <a:noFill/>
                          </a:ln>
                          <a:solidFill>
                            <a:schemeClr val="tx1"/>
                          </a:solidFill>
                          <a:effectLst/>
                          <a:latin typeface="Arial Narrow"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What is new in NI ELVIS II?</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905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Narrow" pitchFamily="34" charset="0"/>
                        </a:rPr>
                        <a:t>Knowledge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NI ELVIS II value proposition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Companion products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Webcasts/Cool demos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NI ELVIS II value proposition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Product specifications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Companion products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4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Narrow" pitchFamily="34" charset="0"/>
                        </a:rPr>
                        <a:t>Preference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Product specifications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Product evaluation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How to use NI ELVIS II for X</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Why NI ELVIS II is right for you</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8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Purchase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Buy</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Cross-sell site license, </a:t>
                      </a:r>
                      <a:r>
                        <a:rPr kumimoji="0" lang="en-US" sz="1800" b="0" i="0" u="none" strike="noStrike" cap="none" normalizeH="0" baseline="0" dirty="0" err="1" smtClean="0">
                          <a:ln>
                            <a:noFill/>
                          </a:ln>
                          <a:solidFill>
                            <a:schemeClr val="tx1"/>
                          </a:solidFill>
                          <a:effectLst/>
                          <a:latin typeface="Arial Narrow" pitchFamily="34" charset="0"/>
                        </a:rPr>
                        <a:t>Multisim</a:t>
                      </a:r>
                      <a:r>
                        <a:rPr kumimoji="0" lang="en-US" sz="1800" b="0" i="0" u="none" strike="noStrike" cap="none" normalizeH="0" baseline="0" dirty="0" smtClean="0">
                          <a:ln>
                            <a:noFill/>
                          </a:ln>
                          <a:solidFill>
                            <a:schemeClr val="tx1"/>
                          </a:solidFill>
                          <a:effectLst/>
                          <a:latin typeface="Arial Narrow" pitchFamily="34" charset="0"/>
                        </a:rPr>
                        <a:t>, companion products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“Upgrade” your lab</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Cross-sell site license, </a:t>
                      </a:r>
                      <a:r>
                        <a:rPr kumimoji="0" lang="en-US" sz="1800" b="0" i="0" u="none" strike="noStrike" cap="none" normalizeH="0" baseline="0" dirty="0" err="1" smtClean="0">
                          <a:ln>
                            <a:noFill/>
                          </a:ln>
                          <a:solidFill>
                            <a:schemeClr val="tx1"/>
                          </a:solidFill>
                          <a:effectLst/>
                          <a:latin typeface="Arial Narrow" pitchFamily="34" charset="0"/>
                        </a:rPr>
                        <a:t>Multisim</a:t>
                      </a:r>
                      <a:r>
                        <a:rPr kumimoji="0" lang="en-US" sz="1800" b="0" i="0" u="none" strike="noStrike" cap="none" normalizeH="0" baseline="0" dirty="0" smtClean="0">
                          <a:ln>
                            <a:noFill/>
                          </a:ln>
                          <a:solidFill>
                            <a:schemeClr val="tx1"/>
                          </a:solidFill>
                          <a:effectLst/>
                          <a:latin typeface="Arial Narrow" pitchFamily="34" charset="0"/>
                        </a:rPr>
                        <a:t>, companion products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8308" name="Text Box 68"/>
          <p:cNvSpPr txBox="1">
            <a:spLocks noChangeArrowheads="1"/>
          </p:cNvSpPr>
          <p:nvPr/>
        </p:nvSpPr>
        <p:spPr bwMode="auto">
          <a:xfrm>
            <a:off x="2185988" y="1295400"/>
            <a:ext cx="2005012" cy="396875"/>
          </a:xfrm>
          <a:prstGeom prst="rect">
            <a:avLst/>
          </a:prstGeom>
          <a:noFill/>
          <a:ln w="9525" algn="ctr">
            <a:noFill/>
            <a:miter lim="800000"/>
            <a:headEnd/>
            <a:tailEnd/>
          </a:ln>
          <a:effectLst/>
        </p:spPr>
        <p:txBody>
          <a:bodyPr wrap="none">
            <a:spAutoFit/>
          </a:bodyPr>
          <a:lstStyle/>
          <a:p>
            <a:r>
              <a:rPr lang="en-US" sz="2000" b="1" dirty="0">
                <a:solidFill>
                  <a:schemeClr val="tx2"/>
                </a:solidFill>
              </a:rPr>
              <a:t>New Prospects</a:t>
            </a:r>
          </a:p>
        </p:txBody>
      </p:sp>
      <p:sp>
        <p:nvSpPr>
          <p:cNvPr id="138309" name="Text Box 69"/>
          <p:cNvSpPr txBox="1">
            <a:spLocks noChangeArrowheads="1"/>
          </p:cNvSpPr>
          <p:nvPr/>
        </p:nvSpPr>
        <p:spPr bwMode="auto">
          <a:xfrm>
            <a:off x="5410200" y="1301133"/>
            <a:ext cx="2209800" cy="396875"/>
          </a:xfrm>
          <a:prstGeom prst="rect">
            <a:avLst/>
          </a:prstGeom>
          <a:noFill/>
          <a:ln w="9525" algn="ctr">
            <a:noFill/>
            <a:miter lim="800000"/>
            <a:headEnd/>
            <a:tailEnd/>
          </a:ln>
          <a:effectLst/>
        </p:spPr>
        <p:txBody>
          <a:bodyPr wrap="square">
            <a:spAutoFit/>
          </a:bodyPr>
          <a:lstStyle/>
          <a:p>
            <a:r>
              <a:rPr lang="en-US" sz="2000" b="1" dirty="0">
                <a:solidFill>
                  <a:schemeClr val="tx2"/>
                </a:solidFill>
              </a:rPr>
              <a:t>Existing Customers</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 ELVIS II Info Path</a:t>
            </a:r>
            <a:endParaRPr lang="en-US" dirty="0"/>
          </a:p>
        </p:txBody>
      </p:sp>
      <p:graphicFrame>
        <p:nvGraphicFramePr>
          <p:cNvPr id="4" name="Content Placeholder 3"/>
          <p:cNvGraphicFramePr>
            <a:graphicFrameLocks noGrp="1"/>
          </p:cNvGraphicFramePr>
          <p:nvPr>
            <p:ph idx="1"/>
          </p:nvPr>
        </p:nvGraphicFramePr>
        <p:xfrm>
          <a:off x="152400" y="990600"/>
          <a:ext cx="8839200" cy="586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4" name="Group 3"/>
          <p:cNvGrpSpPr/>
          <p:nvPr/>
        </p:nvGrpSpPr>
        <p:grpSpPr>
          <a:xfrm>
            <a:off x="2351135" y="703393"/>
            <a:ext cx="3983466" cy="968273"/>
            <a:chOff x="2286006" y="1333496"/>
            <a:chExt cx="3983466" cy="968273"/>
          </a:xfrm>
        </p:grpSpPr>
        <p:sp>
          <p:nvSpPr>
            <p:cNvPr id="53" name="Rounded Rectangle 52"/>
            <p:cNvSpPr/>
            <p:nvPr/>
          </p:nvSpPr>
          <p:spPr>
            <a:xfrm>
              <a:off x="2286006" y="1333496"/>
              <a:ext cx="3983466" cy="968273"/>
            </a:xfrm>
            <a:prstGeom prst="roundRect">
              <a:avLst>
                <a:gd name="adj" fmla="val 10000"/>
              </a:avLst>
            </a:prstGeom>
            <a:effectLst>
              <a:outerShdw blurRad="50800" dist="38100" dir="2700000" algn="tl" rotWithShape="0">
                <a:prstClr val="black">
                  <a:alpha val="40000"/>
                </a:prstClr>
              </a:outerShdw>
            </a:effectLst>
          </p:spPr>
          <p:style>
            <a:lnRef idx="0">
              <a:schemeClr val="lt1">
                <a:hueOff val="0"/>
                <a:satOff val="0"/>
                <a:lumOff val="0"/>
                <a:alphaOff val="0"/>
              </a:schemeClr>
            </a:lnRef>
            <a:fillRef idx="3">
              <a:schemeClr val="accent2">
                <a:hueOff val="0"/>
                <a:satOff val="0"/>
                <a:lumOff val="0"/>
                <a:alphaOff val="0"/>
              </a:schemeClr>
            </a:fillRef>
            <a:effectRef idx="2">
              <a:scrgbClr r="0" g="0" b="0"/>
            </a:effectRef>
            <a:fontRef idx="minor">
              <a:schemeClr val="lt1"/>
            </a:fontRef>
          </p:style>
        </p:sp>
        <p:sp>
          <p:nvSpPr>
            <p:cNvPr id="54" name="Rounded Rectangle 4"/>
            <p:cNvSpPr/>
            <p:nvPr/>
          </p:nvSpPr>
          <p:spPr>
            <a:xfrm>
              <a:off x="2314366" y="1361856"/>
              <a:ext cx="3926746" cy="91155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b="0" kern="1200" dirty="0" smtClean="0"/>
                <a:t>NI ELVIS II Landing Page</a:t>
              </a:r>
              <a:endParaRPr lang="en-US" sz="2100" b="0" kern="1200" dirty="0"/>
            </a:p>
          </p:txBody>
        </p:sp>
      </p:grpSp>
      <p:sp>
        <p:nvSpPr>
          <p:cNvPr id="5" name="Straight Connector 5"/>
          <p:cNvSpPr/>
          <p:nvPr/>
        </p:nvSpPr>
        <p:spPr>
          <a:xfrm>
            <a:off x="795735" y="1671666"/>
            <a:ext cx="3547133" cy="803502"/>
          </a:xfrm>
          <a:custGeom>
            <a:avLst/>
            <a:gdLst/>
            <a:ahLst/>
            <a:cxnLst/>
            <a:rect l="0" t="0" r="0" b="0"/>
            <a:pathLst>
              <a:path>
                <a:moveTo>
                  <a:pt x="3547133" y="0"/>
                </a:moveTo>
                <a:lnTo>
                  <a:pt x="3547133" y="401751"/>
                </a:lnTo>
                <a:lnTo>
                  <a:pt x="0" y="401751"/>
                </a:lnTo>
                <a:lnTo>
                  <a:pt x="0" y="803502"/>
                </a:lnTo>
              </a:path>
            </a:pathLst>
          </a:custGeom>
          <a:noFill/>
          <a:effectLst>
            <a:outerShdw blurRad="50800" dist="38100" dir="2700000" algn="tl" rotWithShape="0">
              <a:prstClr val="black">
                <a:alpha val="40000"/>
              </a:prstClr>
            </a:outerShdw>
          </a:effectLst>
        </p:spPr>
        <p:style>
          <a:lnRef idx="1">
            <a:schemeClr val="accent2">
              <a:shade val="60000"/>
              <a:hueOff val="0"/>
              <a:satOff val="0"/>
              <a:lumOff val="0"/>
              <a:alphaOff val="0"/>
            </a:schemeClr>
          </a:lnRef>
          <a:fillRef idx="0">
            <a:scrgbClr r="0" g="0" b="0"/>
          </a:fillRef>
          <a:effectRef idx="0">
            <a:scrgbClr r="0" g="0" b="0"/>
          </a:effectRef>
          <a:fontRef idx="minor">
            <a:schemeClr val="tx1">
              <a:hueOff val="0"/>
              <a:satOff val="0"/>
              <a:lumOff val="0"/>
              <a:alphaOff val="0"/>
            </a:schemeClr>
          </a:fontRef>
        </p:style>
      </p:sp>
      <p:grpSp>
        <p:nvGrpSpPr>
          <p:cNvPr id="6" name="Group 5"/>
          <p:cNvGrpSpPr/>
          <p:nvPr/>
        </p:nvGrpSpPr>
        <p:grpSpPr>
          <a:xfrm>
            <a:off x="69530" y="2475169"/>
            <a:ext cx="1452409" cy="968273"/>
            <a:chOff x="4401" y="3105272"/>
            <a:chExt cx="1452409" cy="968273"/>
          </a:xfrm>
        </p:grpSpPr>
        <p:sp>
          <p:nvSpPr>
            <p:cNvPr id="51" name="Rounded Rectangle 50"/>
            <p:cNvSpPr/>
            <p:nvPr/>
          </p:nvSpPr>
          <p:spPr>
            <a:xfrm>
              <a:off x="4401" y="3105272"/>
              <a:ext cx="1452409" cy="968273"/>
            </a:xfrm>
            <a:prstGeom prst="roundRect">
              <a:avLst>
                <a:gd name="adj" fmla="val 10000"/>
              </a:avLst>
            </a:prstGeom>
            <a:effectLst>
              <a:outerShdw blurRad="50800" dist="38100" dir="2700000" algn="tl" rotWithShape="0">
                <a:prstClr val="black">
                  <a:alpha val="40000"/>
                </a:prstClr>
              </a:outerShdw>
            </a:effectLst>
          </p:spPr>
          <p:style>
            <a:lnRef idx="0">
              <a:schemeClr val="lt1">
                <a:hueOff val="0"/>
                <a:satOff val="0"/>
                <a:lumOff val="0"/>
                <a:alphaOff val="0"/>
              </a:schemeClr>
            </a:lnRef>
            <a:fillRef idx="3">
              <a:schemeClr val="accent2">
                <a:hueOff val="0"/>
                <a:satOff val="0"/>
                <a:lumOff val="0"/>
                <a:alphaOff val="0"/>
              </a:schemeClr>
            </a:fillRef>
            <a:effectRef idx="2">
              <a:scrgbClr r="0" g="0" b="0"/>
            </a:effectRef>
            <a:fontRef idx="minor">
              <a:schemeClr val="lt1"/>
            </a:fontRef>
          </p:style>
        </p:sp>
        <p:sp>
          <p:nvSpPr>
            <p:cNvPr id="52" name="Rounded Rectangle 7"/>
            <p:cNvSpPr/>
            <p:nvPr/>
          </p:nvSpPr>
          <p:spPr>
            <a:xfrm>
              <a:off x="32761" y="3133632"/>
              <a:ext cx="1395689" cy="91155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How-to Videos</a:t>
              </a:r>
              <a:endParaRPr lang="en-US" sz="2100" kern="1200" dirty="0"/>
            </a:p>
          </p:txBody>
        </p:sp>
      </p:grpSp>
      <p:sp>
        <p:nvSpPr>
          <p:cNvPr id="7" name="Straight Connector 8"/>
          <p:cNvSpPr/>
          <p:nvPr/>
        </p:nvSpPr>
        <p:spPr>
          <a:xfrm>
            <a:off x="2683868" y="1671666"/>
            <a:ext cx="1659000" cy="803502"/>
          </a:xfrm>
          <a:custGeom>
            <a:avLst/>
            <a:gdLst/>
            <a:ahLst/>
            <a:cxnLst/>
            <a:rect l="0" t="0" r="0" b="0"/>
            <a:pathLst>
              <a:path>
                <a:moveTo>
                  <a:pt x="1659000" y="0"/>
                </a:moveTo>
                <a:lnTo>
                  <a:pt x="1659000" y="401751"/>
                </a:lnTo>
                <a:lnTo>
                  <a:pt x="0" y="401751"/>
                </a:lnTo>
                <a:lnTo>
                  <a:pt x="0" y="803502"/>
                </a:lnTo>
              </a:path>
            </a:pathLst>
          </a:custGeom>
          <a:noFill/>
          <a:effectLst>
            <a:outerShdw blurRad="50800" dist="38100" dir="2700000" algn="tl" rotWithShape="0">
              <a:prstClr val="black">
                <a:alpha val="40000"/>
              </a:prstClr>
            </a:outerShdw>
          </a:effectLst>
        </p:spPr>
        <p:style>
          <a:lnRef idx="1">
            <a:schemeClr val="accent2">
              <a:shade val="60000"/>
              <a:hueOff val="0"/>
              <a:satOff val="0"/>
              <a:lumOff val="0"/>
              <a:alphaOff val="0"/>
            </a:schemeClr>
          </a:lnRef>
          <a:fillRef idx="0">
            <a:scrgbClr r="0" g="0" b="0"/>
          </a:fillRef>
          <a:effectRef idx="0">
            <a:scrgbClr r="0" g="0" b="0"/>
          </a:effectRef>
          <a:fontRef idx="minor">
            <a:schemeClr val="tx1">
              <a:hueOff val="0"/>
              <a:satOff val="0"/>
              <a:lumOff val="0"/>
              <a:alphaOff val="0"/>
            </a:schemeClr>
          </a:fontRef>
        </p:style>
      </p:sp>
      <p:grpSp>
        <p:nvGrpSpPr>
          <p:cNvPr id="8" name="Group 7"/>
          <p:cNvGrpSpPr/>
          <p:nvPr/>
        </p:nvGrpSpPr>
        <p:grpSpPr>
          <a:xfrm>
            <a:off x="1957663" y="2475169"/>
            <a:ext cx="1452409" cy="968273"/>
            <a:chOff x="1892534" y="3105272"/>
            <a:chExt cx="1452409" cy="968273"/>
          </a:xfrm>
        </p:grpSpPr>
        <p:sp>
          <p:nvSpPr>
            <p:cNvPr id="49" name="Rounded Rectangle 48"/>
            <p:cNvSpPr/>
            <p:nvPr/>
          </p:nvSpPr>
          <p:spPr>
            <a:xfrm>
              <a:off x="1892534" y="3105272"/>
              <a:ext cx="1452409" cy="968273"/>
            </a:xfrm>
            <a:prstGeom prst="roundRect">
              <a:avLst>
                <a:gd name="adj" fmla="val 10000"/>
              </a:avLst>
            </a:prstGeom>
            <a:effectLst>
              <a:outerShdw blurRad="50800" dist="38100" dir="2700000" algn="tl" rotWithShape="0">
                <a:prstClr val="black">
                  <a:alpha val="40000"/>
                </a:prstClr>
              </a:outerShdw>
            </a:effectLst>
          </p:spPr>
          <p:style>
            <a:lnRef idx="0">
              <a:schemeClr val="lt1">
                <a:hueOff val="0"/>
                <a:satOff val="0"/>
                <a:lumOff val="0"/>
                <a:alphaOff val="0"/>
              </a:schemeClr>
            </a:lnRef>
            <a:fillRef idx="3">
              <a:schemeClr val="accent2">
                <a:hueOff val="0"/>
                <a:satOff val="0"/>
                <a:lumOff val="0"/>
                <a:alphaOff val="0"/>
              </a:schemeClr>
            </a:fillRef>
            <a:effectRef idx="2">
              <a:scrgbClr r="0" g="0" b="0"/>
            </a:effectRef>
            <a:fontRef idx="minor">
              <a:schemeClr val="lt1"/>
            </a:fontRef>
          </p:style>
        </p:sp>
        <p:sp>
          <p:nvSpPr>
            <p:cNvPr id="50" name="Rounded Rectangle 10"/>
            <p:cNvSpPr/>
            <p:nvPr/>
          </p:nvSpPr>
          <p:spPr>
            <a:xfrm>
              <a:off x="1920894" y="3133632"/>
              <a:ext cx="1395689" cy="91155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Partners</a:t>
              </a:r>
              <a:endParaRPr lang="en-US" sz="2100" kern="1200" dirty="0"/>
            </a:p>
          </p:txBody>
        </p:sp>
      </p:grpSp>
      <p:sp>
        <p:nvSpPr>
          <p:cNvPr id="9" name="Straight Connector 11"/>
          <p:cNvSpPr/>
          <p:nvPr/>
        </p:nvSpPr>
        <p:spPr>
          <a:xfrm>
            <a:off x="795735" y="3443442"/>
            <a:ext cx="1888132" cy="387309"/>
          </a:xfrm>
          <a:custGeom>
            <a:avLst/>
            <a:gdLst/>
            <a:ahLst/>
            <a:cxnLst/>
            <a:rect l="0" t="0" r="0" b="0"/>
            <a:pathLst>
              <a:path>
                <a:moveTo>
                  <a:pt x="1888132" y="0"/>
                </a:moveTo>
                <a:lnTo>
                  <a:pt x="1888132" y="193654"/>
                </a:lnTo>
                <a:lnTo>
                  <a:pt x="0" y="193654"/>
                </a:lnTo>
                <a:lnTo>
                  <a:pt x="0" y="387309"/>
                </a:lnTo>
              </a:path>
            </a:pathLst>
          </a:custGeom>
          <a:noFill/>
          <a:effectLst>
            <a:outerShdw blurRad="50800" dist="38100" dir="2700000" algn="tl" rotWithShape="0">
              <a:prstClr val="black">
                <a:alpha val="40000"/>
              </a:prstClr>
            </a:outerShdw>
          </a:effectLst>
        </p:spPr>
        <p:style>
          <a:lnRef idx="1">
            <a:schemeClr val="accent2">
              <a:shade val="80000"/>
              <a:hueOff val="0"/>
              <a:satOff val="0"/>
              <a:lumOff val="0"/>
              <a:alphaOff val="0"/>
            </a:schemeClr>
          </a:lnRef>
          <a:fillRef idx="0">
            <a:scrgbClr r="0" g="0" b="0"/>
          </a:fillRef>
          <a:effectRef idx="0">
            <a:scrgbClr r="0" g="0" b="0"/>
          </a:effectRef>
          <a:fontRef idx="minor">
            <a:schemeClr val="tx1">
              <a:hueOff val="0"/>
              <a:satOff val="0"/>
              <a:lumOff val="0"/>
              <a:alphaOff val="0"/>
            </a:schemeClr>
          </a:fontRef>
        </p:style>
      </p:sp>
      <p:grpSp>
        <p:nvGrpSpPr>
          <p:cNvPr id="10" name="Group 9"/>
          <p:cNvGrpSpPr/>
          <p:nvPr/>
        </p:nvGrpSpPr>
        <p:grpSpPr>
          <a:xfrm>
            <a:off x="69530" y="3830751"/>
            <a:ext cx="1452409" cy="968273"/>
            <a:chOff x="4401" y="4460854"/>
            <a:chExt cx="1452409" cy="968273"/>
          </a:xfrm>
        </p:grpSpPr>
        <p:sp>
          <p:nvSpPr>
            <p:cNvPr id="47" name="Rounded Rectangle 46"/>
            <p:cNvSpPr/>
            <p:nvPr/>
          </p:nvSpPr>
          <p:spPr>
            <a:xfrm>
              <a:off x="4401" y="4460854"/>
              <a:ext cx="1452409" cy="968273"/>
            </a:xfrm>
            <a:prstGeom prst="roundRect">
              <a:avLst>
                <a:gd name="adj" fmla="val 10000"/>
              </a:avLst>
            </a:prstGeom>
            <a:effectLst>
              <a:outerShdw blurRad="50800" dist="38100" dir="2700000" algn="tl" rotWithShape="0">
                <a:prstClr val="black">
                  <a:alpha val="40000"/>
                </a:prstClr>
              </a:outerShdw>
            </a:effectLst>
          </p:spPr>
          <p:style>
            <a:lnRef idx="0">
              <a:schemeClr val="lt1">
                <a:hueOff val="0"/>
                <a:satOff val="0"/>
                <a:lumOff val="0"/>
                <a:alphaOff val="0"/>
              </a:schemeClr>
            </a:lnRef>
            <a:fillRef idx="3">
              <a:schemeClr val="accent2">
                <a:hueOff val="0"/>
                <a:satOff val="0"/>
                <a:lumOff val="0"/>
                <a:alphaOff val="0"/>
              </a:schemeClr>
            </a:fillRef>
            <a:effectRef idx="2">
              <a:scrgbClr r="0" g="0" b="0"/>
            </a:effectRef>
            <a:fontRef idx="minor">
              <a:schemeClr val="lt1"/>
            </a:fontRef>
          </p:style>
        </p:sp>
        <p:sp>
          <p:nvSpPr>
            <p:cNvPr id="48" name="Rounded Rectangle 13"/>
            <p:cNvSpPr/>
            <p:nvPr/>
          </p:nvSpPr>
          <p:spPr>
            <a:xfrm>
              <a:off x="32761" y="4489214"/>
              <a:ext cx="1395689" cy="91155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Courseware</a:t>
              </a:r>
              <a:endParaRPr lang="en-US" sz="2100" kern="1200" dirty="0"/>
            </a:p>
          </p:txBody>
        </p:sp>
      </p:grpSp>
      <p:sp>
        <p:nvSpPr>
          <p:cNvPr id="11" name="Straight Connector 14"/>
          <p:cNvSpPr/>
          <p:nvPr/>
        </p:nvSpPr>
        <p:spPr>
          <a:xfrm>
            <a:off x="2638148" y="3443442"/>
            <a:ext cx="91440" cy="387309"/>
          </a:xfrm>
          <a:custGeom>
            <a:avLst/>
            <a:gdLst/>
            <a:ahLst/>
            <a:cxnLst/>
            <a:rect l="0" t="0" r="0" b="0"/>
            <a:pathLst>
              <a:path>
                <a:moveTo>
                  <a:pt x="45720" y="0"/>
                </a:moveTo>
                <a:lnTo>
                  <a:pt x="45720" y="387309"/>
                </a:lnTo>
              </a:path>
            </a:pathLst>
          </a:custGeom>
          <a:noFill/>
          <a:effectLst>
            <a:outerShdw blurRad="50800" dist="38100" dir="2700000" algn="tl" rotWithShape="0">
              <a:prstClr val="black">
                <a:alpha val="40000"/>
              </a:prstClr>
            </a:outerShdw>
          </a:effectLst>
        </p:spPr>
        <p:style>
          <a:lnRef idx="1">
            <a:schemeClr val="accent2">
              <a:shade val="80000"/>
              <a:hueOff val="0"/>
              <a:satOff val="0"/>
              <a:lumOff val="0"/>
              <a:alphaOff val="0"/>
            </a:schemeClr>
          </a:lnRef>
          <a:fillRef idx="0">
            <a:scrgbClr r="0" g="0" b="0"/>
          </a:fillRef>
          <a:effectRef idx="0">
            <a:scrgbClr r="0" g="0" b="0"/>
          </a:effectRef>
          <a:fontRef idx="minor">
            <a:schemeClr val="tx1">
              <a:hueOff val="0"/>
              <a:satOff val="0"/>
              <a:lumOff val="0"/>
              <a:alphaOff val="0"/>
            </a:schemeClr>
          </a:fontRef>
        </p:style>
      </p:sp>
      <p:grpSp>
        <p:nvGrpSpPr>
          <p:cNvPr id="12" name="Group 11"/>
          <p:cNvGrpSpPr/>
          <p:nvPr/>
        </p:nvGrpSpPr>
        <p:grpSpPr>
          <a:xfrm>
            <a:off x="1957663" y="3830751"/>
            <a:ext cx="1452409" cy="968273"/>
            <a:chOff x="1892534" y="4460854"/>
            <a:chExt cx="1452409" cy="968273"/>
          </a:xfrm>
        </p:grpSpPr>
        <p:sp>
          <p:nvSpPr>
            <p:cNvPr id="45" name="Rounded Rectangle 44"/>
            <p:cNvSpPr/>
            <p:nvPr/>
          </p:nvSpPr>
          <p:spPr>
            <a:xfrm>
              <a:off x="1892534" y="4460854"/>
              <a:ext cx="1452409" cy="968273"/>
            </a:xfrm>
            <a:prstGeom prst="roundRect">
              <a:avLst>
                <a:gd name="adj" fmla="val 10000"/>
              </a:avLst>
            </a:prstGeom>
            <a:effectLst>
              <a:outerShdw blurRad="50800" dist="38100" dir="2700000" algn="tl" rotWithShape="0">
                <a:prstClr val="black">
                  <a:alpha val="40000"/>
                </a:prstClr>
              </a:outerShdw>
            </a:effectLst>
          </p:spPr>
          <p:style>
            <a:lnRef idx="0">
              <a:schemeClr val="lt1">
                <a:hueOff val="0"/>
                <a:satOff val="0"/>
                <a:lumOff val="0"/>
                <a:alphaOff val="0"/>
              </a:schemeClr>
            </a:lnRef>
            <a:fillRef idx="3">
              <a:schemeClr val="accent2">
                <a:hueOff val="0"/>
                <a:satOff val="0"/>
                <a:lumOff val="0"/>
                <a:alphaOff val="0"/>
              </a:schemeClr>
            </a:fillRef>
            <a:effectRef idx="2">
              <a:scrgbClr r="0" g="0" b="0"/>
            </a:effectRef>
            <a:fontRef idx="minor">
              <a:schemeClr val="lt1"/>
            </a:fontRef>
          </p:style>
        </p:sp>
        <p:sp>
          <p:nvSpPr>
            <p:cNvPr id="46" name="Rounded Rectangle 16"/>
            <p:cNvSpPr/>
            <p:nvPr/>
          </p:nvSpPr>
          <p:spPr>
            <a:xfrm>
              <a:off x="1920894" y="4489214"/>
              <a:ext cx="1395689" cy="91155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How-to Videos</a:t>
              </a:r>
              <a:endParaRPr lang="en-US" sz="2100" kern="1200" dirty="0"/>
            </a:p>
          </p:txBody>
        </p:sp>
      </p:grpSp>
      <p:sp>
        <p:nvSpPr>
          <p:cNvPr id="13" name="Straight Connector 17"/>
          <p:cNvSpPr/>
          <p:nvPr/>
        </p:nvSpPr>
        <p:spPr>
          <a:xfrm>
            <a:off x="2638148" y="4799024"/>
            <a:ext cx="91440" cy="387309"/>
          </a:xfrm>
          <a:custGeom>
            <a:avLst/>
            <a:gdLst/>
            <a:ahLst/>
            <a:cxnLst/>
            <a:rect l="0" t="0" r="0" b="0"/>
            <a:pathLst>
              <a:path>
                <a:moveTo>
                  <a:pt x="45720" y="0"/>
                </a:moveTo>
                <a:lnTo>
                  <a:pt x="45720" y="387309"/>
                </a:lnTo>
              </a:path>
            </a:pathLst>
          </a:custGeom>
          <a:noFill/>
        </p:spPr>
        <p:style>
          <a:lnRef idx="1">
            <a:schemeClr val="accent2">
              <a:shade val="80000"/>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grpSp>
        <p:nvGrpSpPr>
          <p:cNvPr id="14" name="Group 13"/>
          <p:cNvGrpSpPr/>
          <p:nvPr/>
        </p:nvGrpSpPr>
        <p:grpSpPr>
          <a:xfrm>
            <a:off x="1957663" y="5186334"/>
            <a:ext cx="1452409" cy="968273"/>
            <a:chOff x="1892534" y="5816437"/>
            <a:chExt cx="1452409" cy="968273"/>
          </a:xfrm>
        </p:grpSpPr>
        <p:sp>
          <p:nvSpPr>
            <p:cNvPr id="43" name="Rounded Rectangle 42"/>
            <p:cNvSpPr/>
            <p:nvPr/>
          </p:nvSpPr>
          <p:spPr>
            <a:xfrm>
              <a:off x="1892534" y="5816437"/>
              <a:ext cx="1452409" cy="968273"/>
            </a:xfrm>
            <a:prstGeom prst="roundRect">
              <a:avLst>
                <a:gd name="adj" fmla="val 10000"/>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sp>
        <p:sp>
          <p:nvSpPr>
            <p:cNvPr id="44" name="Rounded Rectangle 19"/>
            <p:cNvSpPr/>
            <p:nvPr/>
          </p:nvSpPr>
          <p:spPr>
            <a:xfrm>
              <a:off x="1920894" y="5844797"/>
              <a:ext cx="1395689" cy="911553"/>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Generate Lead</a:t>
              </a:r>
              <a:endParaRPr lang="en-US" sz="2100" kern="1200" dirty="0"/>
            </a:p>
          </p:txBody>
        </p:sp>
      </p:grpSp>
      <p:sp>
        <p:nvSpPr>
          <p:cNvPr id="15" name="Straight Connector 20"/>
          <p:cNvSpPr/>
          <p:nvPr/>
        </p:nvSpPr>
        <p:spPr>
          <a:xfrm>
            <a:off x="2683868" y="3443442"/>
            <a:ext cx="1888132" cy="387309"/>
          </a:xfrm>
          <a:custGeom>
            <a:avLst/>
            <a:gdLst/>
            <a:ahLst/>
            <a:cxnLst/>
            <a:rect l="0" t="0" r="0" b="0"/>
            <a:pathLst>
              <a:path>
                <a:moveTo>
                  <a:pt x="0" y="0"/>
                </a:moveTo>
                <a:lnTo>
                  <a:pt x="0" y="193654"/>
                </a:lnTo>
                <a:lnTo>
                  <a:pt x="1888132" y="193654"/>
                </a:lnTo>
                <a:lnTo>
                  <a:pt x="1888132" y="387309"/>
                </a:lnTo>
              </a:path>
            </a:pathLst>
          </a:custGeom>
          <a:noFill/>
          <a:effectLst>
            <a:outerShdw blurRad="50800" dist="38100" dir="2700000" algn="tl" rotWithShape="0">
              <a:prstClr val="black">
                <a:alpha val="40000"/>
              </a:prstClr>
            </a:outerShdw>
          </a:effectLst>
        </p:spPr>
        <p:style>
          <a:lnRef idx="1">
            <a:schemeClr val="accent2">
              <a:shade val="80000"/>
              <a:hueOff val="0"/>
              <a:satOff val="0"/>
              <a:lumOff val="0"/>
              <a:alphaOff val="0"/>
            </a:schemeClr>
          </a:lnRef>
          <a:fillRef idx="0">
            <a:scrgbClr r="0" g="0" b="0"/>
          </a:fillRef>
          <a:effectRef idx="0">
            <a:scrgbClr r="0" g="0" b="0"/>
          </a:effectRef>
          <a:fontRef idx="minor">
            <a:schemeClr val="tx1">
              <a:hueOff val="0"/>
              <a:satOff val="0"/>
              <a:lumOff val="0"/>
              <a:alphaOff val="0"/>
            </a:schemeClr>
          </a:fontRef>
        </p:style>
      </p:sp>
      <p:grpSp>
        <p:nvGrpSpPr>
          <p:cNvPr id="16" name="Group 15"/>
          <p:cNvGrpSpPr/>
          <p:nvPr/>
        </p:nvGrpSpPr>
        <p:grpSpPr>
          <a:xfrm>
            <a:off x="3845796" y="3830751"/>
            <a:ext cx="1452409" cy="968273"/>
            <a:chOff x="3780667" y="4460854"/>
            <a:chExt cx="1452409" cy="968273"/>
          </a:xfrm>
        </p:grpSpPr>
        <p:sp>
          <p:nvSpPr>
            <p:cNvPr id="41" name="Rounded Rectangle 40"/>
            <p:cNvSpPr/>
            <p:nvPr/>
          </p:nvSpPr>
          <p:spPr>
            <a:xfrm>
              <a:off x="3780667" y="4460854"/>
              <a:ext cx="1452409" cy="968273"/>
            </a:xfrm>
            <a:prstGeom prst="roundRect">
              <a:avLst>
                <a:gd name="adj" fmla="val 10000"/>
              </a:avLst>
            </a:prstGeom>
            <a:effectLst>
              <a:outerShdw blurRad="50800" dist="38100" dir="2700000" algn="tl" rotWithShape="0">
                <a:prstClr val="black">
                  <a:alpha val="40000"/>
                </a:prstClr>
              </a:outerShdw>
            </a:effectLst>
          </p:spPr>
          <p:style>
            <a:lnRef idx="0">
              <a:schemeClr val="lt1">
                <a:hueOff val="0"/>
                <a:satOff val="0"/>
                <a:lumOff val="0"/>
                <a:alphaOff val="0"/>
              </a:schemeClr>
            </a:lnRef>
            <a:fillRef idx="3">
              <a:schemeClr val="accent2">
                <a:hueOff val="0"/>
                <a:satOff val="0"/>
                <a:lumOff val="0"/>
                <a:alphaOff val="0"/>
              </a:schemeClr>
            </a:fillRef>
            <a:effectRef idx="2">
              <a:scrgbClr r="0" g="0" b="0"/>
            </a:effectRef>
            <a:fontRef idx="minor">
              <a:schemeClr val="lt1"/>
            </a:fontRef>
          </p:style>
        </p:sp>
        <p:sp>
          <p:nvSpPr>
            <p:cNvPr id="42" name="Rounded Rectangle 22"/>
            <p:cNvSpPr/>
            <p:nvPr/>
          </p:nvSpPr>
          <p:spPr>
            <a:xfrm>
              <a:off x="3809027" y="4489214"/>
              <a:ext cx="1395689" cy="91155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Bundle</a:t>
              </a:r>
              <a:endParaRPr lang="en-US" sz="2100" kern="1200" dirty="0"/>
            </a:p>
          </p:txBody>
        </p:sp>
      </p:grpSp>
      <p:sp>
        <p:nvSpPr>
          <p:cNvPr id="17" name="Straight Connector 23"/>
          <p:cNvSpPr/>
          <p:nvPr/>
        </p:nvSpPr>
        <p:spPr>
          <a:xfrm>
            <a:off x="4526281" y="4799024"/>
            <a:ext cx="91440" cy="387309"/>
          </a:xfrm>
          <a:custGeom>
            <a:avLst/>
            <a:gdLst/>
            <a:ahLst/>
            <a:cxnLst/>
            <a:rect l="0" t="0" r="0" b="0"/>
            <a:pathLst>
              <a:path>
                <a:moveTo>
                  <a:pt x="45720" y="0"/>
                </a:moveTo>
                <a:lnTo>
                  <a:pt x="45720" y="387309"/>
                </a:lnTo>
              </a:path>
            </a:pathLst>
          </a:custGeom>
          <a:noFill/>
          <a:effectLst>
            <a:outerShdw blurRad="50800" dist="38100" dir="2700000" algn="tl" rotWithShape="0">
              <a:prstClr val="black">
                <a:alpha val="40000"/>
              </a:prstClr>
            </a:outerShdw>
          </a:effectLst>
        </p:spPr>
        <p:style>
          <a:lnRef idx="1">
            <a:schemeClr val="accent2">
              <a:shade val="80000"/>
              <a:hueOff val="0"/>
              <a:satOff val="0"/>
              <a:lumOff val="0"/>
              <a:alphaOff val="0"/>
            </a:schemeClr>
          </a:lnRef>
          <a:fillRef idx="0">
            <a:scrgbClr r="0" g="0" b="0"/>
          </a:fillRef>
          <a:effectRef idx="0">
            <a:scrgbClr r="0" g="0" b="0"/>
          </a:effectRef>
          <a:fontRef idx="minor">
            <a:schemeClr val="tx1">
              <a:hueOff val="0"/>
              <a:satOff val="0"/>
              <a:lumOff val="0"/>
              <a:alphaOff val="0"/>
            </a:schemeClr>
          </a:fontRef>
        </p:style>
      </p:sp>
      <p:grpSp>
        <p:nvGrpSpPr>
          <p:cNvPr id="18" name="Group 17"/>
          <p:cNvGrpSpPr/>
          <p:nvPr/>
        </p:nvGrpSpPr>
        <p:grpSpPr>
          <a:xfrm>
            <a:off x="3845796" y="5186334"/>
            <a:ext cx="1452409" cy="968273"/>
            <a:chOff x="3780667" y="5816437"/>
            <a:chExt cx="1452409" cy="968273"/>
          </a:xfrm>
        </p:grpSpPr>
        <p:sp>
          <p:nvSpPr>
            <p:cNvPr id="39" name="Rounded Rectangle 38"/>
            <p:cNvSpPr/>
            <p:nvPr/>
          </p:nvSpPr>
          <p:spPr>
            <a:xfrm>
              <a:off x="3780667" y="5816437"/>
              <a:ext cx="1452409" cy="968273"/>
            </a:xfrm>
            <a:prstGeom prst="roundRect">
              <a:avLst>
                <a:gd name="adj" fmla="val 10000"/>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sp>
        <p:sp>
          <p:nvSpPr>
            <p:cNvPr id="40" name="Rounded Rectangle 25"/>
            <p:cNvSpPr/>
            <p:nvPr/>
          </p:nvSpPr>
          <p:spPr>
            <a:xfrm>
              <a:off x="3809027" y="5844797"/>
              <a:ext cx="1395689" cy="911553"/>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Buy NI ELVIS II</a:t>
              </a:r>
              <a:endParaRPr lang="en-US" sz="2100" kern="1200" dirty="0"/>
            </a:p>
          </p:txBody>
        </p:sp>
      </p:grpSp>
      <p:sp>
        <p:nvSpPr>
          <p:cNvPr id="19" name="Straight Connector 26"/>
          <p:cNvSpPr/>
          <p:nvPr/>
        </p:nvSpPr>
        <p:spPr>
          <a:xfrm>
            <a:off x="4342868" y="1671666"/>
            <a:ext cx="229132" cy="803502"/>
          </a:xfrm>
          <a:custGeom>
            <a:avLst/>
            <a:gdLst/>
            <a:ahLst/>
            <a:cxnLst/>
            <a:rect l="0" t="0" r="0" b="0"/>
            <a:pathLst>
              <a:path>
                <a:moveTo>
                  <a:pt x="0" y="0"/>
                </a:moveTo>
                <a:lnTo>
                  <a:pt x="0" y="401751"/>
                </a:lnTo>
                <a:lnTo>
                  <a:pt x="229132" y="401751"/>
                </a:lnTo>
                <a:lnTo>
                  <a:pt x="229132" y="803502"/>
                </a:lnTo>
              </a:path>
            </a:pathLst>
          </a:custGeom>
          <a:noFill/>
        </p:spPr>
        <p:style>
          <a:lnRef idx="1">
            <a:schemeClr val="accent2">
              <a:shade val="60000"/>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grpSp>
        <p:nvGrpSpPr>
          <p:cNvPr id="20" name="Group 19"/>
          <p:cNvGrpSpPr/>
          <p:nvPr/>
        </p:nvGrpSpPr>
        <p:grpSpPr>
          <a:xfrm>
            <a:off x="3845796" y="2475169"/>
            <a:ext cx="1452409" cy="968273"/>
            <a:chOff x="3780667" y="3105272"/>
            <a:chExt cx="1452409" cy="968273"/>
          </a:xfrm>
        </p:grpSpPr>
        <p:sp>
          <p:nvSpPr>
            <p:cNvPr id="37" name="Rounded Rectangle 36"/>
            <p:cNvSpPr/>
            <p:nvPr/>
          </p:nvSpPr>
          <p:spPr>
            <a:xfrm>
              <a:off x="3780667" y="3105272"/>
              <a:ext cx="1452409" cy="968273"/>
            </a:xfrm>
            <a:prstGeom prst="roundRect">
              <a:avLst>
                <a:gd name="adj" fmla="val 10000"/>
              </a:avLst>
            </a:prstGeom>
            <a:effectLst>
              <a:outerShdw blurRad="50800" dist="38100" dir="2700000" algn="tl" rotWithShape="0">
                <a:prstClr val="black">
                  <a:alpha val="40000"/>
                </a:prstClr>
              </a:outerShdw>
            </a:effectLst>
          </p:spPr>
          <p:style>
            <a:lnRef idx="0">
              <a:schemeClr val="lt1">
                <a:hueOff val="0"/>
                <a:satOff val="0"/>
                <a:lumOff val="0"/>
                <a:alphaOff val="0"/>
              </a:schemeClr>
            </a:lnRef>
            <a:fillRef idx="3">
              <a:schemeClr val="accent2">
                <a:hueOff val="0"/>
                <a:satOff val="0"/>
                <a:lumOff val="0"/>
                <a:alphaOff val="0"/>
              </a:schemeClr>
            </a:fillRef>
            <a:effectRef idx="2">
              <a:scrgbClr r="0" g="0" b="0"/>
            </a:effectRef>
            <a:fontRef idx="minor">
              <a:schemeClr val="lt1"/>
            </a:fontRef>
          </p:style>
        </p:sp>
        <p:sp>
          <p:nvSpPr>
            <p:cNvPr id="38" name="Rounded Rectangle 28"/>
            <p:cNvSpPr/>
            <p:nvPr/>
          </p:nvSpPr>
          <p:spPr>
            <a:xfrm>
              <a:off x="3809027" y="3133632"/>
              <a:ext cx="1395689" cy="91155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White Papers</a:t>
              </a:r>
              <a:endParaRPr lang="en-US" sz="2100" kern="1200" dirty="0"/>
            </a:p>
          </p:txBody>
        </p:sp>
      </p:grpSp>
      <p:sp>
        <p:nvSpPr>
          <p:cNvPr id="21" name="Straight Connector 29"/>
          <p:cNvSpPr/>
          <p:nvPr/>
        </p:nvSpPr>
        <p:spPr>
          <a:xfrm>
            <a:off x="4342868" y="1671666"/>
            <a:ext cx="2117265" cy="803502"/>
          </a:xfrm>
          <a:custGeom>
            <a:avLst/>
            <a:gdLst/>
            <a:ahLst/>
            <a:cxnLst/>
            <a:rect l="0" t="0" r="0" b="0"/>
            <a:pathLst>
              <a:path>
                <a:moveTo>
                  <a:pt x="0" y="0"/>
                </a:moveTo>
                <a:lnTo>
                  <a:pt x="0" y="401751"/>
                </a:lnTo>
                <a:lnTo>
                  <a:pt x="2117265" y="401751"/>
                </a:lnTo>
                <a:lnTo>
                  <a:pt x="2117265" y="803502"/>
                </a:lnTo>
              </a:path>
            </a:pathLst>
          </a:custGeom>
          <a:noFill/>
          <a:effectLst>
            <a:outerShdw blurRad="50800" dist="38100" dir="2700000" algn="tl" rotWithShape="0">
              <a:prstClr val="black">
                <a:alpha val="40000"/>
              </a:prstClr>
            </a:outerShdw>
          </a:effectLst>
        </p:spPr>
        <p:style>
          <a:lnRef idx="1">
            <a:schemeClr val="accent2">
              <a:shade val="60000"/>
              <a:hueOff val="0"/>
              <a:satOff val="0"/>
              <a:lumOff val="0"/>
              <a:alphaOff val="0"/>
            </a:schemeClr>
          </a:lnRef>
          <a:fillRef idx="0">
            <a:scrgbClr r="0" g="0" b="0"/>
          </a:fillRef>
          <a:effectRef idx="0">
            <a:scrgbClr r="0" g="0" b="0"/>
          </a:effectRef>
          <a:fontRef idx="minor">
            <a:schemeClr val="tx1">
              <a:hueOff val="0"/>
              <a:satOff val="0"/>
              <a:lumOff val="0"/>
              <a:alphaOff val="0"/>
            </a:schemeClr>
          </a:fontRef>
        </p:style>
      </p:sp>
      <p:grpSp>
        <p:nvGrpSpPr>
          <p:cNvPr id="22" name="Group 21"/>
          <p:cNvGrpSpPr/>
          <p:nvPr/>
        </p:nvGrpSpPr>
        <p:grpSpPr>
          <a:xfrm>
            <a:off x="5733928" y="2475169"/>
            <a:ext cx="1452409" cy="968273"/>
            <a:chOff x="5668799" y="3105272"/>
            <a:chExt cx="1452409" cy="968273"/>
          </a:xfrm>
        </p:grpSpPr>
        <p:sp>
          <p:nvSpPr>
            <p:cNvPr id="35" name="Rounded Rectangle 34"/>
            <p:cNvSpPr/>
            <p:nvPr/>
          </p:nvSpPr>
          <p:spPr>
            <a:xfrm>
              <a:off x="5668799" y="3105272"/>
              <a:ext cx="1452409" cy="968273"/>
            </a:xfrm>
            <a:prstGeom prst="roundRect">
              <a:avLst>
                <a:gd name="adj" fmla="val 10000"/>
              </a:avLst>
            </a:prstGeom>
            <a:effectLst>
              <a:outerShdw blurRad="50800" dist="38100" dir="2700000" algn="tl" rotWithShape="0">
                <a:prstClr val="black">
                  <a:alpha val="40000"/>
                </a:prstClr>
              </a:outerShdw>
            </a:effectLst>
          </p:spPr>
          <p:style>
            <a:lnRef idx="0">
              <a:schemeClr val="lt1">
                <a:hueOff val="0"/>
                <a:satOff val="0"/>
                <a:lumOff val="0"/>
                <a:alphaOff val="0"/>
              </a:schemeClr>
            </a:lnRef>
            <a:fillRef idx="3">
              <a:schemeClr val="accent2">
                <a:hueOff val="0"/>
                <a:satOff val="0"/>
                <a:lumOff val="0"/>
                <a:alphaOff val="0"/>
              </a:schemeClr>
            </a:fillRef>
            <a:effectRef idx="2">
              <a:scrgbClr r="0" g="0" b="0"/>
            </a:effectRef>
            <a:fontRef idx="minor">
              <a:schemeClr val="lt1"/>
            </a:fontRef>
          </p:style>
        </p:sp>
        <p:sp>
          <p:nvSpPr>
            <p:cNvPr id="36" name="Rounded Rectangle 31"/>
            <p:cNvSpPr/>
            <p:nvPr/>
          </p:nvSpPr>
          <p:spPr>
            <a:xfrm>
              <a:off x="5697159" y="3133632"/>
              <a:ext cx="1395689" cy="91155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Case Studies</a:t>
              </a:r>
              <a:endParaRPr lang="en-US" sz="2100" kern="1200" dirty="0"/>
            </a:p>
          </p:txBody>
        </p:sp>
      </p:grpSp>
      <p:sp>
        <p:nvSpPr>
          <p:cNvPr id="23" name="Straight Connector 32"/>
          <p:cNvSpPr/>
          <p:nvPr/>
        </p:nvSpPr>
        <p:spPr>
          <a:xfrm>
            <a:off x="6414413" y="3443442"/>
            <a:ext cx="91440" cy="387309"/>
          </a:xfrm>
          <a:custGeom>
            <a:avLst/>
            <a:gdLst/>
            <a:ahLst/>
            <a:cxnLst/>
            <a:rect l="0" t="0" r="0" b="0"/>
            <a:pathLst>
              <a:path>
                <a:moveTo>
                  <a:pt x="45720" y="0"/>
                </a:moveTo>
                <a:lnTo>
                  <a:pt x="45720" y="387309"/>
                </a:lnTo>
              </a:path>
            </a:pathLst>
          </a:custGeom>
          <a:noFill/>
        </p:spPr>
        <p:style>
          <a:lnRef idx="1">
            <a:schemeClr val="accent2">
              <a:shade val="80000"/>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grpSp>
        <p:nvGrpSpPr>
          <p:cNvPr id="24" name="Group 23"/>
          <p:cNvGrpSpPr/>
          <p:nvPr/>
        </p:nvGrpSpPr>
        <p:grpSpPr>
          <a:xfrm>
            <a:off x="5733928" y="3830751"/>
            <a:ext cx="1452409" cy="968273"/>
            <a:chOff x="5668799" y="4460854"/>
            <a:chExt cx="1452409" cy="968273"/>
          </a:xfrm>
        </p:grpSpPr>
        <p:sp>
          <p:nvSpPr>
            <p:cNvPr id="33" name="Rounded Rectangle 32"/>
            <p:cNvSpPr/>
            <p:nvPr/>
          </p:nvSpPr>
          <p:spPr>
            <a:xfrm>
              <a:off x="5668799" y="4460854"/>
              <a:ext cx="1452409" cy="968273"/>
            </a:xfrm>
            <a:prstGeom prst="roundRect">
              <a:avLst>
                <a:gd name="adj" fmla="val 10000"/>
              </a:avLst>
            </a:prstGeom>
            <a:effectLst>
              <a:outerShdw blurRad="50800" dist="38100" dir="2700000" algn="tl" rotWithShape="0">
                <a:prstClr val="black">
                  <a:alpha val="40000"/>
                </a:prstClr>
              </a:outerShdw>
            </a:effectLst>
          </p:spPr>
          <p:style>
            <a:lnRef idx="0">
              <a:schemeClr val="lt1">
                <a:hueOff val="0"/>
                <a:satOff val="0"/>
                <a:lumOff val="0"/>
                <a:alphaOff val="0"/>
              </a:schemeClr>
            </a:lnRef>
            <a:fillRef idx="3">
              <a:schemeClr val="accent2">
                <a:hueOff val="0"/>
                <a:satOff val="0"/>
                <a:lumOff val="0"/>
                <a:alphaOff val="0"/>
              </a:schemeClr>
            </a:fillRef>
            <a:effectRef idx="2">
              <a:scrgbClr r="0" g="0" b="0"/>
            </a:effectRef>
            <a:fontRef idx="minor">
              <a:schemeClr val="lt1"/>
            </a:fontRef>
          </p:style>
        </p:sp>
        <p:sp>
          <p:nvSpPr>
            <p:cNvPr id="34" name="Rounded Rectangle 34"/>
            <p:cNvSpPr/>
            <p:nvPr/>
          </p:nvSpPr>
          <p:spPr>
            <a:xfrm>
              <a:off x="5697159" y="4489214"/>
              <a:ext cx="1395689" cy="91155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Bundle</a:t>
              </a:r>
              <a:endParaRPr lang="en-US" sz="2100" kern="1200" dirty="0"/>
            </a:p>
          </p:txBody>
        </p:sp>
      </p:grpSp>
      <p:sp>
        <p:nvSpPr>
          <p:cNvPr id="25" name="Straight Connector 35"/>
          <p:cNvSpPr/>
          <p:nvPr/>
        </p:nvSpPr>
        <p:spPr>
          <a:xfrm>
            <a:off x="6414413" y="4799024"/>
            <a:ext cx="91440" cy="387309"/>
          </a:xfrm>
          <a:custGeom>
            <a:avLst/>
            <a:gdLst/>
            <a:ahLst/>
            <a:cxnLst/>
            <a:rect l="0" t="0" r="0" b="0"/>
            <a:pathLst>
              <a:path>
                <a:moveTo>
                  <a:pt x="45720" y="0"/>
                </a:moveTo>
                <a:lnTo>
                  <a:pt x="45720" y="387309"/>
                </a:lnTo>
              </a:path>
            </a:pathLst>
          </a:custGeom>
          <a:noFill/>
        </p:spPr>
        <p:style>
          <a:lnRef idx="1">
            <a:schemeClr val="accent2">
              <a:shade val="80000"/>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grpSp>
        <p:nvGrpSpPr>
          <p:cNvPr id="26" name="Group 25"/>
          <p:cNvGrpSpPr/>
          <p:nvPr/>
        </p:nvGrpSpPr>
        <p:grpSpPr>
          <a:xfrm>
            <a:off x="5733928" y="5186334"/>
            <a:ext cx="1452409" cy="968273"/>
            <a:chOff x="5668799" y="5816437"/>
            <a:chExt cx="1452409" cy="968273"/>
          </a:xfrm>
        </p:grpSpPr>
        <p:sp>
          <p:nvSpPr>
            <p:cNvPr id="31" name="Rounded Rectangle 30"/>
            <p:cNvSpPr/>
            <p:nvPr/>
          </p:nvSpPr>
          <p:spPr>
            <a:xfrm>
              <a:off x="5668799" y="5816437"/>
              <a:ext cx="1452409" cy="968273"/>
            </a:xfrm>
            <a:prstGeom prst="roundRect">
              <a:avLst>
                <a:gd name="adj" fmla="val 10000"/>
              </a:avLst>
            </a:prstGeom>
            <a:ln>
              <a:solidFill>
                <a:schemeClr val="tx1"/>
              </a:solidFill>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sp>
        <p:sp>
          <p:nvSpPr>
            <p:cNvPr id="32" name="Rounded Rectangle 37"/>
            <p:cNvSpPr/>
            <p:nvPr/>
          </p:nvSpPr>
          <p:spPr>
            <a:xfrm>
              <a:off x="5697159" y="5844797"/>
              <a:ext cx="1395689" cy="911553"/>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Try NI ELVIS II</a:t>
              </a:r>
              <a:endParaRPr lang="en-US" sz="2100" kern="1200" dirty="0"/>
            </a:p>
          </p:txBody>
        </p:sp>
      </p:grpSp>
      <p:sp>
        <p:nvSpPr>
          <p:cNvPr id="27" name="Straight Connector 38"/>
          <p:cNvSpPr/>
          <p:nvPr/>
        </p:nvSpPr>
        <p:spPr>
          <a:xfrm>
            <a:off x="4342868" y="1671666"/>
            <a:ext cx="4005397" cy="803502"/>
          </a:xfrm>
          <a:custGeom>
            <a:avLst/>
            <a:gdLst/>
            <a:ahLst/>
            <a:cxnLst/>
            <a:rect l="0" t="0" r="0" b="0"/>
            <a:pathLst>
              <a:path>
                <a:moveTo>
                  <a:pt x="0" y="0"/>
                </a:moveTo>
                <a:lnTo>
                  <a:pt x="0" y="401751"/>
                </a:lnTo>
                <a:lnTo>
                  <a:pt x="4005397" y="401751"/>
                </a:lnTo>
                <a:lnTo>
                  <a:pt x="4005397" y="803502"/>
                </a:lnTo>
              </a:path>
            </a:pathLst>
          </a:custGeom>
          <a:noFill/>
          <a:effectLst>
            <a:outerShdw blurRad="50800" dist="38100" dir="2700000" algn="tl" rotWithShape="0">
              <a:prstClr val="black">
                <a:alpha val="40000"/>
              </a:prstClr>
            </a:outerShdw>
          </a:effectLst>
        </p:spPr>
        <p:style>
          <a:lnRef idx="1">
            <a:schemeClr val="accent2">
              <a:shade val="60000"/>
              <a:hueOff val="0"/>
              <a:satOff val="0"/>
              <a:lumOff val="0"/>
              <a:alphaOff val="0"/>
            </a:schemeClr>
          </a:lnRef>
          <a:fillRef idx="0">
            <a:scrgbClr r="0" g="0" b="0"/>
          </a:fillRef>
          <a:effectRef idx="0">
            <a:scrgbClr r="0" g="0" b="0"/>
          </a:effectRef>
          <a:fontRef idx="minor">
            <a:schemeClr val="tx1">
              <a:hueOff val="0"/>
              <a:satOff val="0"/>
              <a:lumOff val="0"/>
              <a:alphaOff val="0"/>
            </a:schemeClr>
          </a:fontRef>
        </p:style>
      </p:sp>
      <p:grpSp>
        <p:nvGrpSpPr>
          <p:cNvPr id="28" name="Group 27"/>
          <p:cNvGrpSpPr/>
          <p:nvPr/>
        </p:nvGrpSpPr>
        <p:grpSpPr>
          <a:xfrm>
            <a:off x="7622061" y="2475169"/>
            <a:ext cx="1452409" cy="968273"/>
            <a:chOff x="7556932" y="3105272"/>
            <a:chExt cx="1452409" cy="968273"/>
          </a:xfrm>
        </p:grpSpPr>
        <p:sp>
          <p:nvSpPr>
            <p:cNvPr id="29" name="Rounded Rectangle 28"/>
            <p:cNvSpPr/>
            <p:nvPr/>
          </p:nvSpPr>
          <p:spPr>
            <a:xfrm>
              <a:off x="7556932" y="3105272"/>
              <a:ext cx="1452409" cy="968273"/>
            </a:xfrm>
            <a:prstGeom prst="roundRect">
              <a:avLst>
                <a:gd name="adj" fmla="val 10000"/>
              </a:avLst>
            </a:prstGeom>
            <a:ln>
              <a:solidFill>
                <a:schemeClr val="tx1"/>
              </a:solidFill>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sp>
        <p:sp>
          <p:nvSpPr>
            <p:cNvPr id="30" name="Rounded Rectangle 40"/>
            <p:cNvSpPr/>
            <p:nvPr/>
          </p:nvSpPr>
          <p:spPr>
            <a:xfrm>
              <a:off x="7585292" y="3133632"/>
              <a:ext cx="1395689" cy="911553"/>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Try/Buy NI ELVIS II</a:t>
              </a:r>
              <a:endParaRPr lang="en-US" sz="2100" kern="1200" dirty="0"/>
            </a:p>
          </p:txBody>
        </p:sp>
      </p:gr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3" cstate="print"/>
          <a:srcRect/>
          <a:stretch>
            <a:fillRect/>
          </a:stretch>
        </p:blipFill>
        <p:spPr bwMode="auto">
          <a:xfrm>
            <a:off x="4343400" y="2057400"/>
            <a:ext cx="1640205" cy="156210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Key Themes</a:t>
            </a:r>
            <a:endParaRPr lang="en-US" dirty="0"/>
          </a:p>
        </p:txBody>
      </p:sp>
      <p:graphicFrame>
        <p:nvGraphicFramePr>
          <p:cNvPr id="4" name="Content Placeholder 3"/>
          <p:cNvGraphicFramePr>
            <a:graphicFrameLocks noGrp="1"/>
          </p:cNvGraphicFramePr>
          <p:nvPr>
            <p:ph idx="1"/>
          </p:nvPr>
        </p:nvGraphicFramePr>
        <p:xfrm>
          <a:off x="152400" y="1066800"/>
          <a:ext cx="8839200" cy="4953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Picture 4" descr="Untitled.tif"/>
          <p:cNvPicPr>
            <a:picLocks noChangeAspect="1"/>
          </p:cNvPicPr>
          <p:nvPr/>
        </p:nvPicPr>
        <p:blipFill>
          <a:blip r:embed="rId8"/>
          <a:stretch>
            <a:fillRect/>
          </a:stretch>
        </p:blipFill>
        <p:spPr>
          <a:xfrm>
            <a:off x="2971800" y="2971800"/>
            <a:ext cx="2667000" cy="2002844"/>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8797FB0B-1FF7-4122-ADBF-52F463BF834E}"/>
                                            </p:graphicEl>
                                          </p:spTgt>
                                        </p:tgtEl>
                                        <p:attrNameLst>
                                          <p:attrName>style.visibility</p:attrName>
                                        </p:attrNameLst>
                                      </p:cBhvr>
                                      <p:to>
                                        <p:strVal val="visible"/>
                                      </p:to>
                                    </p:set>
                                    <p:animEffect transition="in" filter="fade">
                                      <p:cBhvr>
                                        <p:cTn id="7" dur="2000"/>
                                        <p:tgtEl>
                                          <p:spTgt spid="4">
                                            <p:graphicEl>
                                              <a:dgm id="{8797FB0B-1FF7-4122-ADBF-52F463BF834E}"/>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9225E173-4893-4FEC-9976-1219C964C7A8}"/>
                                            </p:graphicEl>
                                          </p:spTgt>
                                        </p:tgtEl>
                                        <p:attrNameLst>
                                          <p:attrName>style.visibility</p:attrName>
                                        </p:attrNameLst>
                                      </p:cBhvr>
                                      <p:to>
                                        <p:strVal val="visible"/>
                                      </p:to>
                                    </p:set>
                                    <p:animEffect transition="in" filter="fade">
                                      <p:cBhvr>
                                        <p:cTn id="12" dur="2000"/>
                                        <p:tgtEl>
                                          <p:spTgt spid="4">
                                            <p:graphicEl>
                                              <a:dgm id="{9225E173-4893-4FEC-9976-1219C964C7A8}"/>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graphicEl>
                                              <a:dgm id="{E5CC9FA6-FDEA-4B2F-9216-A29AA613356E}"/>
                                            </p:graphicEl>
                                          </p:spTgt>
                                        </p:tgtEl>
                                        <p:attrNameLst>
                                          <p:attrName>style.visibility</p:attrName>
                                        </p:attrNameLst>
                                      </p:cBhvr>
                                      <p:to>
                                        <p:strVal val="visible"/>
                                      </p:to>
                                    </p:set>
                                    <p:animEffect transition="in" filter="fade">
                                      <p:cBhvr>
                                        <p:cTn id="15" dur="2000"/>
                                        <p:tgtEl>
                                          <p:spTgt spid="4">
                                            <p:graphicEl>
                                              <a:dgm id="{E5CC9FA6-FDEA-4B2F-9216-A29AA613356E}"/>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graphicEl>
                                              <a:dgm id="{A6EB948A-E1FB-4F4F-A8F5-F5B7859A8797}"/>
                                            </p:graphicEl>
                                          </p:spTgt>
                                        </p:tgtEl>
                                        <p:attrNameLst>
                                          <p:attrName>style.visibility</p:attrName>
                                        </p:attrNameLst>
                                      </p:cBhvr>
                                      <p:to>
                                        <p:strVal val="visible"/>
                                      </p:to>
                                    </p:set>
                                    <p:animEffect transition="in" filter="fade">
                                      <p:cBhvr>
                                        <p:cTn id="20" dur="2000"/>
                                        <p:tgtEl>
                                          <p:spTgt spid="4">
                                            <p:graphicEl>
                                              <a:dgm id="{A6EB948A-E1FB-4F4F-A8F5-F5B7859A8797}"/>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graphicEl>
                                              <a:dgm id="{ECF6E937-9551-4811-B7D2-82F1766D7875}"/>
                                            </p:graphicEl>
                                          </p:spTgt>
                                        </p:tgtEl>
                                        <p:attrNameLst>
                                          <p:attrName>style.visibility</p:attrName>
                                        </p:attrNameLst>
                                      </p:cBhvr>
                                      <p:to>
                                        <p:strVal val="visible"/>
                                      </p:to>
                                    </p:set>
                                    <p:animEffect transition="in" filter="fade">
                                      <p:cBhvr>
                                        <p:cTn id="23" dur="2000"/>
                                        <p:tgtEl>
                                          <p:spTgt spid="4">
                                            <p:graphicEl>
                                              <a:dgm id="{ECF6E937-9551-4811-B7D2-82F1766D7875}"/>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
                                            <p:graphicEl>
                                              <a:dgm id="{E93ED511-86B0-4742-B7B3-9FE89666264D}"/>
                                            </p:graphicEl>
                                          </p:spTgt>
                                        </p:tgtEl>
                                        <p:attrNameLst>
                                          <p:attrName>style.visibility</p:attrName>
                                        </p:attrNameLst>
                                      </p:cBhvr>
                                      <p:to>
                                        <p:strVal val="visible"/>
                                      </p:to>
                                    </p:set>
                                    <p:animEffect transition="in" filter="fade">
                                      <p:cBhvr>
                                        <p:cTn id="28" dur="2000"/>
                                        <p:tgtEl>
                                          <p:spTgt spid="4">
                                            <p:graphicEl>
                                              <a:dgm id="{E93ED511-86B0-4742-B7B3-9FE89666264D}"/>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graphicEl>
                                              <a:dgm id="{5C630B93-9599-464D-B493-55A7326FE50F}"/>
                                            </p:graphicEl>
                                          </p:spTgt>
                                        </p:tgtEl>
                                        <p:attrNameLst>
                                          <p:attrName>style.visibility</p:attrName>
                                        </p:attrNameLst>
                                      </p:cBhvr>
                                      <p:to>
                                        <p:strVal val="visible"/>
                                      </p:to>
                                    </p:set>
                                    <p:animEffect transition="in" filter="fade">
                                      <p:cBhvr>
                                        <p:cTn id="31" dur="2000"/>
                                        <p:tgtEl>
                                          <p:spTgt spid="4">
                                            <p:graphicEl>
                                              <a:dgm id="{5C630B93-9599-464D-B493-55A7326FE50F}"/>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4">
                                            <p:graphicEl>
                                              <a:dgm id="{4D3AEF95-1939-4213-B9BA-454265DC3563}"/>
                                            </p:graphicEl>
                                          </p:spTgt>
                                        </p:tgtEl>
                                        <p:attrNameLst>
                                          <p:attrName>style.visibility</p:attrName>
                                        </p:attrNameLst>
                                      </p:cBhvr>
                                      <p:to>
                                        <p:strVal val="visible"/>
                                      </p:to>
                                    </p:set>
                                    <p:animEffect transition="in" filter="fade">
                                      <p:cBhvr>
                                        <p:cTn id="36" dur="2000"/>
                                        <p:tgtEl>
                                          <p:spTgt spid="4">
                                            <p:graphicEl>
                                              <a:dgm id="{4D3AEF95-1939-4213-B9BA-454265DC3563}"/>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graphicEl>
                                              <a:dgm id="{121C680E-7BB6-4CD8-9B5F-F30A3D2F80CC}"/>
                                            </p:graphicEl>
                                          </p:spTgt>
                                        </p:tgtEl>
                                        <p:attrNameLst>
                                          <p:attrName>style.visibility</p:attrName>
                                        </p:attrNameLst>
                                      </p:cBhvr>
                                      <p:to>
                                        <p:strVal val="visible"/>
                                      </p:to>
                                    </p:set>
                                    <p:animEffect transition="in" filter="fade">
                                      <p:cBhvr>
                                        <p:cTn id="39" dur="2000"/>
                                        <p:tgtEl>
                                          <p:spTgt spid="4">
                                            <p:graphicEl>
                                              <a:dgm id="{121C680E-7BB6-4CD8-9B5F-F30A3D2F80CC}"/>
                                            </p:graphic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graphicEl>
                                              <a:dgm id="{6E61458A-064E-4EDA-A931-257270F449DF}"/>
                                            </p:graphicEl>
                                          </p:spTgt>
                                        </p:tgtEl>
                                        <p:attrNameLst>
                                          <p:attrName>style.visibility</p:attrName>
                                        </p:attrNameLst>
                                      </p:cBhvr>
                                      <p:to>
                                        <p:strVal val="visible"/>
                                      </p:to>
                                    </p:set>
                                    <p:animEffect transition="in" filter="fade">
                                      <p:cBhvr>
                                        <p:cTn id="42" dur="2000"/>
                                        <p:tgtEl>
                                          <p:spTgt spid="4">
                                            <p:graphicEl>
                                              <a:dgm id="{6E61458A-064E-4EDA-A931-257270F449D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4294967295"/>
          </p:nvPr>
        </p:nvSpPr>
        <p:spPr>
          <a:xfrm>
            <a:off x="2971800" y="6553200"/>
            <a:ext cx="3505200" cy="228600"/>
          </a:xfrm>
          <a:prstGeom prst="rect">
            <a:avLst/>
          </a:prstGeom>
        </p:spPr>
        <p:txBody>
          <a:bodyPr/>
          <a:lstStyle/>
          <a:p>
            <a:pPr>
              <a:defRPr/>
            </a:pPr>
            <a:r>
              <a:rPr lang="en-US" smtClean="0"/>
              <a:t>National Instruments Electronics Workbench Group Confidential</a:t>
            </a:r>
            <a:endParaRPr lang="en-US"/>
          </a:p>
        </p:txBody>
      </p:sp>
      <p:sp>
        <p:nvSpPr>
          <p:cNvPr id="3" name="Rectangle 2"/>
          <p:cNvSpPr txBox="1">
            <a:spLocks noChangeArrowheads="1"/>
          </p:cNvSpPr>
          <p:nvPr/>
        </p:nvSpPr>
        <p:spPr>
          <a:xfrm>
            <a:off x="304800" y="76200"/>
            <a:ext cx="8458200" cy="838200"/>
          </a:xfrm>
          <a:prstGeom prst="rect">
            <a:avLst/>
          </a:prstGeom>
        </p:spPr>
        <p:txBody>
          <a:bodyPr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rgbClr val="006699"/>
                </a:solidFill>
                <a:effectLst/>
                <a:uLnTx/>
                <a:uFillTx/>
                <a:latin typeface="+mj-lt"/>
                <a:ea typeface="+mj-ea"/>
                <a:cs typeface="+mj-cs"/>
              </a:rPr>
              <a:t>What’s New in </a:t>
            </a:r>
            <a:r>
              <a:rPr kumimoji="0" lang="en-US" sz="3200" b="1" i="0" u="none" strike="noStrike" kern="0" cap="none" spc="0" normalizeH="0" baseline="0" noProof="0" dirty="0" err="1" smtClean="0">
                <a:ln>
                  <a:noFill/>
                </a:ln>
                <a:solidFill>
                  <a:srgbClr val="006699"/>
                </a:solidFill>
                <a:effectLst/>
                <a:uLnTx/>
                <a:uFillTx/>
                <a:latin typeface="+mj-lt"/>
                <a:ea typeface="+mj-ea"/>
                <a:cs typeface="+mj-cs"/>
              </a:rPr>
              <a:t>Multisim</a:t>
            </a:r>
            <a:r>
              <a:rPr kumimoji="0" lang="en-US" sz="3200" b="1" i="0" u="none" strike="noStrike" kern="0" cap="none" spc="0" normalizeH="0" baseline="0" noProof="0" dirty="0" smtClean="0">
                <a:ln>
                  <a:noFill/>
                </a:ln>
                <a:solidFill>
                  <a:srgbClr val="006699"/>
                </a:solidFill>
                <a:effectLst/>
                <a:uLnTx/>
                <a:uFillTx/>
                <a:latin typeface="+mj-lt"/>
                <a:ea typeface="+mj-ea"/>
                <a:cs typeface="+mj-cs"/>
              </a:rPr>
              <a:t> Alberta </a:t>
            </a:r>
            <a:endParaRPr kumimoji="0" lang="en-US" sz="3200" b="1" i="0" u="none" strike="noStrike" kern="0" cap="none" spc="0" normalizeH="0" baseline="0" noProof="0" dirty="0">
              <a:ln>
                <a:noFill/>
              </a:ln>
              <a:solidFill>
                <a:srgbClr val="006699"/>
              </a:solidFill>
              <a:effectLst/>
              <a:uLnTx/>
              <a:uFillTx/>
              <a:latin typeface="+mj-lt"/>
              <a:ea typeface="+mj-ea"/>
              <a:cs typeface="+mj-cs"/>
            </a:endParaRPr>
          </a:p>
        </p:txBody>
      </p:sp>
      <p:sp>
        <p:nvSpPr>
          <p:cNvPr id="4" name="Rectangle 3"/>
          <p:cNvSpPr txBox="1">
            <a:spLocks noChangeArrowheads="1"/>
          </p:cNvSpPr>
          <p:nvPr/>
        </p:nvSpPr>
        <p:spPr>
          <a:xfrm>
            <a:off x="304800" y="762000"/>
            <a:ext cx="8458200" cy="5181600"/>
          </a:xfrm>
          <a:prstGeom prst="rect">
            <a:avLst/>
          </a:prstGeom>
        </p:spPr>
        <p:txBody>
          <a:bodyPr/>
          <a:lstStyle/>
          <a:p>
            <a:pPr marL="233363" lvl="0" indent="-233363"/>
            <a:r>
              <a:rPr lang="en-US" sz="2800" kern="0" dirty="0" smtClean="0">
                <a:latin typeface="+mn-lt"/>
              </a:rPr>
              <a:t>Two main additions:</a:t>
            </a:r>
          </a:p>
          <a:p>
            <a:pPr marL="233363" lvl="0" indent="-233363">
              <a:buFont typeface="Arial" pitchFamily="34" charset="0"/>
              <a:buChar char="•"/>
            </a:pPr>
            <a:r>
              <a:rPr lang="en-US" sz="2800" kern="0" dirty="0" smtClean="0">
                <a:latin typeface="+mn-lt"/>
              </a:rPr>
              <a:t>NI ELVIS II 3D representation in breadboard view</a:t>
            </a:r>
          </a:p>
          <a:p>
            <a:pPr marL="233363" lvl="0" indent="-233363">
              <a:buFont typeface="Arial" pitchFamily="34" charset="0"/>
              <a:buChar char="•"/>
            </a:pPr>
            <a:r>
              <a:rPr lang="en-US" sz="2800" kern="0" dirty="0" smtClean="0">
                <a:latin typeface="+mn-lt"/>
              </a:rPr>
              <a:t>NI ELVIS 4.0 Soft Front Panels interoperability with Multisim</a:t>
            </a:r>
            <a:endParaRPr lang="en-US" sz="2000" b="1" u="sng" kern="0" dirty="0" smtClean="0"/>
          </a:p>
          <a:p>
            <a:pPr marL="800100" indent="-800100">
              <a:spcBef>
                <a:spcPct val="20000"/>
              </a:spcBef>
              <a:defRPr/>
            </a:pPr>
            <a:endParaRPr lang="en-US" sz="2000" b="1" u="sng" kern="0" dirty="0" smtClean="0">
              <a:latin typeface="+mn-lt"/>
            </a:endParaRPr>
          </a:p>
          <a:p>
            <a:pPr marL="800100" indent="-800100">
              <a:spcBef>
                <a:spcPct val="20000"/>
              </a:spcBef>
              <a:defRPr/>
            </a:pPr>
            <a:r>
              <a:rPr lang="en-US" sz="2800" b="1" u="sng" kern="0" dirty="0" smtClean="0">
                <a:latin typeface="+mn-lt"/>
              </a:rPr>
              <a:t>Goal:</a:t>
            </a:r>
            <a:r>
              <a:rPr lang="en-US" sz="2800" kern="0" dirty="0" smtClean="0">
                <a:latin typeface="+mn-lt"/>
              </a:rPr>
              <a:t>	</a:t>
            </a:r>
          </a:p>
          <a:p>
            <a:pPr>
              <a:spcBef>
                <a:spcPct val="20000"/>
              </a:spcBef>
              <a:defRPr/>
            </a:pPr>
            <a:r>
              <a:rPr lang="en-US" sz="2800" kern="0" dirty="0" smtClean="0">
                <a:latin typeface="+mn-lt"/>
              </a:rPr>
              <a:t>NI ELVIS Simulation and NI ELVIS Measurement should share the same software experience.</a:t>
            </a:r>
          </a:p>
          <a:p>
            <a:pPr marL="800100" indent="-800100">
              <a:spcBef>
                <a:spcPct val="20000"/>
              </a:spcBef>
              <a:defRPr/>
            </a:pPr>
            <a:endParaRPr lang="en-US" sz="2000" b="1" u="sng" kern="0" dirty="0" smtClean="0">
              <a:latin typeface="+mn-lt"/>
            </a:endParaRPr>
          </a:p>
          <a:p>
            <a:pPr marL="800100" indent="-800100">
              <a:spcBef>
                <a:spcPct val="20000"/>
              </a:spcBef>
              <a:defRPr/>
            </a:pPr>
            <a:r>
              <a:rPr lang="en-US" sz="2800" b="1" u="sng" kern="0" dirty="0" smtClean="0">
                <a:latin typeface="+mn-lt"/>
              </a:rPr>
              <a:t>Benefits: </a:t>
            </a:r>
          </a:p>
          <a:p>
            <a:pPr lvl="0">
              <a:spcBef>
                <a:spcPct val="20000"/>
              </a:spcBef>
              <a:defRPr/>
            </a:pPr>
            <a:r>
              <a:rPr lang="en-US" sz="2800" kern="0" dirty="0" smtClean="0">
                <a:latin typeface="+mn-lt"/>
              </a:rPr>
              <a:t>The complete package - users use the same system for both simulation and for measurement, with seamless comparison between the two.</a:t>
            </a:r>
          </a:p>
          <a:p>
            <a:pPr marL="233363" indent="-233363">
              <a:spcBef>
                <a:spcPct val="20000"/>
              </a:spcBef>
              <a:buFont typeface="Arial" pitchFamily="34" charset="0"/>
              <a:buChar char="•"/>
              <a:defRPr/>
            </a:pPr>
            <a:endParaRPr lang="en-US" sz="2800" kern="0" dirty="0" smtClean="0">
              <a:latin typeface="+mn-lt"/>
            </a:endParaRPr>
          </a:p>
          <a:p>
            <a:pPr marL="233363" lvl="0" indent="-233363">
              <a:spcBef>
                <a:spcPct val="20000"/>
              </a:spcBef>
              <a:buFont typeface="Arial" pitchFamily="34" charset="0"/>
              <a:buChar char="•"/>
              <a:defRPr/>
            </a:pPr>
            <a:endParaRPr lang="en-US" sz="2800" kern="0" dirty="0" smtClean="0">
              <a:latin typeface="+mn-lt"/>
            </a:endParaRPr>
          </a:p>
          <a:p>
            <a:pPr marL="800100" lvl="0" indent="-800100">
              <a:spcBef>
                <a:spcPct val="20000"/>
              </a:spcBef>
              <a:defRPr/>
            </a:pPr>
            <a:endParaRPr lang="en-US" sz="2800" kern="0" dirty="0" smtClean="0">
              <a:latin typeface="+mn-lt"/>
            </a:endParaRPr>
          </a:p>
          <a:p>
            <a:pPr marL="800100" lvl="0" indent="-800100">
              <a:spcBef>
                <a:spcPct val="20000"/>
              </a:spcBef>
              <a:defRPr/>
            </a:pPr>
            <a:endParaRPr lang="en-US" sz="2800" kern="0" dirty="0" smtClean="0">
              <a:latin typeface="+mn-lt"/>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28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Key Themes</a:t>
            </a:r>
            <a:endParaRPr lang="en-US" dirty="0"/>
          </a:p>
        </p:txBody>
      </p:sp>
      <p:sp>
        <p:nvSpPr>
          <p:cNvPr id="3" name="Content Placeholder 2"/>
          <p:cNvSpPr>
            <a:spLocks noGrp="1"/>
          </p:cNvSpPr>
          <p:nvPr>
            <p:ph idx="1"/>
          </p:nvPr>
        </p:nvSpPr>
        <p:spPr/>
        <p:txBody>
          <a:bodyPr/>
          <a:lstStyle/>
          <a:p>
            <a:r>
              <a:rPr lang="en-US" sz="2000" b="1" dirty="0" smtClean="0"/>
              <a:t>Validated</a:t>
            </a:r>
          </a:p>
          <a:p>
            <a:pPr lvl="1"/>
            <a:r>
              <a:rPr lang="en-US" sz="1800" dirty="0" smtClean="0"/>
              <a:t>Used by universities and professors in over 2000 schools worldwide; available with comprehensive curriculum resources</a:t>
            </a:r>
          </a:p>
          <a:p>
            <a:r>
              <a:rPr lang="en-US" sz="2000" b="1" dirty="0" smtClean="0"/>
              <a:t>Open</a:t>
            </a:r>
          </a:p>
          <a:p>
            <a:pPr lvl="1"/>
            <a:r>
              <a:rPr lang="en-US" sz="1800" dirty="0" err="1" smtClean="0"/>
              <a:t>LabVIEW</a:t>
            </a:r>
            <a:r>
              <a:rPr lang="en-US" sz="1800" dirty="0" smtClean="0"/>
              <a:t> graphical system design software is an open environment designed to let you take advantage of other engineering tools to build the best system</a:t>
            </a:r>
          </a:p>
          <a:p>
            <a:r>
              <a:rPr lang="en-US" sz="2000" b="1" dirty="0" smtClean="0"/>
              <a:t>Flexible</a:t>
            </a:r>
          </a:p>
          <a:p>
            <a:pPr lvl="1"/>
            <a:r>
              <a:rPr lang="en-US" sz="1800" dirty="0" smtClean="0"/>
              <a:t>Available with a suite of companion products to teach multidisciplinary concepts including controls, communications, and embedded design</a:t>
            </a:r>
          </a:p>
          <a:p>
            <a:r>
              <a:rPr lang="en-US" sz="2000" b="1" dirty="0" smtClean="0"/>
              <a:t>Low-cost</a:t>
            </a:r>
          </a:p>
          <a:p>
            <a:pPr lvl="1"/>
            <a:r>
              <a:rPr lang="en-US" sz="1800" dirty="0" err="1" smtClean="0"/>
              <a:t>LabVIEW</a:t>
            </a:r>
            <a:r>
              <a:rPr lang="en-US" sz="1800" dirty="0" smtClean="0"/>
              <a:t>, USB plug-and-play, and 12 integrated instruments make this a low-cost, complete lab system</a:t>
            </a:r>
          </a:p>
          <a:p>
            <a:r>
              <a:rPr lang="en-US" sz="2000" b="1" dirty="0" smtClean="0"/>
              <a:t>Hands-on </a:t>
            </a:r>
            <a:endParaRPr lang="en-US" sz="2000" dirty="0" smtClean="0"/>
          </a:p>
          <a:p>
            <a:pPr lvl="1"/>
            <a:r>
              <a:rPr lang="en-US" sz="1800" dirty="0" smtClean="0"/>
              <a:t>Compare simulations to real-world signals, connecting theoretical concepts with the real-world</a:t>
            </a:r>
            <a:endParaRPr lang="en-US" sz="2000" dirty="0" smtClean="0"/>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Message for NI ELVIS II Launch</a:t>
            </a:r>
            <a:endParaRPr lang="en-US" dirty="0"/>
          </a:p>
        </p:txBody>
      </p:sp>
      <p:sp>
        <p:nvSpPr>
          <p:cNvPr id="3" name="Content Placeholder 2"/>
          <p:cNvSpPr>
            <a:spLocks noGrp="1"/>
          </p:cNvSpPr>
          <p:nvPr>
            <p:ph idx="1"/>
          </p:nvPr>
        </p:nvSpPr>
        <p:spPr/>
        <p:txBody>
          <a:bodyPr/>
          <a:lstStyle/>
          <a:p>
            <a:pPr>
              <a:buNone/>
            </a:pPr>
            <a:r>
              <a:rPr lang="en-US" sz="2400" b="1" dirty="0" smtClean="0"/>
              <a:t>What is NI ELVIS II?</a:t>
            </a:r>
          </a:p>
          <a:p>
            <a:pPr>
              <a:buNone/>
            </a:pPr>
            <a:r>
              <a:rPr lang="en-US" sz="2400" b="1" dirty="0" smtClean="0"/>
              <a:t>	Short Version:</a:t>
            </a:r>
            <a:r>
              <a:rPr lang="en-US" sz="2400" dirty="0" smtClean="0"/>
              <a:t> NI ELVIS II combined with </a:t>
            </a:r>
            <a:r>
              <a:rPr lang="en-US" sz="2400" dirty="0" err="1" smtClean="0"/>
              <a:t>LabVIEW</a:t>
            </a:r>
            <a:r>
              <a:rPr lang="en-US" sz="2400" dirty="0" smtClean="0"/>
              <a:t> is a fully integrated design and prototyping platform designed with the educational lab in mind.</a:t>
            </a:r>
          </a:p>
          <a:p>
            <a:pPr>
              <a:buNone/>
            </a:pPr>
            <a:r>
              <a:rPr lang="en-US" sz="2400" dirty="0" smtClean="0"/>
              <a:t> </a:t>
            </a:r>
          </a:p>
          <a:p>
            <a:pPr>
              <a:buNone/>
            </a:pPr>
            <a:r>
              <a:rPr lang="en-US" sz="2400" dirty="0" smtClean="0"/>
              <a:t>	</a:t>
            </a:r>
            <a:r>
              <a:rPr lang="en-US" sz="2400" b="1" dirty="0" smtClean="0"/>
              <a:t>Long Version: </a:t>
            </a:r>
            <a:r>
              <a:rPr lang="en-US" sz="2400" dirty="0" smtClean="0"/>
              <a:t>NI ELVIS II is a fully integrated design and prototyping platform designed with the educational lab in mind that includes a suite of accurate instrumentation based on </a:t>
            </a:r>
            <a:r>
              <a:rPr lang="en-US" sz="2400" dirty="0" err="1" smtClean="0"/>
              <a:t>LabVIEW</a:t>
            </a:r>
            <a:r>
              <a:rPr lang="en-US" sz="2400" dirty="0" smtClean="0"/>
              <a:t> graphical system design software, USB plug and play connectivity, and a comprehensive set of curriculum resources. </a:t>
            </a:r>
          </a:p>
          <a:p>
            <a:pPr>
              <a:buNone/>
            </a:pPr>
            <a:endParaRPr lang="en-US" sz="2400" dirty="0" smtClean="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Elevator Pitch</a:t>
            </a:r>
            <a:endParaRPr lang="en-US" dirty="0"/>
          </a:p>
        </p:txBody>
      </p:sp>
      <p:sp>
        <p:nvSpPr>
          <p:cNvPr id="3" name="Content Placeholder 2"/>
          <p:cNvSpPr>
            <a:spLocks noGrp="1"/>
          </p:cNvSpPr>
          <p:nvPr>
            <p:ph idx="1"/>
          </p:nvPr>
        </p:nvSpPr>
        <p:spPr/>
        <p:txBody>
          <a:bodyPr/>
          <a:lstStyle/>
          <a:p>
            <a:pPr>
              <a:buNone/>
            </a:pPr>
            <a:r>
              <a:rPr lang="en-US" dirty="0" smtClean="0"/>
              <a:t>	Used by premier universities and technical schools worldwide</a:t>
            </a:r>
            <a:r>
              <a:rPr lang="en-US" b="1" dirty="0" smtClean="0"/>
              <a:t>, </a:t>
            </a:r>
            <a:r>
              <a:rPr lang="en-US" dirty="0" smtClean="0"/>
              <a:t>the</a:t>
            </a:r>
            <a:r>
              <a:rPr lang="en-US" b="1" dirty="0" smtClean="0"/>
              <a:t> powerful combination </a:t>
            </a:r>
            <a:r>
              <a:rPr lang="en-US" dirty="0" smtClean="0"/>
              <a:t>of</a:t>
            </a:r>
            <a:r>
              <a:rPr lang="en-US" b="1" dirty="0" smtClean="0"/>
              <a:t> </a:t>
            </a:r>
            <a:r>
              <a:rPr lang="en-US" dirty="0" err="1" smtClean="0"/>
              <a:t>LabVIEW</a:t>
            </a:r>
            <a:r>
              <a:rPr lang="en-US" dirty="0" smtClean="0"/>
              <a:t> with NI ELVIS II creates an </a:t>
            </a:r>
            <a:r>
              <a:rPr lang="en-US" b="1" dirty="0" smtClean="0"/>
              <a:t>open, flexible </a:t>
            </a:r>
            <a:r>
              <a:rPr lang="en-US" dirty="0" smtClean="0"/>
              <a:t>and </a:t>
            </a:r>
            <a:r>
              <a:rPr lang="en-US" b="1" dirty="0" smtClean="0"/>
              <a:t>low-cost </a:t>
            </a:r>
            <a:r>
              <a:rPr lang="en-US" dirty="0" smtClean="0"/>
              <a:t>platform to teach a variety of engineering and science concepts in a </a:t>
            </a:r>
            <a:r>
              <a:rPr lang="en-US" b="1" dirty="0" smtClean="0"/>
              <a:t>hands-on, experiential </a:t>
            </a:r>
            <a:r>
              <a:rPr lang="en-US" dirty="0" smtClean="0"/>
              <a:t>learning</a:t>
            </a:r>
            <a:r>
              <a:rPr lang="en-US" b="1" dirty="0" smtClean="0"/>
              <a:t> </a:t>
            </a:r>
            <a:r>
              <a:rPr lang="en-US" dirty="0" smtClean="0"/>
              <a:t>environment</a:t>
            </a:r>
            <a:r>
              <a:rPr lang="en-US" b="1" dirty="0" smtClean="0"/>
              <a:t>.</a:t>
            </a:r>
          </a:p>
          <a:p>
            <a:endParaRPr lang="en-US" dirty="0"/>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Partner/Distributor Marketing Toolbox</a:t>
            </a:r>
            <a:endParaRPr lang="en-US" dirty="0"/>
          </a:p>
        </p:txBody>
      </p:sp>
      <p:sp>
        <p:nvSpPr>
          <p:cNvPr id="3" name="Content Placeholder 2"/>
          <p:cNvSpPr>
            <a:spLocks noGrp="1"/>
          </p:cNvSpPr>
          <p:nvPr>
            <p:ph idx="1"/>
          </p:nvPr>
        </p:nvSpPr>
        <p:spPr>
          <a:xfrm>
            <a:off x="152400" y="1219200"/>
            <a:ext cx="8839200" cy="4876800"/>
          </a:xfrm>
        </p:spPr>
        <p:txBody>
          <a:bodyPr/>
          <a:lstStyle/>
          <a:p>
            <a:pPr marL="514350" indent="-514350">
              <a:buFont typeface="+mj-lt"/>
              <a:buAutoNum type="arabicPeriod"/>
            </a:pPr>
            <a:r>
              <a:rPr lang="en-US" dirty="0" smtClean="0"/>
              <a:t>Product information/background</a:t>
            </a:r>
          </a:p>
          <a:p>
            <a:pPr marL="514350" indent="-514350">
              <a:buFont typeface="+mj-lt"/>
              <a:buAutoNum type="arabicPeriod"/>
            </a:pPr>
            <a:r>
              <a:rPr lang="en-US" dirty="0" smtClean="0"/>
              <a:t>NI/Powered by LV logos</a:t>
            </a:r>
          </a:p>
          <a:p>
            <a:pPr marL="514350" indent="-514350">
              <a:buFont typeface="+mj-lt"/>
              <a:buAutoNum type="arabicPeriod"/>
            </a:pPr>
            <a:r>
              <a:rPr lang="en-US" dirty="0" smtClean="0"/>
              <a:t>NI ELVIS photography</a:t>
            </a:r>
          </a:p>
          <a:p>
            <a:pPr marL="514350" indent="-514350">
              <a:buFont typeface="+mj-lt"/>
              <a:buAutoNum type="arabicPeriod"/>
            </a:pPr>
            <a:r>
              <a:rPr lang="en-US" dirty="0" smtClean="0"/>
              <a:t>News release template</a:t>
            </a:r>
          </a:p>
          <a:p>
            <a:pPr marL="514350" indent="-514350">
              <a:buFont typeface="+mj-lt"/>
              <a:buAutoNum type="arabicPeriod"/>
            </a:pPr>
            <a:r>
              <a:rPr lang="en-US" dirty="0" smtClean="0"/>
              <a:t>NI ELVIS e-newsletter blurbs</a:t>
            </a:r>
          </a:p>
          <a:p>
            <a:pPr>
              <a:buNone/>
            </a:pPr>
            <a:endParaRPr lang="en-US" dirty="0"/>
          </a:p>
        </p:txBody>
      </p:sp>
      <p:pic>
        <p:nvPicPr>
          <p:cNvPr id="40963" name="Picture 3"/>
          <p:cNvPicPr>
            <a:picLocks noChangeAspect="1" noChangeArrowheads="1"/>
          </p:cNvPicPr>
          <p:nvPr/>
        </p:nvPicPr>
        <p:blipFill>
          <a:blip r:embed="rId3"/>
          <a:srcRect/>
          <a:stretch>
            <a:fillRect/>
          </a:stretch>
        </p:blipFill>
        <p:spPr bwMode="auto">
          <a:xfrm>
            <a:off x="5810250" y="1295400"/>
            <a:ext cx="3333750" cy="3057378"/>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Supporting Curriculum</a:t>
            </a:r>
            <a:endParaRPr lang="en-US" dirty="0"/>
          </a:p>
        </p:txBody>
      </p:sp>
      <p:sp>
        <p:nvSpPr>
          <p:cNvPr id="3" name="Content Placeholder 2"/>
          <p:cNvSpPr>
            <a:spLocks noGrp="1"/>
          </p:cNvSpPr>
          <p:nvPr>
            <p:ph idx="1"/>
          </p:nvPr>
        </p:nvSpPr>
        <p:spPr/>
        <p:txBody>
          <a:bodyPr/>
          <a:lstStyle/>
          <a:p>
            <a:r>
              <a:rPr lang="en-US" dirty="0" smtClean="0"/>
              <a:t>Semester worth of labs </a:t>
            </a:r>
          </a:p>
          <a:p>
            <a:pPr lvl="1"/>
            <a:r>
              <a:rPr lang="en-US" dirty="0" smtClean="0"/>
              <a:t>Circuits labs from PTI</a:t>
            </a:r>
          </a:p>
          <a:p>
            <a:pPr lvl="1"/>
            <a:r>
              <a:rPr lang="en-US" dirty="0" smtClean="0"/>
              <a:t>Basic measurement labs rewritten for NI ELVIS II</a:t>
            </a:r>
          </a:p>
          <a:p>
            <a:pPr lvl="1"/>
            <a:r>
              <a:rPr lang="en-US" dirty="0" err="1" smtClean="0"/>
              <a:t>Emona</a:t>
            </a:r>
            <a:r>
              <a:rPr lang="en-US" dirty="0" smtClean="0"/>
              <a:t> courseware (DONE)</a:t>
            </a:r>
          </a:p>
          <a:p>
            <a:pPr lvl="1"/>
            <a:r>
              <a:rPr lang="en-US" dirty="0" err="1" smtClean="0"/>
              <a:t>Freescale</a:t>
            </a:r>
            <a:r>
              <a:rPr lang="en-US" dirty="0" smtClean="0"/>
              <a:t> – 25 labs revved to use NI ELVIS</a:t>
            </a:r>
          </a:p>
          <a:p>
            <a:pPr lvl="1"/>
            <a:r>
              <a:rPr lang="en-US" dirty="0" err="1" smtClean="0"/>
              <a:t>Quanser</a:t>
            </a:r>
            <a:r>
              <a:rPr lang="en-US" dirty="0" smtClean="0"/>
              <a:t> courseware (Karl </a:t>
            </a:r>
            <a:r>
              <a:rPr lang="en-US" dirty="0" err="1" smtClean="0"/>
              <a:t>Astrom</a:t>
            </a:r>
            <a:r>
              <a:rPr lang="en-US" dirty="0" smtClean="0"/>
              <a:t>?)</a:t>
            </a:r>
          </a:p>
          <a:p>
            <a:pPr lvl="1"/>
            <a:r>
              <a:rPr lang="en-US" dirty="0" smtClean="0"/>
              <a:t>Dr. Kenneth </a:t>
            </a:r>
            <a:r>
              <a:rPr lang="en-US" dirty="0" err="1" smtClean="0"/>
              <a:t>Meissner</a:t>
            </a:r>
            <a:r>
              <a:rPr lang="en-US" dirty="0" smtClean="0"/>
              <a:t> (Bioinstrumentation labs)</a:t>
            </a:r>
          </a:p>
          <a:p>
            <a:pPr lvl="1"/>
            <a:r>
              <a:rPr lang="en-US" dirty="0" smtClean="0"/>
              <a:t>ADI partner board curriculum???</a:t>
            </a:r>
          </a:p>
          <a:p>
            <a:pPr lvl="1"/>
            <a:r>
              <a:rPr lang="en-US" dirty="0" err="1" smtClean="0"/>
              <a:t>Vernier</a:t>
            </a:r>
            <a:r>
              <a:rPr lang="en-US" dirty="0" smtClean="0"/>
              <a:t> courseware?</a:t>
            </a:r>
          </a:p>
          <a:p>
            <a:pPr lvl="1"/>
            <a:endParaRPr lang="en-US" dirty="0"/>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Media Ideas</a:t>
            </a:r>
            <a:endParaRPr lang="en-US" dirty="0"/>
          </a:p>
        </p:txBody>
      </p:sp>
      <p:sp>
        <p:nvSpPr>
          <p:cNvPr id="3" name="Content Placeholder 2"/>
          <p:cNvSpPr>
            <a:spLocks noGrp="1"/>
          </p:cNvSpPr>
          <p:nvPr>
            <p:ph idx="1"/>
          </p:nvPr>
        </p:nvSpPr>
        <p:spPr/>
        <p:txBody>
          <a:bodyPr/>
          <a:lstStyle/>
          <a:p>
            <a:r>
              <a:rPr lang="en-US" dirty="0" smtClean="0">
                <a:solidFill>
                  <a:schemeClr val="tx2">
                    <a:lumMod val="75000"/>
                  </a:schemeClr>
                </a:solidFill>
              </a:rPr>
              <a:t>Web: www.ni.com/ni_elvis</a:t>
            </a:r>
          </a:p>
          <a:p>
            <a:pPr lvl="1"/>
            <a:r>
              <a:rPr lang="en-US" dirty="0" smtClean="0"/>
              <a:t>Complete revamp of NI ELVIS web experience</a:t>
            </a:r>
          </a:p>
          <a:p>
            <a:pPr lvl="1"/>
            <a:r>
              <a:rPr lang="en-US" dirty="0" smtClean="0"/>
              <a:t>Streamline use experience through multimedia</a:t>
            </a:r>
          </a:p>
          <a:p>
            <a:pPr lvl="1"/>
            <a:r>
              <a:rPr lang="en-US" dirty="0" smtClean="0"/>
              <a:t>Curriculum delivery mechanism</a:t>
            </a:r>
          </a:p>
          <a:p>
            <a:r>
              <a:rPr lang="en-US" dirty="0" smtClean="0">
                <a:solidFill>
                  <a:schemeClr val="tx2">
                    <a:lumMod val="75000"/>
                  </a:schemeClr>
                </a:solidFill>
              </a:rPr>
              <a:t>Multimedia</a:t>
            </a:r>
          </a:p>
          <a:p>
            <a:pPr lvl="1"/>
            <a:r>
              <a:rPr lang="en-US" dirty="0" smtClean="0"/>
              <a:t>Flash/video tour of NI ELVIS II</a:t>
            </a:r>
          </a:p>
          <a:p>
            <a:pPr lvl="1"/>
            <a:r>
              <a:rPr lang="en-US" dirty="0" smtClean="0"/>
              <a:t>Video testimonials/lab demos</a:t>
            </a:r>
          </a:p>
          <a:p>
            <a:pPr lvl="1"/>
            <a:r>
              <a:rPr lang="en-US" dirty="0" smtClean="0"/>
              <a:t>Intro to teaching with NI ELVIS webcast series (topic-based?)</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Key Media Ideas</a:t>
            </a:r>
            <a:endParaRPr lang="en-US" sz="4000" dirty="0"/>
          </a:p>
        </p:txBody>
      </p:sp>
      <p:sp>
        <p:nvSpPr>
          <p:cNvPr id="3" name="Content Placeholder 2"/>
          <p:cNvSpPr>
            <a:spLocks noGrp="1"/>
          </p:cNvSpPr>
          <p:nvPr>
            <p:ph idx="1"/>
          </p:nvPr>
        </p:nvSpPr>
        <p:spPr/>
        <p:txBody>
          <a:bodyPr/>
          <a:lstStyle/>
          <a:p>
            <a:r>
              <a:rPr lang="en-US" dirty="0" smtClean="0">
                <a:solidFill>
                  <a:schemeClr val="tx2">
                    <a:lumMod val="75000"/>
                  </a:schemeClr>
                </a:solidFill>
              </a:rPr>
              <a:t>PR</a:t>
            </a:r>
          </a:p>
          <a:p>
            <a:pPr lvl="1"/>
            <a:r>
              <a:rPr lang="en-US" dirty="0" smtClean="0"/>
              <a:t>Academic-focused press tour</a:t>
            </a:r>
          </a:p>
          <a:p>
            <a:pPr lvl="1"/>
            <a:r>
              <a:rPr lang="en-US" dirty="0" smtClean="0"/>
              <a:t>Partner press kit toolbox</a:t>
            </a:r>
          </a:p>
          <a:p>
            <a:pPr lvl="1"/>
            <a:r>
              <a:rPr lang="en-US" dirty="0" smtClean="0"/>
              <a:t>NI ELVIS INL dustcover mailing to academic INL subscribers</a:t>
            </a:r>
          </a:p>
          <a:p>
            <a:r>
              <a:rPr lang="en-US" dirty="0" smtClean="0">
                <a:solidFill>
                  <a:schemeClr val="tx2">
                    <a:lumMod val="75000"/>
                  </a:schemeClr>
                </a:solidFill>
              </a:rPr>
              <a:t>Advertising</a:t>
            </a:r>
          </a:p>
          <a:p>
            <a:pPr lvl="1"/>
            <a:r>
              <a:rPr lang="en-US" dirty="0" smtClean="0"/>
              <a:t>NEW NI ELVIS partner platform full page ad</a:t>
            </a:r>
          </a:p>
          <a:p>
            <a:pPr lvl="1"/>
            <a:r>
              <a:rPr lang="en-US" dirty="0" smtClean="0"/>
              <a:t>NEW NI ELVIS full page</a:t>
            </a:r>
          </a:p>
          <a:p>
            <a:pPr lvl="1"/>
            <a:r>
              <a:rPr lang="en-US" dirty="0" smtClean="0"/>
              <a:t>E-newsletter sponsorships</a:t>
            </a: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Media Ideas</a:t>
            </a:r>
            <a:endParaRPr lang="en-US" dirty="0"/>
          </a:p>
        </p:txBody>
      </p:sp>
      <p:sp>
        <p:nvSpPr>
          <p:cNvPr id="3" name="Content Placeholder 2"/>
          <p:cNvSpPr>
            <a:spLocks noGrp="1"/>
          </p:cNvSpPr>
          <p:nvPr>
            <p:ph idx="1"/>
          </p:nvPr>
        </p:nvSpPr>
        <p:spPr>
          <a:xfrm>
            <a:off x="152400" y="914400"/>
            <a:ext cx="8839200" cy="4953000"/>
          </a:xfrm>
        </p:spPr>
        <p:txBody>
          <a:bodyPr/>
          <a:lstStyle/>
          <a:p>
            <a:r>
              <a:rPr lang="en-US" dirty="0" smtClean="0">
                <a:solidFill>
                  <a:schemeClr val="tx2">
                    <a:lumMod val="75000"/>
                  </a:schemeClr>
                </a:solidFill>
              </a:rPr>
              <a:t>Database Marketing</a:t>
            </a:r>
          </a:p>
          <a:p>
            <a:pPr lvl="1"/>
            <a:r>
              <a:rPr lang="en-US" dirty="0" smtClean="0"/>
              <a:t>Sneak peak e-mail</a:t>
            </a:r>
          </a:p>
          <a:p>
            <a:pPr lvl="1"/>
            <a:r>
              <a:rPr lang="en-US" dirty="0" smtClean="0"/>
              <a:t>“NI ELVIS II” mailer (</a:t>
            </a:r>
            <a:r>
              <a:rPr lang="en-US" dirty="0" err="1" smtClean="0"/>
              <a:t>ie</a:t>
            </a:r>
            <a:r>
              <a:rPr lang="en-US" dirty="0" smtClean="0"/>
              <a:t>. lift the breadboard to see new features inside)</a:t>
            </a:r>
          </a:p>
          <a:p>
            <a:pPr lvl="1"/>
            <a:r>
              <a:rPr lang="en-US" dirty="0" smtClean="0"/>
              <a:t>NI ELVIS II Academic e-newsletter edition</a:t>
            </a:r>
          </a:p>
          <a:p>
            <a:r>
              <a:rPr lang="en-US" dirty="0" smtClean="0">
                <a:solidFill>
                  <a:schemeClr val="tx2">
                    <a:lumMod val="75000"/>
                  </a:schemeClr>
                </a:solidFill>
              </a:rPr>
              <a:t>Events</a:t>
            </a:r>
          </a:p>
          <a:p>
            <a:pPr lvl="1"/>
            <a:r>
              <a:rPr lang="en-US" dirty="0" smtClean="0"/>
              <a:t>Re-launch at ASEE</a:t>
            </a:r>
          </a:p>
          <a:p>
            <a:pPr lvl="1"/>
            <a:r>
              <a:rPr lang="en-US" dirty="0" smtClean="0"/>
              <a:t>Featured product at branch Academic/Educator Days</a:t>
            </a:r>
          </a:p>
          <a:p>
            <a:r>
              <a:rPr lang="en-US" dirty="0" smtClean="0">
                <a:solidFill>
                  <a:schemeClr val="tx2">
                    <a:lumMod val="75000"/>
                  </a:schemeClr>
                </a:solidFill>
              </a:rPr>
              <a:t>Collateral</a:t>
            </a:r>
          </a:p>
          <a:p>
            <a:pPr lvl="1"/>
            <a:r>
              <a:rPr lang="en-US" dirty="0" smtClean="0"/>
              <a:t>NI ELVIS Platform Flyer</a:t>
            </a:r>
            <a:endParaRPr lang="en-US" dirty="0"/>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Media Team Specific Metrics</a:t>
            </a:r>
            <a:endParaRPr lang="en-US" dirty="0"/>
          </a:p>
        </p:txBody>
      </p:sp>
      <p:sp>
        <p:nvSpPr>
          <p:cNvPr id="3" name="Content Placeholder 2"/>
          <p:cNvSpPr>
            <a:spLocks noGrp="1"/>
          </p:cNvSpPr>
          <p:nvPr>
            <p:ph idx="1"/>
          </p:nvPr>
        </p:nvSpPr>
        <p:spPr/>
        <p:txBody>
          <a:bodyPr/>
          <a:lstStyle/>
          <a:p>
            <a:r>
              <a:rPr lang="en-US" dirty="0" smtClean="0"/>
              <a:t>TBD</a:t>
            </a:r>
            <a:endParaRPr lang="en-US" dirty="0"/>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Launch Execution</a:t>
            </a:r>
            <a:endParaRPr lang="en-US" dirty="0"/>
          </a:p>
        </p:txBody>
      </p:sp>
      <p:graphicFrame>
        <p:nvGraphicFramePr>
          <p:cNvPr id="7" name="Diagram 6"/>
          <p:cNvGraphicFramePr/>
          <p:nvPr/>
        </p:nvGraphicFramePr>
        <p:xfrm>
          <a:off x="228600" y="1066800"/>
          <a:ext cx="86868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2971800" y="5562600"/>
            <a:ext cx="3998210" cy="523220"/>
          </a:xfrm>
          <a:prstGeom prst="rect">
            <a:avLst/>
          </a:prstGeom>
          <a:noFill/>
        </p:spPr>
        <p:txBody>
          <a:bodyPr wrap="none" rtlCol="0">
            <a:spAutoFit/>
          </a:bodyPr>
          <a:lstStyle/>
          <a:p>
            <a:r>
              <a:rPr lang="en-US" sz="2800" b="1" dirty="0" smtClean="0"/>
              <a:t>Launch date: May 20</a:t>
            </a:r>
            <a:r>
              <a:rPr lang="en-US" sz="2800" b="1" baseline="30000" dirty="0" smtClean="0"/>
              <a:t>th</a:t>
            </a:r>
            <a:r>
              <a:rPr lang="en-US" sz="2800" b="1" dirty="0" smtClean="0"/>
              <a:t> 2008</a:t>
            </a:r>
            <a:endParaRPr lang="en-US" b="1"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p:cNvPicPr>
            <a:picLocks noChangeAspect="1" noChangeArrowheads="1"/>
          </p:cNvPicPr>
          <p:nvPr/>
        </p:nvPicPr>
        <p:blipFill>
          <a:blip r:embed="rId3"/>
          <a:srcRect/>
          <a:stretch>
            <a:fillRect/>
          </a:stretch>
        </p:blipFill>
        <p:spPr bwMode="auto">
          <a:xfrm>
            <a:off x="1142999" y="1199196"/>
            <a:ext cx="6512528" cy="4889468"/>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a:srcRect/>
          <a:stretch>
            <a:fillRect/>
          </a:stretch>
        </p:blipFill>
        <p:spPr bwMode="auto">
          <a:xfrm>
            <a:off x="1142999" y="1199196"/>
            <a:ext cx="6505766" cy="4889468"/>
          </a:xfrm>
          <a:prstGeom prst="rect">
            <a:avLst/>
          </a:prstGeom>
          <a:noFill/>
          <a:ln w="9525">
            <a:noFill/>
            <a:miter lim="800000"/>
            <a:headEnd/>
            <a:tailEnd/>
          </a:ln>
          <a:effectLst/>
        </p:spPr>
      </p:pic>
      <p:sp>
        <p:nvSpPr>
          <p:cNvPr id="2" name="Footer Placeholder 1"/>
          <p:cNvSpPr>
            <a:spLocks noGrp="1"/>
          </p:cNvSpPr>
          <p:nvPr>
            <p:ph type="ftr" sz="quarter" idx="4294967295"/>
          </p:nvPr>
        </p:nvSpPr>
        <p:spPr>
          <a:xfrm>
            <a:off x="2971800" y="6553200"/>
            <a:ext cx="3505200" cy="228600"/>
          </a:xfrm>
          <a:prstGeom prst="rect">
            <a:avLst/>
          </a:prstGeom>
        </p:spPr>
        <p:txBody>
          <a:bodyPr/>
          <a:lstStyle/>
          <a:p>
            <a:pPr>
              <a:defRPr/>
            </a:pPr>
            <a:endParaRPr lang="en-US" dirty="0"/>
          </a:p>
        </p:txBody>
      </p:sp>
      <p:sp>
        <p:nvSpPr>
          <p:cNvPr id="3" name="Rectangle 2"/>
          <p:cNvSpPr txBox="1">
            <a:spLocks noChangeArrowheads="1"/>
          </p:cNvSpPr>
          <p:nvPr/>
        </p:nvSpPr>
        <p:spPr>
          <a:xfrm>
            <a:off x="304800" y="304800"/>
            <a:ext cx="8458200" cy="838200"/>
          </a:xfrm>
          <a:prstGeom prst="rect">
            <a:avLst/>
          </a:prstGeom>
        </p:spPr>
        <p:txBody>
          <a:bodyPr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rgbClr val="006699"/>
                </a:solidFill>
                <a:effectLst/>
                <a:uLnTx/>
                <a:uFillTx/>
                <a:latin typeface="+mj-lt"/>
                <a:ea typeface="+mj-ea"/>
                <a:cs typeface="+mj-cs"/>
              </a:rPr>
              <a:t>NI ELVIS II Schematic – </a:t>
            </a:r>
            <a:r>
              <a:rPr kumimoji="0" lang="en-US" sz="3200" b="1" i="0" u="none" strike="noStrike" kern="0" cap="none" spc="0" normalizeH="0" baseline="0" noProof="0" dirty="0" err="1" smtClean="0">
                <a:ln>
                  <a:noFill/>
                </a:ln>
                <a:solidFill>
                  <a:srgbClr val="006699"/>
                </a:solidFill>
                <a:effectLst/>
                <a:uLnTx/>
                <a:uFillTx/>
                <a:latin typeface="+mj-lt"/>
                <a:ea typeface="+mj-ea"/>
                <a:cs typeface="+mj-cs"/>
              </a:rPr>
              <a:t>Multisim</a:t>
            </a:r>
            <a:r>
              <a:rPr kumimoji="0" lang="en-US" sz="3200" b="1" i="0" u="none" strike="noStrike" kern="0" cap="none" spc="0" normalizeH="0" baseline="0" noProof="0" dirty="0" smtClean="0">
                <a:ln>
                  <a:noFill/>
                </a:ln>
                <a:solidFill>
                  <a:srgbClr val="006699"/>
                </a:solidFill>
                <a:effectLst/>
                <a:uLnTx/>
                <a:uFillTx/>
                <a:latin typeface="+mj-lt"/>
                <a:ea typeface="+mj-ea"/>
                <a:cs typeface="+mj-cs"/>
              </a:rPr>
              <a:t> Alberta</a:t>
            </a:r>
            <a:endParaRPr kumimoji="0" lang="en-US" sz="3200" b="1" i="0" u="none" strike="noStrike" kern="0" cap="none" spc="0" normalizeH="0" baseline="0" noProof="0" dirty="0">
              <a:ln>
                <a:noFill/>
              </a:ln>
              <a:solidFill>
                <a:srgbClr val="006699"/>
              </a:solidFill>
              <a:effectLst/>
              <a:uLnTx/>
              <a:uFillTx/>
              <a:latin typeface="+mj-lt"/>
              <a:ea typeface="+mj-ea"/>
              <a:cs typeface="+mj-cs"/>
            </a:endParaRPr>
          </a:p>
        </p:txBody>
      </p:sp>
      <p:grpSp>
        <p:nvGrpSpPr>
          <p:cNvPr id="4" name="Group 29"/>
          <p:cNvGrpSpPr/>
          <p:nvPr/>
        </p:nvGrpSpPr>
        <p:grpSpPr>
          <a:xfrm>
            <a:off x="3962400" y="5105400"/>
            <a:ext cx="1048800" cy="533400"/>
            <a:chOff x="3962400" y="5105400"/>
            <a:chExt cx="1048800" cy="533400"/>
          </a:xfrm>
        </p:grpSpPr>
        <p:cxnSp>
          <p:nvCxnSpPr>
            <p:cNvPr id="9" name="Straight Arrow Connector 8"/>
            <p:cNvCxnSpPr/>
            <p:nvPr/>
          </p:nvCxnSpPr>
          <p:spPr bwMode="auto">
            <a:xfrm rot="5400000">
              <a:off x="3962400" y="5334000"/>
              <a:ext cx="304800" cy="304800"/>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8" name="TextBox 7"/>
            <p:cNvSpPr txBox="1"/>
            <p:nvPr/>
          </p:nvSpPr>
          <p:spPr>
            <a:xfrm>
              <a:off x="4114800" y="5105400"/>
              <a:ext cx="896400" cy="261610"/>
            </a:xfrm>
            <a:prstGeom prst="rect">
              <a:avLst/>
            </a:prstGeom>
            <a:ln/>
          </p:spPr>
          <p:style>
            <a:lnRef idx="1">
              <a:schemeClr val="accent2"/>
            </a:lnRef>
            <a:fillRef idx="2">
              <a:schemeClr val="accent2"/>
            </a:fillRef>
            <a:effectRef idx="1">
              <a:schemeClr val="accent2"/>
            </a:effectRef>
            <a:fontRef idx="minor">
              <a:schemeClr val="dk1"/>
            </a:fontRef>
          </p:style>
          <p:txBody>
            <a:bodyPr wrap="none" rtlCol="0">
              <a:spAutoFit/>
            </a:bodyPr>
            <a:lstStyle/>
            <a:p>
              <a:pPr marL="342900" marR="0" indent="-342900" algn="ctr" defTabSz="914400" rtl="0" eaLnBrk="0" fontAlgn="base" latinLnBrk="0" hangingPunct="0">
                <a:lnSpc>
                  <a:spcPct val="100000"/>
                </a:lnSpc>
                <a:spcBef>
                  <a:spcPct val="20000"/>
                </a:spcBef>
                <a:spcAft>
                  <a:spcPct val="0"/>
                </a:spcAft>
                <a:buClrTx/>
                <a:buSzTx/>
                <a:tabLst/>
              </a:pPr>
              <a:r>
                <a:rPr kumimoji="0" lang="en-US" sz="1100" b="1" i="0" u="none" strike="noStrike" kern="0" cap="none" spc="0" normalizeH="0" baseline="0" noProof="0" dirty="0" smtClean="0">
                  <a:ln>
                    <a:noFill/>
                  </a:ln>
                  <a:solidFill>
                    <a:schemeClr val="tx1"/>
                  </a:solidFill>
                  <a:effectLst/>
                  <a:uLnTx/>
                  <a:uFillTx/>
                  <a:latin typeface="+mn-lt"/>
                  <a:ea typeface="+mn-ea"/>
                  <a:cs typeface="+mn-cs"/>
                </a:rPr>
                <a:t>ELVIS Scope</a:t>
              </a:r>
            </a:p>
          </p:txBody>
        </p:sp>
      </p:grpSp>
      <p:grpSp>
        <p:nvGrpSpPr>
          <p:cNvPr id="5" name="Group 28"/>
          <p:cNvGrpSpPr/>
          <p:nvPr/>
        </p:nvGrpSpPr>
        <p:grpSpPr>
          <a:xfrm>
            <a:off x="3962400" y="5562600"/>
            <a:ext cx="1251007" cy="261610"/>
            <a:chOff x="3962400" y="5562600"/>
            <a:chExt cx="1251007" cy="261610"/>
          </a:xfrm>
        </p:grpSpPr>
        <p:sp>
          <p:nvSpPr>
            <p:cNvPr id="16" name="TextBox 15"/>
            <p:cNvSpPr txBox="1"/>
            <p:nvPr/>
          </p:nvSpPr>
          <p:spPr>
            <a:xfrm>
              <a:off x="4419600" y="5562600"/>
              <a:ext cx="793807" cy="261610"/>
            </a:xfrm>
            <a:prstGeom prst="rect">
              <a:avLst/>
            </a:prstGeom>
            <a:ln/>
          </p:spPr>
          <p:style>
            <a:lnRef idx="1">
              <a:schemeClr val="accent2"/>
            </a:lnRef>
            <a:fillRef idx="2">
              <a:schemeClr val="accent2"/>
            </a:fillRef>
            <a:effectRef idx="1">
              <a:schemeClr val="accent2"/>
            </a:effectRef>
            <a:fontRef idx="minor">
              <a:schemeClr val="dk1"/>
            </a:fontRef>
          </p:style>
          <p:txBody>
            <a:bodyPr wrap="none" rtlCol="0">
              <a:spAutoFit/>
            </a:bodyPr>
            <a:lstStyle/>
            <a:p>
              <a:pPr marL="342900" marR="0" indent="-342900" algn="ctr" defTabSz="914400" rtl="0" eaLnBrk="0" fontAlgn="base" latinLnBrk="0" hangingPunct="0">
                <a:lnSpc>
                  <a:spcPct val="100000"/>
                </a:lnSpc>
                <a:spcBef>
                  <a:spcPct val="20000"/>
                </a:spcBef>
                <a:spcAft>
                  <a:spcPct val="0"/>
                </a:spcAft>
                <a:buClrTx/>
                <a:buSzTx/>
                <a:tabLst/>
              </a:pPr>
              <a:r>
                <a:rPr kumimoji="0" lang="en-US" sz="1100" b="1" i="0" u="none" strike="noStrike" kern="0" cap="none" spc="0" normalizeH="0" baseline="0" noProof="0" dirty="0" smtClean="0">
                  <a:ln>
                    <a:noFill/>
                  </a:ln>
                  <a:solidFill>
                    <a:schemeClr val="tx1"/>
                  </a:solidFill>
                  <a:effectLst/>
                  <a:uLnTx/>
                  <a:uFillTx/>
                  <a:latin typeface="+mn-lt"/>
                  <a:ea typeface="+mn-ea"/>
                  <a:cs typeface="+mn-cs"/>
                </a:rPr>
                <a:t>ELVIS DSA</a:t>
              </a:r>
            </a:p>
          </p:txBody>
        </p:sp>
        <p:cxnSp>
          <p:nvCxnSpPr>
            <p:cNvPr id="17" name="Straight Arrow Connector 16"/>
            <p:cNvCxnSpPr>
              <a:stCxn id="16" idx="1"/>
            </p:cNvCxnSpPr>
            <p:nvPr/>
          </p:nvCxnSpPr>
          <p:spPr bwMode="auto">
            <a:xfrm rot="10800000" flipV="1">
              <a:off x="3962400" y="5693404"/>
              <a:ext cx="457200" cy="97795"/>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grpSp>
      <p:grpSp>
        <p:nvGrpSpPr>
          <p:cNvPr id="6" name="Group 30"/>
          <p:cNvGrpSpPr/>
          <p:nvPr/>
        </p:nvGrpSpPr>
        <p:grpSpPr>
          <a:xfrm>
            <a:off x="2819400" y="4953000"/>
            <a:ext cx="825867" cy="685800"/>
            <a:chOff x="2819400" y="4953000"/>
            <a:chExt cx="825867" cy="685800"/>
          </a:xfrm>
        </p:grpSpPr>
        <p:sp>
          <p:nvSpPr>
            <p:cNvPr id="20" name="TextBox 19"/>
            <p:cNvSpPr txBox="1"/>
            <p:nvPr/>
          </p:nvSpPr>
          <p:spPr>
            <a:xfrm>
              <a:off x="2819400" y="4953000"/>
              <a:ext cx="825867" cy="261610"/>
            </a:xfrm>
            <a:prstGeom prst="rect">
              <a:avLst/>
            </a:prstGeom>
            <a:ln/>
          </p:spPr>
          <p:style>
            <a:lnRef idx="1">
              <a:schemeClr val="accent2"/>
            </a:lnRef>
            <a:fillRef idx="2">
              <a:schemeClr val="accent2"/>
            </a:fillRef>
            <a:effectRef idx="1">
              <a:schemeClr val="accent2"/>
            </a:effectRef>
            <a:fontRef idx="minor">
              <a:schemeClr val="dk1"/>
            </a:fontRef>
          </p:style>
          <p:txBody>
            <a:bodyPr wrap="none" rtlCol="0">
              <a:spAutoFit/>
            </a:bodyPr>
            <a:lstStyle/>
            <a:p>
              <a:pPr marL="342900" marR="0" indent="-342900" algn="ctr" defTabSz="914400" rtl="0" eaLnBrk="0" fontAlgn="base" latinLnBrk="0" hangingPunct="0">
                <a:lnSpc>
                  <a:spcPct val="100000"/>
                </a:lnSpc>
                <a:spcBef>
                  <a:spcPct val="20000"/>
                </a:spcBef>
                <a:spcAft>
                  <a:spcPct val="0"/>
                </a:spcAft>
                <a:buClrTx/>
                <a:buSzTx/>
                <a:tabLst/>
              </a:pPr>
              <a:r>
                <a:rPr kumimoji="0" lang="en-US" sz="1100" b="1" i="0" u="none" strike="noStrike" kern="0" cap="none" spc="0" normalizeH="0" baseline="0" noProof="0" dirty="0" smtClean="0">
                  <a:ln>
                    <a:noFill/>
                  </a:ln>
                  <a:solidFill>
                    <a:schemeClr val="tx1"/>
                  </a:solidFill>
                  <a:effectLst/>
                  <a:uLnTx/>
                  <a:uFillTx/>
                  <a:latin typeface="+mn-lt"/>
                  <a:ea typeface="+mn-ea"/>
                  <a:cs typeface="+mn-cs"/>
                </a:rPr>
                <a:t>ELVIS DMM</a:t>
              </a:r>
            </a:p>
          </p:txBody>
        </p:sp>
        <p:cxnSp>
          <p:nvCxnSpPr>
            <p:cNvPr id="21" name="Straight Arrow Connector 20"/>
            <p:cNvCxnSpPr>
              <a:stCxn id="20" idx="2"/>
            </p:cNvCxnSpPr>
            <p:nvPr/>
          </p:nvCxnSpPr>
          <p:spPr bwMode="auto">
            <a:xfrm rot="16200000" flipH="1">
              <a:off x="3042372" y="5404572"/>
              <a:ext cx="424190" cy="44266"/>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grpSp>
      <p:grpSp>
        <p:nvGrpSpPr>
          <p:cNvPr id="7" name="Group 31"/>
          <p:cNvGrpSpPr/>
          <p:nvPr/>
        </p:nvGrpSpPr>
        <p:grpSpPr>
          <a:xfrm>
            <a:off x="2286000" y="3962400"/>
            <a:ext cx="1418463" cy="540943"/>
            <a:chOff x="2286000" y="3962400"/>
            <a:chExt cx="1418463" cy="540943"/>
          </a:xfrm>
        </p:grpSpPr>
        <p:sp>
          <p:nvSpPr>
            <p:cNvPr id="36" name="TextBox 35"/>
            <p:cNvSpPr txBox="1"/>
            <p:nvPr/>
          </p:nvSpPr>
          <p:spPr>
            <a:xfrm>
              <a:off x="2667000" y="4038600"/>
              <a:ext cx="1037463" cy="464743"/>
            </a:xfrm>
            <a:prstGeom prst="rect">
              <a:avLst/>
            </a:prstGeom>
            <a:ln/>
          </p:spPr>
          <p:style>
            <a:lnRef idx="1">
              <a:schemeClr val="accent2"/>
            </a:lnRef>
            <a:fillRef idx="2">
              <a:schemeClr val="accent2"/>
            </a:fillRef>
            <a:effectRef idx="1">
              <a:schemeClr val="accent2"/>
            </a:effectRef>
            <a:fontRef idx="minor">
              <a:schemeClr val="dk1"/>
            </a:fontRef>
          </p:style>
          <p:txBody>
            <a:bodyPr wrap="none" rtlCol="0">
              <a:spAutoFit/>
            </a:bodyPr>
            <a:lstStyle/>
            <a:p>
              <a:pPr marL="342900" marR="0" indent="-342900" algn="ctr" defTabSz="914400" rtl="0" eaLnBrk="0" fontAlgn="base" latinLnBrk="0" hangingPunct="0">
                <a:lnSpc>
                  <a:spcPct val="100000"/>
                </a:lnSpc>
                <a:spcBef>
                  <a:spcPct val="20000"/>
                </a:spcBef>
                <a:spcAft>
                  <a:spcPct val="0"/>
                </a:spcAft>
                <a:buClrTx/>
                <a:buSzTx/>
                <a:tabLst/>
              </a:pPr>
              <a:r>
                <a:rPr kumimoji="0" lang="en-US" sz="1100" b="1" i="0" u="none" strike="noStrike" kern="0" cap="none" spc="0" normalizeH="0" baseline="0" noProof="0" dirty="0" smtClean="0">
                  <a:ln>
                    <a:noFill/>
                  </a:ln>
                  <a:solidFill>
                    <a:schemeClr val="tx1"/>
                  </a:solidFill>
                  <a:effectLst/>
                  <a:uLnTx/>
                  <a:uFillTx/>
                  <a:latin typeface="+mn-lt"/>
                  <a:ea typeface="+mn-ea"/>
                  <a:cs typeface="+mn-cs"/>
                </a:rPr>
                <a:t>ELVIS Function</a:t>
              </a:r>
            </a:p>
            <a:p>
              <a:pPr marL="342900" marR="0" indent="-342900" algn="ctr" defTabSz="914400" rtl="0" eaLnBrk="0" fontAlgn="base" latinLnBrk="0" hangingPunct="0">
                <a:lnSpc>
                  <a:spcPct val="100000"/>
                </a:lnSpc>
                <a:spcBef>
                  <a:spcPct val="20000"/>
                </a:spcBef>
                <a:spcAft>
                  <a:spcPct val="0"/>
                </a:spcAft>
                <a:buClrTx/>
                <a:buSzTx/>
                <a:tabLst/>
              </a:pPr>
              <a:r>
                <a:rPr lang="en-US" sz="1100" b="1" kern="0" dirty="0" smtClean="0">
                  <a:solidFill>
                    <a:schemeClr val="tx1"/>
                  </a:solidFill>
                </a:rPr>
                <a:t>Generator</a:t>
              </a:r>
              <a:endParaRPr kumimoji="0" lang="en-US" sz="1100" b="1" i="0" u="none" strike="noStrike" kern="0" cap="none" spc="0" normalizeH="0" baseline="0" noProof="0" dirty="0" smtClean="0">
                <a:ln>
                  <a:noFill/>
                </a:ln>
                <a:solidFill>
                  <a:schemeClr val="tx1"/>
                </a:solidFill>
                <a:effectLst/>
                <a:uLnTx/>
                <a:uFillTx/>
                <a:latin typeface="+mn-lt"/>
                <a:ea typeface="+mn-ea"/>
                <a:cs typeface="+mn-cs"/>
              </a:endParaRPr>
            </a:p>
          </p:txBody>
        </p:sp>
        <p:cxnSp>
          <p:nvCxnSpPr>
            <p:cNvPr id="37" name="Straight Arrow Connector 36"/>
            <p:cNvCxnSpPr/>
            <p:nvPr/>
          </p:nvCxnSpPr>
          <p:spPr bwMode="auto">
            <a:xfrm rot="10800000">
              <a:off x="2286000" y="3962400"/>
              <a:ext cx="381000" cy="152400"/>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grpSp>
      <p:grpSp>
        <p:nvGrpSpPr>
          <p:cNvPr id="10" name="Group 32"/>
          <p:cNvGrpSpPr/>
          <p:nvPr/>
        </p:nvGrpSpPr>
        <p:grpSpPr>
          <a:xfrm>
            <a:off x="2286000" y="3421457"/>
            <a:ext cx="1494663" cy="464743"/>
            <a:chOff x="2286000" y="3421457"/>
            <a:chExt cx="1494663" cy="464743"/>
          </a:xfrm>
        </p:grpSpPr>
        <p:sp>
          <p:nvSpPr>
            <p:cNvPr id="41" name="TextBox 40"/>
            <p:cNvSpPr txBox="1"/>
            <p:nvPr/>
          </p:nvSpPr>
          <p:spPr>
            <a:xfrm>
              <a:off x="2743200" y="3421457"/>
              <a:ext cx="1037463" cy="464743"/>
            </a:xfrm>
            <a:prstGeom prst="rect">
              <a:avLst/>
            </a:prstGeom>
            <a:ln/>
          </p:spPr>
          <p:style>
            <a:lnRef idx="1">
              <a:schemeClr val="accent2"/>
            </a:lnRef>
            <a:fillRef idx="2">
              <a:schemeClr val="accent2"/>
            </a:fillRef>
            <a:effectRef idx="1">
              <a:schemeClr val="accent2"/>
            </a:effectRef>
            <a:fontRef idx="minor">
              <a:schemeClr val="dk1"/>
            </a:fontRef>
          </p:style>
          <p:txBody>
            <a:bodyPr wrap="none" rtlCol="0">
              <a:spAutoFit/>
            </a:bodyPr>
            <a:lstStyle/>
            <a:p>
              <a:pPr marL="342900" marR="0" indent="-342900" algn="ctr" defTabSz="914400" rtl="0" eaLnBrk="0" fontAlgn="base" latinLnBrk="0" hangingPunct="0">
                <a:lnSpc>
                  <a:spcPct val="100000"/>
                </a:lnSpc>
                <a:spcBef>
                  <a:spcPct val="20000"/>
                </a:spcBef>
                <a:spcAft>
                  <a:spcPct val="0"/>
                </a:spcAft>
                <a:buClrTx/>
                <a:buSzTx/>
                <a:tabLst/>
              </a:pPr>
              <a:r>
                <a:rPr kumimoji="0" lang="en-US" sz="1100" b="1" i="0" u="none" strike="noStrike" kern="0" cap="none" spc="0" normalizeH="0" baseline="0" noProof="0" dirty="0" smtClean="0">
                  <a:ln>
                    <a:noFill/>
                  </a:ln>
                  <a:solidFill>
                    <a:schemeClr val="tx1"/>
                  </a:solidFill>
                  <a:effectLst/>
                  <a:uLnTx/>
                  <a:uFillTx/>
                  <a:latin typeface="+mn-lt"/>
                  <a:ea typeface="+mn-ea"/>
                  <a:cs typeface="+mn-cs"/>
                </a:rPr>
                <a:t>ELVIS Arbitrary</a:t>
              </a:r>
            </a:p>
            <a:p>
              <a:pPr marL="342900" marR="0" indent="-342900" algn="ctr" defTabSz="914400" rtl="0" eaLnBrk="0" fontAlgn="base" latinLnBrk="0" hangingPunct="0">
                <a:lnSpc>
                  <a:spcPct val="100000"/>
                </a:lnSpc>
                <a:spcBef>
                  <a:spcPct val="20000"/>
                </a:spcBef>
                <a:spcAft>
                  <a:spcPct val="0"/>
                </a:spcAft>
                <a:buClrTx/>
                <a:buSzTx/>
                <a:tabLst/>
              </a:pPr>
              <a:r>
                <a:rPr lang="en-US" sz="1100" b="1" kern="0" dirty="0" smtClean="0">
                  <a:solidFill>
                    <a:schemeClr val="tx1"/>
                  </a:solidFill>
                </a:rPr>
                <a:t>Generator</a:t>
              </a:r>
              <a:endParaRPr kumimoji="0" lang="en-US" sz="1100" b="1" i="0" u="none" strike="noStrike" kern="0" cap="none" spc="0" normalizeH="0" baseline="0" noProof="0" dirty="0" smtClean="0">
                <a:ln>
                  <a:noFill/>
                </a:ln>
                <a:solidFill>
                  <a:schemeClr val="tx1"/>
                </a:solidFill>
                <a:effectLst/>
                <a:uLnTx/>
                <a:uFillTx/>
                <a:latin typeface="+mn-lt"/>
                <a:ea typeface="+mn-ea"/>
                <a:cs typeface="+mn-cs"/>
              </a:endParaRPr>
            </a:p>
          </p:txBody>
        </p:sp>
        <p:cxnSp>
          <p:nvCxnSpPr>
            <p:cNvPr id="42" name="Straight Arrow Connector 41"/>
            <p:cNvCxnSpPr>
              <a:stCxn id="41" idx="1"/>
            </p:cNvCxnSpPr>
            <p:nvPr/>
          </p:nvCxnSpPr>
          <p:spPr bwMode="auto">
            <a:xfrm rot="10800000" flipV="1">
              <a:off x="2286000" y="3653828"/>
              <a:ext cx="457200" cy="156171"/>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grpSp>
      <p:grpSp>
        <p:nvGrpSpPr>
          <p:cNvPr id="11" name="Group 33"/>
          <p:cNvGrpSpPr/>
          <p:nvPr/>
        </p:nvGrpSpPr>
        <p:grpSpPr>
          <a:xfrm>
            <a:off x="2286000" y="2514600"/>
            <a:ext cx="1372091" cy="464743"/>
            <a:chOff x="2286000" y="2514600"/>
            <a:chExt cx="1372091" cy="464743"/>
          </a:xfrm>
        </p:grpSpPr>
        <p:cxnSp>
          <p:nvCxnSpPr>
            <p:cNvPr id="45" name="Straight Arrow Connector 44"/>
            <p:cNvCxnSpPr/>
            <p:nvPr/>
          </p:nvCxnSpPr>
          <p:spPr bwMode="auto">
            <a:xfrm rot="10800000">
              <a:off x="2286000" y="2514600"/>
              <a:ext cx="533400" cy="215444"/>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52" name="TextBox 51"/>
            <p:cNvSpPr txBox="1"/>
            <p:nvPr/>
          </p:nvSpPr>
          <p:spPr>
            <a:xfrm>
              <a:off x="2819400" y="2514600"/>
              <a:ext cx="838691" cy="464743"/>
            </a:xfrm>
            <a:prstGeom prst="rect">
              <a:avLst/>
            </a:prstGeom>
            <a:ln/>
          </p:spPr>
          <p:style>
            <a:lnRef idx="1">
              <a:schemeClr val="accent2"/>
            </a:lnRef>
            <a:fillRef idx="2">
              <a:schemeClr val="accent2"/>
            </a:fillRef>
            <a:effectRef idx="1">
              <a:schemeClr val="accent2"/>
            </a:effectRef>
            <a:fontRef idx="minor">
              <a:schemeClr val="dk1"/>
            </a:fontRef>
          </p:style>
          <p:txBody>
            <a:bodyPr wrap="none" rtlCol="0">
              <a:spAutoFit/>
            </a:bodyPr>
            <a:lstStyle/>
            <a:p>
              <a:pPr marL="342900" marR="0" indent="-342900" algn="ctr" defTabSz="914400" rtl="0" eaLnBrk="0" fontAlgn="base" latinLnBrk="0" hangingPunct="0">
                <a:lnSpc>
                  <a:spcPct val="100000"/>
                </a:lnSpc>
                <a:spcBef>
                  <a:spcPct val="20000"/>
                </a:spcBef>
                <a:spcAft>
                  <a:spcPct val="0"/>
                </a:spcAft>
                <a:buClrTx/>
                <a:buSzTx/>
                <a:tabLst/>
              </a:pPr>
              <a:r>
                <a:rPr kumimoji="0" lang="en-US" sz="1100" b="1" i="0" u="none" strike="noStrike" kern="0" cap="none" spc="0" normalizeH="0" baseline="0" noProof="0" dirty="0" smtClean="0">
                  <a:ln>
                    <a:noFill/>
                  </a:ln>
                  <a:solidFill>
                    <a:schemeClr val="tx1"/>
                  </a:solidFill>
                  <a:effectLst/>
                  <a:uLnTx/>
                  <a:uFillTx/>
                  <a:latin typeface="+mn-lt"/>
                  <a:ea typeface="+mn-ea"/>
                  <a:cs typeface="+mn-cs"/>
                </a:rPr>
                <a:t>ELVIS Bode</a:t>
              </a:r>
            </a:p>
            <a:p>
              <a:pPr marL="342900" marR="0" indent="-342900" algn="ctr" defTabSz="914400" rtl="0" eaLnBrk="0" fontAlgn="base" latinLnBrk="0" hangingPunct="0">
                <a:lnSpc>
                  <a:spcPct val="100000"/>
                </a:lnSpc>
                <a:spcBef>
                  <a:spcPct val="20000"/>
                </a:spcBef>
                <a:spcAft>
                  <a:spcPct val="0"/>
                </a:spcAft>
                <a:buClrTx/>
                <a:buSzTx/>
                <a:tabLst/>
              </a:pPr>
              <a:r>
                <a:rPr lang="en-US" sz="1100" b="1" kern="0" dirty="0" smtClean="0">
                  <a:solidFill>
                    <a:schemeClr val="tx1"/>
                  </a:solidFill>
                </a:rPr>
                <a:t>Analyzer</a:t>
              </a:r>
              <a:endParaRPr kumimoji="0" lang="en-US" sz="1100" b="1" i="0" u="none" strike="noStrike" kern="0" cap="none" spc="0" normalizeH="0" baseline="0" noProof="0" dirty="0" smtClean="0">
                <a:ln>
                  <a:noFill/>
                </a:ln>
                <a:solidFill>
                  <a:schemeClr val="tx1"/>
                </a:solidFill>
                <a:effectLst/>
                <a:uLnTx/>
                <a:uFillTx/>
                <a:latin typeface="+mn-lt"/>
                <a:ea typeface="+mn-ea"/>
                <a:cs typeface="+mn-cs"/>
              </a:endParaRPr>
            </a:p>
          </p:txBody>
        </p:sp>
      </p:grpSp>
      <p:grpSp>
        <p:nvGrpSpPr>
          <p:cNvPr id="12" name="Group 34"/>
          <p:cNvGrpSpPr/>
          <p:nvPr/>
        </p:nvGrpSpPr>
        <p:grpSpPr>
          <a:xfrm>
            <a:off x="2286000" y="2057400"/>
            <a:ext cx="1828800" cy="261610"/>
            <a:chOff x="2286000" y="2057400"/>
            <a:chExt cx="1828800" cy="261610"/>
          </a:xfrm>
        </p:grpSpPr>
        <p:sp>
          <p:nvSpPr>
            <p:cNvPr id="49" name="TextBox 48"/>
            <p:cNvSpPr txBox="1"/>
            <p:nvPr/>
          </p:nvSpPr>
          <p:spPr>
            <a:xfrm>
              <a:off x="2743200" y="2057400"/>
              <a:ext cx="1371600" cy="261610"/>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p>
              <a:pPr marL="342900" marR="0" indent="-342900" algn="ctr" defTabSz="914400" rtl="0" eaLnBrk="0" fontAlgn="base" latinLnBrk="0" hangingPunct="0">
                <a:lnSpc>
                  <a:spcPct val="100000"/>
                </a:lnSpc>
                <a:spcBef>
                  <a:spcPct val="20000"/>
                </a:spcBef>
                <a:spcAft>
                  <a:spcPct val="0"/>
                </a:spcAft>
                <a:buClrTx/>
                <a:buSzTx/>
                <a:tabLst/>
              </a:pPr>
              <a:r>
                <a:rPr kumimoji="0" lang="en-US" sz="1100" b="1" i="0" u="none" strike="noStrike" kern="0" cap="none" spc="0" normalizeH="0" baseline="0" noProof="0" dirty="0" smtClean="0">
                  <a:ln>
                    <a:noFill/>
                  </a:ln>
                  <a:solidFill>
                    <a:schemeClr val="tx1"/>
                  </a:solidFill>
                  <a:effectLst/>
                  <a:uLnTx/>
                  <a:uFillTx/>
                  <a:latin typeface="+mn-lt"/>
                  <a:ea typeface="+mn-ea"/>
                  <a:cs typeface="+mn-cs"/>
                </a:rPr>
                <a:t>ELVIS Power Supply</a:t>
              </a:r>
            </a:p>
          </p:txBody>
        </p:sp>
        <p:cxnSp>
          <p:nvCxnSpPr>
            <p:cNvPr id="55" name="Straight Arrow Connector 54"/>
            <p:cNvCxnSpPr/>
            <p:nvPr/>
          </p:nvCxnSpPr>
          <p:spPr bwMode="auto">
            <a:xfrm rot="10800000" flipV="1">
              <a:off x="2286000" y="2209800"/>
              <a:ext cx="457200" cy="76200"/>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grpSp>
      <p:grpSp>
        <p:nvGrpSpPr>
          <p:cNvPr id="13" name="Group 37"/>
          <p:cNvGrpSpPr/>
          <p:nvPr/>
        </p:nvGrpSpPr>
        <p:grpSpPr>
          <a:xfrm>
            <a:off x="5029200" y="1905000"/>
            <a:ext cx="1371600" cy="464743"/>
            <a:chOff x="5029200" y="1905000"/>
            <a:chExt cx="1371600" cy="464743"/>
          </a:xfrm>
        </p:grpSpPr>
        <p:sp>
          <p:nvSpPr>
            <p:cNvPr id="59" name="TextBox 58"/>
            <p:cNvSpPr txBox="1"/>
            <p:nvPr/>
          </p:nvSpPr>
          <p:spPr>
            <a:xfrm>
              <a:off x="5029200" y="1905000"/>
              <a:ext cx="902812" cy="464743"/>
            </a:xfrm>
            <a:prstGeom prst="rect">
              <a:avLst/>
            </a:prstGeom>
            <a:ln/>
          </p:spPr>
          <p:style>
            <a:lnRef idx="1">
              <a:schemeClr val="accent2"/>
            </a:lnRef>
            <a:fillRef idx="2">
              <a:schemeClr val="accent2"/>
            </a:fillRef>
            <a:effectRef idx="1">
              <a:schemeClr val="accent2"/>
            </a:effectRef>
            <a:fontRef idx="minor">
              <a:schemeClr val="dk1"/>
            </a:fontRef>
          </p:style>
          <p:txBody>
            <a:bodyPr wrap="none" rtlCol="0">
              <a:spAutoFit/>
            </a:bodyPr>
            <a:lstStyle/>
            <a:p>
              <a:pPr marL="342900" marR="0" indent="-342900" algn="ctr" defTabSz="914400" rtl="0" eaLnBrk="0" fontAlgn="base" latinLnBrk="0" hangingPunct="0">
                <a:lnSpc>
                  <a:spcPct val="100000"/>
                </a:lnSpc>
                <a:spcBef>
                  <a:spcPct val="20000"/>
                </a:spcBef>
                <a:spcAft>
                  <a:spcPct val="0"/>
                </a:spcAft>
                <a:buClrTx/>
                <a:buSzTx/>
                <a:tabLst/>
              </a:pPr>
              <a:r>
                <a:rPr kumimoji="0" lang="en-US" sz="1100" b="1" i="0" u="none" strike="noStrike" kern="0" cap="none" spc="0" normalizeH="0" baseline="0" noProof="0" dirty="0" smtClean="0">
                  <a:ln>
                    <a:noFill/>
                  </a:ln>
                  <a:solidFill>
                    <a:schemeClr val="tx1"/>
                  </a:solidFill>
                  <a:effectLst/>
                  <a:uLnTx/>
                  <a:uFillTx/>
                  <a:latin typeface="+mn-lt"/>
                  <a:ea typeface="+mn-ea"/>
                  <a:cs typeface="+mn-cs"/>
                </a:rPr>
                <a:t>ELVIS Digital</a:t>
              </a:r>
            </a:p>
            <a:p>
              <a:pPr marL="342900" marR="0" indent="-342900" algn="ctr" defTabSz="914400" rtl="0" eaLnBrk="0" fontAlgn="base" latinLnBrk="0" hangingPunct="0">
                <a:lnSpc>
                  <a:spcPct val="100000"/>
                </a:lnSpc>
                <a:spcBef>
                  <a:spcPct val="20000"/>
                </a:spcBef>
                <a:spcAft>
                  <a:spcPct val="0"/>
                </a:spcAft>
                <a:buClrTx/>
                <a:buSzTx/>
                <a:tabLst/>
              </a:pPr>
              <a:r>
                <a:rPr lang="en-US" sz="1100" b="1" kern="0" dirty="0" smtClean="0">
                  <a:solidFill>
                    <a:schemeClr val="tx1"/>
                  </a:solidFill>
                </a:rPr>
                <a:t>Reader</a:t>
              </a:r>
              <a:endParaRPr kumimoji="0" lang="en-US" sz="1100" b="1" i="0" u="none" strike="noStrike" kern="0" cap="none" spc="0" normalizeH="0" baseline="0" noProof="0" dirty="0" smtClean="0">
                <a:ln>
                  <a:noFill/>
                </a:ln>
                <a:solidFill>
                  <a:schemeClr val="tx1"/>
                </a:solidFill>
                <a:effectLst/>
                <a:uLnTx/>
                <a:uFillTx/>
                <a:latin typeface="+mn-lt"/>
                <a:ea typeface="+mn-ea"/>
                <a:cs typeface="+mn-cs"/>
              </a:endParaRPr>
            </a:p>
          </p:txBody>
        </p:sp>
        <p:cxnSp>
          <p:nvCxnSpPr>
            <p:cNvPr id="60" name="Straight Arrow Connector 59"/>
            <p:cNvCxnSpPr>
              <a:stCxn id="59" idx="3"/>
            </p:cNvCxnSpPr>
            <p:nvPr/>
          </p:nvCxnSpPr>
          <p:spPr bwMode="auto">
            <a:xfrm>
              <a:off x="5932012" y="2137372"/>
              <a:ext cx="468788" cy="72428"/>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grpSp>
      <p:grpSp>
        <p:nvGrpSpPr>
          <p:cNvPr id="14" name="Group 38"/>
          <p:cNvGrpSpPr/>
          <p:nvPr/>
        </p:nvGrpSpPr>
        <p:grpSpPr>
          <a:xfrm>
            <a:off x="5040788" y="2663228"/>
            <a:ext cx="1360012" cy="464743"/>
            <a:chOff x="5040788" y="2663228"/>
            <a:chExt cx="1360012" cy="464743"/>
          </a:xfrm>
        </p:grpSpPr>
        <p:sp>
          <p:nvSpPr>
            <p:cNvPr id="63" name="TextBox 62"/>
            <p:cNvSpPr txBox="1"/>
            <p:nvPr/>
          </p:nvSpPr>
          <p:spPr>
            <a:xfrm>
              <a:off x="5040788" y="2663228"/>
              <a:ext cx="902812" cy="464743"/>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p>
              <a:pPr marL="342900" marR="0" indent="-342900" algn="ctr" defTabSz="914400" rtl="0" eaLnBrk="0" fontAlgn="base" latinLnBrk="0" hangingPunct="0">
                <a:lnSpc>
                  <a:spcPct val="100000"/>
                </a:lnSpc>
                <a:spcBef>
                  <a:spcPct val="20000"/>
                </a:spcBef>
                <a:spcAft>
                  <a:spcPct val="0"/>
                </a:spcAft>
                <a:buClrTx/>
                <a:buSzTx/>
                <a:tabLst/>
              </a:pPr>
              <a:r>
                <a:rPr kumimoji="0" lang="en-US" sz="1100" b="1" i="0" u="none" strike="noStrike" kern="0" cap="none" spc="0" normalizeH="0" baseline="0" noProof="0" dirty="0" smtClean="0">
                  <a:ln>
                    <a:noFill/>
                  </a:ln>
                  <a:solidFill>
                    <a:schemeClr val="tx1"/>
                  </a:solidFill>
                  <a:effectLst/>
                  <a:uLnTx/>
                  <a:uFillTx/>
                  <a:latin typeface="+mn-lt"/>
                  <a:ea typeface="+mn-ea"/>
                  <a:cs typeface="+mn-cs"/>
                </a:rPr>
                <a:t>ELVIS Digital</a:t>
              </a:r>
            </a:p>
            <a:p>
              <a:pPr marL="342900" marR="0" indent="-342900" algn="ctr" defTabSz="914400" rtl="0" eaLnBrk="0" fontAlgn="base" latinLnBrk="0" hangingPunct="0">
                <a:lnSpc>
                  <a:spcPct val="100000"/>
                </a:lnSpc>
                <a:spcBef>
                  <a:spcPct val="20000"/>
                </a:spcBef>
                <a:spcAft>
                  <a:spcPct val="0"/>
                </a:spcAft>
                <a:buClrTx/>
                <a:buSzTx/>
                <a:tabLst/>
              </a:pPr>
              <a:r>
                <a:rPr lang="en-US" sz="1100" b="1" kern="0" dirty="0" smtClean="0">
                  <a:solidFill>
                    <a:schemeClr val="tx1"/>
                  </a:solidFill>
                </a:rPr>
                <a:t>Writer</a:t>
              </a:r>
              <a:endParaRPr kumimoji="0" lang="en-US" sz="1100" b="1" i="0" u="none" strike="noStrike" kern="0" cap="none" spc="0" normalizeH="0" baseline="0" noProof="0" dirty="0" smtClean="0">
                <a:ln>
                  <a:noFill/>
                </a:ln>
                <a:solidFill>
                  <a:schemeClr val="tx1"/>
                </a:solidFill>
                <a:effectLst/>
                <a:uLnTx/>
                <a:uFillTx/>
                <a:latin typeface="+mn-lt"/>
                <a:ea typeface="+mn-ea"/>
                <a:cs typeface="+mn-cs"/>
              </a:endParaRPr>
            </a:p>
          </p:txBody>
        </p:sp>
        <p:cxnSp>
          <p:nvCxnSpPr>
            <p:cNvPr id="64" name="Straight Arrow Connector 63"/>
            <p:cNvCxnSpPr>
              <a:stCxn id="63" idx="3"/>
            </p:cNvCxnSpPr>
            <p:nvPr/>
          </p:nvCxnSpPr>
          <p:spPr bwMode="auto">
            <a:xfrm flipV="1">
              <a:off x="5943600" y="2743200"/>
              <a:ext cx="457200" cy="152400"/>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grpSp>
      <p:grpSp>
        <p:nvGrpSpPr>
          <p:cNvPr id="15" name="Group 39"/>
          <p:cNvGrpSpPr/>
          <p:nvPr/>
        </p:nvGrpSpPr>
        <p:grpSpPr>
          <a:xfrm>
            <a:off x="7391400" y="3352800"/>
            <a:ext cx="1295400" cy="464743"/>
            <a:chOff x="7391400" y="3352800"/>
            <a:chExt cx="1295400" cy="464743"/>
          </a:xfrm>
        </p:grpSpPr>
        <p:sp>
          <p:nvSpPr>
            <p:cNvPr id="66" name="TextBox 65"/>
            <p:cNvSpPr txBox="1"/>
            <p:nvPr/>
          </p:nvSpPr>
          <p:spPr>
            <a:xfrm>
              <a:off x="7783988" y="3352800"/>
              <a:ext cx="902812" cy="464743"/>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p>
              <a:pPr marL="342900" marR="0" indent="-342900" algn="ctr" defTabSz="914400" rtl="0" eaLnBrk="0" fontAlgn="base" latinLnBrk="0" hangingPunct="0">
                <a:lnSpc>
                  <a:spcPct val="100000"/>
                </a:lnSpc>
                <a:spcBef>
                  <a:spcPct val="20000"/>
                </a:spcBef>
                <a:spcAft>
                  <a:spcPct val="0"/>
                </a:spcAft>
                <a:buClrTx/>
                <a:buSzTx/>
                <a:tabLst/>
              </a:pPr>
              <a:r>
                <a:rPr kumimoji="0" lang="en-US" sz="1100" b="1" i="0" u="none" strike="noStrike" kern="0" cap="none" spc="0" normalizeH="0" baseline="0" noProof="0" dirty="0" smtClean="0">
                  <a:ln>
                    <a:noFill/>
                  </a:ln>
                  <a:solidFill>
                    <a:schemeClr val="tx1"/>
                  </a:solidFill>
                  <a:effectLst/>
                  <a:uLnTx/>
                  <a:uFillTx/>
                  <a:latin typeface="+mn-lt"/>
                  <a:ea typeface="+mn-ea"/>
                  <a:cs typeface="+mn-cs"/>
                </a:rPr>
                <a:t>ELVIS LED</a:t>
              </a:r>
            </a:p>
            <a:p>
              <a:pPr marL="342900" marR="0" indent="-342900" algn="ctr" defTabSz="914400" rtl="0" eaLnBrk="0" fontAlgn="base" latinLnBrk="0" hangingPunct="0">
                <a:lnSpc>
                  <a:spcPct val="100000"/>
                </a:lnSpc>
                <a:spcBef>
                  <a:spcPct val="20000"/>
                </a:spcBef>
                <a:spcAft>
                  <a:spcPct val="0"/>
                </a:spcAft>
                <a:buClrTx/>
                <a:buSzTx/>
                <a:tabLst/>
              </a:pPr>
              <a:r>
                <a:rPr kumimoji="0" lang="en-US" sz="1100" b="1" i="0" u="none" strike="noStrike" kern="0" cap="none" spc="0" normalizeH="0" baseline="0" noProof="0" dirty="0" smtClean="0">
                  <a:ln>
                    <a:noFill/>
                  </a:ln>
                  <a:solidFill>
                    <a:schemeClr val="tx1"/>
                  </a:solidFill>
                  <a:effectLst/>
                  <a:uLnTx/>
                  <a:uFillTx/>
                  <a:latin typeface="+mn-lt"/>
                  <a:ea typeface="+mn-ea"/>
                  <a:cs typeface="+mn-cs"/>
                </a:rPr>
                <a:t>Array</a:t>
              </a:r>
            </a:p>
          </p:txBody>
        </p:sp>
        <p:cxnSp>
          <p:nvCxnSpPr>
            <p:cNvPr id="67" name="Straight Arrow Connector 66"/>
            <p:cNvCxnSpPr>
              <a:stCxn id="66" idx="1"/>
            </p:cNvCxnSpPr>
            <p:nvPr/>
          </p:nvCxnSpPr>
          <p:spPr bwMode="auto">
            <a:xfrm rot="10800000">
              <a:off x="7391400" y="3505200"/>
              <a:ext cx="392588" cy="79972"/>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grpSp>
      <p:pic>
        <p:nvPicPr>
          <p:cNvPr id="2052" name="Picture 4"/>
          <p:cNvPicPr>
            <a:picLocks noChangeAspect="1" noChangeArrowheads="1"/>
          </p:cNvPicPr>
          <p:nvPr/>
        </p:nvPicPr>
        <p:blipFill>
          <a:blip r:embed="rId5"/>
          <a:srcRect/>
          <a:stretch>
            <a:fillRect/>
          </a:stretch>
        </p:blipFill>
        <p:spPr bwMode="auto">
          <a:xfrm>
            <a:off x="3124200" y="1066800"/>
            <a:ext cx="4957096" cy="3591020"/>
          </a:xfrm>
          <a:prstGeom prst="rect">
            <a:avLst/>
          </a:prstGeom>
          <a:noFill/>
          <a:ln w="9525">
            <a:noFill/>
            <a:miter lim="800000"/>
            <a:headEnd/>
            <a:tailEnd/>
          </a:ln>
          <a:effectLst/>
        </p:spPr>
      </p:pic>
      <p:pic>
        <p:nvPicPr>
          <p:cNvPr id="2053" name="Picture 5"/>
          <p:cNvPicPr>
            <a:picLocks noChangeAspect="1" noChangeArrowheads="1"/>
          </p:cNvPicPr>
          <p:nvPr/>
        </p:nvPicPr>
        <p:blipFill>
          <a:blip r:embed="rId6"/>
          <a:srcRect/>
          <a:stretch>
            <a:fillRect/>
          </a:stretch>
        </p:blipFill>
        <p:spPr bwMode="auto">
          <a:xfrm>
            <a:off x="1219200" y="990600"/>
            <a:ext cx="2549557" cy="1798892"/>
          </a:xfrm>
          <a:prstGeom prst="rect">
            <a:avLst/>
          </a:prstGeom>
          <a:noFill/>
          <a:ln w="9525">
            <a:noFill/>
            <a:miter lim="800000"/>
            <a:headEnd/>
            <a:tailEnd/>
          </a:ln>
          <a:effectLst/>
        </p:spPr>
      </p:pic>
      <p:pic>
        <p:nvPicPr>
          <p:cNvPr id="2054" name="Picture 6"/>
          <p:cNvPicPr>
            <a:picLocks noChangeAspect="1" noChangeArrowheads="1"/>
          </p:cNvPicPr>
          <p:nvPr/>
        </p:nvPicPr>
        <p:blipFill>
          <a:blip r:embed="rId7"/>
          <a:srcRect/>
          <a:stretch>
            <a:fillRect/>
          </a:stretch>
        </p:blipFill>
        <p:spPr bwMode="auto">
          <a:xfrm>
            <a:off x="1600200" y="2895600"/>
            <a:ext cx="3077051" cy="30500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ox(in)">
                                      <p:cBhvr>
                                        <p:cTn id="7" dur="500"/>
                                        <p:tgtEl>
                                          <p:spTgt spid="11"/>
                                        </p:tgtEl>
                                      </p:cBhvr>
                                    </p:animEffect>
                                  </p:childTnLst>
                                </p:cTn>
                              </p:par>
                              <p:par>
                                <p:cTn id="8" presetID="4" presetClass="entr" presetSubtype="16"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ox(in)">
                                      <p:cBhvr>
                                        <p:cTn id="10" dur="500"/>
                                        <p:tgtEl>
                                          <p:spTgt spid="10"/>
                                        </p:tgtEl>
                                      </p:cBhvr>
                                    </p:animEffect>
                                  </p:childTnLst>
                                </p:cTn>
                              </p:par>
                              <p:par>
                                <p:cTn id="11" presetID="4" presetClass="entr" presetSubtype="16"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ox(in)">
                                      <p:cBhvr>
                                        <p:cTn id="13" dur="500"/>
                                        <p:tgtEl>
                                          <p:spTgt spid="12"/>
                                        </p:tgtEl>
                                      </p:cBhvr>
                                    </p:animEffect>
                                  </p:childTnLst>
                                </p:cTn>
                              </p:par>
                              <p:par>
                                <p:cTn id="14" presetID="4" presetClass="entr" presetSubtype="16"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ox(in)">
                                      <p:cBhvr>
                                        <p:cTn id="16" dur="500"/>
                                        <p:tgtEl>
                                          <p:spTgt spid="7"/>
                                        </p:tgtEl>
                                      </p:cBhvr>
                                    </p:animEffect>
                                  </p:childTnLst>
                                </p:cTn>
                              </p:par>
                              <p:par>
                                <p:cTn id="17" presetID="4" presetClass="entr" presetSubtype="16"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ox(in)">
                                      <p:cBhvr>
                                        <p:cTn id="19" dur="500"/>
                                        <p:tgtEl>
                                          <p:spTgt spid="6"/>
                                        </p:tgtEl>
                                      </p:cBhvr>
                                    </p:animEffect>
                                  </p:childTnLst>
                                </p:cTn>
                              </p:par>
                              <p:par>
                                <p:cTn id="20" presetID="4" presetClass="entr" presetSubtype="16"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ox(in)">
                                      <p:cBhvr>
                                        <p:cTn id="22" dur="500"/>
                                        <p:tgtEl>
                                          <p:spTgt spid="4"/>
                                        </p:tgtEl>
                                      </p:cBhvr>
                                    </p:animEffect>
                                  </p:childTnLst>
                                </p:cTn>
                              </p:par>
                              <p:par>
                                <p:cTn id="23" presetID="4" presetClass="entr" presetSubtype="16"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ox(in)">
                                      <p:cBhvr>
                                        <p:cTn id="25" dur="500"/>
                                        <p:tgtEl>
                                          <p:spTgt spid="5"/>
                                        </p:tgtEl>
                                      </p:cBhvr>
                                    </p:animEffect>
                                  </p:childTnLst>
                                </p:cTn>
                              </p:par>
                              <p:par>
                                <p:cTn id="26" presetID="4" presetClass="entr" presetSubtype="16"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box(in)">
                                      <p:cBhvr>
                                        <p:cTn id="28" dur="500"/>
                                        <p:tgtEl>
                                          <p:spTgt spid="14"/>
                                        </p:tgtEl>
                                      </p:cBhvr>
                                    </p:animEffect>
                                  </p:childTnLst>
                                </p:cTn>
                              </p:par>
                              <p:par>
                                <p:cTn id="29" presetID="4" presetClass="entr" presetSubtype="16"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box(in)">
                                      <p:cBhvr>
                                        <p:cTn id="31" dur="500"/>
                                        <p:tgtEl>
                                          <p:spTgt spid="13"/>
                                        </p:tgtEl>
                                      </p:cBhvr>
                                    </p:animEffect>
                                  </p:childTnLst>
                                </p:cTn>
                              </p:par>
                              <p:par>
                                <p:cTn id="32" presetID="4" presetClass="entr" presetSubtype="16"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box(in)">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4" presetClass="exit" presetSubtype="16" fill="hold" nodeType="clickEffect">
                                  <p:stCondLst>
                                    <p:cond delay="0"/>
                                  </p:stCondLst>
                                  <p:childTnLst>
                                    <p:animEffect transition="out" filter="box(in)">
                                      <p:cBhvr>
                                        <p:cTn id="38" dur="500"/>
                                        <p:tgtEl>
                                          <p:spTgt spid="6"/>
                                        </p:tgtEl>
                                      </p:cBhvr>
                                    </p:animEffect>
                                    <p:set>
                                      <p:cBhvr>
                                        <p:cTn id="39" dur="1" fill="hold">
                                          <p:stCondLst>
                                            <p:cond delay="499"/>
                                          </p:stCondLst>
                                        </p:cTn>
                                        <p:tgtEl>
                                          <p:spTgt spid="6"/>
                                        </p:tgtEl>
                                        <p:attrNameLst>
                                          <p:attrName>style.visibility</p:attrName>
                                        </p:attrNameLst>
                                      </p:cBhvr>
                                      <p:to>
                                        <p:strVal val="hidden"/>
                                      </p:to>
                                    </p:set>
                                  </p:childTnLst>
                                </p:cTn>
                              </p:par>
                              <p:par>
                                <p:cTn id="40" presetID="4" presetClass="exit" presetSubtype="16" fill="hold" nodeType="withEffect">
                                  <p:stCondLst>
                                    <p:cond delay="0"/>
                                  </p:stCondLst>
                                  <p:childTnLst>
                                    <p:animEffect transition="out" filter="box(in)">
                                      <p:cBhvr>
                                        <p:cTn id="41" dur="500"/>
                                        <p:tgtEl>
                                          <p:spTgt spid="5"/>
                                        </p:tgtEl>
                                      </p:cBhvr>
                                    </p:animEffect>
                                    <p:set>
                                      <p:cBhvr>
                                        <p:cTn id="42" dur="1" fill="hold">
                                          <p:stCondLst>
                                            <p:cond delay="499"/>
                                          </p:stCondLst>
                                        </p:cTn>
                                        <p:tgtEl>
                                          <p:spTgt spid="5"/>
                                        </p:tgtEl>
                                        <p:attrNameLst>
                                          <p:attrName>style.visibility</p:attrName>
                                        </p:attrNameLst>
                                      </p:cBhvr>
                                      <p:to>
                                        <p:strVal val="hidden"/>
                                      </p:to>
                                    </p:set>
                                  </p:childTnLst>
                                </p:cTn>
                              </p:par>
                              <p:par>
                                <p:cTn id="43" presetID="4" presetClass="exit" presetSubtype="16" fill="hold" nodeType="withEffect">
                                  <p:stCondLst>
                                    <p:cond delay="0"/>
                                  </p:stCondLst>
                                  <p:childTnLst>
                                    <p:animEffect transition="out" filter="box(in)">
                                      <p:cBhvr>
                                        <p:cTn id="44" dur="500"/>
                                        <p:tgtEl>
                                          <p:spTgt spid="7"/>
                                        </p:tgtEl>
                                      </p:cBhvr>
                                    </p:animEffect>
                                    <p:set>
                                      <p:cBhvr>
                                        <p:cTn id="45" dur="1" fill="hold">
                                          <p:stCondLst>
                                            <p:cond delay="499"/>
                                          </p:stCondLst>
                                        </p:cTn>
                                        <p:tgtEl>
                                          <p:spTgt spid="7"/>
                                        </p:tgtEl>
                                        <p:attrNameLst>
                                          <p:attrName>style.visibility</p:attrName>
                                        </p:attrNameLst>
                                      </p:cBhvr>
                                      <p:to>
                                        <p:strVal val="hidden"/>
                                      </p:to>
                                    </p:set>
                                  </p:childTnLst>
                                </p:cTn>
                              </p:par>
                              <p:par>
                                <p:cTn id="46" presetID="4" presetClass="exit" presetSubtype="16" fill="hold" nodeType="withEffect">
                                  <p:stCondLst>
                                    <p:cond delay="0"/>
                                  </p:stCondLst>
                                  <p:childTnLst>
                                    <p:animEffect transition="out" filter="box(in)">
                                      <p:cBhvr>
                                        <p:cTn id="47" dur="500"/>
                                        <p:tgtEl>
                                          <p:spTgt spid="10"/>
                                        </p:tgtEl>
                                      </p:cBhvr>
                                    </p:animEffect>
                                    <p:set>
                                      <p:cBhvr>
                                        <p:cTn id="48" dur="1" fill="hold">
                                          <p:stCondLst>
                                            <p:cond delay="499"/>
                                          </p:stCondLst>
                                        </p:cTn>
                                        <p:tgtEl>
                                          <p:spTgt spid="10"/>
                                        </p:tgtEl>
                                        <p:attrNameLst>
                                          <p:attrName>style.visibility</p:attrName>
                                        </p:attrNameLst>
                                      </p:cBhvr>
                                      <p:to>
                                        <p:strVal val="hidden"/>
                                      </p:to>
                                    </p:set>
                                  </p:childTnLst>
                                </p:cTn>
                              </p:par>
                              <p:par>
                                <p:cTn id="49" presetID="4" presetClass="exit" presetSubtype="16" fill="hold" nodeType="withEffect">
                                  <p:stCondLst>
                                    <p:cond delay="0"/>
                                  </p:stCondLst>
                                  <p:childTnLst>
                                    <p:animEffect transition="out" filter="box(in)">
                                      <p:cBhvr>
                                        <p:cTn id="50" dur="500"/>
                                        <p:tgtEl>
                                          <p:spTgt spid="11"/>
                                        </p:tgtEl>
                                      </p:cBhvr>
                                    </p:animEffect>
                                    <p:set>
                                      <p:cBhvr>
                                        <p:cTn id="51" dur="1" fill="hold">
                                          <p:stCondLst>
                                            <p:cond delay="499"/>
                                          </p:stCondLst>
                                        </p:cTn>
                                        <p:tgtEl>
                                          <p:spTgt spid="11"/>
                                        </p:tgtEl>
                                        <p:attrNameLst>
                                          <p:attrName>style.visibility</p:attrName>
                                        </p:attrNameLst>
                                      </p:cBhvr>
                                      <p:to>
                                        <p:strVal val="hidden"/>
                                      </p:to>
                                    </p:set>
                                  </p:childTnLst>
                                </p:cTn>
                              </p:par>
                              <p:par>
                                <p:cTn id="52" presetID="4" presetClass="exit" presetSubtype="16" fill="hold" nodeType="withEffect">
                                  <p:stCondLst>
                                    <p:cond delay="0"/>
                                  </p:stCondLst>
                                  <p:childTnLst>
                                    <p:animEffect transition="out" filter="box(in)">
                                      <p:cBhvr>
                                        <p:cTn id="53" dur="500"/>
                                        <p:tgtEl>
                                          <p:spTgt spid="12"/>
                                        </p:tgtEl>
                                      </p:cBhvr>
                                    </p:animEffect>
                                    <p:set>
                                      <p:cBhvr>
                                        <p:cTn id="54" dur="1" fill="hold">
                                          <p:stCondLst>
                                            <p:cond delay="499"/>
                                          </p:stCondLst>
                                        </p:cTn>
                                        <p:tgtEl>
                                          <p:spTgt spid="12"/>
                                        </p:tgtEl>
                                        <p:attrNameLst>
                                          <p:attrName>style.visibility</p:attrName>
                                        </p:attrNameLst>
                                      </p:cBhvr>
                                      <p:to>
                                        <p:strVal val="hidden"/>
                                      </p:to>
                                    </p:set>
                                  </p:childTnLst>
                                </p:cTn>
                              </p:par>
                              <p:par>
                                <p:cTn id="55" presetID="4" presetClass="exit" presetSubtype="16" fill="hold" nodeType="withEffect">
                                  <p:stCondLst>
                                    <p:cond delay="0"/>
                                  </p:stCondLst>
                                  <p:childTnLst>
                                    <p:animEffect transition="out" filter="box(in)">
                                      <p:cBhvr>
                                        <p:cTn id="56" dur="500"/>
                                        <p:tgtEl>
                                          <p:spTgt spid="14"/>
                                        </p:tgtEl>
                                      </p:cBhvr>
                                    </p:animEffect>
                                    <p:set>
                                      <p:cBhvr>
                                        <p:cTn id="57" dur="1" fill="hold">
                                          <p:stCondLst>
                                            <p:cond delay="499"/>
                                          </p:stCondLst>
                                        </p:cTn>
                                        <p:tgtEl>
                                          <p:spTgt spid="14"/>
                                        </p:tgtEl>
                                        <p:attrNameLst>
                                          <p:attrName>style.visibility</p:attrName>
                                        </p:attrNameLst>
                                      </p:cBhvr>
                                      <p:to>
                                        <p:strVal val="hidden"/>
                                      </p:to>
                                    </p:set>
                                  </p:childTnLst>
                                </p:cTn>
                              </p:par>
                              <p:par>
                                <p:cTn id="58" presetID="4" presetClass="exit" presetSubtype="16" fill="hold" nodeType="withEffect">
                                  <p:stCondLst>
                                    <p:cond delay="0"/>
                                  </p:stCondLst>
                                  <p:childTnLst>
                                    <p:animEffect transition="out" filter="box(in)">
                                      <p:cBhvr>
                                        <p:cTn id="59" dur="500"/>
                                        <p:tgtEl>
                                          <p:spTgt spid="13"/>
                                        </p:tgtEl>
                                      </p:cBhvr>
                                    </p:animEffect>
                                    <p:set>
                                      <p:cBhvr>
                                        <p:cTn id="60" dur="1" fill="hold">
                                          <p:stCondLst>
                                            <p:cond delay="499"/>
                                          </p:stCondLst>
                                        </p:cTn>
                                        <p:tgtEl>
                                          <p:spTgt spid="13"/>
                                        </p:tgtEl>
                                        <p:attrNameLst>
                                          <p:attrName>style.visibility</p:attrName>
                                        </p:attrNameLst>
                                      </p:cBhvr>
                                      <p:to>
                                        <p:strVal val="hidden"/>
                                      </p:to>
                                    </p:set>
                                  </p:childTnLst>
                                </p:cTn>
                              </p:par>
                              <p:par>
                                <p:cTn id="61" presetID="4" presetClass="exit" presetSubtype="16" fill="hold" nodeType="withEffect">
                                  <p:stCondLst>
                                    <p:cond delay="0"/>
                                  </p:stCondLst>
                                  <p:childTnLst>
                                    <p:animEffect transition="out" filter="box(in)">
                                      <p:cBhvr>
                                        <p:cTn id="62" dur="500"/>
                                        <p:tgtEl>
                                          <p:spTgt spid="15"/>
                                        </p:tgtEl>
                                      </p:cBhvr>
                                    </p:animEffect>
                                    <p:set>
                                      <p:cBhvr>
                                        <p:cTn id="63" dur="1" fill="hold">
                                          <p:stCondLst>
                                            <p:cond delay="499"/>
                                          </p:stCondLst>
                                        </p:cTn>
                                        <p:tgtEl>
                                          <p:spTgt spid="15"/>
                                        </p:tgtEl>
                                        <p:attrNameLst>
                                          <p:attrName>style.visibility</p:attrName>
                                        </p:attrNameLst>
                                      </p:cBhvr>
                                      <p:to>
                                        <p:strVal val="hidden"/>
                                      </p:to>
                                    </p:set>
                                  </p:childTnLst>
                                </p:cTn>
                              </p:par>
                            </p:childTnLst>
                          </p:cTn>
                        </p:par>
                        <p:par>
                          <p:cTn id="64" fill="hold">
                            <p:stCondLst>
                              <p:cond delay="500"/>
                            </p:stCondLst>
                            <p:childTnLst>
                              <p:par>
                                <p:cTn id="65" presetID="1" presetClass="entr" presetSubtype="0" fill="hold" nodeType="afterEffect">
                                  <p:stCondLst>
                                    <p:cond delay="0"/>
                                  </p:stCondLst>
                                  <p:childTnLst>
                                    <p:set>
                                      <p:cBhvr>
                                        <p:cTn id="66" dur="1" fill="hold">
                                          <p:stCondLst>
                                            <p:cond delay="0"/>
                                          </p:stCondLst>
                                        </p:cTn>
                                        <p:tgtEl>
                                          <p:spTgt spid="205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nodeType="clickEffect">
                                  <p:stCondLst>
                                    <p:cond delay="0"/>
                                  </p:stCondLst>
                                  <p:childTnLst>
                                    <p:set>
                                      <p:cBhvr>
                                        <p:cTn id="70" dur="1" fill="hold">
                                          <p:stCondLst>
                                            <p:cond delay="0"/>
                                          </p:stCondLst>
                                        </p:cTn>
                                        <p:tgtEl>
                                          <p:spTgt spid="2052"/>
                                        </p:tgtEl>
                                        <p:attrNameLst>
                                          <p:attrName>style.visibility</p:attrName>
                                        </p:attrNameLst>
                                      </p:cBhvr>
                                      <p:to>
                                        <p:strVal val="hidden"/>
                                      </p:to>
                                    </p:set>
                                  </p:childTnLst>
                                </p:cTn>
                              </p:par>
                            </p:childTnLst>
                          </p:cTn>
                        </p:par>
                        <p:par>
                          <p:cTn id="71" fill="hold">
                            <p:stCondLst>
                              <p:cond delay="0"/>
                            </p:stCondLst>
                            <p:childTnLst>
                              <p:par>
                                <p:cTn id="72" presetID="4" presetClass="exit" presetSubtype="16" fill="hold" nodeType="afterEffect">
                                  <p:stCondLst>
                                    <p:cond delay="0"/>
                                  </p:stCondLst>
                                  <p:childTnLst>
                                    <p:animEffect transition="out" filter="box(in)">
                                      <p:cBhvr>
                                        <p:cTn id="73" dur="500"/>
                                        <p:tgtEl>
                                          <p:spTgt spid="4"/>
                                        </p:tgtEl>
                                      </p:cBhvr>
                                    </p:animEffect>
                                    <p:set>
                                      <p:cBhvr>
                                        <p:cTn id="74" dur="1" fill="hold">
                                          <p:stCondLst>
                                            <p:cond delay="499"/>
                                          </p:stCondLst>
                                        </p:cTn>
                                        <p:tgtEl>
                                          <p:spTgt spid="4"/>
                                        </p:tgtEl>
                                        <p:attrNameLst>
                                          <p:attrName>style.visibility</p:attrName>
                                        </p:attrNameLst>
                                      </p:cBhvr>
                                      <p:to>
                                        <p:strVal val="hidden"/>
                                      </p:to>
                                    </p:set>
                                  </p:childTnLst>
                                </p:cTn>
                              </p:par>
                            </p:childTnLst>
                          </p:cTn>
                        </p:par>
                        <p:par>
                          <p:cTn id="75" fill="hold">
                            <p:stCondLst>
                              <p:cond delay="500"/>
                            </p:stCondLst>
                            <p:childTnLst>
                              <p:par>
                                <p:cTn id="76" presetID="4" presetClass="entr" presetSubtype="16" fill="hold" nodeType="afterEffect">
                                  <p:stCondLst>
                                    <p:cond delay="0"/>
                                  </p:stCondLst>
                                  <p:childTnLst>
                                    <p:set>
                                      <p:cBhvr>
                                        <p:cTn id="77" dur="1" fill="hold">
                                          <p:stCondLst>
                                            <p:cond delay="0"/>
                                          </p:stCondLst>
                                        </p:cTn>
                                        <p:tgtEl>
                                          <p:spTgt spid="14"/>
                                        </p:tgtEl>
                                        <p:attrNameLst>
                                          <p:attrName>style.visibility</p:attrName>
                                        </p:attrNameLst>
                                      </p:cBhvr>
                                      <p:to>
                                        <p:strVal val="visible"/>
                                      </p:to>
                                    </p:set>
                                    <p:animEffect transition="in" filter="box(in)">
                                      <p:cBhvr>
                                        <p:cTn id="78" dur="500"/>
                                        <p:tgtEl>
                                          <p:spTgt spid="14"/>
                                        </p:tgtEl>
                                      </p:cBhvr>
                                    </p:animEffect>
                                  </p:childTnLst>
                                </p:cTn>
                              </p:par>
                              <p:par>
                                <p:cTn id="79" presetID="4" presetClass="entr" presetSubtype="16" fill="hold" nodeType="withEffect">
                                  <p:stCondLst>
                                    <p:cond delay="0"/>
                                  </p:stCondLst>
                                  <p:childTnLst>
                                    <p:set>
                                      <p:cBhvr>
                                        <p:cTn id="80" dur="1" fill="hold">
                                          <p:stCondLst>
                                            <p:cond delay="0"/>
                                          </p:stCondLst>
                                        </p:cTn>
                                        <p:tgtEl>
                                          <p:spTgt spid="13"/>
                                        </p:tgtEl>
                                        <p:attrNameLst>
                                          <p:attrName>style.visibility</p:attrName>
                                        </p:attrNameLst>
                                      </p:cBhvr>
                                      <p:to>
                                        <p:strVal val="visible"/>
                                      </p:to>
                                    </p:set>
                                    <p:animEffect transition="in" filter="box(in)">
                                      <p:cBhvr>
                                        <p:cTn id="81" dur="500"/>
                                        <p:tgtEl>
                                          <p:spTgt spid="13"/>
                                        </p:tgtEl>
                                      </p:cBhvr>
                                    </p:animEffect>
                                  </p:childTnLst>
                                </p:cTn>
                              </p:par>
                            </p:childTnLst>
                          </p:cTn>
                        </p:par>
                        <p:par>
                          <p:cTn id="82" fill="hold">
                            <p:stCondLst>
                              <p:cond delay="1000"/>
                            </p:stCondLst>
                            <p:childTnLst>
                              <p:par>
                                <p:cTn id="83" presetID="1" presetClass="entr" presetSubtype="0" fill="hold" nodeType="afterEffect">
                                  <p:stCondLst>
                                    <p:cond delay="0"/>
                                  </p:stCondLst>
                                  <p:childTnLst>
                                    <p:set>
                                      <p:cBhvr>
                                        <p:cTn id="84" dur="1" fill="hold">
                                          <p:stCondLst>
                                            <p:cond delay="0"/>
                                          </p:stCondLst>
                                        </p:cTn>
                                        <p:tgtEl>
                                          <p:spTgt spid="2053"/>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2054"/>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xit" presetSubtype="0" fill="hold" nodeType="clickEffect">
                                  <p:stCondLst>
                                    <p:cond delay="0"/>
                                  </p:stCondLst>
                                  <p:childTnLst>
                                    <p:set>
                                      <p:cBhvr>
                                        <p:cTn id="90" dur="1" fill="hold">
                                          <p:stCondLst>
                                            <p:cond delay="0"/>
                                          </p:stCondLst>
                                        </p:cTn>
                                        <p:tgtEl>
                                          <p:spTgt spid="2054"/>
                                        </p:tgtEl>
                                        <p:attrNameLst>
                                          <p:attrName>style.visibility</p:attrName>
                                        </p:attrNameLst>
                                      </p:cBhvr>
                                      <p:to>
                                        <p:strVal val="hidden"/>
                                      </p:to>
                                    </p:set>
                                  </p:childTnLst>
                                </p:cTn>
                              </p:par>
                              <p:par>
                                <p:cTn id="91" presetID="1" presetClass="exit" presetSubtype="0" fill="hold" nodeType="withEffect">
                                  <p:stCondLst>
                                    <p:cond delay="0"/>
                                  </p:stCondLst>
                                  <p:childTnLst>
                                    <p:set>
                                      <p:cBhvr>
                                        <p:cTn id="92" dur="1" fill="hold">
                                          <p:stCondLst>
                                            <p:cond delay="0"/>
                                          </p:stCondLst>
                                        </p:cTn>
                                        <p:tgtEl>
                                          <p:spTgt spid="2053"/>
                                        </p:tgtEl>
                                        <p:attrNameLst>
                                          <p:attrName>style.visibility</p:attrName>
                                        </p:attrNameLst>
                                      </p:cBhvr>
                                      <p:to>
                                        <p:strVal val="hidden"/>
                                      </p:to>
                                    </p:set>
                                  </p:childTnLst>
                                </p:cTn>
                              </p:par>
                            </p:childTnLst>
                          </p:cTn>
                        </p:par>
                        <p:par>
                          <p:cTn id="93" fill="hold">
                            <p:stCondLst>
                              <p:cond delay="0"/>
                            </p:stCondLst>
                            <p:childTnLst>
                              <p:par>
                                <p:cTn id="94" presetID="4" presetClass="exit" presetSubtype="16" fill="hold" nodeType="afterEffect">
                                  <p:stCondLst>
                                    <p:cond delay="0"/>
                                  </p:stCondLst>
                                  <p:childTnLst>
                                    <p:animEffect transition="out" filter="box(in)">
                                      <p:cBhvr>
                                        <p:cTn id="95" dur="500"/>
                                        <p:tgtEl>
                                          <p:spTgt spid="13"/>
                                        </p:tgtEl>
                                      </p:cBhvr>
                                    </p:animEffect>
                                    <p:set>
                                      <p:cBhvr>
                                        <p:cTn id="96" dur="1" fill="hold">
                                          <p:stCondLst>
                                            <p:cond delay="499"/>
                                          </p:stCondLst>
                                        </p:cTn>
                                        <p:tgtEl>
                                          <p:spTgt spid="13"/>
                                        </p:tgtEl>
                                        <p:attrNameLst>
                                          <p:attrName>style.visibility</p:attrName>
                                        </p:attrNameLst>
                                      </p:cBhvr>
                                      <p:to>
                                        <p:strVal val="hidden"/>
                                      </p:to>
                                    </p:set>
                                  </p:childTnLst>
                                </p:cTn>
                              </p:par>
                              <p:par>
                                <p:cTn id="97" presetID="4" presetClass="exit" presetSubtype="16" fill="hold" nodeType="withEffect">
                                  <p:stCondLst>
                                    <p:cond delay="0"/>
                                  </p:stCondLst>
                                  <p:childTnLst>
                                    <p:animEffect transition="out" filter="box(in)">
                                      <p:cBhvr>
                                        <p:cTn id="98" dur="500"/>
                                        <p:tgtEl>
                                          <p:spTgt spid="14"/>
                                        </p:tgtEl>
                                      </p:cBhvr>
                                    </p:animEffect>
                                    <p:set>
                                      <p:cBhvr>
                                        <p:cTn id="99" dur="1" fill="hold">
                                          <p:stCondLst>
                                            <p:cond delay="499"/>
                                          </p:stCondLst>
                                        </p:cTn>
                                        <p:tgtEl>
                                          <p:spTgt spid="14"/>
                                        </p:tgtEl>
                                        <p:attrNameLst>
                                          <p:attrName>style.visibility</p:attrName>
                                        </p:attrNameLst>
                                      </p:cBhvr>
                                      <p:to>
                                        <p:strVal val="hidden"/>
                                      </p:to>
                                    </p:set>
                                  </p:childTnLst>
                                </p:cTn>
                              </p:par>
                            </p:childTnLst>
                          </p:cTn>
                        </p:par>
                        <p:par>
                          <p:cTn id="100" fill="hold">
                            <p:stCondLst>
                              <p:cond delay="500"/>
                            </p:stCondLst>
                            <p:childTnLst>
                              <p:par>
                                <p:cTn id="101" presetID="10" presetClass="entr" presetSubtype="0" fill="hold" nodeType="afterEffect">
                                  <p:stCondLst>
                                    <p:cond delay="0"/>
                                  </p:stCondLst>
                                  <p:childTnLst>
                                    <p:set>
                                      <p:cBhvr>
                                        <p:cTn id="102" dur="1" fill="hold">
                                          <p:stCondLst>
                                            <p:cond delay="0"/>
                                          </p:stCondLst>
                                        </p:cTn>
                                        <p:tgtEl>
                                          <p:spTgt spid="2056"/>
                                        </p:tgtEl>
                                        <p:attrNameLst>
                                          <p:attrName>style.visibility</p:attrName>
                                        </p:attrNameLst>
                                      </p:cBhvr>
                                      <p:to>
                                        <p:strVal val="visible"/>
                                      </p:to>
                                    </p:set>
                                    <p:animEffect transition="in" filter="fade">
                                      <p:cBhvr>
                                        <p:cTn id="103" dur="2000"/>
                                        <p:tgtEl>
                                          <p:spTgt spid="20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Media Ownership</a:t>
            </a:r>
            <a:endParaRPr lang="en-US" dirty="0"/>
          </a:p>
        </p:txBody>
      </p:sp>
      <p:graphicFrame>
        <p:nvGraphicFramePr>
          <p:cNvPr id="4" name="Content Placeholder 3"/>
          <p:cNvGraphicFramePr>
            <a:graphicFrameLocks noGrp="1"/>
          </p:cNvGraphicFramePr>
          <p:nvPr>
            <p:ph idx="1"/>
          </p:nvPr>
        </p:nvGraphicFramePr>
        <p:xfrm>
          <a:off x="152400" y="1219200"/>
          <a:ext cx="8839200" cy="3337560"/>
        </p:xfrm>
        <a:graphic>
          <a:graphicData uri="http://schemas.openxmlformats.org/drawingml/2006/table">
            <a:tbl>
              <a:tblPr firstRow="1" bandRow="1">
                <a:tableStyleId>{5C22544A-7EE6-4342-B048-85BDC9FD1C3A}</a:tableStyleId>
              </a:tblPr>
              <a:tblGrid>
                <a:gridCol w="2946400"/>
                <a:gridCol w="2946400"/>
                <a:gridCol w="2946400"/>
              </a:tblGrid>
              <a:tr h="370840">
                <a:tc>
                  <a:txBody>
                    <a:bodyPr/>
                    <a:lstStyle/>
                    <a:p>
                      <a:r>
                        <a:rPr lang="en-US" dirty="0" smtClean="0"/>
                        <a:t>Media Area</a:t>
                      </a:r>
                      <a:endParaRPr lang="en-US" dirty="0"/>
                    </a:p>
                  </a:txBody>
                  <a:tcPr/>
                </a:tc>
                <a:tc>
                  <a:txBody>
                    <a:bodyPr/>
                    <a:lstStyle/>
                    <a:p>
                      <a:r>
                        <a:rPr lang="en-US" dirty="0" smtClean="0"/>
                        <a:t>Technical Lead</a:t>
                      </a:r>
                      <a:endParaRPr lang="en-US" dirty="0"/>
                    </a:p>
                  </a:txBody>
                  <a:tcPr/>
                </a:tc>
                <a:tc>
                  <a:txBody>
                    <a:bodyPr/>
                    <a:lstStyle/>
                    <a:p>
                      <a:r>
                        <a:rPr lang="en-US" dirty="0" smtClean="0"/>
                        <a:t>Media Lead</a:t>
                      </a:r>
                      <a:endParaRPr lang="en-US" dirty="0"/>
                    </a:p>
                  </a:txBody>
                  <a:tcPr/>
                </a:tc>
              </a:tr>
              <a:tr h="370840">
                <a:tc>
                  <a:txBody>
                    <a:bodyPr/>
                    <a:lstStyle/>
                    <a:p>
                      <a:r>
                        <a:rPr lang="en-US" dirty="0" smtClean="0"/>
                        <a:t>Advertising</a:t>
                      </a:r>
                      <a:endParaRPr lang="en-US" dirty="0"/>
                    </a:p>
                  </a:txBody>
                  <a:tcPr/>
                </a:tc>
                <a:tc>
                  <a:txBody>
                    <a:bodyPr/>
                    <a:lstStyle/>
                    <a:p>
                      <a:r>
                        <a:rPr lang="en-US" dirty="0" smtClean="0"/>
                        <a:t>Armando</a:t>
                      </a:r>
                      <a:endParaRPr lang="en-US" dirty="0"/>
                    </a:p>
                  </a:txBody>
                  <a:tcPr/>
                </a:tc>
                <a:tc>
                  <a:txBody>
                    <a:bodyPr/>
                    <a:lstStyle/>
                    <a:p>
                      <a:r>
                        <a:rPr lang="en-US" dirty="0" smtClean="0"/>
                        <a:t>Erin </a:t>
                      </a:r>
                      <a:r>
                        <a:rPr lang="en-US" dirty="0" err="1" smtClean="0"/>
                        <a:t>Hnath</a:t>
                      </a:r>
                      <a:endParaRPr lang="en-US" dirty="0"/>
                    </a:p>
                  </a:txBody>
                  <a:tcPr/>
                </a:tc>
              </a:tr>
              <a:tr h="370840">
                <a:tc>
                  <a:txBody>
                    <a:bodyPr/>
                    <a:lstStyle/>
                    <a:p>
                      <a:r>
                        <a:rPr lang="en-US" dirty="0" smtClean="0"/>
                        <a:t>Collateral</a:t>
                      </a:r>
                      <a:endParaRPr lang="en-US" dirty="0"/>
                    </a:p>
                  </a:txBody>
                  <a:tcPr/>
                </a:tc>
                <a:tc>
                  <a:txBody>
                    <a:bodyPr/>
                    <a:lstStyle/>
                    <a:p>
                      <a:r>
                        <a:rPr lang="en-US" dirty="0" smtClean="0"/>
                        <a:t>Sandra</a:t>
                      </a:r>
                      <a:endParaRPr lang="en-US" dirty="0"/>
                    </a:p>
                  </a:txBody>
                  <a:tcPr/>
                </a:tc>
                <a:tc>
                  <a:txBody>
                    <a:bodyPr/>
                    <a:lstStyle/>
                    <a:p>
                      <a:r>
                        <a:rPr lang="en-US" dirty="0" smtClean="0"/>
                        <a:t>Adam Hampshire</a:t>
                      </a:r>
                      <a:endParaRPr lang="en-US" dirty="0"/>
                    </a:p>
                  </a:txBody>
                  <a:tcPr/>
                </a:tc>
              </a:tr>
              <a:tr h="370840">
                <a:tc>
                  <a:txBody>
                    <a:bodyPr/>
                    <a:lstStyle/>
                    <a:p>
                      <a:r>
                        <a:rPr lang="en-US" b="0" dirty="0" smtClean="0"/>
                        <a:t>Database Marketing</a:t>
                      </a:r>
                      <a:endParaRPr lang="en-US" b="0" dirty="0"/>
                    </a:p>
                  </a:txBody>
                  <a:tcPr/>
                </a:tc>
                <a:tc>
                  <a:txBody>
                    <a:bodyPr/>
                    <a:lstStyle/>
                    <a:p>
                      <a:r>
                        <a:rPr lang="en-US" dirty="0" err="1" smtClean="0"/>
                        <a:t>Shekhar</a:t>
                      </a:r>
                      <a:endParaRPr lang="en-US" dirty="0"/>
                    </a:p>
                  </a:txBody>
                  <a:tcPr/>
                </a:tc>
                <a:tc>
                  <a:txBody>
                    <a:bodyPr/>
                    <a:lstStyle/>
                    <a:p>
                      <a:r>
                        <a:rPr lang="en-US" dirty="0" smtClean="0"/>
                        <a:t>Liz Pollard</a:t>
                      </a:r>
                      <a:endParaRPr lang="en-US" dirty="0"/>
                    </a:p>
                  </a:txBody>
                  <a:tcPr/>
                </a:tc>
              </a:tr>
              <a:tr h="370840">
                <a:tc>
                  <a:txBody>
                    <a:bodyPr/>
                    <a:lstStyle/>
                    <a:p>
                      <a:r>
                        <a:rPr lang="en-US" dirty="0" smtClean="0"/>
                        <a:t>Events</a:t>
                      </a:r>
                      <a:endParaRPr lang="en-US" dirty="0"/>
                    </a:p>
                  </a:txBody>
                  <a:tcPr/>
                </a:tc>
                <a:tc>
                  <a:txBody>
                    <a:bodyPr/>
                    <a:lstStyle/>
                    <a:p>
                      <a:r>
                        <a:rPr lang="en-US" dirty="0" smtClean="0"/>
                        <a:t>Sandra</a:t>
                      </a:r>
                      <a:endParaRPr lang="en-US" dirty="0"/>
                    </a:p>
                  </a:txBody>
                  <a:tcPr/>
                </a:tc>
                <a:tc>
                  <a:txBody>
                    <a:bodyPr/>
                    <a:lstStyle/>
                    <a:p>
                      <a:r>
                        <a:rPr lang="en-US" dirty="0" smtClean="0"/>
                        <a:t>Priscilla Brave</a:t>
                      </a:r>
                      <a:endParaRPr lang="en-US" dirty="0"/>
                    </a:p>
                  </a:txBody>
                  <a:tcPr/>
                </a:tc>
              </a:tr>
              <a:tr h="370840">
                <a:tc>
                  <a:txBody>
                    <a:bodyPr/>
                    <a:lstStyle/>
                    <a:p>
                      <a:r>
                        <a:rPr lang="en-US" dirty="0" smtClean="0"/>
                        <a:t>Global</a:t>
                      </a:r>
                      <a:endParaRPr lang="en-US" dirty="0"/>
                    </a:p>
                  </a:txBody>
                  <a:tcPr/>
                </a:tc>
                <a:tc>
                  <a:txBody>
                    <a:bodyPr/>
                    <a:lstStyle/>
                    <a:p>
                      <a:r>
                        <a:rPr lang="en-US" dirty="0" err="1" smtClean="0"/>
                        <a:t>Shekhar</a:t>
                      </a:r>
                      <a:endParaRPr lang="en-US" dirty="0"/>
                    </a:p>
                  </a:txBody>
                  <a:tcPr/>
                </a:tc>
                <a:tc>
                  <a:txBody>
                    <a:bodyPr/>
                    <a:lstStyle/>
                    <a:p>
                      <a:r>
                        <a:rPr lang="en-US" dirty="0" smtClean="0"/>
                        <a:t>Julie</a:t>
                      </a:r>
                      <a:r>
                        <a:rPr lang="en-US" baseline="0" dirty="0" smtClean="0"/>
                        <a:t> </a:t>
                      </a:r>
                      <a:r>
                        <a:rPr lang="en-US" baseline="0" dirty="0" err="1" smtClean="0"/>
                        <a:t>Schreier</a:t>
                      </a:r>
                      <a:endParaRPr lang="en-US" dirty="0"/>
                    </a:p>
                  </a:txBody>
                  <a:tcPr/>
                </a:tc>
              </a:tr>
              <a:tr h="370840">
                <a:tc>
                  <a:txBody>
                    <a:bodyPr/>
                    <a:lstStyle/>
                    <a:p>
                      <a:r>
                        <a:rPr lang="en-US" dirty="0" smtClean="0"/>
                        <a:t>Multimedia</a:t>
                      </a:r>
                      <a:endParaRPr lang="en-US" dirty="0"/>
                    </a:p>
                  </a:txBody>
                  <a:tcPr/>
                </a:tc>
                <a:tc>
                  <a:txBody>
                    <a:bodyPr/>
                    <a:lstStyle/>
                    <a:p>
                      <a:r>
                        <a:rPr lang="en-US" dirty="0" smtClean="0"/>
                        <a:t>Sandra</a:t>
                      </a:r>
                      <a:endParaRPr lang="en-US" dirty="0"/>
                    </a:p>
                  </a:txBody>
                  <a:tcPr/>
                </a:tc>
                <a:tc>
                  <a:txBody>
                    <a:bodyPr/>
                    <a:lstStyle/>
                    <a:p>
                      <a:r>
                        <a:rPr lang="en-US" dirty="0" smtClean="0"/>
                        <a:t>Julie Bach/Chris </a:t>
                      </a:r>
                      <a:r>
                        <a:rPr lang="en-US" dirty="0" err="1" smtClean="0"/>
                        <a:t>Roysden</a:t>
                      </a:r>
                      <a:endParaRPr lang="en-US" dirty="0"/>
                    </a:p>
                  </a:txBody>
                  <a:tcPr/>
                </a:tc>
              </a:tr>
              <a:tr h="370840">
                <a:tc>
                  <a:txBody>
                    <a:bodyPr/>
                    <a:lstStyle/>
                    <a:p>
                      <a:r>
                        <a:rPr lang="en-US" dirty="0" smtClean="0"/>
                        <a:t>PR/Corporate </a:t>
                      </a:r>
                      <a:r>
                        <a:rPr lang="en-US" dirty="0" err="1" smtClean="0"/>
                        <a:t>Comm</a:t>
                      </a:r>
                      <a:endParaRPr lang="en-US" dirty="0"/>
                    </a:p>
                  </a:txBody>
                  <a:tcPr/>
                </a:tc>
                <a:tc>
                  <a:txBody>
                    <a:bodyPr/>
                    <a:lstStyle/>
                    <a:p>
                      <a:r>
                        <a:rPr lang="en-US" dirty="0" err="1" smtClean="0"/>
                        <a:t>Shekhar</a:t>
                      </a:r>
                      <a:endParaRPr lang="en-US" dirty="0"/>
                    </a:p>
                  </a:txBody>
                  <a:tcPr/>
                </a:tc>
                <a:tc>
                  <a:txBody>
                    <a:bodyPr/>
                    <a:lstStyle/>
                    <a:p>
                      <a:r>
                        <a:rPr lang="en-US" dirty="0" smtClean="0"/>
                        <a:t>Trisha M. &amp; Stephanie L.</a:t>
                      </a:r>
                      <a:endParaRPr lang="en-US" dirty="0"/>
                    </a:p>
                  </a:txBody>
                  <a:tcPr/>
                </a:tc>
              </a:tr>
              <a:tr h="370840">
                <a:tc>
                  <a:txBody>
                    <a:bodyPr/>
                    <a:lstStyle/>
                    <a:p>
                      <a:r>
                        <a:rPr lang="en-US" dirty="0" smtClean="0"/>
                        <a:t>Web</a:t>
                      </a:r>
                      <a:endParaRPr lang="en-US" dirty="0"/>
                    </a:p>
                  </a:txBody>
                  <a:tcPr/>
                </a:tc>
                <a:tc>
                  <a:txBody>
                    <a:bodyPr/>
                    <a:lstStyle/>
                    <a:p>
                      <a:r>
                        <a:rPr lang="en-US" dirty="0" err="1" smtClean="0"/>
                        <a:t>Shekhar</a:t>
                      </a:r>
                      <a:endParaRPr lang="en-US" dirty="0"/>
                    </a:p>
                  </a:txBody>
                  <a:tcPr/>
                </a:tc>
                <a:tc>
                  <a:txBody>
                    <a:bodyPr/>
                    <a:lstStyle/>
                    <a:p>
                      <a:r>
                        <a:rPr lang="en-US" dirty="0" smtClean="0"/>
                        <a:t>Erin Smith</a:t>
                      </a:r>
                      <a:endParaRPr lang="en-US" dirty="0"/>
                    </a:p>
                  </a:txBody>
                  <a:tcPr/>
                </a:tc>
              </a:tr>
            </a:tbl>
          </a:graphicData>
        </a:graphic>
      </p:graphicFrame>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Leads</a:t>
            </a:r>
            <a:endParaRPr lang="en-US" dirty="0"/>
          </a:p>
        </p:txBody>
      </p:sp>
      <p:graphicFrame>
        <p:nvGraphicFramePr>
          <p:cNvPr id="4" name="Content Placeholder 3"/>
          <p:cNvGraphicFramePr>
            <a:graphicFrameLocks noGrp="1"/>
          </p:cNvGraphicFramePr>
          <p:nvPr>
            <p:ph idx="1"/>
          </p:nvPr>
        </p:nvGraphicFramePr>
        <p:xfrm>
          <a:off x="152400" y="1066800"/>
          <a:ext cx="8839200" cy="4206240"/>
        </p:xfrm>
        <a:graphic>
          <a:graphicData uri="http://schemas.openxmlformats.org/drawingml/2006/table">
            <a:tbl>
              <a:tblPr firstRow="1" bandRow="1">
                <a:tableStyleId>{5C22544A-7EE6-4342-B048-85BDC9FD1C3A}</a:tableStyleId>
              </a:tblPr>
              <a:tblGrid>
                <a:gridCol w="4419600"/>
                <a:gridCol w="4419600"/>
              </a:tblGrid>
              <a:tr h="370840">
                <a:tc>
                  <a:txBody>
                    <a:bodyPr/>
                    <a:lstStyle/>
                    <a:p>
                      <a:r>
                        <a:rPr lang="en-US" sz="3200" dirty="0" smtClean="0"/>
                        <a:t>Application</a:t>
                      </a:r>
                      <a:r>
                        <a:rPr lang="en-US" sz="3200" baseline="0" dirty="0" smtClean="0"/>
                        <a:t> Area</a:t>
                      </a:r>
                      <a:endParaRPr lang="en-US" sz="3200" dirty="0"/>
                    </a:p>
                  </a:txBody>
                  <a:tcPr/>
                </a:tc>
                <a:tc>
                  <a:txBody>
                    <a:bodyPr/>
                    <a:lstStyle/>
                    <a:p>
                      <a:r>
                        <a:rPr lang="en-US" sz="3200" dirty="0" smtClean="0"/>
                        <a:t>PMM Lead</a:t>
                      </a:r>
                      <a:endParaRPr lang="en-US" sz="3200" dirty="0"/>
                    </a:p>
                  </a:txBody>
                  <a:tcPr/>
                </a:tc>
              </a:tr>
              <a:tr h="3708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Narrow" pitchFamily="34" charset="0"/>
                        </a:rPr>
                        <a:t>Overall</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err="1" smtClean="0">
                          <a:ln>
                            <a:noFill/>
                          </a:ln>
                          <a:solidFill>
                            <a:schemeClr val="tx1"/>
                          </a:solidFill>
                          <a:effectLst/>
                          <a:latin typeface="Arial Narrow" pitchFamily="34" charset="0"/>
                        </a:rPr>
                        <a:t>Shekhar</a:t>
                      </a:r>
                      <a:r>
                        <a:rPr kumimoji="0" lang="en-US" sz="2800" b="0" i="0" u="none" strike="noStrike" cap="none" normalizeH="0" baseline="0" dirty="0" smtClean="0">
                          <a:ln>
                            <a:noFill/>
                          </a:ln>
                          <a:solidFill>
                            <a:schemeClr val="tx1"/>
                          </a:solidFill>
                          <a:effectLst/>
                          <a:latin typeface="Arial Narrow" pitchFamily="34" charset="0"/>
                        </a:rPr>
                        <a:t>/Jon (PMC)</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Narrow" pitchFamily="34" charset="0"/>
                        </a:rPr>
                        <a:t>Circuits</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Narrow" pitchFamily="34" charset="0"/>
                        </a:rPr>
                        <a:t>Sandra</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Narrow" pitchFamily="34" charset="0"/>
                        </a:rPr>
                        <a:t>Measurements</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err="1" smtClean="0">
                          <a:ln>
                            <a:noFill/>
                          </a:ln>
                          <a:solidFill>
                            <a:schemeClr val="tx1"/>
                          </a:solidFill>
                          <a:effectLst/>
                          <a:latin typeface="Arial Narrow" pitchFamily="34" charset="0"/>
                        </a:rPr>
                        <a:t>Shekhar</a:t>
                      </a:r>
                      <a:r>
                        <a:rPr kumimoji="0" lang="en-US" sz="2800" b="0" i="0" u="none" strike="noStrike" cap="none" normalizeH="0" baseline="0" dirty="0" smtClean="0">
                          <a:ln>
                            <a:noFill/>
                          </a:ln>
                          <a:solidFill>
                            <a:schemeClr val="tx1"/>
                          </a:solidFill>
                          <a:effectLst/>
                          <a:latin typeface="Arial Narrow" pitchFamily="34" charset="0"/>
                        </a:rPr>
                        <a:t>/Armando</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Narrow" pitchFamily="34" charset="0"/>
                        </a:rPr>
                        <a:t>Control</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Narrow" pitchFamily="34" charset="0"/>
                        </a:rPr>
                        <a:t>Anu</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Narrow" pitchFamily="34" charset="0"/>
                        </a:rPr>
                        <a:t>Communications</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Narrow" pitchFamily="34" charset="0"/>
                        </a:rPr>
                        <a:t>Sam</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Narrow" pitchFamily="34" charset="0"/>
                        </a:rPr>
                        <a:t>Embedded</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Narrow" pitchFamily="34" charset="0"/>
                        </a:rPr>
                        <a:t>Shekhar</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Narrow" pitchFamily="34" charset="0"/>
                        </a:rPr>
                        <a:t>K-12</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Narrow" pitchFamily="34" charset="0"/>
                        </a:rPr>
                        <a:t>Andy</a:t>
                      </a:r>
                    </a:p>
                  </a:txBody>
                  <a:tcPr horzOverflow="overflow"/>
                </a:tc>
              </a:tr>
            </a:tbl>
          </a:graphicData>
        </a:graphic>
      </p:graphicFrame>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dirty="0" smtClean="0"/>
              <a:t>Launch Team Logistics</a:t>
            </a:r>
          </a:p>
        </p:txBody>
      </p:sp>
      <p:sp>
        <p:nvSpPr>
          <p:cNvPr id="35843" name="Rectangle 3"/>
          <p:cNvSpPr>
            <a:spLocks noGrp="1" noChangeArrowheads="1"/>
          </p:cNvSpPr>
          <p:nvPr>
            <p:ph type="body" idx="1"/>
          </p:nvPr>
        </p:nvSpPr>
        <p:spPr/>
        <p:txBody>
          <a:bodyPr/>
          <a:lstStyle/>
          <a:p>
            <a:pPr eaLnBrk="1" hangingPunct="1"/>
            <a:r>
              <a:rPr lang="en-US" dirty="0" smtClean="0"/>
              <a:t>Media strategy documents</a:t>
            </a:r>
          </a:p>
          <a:p>
            <a:pPr eaLnBrk="1" hangingPunct="1"/>
            <a:r>
              <a:rPr lang="en-US" dirty="0" smtClean="0"/>
              <a:t>Master spreadsheet with activity list</a:t>
            </a:r>
          </a:p>
          <a:p>
            <a:pPr eaLnBrk="1" hangingPunct="1"/>
            <a:r>
              <a:rPr lang="en-US" dirty="0" smtClean="0"/>
              <a:t>Bi-weekly core team meetings</a:t>
            </a:r>
          </a:p>
          <a:p>
            <a:pPr eaLnBrk="1" hangingPunct="1"/>
            <a:r>
              <a:rPr lang="en-US" dirty="0" smtClean="0"/>
              <a:t>Bi-weekly or weekly tactical meetings by media</a:t>
            </a:r>
          </a:p>
          <a:p>
            <a:pPr eaLnBrk="1" hangingPunct="1"/>
            <a:r>
              <a:rPr lang="en-US" dirty="0" smtClean="0"/>
              <a:t>Branch updates (single point of contact)</a:t>
            </a: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mtClean="0"/>
              <a:t>Next Steps</a:t>
            </a:r>
          </a:p>
        </p:txBody>
      </p:sp>
      <p:sp>
        <p:nvSpPr>
          <p:cNvPr id="37891" name="Rectangle 3"/>
          <p:cNvSpPr>
            <a:spLocks noGrp="1" noChangeArrowheads="1"/>
          </p:cNvSpPr>
          <p:nvPr>
            <p:ph type="body" idx="1"/>
          </p:nvPr>
        </p:nvSpPr>
        <p:spPr/>
        <p:txBody>
          <a:bodyPr/>
          <a:lstStyle/>
          <a:p>
            <a:pPr eaLnBrk="1" hangingPunct="1"/>
            <a:r>
              <a:rPr lang="en-US" smtClean="0"/>
              <a:t>Individual media team planning sessions</a:t>
            </a:r>
          </a:p>
          <a:p>
            <a:pPr lvl="1" eaLnBrk="1" hangingPunct="1"/>
            <a:r>
              <a:rPr lang="en-US" smtClean="0"/>
              <a:t>Strategy documents</a:t>
            </a:r>
          </a:p>
          <a:p>
            <a:pPr lvl="1" eaLnBrk="1" hangingPunct="1"/>
            <a:r>
              <a:rPr lang="en-US" smtClean="0"/>
              <a:t>Activity plan</a:t>
            </a:r>
          </a:p>
          <a:p>
            <a:pPr eaLnBrk="1" hangingPunct="1"/>
            <a:r>
              <a:rPr lang="en-US" smtClean="0"/>
              <a:t>Branch communication/alignment (Mar/Apr)</a:t>
            </a:r>
          </a:p>
          <a:p>
            <a:pPr eaLnBrk="1" hangingPunct="1"/>
            <a:r>
              <a:rPr lang="en-US" smtClean="0"/>
              <a:t>Content development</a:t>
            </a:r>
          </a:p>
          <a:p>
            <a:pPr eaLnBrk="1" hangingPunct="1"/>
            <a:endParaRPr lang="en-US" smtClean="0"/>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pPr>
              <a:buNone/>
            </a:pPr>
            <a:r>
              <a:rPr lang="en-US" dirty="0" smtClean="0"/>
              <a:t>NI ELVIS II Launch Wiki</a:t>
            </a:r>
          </a:p>
          <a:p>
            <a:pPr>
              <a:buNone/>
            </a:pPr>
            <a:r>
              <a:rPr lang="en-US" sz="2000" dirty="0" smtClean="0">
                <a:hlinkClick r:id="rId3"/>
              </a:rPr>
              <a:t>http://nict.amer.corp.natinst.com/mediawiki/index.php/NI_ELVIS_II_Launch_Wiki</a:t>
            </a:r>
            <a:endParaRPr lang="en-US" sz="2000" dirty="0" smtClean="0"/>
          </a:p>
          <a:p>
            <a:pPr>
              <a:buNone/>
            </a:pPr>
            <a:endParaRPr lang="en-US" dirty="0" smtClean="0"/>
          </a:p>
          <a:p>
            <a:pPr>
              <a:buNone/>
            </a:pPr>
            <a:r>
              <a:rPr lang="en-US" dirty="0" smtClean="0"/>
              <a:t>Server Location for Plans and Files</a:t>
            </a:r>
          </a:p>
          <a:p>
            <a:pPr>
              <a:buNone/>
            </a:pPr>
            <a:r>
              <a:rPr lang="en-US" sz="2000" dirty="0" smtClean="0">
                <a:hlinkClick r:id="rId4" action="ppaction://hlinkfile"/>
              </a:rPr>
              <a:t>\\typhoon\MarketingII\Campaign Information\2008 Campaign Plans and Presentations\2008 Learning with </a:t>
            </a:r>
            <a:r>
              <a:rPr lang="en-US" sz="2000" dirty="0" err="1" smtClean="0">
                <a:hlinkClick r:id="rId4" action="ppaction://hlinkfile"/>
              </a:rPr>
              <a:t>LabVIEW</a:t>
            </a:r>
            <a:r>
              <a:rPr lang="en-US" sz="2000" dirty="0" smtClean="0">
                <a:hlinkClick r:id="rId4" action="ppaction://hlinkfile"/>
              </a:rPr>
              <a:t>\NI ELVIS II Launch</a:t>
            </a:r>
            <a:endParaRPr lang="en-US" sz="2000" dirty="0" smtClean="0"/>
          </a:p>
          <a:p>
            <a:pPr>
              <a:buNone/>
            </a:pPr>
            <a:endParaRPr lang="en-US" sz="2000" dirty="0" smtClean="0"/>
          </a:p>
          <a:p>
            <a:pPr>
              <a:buNone/>
            </a:pPr>
            <a:endParaRPr lang="en-US" dirty="0"/>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t>
            </a:r>
            <a:endParaRPr lang="en-US" dirty="0"/>
          </a:p>
        </p:txBody>
      </p:sp>
      <p:sp>
        <p:nvSpPr>
          <p:cNvPr id="3" name="Content Placeholder 2"/>
          <p:cNvSpPr>
            <a:spLocks noGrp="1"/>
          </p:cNvSpPr>
          <p:nvPr>
            <p:ph idx="1"/>
          </p:nvPr>
        </p:nvSpPr>
        <p:spPr/>
        <p:txBody>
          <a:bodyPr/>
          <a:lstStyle/>
          <a:p>
            <a:r>
              <a:rPr lang="en-US" dirty="0" smtClean="0"/>
              <a:t>NI news release</a:t>
            </a:r>
          </a:p>
          <a:p>
            <a:r>
              <a:rPr lang="en-US" dirty="0" smtClean="0"/>
              <a:t>Partner news releases (</a:t>
            </a:r>
            <a:r>
              <a:rPr lang="en-US" dirty="0" err="1" smtClean="0"/>
              <a:t>Freescale</a:t>
            </a:r>
            <a:r>
              <a:rPr lang="en-US" dirty="0" smtClean="0"/>
              <a:t>, </a:t>
            </a:r>
            <a:r>
              <a:rPr lang="en-US" dirty="0" err="1" smtClean="0"/>
              <a:t>Quanser</a:t>
            </a:r>
            <a:r>
              <a:rPr lang="en-US" dirty="0" smtClean="0"/>
              <a:t>, </a:t>
            </a:r>
            <a:r>
              <a:rPr lang="en-US" dirty="0" err="1" smtClean="0"/>
              <a:t>Emona</a:t>
            </a:r>
            <a:r>
              <a:rPr lang="en-US" dirty="0" smtClean="0"/>
              <a:t>, ADI, Xilinx, </a:t>
            </a:r>
            <a:r>
              <a:rPr lang="en-US" dirty="0" err="1" smtClean="0"/>
              <a:t>Vernier</a:t>
            </a:r>
            <a:r>
              <a:rPr lang="en-US" dirty="0" smtClean="0"/>
              <a:t>, Pasco, Delmar)</a:t>
            </a:r>
          </a:p>
          <a:p>
            <a:r>
              <a:rPr lang="en-US" dirty="0" smtClean="0"/>
              <a:t>Customer quotes/case studies</a:t>
            </a:r>
          </a:p>
          <a:p>
            <a:r>
              <a:rPr lang="en-US" dirty="0" smtClean="0"/>
              <a:t>Video announcement (YouTube, </a:t>
            </a:r>
            <a:r>
              <a:rPr lang="en-US" dirty="0" err="1" smtClean="0"/>
              <a:t>Connexions</a:t>
            </a:r>
            <a:r>
              <a:rPr lang="en-US" dirty="0" smtClean="0"/>
              <a:t>)</a:t>
            </a:r>
          </a:p>
          <a:p>
            <a:r>
              <a:rPr lang="en-US" dirty="0" smtClean="0"/>
              <a:t>Article abstracts (in collaboration with partners)</a:t>
            </a:r>
          </a:p>
          <a:p>
            <a:r>
              <a:rPr lang="en-US" dirty="0" smtClean="0"/>
              <a:t>Blogs?</a:t>
            </a:r>
          </a:p>
          <a:p>
            <a:pPr>
              <a:buNone/>
            </a:pPr>
            <a:endParaRPr lang="en-US" dirty="0"/>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Newsletters</a:t>
            </a:r>
            <a:endParaRPr lang="en-US" dirty="0"/>
          </a:p>
        </p:txBody>
      </p:sp>
      <p:sp>
        <p:nvSpPr>
          <p:cNvPr id="3" name="Content Placeholder 2"/>
          <p:cNvSpPr>
            <a:spLocks noGrp="1"/>
          </p:cNvSpPr>
          <p:nvPr>
            <p:ph idx="1"/>
          </p:nvPr>
        </p:nvSpPr>
        <p:spPr/>
        <p:txBody>
          <a:bodyPr/>
          <a:lstStyle/>
          <a:p>
            <a:r>
              <a:rPr lang="en-US" dirty="0" smtClean="0"/>
              <a:t>Q2 INL article</a:t>
            </a:r>
          </a:p>
          <a:p>
            <a:r>
              <a:rPr lang="en-US" dirty="0" smtClean="0"/>
              <a:t>Q2 NI News articles</a:t>
            </a:r>
          </a:p>
          <a:p>
            <a:r>
              <a:rPr lang="en-US" dirty="0" smtClean="0"/>
              <a:t>Q2 NI News Academic Edition</a:t>
            </a:r>
          </a:p>
          <a:p>
            <a:r>
              <a:rPr lang="en-US" dirty="0" smtClean="0"/>
              <a:t>Partner newsletters</a:t>
            </a:r>
          </a:p>
          <a:p>
            <a:endParaRPr lang="en-US" dirty="0"/>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Advertising</a:t>
            </a:r>
            <a:endParaRPr lang="en-US" dirty="0"/>
          </a:p>
        </p:txBody>
      </p:sp>
      <p:sp>
        <p:nvSpPr>
          <p:cNvPr id="3" name="Content Placeholder 2"/>
          <p:cNvSpPr>
            <a:spLocks noGrp="1"/>
          </p:cNvSpPr>
          <p:nvPr>
            <p:ph idx="1"/>
          </p:nvPr>
        </p:nvSpPr>
        <p:spPr/>
        <p:txBody>
          <a:bodyPr/>
          <a:lstStyle/>
          <a:p>
            <a:r>
              <a:rPr lang="en-US" dirty="0" smtClean="0"/>
              <a:t>NEW LabVIEW/NI ELVIS platform print ad</a:t>
            </a:r>
          </a:p>
          <a:p>
            <a:r>
              <a:rPr lang="en-US" dirty="0" smtClean="0"/>
              <a:t>Update Electronics Education Platform ad</a:t>
            </a:r>
          </a:p>
          <a:p>
            <a:r>
              <a:rPr lang="en-US" dirty="0" smtClean="0"/>
              <a:t>NEW LabVIEW/NI ELVIS partner print ad</a:t>
            </a:r>
          </a:p>
          <a:p>
            <a:r>
              <a:rPr lang="en-US" dirty="0" smtClean="0"/>
              <a:t>Google keyword campaign</a:t>
            </a:r>
          </a:p>
          <a:p>
            <a:r>
              <a:rPr lang="en-US" dirty="0" smtClean="0"/>
              <a:t>Online/banner ads (multiple sizes)</a:t>
            </a:r>
          </a:p>
          <a:p>
            <a:r>
              <a:rPr lang="en-US" dirty="0" smtClean="0"/>
              <a:t>E-newsletter sponsorships</a:t>
            </a:r>
          </a:p>
          <a:p>
            <a:endParaRPr lang="en-US" dirty="0"/>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a:t>
            </a:r>
            <a:endParaRPr lang="en-US" dirty="0"/>
          </a:p>
        </p:txBody>
      </p:sp>
      <p:sp>
        <p:nvSpPr>
          <p:cNvPr id="3" name="Content Placeholder 2"/>
          <p:cNvSpPr>
            <a:spLocks noGrp="1"/>
          </p:cNvSpPr>
          <p:nvPr>
            <p:ph idx="1"/>
          </p:nvPr>
        </p:nvSpPr>
        <p:spPr/>
        <p:txBody>
          <a:bodyPr/>
          <a:lstStyle/>
          <a:p>
            <a:r>
              <a:rPr lang="en-US" dirty="0" smtClean="0"/>
              <a:t>ni.com feature graphic week of launch</a:t>
            </a:r>
          </a:p>
          <a:p>
            <a:r>
              <a:rPr lang="en-US" dirty="0" smtClean="0"/>
              <a:t>ni.com/academic feature graphic</a:t>
            </a:r>
          </a:p>
          <a:p>
            <a:r>
              <a:rPr lang="en-US" dirty="0" smtClean="0"/>
              <a:t>Revamp of NI ELVIS LTB</a:t>
            </a:r>
          </a:p>
          <a:p>
            <a:r>
              <a:rPr lang="en-US" dirty="0" smtClean="0"/>
              <a:t>Model pages/datasheets for II/II+ and partners</a:t>
            </a:r>
          </a:p>
          <a:p>
            <a:r>
              <a:rPr lang="en-US" dirty="0" smtClean="0"/>
              <a:t>Update to NI Academic Products/Services</a:t>
            </a:r>
          </a:p>
          <a:p>
            <a:r>
              <a:rPr lang="en-US" dirty="0" smtClean="0"/>
              <a:t>Dev Zone updates/revamp</a:t>
            </a:r>
          </a:p>
          <a:p>
            <a:r>
              <a:rPr lang="en-US" dirty="0" smtClean="0"/>
              <a:t>Updates to all portal pages</a:t>
            </a:r>
          </a:p>
          <a:p>
            <a:r>
              <a:rPr lang="en-US" dirty="0" smtClean="0"/>
              <a:t>ni.com/</a:t>
            </a:r>
            <a:r>
              <a:rPr lang="en-US" dirty="0" err="1" smtClean="0"/>
              <a:t>nielvis</a:t>
            </a:r>
            <a:r>
              <a:rPr lang="en-US" dirty="0" smtClean="0"/>
              <a:t> redirect</a:t>
            </a:r>
          </a:p>
          <a:p>
            <a:endParaRPr lang="en-US" dirty="0"/>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Collateral</a:t>
            </a:r>
            <a:endParaRPr lang="en-US" dirty="0"/>
          </a:p>
        </p:txBody>
      </p:sp>
      <p:sp>
        <p:nvSpPr>
          <p:cNvPr id="3" name="Content Placeholder 2"/>
          <p:cNvSpPr>
            <a:spLocks noGrp="1"/>
          </p:cNvSpPr>
          <p:nvPr>
            <p:ph idx="1"/>
          </p:nvPr>
        </p:nvSpPr>
        <p:spPr/>
        <p:txBody>
          <a:bodyPr/>
          <a:lstStyle/>
          <a:p>
            <a:r>
              <a:rPr lang="en-US" dirty="0" smtClean="0"/>
              <a:t>NI ELVIS/LabVIEW Platform Flyer</a:t>
            </a:r>
          </a:p>
          <a:p>
            <a:r>
              <a:rPr lang="en-US" dirty="0" smtClean="0"/>
              <a:t>Academic Products Brochure update</a:t>
            </a:r>
          </a:p>
          <a:p>
            <a:r>
              <a:rPr lang="en-US" dirty="0" smtClean="0"/>
              <a:t>NI New Products Brochure inclusion</a:t>
            </a:r>
          </a:p>
          <a:p>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AutoShape 21"/>
          <p:cNvSpPr>
            <a:spLocks noChangeArrowheads="1"/>
          </p:cNvSpPr>
          <p:nvPr/>
        </p:nvSpPr>
        <p:spPr bwMode="auto">
          <a:xfrm rot="12281631">
            <a:off x="5717028" y="2996874"/>
            <a:ext cx="1062558" cy="972774"/>
          </a:xfrm>
          <a:custGeom>
            <a:avLst/>
            <a:gdLst>
              <a:gd name="T0" fmla="*/ 273213391 w 21600"/>
              <a:gd name="T1" fmla="*/ 50534304 h 21600"/>
              <a:gd name="T2" fmla="*/ 31446514 w 21600"/>
              <a:gd name="T3" fmla="*/ 134924725 h 21600"/>
              <a:gd name="T4" fmla="*/ 224118232 w 21600"/>
              <a:gd name="T5" fmla="*/ 85127415 h 21600"/>
              <a:gd name="T6" fmla="*/ 111689626 w 21600"/>
              <a:gd name="T7" fmla="*/ 299532775 h 21600"/>
              <a:gd name="T8" fmla="*/ 58743689 w 21600"/>
              <a:gd name="T9" fmla="*/ 226248658 h 21600"/>
              <a:gd name="T10" fmla="*/ 142098794 w 21600"/>
              <a:gd name="T11" fmla="*/ 179699666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9412" y="17020"/>
                </a:moveTo>
                <a:cubicBezTo>
                  <a:pt x="9867" y="17121"/>
                  <a:pt x="10333" y="17173"/>
                  <a:pt x="10800" y="17173"/>
                </a:cubicBezTo>
                <a:cubicBezTo>
                  <a:pt x="14319" y="17173"/>
                  <a:pt x="17173" y="14319"/>
                  <a:pt x="17173" y="10800"/>
                </a:cubicBezTo>
                <a:cubicBezTo>
                  <a:pt x="17173" y="7280"/>
                  <a:pt x="14319" y="4427"/>
                  <a:pt x="10800" y="4427"/>
                </a:cubicBezTo>
                <a:cubicBezTo>
                  <a:pt x="7280" y="4427"/>
                  <a:pt x="4427" y="7280"/>
                  <a:pt x="4427" y="10800"/>
                </a:cubicBezTo>
                <a:lnTo>
                  <a:pt x="0" y="10800"/>
                </a:lnTo>
                <a:cubicBezTo>
                  <a:pt x="0" y="4835"/>
                  <a:pt x="4835" y="0"/>
                  <a:pt x="10800" y="0"/>
                </a:cubicBezTo>
                <a:cubicBezTo>
                  <a:pt x="16764" y="0"/>
                  <a:pt x="21600" y="4835"/>
                  <a:pt x="21600" y="10800"/>
                </a:cubicBezTo>
                <a:cubicBezTo>
                  <a:pt x="21600" y="16764"/>
                  <a:pt x="16764" y="21600"/>
                  <a:pt x="10800" y="21600"/>
                </a:cubicBezTo>
                <a:cubicBezTo>
                  <a:pt x="10008" y="21600"/>
                  <a:pt x="9220" y="21513"/>
                  <a:pt x="8448" y="21340"/>
                </a:cubicBezTo>
                <a:lnTo>
                  <a:pt x="7860" y="23976"/>
                </a:lnTo>
                <a:lnTo>
                  <a:pt x="4134" y="18110"/>
                </a:lnTo>
                <a:lnTo>
                  <a:pt x="10000" y="14384"/>
                </a:lnTo>
                <a:lnTo>
                  <a:pt x="9412" y="17020"/>
                </a:lnTo>
                <a:close/>
              </a:path>
            </a:pathLst>
          </a:custGeom>
          <a:solidFill>
            <a:srgbClr val="FF9900">
              <a:alpha val="63136"/>
            </a:srgbClr>
          </a:solidFill>
          <a:ln w="9525" algn="ctr">
            <a:solidFill>
              <a:srgbClr val="FF9900"/>
            </a:solidFill>
            <a:miter lim="800000"/>
            <a:headEnd/>
            <a:tailEnd/>
          </a:ln>
          <a:scene3d>
            <a:camera prst="orthographicFront"/>
            <a:lightRig rig="threePt" dir="t"/>
          </a:scene3d>
          <a:sp3d>
            <a:bevelT/>
          </a:sp3d>
        </p:spPr>
        <p:txBody>
          <a:bodyPr rot="10800000" wrap="none" anchor="ctr"/>
          <a:lstStyle/>
          <a:p>
            <a:pPr eaLnBrk="0" hangingPunct="0"/>
            <a:endParaRPr lang="en-US" sz="2400" b="1">
              <a:solidFill>
                <a:schemeClr val="bg1"/>
              </a:solidFill>
              <a:latin typeface="Arial Narrow" pitchFamily="34" charset="0"/>
            </a:endParaRPr>
          </a:p>
        </p:txBody>
      </p:sp>
      <p:sp>
        <p:nvSpPr>
          <p:cNvPr id="7172" name="AutoShape 21"/>
          <p:cNvSpPr>
            <a:spLocks noChangeArrowheads="1"/>
          </p:cNvSpPr>
          <p:nvPr/>
        </p:nvSpPr>
        <p:spPr bwMode="auto">
          <a:xfrm rot="12281631">
            <a:off x="2364413" y="2996874"/>
            <a:ext cx="1062558" cy="972774"/>
          </a:xfrm>
          <a:custGeom>
            <a:avLst/>
            <a:gdLst>
              <a:gd name="T0" fmla="*/ 273213391 w 21600"/>
              <a:gd name="T1" fmla="*/ 50534304 h 21600"/>
              <a:gd name="T2" fmla="*/ 31446514 w 21600"/>
              <a:gd name="T3" fmla="*/ 134924725 h 21600"/>
              <a:gd name="T4" fmla="*/ 224118232 w 21600"/>
              <a:gd name="T5" fmla="*/ 85127415 h 21600"/>
              <a:gd name="T6" fmla="*/ 111689626 w 21600"/>
              <a:gd name="T7" fmla="*/ 299532775 h 21600"/>
              <a:gd name="T8" fmla="*/ 58743689 w 21600"/>
              <a:gd name="T9" fmla="*/ 226248658 h 21600"/>
              <a:gd name="T10" fmla="*/ 142098794 w 21600"/>
              <a:gd name="T11" fmla="*/ 179699666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9412" y="17020"/>
                </a:moveTo>
                <a:cubicBezTo>
                  <a:pt x="9867" y="17121"/>
                  <a:pt x="10333" y="17173"/>
                  <a:pt x="10800" y="17173"/>
                </a:cubicBezTo>
                <a:cubicBezTo>
                  <a:pt x="14319" y="17173"/>
                  <a:pt x="17173" y="14319"/>
                  <a:pt x="17173" y="10800"/>
                </a:cubicBezTo>
                <a:cubicBezTo>
                  <a:pt x="17173" y="7280"/>
                  <a:pt x="14319" y="4427"/>
                  <a:pt x="10800" y="4427"/>
                </a:cubicBezTo>
                <a:cubicBezTo>
                  <a:pt x="7280" y="4427"/>
                  <a:pt x="4427" y="7280"/>
                  <a:pt x="4427" y="10800"/>
                </a:cubicBezTo>
                <a:lnTo>
                  <a:pt x="0" y="10800"/>
                </a:lnTo>
                <a:cubicBezTo>
                  <a:pt x="0" y="4835"/>
                  <a:pt x="4835" y="0"/>
                  <a:pt x="10800" y="0"/>
                </a:cubicBezTo>
                <a:cubicBezTo>
                  <a:pt x="16764" y="0"/>
                  <a:pt x="21600" y="4835"/>
                  <a:pt x="21600" y="10800"/>
                </a:cubicBezTo>
                <a:cubicBezTo>
                  <a:pt x="21600" y="16764"/>
                  <a:pt x="16764" y="21600"/>
                  <a:pt x="10800" y="21600"/>
                </a:cubicBezTo>
                <a:cubicBezTo>
                  <a:pt x="10008" y="21600"/>
                  <a:pt x="9220" y="21513"/>
                  <a:pt x="8448" y="21340"/>
                </a:cubicBezTo>
                <a:lnTo>
                  <a:pt x="7860" y="23976"/>
                </a:lnTo>
                <a:lnTo>
                  <a:pt x="4134" y="18110"/>
                </a:lnTo>
                <a:lnTo>
                  <a:pt x="10000" y="14384"/>
                </a:lnTo>
                <a:lnTo>
                  <a:pt x="9412" y="17020"/>
                </a:lnTo>
                <a:close/>
              </a:path>
            </a:pathLst>
          </a:custGeom>
          <a:solidFill>
            <a:srgbClr val="FF9900">
              <a:alpha val="63136"/>
            </a:srgbClr>
          </a:solidFill>
          <a:ln w="9525" algn="ctr">
            <a:solidFill>
              <a:srgbClr val="FF9900"/>
            </a:solidFill>
            <a:miter lim="800000"/>
            <a:headEnd/>
            <a:tailEnd/>
          </a:ln>
          <a:scene3d>
            <a:camera prst="orthographicFront"/>
            <a:lightRig rig="threePt" dir="t"/>
          </a:scene3d>
          <a:sp3d>
            <a:bevelT/>
          </a:sp3d>
        </p:spPr>
        <p:txBody>
          <a:bodyPr rot="10800000" wrap="none" anchor="ctr"/>
          <a:lstStyle/>
          <a:p>
            <a:pPr eaLnBrk="0" hangingPunct="0"/>
            <a:endParaRPr lang="en-US" sz="2400" b="1">
              <a:solidFill>
                <a:schemeClr val="bg1"/>
              </a:solidFill>
              <a:latin typeface="Arial Narrow" pitchFamily="34" charset="0"/>
            </a:endParaRPr>
          </a:p>
        </p:txBody>
      </p:sp>
      <p:sp>
        <p:nvSpPr>
          <p:cNvPr id="7173" name="Rectangle 7"/>
          <p:cNvSpPr>
            <a:spLocks noChangeArrowheads="1"/>
          </p:cNvSpPr>
          <p:nvPr/>
        </p:nvSpPr>
        <p:spPr bwMode="auto">
          <a:xfrm>
            <a:off x="223284" y="1492399"/>
            <a:ext cx="2264736" cy="3951472"/>
          </a:xfrm>
          <a:prstGeom prst="rect">
            <a:avLst/>
          </a:prstGeom>
          <a:solidFill>
            <a:schemeClr val="tx2"/>
          </a:solidFill>
          <a:ln w="38100" algn="ctr">
            <a:noFill/>
            <a:miter lim="800000"/>
            <a:headEnd/>
            <a:tailEnd/>
          </a:ln>
          <a:scene3d>
            <a:camera prst="orthographicFront"/>
            <a:lightRig rig="threePt" dir="t"/>
          </a:scene3d>
          <a:sp3d contourW="12700">
            <a:bevelT/>
            <a:contourClr>
              <a:schemeClr val="bg2">
                <a:lumMod val="60000"/>
                <a:lumOff val="40000"/>
              </a:schemeClr>
            </a:contourClr>
          </a:sp3d>
        </p:spPr>
        <p:txBody>
          <a:bodyPr wrap="none"/>
          <a:lstStyle/>
          <a:p>
            <a:pPr eaLnBrk="0" hangingPunct="0"/>
            <a:r>
              <a:rPr lang="en-US" sz="2000" b="1" dirty="0">
                <a:solidFill>
                  <a:schemeClr val="bg1"/>
                </a:solidFill>
                <a:latin typeface="Arial Narrow" pitchFamily="34" charset="0"/>
              </a:rPr>
              <a:t>Theory</a:t>
            </a:r>
          </a:p>
        </p:txBody>
      </p:sp>
      <p:sp>
        <p:nvSpPr>
          <p:cNvPr id="7174" name="Rectangle 17"/>
          <p:cNvSpPr>
            <a:spLocks noGrp="1" noChangeArrowheads="1"/>
          </p:cNvSpPr>
          <p:nvPr>
            <p:ph type="title"/>
          </p:nvPr>
        </p:nvSpPr>
        <p:spPr>
          <a:xfrm>
            <a:off x="228600" y="381000"/>
            <a:ext cx="8839200" cy="838200"/>
          </a:xfrm>
          <a:noFill/>
        </p:spPr>
        <p:txBody>
          <a:bodyPr/>
          <a:lstStyle/>
          <a:p>
            <a:pPr eaLnBrk="1" hangingPunct="1"/>
            <a:r>
              <a:rPr lang="en-US" sz="2800" b="1" dirty="0" smtClean="0"/>
              <a:t>NI Electronics Education Platform</a:t>
            </a:r>
            <a:br>
              <a:rPr lang="en-US" sz="2800" b="1" dirty="0" smtClean="0"/>
            </a:br>
            <a:r>
              <a:rPr lang="en-US" sz="2800" dirty="0" smtClean="0"/>
              <a:t>Multisim, LabVIEW and NI ELVIS</a:t>
            </a:r>
            <a:endParaRPr lang="en-US" sz="2800" i="1" dirty="0" smtClean="0"/>
          </a:p>
        </p:txBody>
      </p:sp>
      <p:pic>
        <p:nvPicPr>
          <p:cNvPr id="667691" name="Picture 43" descr="C:\Documents and Settings\Bhavesh\Desktop\Floyd.bmp"/>
          <p:cNvPicPr>
            <a:picLocks noChangeAspect="1" noChangeArrowheads="1"/>
          </p:cNvPicPr>
          <p:nvPr/>
        </p:nvPicPr>
        <p:blipFill>
          <a:blip r:embed="rId3" cstate="screen">
            <a:clrChange>
              <a:clrFrom>
                <a:srgbClr val="FFFFFF"/>
              </a:clrFrom>
              <a:clrTo>
                <a:srgbClr val="FFFFFF">
                  <a:alpha val="0"/>
                </a:srgbClr>
              </a:clrTo>
            </a:clrChange>
          </a:blip>
          <a:srcRect/>
          <a:stretch>
            <a:fillRect/>
          </a:stretch>
        </p:blipFill>
        <p:spPr bwMode="auto">
          <a:xfrm>
            <a:off x="1029443" y="2043227"/>
            <a:ext cx="652718" cy="922509"/>
          </a:xfrm>
          <a:prstGeom prst="rect">
            <a:avLst/>
          </a:prstGeom>
          <a:noFill/>
          <a:scene3d>
            <a:camera prst="isometricOffAxis1Right"/>
            <a:lightRig rig="threePt" dir="t"/>
          </a:scene3d>
          <a:sp3d extrusionH="101600">
            <a:extrusionClr>
              <a:schemeClr val="tx1">
                <a:lumMod val="85000"/>
                <a:lumOff val="15000"/>
              </a:schemeClr>
            </a:extrusionClr>
          </a:sp3d>
        </p:spPr>
      </p:pic>
      <p:pic>
        <p:nvPicPr>
          <p:cNvPr id="667692" name="Picture 44" descr="C:\Documents and Settings\Bhavesh\Desktop\Grob.jpg"/>
          <p:cNvPicPr>
            <a:picLocks noChangeAspect="1" noChangeArrowheads="1"/>
          </p:cNvPicPr>
          <p:nvPr/>
        </p:nvPicPr>
        <p:blipFill>
          <a:blip r:embed="rId4" cstate="screen">
            <a:clrChange>
              <a:clrFrom>
                <a:srgbClr val="FFFFFF"/>
              </a:clrFrom>
              <a:clrTo>
                <a:srgbClr val="FFFFFF">
                  <a:alpha val="0"/>
                </a:srgbClr>
              </a:clrTo>
            </a:clrChange>
          </a:blip>
          <a:srcRect l="15536" r="14827"/>
          <a:stretch>
            <a:fillRect/>
          </a:stretch>
        </p:blipFill>
        <p:spPr bwMode="auto">
          <a:xfrm>
            <a:off x="1752600" y="2040384"/>
            <a:ext cx="609600" cy="900408"/>
          </a:xfrm>
          <a:prstGeom prst="rect">
            <a:avLst/>
          </a:prstGeom>
          <a:noFill/>
          <a:scene3d>
            <a:camera prst="isometricOffAxis1Right"/>
            <a:lightRig rig="threePt" dir="t"/>
          </a:scene3d>
          <a:sp3d extrusionH="101600">
            <a:extrusionClr>
              <a:schemeClr val="tx1"/>
            </a:extrusionClr>
          </a:sp3d>
        </p:spPr>
      </p:pic>
      <p:pic>
        <p:nvPicPr>
          <p:cNvPr id="19" name="Picture 8"/>
          <p:cNvPicPr>
            <a:picLocks noChangeAspect="1" noChangeArrowheads="1"/>
          </p:cNvPicPr>
          <p:nvPr/>
        </p:nvPicPr>
        <p:blipFill>
          <a:blip r:embed="rId5" cstate="screen"/>
          <a:srcRect/>
          <a:stretch>
            <a:fillRect/>
          </a:stretch>
        </p:blipFill>
        <p:spPr bwMode="auto">
          <a:xfrm>
            <a:off x="297325" y="2056815"/>
            <a:ext cx="680382" cy="905242"/>
          </a:xfrm>
          <a:prstGeom prst="rect">
            <a:avLst/>
          </a:prstGeom>
          <a:noFill/>
          <a:ln w="9525" algn="ctr">
            <a:noFill/>
            <a:miter lim="800000"/>
            <a:headEnd/>
            <a:tailEnd/>
          </a:ln>
          <a:effectLst/>
          <a:scene3d>
            <a:camera prst="isometricOffAxis1Right"/>
            <a:lightRig rig="threePt" dir="t"/>
          </a:scene3d>
          <a:sp3d extrusionH="101600"/>
        </p:spPr>
      </p:pic>
      <p:sp>
        <p:nvSpPr>
          <p:cNvPr id="7178" name="Rectangle 7"/>
          <p:cNvSpPr>
            <a:spLocks noChangeArrowheads="1"/>
          </p:cNvSpPr>
          <p:nvPr/>
        </p:nvSpPr>
        <p:spPr bwMode="auto">
          <a:xfrm>
            <a:off x="3264195" y="1466999"/>
            <a:ext cx="2488019" cy="4105126"/>
          </a:xfrm>
          <a:prstGeom prst="rect">
            <a:avLst/>
          </a:prstGeom>
          <a:solidFill>
            <a:schemeClr val="tx2"/>
          </a:solidFill>
          <a:ln w="38100" algn="ctr">
            <a:noFill/>
            <a:miter lim="800000"/>
            <a:headEnd/>
            <a:tailEnd/>
          </a:ln>
          <a:scene3d>
            <a:camera prst="orthographicFront"/>
            <a:lightRig rig="threePt" dir="t"/>
          </a:scene3d>
          <a:sp3d contourW="12700">
            <a:bevelT/>
            <a:contourClr>
              <a:schemeClr val="bg2">
                <a:lumMod val="75000"/>
              </a:schemeClr>
            </a:contourClr>
          </a:sp3d>
        </p:spPr>
        <p:txBody>
          <a:bodyPr wrap="none"/>
          <a:lstStyle/>
          <a:p>
            <a:pPr eaLnBrk="0" hangingPunct="0"/>
            <a:r>
              <a:rPr lang="en-US" sz="2000" b="1">
                <a:solidFill>
                  <a:schemeClr val="bg1"/>
                </a:solidFill>
                <a:latin typeface="Arial Narrow" pitchFamily="34" charset="0"/>
              </a:rPr>
              <a:t>Design &amp; Simulation</a:t>
            </a:r>
          </a:p>
        </p:txBody>
      </p:sp>
      <p:sp>
        <p:nvSpPr>
          <p:cNvPr id="7179" name="Rectangle 7"/>
          <p:cNvSpPr>
            <a:spLocks noChangeArrowheads="1"/>
          </p:cNvSpPr>
          <p:nvPr/>
        </p:nvSpPr>
        <p:spPr bwMode="auto">
          <a:xfrm>
            <a:off x="6648450" y="1450165"/>
            <a:ext cx="2343149" cy="4045760"/>
          </a:xfrm>
          <a:prstGeom prst="rect">
            <a:avLst/>
          </a:prstGeom>
          <a:solidFill>
            <a:schemeClr val="tx2"/>
          </a:solidFill>
          <a:ln w="38100" algn="ctr">
            <a:noFill/>
            <a:miter lim="800000"/>
            <a:headEnd/>
            <a:tailEnd/>
          </a:ln>
          <a:scene3d>
            <a:camera prst="orthographicFront"/>
            <a:lightRig rig="threePt" dir="t"/>
          </a:scene3d>
          <a:sp3d contourW="12700">
            <a:bevelT/>
            <a:contourClr>
              <a:schemeClr val="bg2">
                <a:lumMod val="75000"/>
              </a:schemeClr>
            </a:contourClr>
          </a:sp3d>
        </p:spPr>
        <p:txBody>
          <a:bodyPr wrap="none"/>
          <a:lstStyle/>
          <a:p>
            <a:pPr eaLnBrk="0" hangingPunct="0"/>
            <a:r>
              <a:rPr lang="en-US" sz="2000" b="1">
                <a:solidFill>
                  <a:schemeClr val="bg1"/>
                </a:solidFill>
                <a:latin typeface="Arial Narrow" pitchFamily="34" charset="0"/>
              </a:rPr>
              <a:t>Prototype &amp; Compare</a:t>
            </a:r>
          </a:p>
        </p:txBody>
      </p:sp>
      <p:pic>
        <p:nvPicPr>
          <p:cNvPr id="7180" name="Picture 23"/>
          <p:cNvPicPr>
            <a:picLocks noChangeAspect="1" noChangeArrowheads="1"/>
          </p:cNvPicPr>
          <p:nvPr/>
        </p:nvPicPr>
        <p:blipFill>
          <a:blip r:embed="rId6" cstate="screen"/>
          <a:srcRect/>
          <a:stretch>
            <a:fillRect/>
          </a:stretch>
        </p:blipFill>
        <p:spPr bwMode="auto">
          <a:xfrm>
            <a:off x="3311303" y="4082537"/>
            <a:ext cx="2032221" cy="1961082"/>
          </a:xfrm>
          <a:prstGeom prst="rect">
            <a:avLst/>
          </a:prstGeom>
          <a:noFill/>
          <a:ln w="9525">
            <a:noFill/>
            <a:miter lim="800000"/>
            <a:headEnd/>
            <a:tailEnd/>
          </a:ln>
        </p:spPr>
      </p:pic>
      <p:pic>
        <p:nvPicPr>
          <p:cNvPr id="7181" name="Picture 45" descr="C:\Bhavesh\Marketing\V10.0.1\Academic Resources\Academic Superstore\ni_cds_box_stu.jpg"/>
          <p:cNvPicPr>
            <a:picLocks noChangeAspect="1" noChangeArrowheads="1"/>
          </p:cNvPicPr>
          <p:nvPr/>
        </p:nvPicPr>
        <p:blipFill>
          <a:blip r:embed="rId7" cstate="screen"/>
          <a:srcRect/>
          <a:stretch>
            <a:fillRect/>
          </a:stretch>
        </p:blipFill>
        <p:spPr bwMode="auto">
          <a:xfrm>
            <a:off x="4989513" y="4730900"/>
            <a:ext cx="1011237" cy="1260326"/>
          </a:xfrm>
          <a:prstGeom prst="rect">
            <a:avLst/>
          </a:prstGeom>
          <a:noFill/>
          <a:ln w="9525">
            <a:noFill/>
            <a:miter lim="800000"/>
            <a:headEnd/>
            <a:tailEnd/>
          </a:ln>
          <a:scene3d>
            <a:camera prst="perspectiveLeft">
              <a:rot lat="0" lon="0" rev="0"/>
            </a:camera>
            <a:lightRig rig="threePt" dir="t"/>
          </a:scene3d>
        </p:spPr>
      </p:pic>
      <p:pic>
        <p:nvPicPr>
          <p:cNvPr id="7182" name="Picture 39" descr="ELVIS TIF"/>
          <p:cNvPicPr>
            <a:picLocks noChangeAspect="1" noChangeArrowheads="1"/>
          </p:cNvPicPr>
          <p:nvPr/>
        </p:nvPicPr>
        <p:blipFill>
          <a:blip r:embed="rId8" cstate="screen">
            <a:clrChange>
              <a:clrFrom>
                <a:srgbClr val="FDFDFD"/>
              </a:clrFrom>
              <a:clrTo>
                <a:srgbClr val="FDFDFD">
                  <a:alpha val="0"/>
                </a:srgbClr>
              </a:clrTo>
            </a:clrChange>
          </a:blip>
          <a:srcRect/>
          <a:stretch>
            <a:fillRect/>
          </a:stretch>
        </p:blipFill>
        <p:spPr bwMode="auto">
          <a:xfrm>
            <a:off x="6181282" y="4430712"/>
            <a:ext cx="3238500" cy="1893888"/>
          </a:xfrm>
          <a:prstGeom prst="rect">
            <a:avLst/>
          </a:prstGeom>
          <a:noFill/>
          <a:ln w="9525">
            <a:noFill/>
            <a:miter lim="800000"/>
            <a:headEnd/>
            <a:tailEnd/>
          </a:ln>
        </p:spPr>
      </p:pic>
      <p:pic>
        <p:nvPicPr>
          <p:cNvPr id="7183" name="Picture 14" descr="LV logo"/>
          <p:cNvPicPr>
            <a:picLocks noChangeAspect="1" noChangeArrowheads="1"/>
          </p:cNvPicPr>
          <p:nvPr/>
        </p:nvPicPr>
        <p:blipFill>
          <a:blip r:embed="rId9">
            <a:clrChange>
              <a:clrFrom>
                <a:srgbClr val="FFFCFF"/>
              </a:clrFrom>
              <a:clrTo>
                <a:srgbClr val="FFFCFF">
                  <a:alpha val="0"/>
                </a:srgbClr>
              </a:clrTo>
            </a:clrChange>
          </a:blip>
          <a:srcRect/>
          <a:stretch>
            <a:fillRect/>
          </a:stretch>
        </p:blipFill>
        <p:spPr bwMode="auto">
          <a:xfrm>
            <a:off x="6844045" y="1951519"/>
            <a:ext cx="822325" cy="717550"/>
          </a:xfrm>
          <a:prstGeom prst="rect">
            <a:avLst/>
          </a:prstGeom>
          <a:noFill/>
          <a:ln w="9525">
            <a:noFill/>
            <a:miter lim="800000"/>
            <a:headEnd/>
            <a:tailEnd/>
          </a:ln>
        </p:spPr>
      </p:pic>
      <p:sp>
        <p:nvSpPr>
          <p:cNvPr id="31" name="TextBox 30"/>
          <p:cNvSpPr txBox="1"/>
          <p:nvPr/>
        </p:nvSpPr>
        <p:spPr>
          <a:xfrm>
            <a:off x="212650" y="3095625"/>
            <a:ext cx="2378150" cy="2121093"/>
          </a:xfrm>
          <a:prstGeom prst="rect">
            <a:avLst/>
          </a:prstGeom>
          <a:noFill/>
        </p:spPr>
        <p:txBody>
          <a:bodyPr wrap="square">
            <a:spAutoFit/>
          </a:bodyPr>
          <a:lstStyle/>
          <a:p>
            <a:pPr algn="l">
              <a:spcAft>
                <a:spcPts val="100"/>
              </a:spcAft>
              <a:defRPr/>
            </a:pPr>
            <a:r>
              <a:rPr lang="en-US" sz="1400" b="1" dirty="0">
                <a:solidFill>
                  <a:schemeClr val="bg1"/>
                </a:solidFill>
                <a:latin typeface="+mj-lt"/>
              </a:rPr>
              <a:t>Microelectronic</a:t>
            </a:r>
            <a:r>
              <a:rPr lang="en-US" sz="1400" dirty="0">
                <a:solidFill>
                  <a:schemeClr val="bg1"/>
                </a:solidFill>
                <a:latin typeface="+mj-lt"/>
              </a:rPr>
              <a:t> </a:t>
            </a:r>
            <a:r>
              <a:rPr lang="en-US" sz="1400" b="1" dirty="0">
                <a:solidFill>
                  <a:schemeClr val="bg1"/>
                </a:solidFill>
                <a:latin typeface="+mj-lt"/>
              </a:rPr>
              <a:t>Circuits </a:t>
            </a:r>
          </a:p>
          <a:p>
            <a:pPr algn="l">
              <a:spcAft>
                <a:spcPts val="100"/>
              </a:spcAft>
              <a:defRPr/>
            </a:pPr>
            <a:r>
              <a:rPr lang="en-US" sz="1400" dirty="0" err="1">
                <a:solidFill>
                  <a:schemeClr val="bg1"/>
                </a:solidFill>
                <a:latin typeface="+mj-lt"/>
              </a:rPr>
              <a:t>Sedra</a:t>
            </a:r>
            <a:r>
              <a:rPr lang="en-US" sz="1400" dirty="0">
                <a:solidFill>
                  <a:schemeClr val="bg1"/>
                </a:solidFill>
                <a:latin typeface="+mj-lt"/>
              </a:rPr>
              <a:t> &amp; Smith</a:t>
            </a:r>
          </a:p>
          <a:p>
            <a:pPr algn="l">
              <a:spcAft>
                <a:spcPts val="100"/>
              </a:spcAft>
              <a:defRPr/>
            </a:pPr>
            <a:endParaRPr lang="en-US" sz="1400" dirty="0">
              <a:solidFill>
                <a:schemeClr val="bg1"/>
              </a:solidFill>
              <a:latin typeface="+mj-lt"/>
            </a:endParaRPr>
          </a:p>
          <a:p>
            <a:pPr algn="l">
              <a:spcAft>
                <a:spcPts val="100"/>
              </a:spcAft>
              <a:defRPr/>
            </a:pPr>
            <a:r>
              <a:rPr lang="en-US" sz="1400" b="1" dirty="0">
                <a:solidFill>
                  <a:schemeClr val="bg1"/>
                </a:solidFill>
                <a:latin typeface="+mj-lt"/>
              </a:rPr>
              <a:t>Principles of Electric Circuits</a:t>
            </a:r>
          </a:p>
          <a:p>
            <a:pPr algn="l">
              <a:spcAft>
                <a:spcPts val="100"/>
              </a:spcAft>
              <a:defRPr/>
            </a:pPr>
            <a:r>
              <a:rPr lang="en-US" sz="1400" dirty="0">
                <a:solidFill>
                  <a:schemeClr val="bg1"/>
                </a:solidFill>
                <a:latin typeface="+mj-lt"/>
              </a:rPr>
              <a:t>Thomas Floyd</a:t>
            </a:r>
          </a:p>
          <a:p>
            <a:pPr algn="l">
              <a:spcAft>
                <a:spcPts val="100"/>
              </a:spcAft>
              <a:defRPr/>
            </a:pPr>
            <a:endParaRPr lang="en-US" sz="1400" dirty="0">
              <a:solidFill>
                <a:schemeClr val="bg1"/>
              </a:solidFill>
              <a:latin typeface="+mj-lt"/>
            </a:endParaRPr>
          </a:p>
          <a:p>
            <a:pPr algn="l">
              <a:spcAft>
                <a:spcPts val="100"/>
              </a:spcAft>
              <a:defRPr/>
            </a:pPr>
            <a:r>
              <a:rPr lang="en-US" sz="1400" b="1" dirty="0">
                <a:solidFill>
                  <a:schemeClr val="bg1"/>
                </a:solidFill>
                <a:latin typeface="+mj-lt"/>
              </a:rPr>
              <a:t>Stanford </a:t>
            </a:r>
            <a:r>
              <a:rPr lang="en-US" sz="1400" b="1" dirty="0" smtClean="0">
                <a:solidFill>
                  <a:schemeClr val="bg1"/>
                </a:solidFill>
                <a:latin typeface="+mj-lt"/>
              </a:rPr>
              <a:t>/ MIT Circuits Series</a:t>
            </a:r>
            <a:endParaRPr lang="en-US" sz="1400" b="1" dirty="0">
              <a:solidFill>
                <a:schemeClr val="bg1"/>
              </a:solidFill>
              <a:latin typeface="+mj-lt"/>
            </a:endParaRPr>
          </a:p>
          <a:p>
            <a:pPr algn="l">
              <a:spcAft>
                <a:spcPts val="100"/>
              </a:spcAft>
              <a:defRPr/>
            </a:pPr>
            <a:r>
              <a:rPr lang="en-US" sz="1400" dirty="0">
                <a:solidFill>
                  <a:schemeClr val="bg1"/>
                </a:solidFill>
                <a:latin typeface="+mj-lt"/>
              </a:rPr>
              <a:t>Roger T. Howe, Charles G. </a:t>
            </a:r>
            <a:r>
              <a:rPr lang="en-US" sz="1400" dirty="0" err="1">
                <a:solidFill>
                  <a:schemeClr val="bg1"/>
                </a:solidFill>
                <a:latin typeface="+mj-lt"/>
              </a:rPr>
              <a:t>Sodini</a:t>
            </a:r>
            <a:r>
              <a:rPr lang="en-US" sz="1400" dirty="0">
                <a:solidFill>
                  <a:schemeClr val="bg1"/>
                </a:solidFill>
                <a:latin typeface="+mj-lt"/>
              </a:rPr>
              <a:t>, Boris </a:t>
            </a:r>
            <a:r>
              <a:rPr lang="en-US" sz="1400" dirty="0" err="1">
                <a:solidFill>
                  <a:schemeClr val="bg1"/>
                </a:solidFill>
                <a:latin typeface="+mj-lt"/>
              </a:rPr>
              <a:t>Murmann</a:t>
            </a:r>
            <a:endParaRPr lang="en-US" sz="1400" dirty="0">
              <a:solidFill>
                <a:schemeClr val="bg1"/>
              </a:solidFill>
              <a:latin typeface="+mj-lt"/>
            </a:endParaRPr>
          </a:p>
        </p:txBody>
      </p:sp>
      <p:sp>
        <p:nvSpPr>
          <p:cNvPr id="32" name="TextBox 31"/>
          <p:cNvSpPr txBox="1"/>
          <p:nvPr/>
        </p:nvSpPr>
        <p:spPr>
          <a:xfrm>
            <a:off x="3264195" y="2095500"/>
            <a:ext cx="2551814" cy="1723549"/>
          </a:xfrm>
          <a:prstGeom prst="rect">
            <a:avLst/>
          </a:prstGeom>
          <a:noFill/>
        </p:spPr>
        <p:txBody>
          <a:bodyPr wrap="square">
            <a:spAutoFit/>
          </a:bodyPr>
          <a:lstStyle/>
          <a:p>
            <a:pPr algn="l">
              <a:spcAft>
                <a:spcPts val="200"/>
              </a:spcAft>
              <a:defRPr/>
            </a:pPr>
            <a:r>
              <a:rPr lang="en-US" sz="1400" b="1" dirty="0">
                <a:solidFill>
                  <a:schemeClr val="bg1"/>
                </a:solidFill>
                <a:latin typeface="+mj-lt"/>
              </a:rPr>
              <a:t>NI Multisim Education Edition</a:t>
            </a:r>
          </a:p>
          <a:p>
            <a:pPr algn="l">
              <a:spcAft>
                <a:spcPts val="200"/>
              </a:spcAft>
              <a:defRPr/>
            </a:pPr>
            <a:endParaRPr lang="en-US" sz="1400" dirty="0">
              <a:solidFill>
                <a:schemeClr val="bg1"/>
              </a:solidFill>
              <a:latin typeface="+mj-lt"/>
            </a:endParaRPr>
          </a:p>
          <a:p>
            <a:pPr algn="l">
              <a:spcAft>
                <a:spcPts val="200"/>
              </a:spcAft>
              <a:defRPr/>
            </a:pPr>
            <a:r>
              <a:rPr lang="en-US" sz="1400" b="1" dirty="0">
                <a:solidFill>
                  <a:schemeClr val="bg1"/>
                </a:solidFill>
                <a:latin typeface="+mj-lt"/>
              </a:rPr>
              <a:t>ASL Circuits Option</a:t>
            </a:r>
          </a:p>
          <a:p>
            <a:pPr algn="l">
              <a:spcAft>
                <a:spcPts val="200"/>
              </a:spcAft>
              <a:defRPr/>
            </a:pPr>
            <a:r>
              <a:rPr lang="en-US" sz="1400" dirty="0">
                <a:solidFill>
                  <a:schemeClr val="bg1"/>
                </a:solidFill>
                <a:latin typeface="+mj-lt"/>
              </a:rPr>
              <a:t>(Department, College and Campus)</a:t>
            </a:r>
          </a:p>
          <a:p>
            <a:pPr algn="l">
              <a:spcAft>
                <a:spcPts val="200"/>
              </a:spcAft>
              <a:defRPr/>
            </a:pPr>
            <a:endParaRPr lang="en-US" sz="1400" dirty="0">
              <a:solidFill>
                <a:schemeClr val="bg1"/>
              </a:solidFill>
              <a:latin typeface="+mj-lt"/>
            </a:endParaRPr>
          </a:p>
          <a:p>
            <a:pPr algn="l">
              <a:spcAft>
                <a:spcPts val="200"/>
              </a:spcAft>
              <a:defRPr/>
            </a:pPr>
            <a:r>
              <a:rPr lang="en-US" sz="1400" b="1" dirty="0">
                <a:solidFill>
                  <a:schemeClr val="bg1"/>
                </a:solidFill>
                <a:latin typeface="+mj-lt"/>
              </a:rPr>
              <a:t>NI Multisim Student Edition</a:t>
            </a:r>
          </a:p>
          <a:p>
            <a:pPr algn="l">
              <a:defRPr/>
            </a:pPr>
            <a:endParaRPr lang="en-US" sz="1200" b="1" dirty="0">
              <a:solidFill>
                <a:srgbClr val="FF9900"/>
              </a:solidFill>
              <a:latin typeface="+mj-lt"/>
            </a:endParaRPr>
          </a:p>
        </p:txBody>
      </p:sp>
      <p:pic>
        <p:nvPicPr>
          <p:cNvPr id="7186" name="Picture 47" descr="C:\Documents and Settings\Bhavesh\Desktop\LabVIEW_SignalExpress_icon.png"/>
          <p:cNvPicPr>
            <a:picLocks noChangeAspect="1" noChangeArrowheads="1"/>
          </p:cNvPicPr>
          <p:nvPr/>
        </p:nvPicPr>
        <p:blipFill>
          <a:blip r:embed="rId10">
            <a:clrChange>
              <a:clrFrom>
                <a:srgbClr val="FF00FF"/>
              </a:clrFrom>
              <a:clrTo>
                <a:srgbClr val="FF00FF">
                  <a:alpha val="0"/>
                </a:srgbClr>
              </a:clrTo>
            </a:clrChange>
          </a:blip>
          <a:srcRect/>
          <a:stretch>
            <a:fillRect/>
          </a:stretch>
        </p:blipFill>
        <p:spPr bwMode="auto">
          <a:xfrm>
            <a:off x="7556833" y="1891194"/>
            <a:ext cx="1458912" cy="904875"/>
          </a:xfrm>
          <a:prstGeom prst="rect">
            <a:avLst/>
          </a:prstGeom>
          <a:noFill/>
          <a:ln w="9525">
            <a:noFill/>
            <a:miter lim="800000"/>
            <a:headEnd/>
            <a:tailEnd/>
          </a:ln>
        </p:spPr>
      </p:pic>
      <p:sp>
        <p:nvSpPr>
          <p:cNvPr id="36" name="Rectangle 35"/>
          <p:cNvSpPr/>
          <p:nvPr/>
        </p:nvSpPr>
        <p:spPr>
          <a:xfrm>
            <a:off x="6783572" y="2807002"/>
            <a:ext cx="2084203" cy="1538883"/>
          </a:xfrm>
          <a:prstGeom prst="rect">
            <a:avLst/>
          </a:prstGeom>
        </p:spPr>
        <p:txBody>
          <a:bodyPr wrap="square">
            <a:spAutoFit/>
          </a:bodyPr>
          <a:lstStyle/>
          <a:p>
            <a:pPr algn="l">
              <a:spcAft>
                <a:spcPts val="0"/>
              </a:spcAft>
              <a:defRPr/>
            </a:pPr>
            <a:r>
              <a:rPr lang="en-US" sz="1400" b="1" dirty="0">
                <a:solidFill>
                  <a:schemeClr val="bg1"/>
                </a:solidFill>
                <a:latin typeface="+mj-lt"/>
              </a:rPr>
              <a:t>NI ELVIS</a:t>
            </a:r>
          </a:p>
          <a:p>
            <a:pPr algn="l">
              <a:spcAft>
                <a:spcPts val="0"/>
              </a:spcAft>
              <a:defRPr/>
            </a:pPr>
            <a:endParaRPr lang="en-US" sz="1400" dirty="0" smtClean="0">
              <a:solidFill>
                <a:schemeClr val="bg1"/>
              </a:solidFill>
              <a:latin typeface="+mj-lt"/>
            </a:endParaRPr>
          </a:p>
          <a:p>
            <a:pPr algn="l">
              <a:spcAft>
                <a:spcPts val="0"/>
              </a:spcAft>
              <a:defRPr/>
            </a:pPr>
            <a:r>
              <a:rPr lang="en-US" sz="1400" b="1" dirty="0" smtClean="0">
                <a:solidFill>
                  <a:schemeClr val="bg1"/>
                </a:solidFill>
                <a:latin typeface="+mj-lt"/>
              </a:rPr>
              <a:t>NI LabVIEW &amp; NI LabVIEW SignalExpress</a:t>
            </a:r>
            <a:endParaRPr lang="en-US" sz="1400" b="1" dirty="0">
              <a:solidFill>
                <a:schemeClr val="bg1"/>
              </a:solidFill>
              <a:latin typeface="+mj-lt"/>
            </a:endParaRPr>
          </a:p>
          <a:p>
            <a:pPr algn="l">
              <a:spcAft>
                <a:spcPts val="0"/>
              </a:spcAft>
              <a:defRPr/>
            </a:pPr>
            <a:r>
              <a:rPr lang="en-US" sz="1400" dirty="0">
                <a:solidFill>
                  <a:schemeClr val="bg1"/>
                </a:solidFill>
                <a:latin typeface="+mj-lt"/>
              </a:rPr>
              <a:t>Measurement and analysis</a:t>
            </a:r>
          </a:p>
          <a:p>
            <a:pPr algn="l">
              <a:spcAft>
                <a:spcPts val="0"/>
              </a:spcAft>
              <a:defRPr/>
            </a:pPr>
            <a:endParaRPr lang="en-US" dirty="0">
              <a:solidFill>
                <a:schemeClr val="bg1"/>
              </a:solidFill>
            </a:endParaRPr>
          </a:p>
        </p:txBody>
      </p:sp>
      <p:grpSp>
        <p:nvGrpSpPr>
          <p:cNvPr id="2" name="Group 22"/>
          <p:cNvGrpSpPr>
            <a:grpSpLocks/>
          </p:cNvGrpSpPr>
          <p:nvPr/>
        </p:nvGrpSpPr>
        <p:grpSpPr bwMode="auto">
          <a:xfrm>
            <a:off x="493747" y="5306158"/>
            <a:ext cx="2455455" cy="789842"/>
            <a:chOff x="542258" y="5061098"/>
            <a:chExt cx="2243470" cy="776176"/>
          </a:xfrm>
        </p:grpSpPr>
        <p:sp>
          <p:nvSpPr>
            <p:cNvPr id="7189" name="Rectangle 19"/>
            <p:cNvSpPr>
              <a:spLocks noChangeArrowheads="1"/>
            </p:cNvSpPr>
            <p:nvPr/>
          </p:nvSpPr>
          <p:spPr bwMode="auto">
            <a:xfrm>
              <a:off x="542258" y="5061098"/>
              <a:ext cx="2243470" cy="776176"/>
            </a:xfrm>
            <a:prstGeom prst="rect">
              <a:avLst/>
            </a:prstGeom>
            <a:solidFill>
              <a:srgbClr val="FF9900">
                <a:alpha val="89018"/>
              </a:srgbClr>
            </a:solidFill>
            <a:ln w="9525" algn="ctr">
              <a:noFill/>
              <a:round/>
              <a:headEnd/>
              <a:tailEnd/>
            </a:ln>
            <a:scene3d>
              <a:camera prst="orthographicFront"/>
              <a:lightRig rig="threePt" dir="t"/>
            </a:scene3d>
            <a:sp3d>
              <a:bevelT/>
            </a:sp3d>
          </p:spPr>
          <p:txBody>
            <a:bodyPr anchor="ctr"/>
            <a:lstStyle/>
            <a:p>
              <a:endParaRPr lang="en-US"/>
            </a:p>
          </p:txBody>
        </p:sp>
        <p:sp>
          <p:nvSpPr>
            <p:cNvPr id="21" name="TextBox 20"/>
            <p:cNvSpPr txBox="1"/>
            <p:nvPr/>
          </p:nvSpPr>
          <p:spPr>
            <a:xfrm>
              <a:off x="605767" y="5199191"/>
              <a:ext cx="2105337" cy="553918"/>
            </a:xfrm>
            <a:prstGeom prst="rect">
              <a:avLst/>
            </a:prstGeom>
            <a:noFill/>
            <a:scene3d>
              <a:camera prst="orthographicFront"/>
              <a:lightRig rig="threePt" dir="t"/>
            </a:scene3d>
            <a:sp3d>
              <a:bevelT/>
            </a:sp3d>
          </p:spPr>
          <p:txBody>
            <a:bodyPr>
              <a:spAutoFit/>
            </a:bodyPr>
            <a:lstStyle/>
            <a:p>
              <a:pPr>
                <a:defRPr/>
              </a:pPr>
              <a:r>
                <a:rPr lang="en-US" sz="1500" dirty="0">
                  <a:latin typeface="+mj-lt"/>
                </a:rPr>
                <a:t>Multisim displaced </a:t>
              </a:r>
              <a:r>
                <a:rPr lang="en-US" sz="1500" dirty="0" err="1" smtClean="0">
                  <a:latin typeface="+mj-lt"/>
                </a:rPr>
                <a:t>PSpice</a:t>
              </a:r>
              <a:r>
                <a:rPr lang="en-US" sz="1500" dirty="0" smtClean="0">
                  <a:latin typeface="+mj-lt"/>
                </a:rPr>
                <a:t> in the</a:t>
              </a:r>
              <a:r>
                <a:rPr lang="en-US" sz="1500" b="1" dirty="0" smtClean="0">
                  <a:latin typeface="+mj-lt"/>
                </a:rPr>
                <a:t> </a:t>
              </a:r>
              <a:r>
                <a:rPr lang="en-US" sz="1500" b="1" dirty="0">
                  <a:latin typeface="+mj-lt"/>
                </a:rPr>
                <a:t>#1 textbook in China</a:t>
              </a:r>
            </a:p>
          </p:txBody>
        </p:sp>
      </p:gr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Multimedia</a:t>
            </a:r>
            <a:endParaRPr lang="en-US" dirty="0"/>
          </a:p>
        </p:txBody>
      </p:sp>
      <p:sp>
        <p:nvSpPr>
          <p:cNvPr id="3" name="Content Placeholder 2"/>
          <p:cNvSpPr>
            <a:spLocks noGrp="1"/>
          </p:cNvSpPr>
          <p:nvPr>
            <p:ph idx="1"/>
          </p:nvPr>
        </p:nvSpPr>
        <p:spPr/>
        <p:txBody>
          <a:bodyPr/>
          <a:lstStyle/>
          <a:p>
            <a:r>
              <a:rPr lang="en-US" dirty="0" smtClean="0"/>
              <a:t>Flash/video tour of NI ELVIS</a:t>
            </a:r>
          </a:p>
          <a:p>
            <a:r>
              <a:rPr lang="en-US" dirty="0" smtClean="0"/>
              <a:t>Video testimonials/lab demos</a:t>
            </a:r>
          </a:p>
          <a:p>
            <a:r>
              <a:rPr lang="en-US" dirty="0" smtClean="0"/>
              <a:t>Captivate software features</a:t>
            </a:r>
          </a:p>
          <a:p>
            <a:r>
              <a:rPr lang="en-US" dirty="0" smtClean="0"/>
              <a:t>Intro to teaching with NI ELVIS webcast</a:t>
            </a:r>
          </a:p>
          <a:p>
            <a:r>
              <a:rPr lang="en-US" dirty="0" smtClean="0"/>
              <a:t>Intro to teaching XXXXX with NI ELVIS (partners)</a:t>
            </a:r>
          </a:p>
          <a:p>
            <a:r>
              <a:rPr lang="en-US" dirty="0" smtClean="0"/>
              <a:t>Podcasts</a:t>
            </a:r>
          </a:p>
          <a:p>
            <a:r>
              <a:rPr lang="en-US" dirty="0" smtClean="0"/>
              <a:t>Topical webcasts (</a:t>
            </a:r>
            <a:r>
              <a:rPr lang="en-US" dirty="0" err="1" smtClean="0"/>
              <a:t>ie</a:t>
            </a:r>
            <a:r>
              <a:rPr lang="en-US" dirty="0" smtClean="0"/>
              <a:t>. Frequency Measurements with NI ELVIS, PID Control, Power Measurements, Circuit Design) </a:t>
            </a:r>
          </a:p>
          <a:p>
            <a:endParaRPr lang="en-US" dirty="0"/>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Events</a:t>
            </a:r>
            <a:endParaRPr lang="en-US" dirty="0"/>
          </a:p>
        </p:txBody>
      </p:sp>
      <p:sp>
        <p:nvSpPr>
          <p:cNvPr id="3" name="Content Placeholder 2"/>
          <p:cNvSpPr>
            <a:spLocks noGrp="1"/>
          </p:cNvSpPr>
          <p:nvPr>
            <p:ph idx="1"/>
          </p:nvPr>
        </p:nvSpPr>
        <p:spPr/>
        <p:txBody>
          <a:bodyPr/>
          <a:lstStyle/>
          <a:p>
            <a:r>
              <a:rPr lang="en-US" dirty="0" err="1" smtClean="0"/>
              <a:t>NIWeek</a:t>
            </a:r>
            <a:r>
              <a:rPr lang="en-US" dirty="0" smtClean="0"/>
              <a:t> keynote presence</a:t>
            </a:r>
          </a:p>
          <a:p>
            <a:r>
              <a:rPr lang="en-US" dirty="0" err="1" smtClean="0"/>
              <a:t>NIWeek</a:t>
            </a:r>
            <a:r>
              <a:rPr lang="en-US" dirty="0" smtClean="0"/>
              <a:t> show floor (NI ELVIS corner featuring partners)</a:t>
            </a:r>
          </a:p>
          <a:p>
            <a:r>
              <a:rPr lang="en-US" dirty="0" smtClean="0"/>
              <a:t>NITS</a:t>
            </a:r>
          </a:p>
          <a:p>
            <a:r>
              <a:rPr lang="en-US" dirty="0" smtClean="0"/>
              <a:t>Tradeshows/Conferences:</a:t>
            </a:r>
          </a:p>
          <a:p>
            <a:pPr lvl="1"/>
            <a:r>
              <a:rPr lang="en-US" dirty="0" smtClean="0"/>
              <a:t>ASEE “</a:t>
            </a:r>
            <a:r>
              <a:rPr lang="en-US" dirty="0" err="1" smtClean="0"/>
              <a:t>relaunch</a:t>
            </a:r>
            <a:r>
              <a:rPr lang="en-US" dirty="0" smtClean="0"/>
              <a:t>”</a:t>
            </a:r>
          </a:p>
          <a:p>
            <a:pPr lvl="1"/>
            <a:r>
              <a:rPr lang="en-US" dirty="0" smtClean="0"/>
              <a:t>SAME-TEC</a:t>
            </a:r>
          </a:p>
          <a:p>
            <a:pPr lvl="1"/>
            <a:r>
              <a:rPr lang="en-US" dirty="0" smtClean="0"/>
              <a:t>BMES</a:t>
            </a:r>
          </a:p>
          <a:p>
            <a:pPr lvl="1"/>
            <a:r>
              <a:rPr lang="en-US" dirty="0" smtClean="0"/>
              <a:t>ICASSP</a:t>
            </a:r>
          </a:p>
          <a:p>
            <a:pPr lvl="1"/>
            <a:r>
              <a:rPr lang="en-US" dirty="0" smtClean="0"/>
              <a:t>ACC</a:t>
            </a:r>
          </a:p>
          <a:p>
            <a:pPr>
              <a:buNone/>
            </a:pPr>
            <a:endParaRPr lang="en-US" dirty="0"/>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 ELVIS Marketing Challenge Contest….</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Electronics</a:t>
            </a:r>
            <a:endParaRPr lang="en-US" dirty="0"/>
          </a:p>
        </p:txBody>
      </p:sp>
      <p:sp>
        <p:nvSpPr>
          <p:cNvPr id="3" name="Content Placeholder 2"/>
          <p:cNvSpPr>
            <a:spLocks noGrp="1"/>
          </p:cNvSpPr>
          <p:nvPr>
            <p:ph idx="1"/>
          </p:nvPr>
        </p:nvSpPr>
        <p:spPr>
          <a:xfrm>
            <a:off x="304800" y="1219200"/>
            <a:ext cx="4038600" cy="4953000"/>
          </a:xfrm>
        </p:spPr>
        <p:txBody>
          <a:bodyPr/>
          <a:lstStyle/>
          <a:p>
            <a:pPr>
              <a:buNone/>
            </a:pPr>
            <a:r>
              <a:rPr lang="en-US" sz="2000" dirty="0" smtClean="0"/>
              <a:t>No VDHL/</a:t>
            </a:r>
            <a:r>
              <a:rPr lang="en-US" sz="2000" dirty="0" err="1" smtClean="0"/>
              <a:t>Verilog</a:t>
            </a:r>
            <a:r>
              <a:rPr lang="en-US" sz="2000" dirty="0" smtClean="0"/>
              <a:t> Necessary</a:t>
            </a:r>
          </a:p>
          <a:p>
            <a:r>
              <a:rPr lang="en-US" sz="2000" dirty="0" smtClean="0"/>
              <a:t>Digital Electronics Board for ELVIS  (Full Function)</a:t>
            </a:r>
          </a:p>
          <a:p>
            <a:pPr lvl="1"/>
            <a:r>
              <a:rPr lang="en-US" sz="2000" dirty="0" smtClean="0"/>
              <a:t>New with ELVIS II+</a:t>
            </a:r>
          </a:p>
          <a:p>
            <a:pPr lvl="1"/>
            <a:r>
              <a:rPr lang="en-US" sz="2000" dirty="0" err="1" smtClean="0"/>
              <a:t>Xillinx</a:t>
            </a:r>
            <a:r>
              <a:rPr lang="en-US" sz="2000" dirty="0" smtClean="0"/>
              <a:t> FPGA </a:t>
            </a:r>
            <a:r>
              <a:rPr lang="en-US" sz="2000" dirty="0" smtClean="0"/>
              <a:t>Based ELVIS Plug </a:t>
            </a:r>
            <a:r>
              <a:rPr lang="en-US" sz="2000" dirty="0" smtClean="0"/>
              <a:t>in</a:t>
            </a:r>
            <a:endParaRPr lang="en-US" sz="2000" dirty="0" smtClean="0"/>
          </a:p>
          <a:p>
            <a:pPr lvl="1"/>
            <a:endParaRPr lang="en-US" sz="2000" dirty="0" smtClean="0"/>
          </a:p>
          <a:p>
            <a:pPr lvl="1"/>
            <a:endParaRPr lang="en-US" sz="2000" dirty="0" smtClean="0"/>
          </a:p>
          <a:p>
            <a:r>
              <a:rPr lang="en-US" sz="2000" dirty="0" smtClean="0"/>
              <a:t>Spartan 3E  (Low Cost)</a:t>
            </a:r>
          </a:p>
          <a:p>
            <a:pPr lvl="1"/>
            <a:r>
              <a:rPr lang="en-US" sz="2000" dirty="0" err="1" smtClean="0"/>
              <a:t>Xillinx</a:t>
            </a:r>
            <a:r>
              <a:rPr lang="en-US" sz="2000" dirty="0" smtClean="0"/>
              <a:t> Spartan FPGA</a:t>
            </a:r>
          </a:p>
          <a:p>
            <a:pPr lvl="1"/>
            <a:r>
              <a:rPr lang="en-US" sz="2000" dirty="0" smtClean="0"/>
              <a:t>Google:</a:t>
            </a:r>
          </a:p>
          <a:p>
            <a:pPr lvl="2">
              <a:buNone/>
            </a:pPr>
            <a:r>
              <a:rPr lang="en-US" sz="2000" dirty="0" smtClean="0"/>
              <a:t>“</a:t>
            </a:r>
            <a:r>
              <a:rPr lang="en-US" sz="2000" dirty="0" err="1" smtClean="0"/>
              <a:t>LabVIEW</a:t>
            </a:r>
            <a:r>
              <a:rPr lang="en-US" sz="2000" dirty="0" smtClean="0"/>
              <a:t> Spartan 3E”</a:t>
            </a:r>
          </a:p>
          <a:p>
            <a:pPr lvl="1"/>
            <a:endParaRPr lang="en-US" sz="1600" dirty="0" smtClean="0"/>
          </a:p>
          <a:p>
            <a:endParaRPr lang="en-US" dirty="0"/>
          </a:p>
        </p:txBody>
      </p:sp>
      <p:pic>
        <p:nvPicPr>
          <p:cNvPr id="4" name="Picture 3" descr="ni-elvisii_partnerboard_m[1].jpg"/>
          <p:cNvPicPr>
            <a:picLocks noChangeAspect="1"/>
          </p:cNvPicPr>
          <p:nvPr/>
        </p:nvPicPr>
        <p:blipFill>
          <a:blip r:embed="rId2"/>
          <a:stretch>
            <a:fillRect/>
          </a:stretch>
        </p:blipFill>
        <p:spPr>
          <a:xfrm>
            <a:off x="4237973" y="533400"/>
            <a:ext cx="4906027" cy="35814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p:cNvPicPr>
            <a:picLocks noChangeAspect="1" noChangeArrowheads="1"/>
          </p:cNvPicPr>
          <p:nvPr/>
        </p:nvPicPr>
        <p:blipFill>
          <a:blip r:embed="rId3"/>
          <a:srcRect/>
          <a:stretch>
            <a:fillRect/>
          </a:stretch>
        </p:blipFill>
        <p:spPr bwMode="auto">
          <a:xfrm>
            <a:off x="-76200" y="1066800"/>
            <a:ext cx="4343271" cy="3124200"/>
          </a:xfrm>
          <a:prstGeom prst="rect">
            <a:avLst/>
          </a:prstGeom>
          <a:noFill/>
          <a:ln w="9525">
            <a:noFill/>
            <a:miter lim="800000"/>
            <a:headEnd/>
            <a:tailEnd/>
          </a:ln>
          <a:effectLst>
            <a:softEdge rad="127000"/>
          </a:effectLst>
        </p:spPr>
      </p:pic>
      <p:pic>
        <p:nvPicPr>
          <p:cNvPr id="66563" name="Picture 3"/>
          <p:cNvPicPr>
            <a:picLocks noChangeAspect="1" noChangeArrowheads="1"/>
          </p:cNvPicPr>
          <p:nvPr/>
        </p:nvPicPr>
        <p:blipFill>
          <a:blip r:embed="rId4"/>
          <a:srcRect/>
          <a:stretch>
            <a:fillRect/>
          </a:stretch>
        </p:blipFill>
        <p:spPr bwMode="auto">
          <a:xfrm>
            <a:off x="76200" y="3505200"/>
            <a:ext cx="2176463" cy="2239549"/>
          </a:xfrm>
          <a:prstGeom prst="rect">
            <a:avLst/>
          </a:prstGeom>
          <a:noFill/>
          <a:ln w="9525">
            <a:noFill/>
            <a:miter lim="800000"/>
            <a:headEnd/>
            <a:tailEnd/>
          </a:ln>
          <a:effectLst>
            <a:softEdge rad="127000"/>
          </a:effectLst>
        </p:spPr>
      </p:pic>
      <p:sp>
        <p:nvSpPr>
          <p:cNvPr id="20482" name="Rectangle 2"/>
          <p:cNvSpPr>
            <a:spLocks noGrp="1" noChangeArrowheads="1"/>
          </p:cNvSpPr>
          <p:nvPr>
            <p:ph type="title"/>
          </p:nvPr>
        </p:nvSpPr>
        <p:spPr>
          <a:xfrm>
            <a:off x="0" y="0"/>
            <a:ext cx="7086600" cy="1143000"/>
          </a:xfrm>
        </p:spPr>
        <p:txBody>
          <a:bodyPr/>
          <a:lstStyle/>
          <a:p>
            <a:r>
              <a:rPr lang="en-US" dirty="0" err="1" smtClean="0">
                <a:latin typeface="Arial" charset="0"/>
              </a:rPr>
              <a:t>DATEx</a:t>
            </a:r>
            <a:r>
              <a:rPr lang="en-US" dirty="0" smtClean="0">
                <a:latin typeface="Arial" charset="0"/>
              </a:rPr>
              <a:t> From </a:t>
            </a:r>
            <a:r>
              <a:rPr lang="en-US" dirty="0" err="1" smtClean="0">
                <a:latin typeface="Arial" charset="0"/>
              </a:rPr>
              <a:t>Emona</a:t>
            </a:r>
            <a:endParaRPr lang="en-US" dirty="0">
              <a:latin typeface="Arial" charset="0"/>
            </a:endParaRPr>
          </a:p>
        </p:txBody>
      </p:sp>
      <p:sp>
        <p:nvSpPr>
          <p:cNvPr id="20484" name="Text Box 4"/>
          <p:cNvSpPr txBox="1">
            <a:spLocks noChangeArrowheads="1"/>
          </p:cNvSpPr>
          <p:nvPr/>
        </p:nvSpPr>
        <p:spPr bwMode="auto">
          <a:xfrm>
            <a:off x="4724400" y="1343085"/>
            <a:ext cx="4876800" cy="4524315"/>
          </a:xfrm>
          <a:prstGeom prst="rect">
            <a:avLst/>
          </a:prstGeom>
          <a:noFill/>
          <a:ln w="9525">
            <a:noFill/>
            <a:miter lim="800000"/>
            <a:headEnd/>
            <a:tailEnd/>
          </a:ln>
          <a:effectLst/>
        </p:spPr>
        <p:txBody>
          <a:bodyPr wrap="square">
            <a:spAutoFit/>
          </a:bodyPr>
          <a:lstStyle/>
          <a:p>
            <a:pPr>
              <a:spcBef>
                <a:spcPct val="50000"/>
              </a:spcBef>
              <a:buFontTx/>
              <a:buChar char="•"/>
            </a:pPr>
            <a:r>
              <a:rPr lang="en-US" sz="2400" b="0" dirty="0" smtClean="0">
                <a:latin typeface="+mn-lt"/>
              </a:rPr>
              <a:t>Communications Trainer Board</a:t>
            </a:r>
          </a:p>
          <a:p>
            <a:pPr>
              <a:spcBef>
                <a:spcPct val="50000"/>
              </a:spcBef>
              <a:buFontTx/>
              <a:buChar char="•"/>
            </a:pPr>
            <a:r>
              <a:rPr lang="en-US" sz="2400" b="0" dirty="0" smtClean="0">
                <a:latin typeface="+mn-lt"/>
              </a:rPr>
              <a:t>LabVIEW Soft Front Panels</a:t>
            </a:r>
            <a:endParaRPr lang="en-US" sz="2400" b="0" dirty="0">
              <a:latin typeface="+mn-lt"/>
            </a:endParaRPr>
          </a:p>
          <a:p>
            <a:pPr>
              <a:spcBef>
                <a:spcPct val="50000"/>
              </a:spcBef>
              <a:buFontTx/>
              <a:buChar char="•"/>
            </a:pPr>
            <a:r>
              <a:rPr lang="en-US" sz="2400" b="0" dirty="0" smtClean="0">
                <a:latin typeface="+mn-lt"/>
              </a:rPr>
              <a:t>Courseware Included (29 </a:t>
            </a:r>
            <a:r>
              <a:rPr lang="en-US" sz="2400" b="0" dirty="0" err="1" smtClean="0">
                <a:latin typeface="+mn-lt"/>
              </a:rPr>
              <a:t>Expts</a:t>
            </a:r>
            <a:r>
              <a:rPr lang="en-US" sz="2400" b="0" dirty="0" smtClean="0">
                <a:latin typeface="+mn-lt"/>
              </a:rPr>
              <a:t>)</a:t>
            </a:r>
          </a:p>
          <a:p>
            <a:pPr>
              <a:spcBef>
                <a:spcPct val="50000"/>
              </a:spcBef>
              <a:buFontTx/>
              <a:buChar char="•"/>
            </a:pPr>
            <a:r>
              <a:rPr lang="en-US" sz="2400" b="0" dirty="0" smtClean="0">
                <a:latin typeface="+mn-lt"/>
              </a:rPr>
              <a:t>Shipping </a:t>
            </a:r>
            <a:r>
              <a:rPr lang="en-US" sz="2400" b="1" u="sng" dirty="0" smtClean="0">
                <a:latin typeface="+mn-lt"/>
              </a:rPr>
              <a:t>Q4’07</a:t>
            </a:r>
          </a:p>
          <a:p>
            <a:pPr>
              <a:spcBef>
                <a:spcPct val="50000"/>
              </a:spcBef>
              <a:buFontTx/>
              <a:buChar char="•"/>
            </a:pPr>
            <a:r>
              <a:rPr lang="en-US" sz="2400" b="0" dirty="0" smtClean="0">
                <a:latin typeface="+mn-lt"/>
              </a:rPr>
              <a:t>Example Labs:</a:t>
            </a:r>
          </a:p>
          <a:p>
            <a:pPr lvl="1">
              <a:buFontTx/>
              <a:buChar char="•"/>
            </a:pPr>
            <a:r>
              <a:rPr lang="en-US" sz="2400" b="0" dirty="0" smtClean="0">
                <a:latin typeface="+mn-lt"/>
              </a:rPr>
              <a:t>AM, DSB &amp; FM</a:t>
            </a:r>
          </a:p>
          <a:p>
            <a:pPr lvl="1">
              <a:buFontTx/>
              <a:buChar char="•"/>
            </a:pPr>
            <a:r>
              <a:rPr lang="en-US" sz="2400" b="0" dirty="0" smtClean="0">
                <a:latin typeface="+mn-lt"/>
              </a:rPr>
              <a:t>BPSK, QPSK, QAM</a:t>
            </a:r>
          </a:p>
          <a:p>
            <a:pPr lvl="1">
              <a:buFontTx/>
              <a:buChar char="•"/>
            </a:pPr>
            <a:r>
              <a:rPr lang="en-US" sz="2400" b="0" dirty="0" smtClean="0">
                <a:latin typeface="+mn-lt"/>
              </a:rPr>
              <a:t>FSK, ASK, Sampling</a:t>
            </a:r>
          </a:p>
          <a:p>
            <a:pPr lvl="1">
              <a:buFontTx/>
              <a:buChar char="•"/>
            </a:pPr>
            <a:r>
              <a:rPr lang="en-US" sz="2400" b="0" dirty="0" smtClean="0">
                <a:latin typeface="+mn-lt"/>
              </a:rPr>
              <a:t>PCM &amp; Line Codes</a:t>
            </a:r>
          </a:p>
          <a:p>
            <a:pPr lvl="1">
              <a:buFontTx/>
              <a:buChar char="•"/>
            </a:pPr>
            <a:r>
              <a:rPr lang="en-US" sz="2400" b="0" dirty="0" err="1" smtClean="0">
                <a:latin typeface="+mn-lt"/>
              </a:rPr>
              <a:t>Intro:Software</a:t>
            </a:r>
            <a:r>
              <a:rPr lang="en-US" sz="2400" b="0" dirty="0" smtClean="0">
                <a:latin typeface="+mn-lt"/>
              </a:rPr>
              <a:t> Defined Radio</a:t>
            </a:r>
          </a:p>
        </p:txBody>
      </p:sp>
      <p:pic>
        <p:nvPicPr>
          <p:cNvPr id="5" name="Picture 4" descr="Emona-TIMS.gif"/>
          <p:cNvPicPr>
            <a:picLocks noChangeAspect="1"/>
          </p:cNvPicPr>
          <p:nvPr/>
        </p:nvPicPr>
        <p:blipFill>
          <a:blip r:embed="rId5"/>
          <a:stretch>
            <a:fillRect/>
          </a:stretch>
        </p:blipFill>
        <p:spPr>
          <a:xfrm>
            <a:off x="7086600" y="228600"/>
            <a:ext cx="1947042" cy="990600"/>
          </a:xfrm>
          <a:prstGeom prst="rect">
            <a:avLst/>
          </a:prstGeom>
        </p:spPr>
      </p:pic>
      <p:pic>
        <p:nvPicPr>
          <p:cNvPr id="6" name="Picture 5" descr="PH-DATEX-V2-front-1sm.jpg"/>
          <p:cNvPicPr>
            <a:picLocks noChangeAspect="1"/>
          </p:cNvPicPr>
          <p:nvPr/>
        </p:nvPicPr>
        <p:blipFill>
          <a:blip r:embed="rId6"/>
          <a:stretch>
            <a:fillRect/>
          </a:stretch>
        </p:blipFill>
        <p:spPr>
          <a:xfrm>
            <a:off x="1371600" y="2495846"/>
            <a:ext cx="4037802" cy="3023130"/>
          </a:xfrm>
          <a:prstGeom prst="rect">
            <a:avLst/>
          </a:prstGeom>
          <a:effectLst>
            <a:reflection blurRad="6350" stA="52000" endA="300" endPos="35000" dir="5400000" sy="-100000" algn="bl" rotWithShape="0"/>
            <a:softEdge rad="127000"/>
          </a:effectLst>
          <a:scene3d>
            <a:camera prst="perspectiveContrastingRightFacing"/>
            <a:lightRig rig="threePt" dir="t"/>
          </a:scene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Emona</a:t>
            </a:r>
            <a:r>
              <a:rPr lang="en-US" dirty="0" smtClean="0"/>
              <a:t> Labs</a:t>
            </a:r>
            <a:endParaRPr lang="en-US" dirty="0"/>
          </a:p>
        </p:txBody>
      </p:sp>
      <p:sp>
        <p:nvSpPr>
          <p:cNvPr id="3" name="Content Placeholder 2"/>
          <p:cNvSpPr>
            <a:spLocks noGrp="1"/>
          </p:cNvSpPr>
          <p:nvPr>
            <p:ph idx="1"/>
          </p:nvPr>
        </p:nvSpPr>
        <p:spPr>
          <a:xfrm>
            <a:off x="152400" y="1066800"/>
            <a:ext cx="6629400" cy="4953000"/>
          </a:xfrm>
        </p:spPr>
        <p:txBody>
          <a:bodyPr/>
          <a:lstStyle/>
          <a:p>
            <a:r>
              <a:rPr lang="en-US" sz="1200" dirty="0" smtClean="0"/>
              <a:t>Introduction ........................................................................................................ </a:t>
            </a:r>
            <a:r>
              <a:rPr lang="en-US" sz="1200" dirty="0" err="1" smtClean="0"/>
              <a:t>i</a:t>
            </a:r>
            <a:r>
              <a:rPr lang="en-US" sz="1200" dirty="0" smtClean="0"/>
              <a:t> - iv</a:t>
            </a:r>
          </a:p>
          <a:p>
            <a:r>
              <a:rPr lang="en-US" sz="1200" dirty="0" smtClean="0"/>
              <a:t>1 - An introduction to the NI ELVIS test equipment ................................... </a:t>
            </a:r>
            <a:r>
              <a:rPr lang="en-US" sz="1200" dirty="0" err="1" smtClean="0"/>
              <a:t>Expt</a:t>
            </a:r>
            <a:r>
              <a:rPr lang="en-US" sz="1200" dirty="0" smtClean="0"/>
              <a:t> 1 - 1</a:t>
            </a:r>
          </a:p>
          <a:p>
            <a:r>
              <a:rPr lang="en-US" sz="1200" dirty="0" smtClean="0"/>
              <a:t>2 - An introduction to the </a:t>
            </a:r>
            <a:r>
              <a:rPr lang="en-US" sz="1200" dirty="0" err="1" smtClean="0"/>
              <a:t>DATEx</a:t>
            </a:r>
            <a:r>
              <a:rPr lang="en-US" sz="1200" dirty="0" smtClean="0"/>
              <a:t> experimental add-in module................ </a:t>
            </a:r>
            <a:r>
              <a:rPr lang="en-US" sz="1200" dirty="0" err="1" smtClean="0"/>
              <a:t>Expt</a:t>
            </a:r>
            <a:r>
              <a:rPr lang="en-US" sz="1200" dirty="0" smtClean="0"/>
              <a:t> 2 - 1</a:t>
            </a:r>
          </a:p>
          <a:p>
            <a:r>
              <a:rPr lang="en-US" sz="1200" dirty="0" smtClean="0"/>
              <a:t>3 - An introduction to soft front panel control .............................................. </a:t>
            </a:r>
            <a:r>
              <a:rPr lang="en-US" sz="1200" dirty="0" err="1" smtClean="0"/>
              <a:t>Expt</a:t>
            </a:r>
            <a:r>
              <a:rPr lang="en-US" sz="1200" dirty="0" smtClean="0"/>
              <a:t> 3 - 1</a:t>
            </a:r>
          </a:p>
          <a:p>
            <a:r>
              <a:rPr lang="en-US" sz="1200" dirty="0" smtClean="0"/>
              <a:t>4 - Using the </a:t>
            </a:r>
            <a:r>
              <a:rPr lang="en-US" sz="1200" dirty="0" err="1" smtClean="0"/>
              <a:t>Emona</a:t>
            </a:r>
            <a:r>
              <a:rPr lang="en-US" sz="1200" dirty="0" smtClean="0"/>
              <a:t> </a:t>
            </a:r>
            <a:r>
              <a:rPr lang="en-US" sz="1200" dirty="0" err="1" smtClean="0"/>
              <a:t>DATEx</a:t>
            </a:r>
            <a:r>
              <a:rPr lang="en-US" sz="1200" dirty="0" smtClean="0"/>
              <a:t> to model equations............................................. </a:t>
            </a:r>
            <a:r>
              <a:rPr lang="en-US" sz="1200" dirty="0" err="1" smtClean="0"/>
              <a:t>Expt</a:t>
            </a:r>
            <a:r>
              <a:rPr lang="en-US" sz="1200" dirty="0" smtClean="0"/>
              <a:t> 4 - 1</a:t>
            </a:r>
          </a:p>
          <a:p>
            <a:r>
              <a:rPr lang="fr-FR" sz="1200" dirty="0" smtClean="0"/>
              <a:t>5 - Amplitude modulation (AM)............................................................................. </a:t>
            </a:r>
            <a:r>
              <a:rPr lang="fr-FR" sz="1200" dirty="0" err="1" smtClean="0"/>
              <a:t>Expt</a:t>
            </a:r>
            <a:r>
              <a:rPr lang="fr-FR" sz="1200" dirty="0" smtClean="0"/>
              <a:t> 5 - 1</a:t>
            </a:r>
          </a:p>
          <a:p>
            <a:r>
              <a:rPr lang="fr-FR" sz="1200" dirty="0" smtClean="0"/>
              <a:t>6 - Double </a:t>
            </a:r>
            <a:r>
              <a:rPr lang="fr-FR" sz="1200" dirty="0" err="1" smtClean="0"/>
              <a:t>Sideband</a:t>
            </a:r>
            <a:r>
              <a:rPr lang="fr-FR" sz="1200" dirty="0" smtClean="0"/>
              <a:t> (DSBSC) modulation......................................................... </a:t>
            </a:r>
            <a:r>
              <a:rPr lang="fr-FR" sz="1200" dirty="0" err="1" smtClean="0"/>
              <a:t>Expt</a:t>
            </a:r>
            <a:r>
              <a:rPr lang="fr-FR" sz="1200" dirty="0" smtClean="0"/>
              <a:t> 6 - 1</a:t>
            </a:r>
          </a:p>
          <a:p>
            <a:r>
              <a:rPr lang="en-US" sz="1200" dirty="0" smtClean="0"/>
              <a:t>7 - Observations of AM and DSBSC signals in the frequency domain..... </a:t>
            </a:r>
            <a:r>
              <a:rPr lang="en-US" sz="1200" dirty="0" err="1" smtClean="0"/>
              <a:t>Expt</a:t>
            </a:r>
            <a:r>
              <a:rPr lang="en-US" sz="1200" dirty="0" smtClean="0"/>
              <a:t> 7 - 1</a:t>
            </a:r>
          </a:p>
          <a:p>
            <a:r>
              <a:rPr lang="de-DE" sz="1200" dirty="0" smtClean="0"/>
              <a:t>8 - AM demodulation................................................................................................ Expt 8 - 1</a:t>
            </a:r>
          </a:p>
          <a:p>
            <a:r>
              <a:rPr lang="fr-FR" sz="1200" dirty="0" smtClean="0"/>
              <a:t>9 - Double </a:t>
            </a:r>
            <a:r>
              <a:rPr lang="fr-FR" sz="1200" dirty="0" err="1" smtClean="0"/>
              <a:t>Sideband</a:t>
            </a:r>
            <a:r>
              <a:rPr lang="fr-FR" sz="1200" dirty="0" smtClean="0"/>
              <a:t> DSBSC </a:t>
            </a:r>
            <a:r>
              <a:rPr lang="fr-FR" sz="1200" dirty="0" err="1" smtClean="0"/>
              <a:t>demodulation</a:t>
            </a:r>
            <a:r>
              <a:rPr lang="fr-FR" sz="1200" dirty="0" smtClean="0"/>
              <a:t>....................................................... </a:t>
            </a:r>
            <a:r>
              <a:rPr lang="fr-FR" sz="1200" dirty="0" err="1" smtClean="0"/>
              <a:t>Expt</a:t>
            </a:r>
            <a:r>
              <a:rPr lang="fr-FR" sz="1200" dirty="0" smtClean="0"/>
              <a:t> 9 - 1</a:t>
            </a:r>
          </a:p>
          <a:p>
            <a:r>
              <a:rPr lang="en-US" sz="1200" dirty="0" smtClean="0"/>
              <a:t>10 - Single Sideband (SSB) modulation &amp; demodulation............................... </a:t>
            </a:r>
            <a:r>
              <a:rPr lang="en-US" sz="1200" dirty="0" err="1" smtClean="0"/>
              <a:t>Expt</a:t>
            </a:r>
            <a:r>
              <a:rPr lang="en-US" sz="1200" dirty="0" smtClean="0"/>
              <a:t> 10 - 1</a:t>
            </a:r>
          </a:p>
          <a:p>
            <a:r>
              <a:rPr lang="en-US" sz="1200" dirty="0" smtClean="0"/>
              <a:t>11 - Frequency Modulation (FM) ........................................................................... </a:t>
            </a:r>
            <a:r>
              <a:rPr lang="en-US" sz="1200" dirty="0" err="1" smtClean="0"/>
              <a:t>Expt</a:t>
            </a:r>
            <a:r>
              <a:rPr lang="en-US" sz="1200" dirty="0" smtClean="0"/>
              <a:t> 11 - 1</a:t>
            </a:r>
          </a:p>
          <a:p>
            <a:r>
              <a:rPr lang="en-US" sz="1200" dirty="0" smtClean="0"/>
              <a:t>12 - FM demodulation............................................................................................... </a:t>
            </a:r>
            <a:r>
              <a:rPr lang="en-US" sz="1200" dirty="0" err="1" smtClean="0"/>
              <a:t>Expt</a:t>
            </a:r>
            <a:r>
              <a:rPr lang="en-US" sz="1200" dirty="0" smtClean="0"/>
              <a:t> 12 - 1</a:t>
            </a:r>
          </a:p>
          <a:p>
            <a:r>
              <a:rPr lang="en-US" sz="1200" dirty="0" smtClean="0"/>
              <a:t>13 - Sampling &amp; reconstruction ............................................................................ </a:t>
            </a:r>
            <a:r>
              <a:rPr lang="en-US" sz="1200" dirty="0" err="1" smtClean="0"/>
              <a:t>Expt</a:t>
            </a:r>
            <a:r>
              <a:rPr lang="en-US" sz="1200" dirty="0" smtClean="0"/>
              <a:t> 13 - 1</a:t>
            </a:r>
          </a:p>
          <a:p>
            <a:r>
              <a:rPr lang="en-US" sz="1200" dirty="0" smtClean="0"/>
              <a:t>14 - PCM encoding ..................................................................................................... </a:t>
            </a:r>
            <a:r>
              <a:rPr lang="en-US" sz="1200" dirty="0" err="1" smtClean="0"/>
              <a:t>Expt</a:t>
            </a:r>
            <a:r>
              <a:rPr lang="en-US" sz="1200" dirty="0" smtClean="0"/>
              <a:t> 14 - 1</a:t>
            </a:r>
          </a:p>
          <a:p>
            <a:r>
              <a:rPr lang="en-US" sz="1200" dirty="0" smtClean="0"/>
              <a:t>15 - PCM decoding..................................................................................................... </a:t>
            </a:r>
            <a:r>
              <a:rPr lang="en-US" sz="1200" dirty="0" err="1" smtClean="0"/>
              <a:t>Expt</a:t>
            </a:r>
            <a:r>
              <a:rPr lang="en-US" sz="1200" dirty="0" smtClean="0"/>
              <a:t> 15 - 1</a:t>
            </a:r>
          </a:p>
          <a:p>
            <a:r>
              <a:rPr lang="en-US" sz="1200" dirty="0" smtClean="0"/>
              <a:t>16 - Bandwidth limiting and restoring digital signals..................................... </a:t>
            </a:r>
            <a:r>
              <a:rPr lang="en-US" sz="1200" dirty="0" err="1" smtClean="0"/>
              <a:t>Expt</a:t>
            </a:r>
            <a:r>
              <a:rPr lang="en-US" sz="1200" dirty="0" smtClean="0"/>
              <a:t> 16 - 1</a:t>
            </a:r>
          </a:p>
          <a:p>
            <a:r>
              <a:rPr lang="en-US" sz="1200" dirty="0" smtClean="0"/>
              <a:t>17 - Amplitude Shift Keying (ASK) ..................................................................... </a:t>
            </a:r>
            <a:r>
              <a:rPr lang="en-US" sz="1200" dirty="0" err="1" smtClean="0"/>
              <a:t>Expt</a:t>
            </a:r>
            <a:r>
              <a:rPr lang="en-US" sz="1200" dirty="0" smtClean="0"/>
              <a:t> 17 - 1</a:t>
            </a:r>
          </a:p>
          <a:p>
            <a:r>
              <a:rPr lang="en-US" sz="1200" dirty="0" smtClean="0"/>
              <a:t>18 - Frequency Shift Keying (FSK)...................................................................... </a:t>
            </a:r>
            <a:r>
              <a:rPr lang="en-US" sz="1200" dirty="0" err="1" smtClean="0"/>
              <a:t>Expt</a:t>
            </a:r>
            <a:r>
              <a:rPr lang="en-US" sz="1200" dirty="0" smtClean="0"/>
              <a:t> 18 - 1</a:t>
            </a:r>
          </a:p>
          <a:p>
            <a:r>
              <a:rPr lang="en-US" sz="1200" dirty="0" smtClean="0"/>
              <a:t>19 - Binary Phase Shift Keying (BPSK)............................................................... </a:t>
            </a:r>
            <a:r>
              <a:rPr lang="en-US" sz="1200" dirty="0" err="1" smtClean="0"/>
              <a:t>Expt</a:t>
            </a:r>
            <a:r>
              <a:rPr lang="en-US" sz="1200" dirty="0" smtClean="0"/>
              <a:t> 19 - 1</a:t>
            </a:r>
          </a:p>
          <a:p>
            <a:r>
              <a:rPr lang="en-US" sz="1200" dirty="0" smtClean="0"/>
              <a:t>20 - </a:t>
            </a:r>
            <a:r>
              <a:rPr lang="en-US" sz="1200" dirty="0" err="1" smtClean="0"/>
              <a:t>Quadrature</a:t>
            </a:r>
            <a:r>
              <a:rPr lang="en-US" sz="1200" dirty="0" smtClean="0"/>
              <a:t> Phase Shift Keying (QPSK) .................................................. </a:t>
            </a:r>
            <a:r>
              <a:rPr lang="en-US" sz="1200" dirty="0" err="1" smtClean="0"/>
              <a:t>Expt</a:t>
            </a:r>
            <a:r>
              <a:rPr lang="en-US" sz="1200" dirty="0" smtClean="0"/>
              <a:t> 20 - 1</a:t>
            </a:r>
          </a:p>
          <a:p>
            <a:r>
              <a:rPr lang="en-US" sz="1200" dirty="0" smtClean="0"/>
              <a:t>21 - Spread Spectrum - DSSS modulation &amp; demodulation ........................ </a:t>
            </a:r>
            <a:r>
              <a:rPr lang="en-US" sz="1200" dirty="0" err="1" smtClean="0"/>
              <a:t>Expt</a:t>
            </a:r>
            <a:r>
              <a:rPr lang="en-US" sz="1200" dirty="0" smtClean="0"/>
              <a:t> 21 - 1</a:t>
            </a:r>
          </a:p>
          <a:p>
            <a:r>
              <a:rPr lang="en-US" sz="1200" dirty="0" smtClean="0"/>
              <a:t>22 - </a:t>
            </a:r>
            <a:r>
              <a:rPr lang="en-US" sz="1200" dirty="0" err="1" smtClean="0"/>
              <a:t>Undersampling</a:t>
            </a:r>
            <a:r>
              <a:rPr lang="en-US" sz="1200" dirty="0" smtClean="0"/>
              <a:t> in Software Defined Radio.............................................. </a:t>
            </a:r>
            <a:r>
              <a:rPr lang="en-US" sz="1200" dirty="0" err="1" smtClean="0"/>
              <a:t>Expt</a:t>
            </a:r>
            <a:r>
              <a:rPr lang="en-US" sz="1200" dirty="0" smtClean="0"/>
              <a:t> 22 - 1</a:t>
            </a:r>
            <a:endParaRPr lang="en-US" sz="1200"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64.8"/>
</p:tagLst>
</file>

<file path=ppt/tags/tag2.xml><?xml version="1.0" encoding="utf-8"?>
<p:tagLst xmlns:a="http://schemas.openxmlformats.org/drawingml/2006/main" xmlns:r="http://schemas.openxmlformats.org/officeDocument/2006/relationships" xmlns:p="http://schemas.openxmlformats.org/presentationml/2006/main">
  <p:tag name="TIMING" val="|37.9"/>
</p:tagLst>
</file>

<file path=ppt/tags/tag3.xml><?xml version="1.0" encoding="utf-8"?>
<p:tagLst xmlns:a="http://schemas.openxmlformats.org/drawingml/2006/main" xmlns:r="http://schemas.openxmlformats.org/officeDocument/2006/relationships" xmlns:p="http://schemas.openxmlformats.org/presentationml/2006/main">
  <p:tag name="TIMING" val="|9.5|12.7|8.9"/>
</p:tagLst>
</file>

<file path=ppt/tags/tag4.xml><?xml version="1.0" encoding="utf-8"?>
<p:tagLst xmlns:a="http://schemas.openxmlformats.org/drawingml/2006/main" xmlns:r="http://schemas.openxmlformats.org/officeDocument/2006/relationships" xmlns:p="http://schemas.openxmlformats.org/presentationml/2006/main">
  <p:tag name="TIMING" val="|9.5|12.7|8.9"/>
</p:tagLst>
</file>

<file path=ppt/theme/theme1.xml><?xml version="1.0" encoding="utf-8"?>
<a:theme xmlns:a="http://schemas.openxmlformats.org/drawingml/2006/main" name="NI Corporate Template_2007 v2">
  <a:themeElements>
    <a:clrScheme name="Anu1">
      <a:dk1>
        <a:srgbClr val="000000"/>
      </a:dk1>
      <a:lt1>
        <a:sysClr val="window" lastClr="FFFFFF"/>
      </a:lt1>
      <a:dk2>
        <a:srgbClr val="548DD4"/>
      </a:dk2>
      <a:lt2>
        <a:srgbClr val="FFFFFF"/>
      </a:lt2>
      <a:accent1>
        <a:srgbClr val="548DD4"/>
      </a:accent1>
      <a:accent2>
        <a:srgbClr val="E36C09"/>
      </a:accent2>
      <a:accent3>
        <a:srgbClr val="9BBB59"/>
      </a:accent3>
      <a:accent4>
        <a:srgbClr val="953734"/>
      </a:accent4>
      <a:accent5>
        <a:srgbClr val="4BACC6"/>
      </a:accent5>
      <a:accent6>
        <a:srgbClr val="F79646"/>
      </a:accent6>
      <a:hlink>
        <a:srgbClr val="0000FF"/>
      </a:hlink>
      <a:folHlink>
        <a:srgbClr val="800080"/>
      </a:folHlink>
    </a:clrScheme>
    <a:fontScheme name="NI Corporate Template_2007">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NI Corporate Template_20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I Corporate Template_2007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I Corporate Template_2007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I Corporate Template_2007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I Corporate Template_2007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I Corporate Template_2007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I Corporate Template_2007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I Corporate Template_2007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I Corporate Template_2007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I Corporate Template_2007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I Corporate Template_2007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I Corporate Template_2007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Biomedical Engineering Efforts_2007_11_26</Template>
  <TotalTime>3912</TotalTime>
  <Words>3439</Words>
  <Application>Microsoft Office PowerPoint</Application>
  <PresentationFormat>On-screen Show (4:3)</PresentationFormat>
  <Paragraphs>758</Paragraphs>
  <Slides>62</Slides>
  <Notes>54</Notes>
  <HiddenSlides>37</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62</vt:i4>
      </vt:variant>
    </vt:vector>
  </HeadingPairs>
  <TitlesOfParts>
    <vt:vector size="64" baseType="lpstr">
      <vt:lpstr>NI Corporate Template_2007 v2</vt:lpstr>
      <vt:lpstr>Bitmap Image</vt:lpstr>
      <vt:lpstr>National Instruments iLabs Update</vt:lpstr>
      <vt:lpstr>Outline</vt:lpstr>
      <vt:lpstr>NI ELVIS II+ Comparison Chart</vt:lpstr>
      <vt:lpstr>Slide 4</vt:lpstr>
      <vt:lpstr>Slide 5</vt:lpstr>
      <vt:lpstr>NI Electronics Education Platform Multisim, LabVIEW and NI ELVIS</vt:lpstr>
      <vt:lpstr>Digital Electronics</vt:lpstr>
      <vt:lpstr>DATEx From Emona</vt:lpstr>
      <vt:lpstr>Emona Labs</vt:lpstr>
      <vt:lpstr>Power Monitoring</vt:lpstr>
      <vt:lpstr>Controls – Quanser QNET Boards</vt:lpstr>
      <vt:lpstr>LabVIEW 8.6</vt:lpstr>
      <vt:lpstr>LabVIEW for Signal Processing concepts </vt:lpstr>
      <vt:lpstr>LabVIEW ARM</vt:lpstr>
      <vt:lpstr>LabVIEW for control and simulation</vt:lpstr>
      <vt:lpstr>Duct-Tape Marketing – Guy Kawasaki</vt:lpstr>
      <vt:lpstr>Gap in the Academic Market </vt:lpstr>
      <vt:lpstr>NI ELVIS Performance as a Product</vt:lpstr>
      <vt:lpstr>NI ELVIS Issues  </vt:lpstr>
      <vt:lpstr>Introducing: NI ELVIS II</vt:lpstr>
      <vt:lpstr>An Important Point</vt:lpstr>
      <vt:lpstr>An Important Point</vt:lpstr>
      <vt:lpstr>Curriculum Integration</vt:lpstr>
      <vt:lpstr>Freescale Board for NI ELVIS</vt:lpstr>
      <vt:lpstr>Vernier &amp; Pasco Adapters</vt:lpstr>
      <vt:lpstr>Platform for Teaching MCU Concepts</vt:lpstr>
      <vt:lpstr>Platform for Teaching MCU Concepts</vt:lpstr>
      <vt:lpstr>Platform for Teaching Telecom Concepts</vt:lpstr>
      <vt:lpstr>NI ELVIS II Teaching Platform</vt:lpstr>
      <vt:lpstr>NI ELVIS II Platform</vt:lpstr>
      <vt:lpstr>Global Launch Objectives</vt:lpstr>
      <vt:lpstr>Benchmarks for Success</vt:lpstr>
      <vt:lpstr>Who Are We Targeting? Primary Audience</vt:lpstr>
      <vt:lpstr>Primary NI ELVIS II Audience Segments</vt:lpstr>
      <vt:lpstr>Secondary NI ELVIS II Audience Segments</vt:lpstr>
      <vt:lpstr>Information Path</vt:lpstr>
      <vt:lpstr>NI ELVIS II Info Path</vt:lpstr>
      <vt:lpstr>Slide 38</vt:lpstr>
      <vt:lpstr>Key Themes</vt:lpstr>
      <vt:lpstr>Key Themes</vt:lpstr>
      <vt:lpstr>Key Message for NI ELVIS II Launch</vt:lpstr>
      <vt:lpstr>Elevator Pitch</vt:lpstr>
      <vt:lpstr>Partner/Distributor Marketing Toolbox</vt:lpstr>
      <vt:lpstr>Supporting Curriculum</vt:lpstr>
      <vt:lpstr>Key Media Ideas</vt:lpstr>
      <vt:lpstr>Key Media Ideas</vt:lpstr>
      <vt:lpstr>Key Media Ideas</vt:lpstr>
      <vt:lpstr>Media Team Specific Metrics</vt:lpstr>
      <vt:lpstr>Launch Execution</vt:lpstr>
      <vt:lpstr>Media Ownership</vt:lpstr>
      <vt:lpstr>Technical Leads</vt:lpstr>
      <vt:lpstr>Launch Team Logistics</vt:lpstr>
      <vt:lpstr>Next Steps</vt:lpstr>
      <vt:lpstr>Resources</vt:lpstr>
      <vt:lpstr>PR</vt:lpstr>
      <vt:lpstr>Newsletters</vt:lpstr>
      <vt:lpstr>Advertising</vt:lpstr>
      <vt:lpstr>Web</vt:lpstr>
      <vt:lpstr>Collateral</vt:lpstr>
      <vt:lpstr>Multimedia</vt:lpstr>
      <vt:lpstr>Events</vt:lpstr>
      <vt:lpstr>NI ELVIS Marketing Challenge Contest….</vt:lpstr>
    </vt:vector>
  </TitlesOfParts>
  <Company>National Instruments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NI ELVIS II Launch Presentation</dc:title>
  <dc:creator>Fujitsu</dc:creator>
  <cp:lastModifiedBy>AndrewWatchorn</cp:lastModifiedBy>
  <cp:revision>43</cp:revision>
  <dcterms:created xsi:type="dcterms:W3CDTF">2007-12-10T12:21:58Z</dcterms:created>
  <dcterms:modified xsi:type="dcterms:W3CDTF">2009-07-09T12:01:16Z</dcterms:modified>
</cp:coreProperties>
</file>