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9" r:id="rId3"/>
    <p:sldId id="272" r:id="rId4"/>
    <p:sldId id="275" r:id="rId5"/>
    <p:sldId id="285" r:id="rId6"/>
    <p:sldId id="276" r:id="rId7"/>
    <p:sldId id="280" r:id="rId8"/>
    <p:sldId id="279" r:id="rId9"/>
    <p:sldId id="290" r:id="rId10"/>
    <p:sldId id="281" r:id="rId11"/>
    <p:sldId id="287" r:id="rId12"/>
    <p:sldId id="271" r:id="rId13"/>
    <p:sldId id="278" r:id="rId14"/>
    <p:sldId id="286" r:id="rId15"/>
    <p:sldId id="289" r:id="rId16"/>
    <p:sldId id="291" r:id="rId17"/>
    <p:sldId id="262" r:id="rId18"/>
    <p:sldId id="263" r:id="rId19"/>
    <p:sldId id="273" r:id="rId20"/>
    <p:sldId id="274" r:id="rId21"/>
    <p:sldId id="282" r:id="rId22"/>
    <p:sldId id="292" r:id="rId23"/>
    <p:sldId id="284" r:id="rId24"/>
    <p:sldId id="288" r:id="rId25"/>
    <p:sldId id="269" r:id="rId26"/>
    <p:sldId id="264" r:id="rId27"/>
    <p:sldId id="265" r:id="rId28"/>
    <p:sldId id="266" r:id="rId29"/>
    <p:sldId id="267" r:id="rId30"/>
    <p:sldId id="268" r:id="rId31"/>
    <p:sldId id="270" r:id="rId32"/>
    <p:sldId id="293" r:id="rId33"/>
    <p:sldId id="26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604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p:cViewPr varScale="1">
        <p:scale>
          <a:sx n="80" d="100"/>
          <a:sy n="80" d="100"/>
        </p:scale>
        <p:origin x="-36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1D8A20-BE30-4074-A647-62042DFF45EB}" type="datetimeFigureOut">
              <a:rPr lang="en-US" smtClean="0"/>
              <a:pPr/>
              <a:t>7/27/2009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966BEE-3C5C-4B27-9446-9114BE96CF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26A968-BEA9-4B9B-B58A-BD817348EA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966BEE-3C5C-4B27-9446-9114BE96CF5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D2AA6-CB70-4EB9-A999-18CF81C4898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D2AA6-CB70-4EB9-A999-18CF81C4898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2C5D86-F863-44F0-A35E-01F6BF7818BE}"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0F1ED-4321-40FB-8FC3-B7C55E8CFC1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BB894B-3A0A-4484-B6F4-A3B1944A47A5}" type="slidenum">
              <a:rPr lang="en-US"/>
              <a:pPr fontAlgn="base">
                <a:spcBef>
                  <a:spcPct val="0"/>
                </a:spcBef>
                <a:spcAft>
                  <a:spcPct val="0"/>
                </a:spcAft>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A6DD51-0E28-4030-8AF1-09427D012137}" type="slidenum">
              <a:rPr lang="en-US"/>
              <a:pPr fontAlgn="base">
                <a:spcBef>
                  <a:spcPct val="0"/>
                </a:spcBef>
                <a:spcAft>
                  <a:spcPct val="0"/>
                </a:spcAft>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0A2900-E676-481E-976F-651430401024}" type="slidenum">
              <a:rPr lang="en-US"/>
              <a:pPr fontAlgn="base">
                <a:spcBef>
                  <a:spcPct val="0"/>
                </a:spcBef>
                <a:spcAft>
                  <a:spcPct val="0"/>
                </a:spcAft>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749B68-3E82-42C3-A460-80A70A4B342D}" type="slidenum">
              <a:rPr lang="en-US"/>
              <a:pPr fontAlgn="base">
                <a:spcBef>
                  <a:spcPct val="0"/>
                </a:spcBef>
                <a:spcAft>
                  <a:spcPct val="0"/>
                </a:spcAft>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1351B8-C57A-46CF-8FA7-A8483D719868}" type="slidenum">
              <a:rPr lang="en-US"/>
              <a:pPr fontAlgn="base">
                <a:spcBef>
                  <a:spcPct val="0"/>
                </a:spcBef>
                <a:spcAft>
                  <a:spcPct val="0"/>
                </a:spcAft>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5DD53A-1B93-4DA1-BC24-961BE927A8AF}" type="slidenum">
              <a:rPr lang="en-US"/>
              <a:pPr fontAlgn="base">
                <a:spcBef>
                  <a:spcPct val="0"/>
                </a:spcBef>
                <a:spcAft>
                  <a:spcPct val="0"/>
                </a:spcAft>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15DCDF-B45C-4BC3-B326-ADAF0192AC8E}" type="slidenum">
              <a:rPr lang="en-US"/>
              <a:pPr fontAlgn="base">
                <a:spcBef>
                  <a:spcPct val="0"/>
                </a:spcBef>
                <a:spcAft>
                  <a:spcPct val="0"/>
                </a:spcAft>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966BEE-3C5C-4B27-9446-9114BE96CF5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F0ED53-EF84-448E-9BD1-6C96A70B6126}"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C49B63-051F-4763-81F1-505EF12DA393}" type="datetimeFigureOut">
              <a:rPr lang="en-US" smtClean="0"/>
              <a:pPr/>
              <a:t>7/27/2009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C49B63-051F-4763-81F1-505EF12DA393}" type="datetimeFigureOut">
              <a:rPr lang="en-US" smtClean="0"/>
              <a:pPr/>
              <a:t>7/27/2009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C49B63-051F-4763-81F1-505EF12DA393}" type="datetimeFigureOut">
              <a:rPr lang="en-US" smtClean="0"/>
              <a:pPr/>
              <a:t>7/27/2009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C49B63-051F-4763-81F1-505EF12DA393}" type="datetimeFigureOut">
              <a:rPr lang="en-US" smtClean="0"/>
              <a:pPr/>
              <a:t>7/27/2009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C49B63-051F-4763-81F1-505EF12DA393}" type="datetimeFigureOut">
              <a:rPr lang="en-US" smtClean="0"/>
              <a:pPr/>
              <a:t>7/27/2009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C49B63-051F-4763-81F1-505EF12DA393}" type="datetimeFigureOut">
              <a:rPr lang="en-US" smtClean="0"/>
              <a:pPr/>
              <a:t>7/27/2009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C49B63-051F-4763-81F1-505EF12DA393}" type="datetimeFigureOut">
              <a:rPr lang="en-US" smtClean="0"/>
              <a:pPr/>
              <a:t>7/27/2009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C49B63-051F-4763-81F1-505EF12DA393}" type="datetimeFigureOut">
              <a:rPr lang="en-US" smtClean="0"/>
              <a:pPr/>
              <a:t>7/27/2009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C49B63-051F-4763-81F1-505EF12DA393}" type="datetimeFigureOut">
              <a:rPr lang="en-US" smtClean="0"/>
              <a:pPr/>
              <a:t>7/27/2009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C49B63-051F-4763-81F1-505EF12DA393}" type="datetimeFigureOut">
              <a:rPr lang="en-US" smtClean="0"/>
              <a:pPr/>
              <a:t>7/27/2009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C49B63-051F-4763-81F1-505EF12DA393}" type="datetimeFigureOut">
              <a:rPr lang="en-US" smtClean="0"/>
              <a:pPr/>
              <a:t>7/27/2009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C02B1-4929-4837-AE3C-7693DCA0FD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C49B63-051F-4763-81F1-505EF12DA393}" type="datetimeFigureOut">
              <a:rPr lang="en-US" smtClean="0"/>
              <a:pPr/>
              <a:t>7/27/2009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C02B1-4929-4837-AE3C-7693DCA0FD47}" type="slidenum">
              <a:rPr lang="en-US" smtClean="0"/>
              <a:pPr/>
              <a:t>‹#›</a:t>
            </a:fld>
            <a:endParaRPr lang="en-US"/>
          </a:p>
        </p:txBody>
      </p:sp>
      <p:sp>
        <p:nvSpPr>
          <p:cNvPr id="8" name="Rectangle 7"/>
          <p:cNvSpPr/>
          <p:nvPr userDrawn="1"/>
        </p:nvSpPr>
        <p:spPr>
          <a:xfrm>
            <a:off x="11875" y="0"/>
            <a:ext cx="457200" cy="6553200"/>
          </a:xfrm>
          <a:prstGeom prst="rect">
            <a:avLst/>
          </a:prstGeom>
          <a:solidFill>
            <a:srgbClr val="C9604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3" name="Picture 1"/>
          <p:cNvPicPr>
            <a:picLocks noChangeAspect="1" noChangeArrowheads="1"/>
          </p:cNvPicPr>
          <p:nvPr userDrawn="1"/>
        </p:nvPicPr>
        <p:blipFill>
          <a:blip r:embed="rId13"/>
          <a:srcRect/>
          <a:stretch>
            <a:fillRect/>
          </a:stretch>
        </p:blipFill>
        <p:spPr bwMode="auto">
          <a:xfrm>
            <a:off x="0" y="6034150"/>
            <a:ext cx="2952750" cy="800100"/>
          </a:xfrm>
          <a:prstGeom prst="rect">
            <a:avLst/>
          </a:prstGeom>
          <a:noFill/>
          <a:ln w="9525">
            <a:solidFill>
              <a:schemeClr val="bg1"/>
            </a:solid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2.gif"/><Relationship Id="rId18" Type="http://schemas.openxmlformats.org/officeDocument/2006/relationships/image" Target="../media/image17.gif"/><Relationship Id="rId26" Type="http://schemas.openxmlformats.org/officeDocument/2006/relationships/image" Target="../media/image25.gif"/><Relationship Id="rId39" Type="http://schemas.openxmlformats.org/officeDocument/2006/relationships/image" Target="../media/image38.gif"/><Relationship Id="rId3" Type="http://schemas.openxmlformats.org/officeDocument/2006/relationships/image" Target="../media/image2.gif"/><Relationship Id="rId21" Type="http://schemas.openxmlformats.org/officeDocument/2006/relationships/image" Target="../media/image20.gif"/><Relationship Id="rId34" Type="http://schemas.openxmlformats.org/officeDocument/2006/relationships/image" Target="../media/image33.gif"/><Relationship Id="rId7" Type="http://schemas.openxmlformats.org/officeDocument/2006/relationships/image" Target="../media/image6.gif"/><Relationship Id="rId12" Type="http://schemas.openxmlformats.org/officeDocument/2006/relationships/image" Target="../media/image11.gif"/><Relationship Id="rId17" Type="http://schemas.openxmlformats.org/officeDocument/2006/relationships/image" Target="../media/image16.gif"/><Relationship Id="rId25" Type="http://schemas.openxmlformats.org/officeDocument/2006/relationships/image" Target="../media/image24.gif"/><Relationship Id="rId33" Type="http://schemas.openxmlformats.org/officeDocument/2006/relationships/image" Target="../media/image32.gif"/><Relationship Id="rId38" Type="http://schemas.openxmlformats.org/officeDocument/2006/relationships/image" Target="../media/image37.gif"/><Relationship Id="rId2" Type="http://schemas.openxmlformats.org/officeDocument/2006/relationships/notesSlide" Target="../notesSlides/notesSlide1.xml"/><Relationship Id="rId16" Type="http://schemas.openxmlformats.org/officeDocument/2006/relationships/image" Target="../media/image15.gif"/><Relationship Id="rId20" Type="http://schemas.openxmlformats.org/officeDocument/2006/relationships/image" Target="../media/image19.gif"/><Relationship Id="rId29" Type="http://schemas.openxmlformats.org/officeDocument/2006/relationships/image" Target="../media/image28.gif"/><Relationship Id="rId1" Type="http://schemas.openxmlformats.org/officeDocument/2006/relationships/slideLayout" Target="../slideLayouts/slideLayout1.xml"/><Relationship Id="rId6" Type="http://schemas.openxmlformats.org/officeDocument/2006/relationships/image" Target="../media/image5.gif"/><Relationship Id="rId11" Type="http://schemas.openxmlformats.org/officeDocument/2006/relationships/image" Target="../media/image10.gif"/><Relationship Id="rId24" Type="http://schemas.openxmlformats.org/officeDocument/2006/relationships/image" Target="../media/image23.gif"/><Relationship Id="rId32" Type="http://schemas.openxmlformats.org/officeDocument/2006/relationships/image" Target="../media/image31.gif"/><Relationship Id="rId37" Type="http://schemas.openxmlformats.org/officeDocument/2006/relationships/image" Target="../media/image36.gif"/><Relationship Id="rId40" Type="http://schemas.openxmlformats.org/officeDocument/2006/relationships/image" Target="../media/image39.gif"/><Relationship Id="rId5" Type="http://schemas.openxmlformats.org/officeDocument/2006/relationships/image" Target="../media/image4.gif"/><Relationship Id="rId15" Type="http://schemas.openxmlformats.org/officeDocument/2006/relationships/image" Target="../media/image14.gif"/><Relationship Id="rId23" Type="http://schemas.openxmlformats.org/officeDocument/2006/relationships/image" Target="../media/image22.gif"/><Relationship Id="rId28" Type="http://schemas.openxmlformats.org/officeDocument/2006/relationships/image" Target="../media/image27.gif"/><Relationship Id="rId36" Type="http://schemas.openxmlformats.org/officeDocument/2006/relationships/image" Target="../media/image35.gif"/><Relationship Id="rId10" Type="http://schemas.openxmlformats.org/officeDocument/2006/relationships/image" Target="../media/image9.gif"/><Relationship Id="rId19" Type="http://schemas.openxmlformats.org/officeDocument/2006/relationships/image" Target="../media/image18.gif"/><Relationship Id="rId31" Type="http://schemas.openxmlformats.org/officeDocument/2006/relationships/image" Target="../media/image30.gif"/><Relationship Id="rId4" Type="http://schemas.openxmlformats.org/officeDocument/2006/relationships/image" Target="../media/image3.gif"/><Relationship Id="rId9" Type="http://schemas.openxmlformats.org/officeDocument/2006/relationships/image" Target="../media/image8.gif"/><Relationship Id="rId14" Type="http://schemas.openxmlformats.org/officeDocument/2006/relationships/image" Target="../media/image13.gif"/><Relationship Id="rId22" Type="http://schemas.openxmlformats.org/officeDocument/2006/relationships/image" Target="../media/image21.gif"/><Relationship Id="rId27" Type="http://schemas.openxmlformats.org/officeDocument/2006/relationships/image" Target="../media/image26.gif"/><Relationship Id="rId30" Type="http://schemas.openxmlformats.org/officeDocument/2006/relationships/image" Target="../media/image29.gif"/><Relationship Id="rId35" Type="http://schemas.openxmlformats.org/officeDocument/2006/relationships/image" Target="../media/image34.gif"/></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corporate/tenthings.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a/help/intl/en/edu/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wmf"/><Relationship Id="rId7"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0.gif"/></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apiwiki.twitter.com/Twitter-REST-API-Method%3A-statuses%C2%A0friend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gif"/></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Maps on a Spreadsheet and Other Google Collaboration Tools</a:t>
            </a:r>
            <a:endParaRPr lang="en-US" dirty="0"/>
          </a:p>
        </p:txBody>
      </p:sp>
      <p:sp>
        <p:nvSpPr>
          <p:cNvPr id="3" name="Subtitle 2"/>
          <p:cNvSpPr>
            <a:spLocks noGrp="1"/>
          </p:cNvSpPr>
          <p:nvPr>
            <p:ph type="subTitle" idx="1"/>
          </p:nvPr>
        </p:nvSpPr>
        <p:spPr>
          <a:xfrm>
            <a:off x="1371600" y="3810000"/>
            <a:ext cx="6400800" cy="1752600"/>
          </a:xfrm>
        </p:spPr>
        <p:txBody>
          <a:bodyPr>
            <a:noAutofit/>
          </a:bodyPr>
          <a:lstStyle/>
          <a:p>
            <a:r>
              <a:rPr lang="en-US" sz="2400" dirty="0" smtClean="0"/>
              <a:t>Mark </a:t>
            </a:r>
            <a:r>
              <a:rPr lang="en-US" sz="2400" dirty="0" err="1" smtClean="0"/>
              <a:t>Frydenberg</a:t>
            </a:r>
            <a:endParaRPr lang="en-US" sz="2400" dirty="0" smtClean="0"/>
          </a:p>
          <a:p>
            <a:r>
              <a:rPr lang="en-US" sz="2400" dirty="0" smtClean="0"/>
              <a:t>Computer Information Systems Department </a:t>
            </a:r>
          </a:p>
          <a:p>
            <a:r>
              <a:rPr lang="en-US" sz="2400" dirty="0" smtClean="0"/>
              <a:t>Bentley University, Waltham, MA</a:t>
            </a:r>
          </a:p>
          <a:p>
            <a:r>
              <a:rPr lang="en-US" sz="2400" dirty="0" smtClean="0"/>
              <a:t>Student Assistant:  Brandon </a:t>
            </a:r>
            <a:r>
              <a:rPr lang="en-US" sz="2400" dirty="0" err="1" smtClean="0"/>
              <a:t>Schug</a:t>
            </a:r>
            <a:endParaRPr lang="en-US" sz="2400" dirty="0"/>
          </a:p>
        </p:txBody>
      </p:sp>
      <p:pic>
        <p:nvPicPr>
          <p:cNvPr id="4" name="Picture 5" descr="Book Search"/>
          <p:cNvPicPr>
            <a:picLocks noChangeAspect="1" noChangeArrowheads="1"/>
          </p:cNvPicPr>
          <p:nvPr/>
        </p:nvPicPr>
        <p:blipFill>
          <a:blip r:embed="rId3"/>
          <a:srcRect/>
          <a:stretch>
            <a:fillRect/>
          </a:stretch>
        </p:blipFill>
        <p:spPr bwMode="auto">
          <a:xfrm>
            <a:off x="3505200" y="6248400"/>
            <a:ext cx="333375" cy="333375"/>
          </a:xfrm>
          <a:prstGeom prst="rect">
            <a:avLst/>
          </a:prstGeom>
          <a:noFill/>
        </p:spPr>
      </p:pic>
      <p:pic>
        <p:nvPicPr>
          <p:cNvPr id="5" name="Picture 6" descr="Checkout"/>
          <p:cNvPicPr>
            <a:picLocks noChangeAspect="1" noChangeArrowheads="1"/>
          </p:cNvPicPr>
          <p:nvPr/>
        </p:nvPicPr>
        <p:blipFill>
          <a:blip r:embed="rId4"/>
          <a:srcRect/>
          <a:stretch>
            <a:fillRect/>
          </a:stretch>
        </p:blipFill>
        <p:spPr bwMode="auto">
          <a:xfrm>
            <a:off x="6705600" y="5486400"/>
            <a:ext cx="333375" cy="333375"/>
          </a:xfrm>
          <a:prstGeom prst="rect">
            <a:avLst/>
          </a:prstGeom>
          <a:noFill/>
        </p:spPr>
      </p:pic>
      <p:pic>
        <p:nvPicPr>
          <p:cNvPr id="6" name="Picture 7" descr="Desktop"/>
          <p:cNvPicPr>
            <a:picLocks noChangeAspect="1" noChangeArrowheads="1"/>
          </p:cNvPicPr>
          <p:nvPr/>
        </p:nvPicPr>
        <p:blipFill>
          <a:blip r:embed="rId5"/>
          <a:srcRect/>
          <a:stretch>
            <a:fillRect/>
          </a:stretch>
        </p:blipFill>
        <p:spPr bwMode="auto">
          <a:xfrm>
            <a:off x="2514600" y="762000"/>
            <a:ext cx="333375" cy="333375"/>
          </a:xfrm>
          <a:prstGeom prst="rect">
            <a:avLst/>
          </a:prstGeom>
          <a:noFill/>
        </p:spPr>
      </p:pic>
      <p:pic>
        <p:nvPicPr>
          <p:cNvPr id="7" name="Picture 8" descr="Earth"/>
          <p:cNvPicPr>
            <a:picLocks noChangeAspect="1" noChangeArrowheads="1"/>
          </p:cNvPicPr>
          <p:nvPr/>
        </p:nvPicPr>
        <p:blipFill>
          <a:blip r:embed="rId6"/>
          <a:srcRect/>
          <a:stretch>
            <a:fillRect/>
          </a:stretch>
        </p:blipFill>
        <p:spPr bwMode="auto">
          <a:xfrm>
            <a:off x="8001000" y="1828800"/>
            <a:ext cx="333375" cy="333375"/>
          </a:xfrm>
          <a:prstGeom prst="rect">
            <a:avLst/>
          </a:prstGeom>
          <a:noFill/>
        </p:spPr>
      </p:pic>
      <p:pic>
        <p:nvPicPr>
          <p:cNvPr id="8" name="Picture 9" descr="Finance"/>
          <p:cNvPicPr>
            <a:picLocks noChangeAspect="1" noChangeArrowheads="1"/>
          </p:cNvPicPr>
          <p:nvPr/>
        </p:nvPicPr>
        <p:blipFill>
          <a:blip r:embed="rId7"/>
          <a:srcRect/>
          <a:stretch>
            <a:fillRect/>
          </a:stretch>
        </p:blipFill>
        <p:spPr bwMode="auto">
          <a:xfrm>
            <a:off x="762000" y="5486400"/>
            <a:ext cx="333375" cy="333375"/>
          </a:xfrm>
          <a:prstGeom prst="rect">
            <a:avLst/>
          </a:prstGeom>
          <a:noFill/>
        </p:spPr>
      </p:pic>
      <p:pic>
        <p:nvPicPr>
          <p:cNvPr id="9" name="Picture 10" descr="iGoogle"/>
          <p:cNvPicPr>
            <a:picLocks noChangeAspect="1" noChangeArrowheads="1"/>
          </p:cNvPicPr>
          <p:nvPr/>
        </p:nvPicPr>
        <p:blipFill>
          <a:blip r:embed="rId8"/>
          <a:srcRect/>
          <a:stretch>
            <a:fillRect/>
          </a:stretch>
        </p:blipFill>
        <p:spPr bwMode="auto">
          <a:xfrm>
            <a:off x="762000" y="1676400"/>
            <a:ext cx="333375" cy="333375"/>
          </a:xfrm>
          <a:prstGeom prst="rect">
            <a:avLst/>
          </a:prstGeom>
          <a:noFill/>
        </p:spPr>
      </p:pic>
      <p:pic>
        <p:nvPicPr>
          <p:cNvPr id="10" name="Picture 11" descr="Images"/>
          <p:cNvPicPr>
            <a:picLocks noChangeAspect="1" noChangeArrowheads="1"/>
          </p:cNvPicPr>
          <p:nvPr/>
        </p:nvPicPr>
        <p:blipFill>
          <a:blip r:embed="rId9"/>
          <a:srcRect/>
          <a:stretch>
            <a:fillRect/>
          </a:stretch>
        </p:blipFill>
        <p:spPr bwMode="auto">
          <a:xfrm>
            <a:off x="4267200" y="1066800"/>
            <a:ext cx="333375" cy="333375"/>
          </a:xfrm>
          <a:prstGeom prst="rect">
            <a:avLst/>
          </a:prstGeom>
          <a:noFill/>
        </p:spPr>
      </p:pic>
      <p:pic>
        <p:nvPicPr>
          <p:cNvPr id="11" name="Picture 12" descr="Maps"/>
          <p:cNvPicPr>
            <a:picLocks noChangeAspect="1" noChangeArrowheads="1"/>
          </p:cNvPicPr>
          <p:nvPr/>
        </p:nvPicPr>
        <p:blipFill>
          <a:blip r:embed="rId10"/>
          <a:srcRect/>
          <a:stretch>
            <a:fillRect/>
          </a:stretch>
        </p:blipFill>
        <p:spPr bwMode="auto">
          <a:xfrm>
            <a:off x="6934200" y="1752600"/>
            <a:ext cx="333375" cy="333375"/>
          </a:xfrm>
          <a:prstGeom prst="rect">
            <a:avLst/>
          </a:prstGeom>
          <a:noFill/>
        </p:spPr>
      </p:pic>
      <p:pic>
        <p:nvPicPr>
          <p:cNvPr id="12" name="Picture 13" descr="News"/>
          <p:cNvPicPr>
            <a:picLocks noChangeAspect="1" noChangeArrowheads="1"/>
          </p:cNvPicPr>
          <p:nvPr/>
        </p:nvPicPr>
        <p:blipFill>
          <a:blip r:embed="rId11"/>
          <a:srcRect/>
          <a:stretch>
            <a:fillRect/>
          </a:stretch>
        </p:blipFill>
        <p:spPr bwMode="auto">
          <a:xfrm>
            <a:off x="1295400" y="838200"/>
            <a:ext cx="333375" cy="333375"/>
          </a:xfrm>
          <a:prstGeom prst="rect">
            <a:avLst/>
          </a:prstGeom>
          <a:noFill/>
        </p:spPr>
      </p:pic>
      <p:pic>
        <p:nvPicPr>
          <p:cNvPr id="13" name="Picture 14" descr="Notebook"/>
          <p:cNvPicPr>
            <a:picLocks noChangeAspect="1" noChangeArrowheads="1"/>
          </p:cNvPicPr>
          <p:nvPr/>
        </p:nvPicPr>
        <p:blipFill>
          <a:blip r:embed="rId12"/>
          <a:srcRect/>
          <a:stretch>
            <a:fillRect/>
          </a:stretch>
        </p:blipFill>
        <p:spPr bwMode="auto">
          <a:xfrm>
            <a:off x="4724400" y="1828800"/>
            <a:ext cx="333375" cy="333375"/>
          </a:xfrm>
          <a:prstGeom prst="rect">
            <a:avLst/>
          </a:prstGeom>
          <a:noFill/>
        </p:spPr>
      </p:pic>
      <p:pic>
        <p:nvPicPr>
          <p:cNvPr id="14" name="Picture 15" descr="Patent Search"/>
          <p:cNvPicPr>
            <a:picLocks noChangeAspect="1" noChangeArrowheads="1"/>
          </p:cNvPicPr>
          <p:nvPr/>
        </p:nvPicPr>
        <p:blipFill>
          <a:blip r:embed="rId13"/>
          <a:srcRect/>
          <a:stretch>
            <a:fillRect/>
          </a:stretch>
        </p:blipFill>
        <p:spPr bwMode="auto">
          <a:xfrm>
            <a:off x="7848600" y="5867400"/>
            <a:ext cx="333375" cy="333375"/>
          </a:xfrm>
          <a:prstGeom prst="rect">
            <a:avLst/>
          </a:prstGeom>
          <a:noFill/>
        </p:spPr>
      </p:pic>
      <p:pic>
        <p:nvPicPr>
          <p:cNvPr id="15" name="Picture 16" descr="Product Search"/>
          <p:cNvPicPr>
            <a:picLocks noChangeAspect="1" noChangeArrowheads="1"/>
          </p:cNvPicPr>
          <p:nvPr/>
        </p:nvPicPr>
        <p:blipFill>
          <a:blip r:embed="rId14"/>
          <a:srcRect/>
          <a:stretch>
            <a:fillRect/>
          </a:stretch>
        </p:blipFill>
        <p:spPr bwMode="auto">
          <a:xfrm>
            <a:off x="3200400" y="5486400"/>
            <a:ext cx="333375" cy="333375"/>
          </a:xfrm>
          <a:prstGeom prst="rect">
            <a:avLst/>
          </a:prstGeom>
          <a:noFill/>
        </p:spPr>
      </p:pic>
      <p:pic>
        <p:nvPicPr>
          <p:cNvPr id="16" name="Picture 17" descr="Scholar"/>
          <p:cNvPicPr>
            <a:picLocks noChangeAspect="1" noChangeArrowheads="1"/>
          </p:cNvPicPr>
          <p:nvPr/>
        </p:nvPicPr>
        <p:blipFill>
          <a:blip r:embed="rId15"/>
          <a:srcRect/>
          <a:stretch>
            <a:fillRect/>
          </a:stretch>
        </p:blipFill>
        <p:spPr bwMode="auto">
          <a:xfrm>
            <a:off x="1676400" y="4648200"/>
            <a:ext cx="333375" cy="333375"/>
          </a:xfrm>
          <a:prstGeom prst="rect">
            <a:avLst/>
          </a:prstGeom>
          <a:noFill/>
        </p:spPr>
      </p:pic>
      <p:pic>
        <p:nvPicPr>
          <p:cNvPr id="17" name="Picture 18" descr="Special Searches"/>
          <p:cNvPicPr>
            <a:picLocks noChangeAspect="1" noChangeArrowheads="1"/>
          </p:cNvPicPr>
          <p:nvPr/>
        </p:nvPicPr>
        <p:blipFill>
          <a:blip r:embed="rId16"/>
          <a:srcRect/>
          <a:stretch>
            <a:fillRect/>
          </a:stretch>
        </p:blipFill>
        <p:spPr bwMode="auto">
          <a:xfrm>
            <a:off x="6324600" y="3962400"/>
            <a:ext cx="333375" cy="333375"/>
          </a:xfrm>
          <a:prstGeom prst="rect">
            <a:avLst/>
          </a:prstGeom>
          <a:noFill/>
        </p:spPr>
      </p:pic>
      <p:pic>
        <p:nvPicPr>
          <p:cNvPr id="18" name="Picture 19" descr="Toolbar"/>
          <p:cNvPicPr>
            <a:picLocks noChangeAspect="1" noChangeArrowheads="1"/>
          </p:cNvPicPr>
          <p:nvPr/>
        </p:nvPicPr>
        <p:blipFill>
          <a:blip r:embed="rId17"/>
          <a:srcRect/>
          <a:stretch>
            <a:fillRect/>
          </a:stretch>
        </p:blipFill>
        <p:spPr bwMode="auto">
          <a:xfrm>
            <a:off x="990600" y="4343400"/>
            <a:ext cx="333375" cy="333375"/>
          </a:xfrm>
          <a:prstGeom prst="rect">
            <a:avLst/>
          </a:prstGeom>
          <a:noFill/>
        </p:spPr>
      </p:pic>
      <p:pic>
        <p:nvPicPr>
          <p:cNvPr id="19" name="Picture 20" descr="Video"/>
          <p:cNvPicPr>
            <a:picLocks noChangeAspect="1" noChangeArrowheads="1"/>
          </p:cNvPicPr>
          <p:nvPr/>
        </p:nvPicPr>
        <p:blipFill>
          <a:blip r:embed="rId18"/>
          <a:srcRect/>
          <a:stretch>
            <a:fillRect/>
          </a:stretch>
        </p:blipFill>
        <p:spPr bwMode="auto">
          <a:xfrm>
            <a:off x="8229600" y="2819400"/>
            <a:ext cx="333375" cy="333375"/>
          </a:xfrm>
          <a:prstGeom prst="rect">
            <a:avLst/>
          </a:prstGeom>
          <a:noFill/>
        </p:spPr>
      </p:pic>
      <p:pic>
        <p:nvPicPr>
          <p:cNvPr id="20" name="Picture 21" descr="Web Search"/>
          <p:cNvPicPr>
            <a:picLocks noChangeAspect="1" noChangeArrowheads="1"/>
          </p:cNvPicPr>
          <p:nvPr/>
        </p:nvPicPr>
        <p:blipFill>
          <a:blip r:embed="rId19"/>
          <a:srcRect/>
          <a:stretch>
            <a:fillRect/>
          </a:stretch>
        </p:blipFill>
        <p:spPr bwMode="auto">
          <a:xfrm>
            <a:off x="7696200" y="5029200"/>
            <a:ext cx="333375" cy="333375"/>
          </a:xfrm>
          <a:prstGeom prst="rect">
            <a:avLst/>
          </a:prstGeom>
          <a:noFill/>
        </p:spPr>
      </p:pic>
      <p:pic>
        <p:nvPicPr>
          <p:cNvPr id="21" name="Picture 22" descr="Web Search Features"/>
          <p:cNvPicPr>
            <a:picLocks noChangeAspect="1" noChangeArrowheads="1"/>
          </p:cNvPicPr>
          <p:nvPr/>
        </p:nvPicPr>
        <p:blipFill>
          <a:blip r:embed="rId20"/>
          <a:srcRect/>
          <a:stretch>
            <a:fillRect/>
          </a:stretch>
        </p:blipFill>
        <p:spPr bwMode="auto">
          <a:xfrm>
            <a:off x="5791200" y="5791200"/>
            <a:ext cx="333375" cy="333375"/>
          </a:xfrm>
          <a:prstGeom prst="rect">
            <a:avLst/>
          </a:prstGeom>
          <a:noFill/>
        </p:spPr>
      </p:pic>
      <p:pic>
        <p:nvPicPr>
          <p:cNvPr id="22" name="Picture 23" descr="Code"/>
          <p:cNvPicPr>
            <a:picLocks noChangeAspect="1" noChangeArrowheads="1"/>
          </p:cNvPicPr>
          <p:nvPr/>
        </p:nvPicPr>
        <p:blipFill>
          <a:blip r:embed="rId21"/>
          <a:srcRect/>
          <a:stretch>
            <a:fillRect/>
          </a:stretch>
        </p:blipFill>
        <p:spPr bwMode="auto">
          <a:xfrm>
            <a:off x="2057400" y="5486400"/>
            <a:ext cx="333375" cy="333375"/>
          </a:xfrm>
          <a:prstGeom prst="rect">
            <a:avLst/>
          </a:prstGeom>
          <a:noFill/>
        </p:spPr>
      </p:pic>
      <p:pic>
        <p:nvPicPr>
          <p:cNvPr id="23" name="Picture 24" descr="Custom Search"/>
          <p:cNvPicPr>
            <a:picLocks noChangeAspect="1" noChangeArrowheads="1"/>
          </p:cNvPicPr>
          <p:nvPr/>
        </p:nvPicPr>
        <p:blipFill>
          <a:blip r:embed="rId22"/>
          <a:srcRect/>
          <a:stretch>
            <a:fillRect/>
          </a:stretch>
        </p:blipFill>
        <p:spPr bwMode="auto">
          <a:xfrm>
            <a:off x="6096000" y="838200"/>
            <a:ext cx="333375" cy="333375"/>
          </a:xfrm>
          <a:prstGeom prst="rect">
            <a:avLst/>
          </a:prstGeom>
          <a:noFill/>
        </p:spPr>
      </p:pic>
      <p:pic>
        <p:nvPicPr>
          <p:cNvPr id="24" name="Picture 25" descr="Labs"/>
          <p:cNvPicPr>
            <a:picLocks noChangeAspect="1" noChangeArrowheads="1"/>
          </p:cNvPicPr>
          <p:nvPr/>
        </p:nvPicPr>
        <p:blipFill>
          <a:blip r:embed="rId23"/>
          <a:srcRect/>
          <a:stretch>
            <a:fillRect/>
          </a:stretch>
        </p:blipFill>
        <p:spPr bwMode="auto">
          <a:xfrm>
            <a:off x="3733800" y="1676400"/>
            <a:ext cx="333375" cy="333375"/>
          </a:xfrm>
          <a:prstGeom prst="rect">
            <a:avLst/>
          </a:prstGeom>
          <a:noFill/>
        </p:spPr>
      </p:pic>
      <p:pic>
        <p:nvPicPr>
          <p:cNvPr id="25" name="Picture 26" descr="Blogger"/>
          <p:cNvPicPr>
            <a:picLocks noChangeAspect="1" noChangeArrowheads="1"/>
          </p:cNvPicPr>
          <p:nvPr/>
        </p:nvPicPr>
        <p:blipFill>
          <a:blip r:embed="rId24"/>
          <a:srcRect/>
          <a:stretch>
            <a:fillRect/>
          </a:stretch>
        </p:blipFill>
        <p:spPr bwMode="auto">
          <a:xfrm>
            <a:off x="4343400" y="5562600"/>
            <a:ext cx="333375" cy="333375"/>
          </a:xfrm>
          <a:prstGeom prst="rect">
            <a:avLst/>
          </a:prstGeom>
          <a:noFill/>
        </p:spPr>
      </p:pic>
      <p:pic>
        <p:nvPicPr>
          <p:cNvPr id="26" name="Picture 27" descr="Calendar"/>
          <p:cNvPicPr>
            <a:picLocks noChangeAspect="1" noChangeArrowheads="1"/>
          </p:cNvPicPr>
          <p:nvPr/>
        </p:nvPicPr>
        <p:blipFill>
          <a:blip r:embed="rId25"/>
          <a:srcRect/>
          <a:stretch>
            <a:fillRect/>
          </a:stretch>
        </p:blipFill>
        <p:spPr bwMode="auto">
          <a:xfrm>
            <a:off x="7086600" y="4572000"/>
            <a:ext cx="333375" cy="333375"/>
          </a:xfrm>
          <a:prstGeom prst="rect">
            <a:avLst/>
          </a:prstGeom>
          <a:noFill/>
        </p:spPr>
      </p:pic>
      <p:pic>
        <p:nvPicPr>
          <p:cNvPr id="27" name="Picture 28" descr="Docs"/>
          <p:cNvPicPr>
            <a:picLocks noChangeAspect="1" noChangeArrowheads="1"/>
          </p:cNvPicPr>
          <p:nvPr/>
        </p:nvPicPr>
        <p:blipFill>
          <a:blip r:embed="rId26"/>
          <a:srcRect/>
          <a:stretch>
            <a:fillRect/>
          </a:stretch>
        </p:blipFill>
        <p:spPr bwMode="auto">
          <a:xfrm>
            <a:off x="7162800" y="3581400"/>
            <a:ext cx="333375" cy="333375"/>
          </a:xfrm>
          <a:prstGeom prst="rect">
            <a:avLst/>
          </a:prstGeom>
          <a:noFill/>
        </p:spPr>
      </p:pic>
      <p:pic>
        <p:nvPicPr>
          <p:cNvPr id="28" name="Picture 29" descr="Gmail"/>
          <p:cNvPicPr>
            <a:picLocks noChangeAspect="1" noChangeArrowheads="1"/>
          </p:cNvPicPr>
          <p:nvPr/>
        </p:nvPicPr>
        <p:blipFill>
          <a:blip r:embed="rId27"/>
          <a:srcRect/>
          <a:stretch>
            <a:fillRect/>
          </a:stretch>
        </p:blipFill>
        <p:spPr bwMode="auto">
          <a:xfrm>
            <a:off x="7848600" y="4038600"/>
            <a:ext cx="333375" cy="333375"/>
          </a:xfrm>
          <a:prstGeom prst="rect">
            <a:avLst/>
          </a:prstGeom>
          <a:noFill/>
        </p:spPr>
      </p:pic>
      <p:pic>
        <p:nvPicPr>
          <p:cNvPr id="29" name="Picture 30" descr="Groups"/>
          <p:cNvPicPr>
            <a:picLocks noChangeAspect="1" noChangeArrowheads="1"/>
          </p:cNvPicPr>
          <p:nvPr/>
        </p:nvPicPr>
        <p:blipFill>
          <a:blip r:embed="rId28"/>
          <a:srcRect/>
          <a:stretch>
            <a:fillRect/>
          </a:stretch>
        </p:blipFill>
        <p:spPr bwMode="auto">
          <a:xfrm>
            <a:off x="7543800" y="1600200"/>
            <a:ext cx="333375" cy="333375"/>
          </a:xfrm>
          <a:prstGeom prst="rect">
            <a:avLst/>
          </a:prstGeom>
          <a:noFill/>
        </p:spPr>
      </p:pic>
      <p:pic>
        <p:nvPicPr>
          <p:cNvPr id="30" name="Picture 31" descr="Orkut"/>
          <p:cNvPicPr>
            <a:picLocks noChangeAspect="1" noChangeArrowheads="1"/>
          </p:cNvPicPr>
          <p:nvPr/>
        </p:nvPicPr>
        <p:blipFill>
          <a:blip r:embed="rId29"/>
          <a:srcRect/>
          <a:stretch>
            <a:fillRect/>
          </a:stretch>
        </p:blipFill>
        <p:spPr bwMode="auto">
          <a:xfrm>
            <a:off x="838200" y="2362200"/>
            <a:ext cx="333375" cy="333375"/>
          </a:xfrm>
          <a:prstGeom prst="rect">
            <a:avLst/>
          </a:prstGeom>
          <a:noFill/>
        </p:spPr>
      </p:pic>
      <p:pic>
        <p:nvPicPr>
          <p:cNvPr id="31" name="Picture 32" descr="Picasa"/>
          <p:cNvPicPr>
            <a:picLocks noChangeAspect="1" noChangeArrowheads="1"/>
          </p:cNvPicPr>
          <p:nvPr/>
        </p:nvPicPr>
        <p:blipFill>
          <a:blip r:embed="rId30"/>
          <a:srcRect/>
          <a:stretch>
            <a:fillRect/>
          </a:stretch>
        </p:blipFill>
        <p:spPr bwMode="auto">
          <a:xfrm>
            <a:off x="2362200" y="1600200"/>
            <a:ext cx="333375" cy="333375"/>
          </a:xfrm>
          <a:prstGeom prst="rect">
            <a:avLst/>
          </a:prstGeom>
          <a:noFill/>
        </p:spPr>
      </p:pic>
      <p:pic>
        <p:nvPicPr>
          <p:cNvPr id="32" name="Picture 33" descr="SketchUp"/>
          <p:cNvPicPr>
            <a:picLocks noChangeAspect="1" noChangeArrowheads="1"/>
          </p:cNvPicPr>
          <p:nvPr/>
        </p:nvPicPr>
        <p:blipFill>
          <a:blip r:embed="rId31"/>
          <a:srcRect/>
          <a:stretch>
            <a:fillRect/>
          </a:stretch>
        </p:blipFill>
        <p:spPr bwMode="auto">
          <a:xfrm>
            <a:off x="3505200" y="762000"/>
            <a:ext cx="333375" cy="333375"/>
          </a:xfrm>
          <a:prstGeom prst="rect">
            <a:avLst/>
          </a:prstGeom>
          <a:noFill/>
        </p:spPr>
      </p:pic>
      <p:pic>
        <p:nvPicPr>
          <p:cNvPr id="33" name="Picture 34" descr="Talk"/>
          <p:cNvPicPr>
            <a:picLocks noChangeAspect="1" noChangeArrowheads="1"/>
          </p:cNvPicPr>
          <p:nvPr/>
        </p:nvPicPr>
        <p:blipFill>
          <a:blip r:embed="rId32"/>
          <a:srcRect/>
          <a:stretch>
            <a:fillRect/>
          </a:stretch>
        </p:blipFill>
        <p:spPr bwMode="auto">
          <a:xfrm>
            <a:off x="457200" y="3886200"/>
            <a:ext cx="333375" cy="333375"/>
          </a:xfrm>
          <a:prstGeom prst="rect">
            <a:avLst/>
          </a:prstGeom>
          <a:noFill/>
        </p:spPr>
      </p:pic>
      <p:pic>
        <p:nvPicPr>
          <p:cNvPr id="34" name="Picture 35" descr="Translate"/>
          <p:cNvPicPr>
            <a:picLocks noChangeAspect="1" noChangeArrowheads="1"/>
          </p:cNvPicPr>
          <p:nvPr/>
        </p:nvPicPr>
        <p:blipFill>
          <a:blip r:embed="rId33"/>
          <a:srcRect/>
          <a:stretch>
            <a:fillRect/>
          </a:stretch>
        </p:blipFill>
        <p:spPr bwMode="auto">
          <a:xfrm>
            <a:off x="1905000" y="990600"/>
            <a:ext cx="333375" cy="333375"/>
          </a:xfrm>
          <a:prstGeom prst="rect">
            <a:avLst/>
          </a:prstGeom>
          <a:noFill/>
        </p:spPr>
      </p:pic>
      <p:pic>
        <p:nvPicPr>
          <p:cNvPr id="35" name="Picture 36" descr="YouTube"/>
          <p:cNvPicPr>
            <a:picLocks noChangeAspect="1" noChangeArrowheads="1"/>
          </p:cNvPicPr>
          <p:nvPr/>
        </p:nvPicPr>
        <p:blipFill>
          <a:blip r:embed="rId34"/>
          <a:srcRect/>
          <a:stretch>
            <a:fillRect/>
          </a:stretch>
        </p:blipFill>
        <p:spPr bwMode="auto">
          <a:xfrm>
            <a:off x="2133600" y="3886200"/>
            <a:ext cx="333375" cy="333375"/>
          </a:xfrm>
          <a:prstGeom prst="rect">
            <a:avLst/>
          </a:prstGeom>
          <a:noFill/>
        </p:spPr>
      </p:pic>
      <p:pic>
        <p:nvPicPr>
          <p:cNvPr id="36" name="Picture 37" descr="Maps for mobile"/>
          <p:cNvPicPr>
            <a:picLocks noChangeAspect="1" noChangeArrowheads="1"/>
          </p:cNvPicPr>
          <p:nvPr/>
        </p:nvPicPr>
        <p:blipFill>
          <a:blip r:embed="rId35"/>
          <a:srcRect/>
          <a:stretch>
            <a:fillRect/>
          </a:stretch>
        </p:blipFill>
        <p:spPr bwMode="auto">
          <a:xfrm>
            <a:off x="4343400" y="6019800"/>
            <a:ext cx="333375" cy="333375"/>
          </a:xfrm>
          <a:prstGeom prst="rect">
            <a:avLst/>
          </a:prstGeom>
          <a:noFill/>
        </p:spPr>
      </p:pic>
      <p:pic>
        <p:nvPicPr>
          <p:cNvPr id="37" name="Picture 38" descr="Mobile"/>
          <p:cNvPicPr>
            <a:picLocks noChangeAspect="1" noChangeArrowheads="1"/>
          </p:cNvPicPr>
          <p:nvPr/>
        </p:nvPicPr>
        <p:blipFill>
          <a:blip r:embed="rId36"/>
          <a:srcRect/>
          <a:stretch>
            <a:fillRect/>
          </a:stretch>
        </p:blipFill>
        <p:spPr bwMode="auto">
          <a:xfrm>
            <a:off x="4876800" y="5791200"/>
            <a:ext cx="333375" cy="333375"/>
          </a:xfrm>
          <a:prstGeom prst="rect">
            <a:avLst/>
          </a:prstGeom>
          <a:noFill/>
        </p:spPr>
      </p:pic>
      <p:pic>
        <p:nvPicPr>
          <p:cNvPr id="38" name="Picture 39" descr="SMS"/>
          <p:cNvPicPr>
            <a:picLocks noChangeAspect="1" noChangeArrowheads="1"/>
          </p:cNvPicPr>
          <p:nvPr/>
        </p:nvPicPr>
        <p:blipFill>
          <a:blip r:embed="rId37"/>
          <a:srcRect/>
          <a:stretch>
            <a:fillRect/>
          </a:stretch>
        </p:blipFill>
        <p:spPr bwMode="auto">
          <a:xfrm>
            <a:off x="7086600" y="762000"/>
            <a:ext cx="333375" cy="333375"/>
          </a:xfrm>
          <a:prstGeom prst="rect">
            <a:avLst/>
          </a:prstGeom>
          <a:noFill/>
        </p:spPr>
      </p:pic>
      <p:pic>
        <p:nvPicPr>
          <p:cNvPr id="39" name="Picture 40" descr="Pack"/>
          <p:cNvPicPr>
            <a:picLocks noChangeAspect="1" noChangeArrowheads="1"/>
          </p:cNvPicPr>
          <p:nvPr/>
        </p:nvPicPr>
        <p:blipFill>
          <a:blip r:embed="rId38"/>
          <a:srcRect/>
          <a:stretch>
            <a:fillRect/>
          </a:stretch>
        </p:blipFill>
        <p:spPr bwMode="auto">
          <a:xfrm>
            <a:off x="4953000" y="914400"/>
            <a:ext cx="333375" cy="333375"/>
          </a:xfrm>
          <a:prstGeom prst="rect">
            <a:avLst/>
          </a:prstGeom>
          <a:noFill/>
        </p:spPr>
      </p:pic>
      <p:pic>
        <p:nvPicPr>
          <p:cNvPr id="40" name="Picture 41" descr="Web Accelerator"/>
          <p:cNvPicPr>
            <a:picLocks noChangeAspect="1" noChangeArrowheads="1"/>
          </p:cNvPicPr>
          <p:nvPr/>
        </p:nvPicPr>
        <p:blipFill>
          <a:blip r:embed="rId39"/>
          <a:srcRect/>
          <a:stretch>
            <a:fillRect/>
          </a:stretch>
        </p:blipFill>
        <p:spPr bwMode="auto">
          <a:xfrm>
            <a:off x="6172200" y="1828800"/>
            <a:ext cx="333375" cy="333375"/>
          </a:xfrm>
          <a:prstGeom prst="rect">
            <a:avLst/>
          </a:prstGeom>
          <a:noFill/>
        </p:spPr>
      </p:pic>
      <p:pic>
        <p:nvPicPr>
          <p:cNvPr id="41" name="Picture 2" descr="Google Home"/>
          <p:cNvPicPr>
            <a:picLocks noChangeAspect="1" noChangeArrowheads="1"/>
          </p:cNvPicPr>
          <p:nvPr/>
        </p:nvPicPr>
        <p:blipFill>
          <a:blip r:embed="rId40"/>
          <a:srcRect/>
          <a:stretch>
            <a:fillRect/>
          </a:stretch>
        </p:blipFill>
        <p:spPr bwMode="auto">
          <a:xfrm>
            <a:off x="2191722" y="2895600"/>
            <a:ext cx="1846878" cy="762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Ten things </a:t>
            </a:r>
            <a:r>
              <a:rPr lang="en-US" b="1" dirty="0" smtClean="0">
                <a:hlinkClick r:id="rId3"/>
              </a:rPr>
              <a:t>Google </a:t>
            </a:r>
            <a:r>
              <a:rPr lang="en-US" b="1" dirty="0" smtClean="0"/>
              <a:t/>
            </a:r>
            <a:br>
              <a:rPr lang="en-US" b="1" dirty="0" smtClean="0"/>
            </a:br>
            <a:r>
              <a:rPr lang="en-US" b="1" dirty="0" smtClean="0"/>
              <a:t>has found to be true</a:t>
            </a:r>
            <a:r>
              <a:rPr lang="en-US" dirty="0" smtClean="0"/>
              <a:t> </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Focus on the user and all else will follow.</a:t>
            </a:r>
          </a:p>
          <a:p>
            <a:r>
              <a:rPr lang="en-US" b="1" dirty="0" smtClean="0"/>
              <a:t>It's best to do one thing really, really well. </a:t>
            </a:r>
          </a:p>
          <a:p>
            <a:r>
              <a:rPr lang="en-US" b="1" dirty="0" smtClean="0"/>
              <a:t>Fast is better than slow.</a:t>
            </a:r>
          </a:p>
          <a:p>
            <a:r>
              <a:rPr lang="en-US" b="1" dirty="0" smtClean="0"/>
              <a:t>Democracy on the web works.</a:t>
            </a:r>
          </a:p>
          <a:p>
            <a:r>
              <a:rPr lang="en-US" b="1" dirty="0" smtClean="0"/>
              <a:t>You don't need to be at your desk to need an answer.</a:t>
            </a:r>
          </a:p>
          <a:p>
            <a:r>
              <a:rPr lang="en-US" b="1" dirty="0" smtClean="0"/>
              <a:t>You can make money without doing evil.</a:t>
            </a:r>
          </a:p>
          <a:p>
            <a:r>
              <a:rPr lang="en-US" b="1" dirty="0" smtClean="0"/>
              <a:t>There's always more information out there.</a:t>
            </a:r>
          </a:p>
          <a:p>
            <a:r>
              <a:rPr lang="en-US" b="1" dirty="0" smtClean="0"/>
              <a:t>The need for information crosses all borders.</a:t>
            </a:r>
          </a:p>
          <a:p>
            <a:r>
              <a:rPr lang="en-US" b="1" dirty="0" smtClean="0"/>
              <a:t>You can be serious without a suit. </a:t>
            </a:r>
          </a:p>
          <a:p>
            <a:r>
              <a:rPr lang="en-US" b="1" dirty="0" smtClean="0"/>
              <a:t>Great just isn't good enough.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iPhone</a:t>
            </a:r>
            <a:r>
              <a:rPr lang="en-US" dirty="0" smtClean="0"/>
              <a:t> App</a:t>
            </a:r>
            <a:endParaRPr lang="en-US" dirty="0"/>
          </a:p>
        </p:txBody>
      </p:sp>
      <p:sp>
        <p:nvSpPr>
          <p:cNvPr id="4" name="Text Placeholder 3"/>
          <p:cNvSpPr>
            <a:spLocks noGrp="1"/>
          </p:cNvSpPr>
          <p:nvPr>
            <p:ph type="body" sz="half" idx="2"/>
          </p:nvPr>
        </p:nvSpPr>
        <p:spPr/>
        <p:txBody>
          <a:bodyPr/>
          <a:lstStyle/>
          <a:p>
            <a:endParaRPr lang="en-US"/>
          </a:p>
        </p:txBody>
      </p:sp>
      <p:pic>
        <p:nvPicPr>
          <p:cNvPr id="23554" name="Picture 2" descr="http://www.iphonecraver.com/wp-content/uploads/2008/12/google-iphone-app.jpg"/>
          <p:cNvPicPr>
            <a:picLocks noGrp="1" noChangeAspect="1" noChangeArrowheads="1"/>
          </p:cNvPicPr>
          <p:nvPr>
            <p:ph idx="1"/>
          </p:nvPr>
        </p:nvPicPr>
        <p:blipFill>
          <a:blip r:embed="rId3"/>
          <a:srcRect/>
          <a:stretch>
            <a:fillRect/>
          </a:stretch>
        </p:blipFill>
        <p:spPr bwMode="auto">
          <a:xfrm>
            <a:off x="4495800" y="1371600"/>
            <a:ext cx="3048000" cy="4572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Docs and Spreadsheets</a:t>
            </a:r>
            <a:endParaRPr lang="en-US" dirty="0"/>
          </a:p>
        </p:txBody>
      </p:sp>
      <p:sp>
        <p:nvSpPr>
          <p:cNvPr id="3" name="Content Placeholder 2"/>
          <p:cNvSpPr>
            <a:spLocks noGrp="1"/>
          </p:cNvSpPr>
          <p:nvPr>
            <p:ph idx="1"/>
          </p:nvPr>
        </p:nvSpPr>
        <p:spPr/>
        <p:txBody>
          <a:bodyPr/>
          <a:lstStyle/>
          <a:p>
            <a:r>
              <a:rPr lang="en-US" dirty="0" smtClean="0"/>
              <a:t>Create a Doc or Presentation (or upload a document from your computer)</a:t>
            </a:r>
          </a:p>
          <a:p>
            <a:r>
              <a:rPr lang="en-US" dirty="0" smtClean="0"/>
              <a:t>Share it with a partner.</a:t>
            </a:r>
            <a:br>
              <a:rPr lang="en-US" dirty="0" smtClean="0"/>
            </a:br>
            <a:r>
              <a:rPr lang="en-US" dirty="0" smtClean="0"/>
              <a:t>Edit at the same time.</a:t>
            </a:r>
          </a:p>
          <a:p>
            <a:r>
              <a:rPr lang="en-US" dirty="0" smtClean="0"/>
              <a:t>Add as a post to your blog or on a Google site page.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Google </a:t>
            </a:r>
            <a:r>
              <a:rPr lang="en-US" dirty="0" smtClean="0">
                <a:hlinkClick r:id="rId3"/>
              </a:rPr>
              <a:t>Apps </a:t>
            </a:r>
            <a:r>
              <a:rPr lang="en-US" dirty="0" smtClean="0"/>
              <a:t>for Schools (and NPOs)</a:t>
            </a:r>
            <a:endParaRPr lang="en-US" dirty="0"/>
          </a:p>
        </p:txBody>
      </p:sp>
      <p:pic>
        <p:nvPicPr>
          <p:cNvPr id="71682" name="Picture 2"/>
          <p:cNvPicPr>
            <a:picLocks noGrp="1" noChangeAspect="1" noChangeArrowheads="1"/>
          </p:cNvPicPr>
          <p:nvPr>
            <p:ph idx="1"/>
          </p:nvPr>
        </p:nvPicPr>
        <p:blipFill>
          <a:blip r:embed="rId4"/>
          <a:srcRect/>
          <a:stretch>
            <a:fillRect/>
          </a:stretch>
        </p:blipFill>
        <p:spPr bwMode="auto">
          <a:xfrm>
            <a:off x="2314132" y="1600200"/>
            <a:ext cx="4515735" cy="45259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Blogger</a:t>
            </a:r>
            <a:endParaRPr lang="en-US" dirty="0"/>
          </a:p>
        </p:txBody>
      </p:sp>
      <p:sp>
        <p:nvSpPr>
          <p:cNvPr id="5" name="Content Placeholder 4"/>
          <p:cNvSpPr>
            <a:spLocks noGrp="1"/>
          </p:cNvSpPr>
          <p:nvPr>
            <p:ph sz="half" idx="2"/>
          </p:nvPr>
        </p:nvSpPr>
        <p:spPr/>
        <p:txBody>
          <a:bodyPr/>
          <a:lstStyle/>
          <a:p>
            <a:r>
              <a:rPr lang="en-US" dirty="0" smtClean="0"/>
              <a:t>Blog settings</a:t>
            </a:r>
            <a:endParaRPr lang="en-US" dirty="0"/>
          </a:p>
        </p:txBody>
      </p:sp>
      <p:pic>
        <p:nvPicPr>
          <p:cNvPr id="6" name="Picture 3"/>
          <p:cNvPicPr>
            <a:picLocks noGrp="1" noChangeAspect="1" noChangeArrowheads="1"/>
          </p:cNvPicPr>
          <p:nvPr>
            <p:ph sz="half" idx="1"/>
          </p:nvPr>
        </p:nvPicPr>
        <p:blipFill>
          <a:blip r:embed="rId3"/>
          <a:srcRect/>
          <a:stretch>
            <a:fillRect/>
          </a:stretch>
        </p:blipFill>
        <p:spPr bwMode="auto">
          <a:xfrm>
            <a:off x="457200" y="1798447"/>
            <a:ext cx="4038600" cy="4129469"/>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4800600" y="1676400"/>
            <a:ext cx="4038600" cy="446454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Blog Settings</a:t>
            </a:r>
            <a:endParaRPr lang="en-US" dirty="0"/>
          </a:p>
        </p:txBody>
      </p:sp>
      <p:sp>
        <p:nvSpPr>
          <p:cNvPr id="4" name="Content Placeholder 3"/>
          <p:cNvSpPr>
            <a:spLocks noGrp="1"/>
          </p:cNvSpPr>
          <p:nvPr>
            <p:ph sz="half" idx="2"/>
          </p:nvPr>
        </p:nvSpPr>
        <p:spPr/>
        <p:txBody>
          <a:bodyPr/>
          <a:lstStyle/>
          <a:p>
            <a:r>
              <a:rPr lang="en-US" dirty="0" smtClean="0"/>
              <a:t>Searchable? (Basic Tab) </a:t>
            </a:r>
          </a:p>
          <a:p>
            <a:r>
              <a:rPr lang="en-US" dirty="0" smtClean="0"/>
              <a:t>Time Zone (Formatting Tab)</a:t>
            </a:r>
          </a:p>
          <a:p>
            <a:r>
              <a:rPr lang="en-US" dirty="0" smtClean="0"/>
              <a:t>Fonts and Colors/ Template</a:t>
            </a:r>
          </a:p>
          <a:p>
            <a:r>
              <a:rPr lang="en-US" dirty="0" smtClean="0"/>
              <a:t>Contributors and Roles (Permissions Tab)</a:t>
            </a:r>
            <a:endParaRPr lang="en-US" dirty="0"/>
          </a:p>
        </p:txBody>
      </p:sp>
      <p:pic>
        <p:nvPicPr>
          <p:cNvPr id="7" name="Picture 3"/>
          <p:cNvPicPr>
            <a:picLocks noChangeAspect="1" noChangeArrowheads="1"/>
          </p:cNvPicPr>
          <p:nvPr/>
        </p:nvPicPr>
        <p:blipFill>
          <a:blip r:embed="rId3"/>
          <a:srcRect/>
          <a:stretch>
            <a:fillRect/>
          </a:stretch>
        </p:blipFill>
        <p:spPr bwMode="auto">
          <a:xfrm>
            <a:off x="533400" y="1524000"/>
            <a:ext cx="4137265" cy="3810000"/>
          </a:xfrm>
          <a:prstGeom prst="rect">
            <a:avLst/>
          </a:prstGeom>
          <a:noFill/>
          <a:ln w="9525">
            <a:noFill/>
            <a:miter lim="800000"/>
            <a:headEnd/>
            <a:tailEnd/>
          </a:ln>
        </p:spPr>
      </p:pic>
      <p:sp>
        <p:nvSpPr>
          <p:cNvPr id="8" name="Content Placeholder 7"/>
          <p:cNvSpPr>
            <a:spLocks noGrp="1"/>
          </p:cNvSpPr>
          <p:nvPr>
            <p:ph sz="half" idx="1"/>
          </p:nvPr>
        </p:nvSpPr>
        <p:spPr>
          <a:xfrm>
            <a:off x="609600" y="1676400"/>
            <a:ext cx="4038600" cy="4525963"/>
          </a:xfrm>
        </p:spPr>
        <p:txBody>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r>
            <a:br>
              <a:rPr lang="en-US" dirty="0" smtClean="0"/>
            </a:br>
            <a:r>
              <a:rPr lang="en-US" dirty="0" smtClean="0"/>
              <a:t>More Blog </a:t>
            </a:r>
            <a:br>
              <a:rPr lang="en-US" dirty="0" smtClean="0"/>
            </a:br>
            <a:r>
              <a:rPr lang="en-US" dirty="0" smtClean="0"/>
              <a:t>Platforms</a:t>
            </a:r>
            <a:endParaRPr lang="en-US" dirty="0"/>
          </a:p>
        </p:txBody>
      </p:sp>
      <p:sp>
        <p:nvSpPr>
          <p:cNvPr id="14" name="Content Placeholder 13"/>
          <p:cNvSpPr>
            <a:spLocks noGrp="1"/>
          </p:cNvSpPr>
          <p:nvPr>
            <p:ph idx="1"/>
          </p:nvPr>
        </p:nvSpPr>
        <p:spPr/>
        <p:txBody>
          <a:bodyPr/>
          <a:lstStyle/>
          <a:p>
            <a:endParaRPr lang="en-US" dirty="0"/>
          </a:p>
        </p:txBody>
      </p:sp>
      <p:sp>
        <p:nvSpPr>
          <p:cNvPr id="15" name="Text Placeholder 14"/>
          <p:cNvSpPr>
            <a:spLocks noGrp="1"/>
          </p:cNvSpPr>
          <p:nvPr>
            <p:ph type="body" sz="half" idx="2"/>
          </p:nvPr>
        </p:nvSpPr>
        <p:spPr/>
        <p:txBody>
          <a:bodyPr/>
          <a:lstStyle/>
          <a:p>
            <a:endParaRPr lang="en-US" dirty="0"/>
          </a:p>
        </p:txBody>
      </p:sp>
      <p:graphicFrame>
        <p:nvGraphicFramePr>
          <p:cNvPr id="7" name="Table 6"/>
          <p:cNvGraphicFramePr>
            <a:graphicFrameLocks noGrp="1"/>
          </p:cNvGraphicFramePr>
          <p:nvPr/>
        </p:nvGraphicFramePr>
        <p:xfrm>
          <a:off x="2362200" y="533400"/>
          <a:ext cx="6096000" cy="4516120"/>
        </p:xfrm>
        <a:graphic>
          <a:graphicData uri="http://schemas.openxmlformats.org/drawingml/2006/table">
            <a:tbl>
              <a:tblPr firstRow="1" bandRow="1">
                <a:tableStyleId>{5C22544A-7EE6-4342-B048-85BDC9FD1C3A}</a:tableStyleId>
              </a:tblPr>
              <a:tblGrid>
                <a:gridCol w="1524000"/>
                <a:gridCol w="2540000"/>
                <a:gridCol w="2032000"/>
              </a:tblGrid>
              <a:tr h="370840">
                <a:tc>
                  <a:txBody>
                    <a:bodyPr/>
                    <a:lstStyle/>
                    <a:p>
                      <a:r>
                        <a:rPr lang="en-US" dirty="0" smtClean="0"/>
                        <a:t>Provider</a:t>
                      </a:r>
                      <a:endParaRPr lang="en-US" dirty="0"/>
                    </a:p>
                  </a:txBody>
                  <a:tcPr/>
                </a:tc>
                <a:tc>
                  <a:txBody>
                    <a:bodyPr/>
                    <a:lstStyle/>
                    <a:p>
                      <a:r>
                        <a:rPr lang="en-US" dirty="0" smtClean="0"/>
                        <a:t>Logo</a:t>
                      </a:r>
                      <a:endParaRPr lang="en-US" dirty="0"/>
                    </a:p>
                  </a:txBody>
                  <a:tcPr/>
                </a:tc>
                <a:tc>
                  <a:txBody>
                    <a:bodyPr/>
                    <a:lstStyle/>
                    <a:p>
                      <a:r>
                        <a:rPr lang="en-US" dirty="0" smtClean="0"/>
                        <a:t>Features</a:t>
                      </a:r>
                      <a:endParaRPr lang="en-US" dirty="0"/>
                    </a:p>
                  </a:txBody>
                  <a:tcPr/>
                </a:tc>
              </a:tr>
              <a:tr h="370840">
                <a:tc>
                  <a:txBody>
                    <a:bodyPr/>
                    <a:lstStyle/>
                    <a:p>
                      <a:r>
                        <a:rPr lang="en-US" sz="1100" dirty="0" smtClean="0"/>
                        <a:t>Blogger (blogger.com)</a:t>
                      </a:r>
                      <a:endParaRPr lang="en-US" sz="1100" dirty="0"/>
                    </a:p>
                  </a:txBody>
                  <a:tcPr/>
                </a:tc>
                <a:tc>
                  <a:txBody>
                    <a:bodyPr/>
                    <a:lstStyle/>
                    <a:p>
                      <a:endParaRPr lang="en-US" sz="1100" dirty="0"/>
                    </a:p>
                  </a:txBody>
                  <a:tcPr/>
                </a:tc>
                <a:tc>
                  <a:txBody>
                    <a:bodyPr/>
                    <a:lstStyle/>
                    <a:p>
                      <a:r>
                        <a:rPr lang="en-US" sz="1100" dirty="0" smtClean="0"/>
                        <a:t>Provides an</a:t>
                      </a:r>
                      <a:r>
                        <a:rPr lang="en-US" sz="1100" baseline="0" dirty="0" smtClean="0"/>
                        <a:t> e</a:t>
                      </a:r>
                      <a:r>
                        <a:rPr lang="en-US" sz="1100" dirty="0" smtClean="0"/>
                        <a:t>asy to use</a:t>
                      </a:r>
                      <a:r>
                        <a:rPr lang="en-US" sz="1100" baseline="0" dirty="0" smtClean="0"/>
                        <a:t> </a:t>
                      </a:r>
                      <a:r>
                        <a:rPr lang="en-US" sz="1100" dirty="0" smtClean="0"/>
                        <a:t>blogging</a:t>
                      </a:r>
                      <a:r>
                        <a:rPr lang="en-US" sz="1100" baseline="0" dirty="0" smtClean="0"/>
                        <a:t> platform with many customizable themes.  Integrated with Google applications.</a:t>
                      </a:r>
                      <a:endParaRPr lang="en-US" sz="11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LiveJournal</a:t>
                      </a:r>
                      <a:r>
                        <a:rPr lang="en-US" sz="1100" baseline="0" dirty="0" smtClean="0"/>
                        <a:t> (livejournal.</a:t>
                      </a:r>
                      <a:r>
                        <a:rPr lang="en-US" sz="1100" dirty="0" smtClean="0"/>
                        <a:t>com)</a:t>
                      </a:r>
                    </a:p>
                    <a:p>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a:t>
                      </a:r>
                      <a:r>
                        <a:rPr lang="en-US" sz="1100" baseline="0" dirty="0" smtClean="0"/>
                        <a:t> b</a:t>
                      </a:r>
                      <a:r>
                        <a:rPr lang="en-US" sz="1100" dirty="0" smtClean="0"/>
                        <a:t>logging</a:t>
                      </a:r>
                      <a:r>
                        <a:rPr lang="en-US" sz="1100" baseline="0" dirty="0" smtClean="0"/>
                        <a:t> for private journals,  online discussion, and social networking. </a:t>
                      </a: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tc>
              </a:tr>
              <a:tr h="370840">
                <a:tc>
                  <a:txBody>
                    <a:bodyPr/>
                    <a:lstStyle/>
                    <a:p>
                      <a:r>
                        <a:rPr lang="en-US" sz="1100" dirty="0" smtClean="0"/>
                        <a:t>Windows Live Spaces (spaces.live.com)</a:t>
                      </a:r>
                      <a:endParaRPr lang="en-US" sz="1100" dirty="0"/>
                    </a:p>
                  </a:txBody>
                  <a:tcPr/>
                </a:tc>
                <a:tc>
                  <a:txBody>
                    <a:bodyPr/>
                    <a:lstStyle/>
                    <a:p>
                      <a:endParaRPr lang="en-US" sz="1100" dirty="0"/>
                    </a:p>
                  </a:txBody>
                  <a:tcPr/>
                </a:tc>
                <a:tc>
                  <a:txBody>
                    <a:bodyPr/>
                    <a:lstStyle/>
                    <a:p>
                      <a:r>
                        <a:rPr lang="en-US" sz="1100" dirty="0" smtClean="0"/>
                        <a:t>Provides free blogging integrated with your </a:t>
                      </a:r>
                      <a:r>
                        <a:rPr lang="en-US" sz="1100" baseline="0" dirty="0" smtClean="0"/>
                        <a:t>MSN or Windows Live account.</a:t>
                      </a:r>
                      <a:endParaRPr lang="en-US" sz="11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Wordpress</a:t>
                      </a:r>
                      <a:r>
                        <a:rPr lang="en-US" sz="1100" dirty="0" smtClean="0"/>
                        <a:t> (wordpress.com)</a:t>
                      </a:r>
                    </a:p>
                    <a:p>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a:t>
                      </a:r>
                      <a:r>
                        <a:rPr lang="en-US" sz="1100" baseline="0" dirty="0" smtClean="0"/>
                        <a:t> a </a:t>
                      </a:r>
                      <a:r>
                        <a:rPr lang="en-US" sz="1100" dirty="0" smtClean="0"/>
                        <a:t>customizable, open</a:t>
                      </a:r>
                      <a:r>
                        <a:rPr lang="en-US" sz="1100" baseline="0" dirty="0" smtClean="0"/>
                        <a:t> source blogging platform and content management tool with many plug ins and themes. You can also host the software on your own ISP for full control.</a:t>
                      </a:r>
                      <a:endParaRPr lang="en-US" sz="1100" dirty="0" smtClean="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Yahoo</a:t>
                      </a:r>
                      <a:r>
                        <a:rPr lang="en-US" sz="1100" baseline="0" dirty="0" smtClean="0"/>
                        <a:t> 360 (yahoo360.com)</a:t>
                      </a:r>
                      <a:endParaRPr lang="en-US" sz="1100" dirty="0" smtClean="0"/>
                    </a:p>
                    <a:p>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 a blogging platform</a:t>
                      </a:r>
                      <a:r>
                        <a:rPr lang="en-US" sz="1100" baseline="0" dirty="0" smtClean="0"/>
                        <a:t> and photo sharing to connect with other Yahoo users.</a:t>
                      </a:r>
                      <a:endParaRPr lang="en-US" sz="1100" dirty="0" smtClean="0"/>
                    </a:p>
                    <a:p>
                      <a:endParaRPr lang="en-US" sz="1100" dirty="0"/>
                    </a:p>
                  </a:txBody>
                  <a:tcPr/>
                </a:tc>
              </a:tr>
            </a:tbl>
          </a:graphicData>
        </a:graphic>
      </p:graphicFrame>
      <p:pic>
        <p:nvPicPr>
          <p:cNvPr id="1027" name="Picture 3"/>
          <p:cNvPicPr>
            <a:picLocks noChangeAspect="1" noChangeArrowheads="1"/>
          </p:cNvPicPr>
          <p:nvPr/>
        </p:nvPicPr>
        <p:blipFill>
          <a:blip r:embed="rId3"/>
          <a:srcRect/>
          <a:stretch>
            <a:fillRect/>
          </a:stretch>
        </p:blipFill>
        <p:spPr bwMode="auto">
          <a:xfrm>
            <a:off x="4114800" y="1828800"/>
            <a:ext cx="2514600" cy="800100"/>
          </a:xfrm>
          <a:prstGeom prst="rect">
            <a:avLst/>
          </a:prstGeom>
          <a:noFill/>
          <a:ln w="9525">
            <a:noFill/>
            <a:miter lim="800000"/>
            <a:headEnd/>
            <a:tailEnd/>
          </a:ln>
        </p:spPr>
      </p:pic>
      <p:pic>
        <p:nvPicPr>
          <p:cNvPr id="1028" name="Picture 4"/>
          <p:cNvPicPr>
            <a:picLocks noChangeAspect="1" noChangeArrowheads="1"/>
          </p:cNvPicPr>
          <p:nvPr/>
        </p:nvPicPr>
        <p:blipFill>
          <a:blip r:embed="rId4"/>
          <a:srcRect/>
          <a:stretch>
            <a:fillRect/>
          </a:stretch>
        </p:blipFill>
        <p:spPr bwMode="auto">
          <a:xfrm>
            <a:off x="4191000" y="4648200"/>
            <a:ext cx="2028825" cy="371475"/>
          </a:xfrm>
          <a:prstGeom prst="rect">
            <a:avLst/>
          </a:prstGeom>
          <a:noFill/>
          <a:ln w="9525">
            <a:noFill/>
            <a:miter lim="800000"/>
            <a:headEnd/>
            <a:tailEnd/>
          </a:ln>
        </p:spPr>
      </p:pic>
      <p:pic>
        <p:nvPicPr>
          <p:cNvPr id="1029" name="Picture 5"/>
          <p:cNvPicPr>
            <a:picLocks noChangeAspect="1" noChangeArrowheads="1"/>
          </p:cNvPicPr>
          <p:nvPr/>
        </p:nvPicPr>
        <p:blipFill>
          <a:blip r:embed="rId5"/>
          <a:srcRect/>
          <a:stretch>
            <a:fillRect/>
          </a:stretch>
        </p:blipFill>
        <p:spPr bwMode="auto">
          <a:xfrm>
            <a:off x="4495800" y="2667000"/>
            <a:ext cx="1562100" cy="628650"/>
          </a:xfrm>
          <a:prstGeom prst="rect">
            <a:avLst/>
          </a:prstGeom>
          <a:noFill/>
          <a:ln w="9525">
            <a:noFill/>
            <a:miter lim="800000"/>
            <a:headEnd/>
            <a:tailEnd/>
          </a:ln>
        </p:spPr>
      </p:pic>
      <p:pic>
        <p:nvPicPr>
          <p:cNvPr id="1030" name="Picture 6"/>
          <p:cNvPicPr>
            <a:picLocks noChangeAspect="1" noChangeArrowheads="1"/>
          </p:cNvPicPr>
          <p:nvPr/>
        </p:nvPicPr>
        <p:blipFill>
          <a:blip r:embed="rId6"/>
          <a:srcRect/>
          <a:stretch>
            <a:fillRect/>
          </a:stretch>
        </p:blipFill>
        <p:spPr bwMode="auto">
          <a:xfrm>
            <a:off x="3886200" y="914400"/>
            <a:ext cx="2409825" cy="838779"/>
          </a:xfrm>
          <a:prstGeom prst="rect">
            <a:avLst/>
          </a:prstGeom>
          <a:noFill/>
          <a:ln w="9525">
            <a:noFill/>
            <a:miter lim="800000"/>
            <a:headEnd/>
            <a:tailEnd/>
          </a:ln>
        </p:spPr>
      </p:pic>
      <p:pic>
        <p:nvPicPr>
          <p:cNvPr id="1031" name="Picture 7"/>
          <p:cNvPicPr>
            <a:picLocks noChangeAspect="1" noChangeArrowheads="1"/>
          </p:cNvPicPr>
          <p:nvPr/>
        </p:nvPicPr>
        <p:blipFill>
          <a:blip r:embed="rId7"/>
          <a:srcRect/>
          <a:stretch>
            <a:fillRect/>
          </a:stretch>
        </p:blipFill>
        <p:spPr bwMode="auto">
          <a:xfrm>
            <a:off x="4191000" y="3581400"/>
            <a:ext cx="2171700" cy="49481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Blogs in Education</a:t>
            </a:r>
            <a:endParaRPr lang="en-US" dirty="0"/>
          </a:p>
        </p:txBody>
      </p:sp>
      <p:sp>
        <p:nvSpPr>
          <p:cNvPr id="6" name="Content Placeholder 5"/>
          <p:cNvSpPr>
            <a:spLocks noGrp="1"/>
          </p:cNvSpPr>
          <p:nvPr>
            <p:ph idx="1"/>
          </p:nvPr>
        </p:nvSpPr>
        <p:spPr/>
        <p:txBody>
          <a:bodyPr/>
          <a:lstStyle/>
          <a:p>
            <a:r>
              <a:rPr lang="en-US" dirty="0" smtClean="0"/>
              <a:t>Class blogs to promote discussion</a:t>
            </a:r>
          </a:p>
          <a:p>
            <a:r>
              <a:rPr lang="en-US" dirty="0" smtClean="0"/>
              <a:t>Individual student blogs for writing, e-portfolio, or as a web site alternative</a:t>
            </a:r>
          </a:p>
          <a:p>
            <a:r>
              <a:rPr lang="en-US" dirty="0" smtClean="0"/>
              <a:t>Department blogs to promote transparency  and visibility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Blogger Checklist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Create a blog</a:t>
            </a:r>
          </a:p>
          <a:p>
            <a:r>
              <a:rPr lang="en-US" dirty="0" smtClean="0"/>
              <a:t>Add and edit a post</a:t>
            </a:r>
          </a:p>
          <a:p>
            <a:r>
              <a:rPr lang="en-US" dirty="0" smtClean="0"/>
              <a:t>Add a Sidebar gadget</a:t>
            </a:r>
          </a:p>
          <a:p>
            <a:r>
              <a:rPr lang="en-US" dirty="0" smtClean="0"/>
              <a:t>Add users and roles</a:t>
            </a:r>
          </a:p>
          <a:p>
            <a:r>
              <a:rPr lang="en-US" dirty="0" smtClean="0"/>
              <a:t>Embed a YouTube Video in a post</a:t>
            </a:r>
          </a:p>
          <a:p>
            <a:r>
              <a:rPr lang="en-US" dirty="0" smtClean="0"/>
              <a:t>Add Subscription Links Gadget, add your blog’s feed to Google Reader</a:t>
            </a:r>
          </a:p>
          <a:p>
            <a:r>
              <a:rPr lang="en-US" dirty="0" smtClean="0"/>
              <a:t>Add a Feed Gadget to the sidebar, importing any feed’s content</a:t>
            </a:r>
          </a:p>
        </p:txBody>
      </p:sp>
      <p:pic>
        <p:nvPicPr>
          <p:cNvPr id="47106"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1447800" y="381000"/>
            <a:ext cx="914400" cy="914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Sites</a:t>
            </a:r>
            <a:endParaRPr lang="en-US" dirty="0"/>
          </a:p>
        </p:txBody>
      </p:sp>
      <p:sp>
        <p:nvSpPr>
          <p:cNvPr id="3" name="Content Placeholder 2"/>
          <p:cNvSpPr>
            <a:spLocks noGrp="1"/>
          </p:cNvSpPr>
          <p:nvPr>
            <p:ph sz="half" idx="1"/>
          </p:nvPr>
        </p:nvSpPr>
        <p:spPr/>
        <p:txBody>
          <a:bodyPr/>
          <a:lstStyle/>
          <a:p>
            <a:r>
              <a:rPr lang="en-US" dirty="0" smtClean="0"/>
              <a:t>Wiki-like capabilities</a:t>
            </a:r>
          </a:p>
          <a:p>
            <a:r>
              <a:rPr lang="en-US" dirty="0" smtClean="0"/>
              <a:t>Collaborative web site creation</a:t>
            </a:r>
          </a:p>
          <a:p>
            <a:r>
              <a:rPr lang="en-US" dirty="0" smtClean="0"/>
              <a:t>Store and maintain organizational knowledge</a:t>
            </a:r>
          </a:p>
          <a:p>
            <a:r>
              <a:rPr lang="en-US" dirty="0" smtClean="0"/>
              <a:t>Great classroom tool</a:t>
            </a:r>
          </a:p>
          <a:p>
            <a:r>
              <a:rPr lang="en-US" dirty="0" smtClean="0"/>
              <a:t>Included in Google Apps for </a:t>
            </a:r>
            <a:r>
              <a:rPr lang="en-US" dirty="0" err="1" smtClean="0"/>
              <a:t>Edu</a:t>
            </a:r>
            <a:r>
              <a:rPr lang="en-US" dirty="0" smtClean="0"/>
              <a:t>, Non-Profits</a:t>
            </a:r>
          </a:p>
          <a:p>
            <a:endParaRPr lang="en-US" dirty="0"/>
          </a:p>
        </p:txBody>
      </p:sp>
      <p:pic>
        <p:nvPicPr>
          <p:cNvPr id="72706" name="Picture 2"/>
          <p:cNvPicPr>
            <a:picLocks noGrp="1" noChangeAspect="1" noChangeArrowheads="1"/>
          </p:cNvPicPr>
          <p:nvPr>
            <p:ph sz="half" idx="2"/>
          </p:nvPr>
        </p:nvPicPr>
        <p:blipFill>
          <a:blip r:embed="rId3"/>
          <a:srcRect/>
          <a:stretch>
            <a:fillRect/>
          </a:stretch>
        </p:blipFill>
        <p:spPr bwMode="auto">
          <a:xfrm>
            <a:off x="4648200" y="1957225"/>
            <a:ext cx="4038600" cy="381191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Hint:  Use Your Google Site as a Course Entry Point in Blackboard</a:t>
            </a:r>
            <a:endParaRPr lang="en-US" dirty="0"/>
          </a:p>
        </p:txBody>
      </p:sp>
      <p:pic>
        <p:nvPicPr>
          <p:cNvPr id="19458" name="Picture 2"/>
          <p:cNvPicPr>
            <a:picLocks noGrp="1" noChangeAspect="1" noChangeArrowheads="1"/>
          </p:cNvPicPr>
          <p:nvPr>
            <p:ph idx="1"/>
          </p:nvPr>
        </p:nvPicPr>
        <p:blipFill>
          <a:blip r:embed="rId3"/>
          <a:srcRect/>
          <a:stretch>
            <a:fillRect/>
          </a:stretch>
        </p:blipFill>
        <p:spPr bwMode="auto">
          <a:xfrm>
            <a:off x="381000" y="1524000"/>
            <a:ext cx="5032830" cy="4525963"/>
          </a:xfrm>
          <a:prstGeom prst="rect">
            <a:avLst/>
          </a:prstGeom>
          <a:noFill/>
          <a:ln w="9525">
            <a:noFill/>
            <a:miter lim="800000"/>
            <a:headEnd/>
            <a:tailEnd/>
          </a:ln>
        </p:spPr>
      </p:pic>
      <p:sp>
        <p:nvSpPr>
          <p:cNvPr id="5" name="TextBox 4"/>
          <p:cNvSpPr txBox="1"/>
          <p:nvPr/>
        </p:nvSpPr>
        <p:spPr>
          <a:xfrm>
            <a:off x="5791200" y="2209800"/>
            <a:ext cx="2438400" cy="3970318"/>
          </a:xfrm>
          <a:prstGeom prst="rect">
            <a:avLst/>
          </a:prstGeom>
          <a:noFill/>
        </p:spPr>
        <p:txBody>
          <a:bodyPr wrap="square" rtlCol="0">
            <a:spAutoFit/>
          </a:bodyPr>
          <a:lstStyle/>
          <a:p>
            <a:r>
              <a:rPr lang="en-US" dirty="0" smtClean="0"/>
              <a:t>To change your landing page in Blackboard, go to Control Panel </a:t>
            </a:r>
            <a:r>
              <a:rPr lang="en-US" dirty="0" smtClean="0">
                <a:sym typeface="Wingdings" pitchFamily="2" charset="2"/>
              </a:rPr>
              <a:t></a:t>
            </a:r>
            <a:endParaRPr lang="en-US" dirty="0" smtClean="0"/>
          </a:p>
          <a:p>
            <a:r>
              <a:rPr lang="en-US" dirty="0" smtClean="0"/>
              <a:t>Course Options </a:t>
            </a:r>
            <a:r>
              <a:rPr lang="en-US" dirty="0" smtClean="0">
                <a:sym typeface="Wingdings" pitchFamily="2" charset="2"/>
              </a:rPr>
              <a:t> Manage Course Menu  External Link. Create an external link to your Google site.</a:t>
            </a:r>
          </a:p>
          <a:p>
            <a:endParaRPr lang="en-US" dirty="0" smtClean="0">
              <a:sym typeface="Wingdings" pitchFamily="2" charset="2"/>
            </a:endParaRPr>
          </a:p>
          <a:p>
            <a:r>
              <a:rPr lang="en-US" dirty="0" smtClean="0">
                <a:sym typeface="Wingdings" pitchFamily="2" charset="2"/>
              </a:rPr>
              <a:t>Then go to Control Panel  Settings -&gt; Course Entry Point and select the Google site as the entry point.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r>
            <a:br>
              <a:rPr lang="en-US" dirty="0" smtClean="0"/>
            </a:br>
            <a:r>
              <a:rPr lang="en-US" dirty="0" smtClean="0"/>
              <a:t>Wiki Platforms</a:t>
            </a:r>
            <a:endParaRPr lang="en-US" dirty="0"/>
          </a:p>
        </p:txBody>
      </p:sp>
      <p:sp>
        <p:nvSpPr>
          <p:cNvPr id="14" name="Content Placeholder 13"/>
          <p:cNvSpPr>
            <a:spLocks noGrp="1"/>
          </p:cNvSpPr>
          <p:nvPr>
            <p:ph idx="1"/>
          </p:nvPr>
        </p:nvSpPr>
        <p:spPr/>
        <p:txBody>
          <a:bodyPr/>
          <a:lstStyle/>
          <a:p>
            <a:endParaRPr lang="en-US"/>
          </a:p>
        </p:txBody>
      </p:sp>
      <p:sp>
        <p:nvSpPr>
          <p:cNvPr id="15" name="Text Placeholder 14"/>
          <p:cNvSpPr>
            <a:spLocks noGrp="1"/>
          </p:cNvSpPr>
          <p:nvPr>
            <p:ph type="body" sz="half" idx="2"/>
          </p:nvPr>
        </p:nvSpPr>
        <p:spPr/>
        <p:txBody>
          <a:bodyPr/>
          <a:lstStyle/>
          <a:p>
            <a:endParaRPr lang="en-US" dirty="0"/>
          </a:p>
        </p:txBody>
      </p:sp>
      <p:graphicFrame>
        <p:nvGraphicFramePr>
          <p:cNvPr id="7" name="Table 6"/>
          <p:cNvGraphicFramePr>
            <a:graphicFrameLocks noGrp="1"/>
          </p:cNvGraphicFramePr>
          <p:nvPr/>
        </p:nvGraphicFramePr>
        <p:xfrm>
          <a:off x="2590800" y="228600"/>
          <a:ext cx="6096000" cy="6451600"/>
        </p:xfrm>
        <a:graphic>
          <a:graphicData uri="http://schemas.openxmlformats.org/drawingml/2006/table">
            <a:tbl>
              <a:tblPr firstRow="1" bandRow="1">
                <a:tableStyleId>{5C22544A-7EE6-4342-B048-85BDC9FD1C3A}</a:tableStyleId>
              </a:tblPr>
              <a:tblGrid>
                <a:gridCol w="1524000"/>
                <a:gridCol w="2540000"/>
                <a:gridCol w="2032000"/>
              </a:tblGrid>
              <a:tr h="370840">
                <a:tc>
                  <a:txBody>
                    <a:bodyPr/>
                    <a:lstStyle/>
                    <a:p>
                      <a:r>
                        <a:rPr lang="en-US" dirty="0" smtClean="0"/>
                        <a:t>Provider</a:t>
                      </a:r>
                      <a:endParaRPr lang="en-US" dirty="0"/>
                    </a:p>
                  </a:txBody>
                  <a:tcPr/>
                </a:tc>
                <a:tc>
                  <a:txBody>
                    <a:bodyPr/>
                    <a:lstStyle/>
                    <a:p>
                      <a:r>
                        <a:rPr lang="en-US" dirty="0" smtClean="0"/>
                        <a:t>Logo</a:t>
                      </a:r>
                      <a:endParaRPr lang="en-US" dirty="0"/>
                    </a:p>
                  </a:txBody>
                  <a:tcPr/>
                </a:tc>
                <a:tc>
                  <a:txBody>
                    <a:bodyPr/>
                    <a:lstStyle/>
                    <a:p>
                      <a:r>
                        <a:rPr lang="en-US" dirty="0" smtClean="0"/>
                        <a:t>Features</a:t>
                      </a:r>
                      <a:endParaRPr lang="en-US" dirty="0"/>
                    </a:p>
                  </a:txBody>
                  <a:tcPr/>
                </a:tc>
              </a:tr>
              <a:tr h="370840">
                <a:tc>
                  <a:txBody>
                    <a:bodyPr/>
                    <a:lstStyle/>
                    <a:p>
                      <a:r>
                        <a:rPr lang="en-US" sz="1100" dirty="0" smtClean="0"/>
                        <a:t>Google Sites (sites.google.com)</a:t>
                      </a:r>
                      <a:endParaRPr lang="en-US" sz="1100" dirty="0"/>
                    </a:p>
                  </a:txBody>
                  <a:tcPr/>
                </a:tc>
                <a:tc>
                  <a:txBody>
                    <a:bodyPr/>
                    <a:lstStyle/>
                    <a:p>
                      <a:endParaRPr lang="en-US" sz="1100" dirty="0"/>
                    </a:p>
                  </a:txBody>
                  <a:tcPr/>
                </a:tc>
                <a:tc>
                  <a:txBody>
                    <a:bodyPr/>
                    <a:lstStyle/>
                    <a:p>
                      <a:r>
                        <a:rPr lang="en-US" sz="1100" dirty="0" smtClean="0"/>
                        <a:t>Provides an</a:t>
                      </a:r>
                      <a:r>
                        <a:rPr lang="en-US" sz="1100" baseline="0" dirty="0" smtClean="0"/>
                        <a:t> e</a:t>
                      </a:r>
                      <a:r>
                        <a:rPr lang="en-US" sz="1100" dirty="0" smtClean="0"/>
                        <a:t>asy to use</a:t>
                      </a:r>
                      <a:r>
                        <a:rPr lang="en-US" sz="1100" baseline="0" dirty="0" smtClean="0"/>
                        <a:t> set of tools for creating and sharing web pages. Integrated with Google applications.</a:t>
                      </a:r>
                      <a:endParaRPr lang="en-US" sz="11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Media Wiki (mediawiki.org)</a:t>
                      </a:r>
                    </a:p>
                    <a:p>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a:t>
                      </a:r>
                      <a:r>
                        <a:rPr lang="en-US" sz="1100" baseline="0" dirty="0" smtClean="0"/>
                        <a:t> open source wiki  software, originally created to support Wikipedia.  You must install and configure the Media Wiki application on your web server in order to use it. </a:t>
                      </a: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tc>
              </a:tr>
              <a:tr h="370840">
                <a:tc>
                  <a:txBody>
                    <a:bodyPr/>
                    <a:lstStyle/>
                    <a:p>
                      <a:r>
                        <a:rPr lang="en-US" sz="1100" dirty="0" err="1" smtClean="0"/>
                        <a:t>PBWorks</a:t>
                      </a:r>
                      <a:r>
                        <a:rPr lang="en-US" sz="1100" dirty="0" smtClean="0"/>
                        <a:t> (pbworks.com)</a:t>
                      </a:r>
                      <a:endParaRPr lang="en-US" sz="1100" dirty="0"/>
                    </a:p>
                  </a:txBody>
                  <a:tcPr/>
                </a:tc>
                <a:tc>
                  <a:txBody>
                    <a:bodyPr/>
                    <a:lstStyle/>
                    <a:p>
                      <a:endParaRPr lang="en-US" sz="1100" dirty="0"/>
                    </a:p>
                  </a:txBody>
                  <a:tcPr/>
                </a:tc>
                <a:tc>
                  <a:txBody>
                    <a:bodyPr/>
                    <a:lstStyle/>
                    <a:p>
                      <a:r>
                        <a:rPr lang="en-US" sz="1100" dirty="0" smtClean="0"/>
                        <a:t>Provides hosted software</a:t>
                      </a:r>
                      <a:r>
                        <a:rPr lang="en-US" sz="1100" baseline="0" dirty="0" smtClean="0"/>
                        <a:t> for creating  collaborative work spaces used across several industries. </a:t>
                      </a:r>
                      <a:r>
                        <a:rPr lang="en-US" sz="1100" baseline="0" dirty="0" err="1" smtClean="0"/>
                        <a:t>PBWorks</a:t>
                      </a:r>
                      <a:r>
                        <a:rPr lang="en-US" sz="1100" baseline="0" dirty="0" smtClean="0"/>
                        <a:t> is popular among educators because of its simplicity and security.</a:t>
                      </a:r>
                      <a:endParaRPr lang="en-US" sz="11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TiddlyWiki</a:t>
                      </a:r>
                      <a:endParaRPr lang="en-US" sz="1100" dirty="0" smtClean="0"/>
                    </a:p>
                    <a:p>
                      <a:r>
                        <a:rPr lang="en-US" sz="1100" dirty="0" smtClean="0"/>
                        <a:t>(tiddlywiki.org)</a:t>
                      </a:r>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a:t>
                      </a:r>
                      <a:r>
                        <a:rPr lang="en-US" sz="1100" baseline="0" dirty="0" smtClean="0"/>
                        <a:t>  personal wiki  notebook capabilities in a single HTML file without the need of a web server or an internet connection.</a:t>
                      </a:r>
                      <a:endParaRPr lang="en-US" sz="1100" dirty="0" smtClean="0"/>
                    </a:p>
                  </a:txBody>
                  <a:tcPr/>
                </a:tc>
              </a:tr>
              <a:tr h="370840">
                <a:tc>
                  <a:txBody>
                    <a:bodyPr/>
                    <a:lstStyle/>
                    <a:p>
                      <a:r>
                        <a:rPr lang="en-US" sz="1100" dirty="0" smtClean="0"/>
                        <a:t>Wet Paint (wetpaint.com)</a:t>
                      </a:r>
                      <a:endParaRPr lang="en-US" sz="1100" dirty="0"/>
                    </a:p>
                  </a:txBody>
                  <a:tcPr/>
                </a:tc>
                <a:tc>
                  <a:txBody>
                    <a:bodyPr/>
                    <a:lstStyle/>
                    <a:p>
                      <a:endParaRPr lang="en-US" sz="11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 an easy to use hosted wiki tool </a:t>
                      </a:r>
                      <a:r>
                        <a:rPr lang="en-US" sz="1100" baseline="0" dirty="0" smtClean="0"/>
                        <a:t>which also includes features of blogs, forums, and social networks. Educational wikis are advertisement-free.</a:t>
                      </a:r>
                      <a:endParaRPr lang="en-US" sz="1100" dirty="0" smtClean="0"/>
                    </a:p>
                    <a:p>
                      <a:endParaRPr lang="en-US" sz="11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WikiSpaces</a:t>
                      </a:r>
                      <a:r>
                        <a:rPr lang="en-US" sz="1100" dirty="0" smtClean="0"/>
                        <a:t> (wikispaces.com)</a:t>
                      </a:r>
                    </a:p>
                    <a:p>
                      <a:endParaRPr lang="en-US" sz="1100" dirty="0"/>
                    </a:p>
                  </a:txBody>
                  <a:tcPr/>
                </a:tc>
                <a:tc>
                  <a:txBody>
                    <a:bodyPr/>
                    <a:lstStyle/>
                    <a:p>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Provides a</a:t>
                      </a:r>
                      <a:r>
                        <a:rPr lang="en-US" sz="1100" baseline="0" dirty="0" smtClean="0"/>
                        <a:t> user-friendly and intuitive hosted wiki </a:t>
                      </a:r>
                      <a:r>
                        <a:rPr lang="en-US" sz="1100" dirty="0" smtClean="0"/>
                        <a:t>platform</a:t>
                      </a:r>
                      <a:r>
                        <a:rPr lang="en-US" sz="1100" baseline="0" dirty="0" smtClean="0"/>
                        <a:t> used by business, non-profit , and educational customers.</a:t>
                      </a:r>
                      <a:endParaRPr lang="en-US" sz="1100" dirty="0" smtClean="0"/>
                    </a:p>
                    <a:p>
                      <a:endParaRPr lang="en-US" sz="1100" dirty="0"/>
                    </a:p>
                  </a:txBody>
                  <a:tcPr/>
                </a:tc>
              </a:tr>
            </a:tbl>
          </a:graphicData>
        </a:graphic>
      </p:graphicFrame>
      <p:pic>
        <p:nvPicPr>
          <p:cNvPr id="10242" name="Picture 2"/>
          <p:cNvPicPr>
            <a:picLocks noChangeAspect="1" noChangeArrowheads="1"/>
          </p:cNvPicPr>
          <p:nvPr/>
        </p:nvPicPr>
        <p:blipFill>
          <a:blip r:embed="rId3"/>
          <a:srcRect/>
          <a:stretch>
            <a:fillRect/>
          </a:stretch>
        </p:blipFill>
        <p:spPr bwMode="auto">
          <a:xfrm>
            <a:off x="4648200" y="590550"/>
            <a:ext cx="1571625" cy="676275"/>
          </a:xfrm>
          <a:prstGeom prst="rect">
            <a:avLst/>
          </a:prstGeom>
          <a:noFill/>
          <a:ln w="9525">
            <a:noFill/>
            <a:miter lim="800000"/>
            <a:headEnd/>
            <a:tailEnd/>
          </a:ln>
        </p:spPr>
      </p:pic>
      <p:pic>
        <p:nvPicPr>
          <p:cNvPr id="10243" name="Picture 3"/>
          <p:cNvPicPr>
            <a:picLocks noChangeAspect="1" noChangeArrowheads="1"/>
          </p:cNvPicPr>
          <p:nvPr/>
        </p:nvPicPr>
        <p:blipFill>
          <a:blip r:embed="rId4"/>
          <a:srcRect/>
          <a:stretch>
            <a:fillRect/>
          </a:stretch>
        </p:blipFill>
        <p:spPr bwMode="auto">
          <a:xfrm>
            <a:off x="4724400" y="1352550"/>
            <a:ext cx="1438275" cy="1133475"/>
          </a:xfrm>
          <a:prstGeom prst="rect">
            <a:avLst/>
          </a:prstGeom>
          <a:noFill/>
          <a:ln w="9525">
            <a:noFill/>
            <a:miter lim="800000"/>
            <a:headEnd/>
            <a:tailEnd/>
          </a:ln>
        </p:spPr>
      </p:pic>
      <p:pic>
        <p:nvPicPr>
          <p:cNvPr id="10244" name="Picture 4"/>
          <p:cNvPicPr>
            <a:picLocks noChangeAspect="1" noChangeArrowheads="1"/>
          </p:cNvPicPr>
          <p:nvPr/>
        </p:nvPicPr>
        <p:blipFill>
          <a:blip r:embed="rId5"/>
          <a:srcRect/>
          <a:stretch>
            <a:fillRect/>
          </a:stretch>
        </p:blipFill>
        <p:spPr bwMode="auto">
          <a:xfrm>
            <a:off x="4648200" y="2876550"/>
            <a:ext cx="1600200" cy="514350"/>
          </a:xfrm>
          <a:prstGeom prst="rect">
            <a:avLst/>
          </a:prstGeom>
          <a:noFill/>
          <a:ln w="9525">
            <a:noFill/>
            <a:miter lim="800000"/>
            <a:headEnd/>
            <a:tailEnd/>
          </a:ln>
        </p:spPr>
      </p:pic>
      <p:pic>
        <p:nvPicPr>
          <p:cNvPr id="10245" name="Picture 5"/>
          <p:cNvPicPr>
            <a:picLocks noChangeAspect="1" noChangeArrowheads="1"/>
          </p:cNvPicPr>
          <p:nvPr/>
        </p:nvPicPr>
        <p:blipFill>
          <a:blip r:embed="rId6"/>
          <a:srcRect/>
          <a:stretch>
            <a:fillRect/>
          </a:stretch>
        </p:blipFill>
        <p:spPr bwMode="auto">
          <a:xfrm>
            <a:off x="4648200" y="3790950"/>
            <a:ext cx="1400175" cy="790575"/>
          </a:xfrm>
          <a:prstGeom prst="rect">
            <a:avLst/>
          </a:prstGeom>
          <a:noFill/>
          <a:ln w="9525">
            <a:noFill/>
            <a:miter lim="800000"/>
            <a:headEnd/>
            <a:tailEnd/>
          </a:ln>
        </p:spPr>
      </p:pic>
      <p:pic>
        <p:nvPicPr>
          <p:cNvPr id="10246" name="Picture 6"/>
          <p:cNvPicPr>
            <a:picLocks noChangeAspect="1" noChangeArrowheads="1"/>
          </p:cNvPicPr>
          <p:nvPr/>
        </p:nvPicPr>
        <p:blipFill>
          <a:blip r:embed="rId7"/>
          <a:srcRect/>
          <a:stretch>
            <a:fillRect/>
          </a:stretch>
        </p:blipFill>
        <p:spPr bwMode="auto">
          <a:xfrm>
            <a:off x="4724400" y="4857750"/>
            <a:ext cx="1400175" cy="781050"/>
          </a:xfrm>
          <a:prstGeom prst="rect">
            <a:avLst/>
          </a:prstGeom>
          <a:noFill/>
          <a:ln w="9525">
            <a:noFill/>
            <a:miter lim="800000"/>
            <a:headEnd/>
            <a:tailEnd/>
          </a:ln>
        </p:spPr>
      </p:pic>
      <p:pic>
        <p:nvPicPr>
          <p:cNvPr id="10247" name="Picture 7"/>
          <p:cNvPicPr>
            <a:picLocks noChangeAspect="1" noChangeArrowheads="1"/>
          </p:cNvPicPr>
          <p:nvPr/>
        </p:nvPicPr>
        <p:blipFill>
          <a:blip r:embed="rId8"/>
          <a:srcRect/>
          <a:stretch>
            <a:fillRect/>
          </a:stretch>
        </p:blipFill>
        <p:spPr bwMode="auto">
          <a:xfrm>
            <a:off x="4343400" y="5791200"/>
            <a:ext cx="2162175" cy="7429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Sites </a:t>
            </a:r>
            <a:r>
              <a:rPr lang="en-US" dirty="0" smtClean="0"/>
              <a:t>Checklist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Create a Google Site</a:t>
            </a:r>
          </a:p>
          <a:p>
            <a:r>
              <a:rPr lang="en-US" dirty="0" smtClean="0"/>
              <a:t>Share </a:t>
            </a:r>
            <a:r>
              <a:rPr lang="en-US" dirty="0" smtClean="0"/>
              <a:t>it with people</a:t>
            </a:r>
            <a:endParaRPr lang="en-US" dirty="0" smtClean="0"/>
          </a:p>
          <a:p>
            <a:r>
              <a:rPr lang="en-US" dirty="0" smtClean="0"/>
              <a:t>Add a page</a:t>
            </a:r>
          </a:p>
          <a:p>
            <a:r>
              <a:rPr lang="en-US" dirty="0" smtClean="0"/>
              <a:t>Add a page under a page</a:t>
            </a:r>
          </a:p>
          <a:p>
            <a:r>
              <a:rPr lang="en-US" dirty="0" smtClean="0"/>
              <a:t>Add a file cabinet page </a:t>
            </a:r>
            <a:r>
              <a:rPr lang="en-US" dirty="0" smtClean="0"/>
              <a:t>and upload </a:t>
            </a:r>
            <a:r>
              <a:rPr lang="en-US" dirty="0" smtClean="0"/>
              <a:t>a </a:t>
            </a:r>
            <a:r>
              <a:rPr lang="en-US" dirty="0" smtClean="0"/>
              <a:t>file</a:t>
            </a:r>
            <a:endParaRPr lang="en-US" dirty="0" smtClean="0"/>
          </a:p>
          <a:p>
            <a:r>
              <a:rPr lang="en-US" dirty="0" smtClean="0"/>
              <a:t>Add a table </a:t>
            </a:r>
            <a:r>
              <a:rPr lang="en-US" dirty="0" smtClean="0"/>
              <a:t>page</a:t>
            </a:r>
          </a:p>
          <a:p>
            <a:r>
              <a:rPr lang="en-US" dirty="0" smtClean="0"/>
              <a:t>Edit the sidebar for navigation</a:t>
            </a:r>
            <a:endParaRPr lang="en-US" dirty="0" smtClean="0"/>
          </a:p>
          <a:p>
            <a:r>
              <a:rPr lang="en-US" dirty="0" smtClean="0"/>
              <a:t>Contribute to the Google Site for this </a:t>
            </a:r>
            <a:r>
              <a:rPr lang="en-US" dirty="0" smtClean="0"/>
              <a:t>Workshop</a:t>
            </a:r>
          </a:p>
          <a:p>
            <a:r>
              <a:rPr lang="en-US" dirty="0" smtClean="0"/>
              <a:t>Edit a page while someone else also editing, to experience lock out</a:t>
            </a:r>
            <a:endParaRPr lang="en-US" dirty="0"/>
          </a:p>
        </p:txBody>
      </p:sp>
      <p:pic>
        <p:nvPicPr>
          <p:cNvPr id="4"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990600" y="457200"/>
            <a:ext cx="914400" cy="914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Knol</a:t>
            </a:r>
            <a:endParaRPr lang="en-US" dirty="0"/>
          </a:p>
        </p:txBody>
      </p:sp>
      <p:sp>
        <p:nvSpPr>
          <p:cNvPr id="4" name="Text Placeholder 3"/>
          <p:cNvSpPr>
            <a:spLocks noGrp="1"/>
          </p:cNvSpPr>
          <p:nvPr>
            <p:ph type="body" sz="half" idx="2"/>
          </p:nvPr>
        </p:nvSpPr>
        <p:spPr/>
        <p:txBody>
          <a:bodyPr/>
          <a:lstStyle/>
          <a:p>
            <a:endParaRPr lang="en-US" dirty="0"/>
          </a:p>
        </p:txBody>
      </p:sp>
      <p:pic>
        <p:nvPicPr>
          <p:cNvPr id="74754" name="Picture 2"/>
          <p:cNvPicPr>
            <a:picLocks noChangeAspect="1" noChangeArrowheads="1"/>
          </p:cNvPicPr>
          <p:nvPr/>
        </p:nvPicPr>
        <p:blipFill>
          <a:blip r:embed="rId3"/>
          <a:srcRect/>
          <a:stretch>
            <a:fillRect/>
          </a:stretch>
        </p:blipFill>
        <p:spPr bwMode="auto">
          <a:xfrm>
            <a:off x="457200" y="1524000"/>
            <a:ext cx="2971800" cy="4495800"/>
          </a:xfrm>
          <a:prstGeom prst="rect">
            <a:avLst/>
          </a:prstGeom>
          <a:noFill/>
          <a:ln w="9525">
            <a:noFill/>
            <a:miter lim="800000"/>
            <a:headEnd/>
            <a:tailEnd/>
          </a:ln>
        </p:spPr>
      </p:pic>
      <p:pic>
        <p:nvPicPr>
          <p:cNvPr id="74755" name="Picture 3"/>
          <p:cNvPicPr>
            <a:picLocks noGrp="1" noChangeAspect="1" noChangeArrowheads="1"/>
          </p:cNvPicPr>
          <p:nvPr>
            <p:ph idx="1"/>
          </p:nvPr>
        </p:nvPicPr>
        <p:blipFill>
          <a:blip r:embed="rId4"/>
          <a:srcRect/>
          <a:stretch>
            <a:fillRect/>
          </a:stretch>
        </p:blipFill>
        <p:spPr bwMode="auto">
          <a:xfrm>
            <a:off x="3575050" y="757620"/>
            <a:ext cx="5111750" cy="488397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Knol</a:t>
            </a:r>
            <a:r>
              <a:rPr lang="en-US" dirty="0" smtClean="0"/>
              <a:t> Checklist</a:t>
            </a:r>
            <a:endParaRPr lang="en-US" dirty="0"/>
          </a:p>
        </p:txBody>
      </p:sp>
      <p:sp>
        <p:nvSpPr>
          <p:cNvPr id="6" name="Content Placeholder 5"/>
          <p:cNvSpPr>
            <a:spLocks noGrp="1"/>
          </p:cNvSpPr>
          <p:nvPr>
            <p:ph idx="1"/>
          </p:nvPr>
        </p:nvSpPr>
        <p:spPr/>
        <p:txBody>
          <a:bodyPr/>
          <a:lstStyle/>
          <a:p>
            <a:r>
              <a:rPr lang="en-US" dirty="0" smtClean="0"/>
              <a:t>Compare with Wikipedia. Will </a:t>
            </a:r>
            <a:r>
              <a:rPr lang="en-US" dirty="0" err="1" smtClean="0"/>
              <a:t>Knol</a:t>
            </a:r>
            <a:r>
              <a:rPr lang="en-US" dirty="0" smtClean="0"/>
              <a:t> catch on?</a:t>
            </a:r>
          </a:p>
          <a:p>
            <a:r>
              <a:rPr lang="en-US" dirty="0" smtClean="0"/>
              <a:t>Find, edit, or create a </a:t>
            </a:r>
            <a:r>
              <a:rPr lang="en-US" dirty="0" err="1" smtClean="0"/>
              <a:t>knol</a:t>
            </a:r>
            <a:endParaRPr lang="en-US" dirty="0" smtClean="0"/>
          </a:p>
          <a:p>
            <a:r>
              <a:rPr lang="en-US" dirty="0" smtClean="0"/>
              <a:t>Good for external use</a:t>
            </a:r>
            <a:endParaRPr lang="en-US" dirty="0"/>
          </a:p>
        </p:txBody>
      </p:sp>
      <p:pic>
        <p:nvPicPr>
          <p:cNvPr id="7"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1447800" y="381000"/>
            <a:ext cx="914400" cy="9144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(RSS) Feeds</a:t>
            </a:r>
            <a:endParaRPr lang="en-US" dirty="0"/>
          </a:p>
        </p:txBody>
      </p:sp>
      <p:pic>
        <p:nvPicPr>
          <p:cNvPr id="1026" name="Picture 2" descr="C:\Program Files\Microsoft Expression\MEDIA\CAGCAT10\j0195384.wmf"/>
          <p:cNvPicPr>
            <a:picLocks noChangeAspect="1" noChangeArrowheads="1"/>
          </p:cNvPicPr>
          <p:nvPr/>
        </p:nvPicPr>
        <p:blipFill>
          <a:blip r:embed="rId3"/>
          <a:srcRect/>
          <a:stretch>
            <a:fillRect/>
          </a:stretch>
        </p:blipFill>
        <p:spPr bwMode="auto">
          <a:xfrm flipH="1">
            <a:off x="304800" y="2514600"/>
            <a:ext cx="1524000" cy="1555814"/>
          </a:xfrm>
          <a:prstGeom prst="rect">
            <a:avLst/>
          </a:prstGeom>
          <a:noFill/>
        </p:spPr>
      </p:pic>
      <p:pic>
        <p:nvPicPr>
          <p:cNvPr id="41" name="Picture 2"/>
          <p:cNvPicPr>
            <a:picLocks noGrp="1" noChangeAspect="1" noChangeArrowheads="1"/>
          </p:cNvPicPr>
          <p:nvPr>
            <p:ph idx="1"/>
          </p:nvPr>
        </p:nvPicPr>
        <p:blipFill>
          <a:blip r:embed="rId4" cstate="print"/>
          <a:srcRect/>
          <a:stretch>
            <a:fillRect/>
          </a:stretch>
        </p:blipFill>
        <p:spPr bwMode="auto">
          <a:xfrm>
            <a:off x="6400800" y="2667000"/>
            <a:ext cx="1524000" cy="1164771"/>
          </a:xfrm>
          <a:prstGeom prst="rect">
            <a:avLst/>
          </a:prstGeom>
          <a:noFill/>
          <a:ln w="9525">
            <a:noFill/>
            <a:miter lim="800000"/>
            <a:headEnd/>
            <a:tailEnd/>
          </a:ln>
        </p:spPr>
      </p:pic>
      <p:pic>
        <p:nvPicPr>
          <p:cNvPr id="42" name="Picture 2"/>
          <p:cNvPicPr>
            <a:picLocks noChangeAspect="1" noChangeArrowheads="1"/>
          </p:cNvPicPr>
          <p:nvPr/>
        </p:nvPicPr>
        <p:blipFill>
          <a:blip r:embed="rId5" cstate="print"/>
          <a:srcRect/>
          <a:stretch>
            <a:fillRect/>
          </a:stretch>
        </p:blipFill>
        <p:spPr bwMode="auto">
          <a:xfrm>
            <a:off x="6400800" y="1371600"/>
            <a:ext cx="1524000" cy="1227832"/>
          </a:xfrm>
          <a:prstGeom prst="rect">
            <a:avLst/>
          </a:prstGeom>
          <a:noFill/>
          <a:ln w="9525">
            <a:noFill/>
            <a:miter lim="800000"/>
            <a:headEnd/>
            <a:tailEnd/>
          </a:ln>
        </p:spPr>
      </p:pic>
      <p:pic>
        <p:nvPicPr>
          <p:cNvPr id="47" name="Picture 3"/>
          <p:cNvPicPr>
            <a:picLocks noChangeAspect="1" noChangeArrowheads="1"/>
          </p:cNvPicPr>
          <p:nvPr/>
        </p:nvPicPr>
        <p:blipFill>
          <a:blip r:embed="rId6" cstate="print"/>
          <a:srcRect/>
          <a:stretch>
            <a:fillRect/>
          </a:stretch>
        </p:blipFill>
        <p:spPr bwMode="auto">
          <a:xfrm>
            <a:off x="6400800" y="3962400"/>
            <a:ext cx="1524000" cy="1143000"/>
          </a:xfrm>
          <a:prstGeom prst="rect">
            <a:avLst/>
          </a:prstGeom>
          <a:noFill/>
          <a:ln w="9525">
            <a:noFill/>
            <a:miter lim="800000"/>
            <a:headEnd/>
            <a:tailEnd/>
          </a:ln>
        </p:spPr>
      </p:pic>
      <p:pic>
        <p:nvPicPr>
          <p:cNvPr id="10" name="Picture 2"/>
          <p:cNvPicPr>
            <a:picLocks noChangeAspect="1" noChangeArrowheads="1"/>
          </p:cNvPicPr>
          <p:nvPr/>
        </p:nvPicPr>
        <p:blipFill>
          <a:blip r:embed="rId7" cstate="print"/>
          <a:srcRect/>
          <a:stretch>
            <a:fillRect/>
          </a:stretch>
        </p:blipFill>
        <p:spPr bwMode="auto">
          <a:xfrm>
            <a:off x="6781800" y="1524000"/>
            <a:ext cx="729943" cy="722842"/>
          </a:xfrm>
          <a:prstGeom prst="rect">
            <a:avLst/>
          </a:prstGeom>
          <a:noFill/>
          <a:ln w="9525">
            <a:noFill/>
            <a:miter lim="800000"/>
            <a:headEnd/>
            <a:tailEnd/>
          </a:ln>
        </p:spPr>
      </p:pic>
      <p:pic>
        <p:nvPicPr>
          <p:cNvPr id="11" name="Picture 2"/>
          <p:cNvPicPr>
            <a:picLocks noChangeAspect="1" noChangeArrowheads="1"/>
          </p:cNvPicPr>
          <p:nvPr/>
        </p:nvPicPr>
        <p:blipFill>
          <a:blip r:embed="rId7" cstate="print"/>
          <a:srcRect/>
          <a:stretch>
            <a:fillRect/>
          </a:stretch>
        </p:blipFill>
        <p:spPr bwMode="auto">
          <a:xfrm>
            <a:off x="6858000" y="2971800"/>
            <a:ext cx="729943" cy="722842"/>
          </a:xfrm>
          <a:prstGeom prst="rect">
            <a:avLst/>
          </a:prstGeom>
          <a:noFill/>
          <a:ln w="9525">
            <a:noFill/>
            <a:miter lim="800000"/>
            <a:headEnd/>
            <a:tailEnd/>
          </a:ln>
        </p:spPr>
      </p:pic>
      <p:pic>
        <p:nvPicPr>
          <p:cNvPr id="12" name="Picture 2"/>
          <p:cNvPicPr>
            <a:picLocks noChangeAspect="1" noChangeArrowheads="1"/>
          </p:cNvPicPr>
          <p:nvPr/>
        </p:nvPicPr>
        <p:blipFill>
          <a:blip r:embed="rId7" cstate="print"/>
          <a:srcRect/>
          <a:stretch>
            <a:fillRect/>
          </a:stretch>
        </p:blipFill>
        <p:spPr bwMode="auto">
          <a:xfrm>
            <a:off x="6858000" y="4191000"/>
            <a:ext cx="729943" cy="722842"/>
          </a:xfrm>
          <a:prstGeom prst="rect">
            <a:avLst/>
          </a:prstGeom>
          <a:noFill/>
          <a:ln w="9525">
            <a:noFill/>
            <a:miter lim="800000"/>
            <a:headEnd/>
            <a:tailEnd/>
          </a:ln>
        </p:spPr>
      </p:pic>
      <p:pic>
        <p:nvPicPr>
          <p:cNvPr id="7170" name="Picture 2"/>
          <p:cNvPicPr>
            <a:picLocks noChangeAspect="1" noChangeArrowheads="1"/>
          </p:cNvPicPr>
          <p:nvPr/>
        </p:nvPicPr>
        <p:blipFill>
          <a:blip r:embed="rId8" cstate="print"/>
          <a:srcRect/>
          <a:stretch>
            <a:fillRect/>
          </a:stretch>
        </p:blipFill>
        <p:spPr bwMode="auto">
          <a:xfrm>
            <a:off x="2590800" y="2438400"/>
            <a:ext cx="2208213" cy="1656070"/>
          </a:xfrm>
          <a:prstGeom prst="rect">
            <a:avLst/>
          </a:prstGeom>
          <a:noFill/>
          <a:ln w="9525">
            <a:noFill/>
            <a:miter lim="800000"/>
            <a:headEnd/>
            <a:tailEnd/>
          </a:ln>
        </p:spPr>
      </p:pic>
      <p:cxnSp>
        <p:nvCxnSpPr>
          <p:cNvPr id="31" name="Straight Arrow Connector 30"/>
          <p:cNvCxnSpPr/>
          <p:nvPr/>
        </p:nvCxnSpPr>
        <p:spPr>
          <a:xfrm>
            <a:off x="1981200" y="3048000"/>
            <a:ext cx="533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flipV="1">
            <a:off x="5105400" y="1981200"/>
            <a:ext cx="11430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flipH="1">
            <a:off x="5105400" y="2209800"/>
            <a:ext cx="11430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a:off x="5105400" y="3810000"/>
            <a:ext cx="11430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2" name="Straight Arrow Connector 51"/>
          <p:cNvCxnSpPr/>
          <p:nvPr/>
        </p:nvCxnSpPr>
        <p:spPr>
          <a:xfrm flipH="1" flipV="1">
            <a:off x="5105400" y="4038600"/>
            <a:ext cx="11430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3" name="Straight Arrow Connector 52"/>
          <p:cNvCxnSpPr/>
          <p:nvPr/>
        </p:nvCxnSpPr>
        <p:spPr>
          <a:xfrm>
            <a:off x="5029200" y="3276600"/>
            <a:ext cx="1295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4" name="Straight Arrow Connector 53"/>
          <p:cNvCxnSpPr/>
          <p:nvPr/>
        </p:nvCxnSpPr>
        <p:spPr>
          <a:xfrm rot="10800000">
            <a:off x="5029200" y="3429000"/>
            <a:ext cx="1295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1" name="Oval 60"/>
          <p:cNvSpPr/>
          <p:nvPr/>
        </p:nvSpPr>
        <p:spPr>
          <a:xfrm>
            <a:off x="1905000" y="22860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62" name="Oval 61"/>
          <p:cNvSpPr/>
          <p:nvPr/>
        </p:nvSpPr>
        <p:spPr>
          <a:xfrm>
            <a:off x="5181600" y="16002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63" name="TextBox 62"/>
          <p:cNvSpPr txBox="1"/>
          <p:nvPr/>
        </p:nvSpPr>
        <p:spPr>
          <a:xfrm>
            <a:off x="914401" y="4876800"/>
            <a:ext cx="5029200" cy="461665"/>
          </a:xfrm>
          <a:prstGeom prst="rect">
            <a:avLst/>
          </a:prstGeom>
          <a:noFill/>
        </p:spPr>
        <p:txBody>
          <a:bodyPr wrap="square" rtlCol="0">
            <a:spAutoFit/>
          </a:bodyPr>
          <a:lstStyle/>
          <a:p>
            <a:endParaRPr lang="en-US" dirty="0"/>
          </a:p>
        </p:txBody>
      </p:sp>
      <p:sp>
        <p:nvSpPr>
          <p:cNvPr id="64" name="TextBox 63"/>
          <p:cNvSpPr txBox="1"/>
          <p:nvPr/>
        </p:nvSpPr>
        <p:spPr>
          <a:xfrm>
            <a:off x="2971800" y="1981200"/>
            <a:ext cx="1357038" cy="369332"/>
          </a:xfrm>
          <a:prstGeom prst="rect">
            <a:avLst/>
          </a:prstGeom>
          <a:noFill/>
        </p:spPr>
        <p:txBody>
          <a:bodyPr wrap="none" rtlCol="0">
            <a:spAutoFit/>
          </a:bodyPr>
          <a:lstStyle/>
          <a:p>
            <a:r>
              <a:rPr lang="en-US" dirty="0" smtClean="0"/>
              <a:t>Feed Reader</a:t>
            </a:r>
            <a:endParaRPr lang="en-US" dirty="0"/>
          </a:p>
        </p:txBody>
      </p:sp>
      <p:sp>
        <p:nvSpPr>
          <p:cNvPr id="65" name="TextBox 64"/>
          <p:cNvSpPr txBox="1"/>
          <p:nvPr/>
        </p:nvSpPr>
        <p:spPr>
          <a:xfrm>
            <a:off x="6324600" y="228600"/>
            <a:ext cx="1725611" cy="646331"/>
          </a:xfrm>
          <a:prstGeom prst="rect">
            <a:avLst/>
          </a:prstGeom>
          <a:noFill/>
        </p:spPr>
        <p:txBody>
          <a:bodyPr wrap="square" rtlCol="0">
            <a:spAutoFit/>
          </a:bodyPr>
          <a:lstStyle/>
          <a:p>
            <a:r>
              <a:rPr lang="en-US" dirty="0" smtClean="0"/>
              <a:t>Favorite Sites with Feeds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8" name="Picture 4"/>
          <p:cNvPicPr>
            <a:picLocks noGrp="1" noChangeAspect="1" noChangeArrowheads="1"/>
          </p:cNvPicPr>
          <p:nvPr>
            <p:ph idx="1"/>
          </p:nvPr>
        </p:nvPicPr>
        <p:blipFill>
          <a:blip r:embed="rId3"/>
          <a:srcRect/>
          <a:stretch>
            <a:fillRect/>
          </a:stretch>
        </p:blipFill>
        <p:spPr bwMode="auto">
          <a:xfrm>
            <a:off x="2895600" y="1447800"/>
            <a:ext cx="5873007" cy="43434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Google Reader</a:t>
            </a:r>
            <a:endParaRPr lang="en-US" dirty="0"/>
          </a:p>
        </p:txBody>
      </p:sp>
      <p:sp>
        <p:nvSpPr>
          <p:cNvPr id="4" name="Text Placeholder 3"/>
          <p:cNvSpPr>
            <a:spLocks noGrp="1"/>
          </p:cNvSpPr>
          <p:nvPr>
            <p:ph type="body" sz="half" idx="2"/>
          </p:nvPr>
        </p:nvSpPr>
        <p:spPr/>
        <p:txBody>
          <a:bodyPr/>
          <a:lstStyle/>
          <a:p>
            <a:endParaRPr lang="en-US" dirty="0"/>
          </a:p>
        </p:txBody>
      </p:sp>
      <p:cxnSp>
        <p:nvCxnSpPr>
          <p:cNvPr id="6" name="Straight Connector 5"/>
          <p:cNvCxnSpPr>
            <a:endCxn id="7" idx="3"/>
          </p:cNvCxnSpPr>
          <p:nvPr/>
        </p:nvCxnSpPr>
        <p:spPr>
          <a:xfrm rot="5400000">
            <a:off x="2114550" y="4286250"/>
            <a:ext cx="876300" cy="838200"/>
          </a:xfrm>
          <a:prstGeom prst="line">
            <a:avLst/>
          </a:prstGeom>
        </p:spPr>
        <p:style>
          <a:lnRef idx="2">
            <a:schemeClr val="accent2"/>
          </a:lnRef>
          <a:fillRef idx="0">
            <a:schemeClr val="accent2"/>
          </a:fillRef>
          <a:effectRef idx="1">
            <a:schemeClr val="accent2"/>
          </a:effectRef>
          <a:fontRef idx="minor">
            <a:schemeClr val="tx1"/>
          </a:fontRef>
        </p:style>
      </p:cxnSp>
      <p:sp>
        <p:nvSpPr>
          <p:cNvPr id="7" name="Rectangle 6"/>
          <p:cNvSpPr/>
          <p:nvPr/>
        </p:nvSpPr>
        <p:spPr>
          <a:xfrm>
            <a:off x="762000" y="4724400"/>
            <a:ext cx="1371600" cy="83820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Subscribed feeds organized in folders.</a:t>
            </a:r>
            <a:endParaRPr lang="en-US" sz="1200" dirty="0"/>
          </a:p>
        </p:txBody>
      </p:sp>
      <p:sp>
        <p:nvSpPr>
          <p:cNvPr id="13" name="Rectangle 12"/>
          <p:cNvSpPr/>
          <p:nvPr/>
        </p:nvSpPr>
        <p:spPr>
          <a:xfrm>
            <a:off x="5715000" y="762000"/>
            <a:ext cx="1524000" cy="51435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New, unread items appear in bold.</a:t>
            </a:r>
            <a:endParaRPr lang="en-US" sz="1200" dirty="0"/>
          </a:p>
        </p:txBody>
      </p:sp>
      <p:cxnSp>
        <p:nvCxnSpPr>
          <p:cNvPr id="15" name="Straight Connector 14"/>
          <p:cNvCxnSpPr>
            <a:endCxn id="7" idx="3"/>
          </p:cNvCxnSpPr>
          <p:nvPr/>
        </p:nvCxnSpPr>
        <p:spPr>
          <a:xfrm rot="10800000" flipV="1">
            <a:off x="2133600" y="4876800"/>
            <a:ext cx="838200" cy="26670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a:endCxn id="7" idx="3"/>
          </p:cNvCxnSpPr>
          <p:nvPr/>
        </p:nvCxnSpPr>
        <p:spPr>
          <a:xfrm rot="10800000" flipV="1">
            <a:off x="2133600" y="4495800"/>
            <a:ext cx="838200" cy="64770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Straight Connector 23"/>
          <p:cNvCxnSpPr/>
          <p:nvPr/>
        </p:nvCxnSpPr>
        <p:spPr>
          <a:xfrm rot="5400000">
            <a:off x="5105400" y="1981200"/>
            <a:ext cx="2133600" cy="609600"/>
          </a:xfrm>
          <a:prstGeom prst="line">
            <a:avLst/>
          </a:prstGeom>
        </p:spPr>
        <p:style>
          <a:lnRef idx="2">
            <a:schemeClr val="accent2"/>
          </a:lnRef>
          <a:fillRef idx="0">
            <a:schemeClr val="accent2"/>
          </a:fillRef>
          <a:effectRef idx="1">
            <a:schemeClr val="accent2"/>
          </a:effectRef>
          <a:fontRef idx="minor">
            <a:schemeClr val="tx1"/>
          </a:fontRef>
        </p:style>
      </p:cxnSp>
      <p:sp>
        <p:nvSpPr>
          <p:cNvPr id="26" name="Rectangle 25"/>
          <p:cNvSpPr/>
          <p:nvPr/>
        </p:nvSpPr>
        <p:spPr>
          <a:xfrm>
            <a:off x="609600" y="3200400"/>
            <a:ext cx="1676400" cy="51435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Number of unread items in this feed.</a:t>
            </a:r>
            <a:endParaRPr lang="en-US" sz="1200" dirty="0"/>
          </a:p>
        </p:txBody>
      </p:sp>
      <p:cxnSp>
        <p:nvCxnSpPr>
          <p:cNvPr id="27" name="Straight Connector 26"/>
          <p:cNvCxnSpPr/>
          <p:nvPr/>
        </p:nvCxnSpPr>
        <p:spPr>
          <a:xfrm>
            <a:off x="2286000" y="3429000"/>
            <a:ext cx="1600200" cy="609600"/>
          </a:xfrm>
          <a:prstGeom prst="line">
            <a:avLst/>
          </a:prstGeom>
        </p:spPr>
        <p:style>
          <a:lnRef idx="2">
            <a:schemeClr val="accent2"/>
          </a:lnRef>
          <a:fillRef idx="0">
            <a:schemeClr val="accent2"/>
          </a:fillRef>
          <a:effectRef idx="1">
            <a:schemeClr val="accent2"/>
          </a:effectRef>
          <a:fontRef idx="minor">
            <a:schemeClr val="tx1"/>
          </a:fontRef>
        </p:style>
      </p:cxnSp>
      <p:sp>
        <p:nvSpPr>
          <p:cNvPr id="29" name="Rectangle 28"/>
          <p:cNvSpPr/>
          <p:nvPr/>
        </p:nvSpPr>
        <p:spPr>
          <a:xfrm>
            <a:off x="533400" y="2209800"/>
            <a:ext cx="1676400" cy="76200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Displays a text box to enter a feed’s URL or search terms to find feeds.</a:t>
            </a:r>
            <a:endParaRPr lang="en-US" sz="1200" dirty="0"/>
          </a:p>
        </p:txBody>
      </p:sp>
      <p:cxnSp>
        <p:nvCxnSpPr>
          <p:cNvPr id="30" name="Straight Connector 29"/>
          <p:cNvCxnSpPr>
            <a:stCxn id="29" idx="3"/>
          </p:cNvCxnSpPr>
          <p:nvPr/>
        </p:nvCxnSpPr>
        <p:spPr>
          <a:xfrm>
            <a:off x="2209800" y="2590800"/>
            <a:ext cx="762000" cy="76200"/>
          </a:xfrm>
          <a:prstGeom prst="line">
            <a:avLst/>
          </a:prstGeom>
        </p:spPr>
        <p:style>
          <a:lnRef idx="2">
            <a:schemeClr val="accent2"/>
          </a:lnRef>
          <a:fillRef idx="0">
            <a:schemeClr val="accent2"/>
          </a:fillRef>
          <a:effectRef idx="1">
            <a:schemeClr val="accent2"/>
          </a:effectRef>
          <a:fontRef idx="minor">
            <a:schemeClr val="tx1"/>
          </a:fontRef>
        </p:style>
      </p:cxnSp>
      <p:sp>
        <p:nvSpPr>
          <p:cNvPr id="54" name="Rectangle 53"/>
          <p:cNvSpPr/>
          <p:nvPr/>
        </p:nvSpPr>
        <p:spPr>
          <a:xfrm>
            <a:off x="2438400" y="5181600"/>
            <a:ext cx="1676400" cy="51435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The currently displayed feed.</a:t>
            </a:r>
            <a:endParaRPr lang="en-US" sz="1200" dirty="0"/>
          </a:p>
        </p:txBody>
      </p:sp>
      <p:cxnSp>
        <p:nvCxnSpPr>
          <p:cNvPr id="55" name="Straight Connector 54"/>
          <p:cNvCxnSpPr>
            <a:stCxn id="54" idx="0"/>
          </p:cNvCxnSpPr>
          <p:nvPr/>
        </p:nvCxnSpPr>
        <p:spPr>
          <a:xfrm rot="5400000" flipH="1" flipV="1">
            <a:off x="3238500" y="4381500"/>
            <a:ext cx="838200" cy="762000"/>
          </a:xfrm>
          <a:prstGeom prst="line">
            <a:avLst/>
          </a:prstGeom>
        </p:spPr>
        <p:style>
          <a:lnRef idx="2">
            <a:schemeClr val="accent2"/>
          </a:lnRef>
          <a:fillRef idx="0">
            <a:schemeClr val="accent2"/>
          </a:fillRef>
          <a:effectRef idx="1">
            <a:schemeClr val="accent2"/>
          </a:effectRef>
          <a:fontRef idx="minor">
            <a:schemeClr val="tx1"/>
          </a:fontRef>
        </p:style>
      </p:cxnSp>
      <p:sp>
        <p:nvSpPr>
          <p:cNvPr id="63" name="Rectangle 62"/>
          <p:cNvSpPr/>
          <p:nvPr/>
        </p:nvSpPr>
        <p:spPr>
          <a:xfrm>
            <a:off x="7467600" y="457200"/>
            <a:ext cx="1524000" cy="81915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Downloads subscribed items to your computer for offline browsing.</a:t>
            </a:r>
            <a:endParaRPr lang="en-US" sz="1200" dirty="0"/>
          </a:p>
        </p:txBody>
      </p:sp>
      <p:cxnSp>
        <p:nvCxnSpPr>
          <p:cNvPr id="64" name="Straight Connector 63"/>
          <p:cNvCxnSpPr/>
          <p:nvPr/>
        </p:nvCxnSpPr>
        <p:spPr>
          <a:xfrm rot="10800000" flipV="1">
            <a:off x="7315200" y="1219200"/>
            <a:ext cx="914400" cy="76200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Google Reader </a:t>
            </a:r>
            <a:r>
              <a:rPr lang="en-US" dirty="0" smtClean="0"/>
              <a:t>Checklist</a:t>
            </a:r>
            <a:endParaRPr lang="en-US" dirty="0"/>
          </a:p>
        </p:txBody>
      </p:sp>
      <p:sp>
        <p:nvSpPr>
          <p:cNvPr id="6" name="Content Placeholder 5"/>
          <p:cNvSpPr>
            <a:spLocks noGrp="1"/>
          </p:cNvSpPr>
          <p:nvPr>
            <p:ph idx="1"/>
          </p:nvPr>
        </p:nvSpPr>
        <p:spPr/>
        <p:txBody>
          <a:bodyPr/>
          <a:lstStyle/>
          <a:p>
            <a:r>
              <a:rPr lang="en-US" dirty="0" smtClean="0"/>
              <a:t>Subscribe to a feed whose URL you know.</a:t>
            </a:r>
          </a:p>
          <a:p>
            <a:r>
              <a:rPr lang="en-US" dirty="0" smtClean="0"/>
              <a:t>Use Google Reader to find and subscribe to feeds on topics of interest.</a:t>
            </a:r>
          </a:p>
          <a:p>
            <a:r>
              <a:rPr lang="en-US" dirty="0" smtClean="0"/>
              <a:t>Organize your feeds into different folders.</a:t>
            </a:r>
          </a:p>
          <a:p>
            <a:r>
              <a:rPr lang="en-US" dirty="0" smtClean="0"/>
              <a:t>Add a Subscription Links gadget to your blog.</a:t>
            </a:r>
          </a:p>
          <a:p>
            <a:r>
              <a:rPr lang="en-US" dirty="0" smtClean="0"/>
              <a:t>Subscribe to your blog’s feed in Google Reader using the gadget on your blog’s sidebar.</a:t>
            </a:r>
          </a:p>
          <a:p>
            <a:endParaRPr lang="en-US" dirty="0" smtClean="0"/>
          </a:p>
          <a:p>
            <a:endParaRPr lang="en-US" dirty="0"/>
          </a:p>
        </p:txBody>
      </p:sp>
      <p:pic>
        <p:nvPicPr>
          <p:cNvPr id="4"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838200" y="457200"/>
            <a:ext cx="914400" cy="9144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Wave (Coming!)</a:t>
            </a:r>
            <a:endParaRPr lang="en-US" dirty="0"/>
          </a:p>
        </p:txBody>
      </p:sp>
      <p:sp>
        <p:nvSpPr>
          <p:cNvPr id="4" name="Text Placeholder 3"/>
          <p:cNvSpPr>
            <a:spLocks noGrp="1"/>
          </p:cNvSpPr>
          <p:nvPr>
            <p:ph type="body" sz="half" idx="2"/>
          </p:nvPr>
        </p:nvSpPr>
        <p:spPr/>
        <p:txBody>
          <a:bodyPr/>
          <a:lstStyle/>
          <a:p>
            <a:pPr fontAlgn="t"/>
            <a:r>
              <a:rPr lang="en-US" b="1" dirty="0" smtClean="0"/>
              <a:t>What is a wave?</a:t>
            </a:r>
          </a:p>
          <a:p>
            <a:pPr fontAlgn="t"/>
            <a:r>
              <a:rPr lang="en-US" dirty="0" smtClean="0"/>
              <a:t/>
            </a:r>
            <a:br>
              <a:rPr lang="en-US" dirty="0" smtClean="0"/>
            </a:br>
            <a:r>
              <a:rPr lang="en-US" b="1" dirty="0" smtClean="0"/>
              <a:t>A wave is equal parts conversation and document. </a:t>
            </a:r>
            <a:r>
              <a:rPr lang="en-US" dirty="0" smtClean="0"/>
              <a:t>People can communicate and work together with richly formatted text, photos, videos, maps, and more. </a:t>
            </a:r>
          </a:p>
          <a:p>
            <a:pPr fontAlgn="t"/>
            <a:r>
              <a:rPr lang="en-US" b="1" dirty="0" smtClean="0"/>
              <a:t>A wave is shared.</a:t>
            </a:r>
            <a:r>
              <a:rPr lang="en-US" dirty="0" smtClean="0"/>
              <a:t> Any participant can reply anywhere in the message, edit the content and add participants at any point in the process. Then playback lets anyone rewind the wave to see who said what and when.</a:t>
            </a:r>
          </a:p>
          <a:p>
            <a:pPr fontAlgn="t"/>
            <a:r>
              <a:rPr lang="en-US" b="1" dirty="0" smtClean="0"/>
              <a:t>A wave is live.</a:t>
            </a:r>
            <a:r>
              <a:rPr lang="en-US" dirty="0" smtClean="0"/>
              <a:t> With live transmission as you type, participants on a wave can have faster conversations, see edits and interact with extensions in real-time.</a:t>
            </a:r>
          </a:p>
          <a:p>
            <a:endParaRPr lang="en-US" dirty="0"/>
          </a:p>
        </p:txBody>
      </p:sp>
      <p:pic>
        <p:nvPicPr>
          <p:cNvPr id="50178" name="Picture 2" descr="http://wave.google.com/help/wave/images/ss1.gif"/>
          <p:cNvPicPr>
            <a:picLocks noGrp="1" noChangeAspect="1" noChangeArrowheads="1"/>
          </p:cNvPicPr>
          <p:nvPr>
            <p:ph idx="1"/>
          </p:nvPr>
        </p:nvPicPr>
        <p:blipFill>
          <a:blip r:embed="rId3"/>
          <a:srcRect/>
          <a:stretch>
            <a:fillRect/>
          </a:stretch>
        </p:blipFill>
        <p:spPr bwMode="auto">
          <a:xfrm>
            <a:off x="3581400" y="2057400"/>
            <a:ext cx="5111750" cy="3331157"/>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Google </a:t>
            </a:r>
            <a:r>
              <a:rPr lang="en-US" dirty="0" smtClean="0"/>
              <a:t>Spreadsheets </a:t>
            </a:r>
            <a:br>
              <a:rPr lang="en-US" dirty="0" smtClean="0"/>
            </a:br>
            <a:r>
              <a:rPr lang="en-US" dirty="0" smtClean="0"/>
              <a:t>Checklist</a:t>
            </a:r>
            <a:endParaRPr lang="en-US" dirty="0"/>
          </a:p>
        </p:txBody>
      </p:sp>
      <p:sp>
        <p:nvSpPr>
          <p:cNvPr id="3" name="Content Placeholder 2"/>
          <p:cNvSpPr>
            <a:spLocks noGrp="1"/>
          </p:cNvSpPr>
          <p:nvPr>
            <p:ph idx="1"/>
          </p:nvPr>
        </p:nvSpPr>
        <p:spPr/>
        <p:txBody>
          <a:bodyPr/>
          <a:lstStyle/>
          <a:p>
            <a:r>
              <a:rPr lang="en-US" dirty="0" smtClean="0"/>
              <a:t>Create a spreadsheet (or import an existing one).</a:t>
            </a:r>
          </a:p>
          <a:p>
            <a:r>
              <a:rPr lang="en-US" dirty="0" smtClean="0"/>
              <a:t>Try some familiar spreadsheet tasks.</a:t>
            </a:r>
          </a:p>
          <a:p>
            <a:r>
              <a:rPr lang="en-US" dirty="0" smtClean="0"/>
              <a:t>Share the spreadsheet with a partner.</a:t>
            </a:r>
          </a:p>
          <a:p>
            <a:r>
              <a:rPr lang="en-US" dirty="0" smtClean="0"/>
              <a:t>Chat while simultaneously editing.</a:t>
            </a:r>
          </a:p>
          <a:p>
            <a:r>
              <a:rPr lang="en-US" dirty="0" smtClean="0"/>
              <a:t>Embed the spreadsheet on your blog or Google site.</a:t>
            </a:r>
            <a:endParaRPr lang="en-US" dirty="0"/>
          </a:p>
        </p:txBody>
      </p:sp>
      <p:pic>
        <p:nvPicPr>
          <p:cNvPr id="4"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609600" y="381000"/>
            <a:ext cx="914400" cy="9144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Google Docs, Spreadsheets, and Presentations</a:t>
            </a:r>
            <a:endParaRPr lang="en-US" dirty="0"/>
          </a:p>
        </p:txBody>
      </p:sp>
      <p:sp>
        <p:nvSpPr>
          <p:cNvPr id="3" name="Content Placeholder 2"/>
          <p:cNvSpPr>
            <a:spLocks noGrp="1"/>
          </p:cNvSpPr>
          <p:nvPr>
            <p:ph idx="1"/>
          </p:nvPr>
        </p:nvSpPr>
        <p:spPr/>
        <p:txBody>
          <a:bodyPr/>
          <a:lstStyle/>
          <a:p>
            <a:r>
              <a:rPr lang="en-US" dirty="0" smtClean="0"/>
              <a:t>Apps run within the browser</a:t>
            </a:r>
          </a:p>
          <a:p>
            <a:r>
              <a:rPr lang="en-US" dirty="0" smtClean="0"/>
              <a:t>Have students share assignments with you – makes for easy grading and return</a:t>
            </a:r>
          </a:p>
          <a:p>
            <a:r>
              <a:rPr lang="en-US" dirty="0" smtClean="0"/>
              <a:t>Collaborative writing and reports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Google </a:t>
            </a:r>
            <a:r>
              <a:rPr lang="en-US" dirty="0" smtClean="0"/>
              <a:t>Docs / Presentations </a:t>
            </a:r>
            <a:br>
              <a:rPr lang="en-US" dirty="0" smtClean="0"/>
            </a:br>
            <a:r>
              <a:rPr lang="en-US" dirty="0" smtClean="0"/>
              <a:t>Checklist</a:t>
            </a:r>
            <a:endParaRPr lang="en-US" dirty="0"/>
          </a:p>
        </p:txBody>
      </p:sp>
      <p:sp>
        <p:nvSpPr>
          <p:cNvPr id="3" name="Content Placeholder 2"/>
          <p:cNvSpPr>
            <a:spLocks noGrp="1"/>
          </p:cNvSpPr>
          <p:nvPr>
            <p:ph idx="1"/>
          </p:nvPr>
        </p:nvSpPr>
        <p:spPr>
          <a:xfrm>
            <a:off x="457200" y="1524000"/>
            <a:ext cx="8229600" cy="4525963"/>
          </a:xfrm>
        </p:spPr>
        <p:txBody>
          <a:bodyPr/>
          <a:lstStyle/>
          <a:p>
            <a:r>
              <a:rPr lang="en-US" dirty="0" smtClean="0"/>
              <a:t>Import a PPTX </a:t>
            </a:r>
            <a:r>
              <a:rPr lang="en-US" dirty="0" smtClean="0"/>
              <a:t>or DOCX into </a:t>
            </a:r>
            <a:r>
              <a:rPr lang="en-US" dirty="0" smtClean="0"/>
              <a:t>Google Presentations </a:t>
            </a:r>
            <a:r>
              <a:rPr lang="en-US" dirty="0" smtClean="0"/>
              <a:t>/ Docs or </a:t>
            </a:r>
            <a:r>
              <a:rPr lang="en-US" dirty="0" smtClean="0"/>
              <a:t>create a new one.</a:t>
            </a:r>
          </a:p>
          <a:p>
            <a:r>
              <a:rPr lang="en-US" dirty="0" smtClean="0"/>
              <a:t>Share </a:t>
            </a:r>
            <a:r>
              <a:rPr lang="en-US" dirty="0" smtClean="0"/>
              <a:t>and edit it </a:t>
            </a:r>
            <a:r>
              <a:rPr lang="en-US" dirty="0" smtClean="0"/>
              <a:t>with other collaborators.</a:t>
            </a:r>
          </a:p>
          <a:p>
            <a:r>
              <a:rPr lang="en-US" dirty="0" smtClean="0"/>
              <a:t>Embed it on a page in your Google site or on your blog.</a:t>
            </a:r>
            <a:endParaRPr lang="en-US" dirty="0"/>
          </a:p>
        </p:txBody>
      </p:sp>
      <p:pic>
        <p:nvPicPr>
          <p:cNvPr id="52226" name="Picture 2" descr="get the link"/>
          <p:cNvPicPr>
            <a:picLocks noChangeAspect="1" noChangeArrowheads="1"/>
          </p:cNvPicPr>
          <p:nvPr/>
        </p:nvPicPr>
        <p:blipFill>
          <a:blip r:embed="rId3"/>
          <a:srcRect/>
          <a:stretch>
            <a:fillRect/>
          </a:stretch>
        </p:blipFill>
        <p:spPr bwMode="auto">
          <a:xfrm>
            <a:off x="4343400" y="4114800"/>
            <a:ext cx="3600450" cy="2524126"/>
          </a:xfrm>
          <a:prstGeom prst="rect">
            <a:avLst/>
          </a:prstGeom>
          <a:noFill/>
        </p:spPr>
      </p:pic>
      <p:pic>
        <p:nvPicPr>
          <p:cNvPr id="5" name="Picture 2" descr="Filename: j0442153.png&#10;Keywords: buttons, check marks, checks ...&#10;File Size: 73 KB"/>
          <p:cNvPicPr>
            <a:picLocks noChangeAspect="1" noChangeArrowheads="1"/>
          </p:cNvPicPr>
          <p:nvPr/>
        </p:nvPicPr>
        <p:blipFill>
          <a:blip r:embed="rId4"/>
          <a:srcRect/>
          <a:stretch>
            <a:fillRect/>
          </a:stretch>
        </p:blipFill>
        <p:spPr bwMode="auto">
          <a:xfrm>
            <a:off x="685800" y="457200"/>
            <a:ext cx="914400" cy="9144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Google Forms</a:t>
            </a:r>
            <a:endParaRPr lang="en-US" dirty="0"/>
          </a:p>
        </p:txBody>
      </p:sp>
      <p:pic>
        <p:nvPicPr>
          <p:cNvPr id="73731" name="Picture 3"/>
          <p:cNvPicPr>
            <a:picLocks noGrp="1" noChangeAspect="1" noChangeArrowheads="1"/>
          </p:cNvPicPr>
          <p:nvPr>
            <p:ph sz="half" idx="1"/>
          </p:nvPr>
        </p:nvPicPr>
        <p:blipFill>
          <a:blip r:embed="rId3"/>
          <a:srcRect/>
          <a:stretch>
            <a:fillRect/>
          </a:stretch>
        </p:blipFill>
        <p:spPr bwMode="auto">
          <a:xfrm>
            <a:off x="646113" y="2221008"/>
            <a:ext cx="3660775" cy="3284346"/>
          </a:xfrm>
          <a:prstGeom prst="rect">
            <a:avLst/>
          </a:prstGeom>
          <a:noFill/>
          <a:ln w="9525">
            <a:noFill/>
            <a:miter lim="800000"/>
            <a:headEnd/>
            <a:tailEnd/>
          </a:ln>
        </p:spPr>
      </p:pic>
      <p:pic>
        <p:nvPicPr>
          <p:cNvPr id="73732" name="Picture 4"/>
          <p:cNvPicPr>
            <a:picLocks noGrp="1" noChangeAspect="1" noChangeArrowheads="1"/>
          </p:cNvPicPr>
          <p:nvPr>
            <p:ph sz="half" idx="2"/>
          </p:nvPr>
        </p:nvPicPr>
        <p:blipFill>
          <a:blip r:embed="rId4"/>
          <a:srcRect/>
          <a:stretch>
            <a:fillRect/>
          </a:stretch>
        </p:blipFill>
        <p:spPr bwMode="auto">
          <a:xfrm>
            <a:off x="4904510" y="1600200"/>
            <a:ext cx="3525980" cy="4525963"/>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smtClean="0"/>
              <a:t>Google Forms </a:t>
            </a:r>
            <a:r>
              <a:rPr lang="en-US" dirty="0" smtClean="0"/>
              <a:t>Checklist</a:t>
            </a:r>
            <a:endParaRPr lang="en-US" dirty="0" smtClean="0"/>
          </a:p>
        </p:txBody>
      </p:sp>
      <p:sp>
        <p:nvSpPr>
          <p:cNvPr id="35843" name="Content Placeholder 2"/>
          <p:cNvSpPr>
            <a:spLocks noGrp="1"/>
          </p:cNvSpPr>
          <p:nvPr>
            <p:ph idx="1"/>
          </p:nvPr>
        </p:nvSpPr>
        <p:spPr/>
        <p:txBody>
          <a:bodyPr>
            <a:normAutofit fontScale="92500" lnSpcReduction="20000"/>
          </a:bodyPr>
          <a:lstStyle/>
          <a:p>
            <a:r>
              <a:rPr lang="en-US" dirty="0" smtClean="0"/>
              <a:t>Create a Google Form with two questions.</a:t>
            </a:r>
          </a:p>
          <a:p>
            <a:r>
              <a:rPr lang="en-US" dirty="0" smtClean="0"/>
              <a:t>Select Let Everyone see response summary.</a:t>
            </a:r>
          </a:p>
          <a:p>
            <a:r>
              <a:rPr lang="en-US" dirty="0" smtClean="0"/>
              <a:t>Save and share it with a few people nearby.</a:t>
            </a:r>
          </a:p>
          <a:p>
            <a:r>
              <a:rPr lang="en-US" dirty="0" smtClean="0"/>
              <a:t>Embed the form on your blog or Google site.</a:t>
            </a:r>
          </a:p>
          <a:p>
            <a:r>
              <a:rPr lang="en-US" dirty="0" smtClean="0"/>
              <a:t>Email the URL to the form (Hint: use </a:t>
            </a:r>
            <a:r>
              <a:rPr lang="en-US" dirty="0" err="1" smtClean="0"/>
              <a:t>TinyURL</a:t>
            </a:r>
            <a:r>
              <a:rPr lang="en-US" dirty="0" smtClean="0"/>
              <a:t> to make it shorter.)</a:t>
            </a:r>
          </a:p>
          <a:p>
            <a:r>
              <a:rPr lang="en-US" dirty="0" smtClean="0"/>
              <a:t>Embed the spreadsheet on your Google site as well to see the results below the form.</a:t>
            </a:r>
          </a:p>
          <a:p>
            <a:r>
              <a:rPr lang="en-US" dirty="0" smtClean="0"/>
              <a:t>Ask two partners to take your survey.</a:t>
            </a:r>
          </a:p>
          <a:p>
            <a:r>
              <a:rPr lang="en-US" dirty="0" smtClean="0"/>
              <a:t>View the results in Google spreadsheet.</a:t>
            </a:r>
          </a:p>
        </p:txBody>
      </p:sp>
      <p:pic>
        <p:nvPicPr>
          <p:cNvPr id="4" name="Picture 2" descr="Filename: j0442153.png&#10;Keywords: buttons, check marks, checks ...&#10;File Size: 73 KB"/>
          <p:cNvPicPr>
            <a:picLocks noChangeAspect="1" noChangeArrowheads="1"/>
          </p:cNvPicPr>
          <p:nvPr/>
        </p:nvPicPr>
        <p:blipFill>
          <a:blip r:embed="rId3"/>
          <a:srcRect/>
          <a:stretch>
            <a:fillRect/>
          </a:stretch>
        </p:blipFill>
        <p:spPr bwMode="auto">
          <a:xfrm>
            <a:off x="762000" y="381000"/>
            <a:ext cx="914400" cy="9144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smtClean="0"/>
              <a:t>Live Data </a:t>
            </a:r>
            <a:r>
              <a:rPr lang="en-US" dirty="0" smtClean="0"/>
              <a:t>with Google Spreadsheets</a:t>
            </a:r>
            <a:endParaRPr lang="en-US" dirty="0"/>
          </a:p>
        </p:txBody>
      </p:sp>
      <p:sp>
        <p:nvSpPr>
          <p:cNvPr id="30723" name="Content Placeholder 2"/>
          <p:cNvSpPr>
            <a:spLocks noGrp="1"/>
          </p:cNvSpPr>
          <p:nvPr>
            <p:ph idx="1"/>
          </p:nvPr>
        </p:nvSpPr>
        <p:spPr/>
        <p:txBody>
          <a:bodyPr/>
          <a:lstStyle/>
          <a:p>
            <a:r>
              <a:rPr lang="en-US" smtClean="0"/>
              <a:t>Google Sets  (ctrl and drag)</a:t>
            </a:r>
          </a:p>
          <a:p>
            <a:r>
              <a:rPr lang="en-US" smtClean="0"/>
              <a:t>=GoogleFinance(“symbol”, “attribute”)</a:t>
            </a:r>
          </a:p>
          <a:p>
            <a:r>
              <a:rPr lang="en-US" smtClean="0"/>
              <a:t>=GoogleLookup(“entity”, “value”)</a:t>
            </a:r>
          </a:p>
          <a:p>
            <a:r>
              <a:rPr lang="en-US" smtClean="0"/>
              <a:t>=ImportFeed(“url”, paramters)</a:t>
            </a:r>
          </a:p>
          <a:p>
            <a:r>
              <a:rPr lang="en-US" smtClean="0"/>
              <a:t>=ImportXML(url, Xpath expression)</a:t>
            </a:r>
          </a:p>
          <a:p>
            <a:r>
              <a:rPr lang="en-US" smtClean="0"/>
              <a:t>=ImportHTML(“url”)</a:t>
            </a:r>
          </a:p>
          <a:p>
            <a:r>
              <a:rPr lang="en-US" smtClean="0"/>
              <a:t>=ImportData(“url”) </a:t>
            </a:r>
          </a:p>
          <a:p>
            <a:endParaRPr lang="en-US" smtClean="0"/>
          </a:p>
        </p:txBody>
      </p:sp>
      <p:sp>
        <p:nvSpPr>
          <p:cNvPr id="30724" name="TextBox 3"/>
          <p:cNvSpPr txBox="1">
            <a:spLocks noChangeArrowheads="1"/>
          </p:cNvSpPr>
          <p:nvPr/>
        </p:nvSpPr>
        <p:spPr bwMode="auto">
          <a:xfrm>
            <a:off x="304800" y="6248400"/>
            <a:ext cx="8356600" cy="369888"/>
          </a:xfrm>
          <a:prstGeom prst="rect">
            <a:avLst/>
          </a:prstGeom>
          <a:noFill/>
          <a:ln w="9525">
            <a:noFill/>
            <a:miter lim="800000"/>
            <a:headEnd/>
            <a:tailEnd/>
          </a:ln>
        </p:spPr>
        <p:txBody>
          <a:bodyPr wrap="none">
            <a:spAutoFit/>
          </a:bodyPr>
          <a:lstStyle/>
          <a:p>
            <a:r>
              <a:rPr lang="en-US">
                <a:latin typeface="Calibri" pitchFamily="34" charset="0"/>
              </a:rPr>
              <a:t>http://googlesystem.blogspot.com/2007/09/google-spreadsheets-lets-you-import.html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=GoogleLookup(entity, value)</a:t>
            </a:r>
          </a:p>
        </p:txBody>
      </p:sp>
      <p:sp>
        <p:nvSpPr>
          <p:cNvPr id="3" name="Content Placeholder 2"/>
          <p:cNvSpPr>
            <a:spLocks noGrp="1"/>
          </p:cNvSpPr>
          <p:nvPr>
            <p:ph idx="1"/>
          </p:nvPr>
        </p:nvSpPr>
        <p:spPr/>
        <p:txBody>
          <a:bodyPr rtlCol="0">
            <a:normAutofit fontScale="47500" lnSpcReduction="20000"/>
          </a:bodyPr>
          <a:lstStyle/>
          <a:p>
            <a:pPr fontAlgn="auto">
              <a:spcAft>
                <a:spcPts val="0"/>
              </a:spcAft>
              <a:defRPr/>
            </a:pPr>
            <a:r>
              <a:rPr lang="en-US" b="1" dirty="0"/>
              <a:t>Countries and Territories</a:t>
            </a:r>
            <a:r>
              <a:rPr lang="en-US" dirty="0"/>
              <a:t> (like "Burkina Faso"): population, capital, largest city, </a:t>
            </a:r>
            <a:r>
              <a:rPr lang="en-US" dirty="0" err="1"/>
              <a:t>gdp</a:t>
            </a:r>
            <a:r>
              <a:rPr lang="en-US" dirty="0"/>
              <a:t> </a:t>
            </a:r>
            <a:endParaRPr lang="en-US" dirty="0" smtClean="0"/>
          </a:p>
          <a:p>
            <a:pPr fontAlgn="auto">
              <a:spcAft>
                <a:spcPts val="0"/>
              </a:spcAft>
              <a:defRPr/>
            </a:pPr>
            <a:r>
              <a:rPr lang="en-US" b="1" dirty="0" smtClean="0"/>
              <a:t>U.S</a:t>
            </a:r>
            <a:r>
              <a:rPr lang="en-US" b="1" dirty="0"/>
              <a:t>. States</a:t>
            </a:r>
            <a:r>
              <a:rPr lang="en-US" dirty="0"/>
              <a:t> (like "Tennessee"): area, governor, nickname, flower </a:t>
            </a:r>
            <a:endParaRPr lang="en-US" dirty="0" smtClean="0"/>
          </a:p>
          <a:p>
            <a:pPr fontAlgn="auto">
              <a:spcAft>
                <a:spcPts val="0"/>
              </a:spcAft>
              <a:defRPr/>
            </a:pPr>
            <a:r>
              <a:rPr lang="en-US" b="1" dirty="0" smtClean="0"/>
              <a:t>Rivers</a:t>
            </a:r>
            <a:r>
              <a:rPr lang="en-US" dirty="0" smtClean="0"/>
              <a:t> </a:t>
            </a:r>
            <a:r>
              <a:rPr lang="en-US" dirty="0"/>
              <a:t>(like "Amazon River"): origin, length </a:t>
            </a:r>
            <a:endParaRPr lang="en-US" dirty="0" smtClean="0"/>
          </a:p>
          <a:p>
            <a:pPr fontAlgn="auto">
              <a:spcAft>
                <a:spcPts val="0"/>
              </a:spcAft>
              <a:defRPr/>
            </a:pPr>
            <a:r>
              <a:rPr lang="en-US" b="1" dirty="0" smtClean="0"/>
              <a:t>Cities </a:t>
            </a:r>
            <a:r>
              <a:rPr lang="en-US" b="1" dirty="0"/>
              <a:t>and Towns</a:t>
            </a:r>
            <a:r>
              <a:rPr lang="en-US" dirty="0"/>
              <a:t> (like "Chicago"): state, mayor, elevation </a:t>
            </a:r>
            <a:endParaRPr lang="en-US" dirty="0" smtClean="0"/>
          </a:p>
          <a:p>
            <a:pPr fontAlgn="auto">
              <a:spcAft>
                <a:spcPts val="0"/>
              </a:spcAft>
              <a:defRPr/>
            </a:pPr>
            <a:r>
              <a:rPr lang="en-US" b="1" dirty="0" smtClean="0"/>
              <a:t>Musicians</a:t>
            </a:r>
            <a:r>
              <a:rPr lang="en-US" dirty="0" smtClean="0"/>
              <a:t> </a:t>
            </a:r>
            <a:r>
              <a:rPr lang="en-US" dirty="0"/>
              <a:t>(like "John Lennon"): date of birth, place of birth, nationality </a:t>
            </a:r>
            <a:endParaRPr lang="en-US" dirty="0" smtClean="0"/>
          </a:p>
          <a:p>
            <a:pPr fontAlgn="auto">
              <a:spcAft>
                <a:spcPts val="0"/>
              </a:spcAft>
              <a:defRPr/>
            </a:pPr>
            <a:r>
              <a:rPr lang="en-US" b="1" dirty="0" smtClean="0"/>
              <a:t>Actors</a:t>
            </a:r>
            <a:r>
              <a:rPr lang="en-US" dirty="0" smtClean="0"/>
              <a:t> </a:t>
            </a:r>
            <a:r>
              <a:rPr lang="en-US" dirty="0"/>
              <a:t>(like "Audrey Hepburn"): date of birth, place of birth, nationality </a:t>
            </a:r>
            <a:endParaRPr lang="en-US" dirty="0" smtClean="0"/>
          </a:p>
          <a:p>
            <a:pPr fontAlgn="auto">
              <a:spcAft>
                <a:spcPts val="0"/>
              </a:spcAft>
              <a:defRPr/>
            </a:pPr>
            <a:r>
              <a:rPr lang="en-US" b="1" dirty="0" smtClean="0"/>
              <a:t>Politicians</a:t>
            </a:r>
            <a:r>
              <a:rPr lang="en-US" dirty="0" smtClean="0"/>
              <a:t> </a:t>
            </a:r>
            <a:r>
              <a:rPr lang="en-US" dirty="0"/>
              <a:t>(like "Anwar Al-Sadat"): date of birth, place of birth, nationality </a:t>
            </a:r>
            <a:endParaRPr lang="en-US" dirty="0" smtClean="0"/>
          </a:p>
          <a:p>
            <a:pPr fontAlgn="auto">
              <a:spcAft>
                <a:spcPts val="0"/>
              </a:spcAft>
              <a:defRPr/>
            </a:pPr>
            <a:r>
              <a:rPr lang="en-US" b="1" dirty="0" smtClean="0"/>
              <a:t>U.S</a:t>
            </a:r>
            <a:r>
              <a:rPr lang="en-US" b="1" dirty="0"/>
              <a:t>. Presidents</a:t>
            </a:r>
            <a:r>
              <a:rPr lang="en-US" dirty="0"/>
              <a:t> (like "Zachary Taylor"): date of birth, place of birth, political party </a:t>
            </a:r>
            <a:endParaRPr lang="en-US" dirty="0" smtClean="0"/>
          </a:p>
          <a:p>
            <a:pPr fontAlgn="auto">
              <a:spcAft>
                <a:spcPts val="0"/>
              </a:spcAft>
              <a:defRPr/>
            </a:pPr>
            <a:r>
              <a:rPr lang="en-US" b="1" dirty="0" smtClean="0"/>
              <a:t>Baseball </a:t>
            </a:r>
            <a:r>
              <a:rPr lang="en-US" b="1" dirty="0"/>
              <a:t>Players</a:t>
            </a:r>
            <a:r>
              <a:rPr lang="en-US" dirty="0"/>
              <a:t> (like "Wade Boggs"): games, at bats, earned run average, position </a:t>
            </a:r>
            <a:endParaRPr lang="en-US" dirty="0" smtClean="0"/>
          </a:p>
          <a:p>
            <a:pPr fontAlgn="auto">
              <a:spcAft>
                <a:spcPts val="0"/>
              </a:spcAft>
              <a:defRPr/>
            </a:pPr>
            <a:r>
              <a:rPr lang="en-US" b="1" dirty="0" smtClean="0"/>
              <a:t>Chemical </a:t>
            </a:r>
            <a:r>
              <a:rPr lang="en-US" b="1" dirty="0"/>
              <a:t>Elements</a:t>
            </a:r>
            <a:r>
              <a:rPr lang="en-US" dirty="0"/>
              <a:t> (like "Helium"): atomic number, discovered by, atomic weight </a:t>
            </a:r>
            <a:endParaRPr lang="en-US" dirty="0" smtClean="0"/>
          </a:p>
          <a:p>
            <a:pPr fontAlgn="auto">
              <a:spcAft>
                <a:spcPts val="0"/>
              </a:spcAft>
              <a:defRPr/>
            </a:pPr>
            <a:r>
              <a:rPr lang="en-US" b="1" dirty="0" smtClean="0"/>
              <a:t>Chemical </a:t>
            </a:r>
            <a:r>
              <a:rPr lang="en-US" b="1" dirty="0"/>
              <a:t>Compounds</a:t>
            </a:r>
            <a:r>
              <a:rPr lang="en-US" dirty="0"/>
              <a:t> (like "Isopropyl Alcohol"): chemical formula, melting point, boiling point, </a:t>
            </a:r>
            <a:r>
              <a:rPr lang="en-US" dirty="0" smtClean="0"/>
              <a:t>density </a:t>
            </a:r>
          </a:p>
          <a:p>
            <a:pPr fontAlgn="auto">
              <a:spcAft>
                <a:spcPts val="0"/>
              </a:spcAft>
              <a:defRPr/>
            </a:pPr>
            <a:r>
              <a:rPr lang="en-US" b="1" dirty="0" smtClean="0"/>
              <a:t>Stars</a:t>
            </a:r>
            <a:r>
              <a:rPr lang="en-US" dirty="0" smtClean="0"/>
              <a:t> </a:t>
            </a:r>
            <a:r>
              <a:rPr lang="en-US" dirty="0"/>
              <a:t>(like "Betelgeuse"): constellation, distance, mass, temperature </a:t>
            </a:r>
            <a:endParaRPr lang="en-US" dirty="0" smtClean="0"/>
          </a:p>
          <a:p>
            <a:pPr fontAlgn="auto">
              <a:spcAft>
                <a:spcPts val="0"/>
              </a:spcAft>
              <a:defRPr/>
            </a:pPr>
            <a:r>
              <a:rPr lang="en-US" b="1" dirty="0" smtClean="0"/>
              <a:t>Planets</a:t>
            </a:r>
            <a:r>
              <a:rPr lang="en-US" dirty="0" smtClean="0"/>
              <a:t> </a:t>
            </a:r>
            <a:r>
              <a:rPr lang="en-US" dirty="0"/>
              <a:t>(like "Saturn"): number of moons, length of day, distance from sun, atmosphere </a:t>
            </a:r>
            <a:endParaRPr lang="en-US" dirty="0" smtClean="0"/>
          </a:p>
          <a:p>
            <a:pPr fontAlgn="auto">
              <a:spcAft>
                <a:spcPts val="0"/>
              </a:spcAft>
              <a:defRPr/>
            </a:pPr>
            <a:r>
              <a:rPr lang="en-US" b="1" dirty="0" smtClean="0"/>
              <a:t>Dinosaurs</a:t>
            </a:r>
            <a:r>
              <a:rPr lang="en-US" dirty="0" smtClean="0"/>
              <a:t> </a:t>
            </a:r>
            <a:r>
              <a:rPr lang="en-US" dirty="0"/>
              <a:t>(like "</a:t>
            </a:r>
            <a:r>
              <a:rPr lang="en-US" dirty="0" err="1"/>
              <a:t>Velociraptor</a:t>
            </a:r>
            <a:r>
              <a:rPr lang="en-US" dirty="0"/>
              <a:t>"): height, weight, when it lived </a:t>
            </a:r>
            <a:endParaRPr lang="en-US" dirty="0" smtClean="0"/>
          </a:p>
          <a:p>
            <a:pPr fontAlgn="auto">
              <a:spcAft>
                <a:spcPts val="0"/>
              </a:spcAft>
              <a:defRPr/>
            </a:pPr>
            <a:r>
              <a:rPr lang="en-US" b="1" dirty="0" smtClean="0"/>
              <a:t>Ships</a:t>
            </a:r>
            <a:r>
              <a:rPr lang="en-US" dirty="0" smtClean="0"/>
              <a:t> </a:t>
            </a:r>
            <a:r>
              <a:rPr lang="en-US" dirty="0"/>
              <a:t>(like "USS Chesapeake"): length, displacement, complement, commissioned </a:t>
            </a:r>
            <a:endParaRPr lang="en-US" dirty="0" smtClean="0"/>
          </a:p>
          <a:p>
            <a:pPr fontAlgn="auto">
              <a:spcAft>
                <a:spcPts val="0"/>
              </a:spcAft>
              <a:defRPr/>
            </a:pPr>
            <a:r>
              <a:rPr lang="en-US" b="1" dirty="0"/>
              <a:t>Companies</a:t>
            </a:r>
            <a:r>
              <a:rPr lang="en-US" dirty="0"/>
              <a:t> (like "Hewlett-Packard"): employees, </a:t>
            </a:r>
            <a:r>
              <a:rPr lang="en-US" dirty="0" err="1"/>
              <a:t>ceo</a:t>
            </a:r>
            <a:r>
              <a:rPr lang="en-US" dirty="0"/>
              <a:t>, ticker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smtClean="0"/>
              <a:t>Maps on a Spreadsheet</a:t>
            </a:r>
          </a:p>
        </p:txBody>
      </p:sp>
      <p:sp>
        <p:nvSpPr>
          <p:cNvPr id="32771" name="Content Placeholder 2"/>
          <p:cNvSpPr>
            <a:spLocks noGrp="1"/>
          </p:cNvSpPr>
          <p:nvPr>
            <p:ph idx="1"/>
          </p:nvPr>
        </p:nvSpPr>
        <p:spPr/>
        <p:txBody>
          <a:bodyPr/>
          <a:lstStyle/>
          <a:p>
            <a:endParaRPr lang="en-US" dirty="0" smtClean="0"/>
          </a:p>
        </p:txBody>
      </p:sp>
      <p:pic>
        <p:nvPicPr>
          <p:cNvPr id="32772" name="Picture 2"/>
          <p:cNvPicPr>
            <a:picLocks noChangeAspect="1" noChangeArrowheads="1"/>
          </p:cNvPicPr>
          <p:nvPr/>
        </p:nvPicPr>
        <p:blipFill>
          <a:blip r:embed="rId3"/>
          <a:srcRect/>
          <a:stretch>
            <a:fillRect/>
          </a:stretch>
        </p:blipFill>
        <p:spPr bwMode="auto">
          <a:xfrm>
            <a:off x="3352800" y="1642329"/>
            <a:ext cx="5257800" cy="5215671"/>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Tech Companies Info Mashup</a:t>
            </a:r>
          </a:p>
        </p:txBody>
      </p:sp>
      <p:sp>
        <p:nvSpPr>
          <p:cNvPr id="33795" name="Content Placeholder 2"/>
          <p:cNvSpPr>
            <a:spLocks noGrp="1"/>
          </p:cNvSpPr>
          <p:nvPr>
            <p:ph idx="1"/>
          </p:nvPr>
        </p:nvSpPr>
        <p:spPr/>
        <p:txBody>
          <a:bodyPr/>
          <a:lstStyle/>
          <a:p>
            <a:r>
              <a:rPr lang="en-US" smtClean="0"/>
              <a:t>=hyperlink(</a:t>
            </a:r>
            <a:r>
              <a:rPr lang="en-US" smtClean="0">
                <a:solidFill>
                  <a:srgbClr val="FF0000"/>
                </a:solidFill>
              </a:rPr>
              <a:t>ImportFeed("http://news.google.com/news?hl=en&amp;ned=us&amp;q=" &amp; A2 &amp; "&amp;ie=UTF-8&amp;output=rss", "items url", "false", 1)</a:t>
            </a:r>
            <a:r>
              <a:rPr lang="en-US" smtClean="0"/>
              <a:t>,</a:t>
            </a:r>
            <a:r>
              <a:rPr lang="en-US" smtClean="0">
                <a:solidFill>
                  <a:srgbClr val="00B050"/>
                </a:solidFill>
              </a:rPr>
              <a:t>ImportFeed("http://news.google.com/news?hl=en&amp;ned=us&amp;q=" &amp; A2 &amp; "&amp;ie=UTF-8&amp;output=rss", "items title", "false", 1)</a:t>
            </a:r>
            <a:r>
              <a:rPr lang="en-US" smtClean="0"/>
              <a:t>)</a:t>
            </a:r>
          </a:p>
          <a:p>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endParaRPr lang="en-US" smtClean="0"/>
          </a:p>
        </p:txBody>
      </p:sp>
      <p:sp>
        <p:nvSpPr>
          <p:cNvPr id="34819" name="Content Placeholder 2"/>
          <p:cNvSpPr>
            <a:spLocks noGrp="1"/>
          </p:cNvSpPr>
          <p:nvPr>
            <p:ph idx="1"/>
          </p:nvPr>
        </p:nvSpPr>
        <p:spPr/>
        <p:txBody>
          <a:bodyPr/>
          <a:lstStyle/>
          <a:p>
            <a:endParaRPr lang="en-US" smtClean="0"/>
          </a:p>
        </p:txBody>
      </p:sp>
      <p:pic>
        <p:nvPicPr>
          <p:cNvPr id="3482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endParaRPr lang="en-US" smtClean="0"/>
          </a:p>
        </p:txBody>
      </p:sp>
      <p:sp>
        <p:nvSpPr>
          <p:cNvPr id="36867" name="Content Placeholder 2"/>
          <p:cNvSpPr>
            <a:spLocks noGrp="1"/>
          </p:cNvSpPr>
          <p:nvPr>
            <p:ph idx="1"/>
          </p:nvPr>
        </p:nvSpPr>
        <p:spPr/>
        <p:txBody>
          <a:bodyPr/>
          <a:lstStyle/>
          <a:p>
            <a:endParaRPr lang="en-US" smtClean="0"/>
          </a:p>
        </p:txBody>
      </p:sp>
      <p:pic>
        <p:nvPicPr>
          <p:cNvPr id="36868" name="Picture 2"/>
          <p:cNvPicPr>
            <a:picLocks noChangeAspect="1" noChangeArrowheads="1"/>
          </p:cNvPicPr>
          <p:nvPr/>
        </p:nvPicPr>
        <p:blipFill>
          <a:blip r:embed="rId3"/>
          <a:srcRect/>
          <a:stretch>
            <a:fillRect/>
          </a:stretch>
        </p:blipFill>
        <p:spPr bwMode="auto">
          <a:xfrm>
            <a:off x="0" y="0"/>
            <a:ext cx="10467975" cy="71056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Data Checklist</a:t>
            </a:r>
            <a:endParaRPr lang="en-US" dirty="0"/>
          </a:p>
        </p:txBody>
      </p:sp>
      <p:sp>
        <p:nvSpPr>
          <p:cNvPr id="3" name="Content Placeholder 2"/>
          <p:cNvSpPr>
            <a:spLocks noGrp="1"/>
          </p:cNvSpPr>
          <p:nvPr>
            <p:ph idx="1"/>
          </p:nvPr>
        </p:nvSpPr>
        <p:spPr/>
        <p:txBody>
          <a:bodyPr/>
          <a:lstStyle/>
          <a:p>
            <a:r>
              <a:rPr lang="en-US" dirty="0" smtClean="0"/>
              <a:t>Import an RSS Feed into Google Spreadsheets</a:t>
            </a:r>
          </a:p>
          <a:p>
            <a:r>
              <a:rPr lang="en-US" dirty="0" smtClean="0"/>
              <a:t>Import  XML from your twitter friends and the number of followers each has. See the </a:t>
            </a:r>
            <a:r>
              <a:rPr lang="en-US" dirty="0" smtClean="0">
                <a:hlinkClick r:id="rId3"/>
              </a:rPr>
              <a:t>API </a:t>
            </a:r>
            <a:r>
              <a:rPr lang="en-US" dirty="0" smtClean="0"/>
              <a:t>for suggestions of how to do it.</a:t>
            </a:r>
            <a:endParaRPr lang="en-US" dirty="0"/>
          </a:p>
        </p:txBody>
      </p:sp>
      <p:pic>
        <p:nvPicPr>
          <p:cNvPr id="4" name="Picture 2" descr="Filename: j0442153.png&#10;Keywords: buttons, check marks, checks ...&#10;File Size: 73 KB"/>
          <p:cNvPicPr>
            <a:picLocks noChangeAspect="1" noChangeArrowheads="1"/>
          </p:cNvPicPr>
          <p:nvPr/>
        </p:nvPicPr>
        <p:blipFill>
          <a:blip r:embed="rId4"/>
          <a:srcRect/>
          <a:stretch>
            <a:fillRect/>
          </a:stretch>
        </p:blipFill>
        <p:spPr bwMode="auto">
          <a:xfrm>
            <a:off x="1447800" y="381000"/>
            <a:ext cx="914400" cy="9144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	</a:t>
            </a:r>
            <a:endParaRPr lang="en-US" dirty="0"/>
          </a:p>
        </p:txBody>
      </p:sp>
      <p:sp>
        <p:nvSpPr>
          <p:cNvPr id="24578" name="AutoShape 2" descr="http://cis.bentley.edu/mfrydenberg/web/Portals/0/mfrydenberg/dnn/Portals/0/Images/logo.png"/>
          <p:cNvSpPr>
            <a:spLocks noChangeAspect="1" noChangeArrowheads="1"/>
          </p:cNvSpPr>
          <p:nvPr/>
        </p:nvSpPr>
        <p:spPr bwMode="auto">
          <a:xfrm>
            <a:off x="63500" y="-136525"/>
            <a:ext cx="2705100" cy="6762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3" name="Picture 7"/>
          <p:cNvPicPr>
            <a:picLocks noChangeAspect="1" noChangeArrowheads="1"/>
          </p:cNvPicPr>
          <p:nvPr/>
        </p:nvPicPr>
        <p:blipFill>
          <a:blip r:embed="rId3"/>
          <a:srcRect/>
          <a:stretch>
            <a:fillRect/>
          </a:stretch>
        </p:blipFill>
        <p:spPr bwMode="auto">
          <a:xfrm>
            <a:off x="1400770" y="1981200"/>
            <a:ext cx="7438430" cy="3886200"/>
          </a:xfrm>
          <a:prstGeom prst="rect">
            <a:avLst/>
          </a:prstGeom>
          <a:noFill/>
          <a:ln w="9525">
            <a:solidFill>
              <a:schemeClr val="accent1"/>
            </a:solid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876</TotalTime>
  <Words>1471</Words>
  <Application>Microsoft Office PowerPoint</Application>
  <PresentationFormat>On-screen Show (4:3)</PresentationFormat>
  <Paragraphs>211</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Maps on a Spreadsheet and Other Google Collaboration Tools</vt:lpstr>
      <vt:lpstr>Ten things Google  has found to be true </vt:lpstr>
      <vt:lpstr>iPhone App</vt:lpstr>
      <vt:lpstr>Google Docs and Spreadsheets</vt:lpstr>
      <vt:lpstr>Google Apps for Schools (and NPOs)</vt:lpstr>
      <vt:lpstr>Blogger</vt:lpstr>
      <vt:lpstr>Blog Settings</vt:lpstr>
      <vt:lpstr> More Blog  Platforms</vt:lpstr>
      <vt:lpstr>Blogs in Education</vt:lpstr>
      <vt:lpstr>Blogger Checklist</vt:lpstr>
      <vt:lpstr>Google Sites</vt:lpstr>
      <vt:lpstr>Hint:  Use Your Google Site as a Course Entry Point in Blackboard</vt:lpstr>
      <vt:lpstr> Wiki Platforms</vt:lpstr>
      <vt:lpstr>Google Sites Checklist</vt:lpstr>
      <vt:lpstr>Knol</vt:lpstr>
      <vt:lpstr>Knol Checklist</vt:lpstr>
      <vt:lpstr>Web (RSS) Feeds</vt:lpstr>
      <vt:lpstr>Google Reader</vt:lpstr>
      <vt:lpstr>Google Reader Checklist</vt:lpstr>
      <vt:lpstr>Google Wave (Coming!)</vt:lpstr>
      <vt:lpstr>Google Spreadsheets  Checklist</vt:lpstr>
      <vt:lpstr>Google Docs, Spreadsheets, and Presentations</vt:lpstr>
      <vt:lpstr>Google Docs / Presentations  Checklist</vt:lpstr>
      <vt:lpstr>Google Forms</vt:lpstr>
      <vt:lpstr>Google Forms Checklist</vt:lpstr>
      <vt:lpstr>Live Data with Google Spreadsheets</vt:lpstr>
      <vt:lpstr>=GoogleLookup(entity, value)</vt:lpstr>
      <vt:lpstr>Maps on a Spreadsheet</vt:lpstr>
      <vt:lpstr>Tech Companies Info Mashup</vt:lpstr>
      <vt:lpstr>Slide 30</vt:lpstr>
      <vt:lpstr>Slide 31</vt:lpstr>
      <vt:lpstr>Live Data Checklist</vt:lpstr>
      <vt:lpstr>Questions? </vt:lpstr>
    </vt:vector>
  </TitlesOfParts>
  <Company>Bentley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dc:creator>
  <cp:lastModifiedBy>Mark</cp:lastModifiedBy>
  <cp:revision>14</cp:revision>
  <dcterms:created xsi:type="dcterms:W3CDTF">2009-07-24T01:05:48Z</dcterms:created>
  <dcterms:modified xsi:type="dcterms:W3CDTF">2009-07-27T04:32:27Z</dcterms:modified>
</cp:coreProperties>
</file>