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1" r:id="rId2"/>
  </p:sldMasterIdLst>
  <p:notesMasterIdLst>
    <p:notesMasterId r:id="rId38"/>
  </p:notesMasterIdLst>
  <p:handoutMasterIdLst>
    <p:handoutMasterId r:id="rId39"/>
  </p:handoutMasterIdLst>
  <p:sldIdLst>
    <p:sldId id="258" r:id="rId3"/>
    <p:sldId id="334" r:id="rId4"/>
    <p:sldId id="339" r:id="rId5"/>
    <p:sldId id="336" r:id="rId6"/>
    <p:sldId id="335" r:id="rId7"/>
    <p:sldId id="338" r:id="rId8"/>
    <p:sldId id="273" r:id="rId9"/>
    <p:sldId id="282" r:id="rId10"/>
    <p:sldId id="341" r:id="rId11"/>
    <p:sldId id="357" r:id="rId12"/>
    <p:sldId id="358" r:id="rId13"/>
    <p:sldId id="359" r:id="rId14"/>
    <p:sldId id="343" r:id="rId15"/>
    <p:sldId id="344" r:id="rId16"/>
    <p:sldId id="346" r:id="rId17"/>
    <p:sldId id="347" r:id="rId18"/>
    <p:sldId id="352" r:id="rId19"/>
    <p:sldId id="351" r:id="rId20"/>
    <p:sldId id="353" r:id="rId21"/>
    <p:sldId id="354" r:id="rId22"/>
    <p:sldId id="355" r:id="rId23"/>
    <p:sldId id="356" r:id="rId24"/>
    <p:sldId id="284" r:id="rId25"/>
    <p:sldId id="285" r:id="rId26"/>
    <p:sldId id="309" r:id="rId27"/>
    <p:sldId id="289" r:id="rId28"/>
    <p:sldId id="286" r:id="rId29"/>
    <p:sldId id="287" r:id="rId30"/>
    <p:sldId id="288" r:id="rId31"/>
    <p:sldId id="291" r:id="rId32"/>
    <p:sldId id="292" r:id="rId33"/>
    <p:sldId id="293" r:id="rId34"/>
    <p:sldId id="294" r:id="rId35"/>
    <p:sldId id="360" r:id="rId36"/>
    <p:sldId id="316" r:id="rId37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775F55"/>
    <a:srgbClr val="94B6D2"/>
    <a:srgbClr val="DD80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93" autoAdjust="0"/>
    <p:restoredTop sz="94721" autoAdjust="0"/>
  </p:normalViewPr>
  <p:slideViewPr>
    <p:cSldViewPr>
      <p:cViewPr varScale="1">
        <p:scale>
          <a:sx n="52" d="100"/>
          <a:sy n="52" d="100"/>
        </p:scale>
        <p:origin x="-81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968" y="-108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7.xml"/><Relationship Id="rId3" Type="http://schemas.openxmlformats.org/officeDocument/2006/relationships/slide" Target="slides/slide22.xml"/><Relationship Id="rId7" Type="http://schemas.openxmlformats.org/officeDocument/2006/relationships/slide" Target="slides/slide26.xml"/><Relationship Id="rId2" Type="http://schemas.openxmlformats.org/officeDocument/2006/relationships/slide" Target="slides/slide7.xml"/><Relationship Id="rId1" Type="http://schemas.openxmlformats.org/officeDocument/2006/relationships/slide" Target="slides/slide6.xml"/><Relationship Id="rId6" Type="http://schemas.openxmlformats.org/officeDocument/2006/relationships/slide" Target="slides/slide25.xml"/><Relationship Id="rId5" Type="http://schemas.openxmlformats.org/officeDocument/2006/relationships/slide" Target="slides/slide24.xml"/><Relationship Id="rId10" Type="http://schemas.openxmlformats.org/officeDocument/2006/relationships/slide" Target="slides/slide34.xml"/><Relationship Id="rId4" Type="http://schemas.openxmlformats.org/officeDocument/2006/relationships/slide" Target="slides/slide23.xml"/><Relationship Id="rId9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r>
              <a:rPr lang="de-DE" dirty="0" smtClean="0"/>
              <a:t>Center </a:t>
            </a:r>
            <a:r>
              <a:rPr lang="de-DE" dirty="0" err="1" smtClean="0"/>
              <a:t>of</a:t>
            </a:r>
            <a:r>
              <a:rPr lang="de-DE" dirty="0" smtClean="0"/>
              <a:t> Competence in Online Labs </a:t>
            </a:r>
            <a:r>
              <a:rPr lang="de-DE" dirty="0" err="1" smtClean="0"/>
              <a:t>and</a:t>
            </a:r>
            <a:r>
              <a:rPr lang="de-DE" dirty="0" smtClean="0"/>
              <a:t> Open Learning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66A02F6-3874-48E1-9726-B71ED028FA19}" type="datetimeFigureOut">
              <a:rPr lang="de-DE" smtClean="0"/>
              <a:pPr/>
              <a:t>18.06.2009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r>
              <a:rPr lang="de-DE" dirty="0" smtClean="0"/>
              <a:t>CCOL Villach, Austria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535920C-6415-4DA5-B2BC-A1E2C2A6E1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F8FE40E-2EE2-4DDD-8D07-7CDFB3EA744E}" type="datetimeFigureOut">
              <a:rPr lang="de-DE" smtClean="0"/>
              <a:pPr/>
              <a:t>18.06.2009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05FCD16-6C03-4BBC-9DB6-0785B2CB9D2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981D2D-6399-4FCE-819B-DAEC154978E2}" type="slidenum">
              <a:rPr lang="de-DE" b="1" smtClean="0">
                <a:solidFill>
                  <a:srgbClr val="000000"/>
                </a:solidFill>
                <a:latin typeface="Century Gothic" pitchFamily="34" charset="0"/>
              </a:rPr>
              <a:pPr/>
              <a:t>2</a:t>
            </a:fld>
            <a:endParaRPr lang="de-DE" b="1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525463"/>
            <a:ext cx="5114925" cy="3836987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392335"/>
            <a:ext cx="7099300" cy="5317552"/>
          </a:xfrm>
          <a:noFill/>
          <a:ln/>
        </p:spPr>
        <p:txBody>
          <a:bodyPr/>
          <a:lstStyle/>
          <a:p>
            <a:pPr marL="239910" indent="-239910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dirty="0" smtClean="0"/>
              <a:t>Stufe: Bachelorstudium</a:t>
            </a:r>
          </a:p>
          <a:p>
            <a:pPr marL="239910" indent="-239910">
              <a:lnSpc>
                <a:spcPct val="80000"/>
              </a:lnSpc>
              <a:spcBef>
                <a:spcPct val="0"/>
              </a:spcBef>
            </a:pPr>
            <a:r>
              <a:rPr lang="de-DE" dirty="0" smtClean="0"/>
              <a:t>berufsfeldorientiert mit verpflichtendem Berufspraktikum</a:t>
            </a:r>
            <a:r>
              <a:rPr lang="de-DE" b="1" dirty="0" smtClean="0"/>
              <a:t/>
            </a:r>
            <a:br>
              <a:rPr lang="de-DE" b="1" dirty="0" smtClean="0"/>
            </a:br>
            <a:endParaRPr lang="de-DE" b="1" dirty="0" smtClean="0"/>
          </a:p>
          <a:p>
            <a:pPr marL="239910" indent="-239910">
              <a:lnSpc>
                <a:spcPct val="80000"/>
              </a:lnSpc>
              <a:spcBef>
                <a:spcPct val="0"/>
              </a:spcBef>
            </a:pPr>
            <a:r>
              <a:rPr lang="de-DE" b="1" dirty="0" smtClean="0"/>
              <a:t>Abschluss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u="sng" dirty="0" smtClean="0"/>
              <a:t>Bachelor </a:t>
            </a:r>
            <a:r>
              <a:rPr lang="de-DE" u="sng" dirty="0" err="1" smtClean="0"/>
              <a:t>of</a:t>
            </a:r>
            <a:r>
              <a:rPr lang="de-DE" u="sng" dirty="0" smtClean="0"/>
              <a:t> Science</a:t>
            </a:r>
            <a:r>
              <a:rPr lang="de-DE" dirty="0" smtClean="0"/>
              <a:t> in Engineering (technische Studiengänge)</a:t>
            </a:r>
            <a:br>
              <a:rPr lang="de-DE" dirty="0" smtClean="0"/>
            </a:br>
            <a:r>
              <a:rPr lang="de-DE" u="sng" dirty="0" smtClean="0"/>
              <a:t>Bachelor </a:t>
            </a:r>
            <a:r>
              <a:rPr lang="de-DE" u="sng" dirty="0" err="1" smtClean="0"/>
              <a:t>of</a:t>
            </a:r>
            <a:r>
              <a:rPr lang="de-DE" u="sng" dirty="0" smtClean="0"/>
              <a:t> </a:t>
            </a:r>
            <a:r>
              <a:rPr lang="de-DE" u="sng" dirty="0" err="1" smtClean="0"/>
              <a:t>Arts</a:t>
            </a:r>
            <a:r>
              <a:rPr lang="de-DE" dirty="0" smtClean="0"/>
              <a:t> in Business (Wirtschaftswissenschaftliche Studiengänge)</a:t>
            </a:r>
            <a:br>
              <a:rPr lang="de-DE" dirty="0" smtClean="0"/>
            </a:br>
            <a:r>
              <a:rPr lang="de-DE" u="sng" dirty="0" smtClean="0"/>
              <a:t>Bachelor </a:t>
            </a:r>
            <a:r>
              <a:rPr lang="de-DE" u="sng" dirty="0" err="1" smtClean="0"/>
              <a:t>of</a:t>
            </a:r>
            <a:r>
              <a:rPr lang="de-DE" u="sng" dirty="0" smtClean="0"/>
              <a:t> </a:t>
            </a:r>
            <a:r>
              <a:rPr lang="de-DE" u="sng" dirty="0" err="1" smtClean="0"/>
              <a:t>Arts</a:t>
            </a:r>
            <a:r>
              <a:rPr lang="de-DE" dirty="0" smtClean="0"/>
              <a:t> in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Sciences</a:t>
            </a:r>
            <a:r>
              <a:rPr lang="de-DE" dirty="0" smtClean="0"/>
              <a:t> (Sozialwissenschaftliche Studiengänge)</a:t>
            </a:r>
          </a:p>
          <a:p>
            <a:pPr marL="239910" indent="-239910">
              <a:lnSpc>
                <a:spcPct val="80000"/>
              </a:lnSpc>
              <a:spcBef>
                <a:spcPct val="0"/>
              </a:spcBef>
            </a:pPr>
            <a:r>
              <a:rPr lang="de-DE" dirty="0" smtClean="0"/>
              <a:t>Der Studienabschluss ermöglicht einerseits den direkten Einstieg ins Berufsleben und berechtigt andererseits zu einem weiterführenden Magister- bzw. Masterstudium an Universitäten und Fachhochschulen im In- und Ausland. </a:t>
            </a:r>
            <a:br>
              <a:rPr lang="de-DE" dirty="0" smtClean="0"/>
            </a:br>
            <a:endParaRPr lang="de-DE" dirty="0" smtClean="0"/>
          </a:p>
          <a:p>
            <a:pPr marL="239910" indent="-239910">
              <a:lnSpc>
                <a:spcPct val="80000"/>
              </a:lnSpc>
              <a:spcBef>
                <a:spcPct val="0"/>
              </a:spcBef>
            </a:pPr>
            <a:r>
              <a:rPr lang="de-DE" b="1" dirty="0" smtClean="0"/>
              <a:t>Studiendauer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6 Semester </a:t>
            </a:r>
            <a:br>
              <a:rPr lang="de-DE" dirty="0" smtClean="0"/>
            </a:br>
            <a:endParaRPr lang="de-DE" dirty="0" smtClean="0"/>
          </a:p>
          <a:p>
            <a:pPr marL="239910" indent="-239910">
              <a:lnSpc>
                <a:spcPct val="80000"/>
              </a:lnSpc>
              <a:spcBef>
                <a:spcPct val="0"/>
              </a:spcBef>
            </a:pPr>
            <a:r>
              <a:rPr lang="de-DE" b="1" dirty="0" smtClean="0"/>
              <a:t>2. Stufe: Masterstudium</a:t>
            </a:r>
            <a:br>
              <a:rPr lang="de-DE" b="1" dirty="0" smtClean="0"/>
            </a:br>
            <a:r>
              <a:rPr lang="de-DE" dirty="0" smtClean="0"/>
              <a:t>weiterführendes, vertiefendes Fachstudium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Abschluss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u="sng" dirty="0" smtClean="0"/>
              <a:t>Diplom-Ingenieur/Diplom-Ingenieurin </a:t>
            </a:r>
            <a:r>
              <a:rPr lang="de-DE" dirty="0" smtClean="0"/>
              <a:t>oder </a:t>
            </a:r>
            <a:r>
              <a:rPr lang="de-DE" u="sng" dirty="0" smtClean="0"/>
              <a:t>Master </a:t>
            </a:r>
            <a:r>
              <a:rPr lang="de-DE" u="sng" dirty="0" err="1" smtClean="0"/>
              <a:t>of</a:t>
            </a:r>
            <a:r>
              <a:rPr lang="de-DE" u="sng" dirty="0" smtClean="0"/>
              <a:t> Science</a:t>
            </a:r>
            <a:r>
              <a:rPr lang="de-DE" dirty="0" smtClean="0"/>
              <a:t> in Engineering (technische Studiengänge)</a:t>
            </a:r>
            <a:br>
              <a:rPr lang="de-DE" dirty="0" smtClean="0"/>
            </a:br>
            <a:r>
              <a:rPr lang="de-DE" u="sng" dirty="0" smtClean="0"/>
              <a:t>Master </a:t>
            </a:r>
            <a:r>
              <a:rPr lang="de-DE" u="sng" dirty="0" err="1" smtClean="0"/>
              <a:t>of</a:t>
            </a:r>
            <a:r>
              <a:rPr lang="de-DE" u="sng" dirty="0" smtClean="0"/>
              <a:t> </a:t>
            </a:r>
            <a:r>
              <a:rPr lang="de-DE" u="sng" dirty="0" err="1" smtClean="0"/>
              <a:t>Arts</a:t>
            </a:r>
            <a:r>
              <a:rPr lang="de-DE" dirty="0" smtClean="0"/>
              <a:t> in Business (Wirtschaftswissenschaftliche Studiengänge)</a:t>
            </a:r>
            <a:br>
              <a:rPr lang="de-DE" dirty="0" smtClean="0"/>
            </a:br>
            <a:r>
              <a:rPr lang="de-DE" u="sng" dirty="0" smtClean="0"/>
              <a:t>Master </a:t>
            </a:r>
            <a:r>
              <a:rPr lang="de-DE" u="sng" dirty="0" err="1" smtClean="0"/>
              <a:t>of</a:t>
            </a:r>
            <a:r>
              <a:rPr lang="de-DE" u="sng" dirty="0" smtClean="0"/>
              <a:t> </a:t>
            </a:r>
            <a:r>
              <a:rPr lang="de-DE" u="sng" dirty="0" err="1" smtClean="0"/>
              <a:t>Arts</a:t>
            </a:r>
            <a:r>
              <a:rPr lang="de-DE" dirty="0" smtClean="0"/>
              <a:t> in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Sciences</a:t>
            </a:r>
            <a:r>
              <a:rPr lang="de-DE" dirty="0" smtClean="0"/>
              <a:t> (Sozialwissenschaftliche Studiengänge)</a:t>
            </a:r>
            <a:br>
              <a:rPr lang="de-DE" dirty="0" smtClean="0"/>
            </a:br>
            <a:endParaRPr lang="de-DE" dirty="0" smtClean="0"/>
          </a:p>
          <a:p>
            <a:pPr marL="239910" indent="-239910">
              <a:lnSpc>
                <a:spcPct val="80000"/>
              </a:lnSpc>
              <a:spcBef>
                <a:spcPct val="0"/>
              </a:spcBef>
            </a:pPr>
            <a:r>
              <a:rPr lang="de-DE" b="1" dirty="0" smtClean="0"/>
              <a:t>Studiendauer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4 Semester </a:t>
            </a:r>
            <a:br>
              <a:rPr lang="de-DE" dirty="0" smtClean="0"/>
            </a:br>
            <a:r>
              <a:rPr lang="de-DE" dirty="0" smtClean="0"/>
              <a:t>Das Masterstudium baut auf einem fachlich nahe stehenden Bachelorstudium auf und berechtigt nach Abschluss zu einem weiterführenden </a:t>
            </a:r>
            <a:r>
              <a:rPr lang="de-DE" dirty="0" err="1" smtClean="0"/>
              <a:t>Doktoratsstudium</a:t>
            </a:r>
            <a:r>
              <a:rPr lang="de-DE" dirty="0" smtClean="0"/>
              <a:t> an einer in- oder ausländischen Universität.</a:t>
            </a:r>
            <a:br>
              <a:rPr lang="de-DE" dirty="0" smtClean="0"/>
            </a:br>
            <a:endParaRPr lang="de-DE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3E2C37-E5DE-429C-AC6D-908B1D16C63E}" type="slidenum">
              <a:rPr lang="de-DE" smtClean="0"/>
              <a:pPr/>
              <a:t>33</a:t>
            </a:fld>
            <a:endParaRPr lang="de-DE" smtClean="0"/>
          </a:p>
        </p:txBody>
      </p:sp>
      <p:sp>
        <p:nvSpPr>
          <p:cNvPr id="46083" name="Rectangle 5"/>
          <p:cNvSpPr txBox="1">
            <a:spLocks noGrp="1" noChangeArrowheads="1"/>
          </p:cNvSpPr>
          <p:nvPr/>
        </p:nvSpPr>
        <p:spPr bwMode="auto">
          <a:xfrm>
            <a:off x="4048026" y="9666578"/>
            <a:ext cx="3041104" cy="56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567" tIns="0" rIns="20567" bIns="0" anchor="b"/>
          <a:lstStyle/>
          <a:p>
            <a:pPr algn="r" defTabSz="823679"/>
            <a:fld id="{EC3EDC0C-E20C-4640-88F8-E9618B54D037}" type="slidenum">
              <a:rPr lang="de-DE" sz="1100" i="1"/>
              <a:pPr algn="r" defTabSz="823679"/>
              <a:t>33</a:t>
            </a:fld>
            <a:endParaRPr lang="de-DE" sz="1100" i="1" dirty="0"/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21275" cy="3841750"/>
          </a:xfrm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71" y="4861525"/>
            <a:ext cx="5678762" cy="4607403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01BF71-EDFA-4202-9C7F-80CD81AB33D9}" type="slidenum">
              <a:rPr lang="de-DE"/>
              <a:pPr/>
              <a:t>10</a:t>
            </a:fld>
            <a:endParaRPr lang="de-DE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68350"/>
            <a:ext cx="5106987" cy="3832225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761EBD-0779-4EC6-B441-ECCB3024D49A}" type="slidenum">
              <a:rPr lang="de-DE"/>
              <a:pPr/>
              <a:t>12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68350"/>
            <a:ext cx="5106987" cy="3832225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5BB53A-8B9D-49C6-BE0F-0AEF23721944}" type="slidenum">
              <a:rPr lang="de-DE" smtClean="0"/>
              <a:pPr/>
              <a:t>13</a:t>
            </a:fld>
            <a:endParaRPr lang="de-DE" smtClean="0"/>
          </a:p>
        </p:txBody>
      </p:sp>
      <p:sp>
        <p:nvSpPr>
          <p:cNvPr id="47107" name="Rectangle 5"/>
          <p:cNvSpPr txBox="1">
            <a:spLocks noGrp="1" noChangeArrowheads="1"/>
          </p:cNvSpPr>
          <p:nvPr/>
        </p:nvSpPr>
        <p:spPr bwMode="auto">
          <a:xfrm>
            <a:off x="4048026" y="9666578"/>
            <a:ext cx="3041104" cy="56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567" tIns="0" rIns="20567" bIns="0" anchor="b"/>
          <a:lstStyle/>
          <a:p>
            <a:pPr algn="r" defTabSz="823679"/>
            <a:fld id="{B9F18F1D-B64B-4667-8468-5D694C4F5794}" type="slidenum">
              <a:rPr lang="de-DE" sz="1100" i="1"/>
              <a:pPr algn="r" defTabSz="823679"/>
              <a:t>13</a:t>
            </a:fld>
            <a:endParaRPr lang="de-DE" sz="1100" i="1" dirty="0"/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3338" cy="3836988"/>
          </a:xfrm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71" y="4861525"/>
            <a:ext cx="5678762" cy="4605742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69E32E-6ED3-493A-BBB2-D77A9613756D}" type="slidenum">
              <a:rPr lang="de-DE"/>
              <a:pPr/>
              <a:t>18</a:t>
            </a:fld>
            <a:endParaRPr lang="de-DE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68350"/>
            <a:ext cx="5106987" cy="3832225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196FD3-F40F-44A5-8539-9181C0C42706}" type="slidenum">
              <a:rPr lang="de-DE" smtClean="0"/>
              <a:pPr/>
              <a:t>19</a:t>
            </a:fld>
            <a:endParaRPr lang="de-DE" smtClean="0"/>
          </a:p>
        </p:txBody>
      </p:sp>
      <p:sp>
        <p:nvSpPr>
          <p:cNvPr id="48131" name="Rectangle 5"/>
          <p:cNvSpPr txBox="1">
            <a:spLocks noGrp="1" noChangeArrowheads="1"/>
          </p:cNvSpPr>
          <p:nvPr/>
        </p:nvSpPr>
        <p:spPr bwMode="auto">
          <a:xfrm>
            <a:off x="4048026" y="9666578"/>
            <a:ext cx="3041104" cy="56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567" tIns="0" rIns="20567" bIns="0" anchor="b"/>
          <a:lstStyle/>
          <a:p>
            <a:pPr algn="r" defTabSz="823679"/>
            <a:fld id="{F848BBC9-7BA4-46DC-B0C3-F2B44F7C261A}" type="slidenum">
              <a:rPr lang="de-DE" sz="1100" i="1"/>
              <a:pPr algn="r" defTabSz="823679"/>
              <a:t>19</a:t>
            </a:fld>
            <a:endParaRPr lang="de-DE" sz="1100" i="1" dirty="0"/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5838" y="765175"/>
            <a:ext cx="5124450" cy="3843338"/>
          </a:xfrm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202" y="4859864"/>
            <a:ext cx="5210900" cy="4609065"/>
          </a:xfrm>
          <a:noFill/>
          <a:ln/>
        </p:spPr>
        <p:txBody>
          <a:bodyPr lIns="99998" tIns="50001" rIns="99998" bIns="50001"/>
          <a:lstStyle/>
          <a:p>
            <a:r>
              <a:rPr lang="de-AT" sz="1500" dirty="0" smtClean="0"/>
              <a:t>A </a:t>
            </a:r>
            <a:r>
              <a:rPr lang="de-AT" sz="1500" dirty="0" err="1" smtClean="0"/>
              <a:t>fully</a:t>
            </a:r>
            <a:r>
              <a:rPr lang="de-AT" sz="1500" dirty="0" smtClean="0"/>
              <a:t> </a:t>
            </a:r>
            <a:r>
              <a:rPr lang="de-AT" sz="1500" dirty="0" err="1" smtClean="0"/>
              <a:t>functional</a:t>
            </a:r>
            <a:r>
              <a:rPr lang="de-AT" sz="1500" dirty="0" smtClean="0"/>
              <a:t> web </a:t>
            </a:r>
            <a:r>
              <a:rPr lang="de-AT" sz="1500" dirty="0" err="1" smtClean="0"/>
              <a:t>server</a:t>
            </a:r>
            <a:r>
              <a:rPr lang="de-AT" sz="1500" dirty="0" smtClean="0"/>
              <a:t> </a:t>
            </a:r>
            <a:r>
              <a:rPr lang="de-AT" sz="1500" dirty="0" err="1" smtClean="0"/>
              <a:t>with</a:t>
            </a:r>
            <a:r>
              <a:rPr lang="de-AT" sz="1500" dirty="0" smtClean="0"/>
              <a:t> </a:t>
            </a:r>
            <a:r>
              <a:rPr lang="de-AT" sz="1500" dirty="0" err="1" smtClean="0"/>
              <a:t>communication</a:t>
            </a:r>
            <a:r>
              <a:rPr lang="de-AT" sz="1500" dirty="0" smtClean="0"/>
              <a:t> and </a:t>
            </a:r>
            <a:r>
              <a:rPr lang="de-AT" sz="1500" dirty="0" err="1" smtClean="0"/>
              <a:t>ethernet</a:t>
            </a:r>
            <a:r>
              <a:rPr lang="de-AT" sz="1500" dirty="0" smtClean="0"/>
              <a:t> </a:t>
            </a:r>
            <a:r>
              <a:rPr lang="de-AT" sz="1500" dirty="0" err="1" smtClean="0"/>
              <a:t>port</a:t>
            </a:r>
            <a:r>
              <a:rPr lang="de-AT" sz="1500" dirty="0" smtClean="0"/>
              <a:t> </a:t>
            </a:r>
            <a:r>
              <a:rPr lang="de-AT" sz="1500" dirty="0" err="1" smtClean="0"/>
              <a:t>with</a:t>
            </a:r>
            <a:r>
              <a:rPr lang="de-AT" sz="1500" dirty="0" smtClean="0"/>
              <a:t> </a:t>
            </a:r>
            <a:r>
              <a:rPr lang="de-AT" sz="1500" dirty="0" err="1" smtClean="0"/>
              <a:t>dimensions</a:t>
            </a:r>
            <a:r>
              <a:rPr lang="de-AT" sz="1500" dirty="0" smtClean="0"/>
              <a:t> of </a:t>
            </a:r>
            <a:r>
              <a:rPr lang="de-AT" sz="1500" dirty="0" err="1" smtClean="0"/>
              <a:t>some</a:t>
            </a:r>
            <a:r>
              <a:rPr lang="de-AT" sz="1500" dirty="0" smtClean="0"/>
              <a:t> cm.</a:t>
            </a:r>
          </a:p>
          <a:p>
            <a:endParaRPr lang="de-AT" sz="1500" dirty="0" smtClean="0"/>
          </a:p>
          <a:p>
            <a:r>
              <a:rPr lang="de-AT" sz="1500" dirty="0" err="1" smtClean="0"/>
              <a:t>This</a:t>
            </a:r>
            <a:r>
              <a:rPr lang="de-AT" sz="1500" dirty="0" smtClean="0"/>
              <a:t> technology will </a:t>
            </a:r>
            <a:r>
              <a:rPr lang="de-AT" sz="1500" dirty="0" err="1" smtClean="0"/>
              <a:t>be</a:t>
            </a:r>
            <a:r>
              <a:rPr lang="de-AT" sz="1500" dirty="0" smtClean="0"/>
              <a:t> </a:t>
            </a:r>
            <a:r>
              <a:rPr lang="de-AT" sz="1500" dirty="0" err="1" smtClean="0"/>
              <a:t>the</a:t>
            </a:r>
            <a:r>
              <a:rPr lang="de-AT" sz="1500" dirty="0" smtClean="0"/>
              <a:t> </a:t>
            </a:r>
            <a:r>
              <a:rPr lang="de-AT" sz="1500" dirty="0" err="1" smtClean="0"/>
              <a:t>future</a:t>
            </a:r>
            <a:r>
              <a:rPr lang="de-AT" sz="1500" dirty="0" smtClean="0"/>
              <a:t>!</a:t>
            </a:r>
          </a:p>
          <a:p>
            <a:endParaRPr lang="en-US" sz="1500" dirty="0" smtClean="0"/>
          </a:p>
          <a:p>
            <a:r>
              <a:rPr lang="en-US" sz="1500" b="1" dirty="0" smtClean="0"/>
              <a:t>any device / any hardware can be made to web-enabled one.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3042A6-6FF5-4488-8764-ECD6DB29CDD4}" type="slidenum">
              <a:rPr lang="de-DE" smtClean="0"/>
              <a:pPr/>
              <a:t>21</a:t>
            </a:fld>
            <a:endParaRPr lang="de-DE" smtClean="0"/>
          </a:p>
        </p:txBody>
      </p:sp>
      <p:sp>
        <p:nvSpPr>
          <p:cNvPr id="49155" name="Rectangle 5"/>
          <p:cNvSpPr txBox="1">
            <a:spLocks noGrp="1" noChangeArrowheads="1"/>
          </p:cNvSpPr>
          <p:nvPr/>
        </p:nvSpPr>
        <p:spPr bwMode="auto">
          <a:xfrm>
            <a:off x="4048026" y="9666578"/>
            <a:ext cx="3041104" cy="56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567" tIns="0" rIns="20567" bIns="0" anchor="b"/>
          <a:lstStyle/>
          <a:p>
            <a:pPr algn="r" defTabSz="823679"/>
            <a:fld id="{1E6CBB92-8376-439C-A71A-D964AFFEF30F}" type="slidenum">
              <a:rPr lang="de-DE" sz="1100" i="1"/>
              <a:pPr algn="r" defTabSz="823679"/>
              <a:t>21</a:t>
            </a:fld>
            <a:endParaRPr lang="de-DE" sz="1100" i="1" dirty="0"/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3338" cy="3836988"/>
          </a:xfrm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71" y="4861525"/>
            <a:ext cx="5678762" cy="4605742"/>
          </a:xfrm>
          <a:noFill/>
          <a:ln/>
        </p:spPr>
        <p:txBody>
          <a:bodyPr/>
          <a:lstStyle/>
          <a:p>
            <a:endParaRPr lang="de-A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DF6E3-C7E4-40A3-B461-04CEF17ECAFC}" type="slidenum">
              <a:rPr lang="de-DE" smtClean="0"/>
              <a:pPr/>
              <a:t>30</a:t>
            </a:fld>
            <a:endParaRPr lang="de-DE" smtClean="0"/>
          </a:p>
        </p:txBody>
      </p:sp>
      <p:sp>
        <p:nvSpPr>
          <p:cNvPr id="44035" name="Rectangle 5"/>
          <p:cNvSpPr txBox="1">
            <a:spLocks noGrp="1" noChangeArrowheads="1"/>
          </p:cNvSpPr>
          <p:nvPr/>
        </p:nvSpPr>
        <p:spPr bwMode="auto">
          <a:xfrm>
            <a:off x="4048026" y="9666578"/>
            <a:ext cx="3041104" cy="56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567" tIns="0" rIns="20567" bIns="0" anchor="b"/>
          <a:lstStyle/>
          <a:p>
            <a:pPr algn="r" defTabSz="823679"/>
            <a:fld id="{A48E8996-B3E2-44C1-8D02-20D83171247D}" type="slidenum">
              <a:rPr lang="de-DE" sz="1100" i="1"/>
              <a:pPr algn="r" defTabSz="823679"/>
              <a:t>30</a:t>
            </a:fld>
            <a:endParaRPr lang="de-DE" sz="1100" i="1" dirty="0"/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5175"/>
            <a:ext cx="5114925" cy="3836988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201" y="4878134"/>
            <a:ext cx="5207509" cy="4627334"/>
          </a:xfrm>
          <a:noFill/>
          <a:ln/>
        </p:spPr>
        <p:txBody>
          <a:bodyPr/>
          <a:lstStyle/>
          <a:p>
            <a:endParaRPr lang="de-A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3DEE84-3727-4884-94B8-7E23CCFEE1B3}" type="slidenum">
              <a:rPr lang="de-DE" smtClean="0"/>
              <a:pPr/>
              <a:t>31</a:t>
            </a:fld>
            <a:endParaRPr lang="de-DE" smtClean="0"/>
          </a:p>
        </p:txBody>
      </p:sp>
      <p:sp>
        <p:nvSpPr>
          <p:cNvPr id="45059" name="Rectangle 5"/>
          <p:cNvSpPr txBox="1">
            <a:spLocks noGrp="1" noChangeArrowheads="1"/>
          </p:cNvSpPr>
          <p:nvPr/>
        </p:nvSpPr>
        <p:spPr bwMode="auto">
          <a:xfrm>
            <a:off x="4048026" y="9666578"/>
            <a:ext cx="3041104" cy="56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567" tIns="0" rIns="20567" bIns="0" anchor="b"/>
          <a:lstStyle/>
          <a:p>
            <a:pPr algn="r" defTabSz="823679"/>
            <a:fld id="{EC0BF2CA-98C0-479D-A14C-B2BC6CE7DB1E}" type="slidenum">
              <a:rPr lang="de-DE" sz="1100" i="1"/>
              <a:pPr algn="r" defTabSz="823679"/>
              <a:t>31</a:t>
            </a:fld>
            <a:endParaRPr lang="de-DE" sz="1100" i="1" dirty="0"/>
          </a:p>
        </p:txBody>
      </p:sp>
      <p:sp>
        <p:nvSpPr>
          <p:cNvPr id="45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3338" cy="3836988"/>
          </a:xfrm>
          <a:ln/>
        </p:spPr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71" y="4861525"/>
            <a:ext cx="5678762" cy="4605742"/>
          </a:xfrm>
          <a:noFill/>
          <a:ln/>
        </p:spPr>
        <p:txBody>
          <a:bodyPr/>
          <a:lstStyle/>
          <a:p>
            <a:endParaRPr lang="de-A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OL Presentation - Title">
    <p:bg>
      <p:bgPr>
        <a:blipFill dpi="0" rotWithShape="1">
          <a:blip r:embed="rId2">
            <a:alphaModFix amt="1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-428652"/>
            <a:ext cx="9144000" cy="3071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85720" y="3000372"/>
            <a:ext cx="8643998" cy="1470025"/>
          </a:xfrm>
        </p:spPr>
        <p:txBody>
          <a:bodyPr/>
          <a:lstStyle>
            <a:lvl1pPr algn="l">
              <a:defRPr sz="4000" b="0">
                <a:solidFill>
                  <a:srgbClr val="775F55"/>
                </a:solidFill>
                <a:latin typeface="Lucida Sans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pic>
        <p:nvPicPr>
          <p:cNvPr id="8" name="Grafik 7" descr="CoC_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3636" y="0"/>
            <a:ext cx="2861789" cy="950115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0" y="1500174"/>
            <a:ext cx="1000100" cy="785818"/>
          </a:xfrm>
          <a:prstGeom prst="rect">
            <a:avLst/>
          </a:prstGeom>
          <a:solidFill>
            <a:srgbClr val="DD8047"/>
          </a:solidFill>
          <a:ln w="0"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 userDrawn="1"/>
        </p:nvSpPr>
        <p:spPr>
          <a:xfrm>
            <a:off x="1071538" y="1500174"/>
            <a:ext cx="8072462" cy="785818"/>
          </a:xfrm>
          <a:prstGeom prst="rect">
            <a:avLst/>
          </a:prstGeom>
          <a:solidFill>
            <a:srgbClr val="94B6D2"/>
          </a:solidFill>
          <a:ln w="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 userDrawn="1"/>
        </p:nvSpPr>
        <p:spPr>
          <a:xfrm>
            <a:off x="1071538" y="1928802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Lucida Sans" pitchFamily="34" charset="0"/>
              </a:rPr>
              <a:t>Carinthia University of Applied Sciences Villach, Austria</a:t>
            </a:r>
            <a:endParaRPr lang="de-DE" dirty="0">
              <a:latin typeface="Lucida Sans" pitchFamily="34" charset="0"/>
            </a:endParaRP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071538" y="1500174"/>
            <a:ext cx="4635081" cy="391252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1"/>
                </a:solidFill>
                <a:latin typeface="Lucida Sans" pitchFamily="34" charset="0"/>
              </a:defRPr>
            </a:lvl1pPr>
          </a:lstStyle>
          <a:p>
            <a:pPr lvl="0"/>
            <a:r>
              <a:rPr lang="de-DE" dirty="0" smtClean="0"/>
              <a:t>Name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929454" y="6357958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-32" y="6429395"/>
            <a:ext cx="785786" cy="2143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67391C-7982-442E-87F4-C36DA480DE4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4"/>
          </p:nvPr>
        </p:nvSpPr>
        <p:spPr>
          <a:xfrm>
            <a:off x="285720" y="1357298"/>
            <a:ext cx="8358187" cy="235745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Center of Competence in Online Labs and Open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D7DD-92A4-4D8A-B048-EFBA302108B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36" y="6356350"/>
            <a:ext cx="4143404" cy="365125"/>
          </a:xfrm>
        </p:spPr>
        <p:txBody>
          <a:bodyPr/>
          <a:lstStyle/>
          <a:p>
            <a:r>
              <a:rPr lang="en-US" dirty="0" smtClean="0"/>
              <a:t>Center of Competence in Online Labs and Open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D7DD-92A4-4D8A-B048-EFBA302108B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Center of Competence in Online Labs and Open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D7DD-92A4-4D8A-B048-EFBA302108B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April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WS Online Labs in Education and Training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D7DD-92A4-4D8A-B048-EFBA302108B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April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WS Online Labs in Education and Training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D7DD-92A4-4D8A-B048-EFBA302108B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April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WS Online Labs in Education and Training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D7DD-92A4-4D8A-B048-EFBA302108B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357290" y="6357958"/>
            <a:ext cx="5214974" cy="36512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r>
              <a:rPr lang="en-US" dirty="0" smtClean="0"/>
              <a:t>Center of Competence in Online Labs and Open Learning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929454" y="6357958"/>
            <a:ext cx="2133600" cy="365125"/>
          </a:xfrm>
          <a:prstGeom prst="rect">
            <a:avLst/>
          </a:prstGeom>
        </p:spPr>
        <p:txBody>
          <a:bodyPr/>
          <a:lstStyle>
            <a:lvl1pPr marL="0" algn="r" defTabSz="914400" rtl="0" eaLnBrk="1" latinLnBrk="0" hangingPunct="1">
              <a:defRPr lang="de-DE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June 2009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-32" y="6429395"/>
            <a:ext cx="785786" cy="2143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67391C-7982-442E-87F4-C36DA480DE4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B88E-27D2-4FEF-AA80-1EA2B79275C1}" type="datetimeFigureOut">
              <a:rPr lang="en-US"/>
              <a:pPr>
                <a:defRPr/>
              </a:pPr>
              <a:t>6/18/2009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Center of Competence in Online Labs and Open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97214-355F-4BA3-A975-BBFE0ADF213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929454" y="6357958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-32" y="6429395"/>
            <a:ext cx="785786" cy="2143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67391C-7982-442E-87F4-C36DA480DE4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4"/>
          </p:nvPr>
        </p:nvSpPr>
        <p:spPr>
          <a:xfrm>
            <a:off x="285720" y="1357298"/>
            <a:ext cx="8358187" cy="235745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929454" y="6357958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-32" y="6429395"/>
            <a:ext cx="785786" cy="2143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67391C-7982-442E-87F4-C36DA480DE4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4"/>
          </p:nvPr>
        </p:nvSpPr>
        <p:spPr>
          <a:xfrm>
            <a:off x="285720" y="1357298"/>
            <a:ext cx="8358187" cy="235745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929454" y="6357958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-32" y="6429395"/>
            <a:ext cx="785786" cy="2143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67391C-7982-442E-87F4-C36DA480DE4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4"/>
          </p:nvPr>
        </p:nvSpPr>
        <p:spPr>
          <a:xfrm>
            <a:off x="285720" y="1357298"/>
            <a:ext cx="8358187" cy="235745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alphaModFix amt="1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 descr="CoC_Logo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15206" y="142852"/>
            <a:ext cx="1785917" cy="592925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7215206" cy="857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596" y="1500174"/>
            <a:ext cx="8229600" cy="3768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6429395"/>
            <a:ext cx="1071538" cy="214315"/>
          </a:xfrm>
          <a:prstGeom prst="rect">
            <a:avLst/>
          </a:prstGeom>
          <a:solidFill>
            <a:srgbClr val="94B6D2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7391C-7982-442E-87F4-C36DA480DE4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0" y="857232"/>
            <a:ext cx="1000100" cy="214314"/>
          </a:xfrm>
          <a:prstGeom prst="rect">
            <a:avLst/>
          </a:prstGeom>
          <a:solidFill>
            <a:srgbClr val="DD8047"/>
          </a:solidFill>
          <a:ln w="0"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1071538" y="857232"/>
            <a:ext cx="8072462" cy="214314"/>
          </a:xfrm>
          <a:prstGeom prst="rect">
            <a:avLst/>
          </a:prstGeom>
          <a:solidFill>
            <a:srgbClr val="94B6D2"/>
          </a:solidFill>
          <a:ln w="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2500298" y="6356350"/>
            <a:ext cx="4429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dirty="0" smtClean="0"/>
              <a:t>Center of </a:t>
            </a:r>
            <a:r>
              <a:rPr lang="de-AT" dirty="0" err="1" smtClean="0"/>
              <a:t>Competence</a:t>
            </a:r>
            <a:r>
              <a:rPr lang="de-AT" dirty="0" smtClean="0"/>
              <a:t> in Online Labs and Open </a:t>
            </a:r>
            <a:r>
              <a:rPr lang="de-AT" dirty="0" err="1" smtClean="0"/>
              <a:t>Learning</a:t>
            </a:r>
            <a:r>
              <a:rPr lang="de-AT" dirty="0" smtClean="0"/>
              <a:t> – CCOL</a:t>
            </a:r>
            <a:r>
              <a:rPr lang="de-AT" baseline="30000" dirty="0" smtClean="0"/>
              <a:t>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6" r:id="rId5"/>
    <p:sldLayoutId id="2147483676" r:id="rId6"/>
    <p:sldLayoutId id="2147483677" r:id="rId7"/>
    <p:sldLayoutId id="2147483679" r:id="rId8"/>
    <p:sldLayoutId id="2147483680" r:id="rId9"/>
    <p:sldLayoutId id="2147483681" r:id="rId10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775F5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None/>
        <a:defRPr sz="3200" kern="1200">
          <a:solidFill>
            <a:srgbClr val="775F5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DD8047"/>
        </a:buClr>
        <a:buSzPct val="70000"/>
        <a:buFont typeface="Wingdings" pitchFamily="2" charset="2"/>
        <a:buChar char="¨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4B6D2"/>
        </a:buClr>
        <a:buSzPct val="70000"/>
        <a:buFont typeface="Lucida Sans Unicode" pitchFamily="34" charset="0"/>
        <a:buChar char="□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June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08" y="6356350"/>
            <a:ext cx="46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Center of Competence in Online Labs and Open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0D7DD-92A4-4D8A-B048-EFBA302108B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52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>Center of Competence in </a:t>
            </a:r>
            <a:br>
              <a:rPr lang="en-US" sz="3600" dirty="0" smtClean="0"/>
            </a:br>
            <a:r>
              <a:rPr lang="en-US" sz="3600" dirty="0" smtClean="0"/>
              <a:t>Online Labs and Open Learning</a:t>
            </a:r>
            <a:endParaRPr lang="en-US" sz="36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Michael E. Auer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6471138" cy="457200"/>
          </a:xfrm>
          <a:noFill/>
        </p:spPr>
        <p:txBody>
          <a:bodyPr/>
          <a:lstStyle/>
          <a:p>
            <a:r>
              <a:rPr lang="en-US" dirty="0" smtClean="0"/>
              <a:t>REL – Remote Electronic Lab (1)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4910504" y="3325813"/>
            <a:ext cx="181822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/>
          </a:p>
        </p:txBody>
      </p:sp>
      <p:pic>
        <p:nvPicPr>
          <p:cNvPr id="21508" name="Picture 4" descr="Fig_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80492" y="1600200"/>
            <a:ext cx="5978769" cy="397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570036" y="5838826"/>
            <a:ext cx="5304955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de-AT" sz="2000" dirty="0" err="1">
                <a:solidFill>
                  <a:schemeClr val="accent2"/>
                </a:solidFill>
              </a:rPr>
              <a:t>Synchronous</a:t>
            </a:r>
            <a:r>
              <a:rPr lang="de-AT" sz="2000" dirty="0">
                <a:solidFill>
                  <a:schemeClr val="accent2"/>
                </a:solidFill>
              </a:rPr>
              <a:t> Remote </a:t>
            </a:r>
            <a:r>
              <a:rPr lang="de-AT" sz="2000" dirty="0" smtClean="0">
                <a:solidFill>
                  <a:schemeClr val="accent2"/>
                </a:solidFill>
              </a:rPr>
              <a:t>Lab </a:t>
            </a:r>
            <a:r>
              <a:rPr lang="de-AT" sz="2000" dirty="0" err="1" smtClean="0">
                <a:solidFill>
                  <a:schemeClr val="accent2"/>
                </a:solidFill>
              </a:rPr>
              <a:t>with</a:t>
            </a:r>
            <a:r>
              <a:rPr lang="de-AT" sz="2000" dirty="0" smtClean="0">
                <a:solidFill>
                  <a:schemeClr val="accent2"/>
                </a:solidFill>
              </a:rPr>
              <a:t> real </a:t>
            </a:r>
            <a:r>
              <a:rPr lang="de-AT" sz="2000" dirty="0" err="1" smtClean="0">
                <a:solidFill>
                  <a:schemeClr val="accent2"/>
                </a:solidFill>
              </a:rPr>
              <a:t>instruments</a:t>
            </a:r>
            <a:endParaRPr lang="de-DE" sz="2000" dirty="0">
              <a:solidFill>
                <a:schemeClr val="accent2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5" name="Grafik 0" descr="DSC_001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1670" y="2643182"/>
            <a:ext cx="4643470" cy="2857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Inhaltsplatzhalter 3"/>
          <p:cNvSpPr txBox="1">
            <a:spLocks/>
          </p:cNvSpPr>
          <p:nvPr/>
        </p:nvSpPr>
        <p:spPr>
          <a:xfrm>
            <a:off x="428596" y="1357298"/>
            <a:ext cx="8358246" cy="1785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Based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the MIT </a:t>
            </a:r>
            <a:r>
              <a:rPr kumimoji="0" lang="en-US" sz="18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ELVIS </a:t>
            </a:r>
            <a:r>
              <a:rPr kumimoji="0" lang="en-US" sz="18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iLab</a:t>
            </a:r>
            <a:r>
              <a:rPr kumimoji="0" lang="en-US" sz="18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v1.0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18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developed a set of Modules addressed by a bunch of switches </a:t>
            </a:r>
            <a:r>
              <a:rPr kumimoji="0" lang="en-US" sz="18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GB" sz="1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6471138" cy="457200"/>
          </a:xfrm>
          <a:noFill/>
        </p:spPr>
        <p:txBody>
          <a:bodyPr/>
          <a:lstStyle/>
          <a:p>
            <a:r>
              <a:rPr lang="en-US" dirty="0" smtClean="0"/>
              <a:t>REL – Remote Electronic Lab (2)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70036" y="5838826"/>
            <a:ext cx="5587405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de-AT" sz="2000" dirty="0" err="1">
                <a:solidFill>
                  <a:schemeClr val="accent2"/>
                </a:solidFill>
              </a:rPr>
              <a:t>Synchronous</a:t>
            </a:r>
            <a:r>
              <a:rPr lang="de-AT" sz="2000" dirty="0">
                <a:solidFill>
                  <a:schemeClr val="accent2"/>
                </a:solidFill>
              </a:rPr>
              <a:t> Remote </a:t>
            </a:r>
            <a:r>
              <a:rPr lang="de-AT" sz="2000" dirty="0" smtClean="0">
                <a:solidFill>
                  <a:schemeClr val="accent2"/>
                </a:solidFill>
              </a:rPr>
              <a:t>Lab </a:t>
            </a:r>
            <a:r>
              <a:rPr lang="de-AT" sz="2000" dirty="0" err="1" smtClean="0">
                <a:solidFill>
                  <a:schemeClr val="accent2"/>
                </a:solidFill>
              </a:rPr>
              <a:t>with</a:t>
            </a:r>
            <a:r>
              <a:rPr lang="de-AT" sz="2000" dirty="0" smtClean="0">
                <a:solidFill>
                  <a:schemeClr val="accent2"/>
                </a:solidFill>
              </a:rPr>
              <a:t> </a:t>
            </a:r>
            <a:r>
              <a:rPr lang="de-AT" sz="2000" dirty="0" err="1" smtClean="0">
                <a:solidFill>
                  <a:schemeClr val="accent2"/>
                </a:solidFill>
              </a:rPr>
              <a:t>virtual</a:t>
            </a:r>
            <a:r>
              <a:rPr lang="de-AT" sz="2000" dirty="0" smtClean="0">
                <a:solidFill>
                  <a:schemeClr val="accent2"/>
                </a:solidFill>
              </a:rPr>
              <a:t> </a:t>
            </a:r>
            <a:r>
              <a:rPr lang="de-AT" sz="2000" dirty="0" err="1" smtClean="0">
                <a:solidFill>
                  <a:schemeClr val="accent2"/>
                </a:solidFill>
              </a:rPr>
              <a:t>instruments</a:t>
            </a:r>
            <a:endParaRPr lang="de-DE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6471138" cy="457200"/>
          </a:xfrm>
          <a:noFill/>
        </p:spPr>
        <p:txBody>
          <a:bodyPr/>
          <a:lstStyle/>
          <a:p>
            <a:r>
              <a:rPr lang="en-US" dirty="0" smtClean="0"/>
              <a:t>VELO – Virtual Electronic Lab</a:t>
            </a:r>
          </a:p>
        </p:txBody>
      </p:sp>
      <p:sp>
        <p:nvSpPr>
          <p:cNvPr id="22531" name="Rectangle 7"/>
          <p:cNvSpPr>
            <a:spLocks noChangeArrowheads="1"/>
          </p:cNvSpPr>
          <p:nvPr/>
        </p:nvSpPr>
        <p:spPr bwMode="auto">
          <a:xfrm>
            <a:off x="4790343" y="4251325"/>
            <a:ext cx="181822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/>
          </a:p>
        </p:txBody>
      </p:sp>
      <p:pic>
        <p:nvPicPr>
          <p:cNvPr id="22532" name="Picture 6" descr="Fig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2708" y="1524000"/>
            <a:ext cx="4642338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9"/>
          <p:cNvSpPr>
            <a:spLocks noChangeArrowheads="1"/>
          </p:cNvSpPr>
          <p:nvPr/>
        </p:nvSpPr>
        <p:spPr bwMode="auto">
          <a:xfrm>
            <a:off x="6532685" y="5568950"/>
            <a:ext cx="181822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/>
          </a:p>
        </p:txBody>
      </p:sp>
      <p:pic>
        <p:nvPicPr>
          <p:cNvPr id="22534" name="Picture 8" descr="Fig_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2571744"/>
            <a:ext cx="3323492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5572132" y="1500174"/>
            <a:ext cx="2730854" cy="101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e-AT" sz="2000" dirty="0" err="1"/>
              <a:t>Developed</a:t>
            </a:r>
            <a:r>
              <a:rPr lang="de-AT" sz="2000" dirty="0"/>
              <a:t> </a:t>
            </a:r>
            <a:r>
              <a:rPr lang="de-AT" sz="2000" dirty="0" err="1"/>
              <a:t>at</a:t>
            </a:r>
            <a:r>
              <a:rPr lang="de-AT" sz="2000" dirty="0"/>
              <a:t> CUAS </a:t>
            </a:r>
            <a:r>
              <a:rPr lang="de-AT" sz="2000" dirty="0" err="1"/>
              <a:t>and</a:t>
            </a:r>
            <a:r>
              <a:rPr lang="de-AT" sz="2000" dirty="0"/>
              <a:t> </a:t>
            </a:r>
          </a:p>
          <a:p>
            <a:pPr algn="l"/>
            <a:r>
              <a:rPr lang="de-AT" sz="2000" dirty="0"/>
              <a:t>Part </a:t>
            </a:r>
            <a:r>
              <a:rPr lang="de-AT" sz="2000" dirty="0" err="1"/>
              <a:t>of</a:t>
            </a:r>
            <a:r>
              <a:rPr lang="de-AT" sz="2000" dirty="0"/>
              <a:t> </a:t>
            </a:r>
          </a:p>
          <a:p>
            <a:pPr algn="l"/>
            <a:r>
              <a:rPr lang="de-AT" sz="2000" dirty="0"/>
              <a:t>Online Lab Austria (OLA)</a:t>
            </a:r>
            <a:endParaRPr lang="de-DE" sz="2000" dirty="0"/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1419958" y="5838826"/>
            <a:ext cx="1303860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de-AT" sz="2000">
                <a:solidFill>
                  <a:schemeClr val="accent2"/>
                </a:solidFill>
              </a:rPr>
              <a:t>Virtual Lab</a:t>
            </a:r>
            <a:endParaRPr lang="de-DE" sz="2000">
              <a:solidFill>
                <a:schemeClr val="accent2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500694" y="6000768"/>
            <a:ext cx="2814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ORCAD, MATLAB/</a:t>
            </a:r>
            <a:r>
              <a:rPr lang="en-US" b="1" dirty="0" err="1" smtClean="0"/>
              <a:t>Simulink</a:t>
            </a:r>
            <a:endParaRPr lang="en-US" b="1" dirty="0" smtClean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44" y="214290"/>
            <a:ext cx="3533018" cy="52386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de-AT" dirty="0" smtClean="0"/>
              <a:t>Online ASIC Design Lab</a:t>
            </a:r>
            <a:endParaRPr lang="de-DE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marL="571500" indent="-571500">
              <a:lnSpc>
                <a:spcPct val="80000"/>
              </a:lnSpc>
              <a:buFontTx/>
              <a:buChar char="•"/>
            </a:pPr>
            <a:r>
              <a:rPr lang="en-GB" sz="3000" dirty="0" smtClean="0">
                <a:solidFill>
                  <a:schemeClr val="accent2"/>
                </a:solidFill>
              </a:rPr>
              <a:t>Very complex solution</a:t>
            </a:r>
            <a:r>
              <a:rPr lang="en-GB" sz="3000" dirty="0" smtClean="0"/>
              <a:t> </a:t>
            </a:r>
          </a:p>
          <a:p>
            <a:pPr marL="990600" lvl="1" indent="-533400">
              <a:lnSpc>
                <a:spcPct val="80000"/>
              </a:lnSpc>
            </a:pPr>
            <a:endParaRPr lang="en-GB" sz="2000" dirty="0" smtClean="0"/>
          </a:p>
          <a:p>
            <a:pPr marL="990600" lvl="1" indent="-533400">
              <a:lnSpc>
                <a:spcPct val="80000"/>
              </a:lnSpc>
            </a:pPr>
            <a:r>
              <a:rPr lang="en-GB" sz="2000" dirty="0" smtClean="0"/>
              <a:t>combination </a:t>
            </a:r>
            <a:r>
              <a:rPr lang="en-GB" sz="2000" dirty="0" smtClean="0"/>
              <a:t>of a virtual lab and a remote </a:t>
            </a:r>
            <a:r>
              <a:rPr lang="en-GB" sz="2000" dirty="0" smtClean="0"/>
              <a:t>lab </a:t>
            </a:r>
          </a:p>
          <a:p>
            <a:pPr marL="1390650" lvl="2" indent="-5334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1800" dirty="0" smtClean="0"/>
              <a:t>Mixed Reality Lab / Hybrid Lab </a:t>
            </a:r>
          </a:p>
          <a:p>
            <a:pPr marL="1390650" lvl="2" indent="-533400">
              <a:lnSpc>
                <a:spcPct val="80000"/>
              </a:lnSpc>
            </a:pPr>
            <a:endParaRPr lang="en-GB" sz="1600" dirty="0" smtClean="0"/>
          </a:p>
          <a:p>
            <a:pPr marL="990600" lvl="1" indent="-533400">
              <a:lnSpc>
                <a:spcPct val="80000"/>
              </a:lnSpc>
            </a:pPr>
            <a:r>
              <a:rPr lang="en-GB" sz="2000" dirty="0" smtClean="0"/>
              <a:t>online development of 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GB" sz="1800" dirty="0" smtClean="0"/>
              <a:t>digital (Xilinx</a:t>
            </a:r>
            <a:r>
              <a:rPr lang="de-DE" sz="1800" dirty="0" smtClean="0"/>
              <a:t>)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de-DE" sz="1800" dirty="0" smtClean="0"/>
              <a:t>analog (</a:t>
            </a:r>
            <a:r>
              <a:rPr lang="de-DE" sz="1800" dirty="0" err="1" smtClean="0"/>
              <a:t>Lattice</a:t>
            </a:r>
            <a:r>
              <a:rPr lang="de-DE" sz="1800" dirty="0" smtClean="0"/>
              <a:t>) </a:t>
            </a:r>
            <a:r>
              <a:rPr lang="de-DE" sz="1800" dirty="0" err="1" smtClean="0"/>
              <a:t>ASIC‘s</a:t>
            </a:r>
            <a:endParaRPr lang="de-DE" sz="1800" dirty="0" smtClean="0"/>
          </a:p>
          <a:p>
            <a:pPr marL="1371600" lvl="2" indent="-457200">
              <a:lnSpc>
                <a:spcPct val="80000"/>
              </a:lnSpc>
            </a:pPr>
            <a:endParaRPr lang="en-GB" sz="1800" dirty="0" smtClean="0"/>
          </a:p>
          <a:p>
            <a:pPr marL="571500" indent="-571500">
              <a:lnSpc>
                <a:spcPct val="80000"/>
              </a:lnSpc>
              <a:buFontTx/>
              <a:buChar char="•"/>
            </a:pPr>
            <a:r>
              <a:rPr lang="en-GB" sz="3000" dirty="0" smtClean="0">
                <a:solidFill>
                  <a:schemeClr val="accent2"/>
                </a:solidFill>
              </a:rPr>
              <a:t>The following steps are implemented</a:t>
            </a:r>
          </a:p>
          <a:p>
            <a:pPr marL="990600" lvl="1" indent="-533400">
              <a:lnSpc>
                <a:spcPct val="80000"/>
              </a:lnSpc>
            </a:pPr>
            <a:endParaRPr lang="en-GB" sz="2000" dirty="0" smtClean="0"/>
          </a:p>
          <a:p>
            <a:pPr marL="990600" lvl="1" indent="-533400">
              <a:lnSpc>
                <a:spcPct val="80000"/>
              </a:lnSpc>
            </a:pPr>
            <a:r>
              <a:rPr lang="en-GB" sz="2000" dirty="0" smtClean="0"/>
              <a:t>ASIC </a:t>
            </a:r>
            <a:r>
              <a:rPr lang="en-GB" sz="2000" dirty="0" smtClean="0"/>
              <a:t>(digital/</a:t>
            </a:r>
            <a:r>
              <a:rPr lang="en-GB" sz="2000" dirty="0" err="1" smtClean="0"/>
              <a:t>analog</a:t>
            </a:r>
            <a:r>
              <a:rPr lang="en-GB" sz="2000" dirty="0" smtClean="0"/>
              <a:t>) design system running on a lab server</a:t>
            </a:r>
            <a:r>
              <a:rPr lang="de-DE" sz="2000" dirty="0" smtClean="0"/>
              <a:t> </a:t>
            </a:r>
          </a:p>
          <a:p>
            <a:pPr marL="990600" lvl="1" indent="-533400">
              <a:lnSpc>
                <a:spcPct val="80000"/>
              </a:lnSpc>
            </a:pPr>
            <a:r>
              <a:rPr lang="en-GB" sz="2000" dirty="0" smtClean="0"/>
              <a:t>simulation of the design on the lab server</a:t>
            </a:r>
          </a:p>
          <a:p>
            <a:pPr marL="990600" lvl="1" indent="-533400">
              <a:lnSpc>
                <a:spcPct val="80000"/>
              </a:lnSpc>
            </a:pPr>
            <a:r>
              <a:rPr lang="en-GB" sz="2000" dirty="0" smtClean="0"/>
              <a:t>download of the design to the connected hardware (evaluation boards)</a:t>
            </a:r>
          </a:p>
          <a:p>
            <a:pPr marL="990600" lvl="1" indent="-533400">
              <a:lnSpc>
                <a:spcPct val="80000"/>
              </a:lnSpc>
            </a:pPr>
            <a:r>
              <a:rPr lang="en-GB" sz="2000" dirty="0" smtClean="0"/>
              <a:t>test and measurements with real or virtual instruments via the Internet</a:t>
            </a:r>
            <a:r>
              <a:rPr lang="de-DE" sz="2000" dirty="0" smtClean="0"/>
              <a:t> </a:t>
            </a:r>
          </a:p>
          <a:p>
            <a:pPr marL="990600" lvl="1" indent="-533400">
              <a:lnSpc>
                <a:spcPct val="80000"/>
              </a:lnSpc>
            </a:pPr>
            <a:endParaRPr lang="de-DE" sz="2000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3929058" y="6072206"/>
            <a:ext cx="4270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New</a:t>
            </a:r>
            <a:r>
              <a:rPr lang="en-US" dirty="0" smtClean="0"/>
              <a:t>:   fully integrated in </a:t>
            </a:r>
            <a:r>
              <a:rPr lang="en-US" dirty="0" err="1" smtClean="0"/>
              <a:t>iLab</a:t>
            </a:r>
            <a:r>
              <a:rPr lang="en-US" dirty="0" smtClean="0"/>
              <a:t> architecture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Abgerundetes Rechteck 44"/>
          <p:cNvSpPr/>
          <p:nvPr/>
        </p:nvSpPr>
        <p:spPr>
          <a:xfrm>
            <a:off x="1357290" y="3143248"/>
            <a:ext cx="6143668" cy="335758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bgerundetes Rechteck 33"/>
          <p:cNvSpPr/>
          <p:nvPr/>
        </p:nvSpPr>
        <p:spPr>
          <a:xfrm>
            <a:off x="4786314" y="4714884"/>
            <a:ext cx="2357454" cy="135732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4" y="0"/>
            <a:ext cx="7215206" cy="857232"/>
          </a:xfrm>
        </p:spPr>
        <p:txBody>
          <a:bodyPr/>
          <a:lstStyle/>
          <a:p>
            <a:pPr lvl="0"/>
            <a:r>
              <a:rPr lang="de-AT" dirty="0" err="1" smtClean="0"/>
              <a:t>The</a:t>
            </a:r>
            <a:r>
              <a:rPr lang="de-AT" dirty="0" smtClean="0"/>
              <a:t> READ System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357298"/>
            <a:ext cx="2357454" cy="6215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4" name="Gruppieren 17"/>
          <p:cNvGrpSpPr/>
          <p:nvPr/>
        </p:nvGrpSpPr>
        <p:grpSpPr>
          <a:xfrm>
            <a:off x="1714481" y="4643446"/>
            <a:ext cx="2357454" cy="1455808"/>
            <a:chOff x="500034" y="4500570"/>
            <a:chExt cx="2357454" cy="1455808"/>
          </a:xfrm>
        </p:grpSpPr>
        <p:sp>
          <p:nvSpPr>
            <p:cNvPr id="7" name="Abgerundetes Rechteck 6"/>
            <p:cNvSpPr/>
            <p:nvPr/>
          </p:nvSpPr>
          <p:spPr>
            <a:xfrm>
              <a:off x="500034" y="4527618"/>
              <a:ext cx="2357454" cy="1428760"/>
            </a:xfrm>
            <a:prstGeom prst="round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749860" y="4500570"/>
              <a:ext cx="18573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 smtClean="0"/>
                <a:t>Application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Delivery</a:t>
              </a:r>
              <a:r>
                <a:rPr lang="de-DE" sz="1200" dirty="0" smtClean="0"/>
                <a:t> Client</a:t>
              </a:r>
            </a:p>
            <a:p>
              <a:pPr algn="ctr"/>
              <a:r>
                <a:rPr lang="de-DE" sz="1200" dirty="0" smtClean="0"/>
                <a:t>(PAC-Designer)</a:t>
              </a:r>
              <a:endParaRPr lang="de-DE" sz="1200" dirty="0"/>
            </a:p>
          </p:txBody>
        </p:sp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4347" y="5143512"/>
              <a:ext cx="642942" cy="277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Rechteck 13"/>
            <p:cNvSpPr/>
            <p:nvPr/>
          </p:nvSpPr>
          <p:spPr>
            <a:xfrm>
              <a:off x="1571603" y="4929198"/>
              <a:ext cx="1000132" cy="785818"/>
            </a:xfrm>
            <a:prstGeom prst="rect">
              <a:avLst/>
            </a:prstGeom>
            <a:ln w="3175"/>
          </p:spPr>
          <p:style>
            <a:lnRef idx="2">
              <a:schemeClr val="dk1"/>
            </a:lnRef>
            <a:fillRef idx="1003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40559" y="4985646"/>
              <a:ext cx="861542" cy="64294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6" name="Inhaltsplatzhalter 3"/>
          <p:cNvSpPr txBox="1">
            <a:spLocks/>
          </p:cNvSpPr>
          <p:nvPr/>
        </p:nvSpPr>
        <p:spPr>
          <a:xfrm>
            <a:off x="285720" y="1357298"/>
            <a:ext cx="8358246" cy="1785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The READ </a:t>
            </a:r>
            <a:r>
              <a:rPr lang="de-AT" sz="2800" dirty="0" err="1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Syste</a:t>
            </a:r>
            <a:r>
              <a:rPr lang="de-AT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m</a:t>
            </a:r>
            <a:endParaRPr lang="en-US" sz="2800" dirty="0" smtClean="0">
              <a:solidFill>
                <a:srgbClr val="775F55"/>
              </a:solidFill>
              <a:latin typeface="+mj-lt"/>
              <a:ea typeface="+mj-ea"/>
              <a:cs typeface="+mj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User logs in the service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broker and chooses the READ Lab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de-AT" baseline="0" dirty="0" smtClean="0"/>
              <a:t>Citrix</a:t>
            </a:r>
            <a:r>
              <a:rPr lang="de-AT" dirty="0" smtClean="0"/>
              <a:t> Metaframe </a:t>
            </a:r>
            <a:r>
              <a:rPr lang="de-AT" dirty="0" err="1" smtClean="0"/>
              <a:t>and</a:t>
            </a:r>
            <a:r>
              <a:rPr lang="de-AT" dirty="0" smtClean="0"/>
              <a:t> READ Lab </a:t>
            </a:r>
            <a:r>
              <a:rPr lang="de-AT" dirty="0" err="1" smtClean="0"/>
              <a:t>clients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delivered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Java Applets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Inhaltsplatzhalter 5" descr="Applet_READ.jpg"/>
          <p:cNvPicPr>
            <a:picLocks noGrp="1" noChangeAspect="1"/>
          </p:cNvPicPr>
          <p:nvPr>
            <p:ph sz="quarter" idx="14"/>
          </p:nvPr>
        </p:nvPicPr>
        <p:blipFill>
          <a:blip r:embed="rId5" cstate="print"/>
          <a:stretch>
            <a:fillRect/>
          </a:stretch>
        </p:blipFill>
        <p:spPr>
          <a:xfrm>
            <a:off x="5233916" y="4857760"/>
            <a:ext cx="1500197" cy="10850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21" name="Form 20"/>
          <p:cNvCxnSpPr/>
          <p:nvPr/>
        </p:nvCxnSpPr>
        <p:spPr>
          <a:xfrm rot="5400000" flipH="1" flipV="1">
            <a:off x="3024738" y="3618735"/>
            <a:ext cx="892975" cy="1156449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5" name="Gruppieren 24"/>
          <p:cNvGrpSpPr/>
          <p:nvPr/>
        </p:nvGrpSpPr>
        <p:grpSpPr>
          <a:xfrm>
            <a:off x="4000497" y="3286124"/>
            <a:ext cx="891219" cy="928694"/>
            <a:chOff x="3237163" y="3571876"/>
            <a:chExt cx="891219" cy="928694"/>
          </a:xfrm>
        </p:grpSpPr>
        <p:grpSp>
          <p:nvGrpSpPr>
            <p:cNvPr id="6" name="Gruppieren 23"/>
            <p:cNvGrpSpPr/>
            <p:nvPr/>
          </p:nvGrpSpPr>
          <p:grpSpPr>
            <a:xfrm>
              <a:off x="3286116" y="3571876"/>
              <a:ext cx="785818" cy="928694"/>
              <a:chOff x="3714744" y="3857628"/>
              <a:chExt cx="785818" cy="928694"/>
            </a:xfrm>
          </p:grpSpPr>
          <p:sp>
            <p:nvSpPr>
              <p:cNvPr id="19" name="Abgerundetes Rechteck 18"/>
              <p:cNvSpPr/>
              <p:nvPr/>
            </p:nvSpPr>
            <p:spPr>
              <a:xfrm>
                <a:off x="3714744" y="3857628"/>
                <a:ext cx="785818" cy="928694"/>
              </a:xfrm>
              <a:prstGeom prst="round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906573" y="3975155"/>
                <a:ext cx="428628" cy="525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3" name="Textfeld 22"/>
            <p:cNvSpPr txBox="1"/>
            <p:nvPr/>
          </p:nvSpPr>
          <p:spPr>
            <a:xfrm>
              <a:off x="3237163" y="4143380"/>
              <a:ext cx="8912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/>
                <a:t>Design.PAC</a:t>
              </a:r>
              <a:endParaRPr lang="en-US" sz="1200" dirty="0" err="1" smtClean="0"/>
            </a:p>
          </p:txBody>
        </p:sp>
      </p:grpSp>
      <p:cxnSp>
        <p:nvCxnSpPr>
          <p:cNvPr id="27" name="Form 26"/>
          <p:cNvCxnSpPr>
            <a:endCxn id="34" idx="0"/>
          </p:cNvCxnSpPr>
          <p:nvPr/>
        </p:nvCxnSpPr>
        <p:spPr>
          <a:xfrm>
            <a:off x="4835268" y="3750471"/>
            <a:ext cx="1129773" cy="964413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Pfeil nach links und rechts 29"/>
          <p:cNvSpPr/>
          <p:nvPr/>
        </p:nvSpPr>
        <p:spPr>
          <a:xfrm>
            <a:off x="285720" y="5286388"/>
            <a:ext cx="1428760" cy="285752"/>
          </a:xfrm>
          <a:prstGeom prst="left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285720" y="5000636"/>
            <a:ext cx="71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Internet</a:t>
            </a:r>
            <a:endParaRPr lang="de-DE" sz="1200" dirty="0"/>
          </a:p>
        </p:txBody>
      </p:sp>
      <p:sp>
        <p:nvSpPr>
          <p:cNvPr id="32" name="Pfeil nach links und rechts 31"/>
          <p:cNvSpPr/>
          <p:nvPr/>
        </p:nvSpPr>
        <p:spPr>
          <a:xfrm>
            <a:off x="7215206" y="5214950"/>
            <a:ext cx="1214446" cy="285752"/>
          </a:xfrm>
          <a:prstGeom prst="left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7358082" y="4857760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Internet </a:t>
            </a:r>
          </a:p>
          <a:p>
            <a:pPr algn="ctr"/>
            <a:r>
              <a:rPr lang="de-DE" sz="1200" dirty="0" smtClean="0"/>
              <a:t>(Web Services SOAP </a:t>
            </a:r>
            <a:r>
              <a:rPr lang="de-DE" sz="1200" dirty="0" err="1" smtClean="0"/>
              <a:t>calls</a:t>
            </a:r>
            <a:r>
              <a:rPr lang="de-DE" sz="1200" dirty="0" smtClean="0"/>
              <a:t>)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READ Lab Server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071538" y="6357958"/>
            <a:ext cx="13773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smtClean="0"/>
              <a:t>The READ Lab Server</a:t>
            </a:r>
            <a:endParaRPr lang="de-DE" sz="1100" dirty="0"/>
          </a:p>
        </p:txBody>
      </p:sp>
      <p:sp>
        <p:nvSpPr>
          <p:cNvPr id="7" name="Abgerundetes Rechteck 6"/>
          <p:cNvSpPr/>
          <p:nvPr/>
        </p:nvSpPr>
        <p:spPr>
          <a:xfrm>
            <a:off x="1357290" y="1500174"/>
            <a:ext cx="6429420" cy="4214842"/>
          </a:xfrm>
          <a:prstGeom prst="roundRect">
            <a:avLst/>
          </a:prstGeom>
          <a:solidFill>
            <a:srgbClr val="EBF5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500166" y="1961766"/>
            <a:ext cx="2643206" cy="2000264"/>
          </a:xfrm>
          <a:prstGeom prst="round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Zylinder 8"/>
          <p:cNvSpPr/>
          <p:nvPr/>
        </p:nvSpPr>
        <p:spPr>
          <a:xfrm>
            <a:off x="4402748" y="2238726"/>
            <a:ext cx="714380" cy="571504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1902418" y="2024373"/>
            <a:ext cx="1857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ASP.NET Web </a:t>
            </a:r>
            <a:r>
              <a:rPr lang="de-DE" sz="1200" dirty="0" err="1" smtClean="0"/>
              <a:t>Application</a:t>
            </a:r>
            <a:endParaRPr lang="de-DE" sz="1200" dirty="0"/>
          </a:p>
        </p:txBody>
      </p:sp>
      <p:sp>
        <p:nvSpPr>
          <p:cNvPr id="11" name="Würfel 10"/>
          <p:cNvSpPr/>
          <p:nvPr/>
        </p:nvSpPr>
        <p:spPr>
          <a:xfrm>
            <a:off x="3071802" y="2604708"/>
            <a:ext cx="928694" cy="785818"/>
          </a:xfrm>
          <a:prstGeom prst="cube">
            <a:avLst>
              <a:gd name="adj" fmla="val 821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Würfel 11"/>
          <p:cNvSpPr/>
          <p:nvPr/>
        </p:nvSpPr>
        <p:spPr>
          <a:xfrm>
            <a:off x="1643042" y="2568438"/>
            <a:ext cx="1071570" cy="928694"/>
          </a:xfrm>
          <a:prstGeom prst="cube">
            <a:avLst>
              <a:gd name="adj" fmla="val 821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2714612" y="3033336"/>
            <a:ext cx="35719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Gewinkelte Verbindung 13"/>
          <p:cNvCxnSpPr>
            <a:stCxn id="11" idx="5"/>
            <a:endCxn id="9" idx="2"/>
          </p:cNvCxnSpPr>
          <p:nvPr/>
        </p:nvCxnSpPr>
        <p:spPr>
          <a:xfrm flipV="1">
            <a:off x="4000496" y="2524478"/>
            <a:ext cx="402252" cy="44085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Würfel 14"/>
          <p:cNvSpPr/>
          <p:nvPr/>
        </p:nvSpPr>
        <p:spPr>
          <a:xfrm>
            <a:off x="5402880" y="2015620"/>
            <a:ext cx="1071570" cy="857256"/>
          </a:xfrm>
          <a:prstGeom prst="cube">
            <a:avLst>
              <a:gd name="adj" fmla="val 1828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Gewinkelte Verbindung 15"/>
          <p:cNvCxnSpPr>
            <a:stCxn id="9" idx="4"/>
            <a:endCxn id="15" idx="2"/>
          </p:cNvCxnSpPr>
          <p:nvPr/>
        </p:nvCxnSpPr>
        <p:spPr>
          <a:xfrm flipV="1">
            <a:off x="5117128" y="2522635"/>
            <a:ext cx="285752" cy="1843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8402" y="3275128"/>
            <a:ext cx="495300" cy="552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3" descr="C:\Danilo - Work\Conferences\Pictures\ASIC_boar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3608" y="3319829"/>
            <a:ext cx="659540" cy="4905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9" name="Gerade Verbindung mit Pfeil 18"/>
          <p:cNvCxnSpPr>
            <a:stCxn id="15" idx="3"/>
            <a:endCxn id="17" idx="0"/>
          </p:cNvCxnSpPr>
          <p:nvPr/>
        </p:nvCxnSpPr>
        <p:spPr>
          <a:xfrm rot="5400000">
            <a:off x="5657039" y="3071889"/>
            <a:ext cx="402252" cy="42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6117260" y="3533402"/>
            <a:ext cx="66931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1571604" y="2759598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/>
              <a:t>Web Services API</a:t>
            </a:r>
            <a:endParaRPr lang="de-DE" sz="1200" b="1" dirty="0"/>
          </a:p>
        </p:txBody>
      </p:sp>
      <p:sp>
        <p:nvSpPr>
          <p:cNvPr id="22" name="Textfeld 21"/>
          <p:cNvSpPr txBox="1"/>
          <p:nvPr/>
        </p:nvSpPr>
        <p:spPr>
          <a:xfrm>
            <a:off x="5214942" y="2273894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/>
              <a:t>Experiment </a:t>
            </a:r>
          </a:p>
          <a:p>
            <a:pPr algn="ctr"/>
            <a:r>
              <a:rPr lang="de-DE" sz="1200" b="1" dirty="0" smtClean="0"/>
              <a:t>Engine</a:t>
            </a:r>
            <a:endParaRPr lang="de-DE" sz="1200" b="1" dirty="0"/>
          </a:p>
        </p:txBody>
      </p:sp>
      <p:sp>
        <p:nvSpPr>
          <p:cNvPr id="23" name="Textfeld 22"/>
          <p:cNvSpPr txBox="1"/>
          <p:nvPr/>
        </p:nvSpPr>
        <p:spPr>
          <a:xfrm>
            <a:off x="4357686" y="2425523"/>
            <a:ext cx="785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Database</a:t>
            </a:r>
            <a:endParaRPr lang="de-DE" sz="1200" b="1" dirty="0"/>
          </a:p>
        </p:txBody>
      </p:sp>
      <p:sp>
        <p:nvSpPr>
          <p:cNvPr id="24" name="Textfeld 23"/>
          <p:cNvSpPr txBox="1"/>
          <p:nvPr/>
        </p:nvSpPr>
        <p:spPr>
          <a:xfrm>
            <a:off x="5474318" y="3807012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LabView</a:t>
            </a:r>
            <a:r>
              <a:rPr lang="de-DE" sz="1200" dirty="0" smtClean="0"/>
              <a:t> VI</a:t>
            </a:r>
            <a:endParaRPr lang="de-DE" sz="1200" dirty="0"/>
          </a:p>
        </p:txBody>
      </p:sp>
      <p:sp>
        <p:nvSpPr>
          <p:cNvPr id="25" name="Textfeld 24"/>
          <p:cNvSpPr txBox="1"/>
          <p:nvPr/>
        </p:nvSpPr>
        <p:spPr>
          <a:xfrm>
            <a:off x="6772017" y="1818890"/>
            <a:ext cx="88998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PAC-Designer</a:t>
            </a:r>
          </a:p>
          <a:p>
            <a:pPr algn="ctr"/>
            <a:r>
              <a:rPr lang="de-DE" sz="1000" dirty="0" smtClean="0"/>
              <a:t>API</a:t>
            </a:r>
            <a:endParaRPr lang="de-DE" sz="1000" dirty="0"/>
          </a:p>
        </p:txBody>
      </p:sp>
      <p:sp>
        <p:nvSpPr>
          <p:cNvPr id="26" name="Würfel 25"/>
          <p:cNvSpPr/>
          <p:nvPr/>
        </p:nvSpPr>
        <p:spPr>
          <a:xfrm>
            <a:off x="6903078" y="2166556"/>
            <a:ext cx="642942" cy="563444"/>
          </a:xfrm>
          <a:prstGeom prst="cube">
            <a:avLst>
              <a:gd name="adj" fmla="val 1828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/>
          <p:cNvCxnSpPr>
            <a:stCxn id="22" idx="3"/>
            <a:endCxn id="26" idx="2"/>
          </p:cNvCxnSpPr>
          <p:nvPr/>
        </p:nvCxnSpPr>
        <p:spPr>
          <a:xfrm flipV="1">
            <a:off x="6500826" y="2499799"/>
            <a:ext cx="402252" cy="49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rot="5400000">
            <a:off x="6929697" y="299682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3555" y="2379915"/>
            <a:ext cx="285752" cy="213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feld 29"/>
          <p:cNvSpPr txBox="1"/>
          <p:nvPr/>
        </p:nvSpPr>
        <p:spPr>
          <a:xfrm>
            <a:off x="3697115" y="1488032"/>
            <a:ext cx="1732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READ Lab Server</a:t>
            </a:r>
            <a:endParaRPr lang="de-DE" dirty="0"/>
          </a:p>
        </p:txBody>
      </p:sp>
      <p:sp>
        <p:nvSpPr>
          <p:cNvPr id="31" name="Abgerundetes Rechteck 30"/>
          <p:cNvSpPr/>
          <p:nvPr/>
        </p:nvSpPr>
        <p:spPr>
          <a:xfrm>
            <a:off x="3357554" y="4143380"/>
            <a:ext cx="2357454" cy="1428760"/>
          </a:xfrm>
          <a:prstGeom prst="round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3607380" y="4116332"/>
            <a:ext cx="1857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 smtClean="0"/>
              <a:t>Application</a:t>
            </a:r>
            <a:r>
              <a:rPr lang="de-DE" sz="1200" dirty="0" smtClean="0"/>
              <a:t> </a:t>
            </a:r>
            <a:r>
              <a:rPr lang="de-DE" sz="1200" dirty="0" err="1" smtClean="0"/>
              <a:t>Delivery</a:t>
            </a:r>
            <a:r>
              <a:rPr lang="de-DE" sz="1200" dirty="0" smtClean="0"/>
              <a:t> Server</a:t>
            </a:r>
            <a:endParaRPr lang="de-DE" sz="1200" dirty="0"/>
          </a:p>
        </p:txBody>
      </p:sp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4429132"/>
            <a:ext cx="642942" cy="27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Rechteck 33"/>
          <p:cNvSpPr/>
          <p:nvPr/>
        </p:nvSpPr>
        <p:spPr>
          <a:xfrm>
            <a:off x="4286248" y="4429132"/>
            <a:ext cx="1000132" cy="78581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4358746" y="4501630"/>
            <a:ext cx="1000132" cy="78581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4438648" y="4581532"/>
            <a:ext cx="1000132" cy="78581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>
            <a:off x="4511146" y="4654030"/>
            <a:ext cx="1000132" cy="78581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92003" y="4714884"/>
            <a:ext cx="861542" cy="6429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9" name="Textfeld 38"/>
          <p:cNvSpPr txBox="1"/>
          <p:nvPr/>
        </p:nvSpPr>
        <p:spPr>
          <a:xfrm>
            <a:off x="2928926" y="2753021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 smtClean="0"/>
              <a:t>Process</a:t>
            </a:r>
            <a:r>
              <a:rPr lang="de-DE" sz="1200" b="1" dirty="0" smtClean="0"/>
              <a:t> Manager</a:t>
            </a:r>
            <a:endParaRPr lang="de-DE" sz="1200" b="1" dirty="0"/>
          </a:p>
        </p:txBody>
      </p:sp>
      <p:sp>
        <p:nvSpPr>
          <p:cNvPr id="40" name="Pfeil nach links und rechts 39"/>
          <p:cNvSpPr/>
          <p:nvPr/>
        </p:nvSpPr>
        <p:spPr>
          <a:xfrm>
            <a:off x="928662" y="2857496"/>
            <a:ext cx="714380" cy="285752"/>
          </a:xfrm>
          <a:prstGeom prst="left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Pfeil nach links und rechts 40"/>
          <p:cNvSpPr/>
          <p:nvPr/>
        </p:nvSpPr>
        <p:spPr>
          <a:xfrm>
            <a:off x="928662" y="4643446"/>
            <a:ext cx="2428892" cy="285752"/>
          </a:xfrm>
          <a:prstGeom prst="left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feld 41"/>
          <p:cNvSpPr txBox="1"/>
          <p:nvPr/>
        </p:nvSpPr>
        <p:spPr>
          <a:xfrm>
            <a:off x="714348" y="2588961"/>
            <a:ext cx="71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Internet</a:t>
            </a:r>
            <a:endParaRPr lang="de-DE" sz="1200" dirty="0"/>
          </a:p>
        </p:txBody>
      </p:sp>
      <p:sp>
        <p:nvSpPr>
          <p:cNvPr id="43" name="Textfeld 42"/>
          <p:cNvSpPr txBox="1"/>
          <p:nvPr/>
        </p:nvSpPr>
        <p:spPr>
          <a:xfrm>
            <a:off x="714348" y="4366033"/>
            <a:ext cx="71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Internet</a:t>
            </a:r>
            <a:endParaRPr lang="de-DE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142844" y="357187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User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571868" y="5857892"/>
            <a:ext cx="22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Design </a:t>
            </a:r>
            <a:r>
              <a:rPr lang="de-DE" dirty="0" err="1" smtClean="0">
                <a:solidFill>
                  <a:srgbClr val="00B050"/>
                </a:solidFill>
              </a:rPr>
              <a:t>and</a:t>
            </a:r>
            <a:r>
              <a:rPr lang="de-DE" dirty="0" smtClean="0">
                <a:solidFill>
                  <a:srgbClr val="00B050"/>
                </a:solidFill>
              </a:rPr>
              <a:t> Simulation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786710" y="3286124"/>
            <a:ext cx="1169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Circuit  </a:t>
            </a:r>
          </a:p>
          <a:p>
            <a:r>
              <a:rPr lang="de-DE" dirty="0" err="1" smtClean="0">
                <a:solidFill>
                  <a:srgbClr val="00B050"/>
                </a:solidFill>
              </a:rPr>
              <a:t>under</a:t>
            </a:r>
            <a:r>
              <a:rPr lang="de-DE" dirty="0" smtClean="0">
                <a:solidFill>
                  <a:srgbClr val="00B050"/>
                </a:solidFill>
              </a:rPr>
              <a:t>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READ Hardware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4"/>
          </p:nvPr>
        </p:nvSpPr>
        <p:spPr>
          <a:xfrm>
            <a:off x="357158" y="1643050"/>
            <a:ext cx="4929222" cy="4286280"/>
          </a:xfrm>
        </p:spPr>
        <p:txBody>
          <a:bodyPr>
            <a:normAutofit/>
          </a:bodyPr>
          <a:lstStyle/>
          <a:p>
            <a:r>
              <a:rPr lang="en-US" dirty="0" smtClean="0"/>
              <a:t>READ – Remote ASIC Design and Test</a:t>
            </a:r>
          </a:p>
          <a:p>
            <a:endParaRPr lang="en-US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GB" sz="1800" dirty="0" smtClean="0">
                <a:solidFill>
                  <a:schemeClr val="tx1"/>
                </a:solidFill>
              </a:rPr>
              <a:t>Allows for the realization of Electronics Experiments with an analogue programmable device .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GB" sz="1800" dirty="0" smtClean="0">
                <a:solidFill>
                  <a:schemeClr val="tx1"/>
                </a:solidFill>
              </a:rPr>
              <a:t>A hybrid laboratory, allowing the design, simulation and test of real devices.</a:t>
            </a: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GB" sz="1800" dirty="0" smtClean="0">
                <a:solidFill>
                  <a:schemeClr val="tx1"/>
                </a:solidFill>
              </a:rPr>
              <a:t>Completely integrated with the </a:t>
            </a:r>
            <a:r>
              <a:rPr lang="en-GB" sz="1800" dirty="0" err="1" smtClean="0">
                <a:solidFill>
                  <a:schemeClr val="tx1"/>
                </a:solidFill>
              </a:rPr>
              <a:t>iLabs</a:t>
            </a:r>
            <a:r>
              <a:rPr lang="en-GB" sz="1800" dirty="0" smtClean="0">
                <a:solidFill>
                  <a:schemeClr val="tx1"/>
                </a:solidFill>
              </a:rPr>
              <a:t> Shared Architecture (batched experiment)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endParaRPr lang="en-GB" sz="1800" dirty="0" smtClean="0">
              <a:solidFill>
                <a:schemeClr val="tx1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endParaRPr lang="en-GB" sz="1800" dirty="0" smtClean="0">
              <a:solidFill>
                <a:schemeClr val="tx1"/>
              </a:solidFill>
            </a:endParaRPr>
          </a:p>
          <a:p>
            <a:endParaRPr lang="en-US" dirty="0" smtClean="0"/>
          </a:p>
        </p:txBody>
      </p:sp>
      <p:pic>
        <p:nvPicPr>
          <p:cNvPr id="5" name="Picture 13" descr="Board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357430"/>
            <a:ext cx="3327894" cy="26459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Inhaltsplatzhalter 3"/>
          <p:cNvSpPr txBox="1">
            <a:spLocks/>
          </p:cNvSpPr>
          <p:nvPr/>
        </p:nvSpPr>
        <p:spPr>
          <a:xfrm>
            <a:off x="214282" y="3429000"/>
            <a:ext cx="4714908" cy="142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844" y="0"/>
            <a:ext cx="7215206" cy="857232"/>
          </a:xfrm>
        </p:spPr>
        <p:txBody>
          <a:bodyPr/>
          <a:lstStyle/>
          <a:p>
            <a:r>
              <a:rPr lang="de-DE" dirty="0" err="1" smtClean="0"/>
              <a:t>Altera</a:t>
            </a:r>
            <a:r>
              <a:rPr lang="de-DE" dirty="0" smtClean="0"/>
              <a:t> MAX CPLD Remote Lab</a:t>
            </a:r>
          </a:p>
        </p:txBody>
      </p:sp>
      <p:pic>
        <p:nvPicPr>
          <p:cNvPr id="6146" name="Picture 2" descr="CPLD_bo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143512"/>
            <a:ext cx="2693988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4847579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143248"/>
            <a:ext cx="2714625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714744" y="5715016"/>
            <a:ext cx="1299051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de-AT" sz="2000" dirty="0">
                <a:solidFill>
                  <a:schemeClr val="accent2"/>
                </a:solidFill>
              </a:rPr>
              <a:t>Hybrid Lab</a:t>
            </a:r>
            <a:endParaRPr lang="de-DE" sz="2000" dirty="0">
              <a:solidFill>
                <a:schemeClr val="accent2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929322" y="1714488"/>
            <a:ext cx="2262264" cy="64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e-AT" dirty="0" err="1" smtClean="0"/>
              <a:t>UTBv</a:t>
            </a:r>
            <a:r>
              <a:rPr lang="de-AT" dirty="0" smtClean="0"/>
              <a:t> </a:t>
            </a:r>
            <a:r>
              <a:rPr lang="de-AT" dirty="0" err="1" smtClean="0"/>
              <a:t>Brasov</a:t>
            </a:r>
            <a:r>
              <a:rPr lang="de-AT" dirty="0" smtClean="0"/>
              <a:t>, </a:t>
            </a:r>
            <a:r>
              <a:rPr lang="de-AT" dirty="0" err="1" smtClean="0"/>
              <a:t>Romania</a:t>
            </a:r>
            <a:endParaRPr lang="de-AT" dirty="0"/>
          </a:p>
          <a:p>
            <a:pPr algn="l"/>
            <a:r>
              <a:rPr lang="de-AT" dirty="0"/>
              <a:t>CUAS </a:t>
            </a:r>
            <a:r>
              <a:rPr lang="de-AT" dirty="0" smtClean="0"/>
              <a:t>Villach, </a:t>
            </a:r>
            <a:r>
              <a:rPr lang="de-AT" dirty="0" err="1" smtClean="0"/>
              <a:t>Austria</a:t>
            </a:r>
            <a:endParaRPr lang="de-DE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6471138" cy="457200"/>
          </a:xfrm>
          <a:noFill/>
        </p:spPr>
        <p:txBody>
          <a:bodyPr/>
          <a:lstStyle/>
          <a:p>
            <a:r>
              <a:rPr lang="en-US" dirty="0" smtClean="0"/>
              <a:t>MP Remote Lab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910504" y="3325813"/>
            <a:ext cx="181822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2170235" y="2754313"/>
            <a:ext cx="181822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/>
          </a:p>
        </p:txBody>
      </p:sp>
      <p:pic>
        <p:nvPicPr>
          <p:cNvPr id="23557" name="Picture 5" descr="Fig_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3384" y="1524001"/>
            <a:ext cx="390378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Rectangle 8"/>
          <p:cNvSpPr>
            <a:spLocks noChangeArrowheads="1"/>
          </p:cNvSpPr>
          <p:nvPr/>
        </p:nvSpPr>
        <p:spPr bwMode="auto">
          <a:xfrm>
            <a:off x="6762750" y="4333875"/>
            <a:ext cx="181822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/>
          </a:p>
        </p:txBody>
      </p:sp>
      <p:pic>
        <p:nvPicPr>
          <p:cNvPr id="23559" name="Picture 7" descr="boar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3276600"/>
            <a:ext cx="4923692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5205047" y="1524001"/>
            <a:ext cx="2214174" cy="64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e-AT" dirty="0"/>
              <a:t>UOC </a:t>
            </a:r>
            <a:r>
              <a:rPr lang="de-AT" dirty="0" smtClean="0"/>
              <a:t>Barcelona, Spain</a:t>
            </a:r>
            <a:endParaRPr lang="de-AT" dirty="0"/>
          </a:p>
          <a:p>
            <a:pPr algn="l"/>
            <a:r>
              <a:rPr lang="de-AT" dirty="0"/>
              <a:t>CUAS </a:t>
            </a:r>
            <a:r>
              <a:rPr lang="de-AT" dirty="0" smtClean="0"/>
              <a:t>Villach, </a:t>
            </a:r>
            <a:r>
              <a:rPr lang="de-AT" dirty="0" err="1" smtClean="0"/>
              <a:t>Austria</a:t>
            </a:r>
            <a:endParaRPr lang="de-DE" dirty="0"/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895351" y="5229226"/>
            <a:ext cx="1299051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de-AT" sz="2000" dirty="0">
                <a:solidFill>
                  <a:schemeClr val="accent2"/>
                </a:solidFill>
              </a:rPr>
              <a:t>Hybrid Lab</a:t>
            </a:r>
            <a:endParaRPr lang="de-DE" sz="2000" dirty="0">
              <a:solidFill>
                <a:schemeClr val="accent2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44" y="0"/>
            <a:ext cx="6500858" cy="8683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dirty="0" smtClean="0"/>
              <a:t>Embedded Web Server (EWS)</a:t>
            </a:r>
          </a:p>
        </p:txBody>
      </p:sp>
      <p:pic>
        <p:nvPicPr>
          <p:cNvPr id="35843" name="Picture 3" descr="cato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33046" y="1905000"/>
            <a:ext cx="2930769" cy="2667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703385" y="5029200"/>
            <a:ext cx="28135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lg"/>
            <a:tailEnd type="triangle" w="med" len="lg"/>
          </a:ln>
        </p:spPr>
        <p:txBody>
          <a:bodyPr wrap="none" lIns="90000" tIns="46800" rIns="90000" bIns="46800">
            <a:spAutoFit/>
          </a:bodyPr>
          <a:lstStyle/>
          <a:p>
            <a:endParaRPr lang="de-DE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617785" y="5029201"/>
            <a:ext cx="681895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defTabSz="762000"/>
            <a:r>
              <a:rPr lang="de-AT" sz="1800">
                <a:latin typeface="Arial" pitchFamily="34" charset="0"/>
              </a:rPr>
              <a:t>3 cm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4290646" y="1676400"/>
            <a:ext cx="4506660" cy="120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457200" indent="-457200" defTabSz="762000">
              <a:buFontTx/>
              <a:buChar char="•"/>
            </a:pPr>
            <a:r>
              <a:rPr lang="de-AT" sz="2400">
                <a:latin typeface="Arial" pitchFamily="34" charset="0"/>
              </a:rPr>
              <a:t>less than 100 EUR</a:t>
            </a:r>
          </a:p>
          <a:p>
            <a:pPr marL="457200" indent="-457200" defTabSz="762000">
              <a:buFontTx/>
              <a:buChar char="•"/>
            </a:pPr>
            <a:r>
              <a:rPr lang="de-AT" sz="2400">
                <a:latin typeface="Arial" pitchFamily="34" charset="0"/>
              </a:rPr>
              <a:t>full functional web server</a:t>
            </a:r>
          </a:p>
          <a:p>
            <a:pPr marL="457200" indent="-457200" defTabSz="762000">
              <a:buFontTx/>
              <a:buChar char="•"/>
            </a:pPr>
            <a:r>
              <a:rPr lang="de-AT" sz="2400">
                <a:latin typeface="Arial" pitchFamily="34" charset="0"/>
              </a:rPr>
              <a:t>http, ftp, telnet, RS232, USB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4500562" y="4714884"/>
            <a:ext cx="1125415" cy="463846"/>
          </a:xfrm>
          <a:prstGeom prst="rect">
            <a:avLst/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2400" b="1">
              <a:solidFill>
                <a:schemeClr val="accent1"/>
              </a:solidFill>
              <a:latin typeface="Arial" pitchFamily="34" charset="0"/>
            </a:endParaRP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7174523" y="4800600"/>
            <a:ext cx="1055077" cy="914400"/>
          </a:xfrm>
          <a:prstGeom prst="cloudCallout">
            <a:avLst>
              <a:gd name="adj1" fmla="val 16250"/>
              <a:gd name="adj2" fmla="val -2169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algn="ctr" defTabSz="762000"/>
            <a:endParaRPr lang="en-US" sz="2400">
              <a:latin typeface="Arial" pitchFamily="34" charset="0"/>
            </a:endParaRPr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>
            <a:off x="4929190" y="4000504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lIns="90000" tIns="46800" rIns="90000" bIns="46800">
            <a:spAutoFit/>
          </a:bodyPr>
          <a:lstStyle/>
          <a:p>
            <a:endParaRPr lang="de-DE"/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7143768" y="4286256"/>
            <a:ext cx="1225313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defTabSz="762000"/>
            <a:r>
              <a:rPr lang="de-AT" sz="2400" dirty="0">
                <a:latin typeface="Arial" pitchFamily="34" charset="0"/>
              </a:rPr>
              <a:t>Internet</a:t>
            </a:r>
            <a:endParaRPr lang="en-US" sz="2400" dirty="0">
              <a:latin typeface="Arial" pitchFamily="34" charset="0"/>
            </a:endParaRP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4500562" y="3357562"/>
            <a:ext cx="927155" cy="525401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defTabSz="762000"/>
            <a:r>
              <a:rPr lang="de-AT" sz="1400" dirty="0" err="1">
                <a:latin typeface="Arial" pitchFamily="34" charset="0"/>
              </a:rPr>
              <a:t>hardware</a:t>
            </a:r>
            <a:endParaRPr lang="de-AT" sz="1400" dirty="0">
              <a:latin typeface="Arial" pitchFamily="34" charset="0"/>
            </a:endParaRPr>
          </a:p>
          <a:p>
            <a:pPr algn="ctr" defTabSz="762000"/>
            <a:r>
              <a:rPr lang="de-AT" sz="1400" dirty="0" err="1">
                <a:latin typeface="Arial" pitchFamily="34" charset="0"/>
              </a:rPr>
              <a:t>device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4500562" y="4714884"/>
            <a:ext cx="104738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defTabSz="762000"/>
            <a:r>
              <a:rPr lang="de-AT" sz="1400" dirty="0" err="1">
                <a:latin typeface="Arial" pitchFamily="34" charset="0"/>
              </a:rPr>
              <a:t>micro</a:t>
            </a:r>
            <a:r>
              <a:rPr lang="de-AT" sz="1400" dirty="0">
                <a:latin typeface="Arial" pitchFamily="34" charset="0"/>
              </a:rPr>
              <a:t> web </a:t>
            </a:r>
          </a:p>
          <a:p>
            <a:pPr algn="ctr" defTabSz="762000"/>
            <a:r>
              <a:rPr lang="de-AT" sz="1400" dirty="0" err="1">
                <a:latin typeface="Arial" pitchFamily="34" charset="0"/>
              </a:rPr>
              <a:t>server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4071934" y="5857892"/>
            <a:ext cx="1860102" cy="30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defTabSz="762000"/>
            <a:r>
              <a:rPr lang="de-AT" sz="1400" b="1" dirty="0">
                <a:latin typeface="Arial" pitchFamily="34" charset="0"/>
              </a:rPr>
              <a:t>web </a:t>
            </a:r>
            <a:r>
              <a:rPr lang="de-AT" sz="1400" b="1" dirty="0" err="1">
                <a:latin typeface="Arial" pitchFamily="34" charset="0"/>
              </a:rPr>
              <a:t>enabled</a:t>
            </a:r>
            <a:r>
              <a:rPr lang="de-AT" sz="1400" b="1" dirty="0">
                <a:latin typeface="Arial" pitchFamily="34" charset="0"/>
              </a:rPr>
              <a:t> </a:t>
            </a:r>
            <a:r>
              <a:rPr lang="de-AT" sz="1400" b="1" dirty="0" err="1">
                <a:latin typeface="Arial" pitchFamily="34" charset="0"/>
              </a:rPr>
              <a:t>device</a:t>
            </a:r>
            <a:endParaRPr lang="en-US" sz="1400" b="1" dirty="0">
              <a:latin typeface="Arial" pitchFamily="34" charset="0"/>
            </a:endParaRP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6215074" y="5286388"/>
            <a:ext cx="858225" cy="30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62000"/>
            <a:r>
              <a:rPr lang="de-AT" sz="1400" dirty="0" smtClean="0">
                <a:latin typeface="Arial" pitchFamily="34" charset="0"/>
              </a:rPr>
              <a:t>Ethernet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633046" y="5715001"/>
            <a:ext cx="2341195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AT" sz="2000" b="1">
                <a:solidFill>
                  <a:schemeClr val="accent2"/>
                </a:solidFill>
                <a:latin typeface="Arial" pitchFamily="34" charset="0"/>
              </a:rPr>
              <a:t>Micro Web Server</a:t>
            </a:r>
            <a:endParaRPr lang="de-DE" sz="2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9190" y="4071942"/>
            <a:ext cx="1134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USB, RS232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215074" y="5214950"/>
            <a:ext cx="857256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143372" y="3143248"/>
            <a:ext cx="1857388" cy="2571768"/>
          </a:xfrm>
          <a:prstGeom prst="rect">
            <a:avLst/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20" y="0"/>
            <a:ext cx="8532812" cy="86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AT" sz="2800" dirty="0" err="1" smtClean="0">
                <a:solidFill>
                  <a:srgbClr val="D20000"/>
                </a:solidFill>
              </a:rPr>
              <a:t>Carinthia</a:t>
            </a:r>
            <a:r>
              <a:rPr lang="de-AT" sz="2800" dirty="0" smtClean="0">
                <a:solidFill>
                  <a:srgbClr val="D20000"/>
                </a:solidFill>
              </a:rPr>
              <a:t> University </a:t>
            </a:r>
            <a:r>
              <a:rPr lang="de-AT" sz="2800" dirty="0" err="1" smtClean="0">
                <a:solidFill>
                  <a:srgbClr val="D20000"/>
                </a:solidFill>
              </a:rPr>
              <a:t>of</a:t>
            </a:r>
            <a:r>
              <a:rPr lang="de-AT" sz="2800" dirty="0" smtClean="0">
                <a:solidFill>
                  <a:srgbClr val="D20000"/>
                </a:solidFill>
              </a:rPr>
              <a:t> Applied </a:t>
            </a:r>
            <a:r>
              <a:rPr lang="de-AT" sz="2800" dirty="0" err="1" smtClean="0">
                <a:solidFill>
                  <a:srgbClr val="D20000"/>
                </a:solidFill>
              </a:rPr>
              <a:t>Sciences</a:t>
            </a:r>
            <a:endParaRPr lang="de-DE" sz="2800" dirty="0" smtClean="0">
              <a:solidFill>
                <a:srgbClr val="D20000"/>
              </a:solidFill>
            </a:endParaRPr>
          </a:p>
        </p:txBody>
      </p:sp>
      <p:sp>
        <p:nvSpPr>
          <p:cNvPr id="7171" name="Rectangle 13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611188" y="1773238"/>
            <a:ext cx="6045200" cy="4032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/>
            <a:r>
              <a:rPr lang="de-AT" sz="2000" dirty="0" err="1" smtClean="0">
                <a:latin typeface="Century Gothic" pitchFamily="34" charset="0"/>
              </a:rPr>
              <a:t>Founded</a:t>
            </a:r>
            <a:r>
              <a:rPr lang="de-AT" sz="2000" dirty="0" smtClean="0">
                <a:latin typeface="Century Gothic" pitchFamily="34" charset="0"/>
              </a:rPr>
              <a:t> in 1995</a:t>
            </a:r>
          </a:p>
          <a:p>
            <a:pPr eaLnBrk="1" hangingPunct="1"/>
            <a:r>
              <a:rPr lang="de-AT" sz="2000" dirty="0" smtClean="0">
                <a:latin typeface="Century Gothic" pitchFamily="34" charset="0"/>
              </a:rPr>
              <a:t>Private University</a:t>
            </a:r>
          </a:p>
          <a:p>
            <a:pPr eaLnBrk="1" hangingPunct="1"/>
            <a:r>
              <a:rPr lang="de-AT" sz="2000" dirty="0" smtClean="0">
                <a:latin typeface="Century Gothic" pitchFamily="34" charset="0"/>
              </a:rPr>
              <a:t>1510 </a:t>
            </a:r>
            <a:r>
              <a:rPr lang="de-AT" sz="2000" dirty="0" err="1" smtClean="0">
                <a:latin typeface="Century Gothic" pitchFamily="34" charset="0"/>
              </a:rPr>
              <a:t>students</a:t>
            </a:r>
            <a:r>
              <a:rPr lang="de-AT" sz="2000" dirty="0" smtClean="0">
                <a:latin typeface="Century Gothic" pitchFamily="34" charset="0"/>
              </a:rPr>
              <a:t> </a:t>
            </a:r>
            <a:br>
              <a:rPr lang="de-AT" sz="2000" dirty="0" smtClean="0">
                <a:latin typeface="Century Gothic" pitchFamily="34" charset="0"/>
              </a:rPr>
            </a:br>
            <a:r>
              <a:rPr lang="de-AT" sz="1800" dirty="0" smtClean="0">
                <a:latin typeface="Century Gothic" pitchFamily="34" charset="0"/>
              </a:rPr>
              <a:t>(770 </a:t>
            </a:r>
            <a:r>
              <a:rPr lang="de-AT" sz="1800" dirty="0" err="1" smtClean="0">
                <a:latin typeface="Century Gothic" pitchFamily="34" charset="0"/>
              </a:rPr>
              <a:t>beginners</a:t>
            </a:r>
            <a:r>
              <a:rPr lang="de-AT" sz="1800" dirty="0" smtClean="0">
                <a:latin typeface="Century Gothic" pitchFamily="34" charset="0"/>
              </a:rPr>
              <a:t> in </a:t>
            </a:r>
            <a:r>
              <a:rPr lang="de-AT" sz="1800" dirty="0" err="1" smtClean="0">
                <a:latin typeface="Century Gothic" pitchFamily="34" charset="0"/>
              </a:rPr>
              <a:t>the</a:t>
            </a:r>
            <a:r>
              <a:rPr lang="de-AT" sz="1800" dirty="0" smtClean="0">
                <a:latin typeface="Century Gothic" pitchFamily="34" charset="0"/>
              </a:rPr>
              <a:t> winter </a:t>
            </a:r>
            <a:r>
              <a:rPr lang="de-AT" sz="1800" dirty="0" err="1" smtClean="0">
                <a:latin typeface="Century Gothic" pitchFamily="34" charset="0"/>
              </a:rPr>
              <a:t>semester</a:t>
            </a:r>
            <a:r>
              <a:rPr lang="de-AT" sz="1800" dirty="0" smtClean="0">
                <a:latin typeface="Century Gothic" pitchFamily="34" charset="0"/>
              </a:rPr>
              <a:t> 2008/09)</a:t>
            </a:r>
          </a:p>
          <a:p>
            <a:pPr eaLnBrk="1" hangingPunct="1"/>
            <a:r>
              <a:rPr lang="de-AT" sz="2000" dirty="0" err="1" smtClean="0">
                <a:latin typeface="Century Gothic" pitchFamily="34" charset="0"/>
              </a:rPr>
              <a:t>Staff</a:t>
            </a:r>
            <a:r>
              <a:rPr lang="de-AT" sz="2000" dirty="0" smtClean="0">
                <a:latin typeface="Century Gothic" pitchFamily="34" charset="0"/>
              </a:rPr>
              <a:t>:</a:t>
            </a:r>
          </a:p>
          <a:p>
            <a:pPr lvl="1" eaLnBrk="1" hangingPunct="1"/>
            <a:r>
              <a:rPr lang="de-AT" sz="1800" dirty="0" smtClean="0">
                <a:latin typeface="Century Gothic" pitchFamily="34" charset="0"/>
              </a:rPr>
              <a:t>422 </a:t>
            </a:r>
            <a:r>
              <a:rPr lang="de-AT" sz="1800" dirty="0" err="1" smtClean="0">
                <a:latin typeface="Century Gothic" pitchFamily="34" charset="0"/>
              </a:rPr>
              <a:t>employees</a:t>
            </a:r>
            <a:endParaRPr lang="de-AT" sz="1800" dirty="0" smtClean="0">
              <a:latin typeface="Century Gothic" pitchFamily="34" charset="0"/>
            </a:endParaRPr>
          </a:p>
          <a:p>
            <a:pPr lvl="1" eaLnBrk="1" hangingPunct="1"/>
            <a:r>
              <a:rPr lang="de-AT" sz="1800" dirty="0" smtClean="0">
                <a:latin typeface="Century Gothic" pitchFamily="34" charset="0"/>
              </a:rPr>
              <a:t>72 </a:t>
            </a:r>
            <a:r>
              <a:rPr lang="de-AT" sz="1800" dirty="0" err="1" smtClean="0">
                <a:latin typeface="Century Gothic" pitchFamily="34" charset="0"/>
              </a:rPr>
              <a:t>professors</a:t>
            </a:r>
            <a:r>
              <a:rPr lang="de-AT" sz="1800" dirty="0" smtClean="0">
                <a:latin typeface="Century Gothic" pitchFamily="34" charset="0"/>
              </a:rPr>
              <a:t> &amp; 64 </a:t>
            </a:r>
            <a:r>
              <a:rPr lang="de-AT" sz="1800" dirty="0" err="1" smtClean="0">
                <a:latin typeface="Century Gothic" pitchFamily="34" charset="0"/>
              </a:rPr>
              <a:t>full</a:t>
            </a:r>
            <a:r>
              <a:rPr lang="de-AT" sz="1800" dirty="0" smtClean="0">
                <a:latin typeface="Century Gothic" pitchFamily="34" charset="0"/>
              </a:rPr>
              <a:t>-time </a:t>
            </a:r>
            <a:r>
              <a:rPr lang="de-AT" sz="1800" dirty="0" err="1" smtClean="0">
                <a:latin typeface="Century Gothic" pitchFamily="34" charset="0"/>
              </a:rPr>
              <a:t>lecturers</a:t>
            </a:r>
            <a:endParaRPr lang="de-AT" sz="1800" dirty="0" smtClean="0">
              <a:latin typeface="Century Gothic" pitchFamily="34" charset="0"/>
            </a:endParaRPr>
          </a:p>
          <a:p>
            <a:pPr lvl="1" eaLnBrk="1" hangingPunct="1"/>
            <a:r>
              <a:rPr lang="de-AT" sz="1800" dirty="0" smtClean="0">
                <a:latin typeface="Century Gothic" pitchFamily="34" charset="0"/>
              </a:rPr>
              <a:t>218 </a:t>
            </a:r>
            <a:r>
              <a:rPr lang="de-AT" sz="1800" dirty="0" err="1" smtClean="0">
                <a:latin typeface="Century Gothic" pitchFamily="34" charset="0"/>
              </a:rPr>
              <a:t>adjunct</a:t>
            </a:r>
            <a:r>
              <a:rPr lang="de-AT" sz="1800" dirty="0" smtClean="0">
                <a:latin typeface="Century Gothic" pitchFamily="34" charset="0"/>
              </a:rPr>
              <a:t> </a:t>
            </a:r>
            <a:r>
              <a:rPr lang="de-AT" sz="1800" dirty="0" err="1" smtClean="0">
                <a:latin typeface="Century Gothic" pitchFamily="34" charset="0"/>
              </a:rPr>
              <a:t>faculty</a:t>
            </a:r>
            <a:endParaRPr lang="de-AT" sz="1800" dirty="0" smtClean="0">
              <a:latin typeface="Century Gothic" pitchFamily="34" charset="0"/>
            </a:endParaRPr>
          </a:p>
          <a:p>
            <a:pPr lvl="1" eaLnBrk="1" hangingPunct="1"/>
            <a:r>
              <a:rPr lang="de-AT" sz="1800" dirty="0" smtClean="0">
                <a:latin typeface="Century Gothic" pitchFamily="34" charset="0"/>
              </a:rPr>
              <a:t>19 </a:t>
            </a:r>
            <a:r>
              <a:rPr lang="de-AT" sz="1800" dirty="0" err="1" smtClean="0">
                <a:latin typeface="Century Gothic" pitchFamily="34" charset="0"/>
              </a:rPr>
              <a:t>study</a:t>
            </a:r>
            <a:r>
              <a:rPr lang="de-AT" sz="1800" dirty="0" smtClean="0">
                <a:latin typeface="Century Gothic" pitchFamily="34" charset="0"/>
              </a:rPr>
              <a:t> </a:t>
            </a:r>
            <a:r>
              <a:rPr lang="de-AT" sz="1800" dirty="0" err="1" smtClean="0">
                <a:latin typeface="Century Gothic" pitchFamily="34" charset="0"/>
              </a:rPr>
              <a:t>administration</a:t>
            </a:r>
            <a:r>
              <a:rPr lang="de-AT" sz="1800" dirty="0" smtClean="0">
                <a:latin typeface="Century Gothic" pitchFamily="34" charset="0"/>
              </a:rPr>
              <a:t> &amp; 38 </a:t>
            </a:r>
            <a:r>
              <a:rPr lang="de-AT" sz="1800" dirty="0" err="1" smtClean="0">
                <a:latin typeface="Century Gothic" pitchFamily="34" charset="0"/>
              </a:rPr>
              <a:t>central</a:t>
            </a:r>
            <a:r>
              <a:rPr lang="de-AT" sz="1800" dirty="0" smtClean="0">
                <a:latin typeface="Century Gothic" pitchFamily="34" charset="0"/>
              </a:rPr>
              <a:t> </a:t>
            </a:r>
            <a:r>
              <a:rPr lang="de-AT" sz="1800" dirty="0" err="1" smtClean="0">
                <a:latin typeface="Century Gothic" pitchFamily="34" charset="0"/>
              </a:rPr>
              <a:t>services</a:t>
            </a:r>
            <a:endParaRPr lang="de-AT" sz="1800" dirty="0" smtClean="0">
              <a:latin typeface="Century Gothic" pitchFamily="34" charset="0"/>
            </a:endParaRPr>
          </a:p>
          <a:p>
            <a:pPr eaLnBrk="1" hangingPunct="1"/>
            <a:r>
              <a:rPr lang="de-AT" sz="2000" dirty="0" smtClean="0">
                <a:latin typeface="Century Gothic" pitchFamily="34" charset="0"/>
              </a:rPr>
              <a:t>34 Bachelor &amp; Master </a:t>
            </a:r>
            <a:r>
              <a:rPr lang="de-AT" sz="2000" dirty="0" err="1" smtClean="0">
                <a:latin typeface="Century Gothic" pitchFamily="34" charset="0"/>
              </a:rPr>
              <a:t>Degree</a:t>
            </a:r>
            <a:r>
              <a:rPr lang="de-AT" sz="2000" dirty="0" smtClean="0">
                <a:latin typeface="Century Gothic" pitchFamily="34" charset="0"/>
              </a:rPr>
              <a:t> Programs in 8 </a:t>
            </a:r>
            <a:r>
              <a:rPr lang="de-AT" sz="2000" dirty="0" err="1" smtClean="0">
                <a:latin typeface="Century Gothic" pitchFamily="34" charset="0"/>
              </a:rPr>
              <a:t>areas</a:t>
            </a:r>
            <a:endParaRPr lang="de-AT" sz="2000" dirty="0" smtClean="0">
              <a:latin typeface="Century Gothic" pitchFamily="34" charset="0"/>
            </a:endParaRPr>
          </a:p>
          <a:p>
            <a:pPr eaLnBrk="1" hangingPunct="1"/>
            <a:r>
              <a:rPr lang="de-AT" sz="2000" dirty="0" smtClean="0">
                <a:latin typeface="Century Gothic" pitchFamily="34" charset="0"/>
              </a:rPr>
              <a:t>11 </a:t>
            </a:r>
            <a:r>
              <a:rPr lang="de-AT" sz="2000" dirty="0" err="1" smtClean="0">
                <a:latin typeface="Century Gothic" pitchFamily="34" charset="0"/>
              </a:rPr>
              <a:t>part</a:t>
            </a:r>
            <a:r>
              <a:rPr lang="de-AT" sz="2000" dirty="0" smtClean="0">
                <a:latin typeface="Century Gothic" pitchFamily="34" charset="0"/>
              </a:rPr>
              <a:t>-time </a:t>
            </a:r>
            <a:r>
              <a:rPr lang="de-AT" sz="2000" dirty="0" err="1" smtClean="0">
                <a:latin typeface="Century Gothic" pitchFamily="34" charset="0"/>
              </a:rPr>
              <a:t>study</a:t>
            </a:r>
            <a:r>
              <a:rPr lang="de-AT" sz="2000" dirty="0" smtClean="0">
                <a:latin typeface="Century Gothic" pitchFamily="34" charset="0"/>
              </a:rPr>
              <a:t> </a:t>
            </a:r>
            <a:r>
              <a:rPr lang="de-AT" sz="2000" dirty="0" err="1" smtClean="0">
                <a:latin typeface="Century Gothic" pitchFamily="34" charset="0"/>
              </a:rPr>
              <a:t>programs</a:t>
            </a:r>
            <a:endParaRPr lang="de-AT" sz="2000" dirty="0" smtClean="0">
              <a:latin typeface="Century Gothic" pitchFamily="34" charset="0"/>
            </a:endParaRPr>
          </a:p>
        </p:txBody>
      </p:sp>
      <p:pic>
        <p:nvPicPr>
          <p:cNvPr id="7172" name="Picture 14" descr="Studierender männlich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3068638"/>
            <a:ext cx="20081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5" descr="Gruppe Studenten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1484313"/>
            <a:ext cx="1981200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44" y="142852"/>
            <a:ext cx="6682154" cy="685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dirty="0" smtClean="0"/>
              <a:t>EWS User Interface Examples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422031" y="1752600"/>
          <a:ext cx="5631474" cy="4484688"/>
        </p:xfrm>
        <a:graphic>
          <a:graphicData uri="http://schemas.openxmlformats.org/presentationml/2006/ole">
            <p:oleObj spid="_x0000_s70658" name="Photo Editor Photo" r:id="rId3" imgW="7009524" imgH="5152381" progId="">
              <p:embed/>
            </p:oleObj>
          </a:graphicData>
        </a:graphic>
      </p:graphicFrame>
      <p:pic>
        <p:nvPicPr>
          <p:cNvPr id="2052" name="Picture 4" descr="pda-wt0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682154" y="2133601"/>
            <a:ext cx="1969477" cy="34956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 descr="Thema1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85860"/>
            <a:ext cx="7773508" cy="54006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358403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44" y="0"/>
            <a:ext cx="6432687" cy="83342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dirty="0" smtClean="0"/>
              <a:t>Remote Lab with EWS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42844" y="2071678"/>
            <a:ext cx="1197444" cy="138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sz="2800" dirty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Use of </a:t>
            </a:r>
          </a:p>
          <a:p>
            <a:pPr defTabSz="762000"/>
            <a:r>
              <a:rPr lang="en-US" sz="2800" dirty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touch </a:t>
            </a:r>
          </a:p>
          <a:p>
            <a:pPr defTabSz="762000"/>
            <a:r>
              <a:rPr lang="en-US" sz="2800" dirty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screen</a:t>
            </a:r>
          </a:p>
        </p:txBody>
      </p:sp>
      <p:pic>
        <p:nvPicPr>
          <p:cNvPr id="37891" name="Picture 7" descr="DSCN71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285860"/>
            <a:ext cx="647113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42844" y="0"/>
            <a:ext cx="6432687" cy="83342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EWS Front End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42844" y="142852"/>
            <a:ext cx="3616759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sz="2800" dirty="0" err="1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Projects (Coordinating) </a:t>
            </a:r>
          </a:p>
        </p:txBody>
      </p:sp>
      <p:sp>
        <p:nvSpPr>
          <p:cNvPr id="16387" name="Text Box 9"/>
          <p:cNvSpPr txBox="1">
            <a:spLocks noChangeArrowheads="1"/>
          </p:cNvSpPr>
          <p:nvPr/>
        </p:nvSpPr>
        <p:spPr bwMode="auto">
          <a:xfrm>
            <a:off x="1477108" y="1524001"/>
            <a:ext cx="6595354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defTabSz="762000">
              <a:buFontTx/>
              <a:buChar char="•"/>
            </a:pPr>
            <a:r>
              <a:rPr lang="de-DE" sz="2400" b="1" dirty="0"/>
              <a:t>REL</a:t>
            </a:r>
            <a:r>
              <a:rPr lang="de-DE" sz="2400" dirty="0"/>
              <a:t> (</a:t>
            </a:r>
            <a:r>
              <a:rPr lang="de-DE" sz="2400" i="1" dirty="0"/>
              <a:t>Remote Electronic Lab</a:t>
            </a:r>
            <a:r>
              <a:rPr lang="de-DE" sz="2400" dirty="0"/>
              <a:t>)   </a:t>
            </a:r>
            <a:r>
              <a:rPr lang="de-DE" sz="2400" dirty="0">
                <a:solidFill>
                  <a:schemeClr val="hlink"/>
                </a:solidFill>
                <a:sym typeface="WP IconicSymbolsA" pitchFamily="2" charset="2"/>
              </a:rPr>
              <a:t></a:t>
            </a:r>
          </a:p>
          <a:p>
            <a:pPr marL="1600200" lvl="2" indent="-457200" defTabSz="762000"/>
            <a:r>
              <a:rPr lang="en-GB" sz="1800" dirty="0"/>
              <a:t>funded by </a:t>
            </a:r>
            <a:r>
              <a:rPr lang="en-GB" sz="1800" dirty="0" smtClean="0"/>
              <a:t>National Instruments</a:t>
            </a:r>
            <a:endParaRPr lang="en-GB" sz="1800" dirty="0"/>
          </a:p>
          <a:p>
            <a:pPr marL="457200" indent="-457200" defTabSz="762000">
              <a:buFontTx/>
              <a:buChar char="•"/>
            </a:pPr>
            <a:r>
              <a:rPr lang="en-GB" sz="2400" b="1" dirty="0"/>
              <a:t>VELO</a:t>
            </a:r>
            <a:r>
              <a:rPr lang="en-GB" sz="2400" dirty="0"/>
              <a:t> (</a:t>
            </a:r>
            <a:r>
              <a:rPr lang="en-GB" sz="2400" i="1" dirty="0"/>
              <a:t>Virtual Electronic Laboratory</a:t>
            </a:r>
            <a:r>
              <a:rPr lang="en-GB" sz="2400" dirty="0"/>
              <a:t>) </a:t>
            </a:r>
            <a:r>
              <a:rPr lang="de-DE" dirty="0">
                <a:solidFill>
                  <a:schemeClr val="hlink"/>
                </a:solidFill>
                <a:sym typeface="WP IconicSymbolsA" pitchFamily="2" charset="2"/>
              </a:rPr>
              <a:t></a:t>
            </a:r>
            <a:endParaRPr lang="en-GB" sz="2400" dirty="0"/>
          </a:p>
          <a:p>
            <a:pPr marL="1600200" lvl="2" indent="-457200" defTabSz="762000"/>
            <a:r>
              <a:rPr lang="en-GB" sz="1800" dirty="0"/>
              <a:t>funded by </a:t>
            </a:r>
            <a:r>
              <a:rPr lang="en-GB" sz="1800" dirty="0" smtClean="0"/>
              <a:t>Austrian Ministry of Education and Research</a:t>
            </a:r>
            <a:endParaRPr lang="en-GB" sz="1800" dirty="0"/>
          </a:p>
          <a:p>
            <a:pPr marL="457200" indent="-457200" defTabSz="762000">
              <a:buFontTx/>
              <a:buChar char="•"/>
            </a:pPr>
            <a:r>
              <a:rPr lang="en-GB" sz="2400" b="1" dirty="0"/>
              <a:t>OLA</a:t>
            </a:r>
            <a:r>
              <a:rPr lang="en-GB" sz="2400" dirty="0"/>
              <a:t> (</a:t>
            </a:r>
            <a:r>
              <a:rPr lang="en-GB" sz="2400" i="1" dirty="0"/>
              <a:t>Online Lab Austria</a:t>
            </a:r>
            <a:r>
              <a:rPr lang="en-GB" sz="2400" dirty="0"/>
              <a:t>) </a:t>
            </a:r>
            <a:r>
              <a:rPr lang="de-DE" dirty="0">
                <a:solidFill>
                  <a:schemeClr val="hlink"/>
                </a:solidFill>
                <a:sym typeface="WP IconicSymbolsA" pitchFamily="2" charset="2"/>
              </a:rPr>
              <a:t></a:t>
            </a:r>
            <a:endParaRPr lang="en-GB" sz="2400" dirty="0"/>
          </a:p>
          <a:p>
            <a:pPr marL="1028700" lvl="1" indent="-457200" defTabSz="762000"/>
            <a:r>
              <a:rPr lang="en-GB" sz="1800" dirty="0"/>
              <a:t>	funded by </a:t>
            </a:r>
            <a:r>
              <a:rPr lang="en-GB" dirty="0" smtClean="0"/>
              <a:t>Austrian Ministry of Education and Research</a:t>
            </a:r>
            <a:endParaRPr lang="en-GB" sz="1800" dirty="0"/>
          </a:p>
          <a:p>
            <a:pPr marL="457200" indent="-457200" defTabSz="762000">
              <a:buFontTx/>
              <a:buChar char="•"/>
            </a:pPr>
            <a:r>
              <a:rPr lang="en-GB" sz="2400" b="1" dirty="0"/>
              <a:t>MARE</a:t>
            </a:r>
            <a:r>
              <a:rPr lang="en-GB" sz="2400" dirty="0"/>
              <a:t> (</a:t>
            </a:r>
            <a:r>
              <a:rPr lang="en-GB" sz="2400" i="1" dirty="0"/>
              <a:t>Joint European Master Degree Program Remote Engineering</a:t>
            </a:r>
            <a:r>
              <a:rPr lang="en-GB" sz="2400" dirty="0"/>
              <a:t>) </a:t>
            </a:r>
            <a:r>
              <a:rPr lang="de-DE" dirty="0">
                <a:solidFill>
                  <a:schemeClr val="hlink"/>
                </a:solidFill>
                <a:sym typeface="WP IconicSymbolsA" pitchFamily="2" charset="2"/>
              </a:rPr>
              <a:t></a:t>
            </a:r>
            <a:endParaRPr lang="en-GB" sz="2400" dirty="0"/>
          </a:p>
          <a:p>
            <a:pPr marL="1600200" lvl="2" indent="-457200" defTabSz="762000"/>
            <a:r>
              <a:rPr lang="en-GB" sz="1800" dirty="0"/>
              <a:t>funded by EU/SOCRATES</a:t>
            </a:r>
          </a:p>
          <a:p>
            <a:pPr marL="457200" indent="-457200" defTabSz="762000">
              <a:buFontTx/>
              <a:buChar char="•"/>
            </a:pPr>
            <a:r>
              <a:rPr lang="en-GB" sz="2400" b="1" dirty="0"/>
              <a:t>BIT2010</a:t>
            </a:r>
            <a:r>
              <a:rPr lang="en-GB" sz="2400" dirty="0"/>
              <a:t> (</a:t>
            </a:r>
            <a:r>
              <a:rPr lang="en-GB" sz="2400" i="1" dirty="0"/>
              <a:t>Joint European Bachelor Degree in Information Technology</a:t>
            </a:r>
            <a:r>
              <a:rPr lang="en-GB" sz="2400" dirty="0"/>
              <a:t>)</a:t>
            </a:r>
          </a:p>
          <a:p>
            <a:pPr marL="457200" indent="-457200" defTabSz="762000"/>
            <a:r>
              <a:rPr lang="en-GB" sz="1800" dirty="0"/>
              <a:t>			funded by EU/SOCRATES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42844" y="214290"/>
            <a:ext cx="2827056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Projects (Partner)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447800" y="1916114"/>
            <a:ext cx="712472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defTabSz="762000">
              <a:buFontTx/>
              <a:buChar char="•"/>
            </a:pPr>
            <a:r>
              <a:rPr lang="de-DE" sz="2400" b="1" dirty="0"/>
              <a:t>PROLEARN</a:t>
            </a:r>
            <a:r>
              <a:rPr lang="de-DE" sz="2400" dirty="0"/>
              <a:t> </a:t>
            </a:r>
            <a:r>
              <a:rPr lang="de-DE" sz="2000" dirty="0"/>
              <a:t>(</a:t>
            </a:r>
            <a:r>
              <a:rPr lang="de-DE" sz="2000" i="1" dirty="0"/>
              <a:t>Network </a:t>
            </a:r>
            <a:r>
              <a:rPr lang="de-DE" sz="2000" i="1" dirty="0" err="1"/>
              <a:t>of</a:t>
            </a:r>
            <a:r>
              <a:rPr lang="de-DE" sz="2000" i="1" dirty="0"/>
              <a:t> Excellence</a:t>
            </a:r>
            <a:r>
              <a:rPr lang="de-DE" sz="2000" dirty="0"/>
              <a:t>) </a:t>
            </a:r>
            <a:r>
              <a:rPr lang="de-DE" dirty="0">
                <a:solidFill>
                  <a:schemeClr val="hlink"/>
                </a:solidFill>
                <a:sym typeface="WP IconicSymbolsA" pitchFamily="2" charset="2"/>
              </a:rPr>
              <a:t></a:t>
            </a:r>
            <a:endParaRPr lang="de-DE" sz="2000" dirty="0"/>
          </a:p>
          <a:p>
            <a:pPr marL="1600200" lvl="2" indent="-457200" defTabSz="762000"/>
            <a:r>
              <a:rPr lang="en-GB" sz="1800" dirty="0"/>
              <a:t>funded by EU/FP6</a:t>
            </a:r>
          </a:p>
          <a:p>
            <a:pPr marL="457200" indent="-457200" defTabSz="762000">
              <a:buFontTx/>
              <a:buChar char="•"/>
            </a:pPr>
            <a:r>
              <a:rPr lang="en-GB" sz="2400" b="1" dirty="0"/>
              <a:t>LEAL</a:t>
            </a:r>
            <a:r>
              <a:rPr lang="en-GB" sz="2400" dirty="0"/>
              <a:t> </a:t>
            </a:r>
            <a:r>
              <a:rPr lang="en-GB" sz="2000" dirty="0"/>
              <a:t>(</a:t>
            </a:r>
            <a:r>
              <a:rPr lang="en-GB" sz="2000" i="1" dirty="0"/>
              <a:t>Interactive Programs in Industrial Automation</a:t>
            </a:r>
            <a:r>
              <a:rPr lang="en-GB" sz="2000" dirty="0"/>
              <a:t>) </a:t>
            </a:r>
            <a:r>
              <a:rPr lang="de-DE" dirty="0">
                <a:solidFill>
                  <a:schemeClr val="hlink"/>
                </a:solidFill>
                <a:sym typeface="WP IconicSymbolsA" pitchFamily="2" charset="2"/>
              </a:rPr>
              <a:t></a:t>
            </a:r>
            <a:endParaRPr lang="en-GB" sz="2000" dirty="0"/>
          </a:p>
          <a:p>
            <a:pPr marL="1600200" lvl="2" indent="-457200" defTabSz="762000"/>
            <a:r>
              <a:rPr lang="en-GB" sz="1800" dirty="0"/>
              <a:t>funded by EU/ALPHA</a:t>
            </a:r>
          </a:p>
          <a:p>
            <a:pPr marL="457200" indent="-457200" defTabSz="762000">
              <a:buFontTx/>
              <a:buChar char="•"/>
            </a:pPr>
            <a:r>
              <a:rPr lang="en-GB" sz="2400" b="1" dirty="0"/>
              <a:t>REAL</a:t>
            </a:r>
            <a:r>
              <a:rPr lang="en-GB" sz="2400" dirty="0"/>
              <a:t> </a:t>
            </a:r>
            <a:r>
              <a:rPr lang="en-GB" sz="2000" dirty="0"/>
              <a:t>(</a:t>
            </a:r>
            <a:r>
              <a:rPr lang="en-GB" sz="2000" i="1" dirty="0"/>
              <a:t>Remote Engineering and Application Laboratory</a:t>
            </a:r>
            <a:r>
              <a:rPr lang="en-GB" sz="2000" dirty="0"/>
              <a:t>) </a:t>
            </a:r>
            <a:r>
              <a:rPr lang="de-DE" dirty="0">
                <a:solidFill>
                  <a:schemeClr val="hlink"/>
                </a:solidFill>
                <a:sym typeface="WP IconicSymbolsA" pitchFamily="2" charset="2"/>
              </a:rPr>
              <a:t></a:t>
            </a:r>
            <a:endParaRPr lang="en-GB" sz="2000" dirty="0"/>
          </a:p>
          <a:p>
            <a:pPr marL="1600200" lvl="2" indent="-457200" defTabSz="762000"/>
            <a:r>
              <a:rPr lang="en-GB" sz="1800" dirty="0"/>
              <a:t>funded by EU/ENABLE</a:t>
            </a:r>
          </a:p>
          <a:p>
            <a:pPr marL="457200" indent="-457200" defTabSz="762000">
              <a:buFontTx/>
              <a:buChar char="•"/>
            </a:pPr>
            <a:endParaRPr lang="en-GB" sz="1800" dirty="0"/>
          </a:p>
          <a:p>
            <a:pPr marL="457200" indent="-457200" defTabSz="762000">
              <a:buFontTx/>
              <a:buChar char="•"/>
            </a:pPr>
            <a:r>
              <a:rPr lang="en-GB" sz="2400" b="1" dirty="0" err="1"/>
              <a:t>OntoWiki</a:t>
            </a:r>
            <a:r>
              <a:rPr lang="en-GB" sz="2400" b="1" dirty="0"/>
              <a:t> </a:t>
            </a:r>
            <a:r>
              <a:rPr lang="en-GB" sz="2000" dirty="0"/>
              <a:t>(</a:t>
            </a:r>
            <a:r>
              <a:rPr lang="en-US" sz="2000" i="1" dirty="0"/>
              <a:t>Semantic Collaboration for Enterprise Knowledge Management, E-Learning and </a:t>
            </a:r>
            <a:r>
              <a:rPr lang="en-US" sz="2000" i="1" dirty="0" smtClean="0"/>
              <a:t>E-Tourism</a:t>
            </a:r>
            <a:r>
              <a:rPr lang="en-US" sz="2000" dirty="0" smtClean="0"/>
              <a:t>)</a:t>
            </a:r>
            <a:endParaRPr lang="en-GB" sz="2400" b="1" dirty="0" smtClean="0"/>
          </a:p>
          <a:p>
            <a:pPr marL="457200" indent="-457200" defTabSz="762000"/>
            <a:r>
              <a:rPr lang="en-GB" sz="2400" b="1" dirty="0" smtClean="0"/>
              <a:t>		      </a:t>
            </a:r>
            <a:r>
              <a:rPr lang="en-GB" dirty="0" smtClean="0"/>
              <a:t>funded by EU/FP6</a:t>
            </a:r>
          </a:p>
          <a:p>
            <a:pPr marL="457200" indent="-457200" defTabSz="762000"/>
            <a:endParaRPr lang="en-GB" sz="2000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42844" y="142852"/>
            <a:ext cx="3846822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Main Partners in Projects</a:t>
            </a:r>
          </a:p>
        </p:txBody>
      </p:sp>
      <p:sp>
        <p:nvSpPr>
          <p:cNvPr id="327684" name="Text Box 4"/>
          <p:cNvSpPr txBox="1">
            <a:spLocks noChangeArrowheads="1"/>
          </p:cNvSpPr>
          <p:nvPr/>
        </p:nvSpPr>
        <p:spPr bwMode="auto">
          <a:xfrm>
            <a:off x="1604597" y="1500189"/>
            <a:ext cx="4935838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defTabSz="762000">
              <a:buFontTx/>
              <a:buChar char="•"/>
              <a:defRPr/>
            </a:pPr>
            <a:r>
              <a:rPr lang="de-DE" dirty="0" smtClean="0">
                <a:solidFill>
                  <a:srgbClr val="000000"/>
                </a:solidFill>
              </a:rPr>
              <a:t>KTH Stockholm, </a:t>
            </a:r>
            <a:r>
              <a:rPr lang="de-DE" dirty="0" err="1" smtClean="0">
                <a:solidFill>
                  <a:srgbClr val="000000"/>
                </a:solidFill>
              </a:rPr>
              <a:t>Sweden</a:t>
            </a:r>
            <a:endParaRPr lang="de-DE" sz="1800" dirty="0" smtClean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FH </a:t>
            </a:r>
            <a:r>
              <a:rPr lang="de-DE" sz="1800" dirty="0">
                <a:solidFill>
                  <a:srgbClr val="000000"/>
                </a:solidFill>
              </a:rPr>
              <a:t>Düsseldorf, Germany 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endParaRPr lang="de-DE" sz="1800" dirty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>
                <a:solidFill>
                  <a:srgbClr val="000000"/>
                </a:solidFill>
              </a:rPr>
              <a:t>Technische Universität Ilmenau, Germany </a:t>
            </a:r>
            <a:endParaRPr lang="de-DE" sz="1800" dirty="0" smtClean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err="1" smtClean="0">
                <a:solidFill>
                  <a:srgbClr val="000000"/>
                </a:solidFill>
              </a:rPr>
              <a:t>Princess</a:t>
            </a:r>
            <a:r>
              <a:rPr lang="de-DE" sz="1800" dirty="0" smtClean="0">
                <a:solidFill>
                  <a:srgbClr val="000000"/>
                </a:solidFill>
              </a:rPr>
              <a:t> </a:t>
            </a:r>
            <a:r>
              <a:rPr lang="de-DE" sz="1800" dirty="0">
                <a:solidFill>
                  <a:srgbClr val="000000"/>
                </a:solidFill>
              </a:rPr>
              <a:t>Sumaya University Amman, Jordan 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>
                <a:solidFill>
                  <a:srgbClr val="000000"/>
                </a:solidFill>
              </a:rPr>
              <a:t>UNESP Sao Paulo Region, Brazil 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>
                <a:solidFill>
                  <a:srgbClr val="000000"/>
                </a:solidFill>
              </a:rPr>
              <a:t>University of Patras, </a:t>
            </a:r>
            <a:r>
              <a:rPr lang="de-DE" sz="1800" dirty="0" err="1">
                <a:solidFill>
                  <a:srgbClr val="000000"/>
                </a:solidFill>
              </a:rPr>
              <a:t>Greece</a:t>
            </a:r>
            <a:r>
              <a:rPr lang="de-DE" sz="1800" dirty="0">
                <a:solidFill>
                  <a:srgbClr val="000000"/>
                </a:solidFill>
              </a:rPr>
              <a:t> 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>
                <a:solidFill>
                  <a:srgbClr val="000000"/>
                </a:solidFill>
              </a:rPr>
              <a:t>University of Limerick, Ireland 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>
                <a:solidFill>
                  <a:srgbClr val="000000"/>
                </a:solidFill>
              </a:rPr>
              <a:t>University of Porto, Portugal 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>
                <a:solidFill>
                  <a:srgbClr val="000000"/>
                </a:solidFill>
              </a:rPr>
              <a:t>University Transylvania Brasov, Romania 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>
                <a:solidFill>
                  <a:srgbClr val="000000"/>
                </a:solidFill>
              </a:rPr>
              <a:t>University of Maribor, Slovenia 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>
                <a:solidFill>
                  <a:srgbClr val="000000"/>
                </a:solidFill>
              </a:rPr>
              <a:t>University of Barcelona, Spain 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Technical </a:t>
            </a:r>
            <a:r>
              <a:rPr lang="de-DE" sz="1800" dirty="0">
                <a:solidFill>
                  <a:srgbClr val="000000"/>
                </a:solidFill>
              </a:rPr>
              <a:t>University of Kiev, Ukraine 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>
                <a:solidFill>
                  <a:srgbClr val="000000"/>
                </a:solidFill>
              </a:rPr>
              <a:t>UNED </a:t>
            </a:r>
            <a:r>
              <a:rPr lang="de-DE" sz="1800" dirty="0" smtClean="0">
                <a:solidFill>
                  <a:srgbClr val="000000"/>
                </a:solidFill>
              </a:rPr>
              <a:t>Madrid, Spain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dirty="0" smtClean="0">
                <a:solidFill>
                  <a:srgbClr val="000000"/>
                </a:solidFill>
              </a:rPr>
              <a:t>University </a:t>
            </a:r>
            <a:r>
              <a:rPr lang="de-DE" dirty="0" err="1" smtClean="0">
                <a:solidFill>
                  <a:srgbClr val="000000"/>
                </a:solidFill>
              </a:rPr>
              <a:t>of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Bucharest</a:t>
            </a:r>
            <a:r>
              <a:rPr lang="de-DE" dirty="0" smtClean="0">
                <a:solidFill>
                  <a:srgbClr val="000000"/>
                </a:solidFill>
              </a:rPr>
              <a:t>, Romania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University </a:t>
            </a:r>
            <a:r>
              <a:rPr lang="de-DE" sz="1800" dirty="0" err="1" smtClean="0">
                <a:solidFill>
                  <a:srgbClr val="000000"/>
                </a:solidFill>
              </a:rPr>
              <a:t>of</a:t>
            </a:r>
            <a:r>
              <a:rPr lang="de-DE" sz="1800" dirty="0" smtClean="0">
                <a:solidFill>
                  <a:srgbClr val="000000"/>
                </a:solidFill>
              </a:rPr>
              <a:t> St. Etienne, France</a:t>
            </a:r>
            <a:endParaRPr lang="de-DE" sz="1800" dirty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>
                <a:solidFill>
                  <a:srgbClr val="000000"/>
                </a:solidFill>
              </a:rPr>
              <a:t>...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42844" y="142852"/>
            <a:ext cx="3546227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Bilateral </a:t>
            </a:r>
            <a:r>
              <a:rPr lang="en-US" sz="2800" dirty="0" err="1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Cooperations</a:t>
            </a:r>
            <a:r>
              <a:rPr lang="en-US" sz="40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endParaRPr lang="en-US" sz="4000" dirty="0">
              <a:solidFill>
                <a:schemeClr val="accent1"/>
              </a:solidFill>
              <a:latin typeface="Arial" pitchFamily="34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429256" y="1214422"/>
            <a:ext cx="20533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de-DE" sz="2000" dirty="0"/>
              <a:t>(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universities</a:t>
            </a:r>
            <a:r>
              <a:rPr lang="de-DE" sz="2000" dirty="0"/>
              <a:t>)</a:t>
            </a:r>
            <a:endParaRPr lang="en-GB" sz="2000" dirty="0"/>
          </a:p>
        </p:txBody>
      </p:sp>
      <p:sp>
        <p:nvSpPr>
          <p:cNvPr id="327684" name="Text Box 4"/>
          <p:cNvSpPr txBox="1">
            <a:spLocks noChangeArrowheads="1"/>
          </p:cNvSpPr>
          <p:nvPr/>
        </p:nvSpPr>
        <p:spPr bwMode="auto">
          <a:xfrm>
            <a:off x="571472" y="1285860"/>
            <a:ext cx="4577087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Stanford </a:t>
            </a:r>
            <a:r>
              <a:rPr lang="de-DE" sz="1800" dirty="0">
                <a:solidFill>
                  <a:srgbClr val="000000"/>
                </a:solidFill>
              </a:rPr>
              <a:t>University, </a:t>
            </a:r>
            <a:r>
              <a:rPr lang="de-DE" sz="1800" dirty="0" smtClean="0">
                <a:solidFill>
                  <a:srgbClr val="000000"/>
                </a:solidFill>
              </a:rPr>
              <a:t>USA</a:t>
            </a:r>
            <a:endParaRPr lang="de-DE" sz="1600" dirty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>
                <a:solidFill>
                  <a:srgbClr val="000000"/>
                </a:solidFill>
              </a:rPr>
              <a:t>TU Berlin, Germany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University </a:t>
            </a:r>
            <a:r>
              <a:rPr lang="de-DE" sz="1800" dirty="0" err="1" smtClean="0">
                <a:solidFill>
                  <a:srgbClr val="000000"/>
                </a:solidFill>
              </a:rPr>
              <a:t>of</a:t>
            </a:r>
            <a:r>
              <a:rPr lang="de-DE" sz="1800" dirty="0" smtClean="0">
                <a:solidFill>
                  <a:srgbClr val="000000"/>
                </a:solidFill>
              </a:rPr>
              <a:t> Bridgeport CT, USA</a:t>
            </a:r>
            <a:endParaRPr lang="de-DE" sz="1800" dirty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Open </a:t>
            </a:r>
            <a:r>
              <a:rPr lang="de-DE" sz="1800" dirty="0">
                <a:solidFill>
                  <a:srgbClr val="000000"/>
                </a:solidFill>
              </a:rPr>
              <a:t>University </a:t>
            </a:r>
            <a:r>
              <a:rPr lang="de-DE" sz="1800" dirty="0" smtClean="0">
                <a:solidFill>
                  <a:srgbClr val="000000"/>
                </a:solidFill>
              </a:rPr>
              <a:t>UK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dirty="0" smtClean="0">
                <a:solidFill>
                  <a:srgbClr val="000000"/>
                </a:solidFill>
              </a:rPr>
              <a:t>University </a:t>
            </a:r>
            <a:r>
              <a:rPr lang="de-DE" dirty="0" err="1" smtClean="0">
                <a:solidFill>
                  <a:srgbClr val="000000"/>
                </a:solidFill>
              </a:rPr>
              <a:t>of</a:t>
            </a:r>
            <a:r>
              <a:rPr lang="de-DE" dirty="0" smtClean="0">
                <a:solidFill>
                  <a:srgbClr val="000000"/>
                </a:solidFill>
              </a:rPr>
              <a:t> Technology Sydney, </a:t>
            </a:r>
            <a:r>
              <a:rPr lang="de-DE" dirty="0" err="1" smtClean="0">
                <a:solidFill>
                  <a:srgbClr val="000000"/>
                </a:solidFill>
              </a:rPr>
              <a:t>Australia</a:t>
            </a:r>
            <a:endParaRPr lang="de-DE" dirty="0" smtClean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Concordia University Montreal, Canada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dirty="0" smtClean="0">
                <a:solidFill>
                  <a:srgbClr val="000000"/>
                </a:solidFill>
              </a:rPr>
              <a:t>University </a:t>
            </a:r>
            <a:r>
              <a:rPr lang="de-DE" dirty="0" err="1" smtClean="0">
                <a:solidFill>
                  <a:srgbClr val="000000"/>
                </a:solidFill>
              </a:rPr>
              <a:t>of</a:t>
            </a:r>
            <a:r>
              <a:rPr lang="de-DE" dirty="0" smtClean="0">
                <a:solidFill>
                  <a:srgbClr val="000000"/>
                </a:solidFill>
              </a:rPr>
              <a:t> Ulm, Germany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University </a:t>
            </a:r>
            <a:r>
              <a:rPr lang="de-DE" sz="1800" dirty="0" err="1" smtClean="0">
                <a:solidFill>
                  <a:srgbClr val="000000"/>
                </a:solidFill>
              </a:rPr>
              <a:t>of</a:t>
            </a:r>
            <a:r>
              <a:rPr lang="de-DE" sz="1800" dirty="0" smtClean="0">
                <a:solidFill>
                  <a:srgbClr val="000000"/>
                </a:solidFill>
              </a:rPr>
              <a:t> </a:t>
            </a:r>
            <a:r>
              <a:rPr lang="de-DE" sz="1800" dirty="0" err="1" smtClean="0">
                <a:solidFill>
                  <a:srgbClr val="000000"/>
                </a:solidFill>
              </a:rPr>
              <a:t>Bechar</a:t>
            </a:r>
            <a:r>
              <a:rPr lang="de-DE" sz="1800" dirty="0" smtClean="0">
                <a:solidFill>
                  <a:srgbClr val="000000"/>
                </a:solidFill>
              </a:rPr>
              <a:t>, </a:t>
            </a:r>
            <a:r>
              <a:rPr lang="de-DE" sz="1800" dirty="0" err="1" smtClean="0">
                <a:solidFill>
                  <a:srgbClr val="000000"/>
                </a:solidFill>
              </a:rPr>
              <a:t>Algeria</a:t>
            </a:r>
            <a:endParaRPr lang="de-DE" sz="1800" dirty="0" smtClean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dirty="0" smtClean="0">
                <a:solidFill>
                  <a:srgbClr val="000000"/>
                </a:solidFill>
              </a:rPr>
              <a:t>University </a:t>
            </a:r>
            <a:r>
              <a:rPr lang="de-DE" dirty="0" err="1" smtClean="0">
                <a:solidFill>
                  <a:srgbClr val="000000"/>
                </a:solidFill>
              </a:rPr>
              <a:t>of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Deusto</a:t>
            </a:r>
            <a:r>
              <a:rPr lang="de-DE" dirty="0" smtClean="0">
                <a:solidFill>
                  <a:srgbClr val="000000"/>
                </a:solidFill>
              </a:rPr>
              <a:t>, Spain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University </a:t>
            </a:r>
            <a:r>
              <a:rPr lang="de-DE" sz="1800" dirty="0" err="1" smtClean="0">
                <a:solidFill>
                  <a:srgbClr val="000000"/>
                </a:solidFill>
              </a:rPr>
              <a:t>of</a:t>
            </a:r>
            <a:r>
              <a:rPr lang="de-DE" sz="1800" dirty="0" smtClean="0">
                <a:solidFill>
                  <a:srgbClr val="000000"/>
                </a:solidFill>
              </a:rPr>
              <a:t> Zagreb, </a:t>
            </a:r>
            <a:r>
              <a:rPr lang="de-DE" sz="1800" dirty="0" err="1" smtClean="0">
                <a:solidFill>
                  <a:srgbClr val="000000"/>
                </a:solidFill>
              </a:rPr>
              <a:t>Croatia</a:t>
            </a:r>
            <a:endParaRPr lang="de-DE" sz="1800" dirty="0" smtClean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dirty="0" smtClean="0">
                <a:solidFill>
                  <a:srgbClr val="000000"/>
                </a:solidFill>
              </a:rPr>
              <a:t>University </a:t>
            </a:r>
            <a:r>
              <a:rPr lang="de-DE" dirty="0" err="1" smtClean="0">
                <a:solidFill>
                  <a:srgbClr val="000000"/>
                </a:solidFill>
              </a:rPr>
              <a:t>of</a:t>
            </a:r>
            <a:r>
              <a:rPr lang="de-DE" dirty="0" smtClean="0">
                <a:solidFill>
                  <a:srgbClr val="000000"/>
                </a:solidFill>
              </a:rPr>
              <a:t> Genua, </a:t>
            </a:r>
            <a:r>
              <a:rPr lang="de-DE" dirty="0" err="1" smtClean="0">
                <a:solidFill>
                  <a:srgbClr val="000000"/>
                </a:solidFill>
              </a:rPr>
              <a:t>Italy</a:t>
            </a:r>
            <a:endParaRPr lang="de-DE" dirty="0" smtClean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University </a:t>
            </a:r>
            <a:r>
              <a:rPr lang="de-DE" sz="1800" dirty="0" err="1" smtClean="0">
                <a:solidFill>
                  <a:srgbClr val="000000"/>
                </a:solidFill>
              </a:rPr>
              <a:t>of</a:t>
            </a:r>
            <a:r>
              <a:rPr lang="de-DE" sz="1800" dirty="0" smtClean="0">
                <a:solidFill>
                  <a:srgbClr val="000000"/>
                </a:solidFill>
              </a:rPr>
              <a:t> </a:t>
            </a:r>
            <a:r>
              <a:rPr lang="de-DE" sz="1800" dirty="0" err="1" smtClean="0">
                <a:solidFill>
                  <a:srgbClr val="000000"/>
                </a:solidFill>
              </a:rPr>
              <a:t>Colimna</a:t>
            </a:r>
            <a:r>
              <a:rPr lang="de-DE" sz="1800" dirty="0" smtClean="0">
                <a:solidFill>
                  <a:srgbClr val="000000"/>
                </a:solidFill>
              </a:rPr>
              <a:t>, Mexico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de-DE" dirty="0" smtClean="0">
                <a:solidFill>
                  <a:srgbClr val="000000"/>
                </a:solidFill>
              </a:rPr>
              <a:t>University </a:t>
            </a:r>
            <a:r>
              <a:rPr lang="de-DE" dirty="0" err="1" smtClean="0">
                <a:solidFill>
                  <a:srgbClr val="000000"/>
                </a:solidFill>
              </a:rPr>
              <a:t>of</a:t>
            </a:r>
            <a:r>
              <a:rPr lang="de-DE" dirty="0" smtClean="0">
                <a:solidFill>
                  <a:srgbClr val="000000"/>
                </a:solidFill>
              </a:rPr>
              <a:t> Technology </a:t>
            </a:r>
            <a:r>
              <a:rPr lang="de-DE" dirty="0" err="1" smtClean="0">
                <a:solidFill>
                  <a:srgbClr val="000000"/>
                </a:solidFill>
              </a:rPr>
              <a:t>Bucharest</a:t>
            </a:r>
            <a:endParaRPr lang="de-DE" dirty="0" smtClean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State University </a:t>
            </a:r>
            <a:r>
              <a:rPr lang="de-DE" sz="1800" dirty="0" err="1" smtClean="0">
                <a:solidFill>
                  <a:srgbClr val="000000"/>
                </a:solidFill>
              </a:rPr>
              <a:t>Moscow</a:t>
            </a:r>
            <a:r>
              <a:rPr lang="de-DE" sz="1800" dirty="0" smtClean="0">
                <a:solidFill>
                  <a:srgbClr val="000000"/>
                </a:solidFill>
              </a:rPr>
              <a:t> (MADI), </a:t>
            </a:r>
            <a:r>
              <a:rPr lang="de-DE" sz="1800" dirty="0" err="1" smtClean="0">
                <a:solidFill>
                  <a:srgbClr val="000000"/>
                </a:solidFill>
              </a:rPr>
              <a:t>Russia</a:t>
            </a:r>
            <a:endParaRPr lang="de-DE" sz="1800" dirty="0" smtClean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en-GB" dirty="0" err="1" smtClean="0"/>
              <a:t>Blekinge</a:t>
            </a:r>
            <a:r>
              <a:rPr lang="en-GB" dirty="0" smtClean="0"/>
              <a:t> Institute of Technology, Sweden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en-GB" sz="1800" dirty="0" smtClean="0">
                <a:solidFill>
                  <a:srgbClr val="000000"/>
                </a:solidFill>
              </a:rPr>
              <a:t>University of Ljubljana, Slovenia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en-GB" dirty="0" smtClean="0">
                <a:solidFill>
                  <a:srgbClr val="000000"/>
                </a:solidFill>
              </a:rPr>
              <a:t>University of Reading, UK</a:t>
            </a:r>
          </a:p>
          <a:p>
            <a:pPr marL="457200" indent="-457200" defTabSz="762000">
              <a:buFontTx/>
              <a:buChar char="•"/>
              <a:defRPr/>
            </a:pPr>
            <a:r>
              <a:rPr lang="en-GB" sz="1800" dirty="0" smtClean="0">
                <a:solidFill>
                  <a:srgbClr val="000000"/>
                </a:solidFill>
              </a:rPr>
              <a:t>University of Pretoria, South Africa</a:t>
            </a:r>
            <a:endParaRPr lang="de-DE" sz="1800" dirty="0">
              <a:solidFill>
                <a:srgbClr val="000000"/>
              </a:solidFill>
            </a:endParaRPr>
          </a:p>
          <a:p>
            <a:pPr marL="457200" indent="-457200" defTabSz="762000">
              <a:buFontTx/>
              <a:buChar char="•"/>
              <a:defRPr/>
            </a:pPr>
            <a:r>
              <a:rPr lang="de-DE" sz="1800" dirty="0" smtClean="0">
                <a:solidFill>
                  <a:srgbClr val="000000"/>
                </a:solidFill>
              </a:rPr>
              <a:t>...</a:t>
            </a:r>
            <a:endParaRPr lang="de-DE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42844" y="142852"/>
            <a:ext cx="213225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Conferences</a:t>
            </a:r>
            <a:r>
              <a:rPr lang="en-US" sz="4000" dirty="0">
                <a:solidFill>
                  <a:schemeClr val="accent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714348" y="1714488"/>
            <a:ext cx="8042031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defTabSz="762000">
              <a:buFontTx/>
              <a:buChar char="•"/>
            </a:pPr>
            <a:r>
              <a:rPr lang="de-DE" sz="2000" b="1" dirty="0"/>
              <a:t>ICL</a:t>
            </a:r>
            <a:r>
              <a:rPr lang="de-DE" sz="2000" dirty="0"/>
              <a:t> </a:t>
            </a:r>
            <a:r>
              <a:rPr lang="de-DE" sz="1800" dirty="0"/>
              <a:t>(International Conference on</a:t>
            </a:r>
            <a:r>
              <a:rPr lang="de-DE" sz="1800" i="1" dirty="0"/>
              <a:t> Interactive Computer </a:t>
            </a:r>
            <a:r>
              <a:rPr lang="de-DE" sz="1800" i="1" dirty="0" err="1"/>
              <a:t>aided</a:t>
            </a:r>
            <a:r>
              <a:rPr lang="de-DE" sz="1800" i="1" dirty="0"/>
              <a:t> Learning</a:t>
            </a:r>
            <a:r>
              <a:rPr lang="de-DE" sz="1800" dirty="0"/>
              <a:t>)</a:t>
            </a:r>
          </a:p>
          <a:p>
            <a:pPr marL="1600200" lvl="2" indent="-457200" defTabSz="762000"/>
            <a:r>
              <a:rPr lang="en-GB" sz="1600" dirty="0">
                <a:solidFill>
                  <a:schemeClr val="accent2"/>
                </a:solidFill>
              </a:rPr>
              <a:t>Since 1998 in Villach</a:t>
            </a:r>
          </a:p>
          <a:p>
            <a:pPr marL="1600200" lvl="2" indent="-457200" defTabSz="762000"/>
            <a:r>
              <a:rPr lang="en-GB" sz="1600" dirty="0" smtClean="0"/>
              <a:t>ICL2008: 340 </a:t>
            </a:r>
            <a:r>
              <a:rPr lang="en-GB" sz="1600" dirty="0"/>
              <a:t>participants from </a:t>
            </a:r>
            <a:r>
              <a:rPr lang="en-GB" sz="1600" dirty="0" smtClean="0"/>
              <a:t>61 </a:t>
            </a:r>
            <a:r>
              <a:rPr lang="en-GB" sz="1600" dirty="0"/>
              <a:t>countries</a:t>
            </a:r>
          </a:p>
          <a:p>
            <a:pPr marL="457200" indent="-457200" defTabSz="762000">
              <a:buFontTx/>
              <a:buChar char="•"/>
            </a:pPr>
            <a:r>
              <a:rPr lang="de-DE" sz="2000" b="1" dirty="0"/>
              <a:t>REV</a:t>
            </a:r>
            <a:r>
              <a:rPr lang="de-DE" sz="2000" dirty="0"/>
              <a:t> </a:t>
            </a:r>
            <a:r>
              <a:rPr lang="de-DE" sz="1800" dirty="0"/>
              <a:t>(International </a:t>
            </a:r>
            <a:r>
              <a:rPr lang="de-DE" sz="1800" dirty="0" smtClean="0"/>
              <a:t>Conference on</a:t>
            </a:r>
            <a:r>
              <a:rPr lang="de-DE" sz="1800" i="1" dirty="0" smtClean="0"/>
              <a:t> </a:t>
            </a:r>
            <a:r>
              <a:rPr lang="de-DE" sz="1800" i="1" dirty="0"/>
              <a:t>Remote Engineering </a:t>
            </a:r>
            <a:r>
              <a:rPr lang="de-DE" sz="1800" i="1" dirty="0" err="1"/>
              <a:t>and</a:t>
            </a:r>
            <a:r>
              <a:rPr lang="de-DE" sz="1800" i="1" dirty="0"/>
              <a:t> Virtual Instrumentation)</a:t>
            </a:r>
          </a:p>
          <a:p>
            <a:pPr marL="1600200" lvl="2" indent="-457200" defTabSz="762000"/>
            <a:r>
              <a:rPr lang="en-GB" sz="1600" dirty="0">
                <a:solidFill>
                  <a:schemeClr val="accent2"/>
                </a:solidFill>
              </a:rPr>
              <a:t>Since 2004</a:t>
            </a:r>
            <a:r>
              <a:rPr lang="en-GB" sz="1600" dirty="0"/>
              <a:t>, REV2007 Porto, REV2008 </a:t>
            </a:r>
            <a:r>
              <a:rPr lang="en-GB" sz="1600" dirty="0" err="1"/>
              <a:t>Duesseldorf</a:t>
            </a:r>
            <a:r>
              <a:rPr lang="en-GB" sz="1600" dirty="0" smtClean="0"/>
              <a:t>, REV2009 Bridgeport CT</a:t>
            </a:r>
            <a:endParaRPr lang="de-DE" sz="1600" b="1" dirty="0"/>
          </a:p>
          <a:p>
            <a:pPr marL="457200" indent="-457200" defTabSz="762000">
              <a:buFontTx/>
              <a:buChar char="•"/>
            </a:pPr>
            <a:r>
              <a:rPr lang="de-DE" sz="2000" b="1" dirty="0"/>
              <a:t>IMCL</a:t>
            </a:r>
            <a:r>
              <a:rPr lang="de-DE" sz="2000" dirty="0"/>
              <a:t> </a:t>
            </a:r>
            <a:r>
              <a:rPr lang="de-DE" sz="1800" dirty="0"/>
              <a:t>(International Conference on</a:t>
            </a:r>
            <a:r>
              <a:rPr lang="de-DE" sz="1800" i="1" dirty="0"/>
              <a:t> Interactive Computer </a:t>
            </a:r>
            <a:r>
              <a:rPr lang="de-DE" sz="1800" i="1" dirty="0" err="1"/>
              <a:t>aided</a:t>
            </a:r>
            <a:r>
              <a:rPr lang="de-DE" sz="1800" i="1" dirty="0"/>
              <a:t> Mobile Learning)</a:t>
            </a:r>
          </a:p>
          <a:p>
            <a:pPr marL="1600200" lvl="2" indent="-457200" defTabSz="762000"/>
            <a:r>
              <a:rPr lang="en-GB" sz="1600" dirty="0">
                <a:solidFill>
                  <a:schemeClr val="accent2"/>
                </a:solidFill>
              </a:rPr>
              <a:t>Since 2006 in Amman, Jordan</a:t>
            </a:r>
          </a:p>
          <a:p>
            <a:pPr marL="457200" indent="-457200" defTabSz="762000">
              <a:buFontTx/>
              <a:buChar char="•"/>
            </a:pPr>
            <a:r>
              <a:rPr lang="de-DE" sz="2000" b="1" dirty="0"/>
              <a:t>ICBL</a:t>
            </a:r>
            <a:r>
              <a:rPr lang="de-DE" sz="2000" dirty="0"/>
              <a:t> </a:t>
            </a:r>
            <a:r>
              <a:rPr lang="de-DE" sz="1800" dirty="0"/>
              <a:t>(International Conference on</a:t>
            </a:r>
            <a:r>
              <a:rPr lang="de-DE" sz="1800" i="1" dirty="0"/>
              <a:t> Interactive Computer </a:t>
            </a:r>
            <a:r>
              <a:rPr lang="de-DE" sz="1800" i="1" dirty="0" err="1"/>
              <a:t>aided</a:t>
            </a:r>
            <a:r>
              <a:rPr lang="de-DE" sz="1800" i="1" dirty="0"/>
              <a:t> </a:t>
            </a:r>
            <a:r>
              <a:rPr lang="de-DE" sz="1800" i="1" dirty="0" err="1"/>
              <a:t>Blended</a:t>
            </a:r>
            <a:r>
              <a:rPr lang="de-DE" sz="1800" i="1" dirty="0"/>
              <a:t> Learning)</a:t>
            </a:r>
          </a:p>
          <a:p>
            <a:pPr marL="1600200" lvl="2" indent="-457200" defTabSz="762000"/>
            <a:r>
              <a:rPr lang="en-GB" sz="1600" dirty="0"/>
              <a:t>Since 2007 in Florianopolis, </a:t>
            </a:r>
            <a:r>
              <a:rPr lang="en-GB" sz="1600" dirty="0" smtClean="0"/>
              <a:t>Brazil</a:t>
            </a:r>
            <a:endParaRPr lang="de-DE" sz="1600" dirty="0"/>
          </a:p>
          <a:p>
            <a:pPr marL="457200" indent="-457200" defTabSz="762000">
              <a:buFontTx/>
              <a:buChar char="•"/>
            </a:pPr>
            <a:r>
              <a:rPr lang="de-DE" sz="2000" b="1" dirty="0"/>
              <a:t>ICELW</a:t>
            </a:r>
            <a:r>
              <a:rPr lang="de-DE" sz="2000" dirty="0"/>
              <a:t> </a:t>
            </a:r>
            <a:r>
              <a:rPr lang="de-DE" sz="1800" dirty="0"/>
              <a:t>(International Conference on</a:t>
            </a:r>
            <a:r>
              <a:rPr lang="de-DE" sz="1800" i="1" dirty="0"/>
              <a:t> E-Learning on </a:t>
            </a:r>
            <a:r>
              <a:rPr lang="de-DE" sz="1800" i="1" dirty="0" err="1"/>
              <a:t>the</a:t>
            </a:r>
            <a:r>
              <a:rPr lang="de-DE" sz="1800" i="1" dirty="0"/>
              <a:t> Working Place)</a:t>
            </a:r>
          </a:p>
          <a:p>
            <a:pPr marL="1600200" lvl="2" indent="-457200" defTabSz="762000"/>
            <a:r>
              <a:rPr lang="en-GB" sz="1600" dirty="0">
                <a:solidFill>
                  <a:schemeClr val="accent2"/>
                </a:solidFill>
              </a:rPr>
              <a:t>Since 2008 in New </a:t>
            </a:r>
            <a:r>
              <a:rPr lang="en-GB" sz="1600" dirty="0" smtClean="0">
                <a:solidFill>
                  <a:schemeClr val="accent2"/>
                </a:solidFill>
              </a:rPr>
              <a:t>York</a:t>
            </a:r>
          </a:p>
          <a:p>
            <a:pPr marL="1600200" lvl="2" indent="-457200" defTabSz="762000"/>
            <a:endParaRPr lang="en-GB" sz="1600" dirty="0" smtClean="0">
              <a:solidFill>
                <a:schemeClr val="accent2"/>
              </a:solidFill>
            </a:endParaRPr>
          </a:p>
          <a:p>
            <a:pPr marL="685800" indent="-457200" defTabSz="762000">
              <a:buFont typeface="Arial" pitchFamily="34" charset="0"/>
              <a:buChar char="•"/>
            </a:pPr>
            <a:r>
              <a:rPr lang="de-DE" sz="2000" b="1" dirty="0" smtClean="0"/>
              <a:t>IEEE EDUCON  </a:t>
            </a:r>
            <a:r>
              <a:rPr lang="de-DE" sz="1600" dirty="0" smtClean="0"/>
              <a:t>International Engineering Education Conference</a:t>
            </a:r>
          </a:p>
          <a:p>
            <a:pPr marL="1600200" lvl="2" indent="-457200" defTabSz="762000"/>
            <a:r>
              <a:rPr lang="en-GB" sz="1600" dirty="0" smtClean="0">
                <a:solidFill>
                  <a:schemeClr val="accent2"/>
                </a:solidFill>
              </a:rPr>
              <a:t>Start 2010 in Madrid</a:t>
            </a:r>
            <a:endParaRPr lang="de-DE" sz="1600" dirty="0">
              <a:solidFill>
                <a:schemeClr val="accent2"/>
              </a:solidFill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929190" y="1285860"/>
            <a:ext cx="3191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de-DE" sz="1600" dirty="0"/>
              <a:t>(</a:t>
            </a:r>
            <a:r>
              <a:rPr lang="de-DE" sz="1600" dirty="0" err="1"/>
              <a:t>organized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</a:t>
            </a:r>
            <a:r>
              <a:rPr lang="de-DE" sz="1600" dirty="0" smtClean="0"/>
              <a:t>CCOL2with </a:t>
            </a:r>
            <a:r>
              <a:rPr lang="de-DE" sz="1600" dirty="0" err="1" smtClean="0"/>
              <a:t>partners</a:t>
            </a:r>
            <a:r>
              <a:rPr lang="de-DE" sz="1600" dirty="0" smtClean="0"/>
              <a:t>)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5429264"/>
            <a:ext cx="585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0000FF"/>
                </a:solidFill>
              </a:rPr>
              <a:t>new</a:t>
            </a:r>
            <a:endParaRPr lang="de-DE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42844" y="214290"/>
            <a:ext cx="2688236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Summer Schools 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4929190" y="1214422"/>
            <a:ext cx="30717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de-DE" sz="1600" dirty="0"/>
              <a:t>(</a:t>
            </a:r>
            <a:r>
              <a:rPr lang="de-DE" sz="1600" dirty="0" err="1"/>
              <a:t>organized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CCOL</a:t>
            </a:r>
            <a:r>
              <a:rPr lang="de-DE" sz="1600" baseline="30000" dirty="0"/>
              <a:t>2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partners</a:t>
            </a:r>
            <a:r>
              <a:rPr lang="de-DE" sz="1600" dirty="0"/>
              <a:t>)</a:t>
            </a:r>
            <a:endParaRPr lang="en-GB" sz="1600" dirty="0"/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1071538" y="2714620"/>
            <a:ext cx="7429552" cy="31722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457200" indent="-457200">
              <a:buFontTx/>
              <a:buChar char="•"/>
            </a:pPr>
            <a:r>
              <a:rPr lang="de-DE" sz="1800" dirty="0" err="1">
                <a:latin typeface="Arial" pitchFamily="34" charset="0"/>
              </a:rPr>
              <a:t>February</a:t>
            </a:r>
            <a:r>
              <a:rPr lang="de-DE" sz="1800" dirty="0">
                <a:latin typeface="Arial" pitchFamily="34" charset="0"/>
              </a:rPr>
              <a:t> 2007, Villach, Austria: </a:t>
            </a:r>
            <a:r>
              <a:rPr lang="en-US" sz="1800" b="1" i="1" dirty="0">
                <a:latin typeface="Arial" pitchFamily="34" charset="0"/>
              </a:rPr>
              <a:t>“Remote Control”</a:t>
            </a:r>
            <a:r>
              <a:rPr lang="en-US" sz="1800" dirty="0">
                <a:latin typeface="Arial" pitchFamily="34" charset="0"/>
              </a:rPr>
              <a:t> </a:t>
            </a:r>
          </a:p>
          <a:p>
            <a:pPr marL="457200" indent="-457200"/>
            <a:r>
              <a:rPr lang="en-US" sz="1000" dirty="0">
                <a:latin typeface="Arial" pitchFamily="34" charset="0"/>
              </a:rPr>
              <a:t> </a:t>
            </a:r>
            <a:endParaRPr lang="de-DE" sz="1000" dirty="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de-DE" sz="1800" dirty="0" err="1">
                <a:latin typeface="Arial" pitchFamily="34" charset="0"/>
              </a:rPr>
              <a:t>July</a:t>
            </a:r>
            <a:r>
              <a:rPr lang="de-DE" sz="1800" dirty="0">
                <a:latin typeface="Arial" pitchFamily="34" charset="0"/>
              </a:rPr>
              <a:t> 2008, Ilmenau, Germany: </a:t>
            </a:r>
            <a:r>
              <a:rPr lang="en-US" sz="1800" b="1" i="1" dirty="0">
                <a:latin typeface="Arial" pitchFamily="34" charset="0"/>
              </a:rPr>
              <a:t>“Wireless Communications</a:t>
            </a:r>
            <a:r>
              <a:rPr lang="en-US" sz="1800" b="1" i="1" dirty="0" smtClean="0">
                <a:latin typeface="Arial" pitchFamily="34" charset="0"/>
              </a:rPr>
              <a:t>”</a:t>
            </a:r>
            <a:endParaRPr lang="en-US" sz="1800" b="1" i="1" dirty="0">
              <a:latin typeface="Arial" pitchFamily="34" charset="0"/>
            </a:endParaRPr>
          </a:p>
          <a:p>
            <a:pPr marL="457200" indent="-457200"/>
            <a:r>
              <a:rPr lang="en-US" sz="1000" b="1" i="1" dirty="0">
                <a:latin typeface="Arial" pitchFamily="34" charset="0"/>
              </a:rPr>
              <a:t>  </a:t>
            </a:r>
          </a:p>
          <a:p>
            <a:pPr marL="457200" indent="-457200">
              <a:buFontTx/>
              <a:buChar char="•"/>
            </a:pPr>
            <a:r>
              <a:rPr lang="en-GB" sz="1800" dirty="0">
                <a:latin typeface="Arial" pitchFamily="34" charset="0"/>
              </a:rPr>
              <a:t>July 2009, Maribor-Villach: </a:t>
            </a:r>
            <a:r>
              <a:rPr lang="en-GB" sz="1800" b="1" i="1" dirty="0">
                <a:latin typeface="Arial" pitchFamily="34" charset="0"/>
              </a:rPr>
              <a:t>"Applications of Remote and Virtual Technologies"</a:t>
            </a:r>
            <a:r>
              <a:rPr lang="de-DE" sz="1800" dirty="0">
                <a:latin typeface="Arial" pitchFamily="34" charset="0"/>
              </a:rPr>
              <a:t> </a:t>
            </a:r>
            <a:endParaRPr lang="de-DE" dirty="0" smtClean="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endParaRPr lang="de-DE" sz="1800" dirty="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GB" sz="1800" dirty="0">
                <a:latin typeface="Arial" pitchFamily="34" charset="0"/>
              </a:rPr>
              <a:t>July 2010, </a:t>
            </a:r>
            <a:r>
              <a:rPr lang="en-GB" sz="1800" dirty="0" err="1">
                <a:latin typeface="Arial" pitchFamily="34" charset="0"/>
              </a:rPr>
              <a:t>Blekkinge</a:t>
            </a:r>
            <a:r>
              <a:rPr lang="en-GB" sz="1800" dirty="0">
                <a:latin typeface="Arial" pitchFamily="34" charset="0"/>
              </a:rPr>
              <a:t>, Sweden:</a:t>
            </a:r>
            <a:r>
              <a:rPr lang="en-GB" dirty="0"/>
              <a:t> </a:t>
            </a:r>
            <a:r>
              <a:rPr lang="en-GB" sz="1800" b="1" i="1" dirty="0">
                <a:latin typeface="Arial" pitchFamily="34" charset="0"/>
              </a:rPr>
              <a:t>“Signal </a:t>
            </a:r>
            <a:r>
              <a:rPr lang="en-GB" sz="1800" b="1" i="1" dirty="0" smtClean="0">
                <a:latin typeface="Arial" pitchFamily="34" charset="0"/>
              </a:rPr>
              <a:t>Processing“</a:t>
            </a:r>
          </a:p>
          <a:p>
            <a:pPr marL="457200" indent="-457200">
              <a:buFontTx/>
              <a:buChar char="•"/>
            </a:pPr>
            <a:endParaRPr lang="en-GB" dirty="0" smtClean="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GB" i="1" dirty="0" smtClean="0">
                <a:latin typeface="Arial" pitchFamily="34" charset="0"/>
              </a:rPr>
              <a:t>Summer 2011, </a:t>
            </a:r>
            <a:r>
              <a:rPr lang="en-GB" i="1" dirty="0" err="1" smtClean="0">
                <a:latin typeface="Arial" pitchFamily="34" charset="0"/>
              </a:rPr>
              <a:t>Deusto</a:t>
            </a:r>
            <a:r>
              <a:rPr lang="en-GB" i="1" dirty="0" smtClean="0">
                <a:latin typeface="Arial" pitchFamily="34" charset="0"/>
              </a:rPr>
              <a:t>, Spain</a:t>
            </a:r>
          </a:p>
          <a:p>
            <a:pPr marL="457200" indent="-457200">
              <a:buFontTx/>
              <a:buChar char="•"/>
            </a:pPr>
            <a:endParaRPr lang="en-GB" dirty="0" smtClean="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GB" i="1" dirty="0" smtClean="0">
                <a:latin typeface="Arial" pitchFamily="34" charset="0"/>
              </a:rPr>
              <a:t>Summer 2012, Vienna, Austria</a:t>
            </a:r>
            <a:endParaRPr lang="de-DE" i="1" dirty="0"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1" y="1714488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</a:rPr>
              <a:t>Summer Schools </a:t>
            </a:r>
            <a:r>
              <a:rPr lang="de-DE" dirty="0" err="1" smtClean="0">
                <a:latin typeface="Arial" pitchFamily="34" charset="0"/>
              </a:rPr>
              <a:t>for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PhD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</a:rPr>
              <a:t> Master </a:t>
            </a:r>
            <a:r>
              <a:rPr lang="de-DE" dirty="0" err="1" smtClean="0">
                <a:latin typeface="Arial" pitchFamily="34" charset="0"/>
              </a:rPr>
              <a:t>Students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with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industrial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partners</a:t>
            </a:r>
            <a:r>
              <a:rPr lang="de-DE" dirty="0" smtClean="0">
                <a:latin typeface="Arial" pitchFamily="34" charset="0"/>
              </a:rPr>
              <a:t> (NI, Agilent, </a:t>
            </a:r>
            <a:r>
              <a:rPr lang="de-DE" dirty="0" err="1" smtClean="0">
                <a:latin typeface="Arial" pitchFamily="34" charset="0"/>
              </a:rPr>
              <a:t>Emona</a:t>
            </a:r>
            <a:r>
              <a:rPr lang="de-DE" dirty="0" smtClean="0">
                <a:latin typeface="Arial" pitchFamily="34" charset="0"/>
              </a:rPr>
              <a:t>, …)</a:t>
            </a:r>
            <a:endParaRPr lang="de-DE" dirty="0" smtClean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44" y="142852"/>
            <a:ext cx="1952586" cy="52386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de-AT" dirty="0" smtClean="0"/>
              <a:t>Publications</a:t>
            </a:r>
            <a:endParaRPr lang="de-DE" dirty="0" smtClean="0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14282" y="1857364"/>
            <a:ext cx="7215238" cy="314150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r>
              <a:rPr lang="de-DE" sz="1800" b="1" dirty="0" err="1">
                <a:latin typeface="Arial" pitchFamily="34" charset="0"/>
              </a:rPr>
              <a:t>i</a:t>
            </a:r>
            <a:r>
              <a:rPr lang="de-DE" sz="1800" b="1" i="1" dirty="0" err="1">
                <a:latin typeface="Arial" pitchFamily="34" charset="0"/>
              </a:rPr>
              <a:t>JOE</a:t>
            </a:r>
            <a:r>
              <a:rPr lang="de-DE" sz="1800" dirty="0">
                <a:latin typeface="Arial" pitchFamily="34" charset="0"/>
              </a:rPr>
              <a:t> - International Journal </a:t>
            </a:r>
            <a:r>
              <a:rPr lang="de-DE" sz="1800" dirty="0" err="1">
                <a:latin typeface="Arial" pitchFamily="34" charset="0"/>
              </a:rPr>
              <a:t>of</a:t>
            </a:r>
            <a:r>
              <a:rPr lang="de-DE" sz="1800" dirty="0">
                <a:latin typeface="Arial" pitchFamily="34" charset="0"/>
              </a:rPr>
              <a:t> Online Engineering</a:t>
            </a:r>
          </a:p>
          <a:p>
            <a:r>
              <a:rPr lang="de-DE" sz="1800" dirty="0">
                <a:latin typeface="Arial" pitchFamily="34" charset="0"/>
              </a:rPr>
              <a:t>	</a:t>
            </a:r>
            <a:r>
              <a:rPr lang="de-DE" sz="1800" dirty="0" err="1">
                <a:latin typeface="Arial" pitchFamily="34" charset="0"/>
              </a:rPr>
              <a:t>since</a:t>
            </a:r>
            <a:r>
              <a:rPr lang="de-DE" sz="1800" dirty="0">
                <a:latin typeface="Arial" pitchFamily="34" charset="0"/>
              </a:rPr>
              <a:t> </a:t>
            </a:r>
            <a:r>
              <a:rPr lang="de-DE" sz="1800" dirty="0" smtClean="0">
                <a:latin typeface="Arial" pitchFamily="34" charset="0"/>
              </a:rPr>
              <a:t>2005	</a:t>
            </a:r>
            <a:r>
              <a:rPr lang="de-DE" sz="1600" i="1" dirty="0" smtClean="0">
                <a:solidFill>
                  <a:srgbClr val="0000FF"/>
                </a:solidFill>
                <a:latin typeface="Arial" pitchFamily="34" charset="0"/>
              </a:rPr>
              <a:t>www.i-joe.org</a:t>
            </a:r>
            <a:endParaRPr lang="de-DE" sz="1800" i="1" dirty="0">
              <a:solidFill>
                <a:srgbClr val="0000FF"/>
              </a:solidFill>
              <a:latin typeface="Arial" pitchFamily="34" charset="0"/>
            </a:endParaRPr>
          </a:p>
          <a:p>
            <a:endParaRPr lang="de-DE" sz="1800" dirty="0">
              <a:latin typeface="Arial" pitchFamily="34" charset="0"/>
            </a:endParaRPr>
          </a:p>
          <a:p>
            <a:r>
              <a:rPr lang="de-DE" sz="1800" b="1" dirty="0" err="1">
                <a:latin typeface="Arial" pitchFamily="34" charset="0"/>
              </a:rPr>
              <a:t>i</a:t>
            </a:r>
            <a:r>
              <a:rPr lang="de-DE" sz="1800" b="1" i="1" dirty="0" err="1">
                <a:latin typeface="Arial" pitchFamily="34" charset="0"/>
              </a:rPr>
              <a:t>JET</a:t>
            </a:r>
            <a:r>
              <a:rPr lang="de-DE" sz="1800" dirty="0">
                <a:latin typeface="Arial" pitchFamily="34" charset="0"/>
              </a:rPr>
              <a:t> - International Journal </a:t>
            </a:r>
            <a:r>
              <a:rPr lang="de-DE" sz="1800" dirty="0" err="1">
                <a:latin typeface="Arial" pitchFamily="34" charset="0"/>
              </a:rPr>
              <a:t>of</a:t>
            </a:r>
            <a:r>
              <a:rPr lang="de-DE" sz="1800" dirty="0">
                <a:latin typeface="Arial" pitchFamily="34" charset="0"/>
              </a:rPr>
              <a:t> Emerging Technologies in Learning</a:t>
            </a:r>
          </a:p>
          <a:p>
            <a:r>
              <a:rPr lang="de-DE" sz="1800" dirty="0">
                <a:latin typeface="Arial" pitchFamily="34" charset="0"/>
              </a:rPr>
              <a:t>	</a:t>
            </a:r>
            <a:r>
              <a:rPr lang="de-DE" sz="1800" dirty="0" err="1">
                <a:latin typeface="Arial" pitchFamily="34" charset="0"/>
              </a:rPr>
              <a:t>since</a:t>
            </a:r>
            <a:r>
              <a:rPr lang="de-DE" sz="1800" dirty="0">
                <a:latin typeface="Arial" pitchFamily="34" charset="0"/>
              </a:rPr>
              <a:t> </a:t>
            </a:r>
            <a:r>
              <a:rPr lang="de-DE" sz="1800" dirty="0" smtClean="0">
                <a:latin typeface="Arial" pitchFamily="34" charset="0"/>
              </a:rPr>
              <a:t>2006	</a:t>
            </a:r>
            <a:r>
              <a:rPr lang="de-DE" i="1" dirty="0" smtClean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de-DE" sz="1600" i="1" dirty="0" smtClean="0">
                <a:solidFill>
                  <a:srgbClr val="0000FF"/>
                </a:solidFill>
                <a:latin typeface="Arial" pitchFamily="34" charset="0"/>
              </a:rPr>
              <a:t>www.i-jet.org</a:t>
            </a:r>
            <a:endParaRPr lang="de-DE" sz="1800" dirty="0">
              <a:latin typeface="Arial" pitchFamily="34" charset="0"/>
            </a:endParaRPr>
          </a:p>
          <a:p>
            <a:endParaRPr lang="de-DE" sz="1800" dirty="0">
              <a:latin typeface="Arial" pitchFamily="34" charset="0"/>
            </a:endParaRPr>
          </a:p>
          <a:p>
            <a:r>
              <a:rPr lang="de-DE" sz="1800" b="1" dirty="0" err="1">
                <a:latin typeface="Arial" pitchFamily="34" charset="0"/>
              </a:rPr>
              <a:t>i</a:t>
            </a:r>
            <a:r>
              <a:rPr lang="de-DE" sz="1800" b="1" i="1" dirty="0" err="1">
                <a:latin typeface="Arial" pitchFamily="34" charset="0"/>
              </a:rPr>
              <a:t>JIM</a:t>
            </a:r>
            <a:r>
              <a:rPr lang="de-DE" sz="1800" dirty="0">
                <a:latin typeface="Arial" pitchFamily="34" charset="0"/>
              </a:rPr>
              <a:t> - International Journal </a:t>
            </a:r>
            <a:r>
              <a:rPr lang="de-DE" sz="1800" dirty="0" err="1">
                <a:latin typeface="Arial" pitchFamily="34" charset="0"/>
              </a:rPr>
              <a:t>of</a:t>
            </a:r>
            <a:r>
              <a:rPr lang="de-DE" sz="1800" dirty="0">
                <a:latin typeface="Arial" pitchFamily="34" charset="0"/>
              </a:rPr>
              <a:t> Interactive Mobile Technologies</a:t>
            </a:r>
          </a:p>
          <a:p>
            <a:r>
              <a:rPr lang="de-DE" sz="1800" dirty="0">
                <a:latin typeface="Arial" pitchFamily="34" charset="0"/>
              </a:rPr>
              <a:t>	</a:t>
            </a:r>
            <a:r>
              <a:rPr lang="de-DE" sz="1800" dirty="0" err="1">
                <a:latin typeface="Arial" pitchFamily="34" charset="0"/>
              </a:rPr>
              <a:t>since</a:t>
            </a:r>
            <a:r>
              <a:rPr lang="de-DE" sz="1800" dirty="0">
                <a:latin typeface="Arial" pitchFamily="34" charset="0"/>
              </a:rPr>
              <a:t> </a:t>
            </a:r>
            <a:r>
              <a:rPr lang="de-DE" sz="1800" dirty="0" smtClean="0">
                <a:latin typeface="Arial" pitchFamily="34" charset="0"/>
              </a:rPr>
              <a:t>2007	</a:t>
            </a:r>
            <a:r>
              <a:rPr lang="de-DE" i="1" dirty="0" smtClean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de-DE" sz="1600" i="1" dirty="0" smtClean="0">
                <a:solidFill>
                  <a:srgbClr val="0000FF"/>
                </a:solidFill>
                <a:latin typeface="Arial" pitchFamily="34" charset="0"/>
              </a:rPr>
              <a:t>www.i-jim.org</a:t>
            </a:r>
            <a:endParaRPr lang="de-DE" sz="1800" dirty="0">
              <a:latin typeface="Arial" pitchFamily="34" charset="0"/>
            </a:endParaRPr>
          </a:p>
          <a:p>
            <a:endParaRPr lang="de-DE" sz="1800" dirty="0">
              <a:latin typeface="Arial" pitchFamily="34" charset="0"/>
            </a:endParaRPr>
          </a:p>
          <a:p>
            <a:r>
              <a:rPr lang="de-DE" sz="1800" b="1" dirty="0" err="1" smtClean="0">
                <a:latin typeface="Arial" pitchFamily="34" charset="0"/>
              </a:rPr>
              <a:t>i</a:t>
            </a:r>
            <a:r>
              <a:rPr lang="de-DE" sz="1800" b="1" i="1" dirty="0" err="1" smtClean="0">
                <a:latin typeface="Arial" pitchFamily="34" charset="0"/>
              </a:rPr>
              <a:t>JAC</a:t>
            </a:r>
            <a:r>
              <a:rPr lang="de-DE" sz="1800" dirty="0" smtClean="0">
                <a:latin typeface="Arial" pitchFamily="34" charset="0"/>
              </a:rPr>
              <a:t> </a:t>
            </a:r>
            <a:r>
              <a:rPr lang="de-DE" sz="1800" dirty="0">
                <a:latin typeface="Arial" pitchFamily="34" charset="0"/>
              </a:rPr>
              <a:t>- International Journal </a:t>
            </a:r>
            <a:r>
              <a:rPr lang="de-DE" sz="1800" dirty="0" err="1">
                <a:latin typeface="Arial" pitchFamily="34" charset="0"/>
              </a:rPr>
              <a:t>of</a:t>
            </a:r>
            <a:r>
              <a:rPr lang="de-DE" sz="1800" dirty="0">
                <a:latin typeface="Arial" pitchFamily="34" charset="0"/>
              </a:rPr>
              <a:t> </a:t>
            </a:r>
            <a:r>
              <a:rPr lang="de-DE" sz="1800" dirty="0" err="1">
                <a:latin typeface="Arial" pitchFamily="34" charset="0"/>
              </a:rPr>
              <a:t>Advanced</a:t>
            </a:r>
            <a:r>
              <a:rPr lang="de-DE" sz="1800" dirty="0">
                <a:latin typeface="Arial" pitchFamily="34" charset="0"/>
              </a:rPr>
              <a:t> Corporate Learning</a:t>
            </a:r>
          </a:p>
          <a:p>
            <a:r>
              <a:rPr lang="de-DE" sz="1800" dirty="0">
                <a:latin typeface="Arial" pitchFamily="34" charset="0"/>
              </a:rPr>
              <a:t>	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since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sz="1800" dirty="0" smtClean="0">
                <a:latin typeface="Arial" pitchFamily="34" charset="0"/>
              </a:rPr>
              <a:t>2008	</a:t>
            </a:r>
            <a:r>
              <a:rPr lang="de-DE" i="1" dirty="0" smtClean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de-DE" sz="1600" i="1" dirty="0" smtClean="0">
                <a:solidFill>
                  <a:srgbClr val="0000FF"/>
                </a:solidFill>
                <a:latin typeface="Arial" pitchFamily="34" charset="0"/>
              </a:rPr>
              <a:t>www.i-jac.org</a:t>
            </a:r>
            <a:endParaRPr lang="de-DE" sz="1800" dirty="0">
              <a:latin typeface="Arial" pitchFamily="34" charset="0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3929066"/>
            <a:ext cx="1575261" cy="247649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1285860"/>
            <a:ext cx="1553507" cy="2371724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572" name="Picture 4" descr="europakar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928802"/>
            <a:ext cx="4572000" cy="3851275"/>
          </a:xfrm>
          <a:prstGeom prst="rect">
            <a:avLst/>
          </a:prstGeom>
          <a:noFill/>
        </p:spPr>
      </p:pic>
      <p:sp>
        <p:nvSpPr>
          <p:cNvPr id="365577" name="Rectangle 9"/>
          <p:cNvSpPr>
            <a:spLocks noChangeArrowheads="1"/>
          </p:cNvSpPr>
          <p:nvPr/>
        </p:nvSpPr>
        <p:spPr bwMode="auto">
          <a:xfrm>
            <a:off x="137160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65574" name="Picture 6" descr="austr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4279900" cy="3106738"/>
          </a:xfrm>
          <a:prstGeom prst="rect">
            <a:avLst/>
          </a:prstGeom>
          <a:noFill/>
        </p:spPr>
      </p:pic>
      <p:sp>
        <p:nvSpPr>
          <p:cNvPr id="365575" name="Line 7"/>
          <p:cNvSpPr>
            <a:spLocks noChangeShapeType="1"/>
          </p:cNvSpPr>
          <p:nvPr/>
        </p:nvSpPr>
        <p:spPr bwMode="auto">
          <a:xfrm>
            <a:off x="3929058" y="3929066"/>
            <a:ext cx="1785950" cy="57150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365581" name="Rectangle 13"/>
          <p:cNvSpPr>
            <a:spLocks noChangeArrowheads="1"/>
          </p:cNvSpPr>
          <p:nvPr/>
        </p:nvSpPr>
        <p:spPr bwMode="auto">
          <a:xfrm>
            <a:off x="214282" y="214290"/>
            <a:ext cx="621510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de-DE" sz="2800" dirty="0" err="1" smtClean="0">
                <a:solidFill>
                  <a:srgbClr val="D20000"/>
                </a:solidFill>
                <a:latin typeface="+mj-lt"/>
                <a:ea typeface="+mj-ea"/>
                <a:cs typeface="+mj-cs"/>
              </a:rPr>
              <a:t>Where</a:t>
            </a:r>
            <a:r>
              <a:rPr lang="de-DE" sz="2800" dirty="0" smtClean="0">
                <a:solidFill>
                  <a:srgbClr val="D2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800" dirty="0" err="1" smtClean="0">
                <a:solidFill>
                  <a:srgbClr val="D20000"/>
                </a:solidFill>
                <a:latin typeface="+mj-lt"/>
                <a:ea typeface="+mj-ea"/>
                <a:cs typeface="+mj-cs"/>
              </a:rPr>
              <a:t>we</a:t>
            </a:r>
            <a:r>
              <a:rPr lang="de-DE" sz="2800" dirty="0" smtClean="0">
                <a:solidFill>
                  <a:srgbClr val="D2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800" dirty="0" err="1" smtClean="0">
                <a:solidFill>
                  <a:srgbClr val="D20000"/>
                </a:solidFill>
                <a:latin typeface="+mj-lt"/>
                <a:ea typeface="+mj-ea"/>
                <a:cs typeface="+mj-cs"/>
              </a:rPr>
              <a:t>are</a:t>
            </a:r>
            <a:endParaRPr lang="de-DE" sz="2800" dirty="0">
              <a:solidFill>
                <a:srgbClr val="D2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428728" y="4000504"/>
            <a:ext cx="647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Italy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857488" y="4000504"/>
            <a:ext cx="1088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Slovenia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786314" y="5286388"/>
            <a:ext cx="970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Europe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42844" y="142852"/>
            <a:ext cx="429650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MARE Project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85720" y="1714488"/>
            <a:ext cx="6643734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762000"/>
            <a:r>
              <a:rPr lang="en-US" dirty="0">
                <a:latin typeface="Arial" pitchFamily="34" charset="0"/>
              </a:rPr>
              <a:t>“</a:t>
            </a:r>
            <a:r>
              <a:rPr lang="en-US" sz="2000" dirty="0">
                <a:solidFill>
                  <a:srgbClr val="0070C0"/>
                </a:solidFill>
                <a:latin typeface="Arial" pitchFamily="34" charset="0"/>
              </a:rPr>
              <a:t>Joint European </a:t>
            </a:r>
            <a:r>
              <a:rPr lang="en-US" sz="2000" u="sng" dirty="0">
                <a:solidFill>
                  <a:srgbClr val="0070C0"/>
                </a:solidFill>
                <a:latin typeface="Arial" pitchFamily="34" charset="0"/>
              </a:rPr>
              <a:t>Ma</a:t>
            </a:r>
            <a:r>
              <a:rPr lang="en-US" sz="2000" dirty="0">
                <a:solidFill>
                  <a:srgbClr val="0070C0"/>
                </a:solidFill>
                <a:latin typeface="Arial" pitchFamily="34" charset="0"/>
              </a:rPr>
              <a:t>ster Program </a:t>
            </a:r>
            <a:r>
              <a:rPr lang="en-US" sz="2000" u="sng" dirty="0">
                <a:solidFill>
                  <a:srgbClr val="0070C0"/>
                </a:solidFill>
                <a:latin typeface="Arial" pitchFamily="34" charset="0"/>
              </a:rPr>
              <a:t>R</a:t>
            </a:r>
            <a:r>
              <a:rPr lang="en-US" sz="2000" dirty="0">
                <a:solidFill>
                  <a:srgbClr val="0070C0"/>
                </a:solidFill>
                <a:latin typeface="Arial" pitchFamily="34" charset="0"/>
              </a:rPr>
              <a:t>emote </a:t>
            </a:r>
            <a:r>
              <a:rPr lang="en-US" sz="2000" u="sng" dirty="0">
                <a:solidFill>
                  <a:srgbClr val="0070C0"/>
                </a:solidFill>
                <a:latin typeface="Arial" pitchFamily="34" charset="0"/>
              </a:rPr>
              <a:t>E</a:t>
            </a:r>
            <a:r>
              <a:rPr lang="en-US" sz="2000" dirty="0">
                <a:solidFill>
                  <a:srgbClr val="0070C0"/>
                </a:solidFill>
                <a:latin typeface="Arial" pitchFamily="34" charset="0"/>
              </a:rPr>
              <a:t>ngineering</a:t>
            </a:r>
            <a:r>
              <a:rPr lang="en-US" dirty="0">
                <a:latin typeface="Arial" pitchFamily="34" charset="0"/>
              </a:rPr>
              <a:t>”</a:t>
            </a:r>
            <a:r>
              <a:rPr lang="en-US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55077" y="2438401"/>
            <a:ext cx="10317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US">
                <a:solidFill>
                  <a:schemeClr val="accent2"/>
                </a:solidFill>
              </a:rPr>
              <a:t>Partners: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071538" y="2857496"/>
            <a:ext cx="4126523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defTabSz="762000">
              <a:buFontTx/>
              <a:buChar char="•"/>
            </a:pPr>
            <a:r>
              <a:rPr lang="en-US" sz="1800" dirty="0">
                <a:latin typeface="Arial" pitchFamily="34" charset="0"/>
              </a:rPr>
              <a:t>CUAS Villach (AT) (Coordinator)</a:t>
            </a:r>
          </a:p>
          <a:p>
            <a:pPr marL="457200" indent="-457200" defTabSz="762000">
              <a:buFontTx/>
              <a:buChar char="•"/>
            </a:pPr>
            <a:r>
              <a:rPr lang="en-US" sz="1800" dirty="0">
                <a:latin typeface="Arial" pitchFamily="34" charset="0"/>
              </a:rPr>
              <a:t>University of </a:t>
            </a:r>
            <a:r>
              <a:rPr lang="en-US" sz="1800" dirty="0" err="1">
                <a:latin typeface="Arial" pitchFamily="34" charset="0"/>
              </a:rPr>
              <a:t>Ilmenau</a:t>
            </a:r>
            <a:r>
              <a:rPr lang="en-US" sz="1800" dirty="0">
                <a:latin typeface="Arial" pitchFamily="34" charset="0"/>
              </a:rPr>
              <a:t> (DE)</a:t>
            </a:r>
          </a:p>
          <a:p>
            <a:pPr marL="457200" indent="-457200" defTabSz="762000">
              <a:buFontTx/>
              <a:buChar char="•"/>
            </a:pPr>
            <a:r>
              <a:rPr lang="en-US" sz="1800" dirty="0">
                <a:latin typeface="Arial" pitchFamily="34" charset="0"/>
              </a:rPr>
              <a:t>University of Limerick (IR)</a:t>
            </a:r>
          </a:p>
          <a:p>
            <a:pPr marL="457200" indent="-457200" defTabSz="762000">
              <a:buFontTx/>
              <a:buChar char="•"/>
            </a:pPr>
            <a:r>
              <a:rPr lang="en-US" sz="1800" dirty="0">
                <a:latin typeface="Arial" pitchFamily="34" charset="0"/>
              </a:rPr>
              <a:t>University of Maribor (SI)</a:t>
            </a:r>
          </a:p>
          <a:p>
            <a:pPr marL="457200" indent="-457200" defTabSz="762000">
              <a:buFontTx/>
              <a:buChar char="•"/>
            </a:pPr>
            <a:r>
              <a:rPr lang="en-US" sz="1800" dirty="0">
                <a:latin typeface="Arial" pitchFamily="34" charset="0"/>
              </a:rPr>
              <a:t>University of Brasov (RO)</a:t>
            </a:r>
          </a:p>
          <a:p>
            <a:pPr marL="457200" indent="-457200" defTabSz="762000"/>
            <a:r>
              <a:rPr lang="en-US" dirty="0">
                <a:solidFill>
                  <a:schemeClr val="accent2"/>
                </a:solidFill>
              </a:rPr>
              <a:t>Associated partners:</a:t>
            </a:r>
          </a:p>
          <a:p>
            <a:pPr marL="457200" indent="-457200" defTabSz="762000"/>
            <a:r>
              <a:rPr lang="en-US" sz="800" dirty="0"/>
              <a:t> </a:t>
            </a:r>
          </a:p>
          <a:p>
            <a:pPr marL="457200" indent="-457200" defTabSz="762000">
              <a:buFontTx/>
              <a:buChar char="•"/>
            </a:pPr>
            <a:r>
              <a:rPr lang="en-US" sz="1800" dirty="0" err="1">
                <a:latin typeface="Arial" pitchFamily="34" charset="0"/>
              </a:rPr>
              <a:t>Blekkinge</a:t>
            </a:r>
            <a:r>
              <a:rPr lang="en-US" sz="1800" dirty="0">
                <a:latin typeface="Arial" pitchFamily="34" charset="0"/>
              </a:rPr>
              <a:t> </a:t>
            </a:r>
            <a:r>
              <a:rPr lang="en-US" sz="1800" dirty="0" err="1">
                <a:latin typeface="Arial" pitchFamily="34" charset="0"/>
              </a:rPr>
              <a:t>Inst.of</a:t>
            </a:r>
            <a:r>
              <a:rPr lang="en-US" sz="1800" dirty="0">
                <a:latin typeface="Arial" pitchFamily="34" charset="0"/>
              </a:rPr>
              <a:t> Technology (SE)</a:t>
            </a:r>
          </a:p>
          <a:p>
            <a:pPr marL="457200" indent="-457200" defTabSz="762000">
              <a:buFontTx/>
              <a:buChar char="•"/>
            </a:pPr>
            <a:r>
              <a:rPr lang="en-US" sz="1800" dirty="0">
                <a:latin typeface="Arial" pitchFamily="34" charset="0"/>
              </a:rPr>
              <a:t>PSUT Amman (JO)</a:t>
            </a:r>
          </a:p>
          <a:p>
            <a:pPr marL="457200" indent="-457200" defTabSz="762000">
              <a:buFontTx/>
              <a:buChar char="•"/>
            </a:pPr>
            <a:r>
              <a:rPr lang="en-US" sz="1800" dirty="0">
                <a:latin typeface="Arial" pitchFamily="34" charset="0"/>
              </a:rPr>
              <a:t>TU </a:t>
            </a:r>
            <a:r>
              <a:rPr lang="en-US" sz="1800" dirty="0" smtClean="0">
                <a:latin typeface="Arial" pitchFamily="34" charset="0"/>
              </a:rPr>
              <a:t>Bucharest </a:t>
            </a:r>
            <a:r>
              <a:rPr lang="en-US" sz="1800" dirty="0">
                <a:latin typeface="Arial" pitchFamily="34" charset="0"/>
              </a:rPr>
              <a:t>(RO)</a:t>
            </a:r>
          </a:p>
          <a:p>
            <a:pPr marL="457200" indent="-457200" defTabSz="762000">
              <a:buFontTx/>
              <a:buChar char="•"/>
            </a:pPr>
            <a:r>
              <a:rPr lang="en-US" sz="1800" dirty="0">
                <a:latin typeface="Arial" pitchFamily="34" charset="0"/>
              </a:rPr>
              <a:t>TU </a:t>
            </a:r>
            <a:r>
              <a:rPr lang="en-US" sz="1800" dirty="0" err="1">
                <a:latin typeface="Arial" pitchFamily="34" charset="0"/>
              </a:rPr>
              <a:t>Kharkiv</a:t>
            </a:r>
            <a:r>
              <a:rPr lang="en-US" sz="1800" dirty="0">
                <a:latin typeface="Arial" pitchFamily="34" charset="0"/>
              </a:rPr>
              <a:t> (UA)</a:t>
            </a:r>
          </a:p>
        </p:txBody>
      </p:sp>
      <p:pic>
        <p:nvPicPr>
          <p:cNvPr id="23558" name="Picture 6" descr="mare_logo_2cm_col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5572140"/>
            <a:ext cx="2998170" cy="1001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socrat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1428736"/>
            <a:ext cx="168812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44" y="0"/>
            <a:ext cx="6251331" cy="8636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dirty="0" err="1" smtClean="0"/>
              <a:t>Results and Experience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14348" y="1785926"/>
            <a:ext cx="8014219" cy="3560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buSzTx/>
              <a:buFont typeface="Monotype Sorts" pitchFamily="2" charset="2"/>
              <a:buNone/>
            </a:pPr>
            <a:r>
              <a:rPr lang="en-US" sz="2400" dirty="0" smtClean="0"/>
              <a:t>We have now:</a:t>
            </a:r>
          </a:p>
          <a:p>
            <a:pPr lvl="1">
              <a:buSzTx/>
              <a:buFont typeface="Wingdings" pitchFamily="2" charset="2"/>
              <a:buChar char="§"/>
            </a:pPr>
            <a:r>
              <a:rPr lang="en-US" sz="2400" dirty="0" smtClean="0"/>
              <a:t>Joint and agreed </a:t>
            </a:r>
            <a:r>
              <a:rPr lang="en-US" sz="2400" u="sng" dirty="0" smtClean="0"/>
              <a:t>curriculum</a:t>
            </a:r>
          </a:p>
          <a:p>
            <a:pPr lvl="1">
              <a:buSzTx/>
              <a:buFont typeface="Wingdings" pitchFamily="2" charset="2"/>
              <a:buChar char="§"/>
            </a:pPr>
            <a:r>
              <a:rPr lang="en-US" sz="2400" u="sng" dirty="0" smtClean="0"/>
              <a:t>Content</a:t>
            </a:r>
            <a:r>
              <a:rPr lang="en-US" sz="2400" dirty="0" smtClean="0"/>
              <a:t> of the modules in English</a:t>
            </a:r>
          </a:p>
          <a:p>
            <a:pPr lvl="1">
              <a:buSzTx/>
              <a:buFont typeface="Wingdings" pitchFamily="2" charset="2"/>
              <a:buChar char="§"/>
            </a:pPr>
            <a:r>
              <a:rPr lang="en-US" sz="2400" dirty="0" smtClean="0"/>
              <a:t>Didactic </a:t>
            </a:r>
            <a:r>
              <a:rPr lang="en-US" sz="2400" i="1" dirty="0" smtClean="0"/>
              <a:t>guidelines</a:t>
            </a:r>
          </a:p>
          <a:p>
            <a:pPr lvl="1">
              <a:buSzTx/>
              <a:buFont typeface="Wingdings" pitchFamily="2" charset="2"/>
              <a:buChar char="§"/>
            </a:pPr>
            <a:r>
              <a:rPr lang="en-US" sz="2400" dirty="0" smtClean="0"/>
              <a:t>Running </a:t>
            </a:r>
            <a:r>
              <a:rPr lang="en-US" sz="2400" u="sng" dirty="0" smtClean="0"/>
              <a:t>e-learning</a:t>
            </a:r>
            <a:r>
              <a:rPr lang="en-US" sz="2400" dirty="0" smtClean="0"/>
              <a:t> environment (</a:t>
            </a:r>
            <a:r>
              <a:rPr lang="en-US" sz="2400" dirty="0" err="1" smtClean="0"/>
              <a:t>Moodle</a:t>
            </a:r>
            <a:r>
              <a:rPr lang="en-US" sz="2400" dirty="0" smtClean="0"/>
              <a:t>, </a:t>
            </a:r>
            <a:r>
              <a:rPr lang="en-US" sz="2400" dirty="0" err="1" smtClean="0"/>
              <a:t>EduCommons</a:t>
            </a:r>
            <a:r>
              <a:rPr lang="en-US" sz="2400" dirty="0" smtClean="0"/>
              <a:t>)</a:t>
            </a:r>
          </a:p>
          <a:p>
            <a:pPr lvl="1">
              <a:buSzTx/>
              <a:buFont typeface="Wingdings" pitchFamily="2" charset="2"/>
              <a:buChar char="§"/>
            </a:pPr>
            <a:r>
              <a:rPr lang="en-US" sz="2400" u="sng" dirty="0" smtClean="0"/>
              <a:t>Accreditation</a:t>
            </a:r>
            <a:r>
              <a:rPr lang="en-US" sz="2400" dirty="0" smtClean="0"/>
              <a:t> of the study degree program in Austria, Slovenia, Romania, Germany</a:t>
            </a:r>
          </a:p>
          <a:p>
            <a:pPr lvl="1">
              <a:buSzTx/>
              <a:buFont typeface="Wingdings" pitchFamily="2" charset="2"/>
              <a:buChar char="§"/>
            </a:pPr>
            <a:r>
              <a:rPr lang="en-US" sz="2400" u="sng" dirty="0" smtClean="0"/>
              <a:t>Running</a:t>
            </a:r>
            <a:r>
              <a:rPr lang="en-US" sz="2400" dirty="0" smtClean="0"/>
              <a:t> Master Course in Villach, Austria </a:t>
            </a:r>
          </a:p>
        </p:txBody>
      </p:sp>
      <p:pic>
        <p:nvPicPr>
          <p:cNvPr id="4" name="Picture 6" descr="mare_logo_2cm_col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5643578"/>
            <a:ext cx="2998170" cy="1001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8" descr="master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000108"/>
            <a:ext cx="5354515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454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81354" y="1524000"/>
            <a:ext cx="2954215" cy="3505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de-AT" sz="3200" kern="1200" dirty="0" smtClean="0">
                <a:solidFill>
                  <a:srgbClr val="6600FF"/>
                </a:solidFill>
                <a:ea typeface="+mn-ea"/>
                <a:cs typeface="+mn-cs"/>
              </a:rPr>
              <a:t>Master Study </a:t>
            </a:r>
            <a:br>
              <a:rPr lang="de-AT" sz="3200" kern="1200" dirty="0" smtClean="0">
                <a:solidFill>
                  <a:srgbClr val="6600FF"/>
                </a:solidFill>
                <a:ea typeface="+mn-ea"/>
                <a:cs typeface="+mn-cs"/>
              </a:rPr>
            </a:br>
            <a:r>
              <a:rPr lang="de-AT" sz="3200" kern="1200" dirty="0" smtClean="0">
                <a:solidFill>
                  <a:srgbClr val="6600FF"/>
                </a:solidFill>
                <a:ea typeface="+mn-ea"/>
                <a:cs typeface="+mn-cs"/>
              </a:rPr>
              <a:t>Program </a:t>
            </a:r>
            <a:br>
              <a:rPr lang="de-AT" sz="3200" kern="1200" dirty="0" smtClean="0">
                <a:solidFill>
                  <a:srgbClr val="6600FF"/>
                </a:solidFill>
                <a:ea typeface="+mn-ea"/>
                <a:cs typeface="+mn-cs"/>
              </a:rPr>
            </a:br>
            <a:r>
              <a:rPr lang="de-AT" sz="3200" kern="1200" dirty="0" smtClean="0">
                <a:solidFill>
                  <a:srgbClr val="6600FF"/>
                </a:solidFill>
                <a:ea typeface="+mn-ea"/>
                <a:cs typeface="+mn-cs"/>
              </a:rPr>
              <a:t>Remote Systems</a:t>
            </a:r>
            <a:br>
              <a:rPr lang="de-AT" sz="3200" kern="1200" dirty="0" smtClean="0">
                <a:solidFill>
                  <a:srgbClr val="6600FF"/>
                </a:solidFill>
                <a:ea typeface="+mn-ea"/>
                <a:cs typeface="+mn-cs"/>
              </a:rPr>
            </a:br>
            <a:r>
              <a:rPr lang="de-AT" sz="3200" kern="1200" dirty="0" smtClean="0">
                <a:solidFill>
                  <a:srgbClr val="6600FF"/>
                </a:solidFill>
                <a:ea typeface="+mn-ea"/>
                <a:cs typeface="+mn-cs"/>
              </a:rPr>
              <a:t>at CUAS</a:t>
            </a:r>
            <a:r>
              <a:rPr lang="de-AT" sz="3200" b="1" kern="1200" dirty="0" smtClean="0">
                <a:solidFill>
                  <a:schemeClr val="accent1"/>
                </a:solidFill>
                <a:latin typeface="Arial Unicode MS" pitchFamily="34" charset="-128"/>
                <a:ea typeface="+mn-ea"/>
                <a:cs typeface="+mn-cs"/>
              </a:rPr>
              <a:t/>
            </a:r>
            <a:br>
              <a:rPr lang="de-AT" sz="3200" b="1" kern="1200" dirty="0" smtClean="0">
                <a:solidFill>
                  <a:schemeClr val="accent1"/>
                </a:solidFill>
                <a:latin typeface="Arial Unicode MS" pitchFamily="34" charset="-128"/>
                <a:ea typeface="+mn-ea"/>
                <a:cs typeface="+mn-cs"/>
              </a:rPr>
            </a:br>
            <a:r>
              <a:rPr lang="de-AT" sz="1800" b="1" kern="1200" dirty="0" smtClean="0">
                <a:solidFill>
                  <a:schemeClr val="accent1"/>
                </a:solidFill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lang="de-AT" sz="3200" b="1" kern="1200" dirty="0" smtClean="0">
                <a:solidFill>
                  <a:schemeClr val="accent1"/>
                </a:solidFill>
                <a:latin typeface="Arial Unicode MS" pitchFamily="34" charset="-128"/>
                <a:ea typeface="+mn-ea"/>
                <a:cs typeface="+mn-cs"/>
              </a:rPr>
              <a:t/>
            </a:r>
            <a:br>
              <a:rPr lang="de-AT" sz="3200" b="1" kern="1200" dirty="0" smtClean="0">
                <a:solidFill>
                  <a:schemeClr val="accent1"/>
                </a:solidFill>
                <a:latin typeface="Arial Unicode MS" pitchFamily="34" charset="-128"/>
                <a:ea typeface="+mn-ea"/>
                <a:cs typeface="+mn-cs"/>
              </a:rPr>
            </a:br>
            <a:r>
              <a:rPr lang="de-AT" sz="2000" kern="1200" dirty="0" smtClean="0">
                <a:solidFill>
                  <a:srgbClr val="6600FF"/>
                </a:solidFill>
                <a:ea typeface="+mn-ea"/>
                <a:cs typeface="+mn-cs"/>
              </a:rPr>
              <a:t>within the </a:t>
            </a:r>
            <a:br>
              <a:rPr lang="de-AT" sz="2000" kern="1200" dirty="0" smtClean="0">
                <a:solidFill>
                  <a:srgbClr val="6600FF"/>
                </a:solidFill>
                <a:ea typeface="+mn-ea"/>
                <a:cs typeface="+mn-cs"/>
              </a:rPr>
            </a:br>
            <a:r>
              <a:rPr lang="de-AT" sz="2000" kern="1200" dirty="0" smtClean="0">
                <a:solidFill>
                  <a:srgbClr val="6600FF"/>
                </a:solidFill>
                <a:ea typeface="+mn-ea"/>
                <a:cs typeface="+mn-cs"/>
              </a:rPr>
              <a:t>Systems Design</a:t>
            </a:r>
            <a:br>
              <a:rPr lang="de-AT" sz="2000" kern="1200" dirty="0" smtClean="0">
                <a:solidFill>
                  <a:srgbClr val="6600FF"/>
                </a:solidFill>
                <a:ea typeface="+mn-ea"/>
                <a:cs typeface="+mn-cs"/>
              </a:rPr>
            </a:br>
            <a:r>
              <a:rPr lang="de-AT" sz="2000" kern="1200" dirty="0" smtClean="0">
                <a:solidFill>
                  <a:srgbClr val="6600FF"/>
                </a:solidFill>
                <a:ea typeface="+mn-ea"/>
                <a:cs typeface="+mn-cs"/>
              </a:rPr>
              <a:t>Program</a:t>
            </a:r>
            <a:endParaRPr lang="de-DE" sz="3200" kern="1200" dirty="0" smtClean="0">
              <a:solidFill>
                <a:srgbClr val="6600FF"/>
              </a:solidFill>
              <a:ea typeface="+mn-ea"/>
              <a:cs typeface="+mn-cs"/>
            </a:endParaRPr>
          </a:p>
        </p:txBody>
      </p:sp>
      <p:sp>
        <p:nvSpPr>
          <p:cNvPr id="25604" name="Oval 9"/>
          <p:cNvSpPr>
            <a:spLocks noChangeArrowheads="1"/>
          </p:cNvSpPr>
          <p:nvPr/>
        </p:nvSpPr>
        <p:spPr bwMode="auto">
          <a:xfrm>
            <a:off x="7666892" y="609600"/>
            <a:ext cx="255677" cy="65225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en-US" sz="2400" b="1">
              <a:solidFill>
                <a:schemeClr val="accent1"/>
              </a:solidFill>
              <a:latin typeface="Arial" pitchFamily="34" charset="0"/>
            </a:endParaRPr>
          </a:p>
        </p:txBody>
      </p:sp>
      <p:sp>
        <p:nvSpPr>
          <p:cNvPr id="25605" name="Oval 10"/>
          <p:cNvSpPr>
            <a:spLocks noChangeArrowheads="1"/>
          </p:cNvSpPr>
          <p:nvPr/>
        </p:nvSpPr>
        <p:spPr bwMode="auto">
          <a:xfrm>
            <a:off x="6822831" y="1000108"/>
            <a:ext cx="2321169" cy="652255"/>
          </a:xfrm>
          <a:prstGeom prst="ellips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2400" b="1">
              <a:solidFill>
                <a:schemeClr val="accent1"/>
              </a:solidFill>
              <a:latin typeface="Arial" pitchFamily="34" charset="0"/>
            </a:endParaRPr>
          </a:p>
        </p:txBody>
      </p:sp>
      <p:sp>
        <p:nvSpPr>
          <p:cNvPr id="25606" name="Text Box 11"/>
          <p:cNvSpPr txBox="1">
            <a:spLocks noChangeArrowheads="1"/>
          </p:cNvSpPr>
          <p:nvPr/>
        </p:nvSpPr>
        <p:spPr bwMode="auto">
          <a:xfrm>
            <a:off x="615461" y="5715000"/>
            <a:ext cx="2711296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de-AT" sz="2400" b="1">
                <a:solidFill>
                  <a:schemeClr val="accent2"/>
                </a:solidFill>
                <a:latin typeface="Arial" pitchFamily="34" charset="0"/>
              </a:rPr>
              <a:t>Module Structure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42844" y="0"/>
            <a:ext cx="6251331" cy="8636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Remote Systems Master (1)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677" y="1447801"/>
            <a:ext cx="8862646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5571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44" y="0"/>
            <a:ext cx="8229600" cy="11430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de-AT" dirty="0" smtClean="0"/>
              <a:t>Remote Systems Master (2)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285728"/>
            <a:ext cx="7039363" cy="523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de-AT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International Association of Online Engineering</a:t>
            </a:r>
            <a:endParaRPr lang="en-US" sz="2800" dirty="0" smtClean="0">
              <a:solidFill>
                <a:srgbClr val="775F55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2531" name="Picture 7" descr="IAOE_logo_quad_13mm_300dp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3038" y="2781300"/>
            <a:ext cx="148883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2"/>
          <p:cNvSpPr txBox="1">
            <a:spLocks noChangeArrowheads="1"/>
          </p:cNvSpPr>
          <p:nvPr/>
        </p:nvSpPr>
        <p:spPr bwMode="auto">
          <a:xfrm>
            <a:off x="785786" y="1928802"/>
            <a:ext cx="560082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Arial" pitchFamily="34" charset="0"/>
              </a:rPr>
              <a:t>Michael E. Auer</a:t>
            </a:r>
            <a:r>
              <a:rPr lang="en-US" sz="1600" dirty="0">
                <a:latin typeface="Arial" pitchFamily="34" charset="0"/>
              </a:rPr>
              <a:t>, Founder, President and CEO 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itchFamily="34" charset="0"/>
              </a:rPr>
              <a:t>Andreas Pester</a:t>
            </a:r>
            <a:r>
              <a:rPr lang="en-US" sz="1600" dirty="0">
                <a:latin typeface="Arial" pitchFamily="34" charset="0"/>
              </a:rPr>
              <a:t>, </a:t>
            </a:r>
            <a:r>
              <a:rPr lang="en-US" sz="1600" dirty="0" smtClean="0">
                <a:latin typeface="Arial" pitchFamily="34" charset="0"/>
              </a:rPr>
              <a:t>Secretary </a:t>
            </a:r>
            <a:r>
              <a:rPr lang="en-US" sz="1600" dirty="0">
                <a:latin typeface="Arial" pitchFamily="34" charset="0"/>
              </a:rPr>
              <a:t>General</a:t>
            </a:r>
          </a:p>
          <a:p>
            <a:endParaRPr lang="en-US" sz="1600" dirty="0">
              <a:solidFill>
                <a:srgbClr val="0070C0"/>
              </a:solidFill>
              <a:latin typeface="Arial" pitchFamily="34" charset="0"/>
            </a:endParaRPr>
          </a:p>
          <a:p>
            <a:r>
              <a:rPr lang="en-US" sz="1600" dirty="0">
                <a:solidFill>
                  <a:srgbClr val="0070C0"/>
                </a:solidFill>
                <a:latin typeface="Arial" pitchFamily="34" charset="0"/>
              </a:rPr>
              <a:t>A.Y. Al-</a:t>
            </a:r>
            <a:r>
              <a:rPr lang="en-US" sz="1600" dirty="0" err="1">
                <a:solidFill>
                  <a:srgbClr val="0070C0"/>
                </a:solidFill>
                <a:latin typeface="Arial" pitchFamily="34" charset="0"/>
              </a:rPr>
              <a:t>Zoubi</a:t>
            </a:r>
            <a:r>
              <a:rPr lang="en-US" sz="1600" dirty="0">
                <a:latin typeface="Arial" pitchFamily="34" charset="0"/>
              </a:rPr>
              <a:t>, Vice-President </a:t>
            </a:r>
            <a:r>
              <a:rPr lang="en-US" sz="1600" u="sng" dirty="0">
                <a:latin typeface="Arial" pitchFamily="34" charset="0"/>
              </a:rPr>
              <a:t>International Affairs 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itchFamily="34" charset="0"/>
              </a:rPr>
              <a:t>J.M. Martins Ferreira</a:t>
            </a:r>
            <a:r>
              <a:rPr lang="en-US" sz="1600" dirty="0">
                <a:latin typeface="Arial" pitchFamily="34" charset="0"/>
              </a:rPr>
              <a:t>, Vice-President </a:t>
            </a:r>
            <a:r>
              <a:rPr lang="en-US" sz="1600" u="sng" dirty="0">
                <a:latin typeface="Arial" pitchFamily="34" charset="0"/>
              </a:rPr>
              <a:t>Membership Affairs </a:t>
            </a:r>
          </a:p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</a:rPr>
              <a:t>Christophe </a:t>
            </a:r>
            <a:r>
              <a:rPr lang="en-US" sz="1600" dirty="0" err="1" smtClean="0">
                <a:solidFill>
                  <a:srgbClr val="0070C0"/>
                </a:solidFill>
                <a:latin typeface="Arial" pitchFamily="34" charset="0"/>
              </a:rPr>
              <a:t>Gravier</a:t>
            </a:r>
            <a:r>
              <a:rPr lang="en-US" sz="1600" dirty="0" smtClean="0">
                <a:latin typeface="Arial" pitchFamily="34" charset="0"/>
              </a:rPr>
              <a:t>, </a:t>
            </a:r>
            <a:r>
              <a:rPr lang="en-US" sz="1600" dirty="0">
                <a:latin typeface="Arial" pitchFamily="34" charset="0"/>
              </a:rPr>
              <a:t>Vice-President </a:t>
            </a:r>
            <a:r>
              <a:rPr lang="en-US" sz="1600" u="sng" dirty="0">
                <a:latin typeface="Arial" pitchFamily="34" charset="0"/>
              </a:rPr>
              <a:t>Academic Relations </a:t>
            </a:r>
          </a:p>
          <a:p>
            <a:r>
              <a:rPr lang="en-US" sz="1600" dirty="0" err="1">
                <a:solidFill>
                  <a:srgbClr val="0070C0"/>
                </a:solidFill>
                <a:latin typeface="Arial" pitchFamily="34" charset="0"/>
              </a:rPr>
              <a:t>Karsten</a:t>
            </a:r>
            <a:r>
              <a:rPr lang="en-US" sz="1600" dirty="0">
                <a:solidFill>
                  <a:srgbClr val="0070C0"/>
                </a:solidFill>
                <a:latin typeface="Arial" pitchFamily="34" charset="0"/>
              </a:rPr>
              <a:t> Henke</a:t>
            </a:r>
            <a:r>
              <a:rPr lang="en-US" sz="1600" dirty="0">
                <a:latin typeface="Arial" pitchFamily="34" charset="0"/>
              </a:rPr>
              <a:t>, Vice-President </a:t>
            </a:r>
            <a:r>
              <a:rPr lang="en-US" sz="1600" u="sng" dirty="0">
                <a:latin typeface="Arial" pitchFamily="34" charset="0"/>
              </a:rPr>
              <a:t>Educational Affairs </a:t>
            </a:r>
          </a:p>
          <a:p>
            <a:r>
              <a:rPr lang="en-US" sz="1600" dirty="0" err="1">
                <a:solidFill>
                  <a:srgbClr val="0070C0"/>
                </a:solidFill>
                <a:latin typeface="Arial" pitchFamily="34" charset="0"/>
              </a:rPr>
              <a:t>Doru</a:t>
            </a:r>
            <a:r>
              <a:rPr lang="en-US" sz="1600" dirty="0">
                <a:solidFill>
                  <a:srgbClr val="0070C0"/>
                </a:solidFill>
                <a:latin typeface="Arial" pitchFamily="34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Arial" pitchFamily="34" charset="0"/>
              </a:rPr>
              <a:t>Ursutiu</a:t>
            </a:r>
            <a:r>
              <a:rPr lang="en-US" sz="1600" dirty="0">
                <a:latin typeface="Arial" pitchFamily="34" charset="0"/>
              </a:rPr>
              <a:t>, Vice-President </a:t>
            </a:r>
            <a:r>
              <a:rPr lang="en-US" sz="1600" u="sng" dirty="0">
                <a:latin typeface="Arial" pitchFamily="34" charset="0"/>
              </a:rPr>
              <a:t>Industrial Relations </a:t>
            </a:r>
          </a:p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</a:rPr>
              <a:t>Arthur Edwards</a:t>
            </a:r>
            <a:r>
              <a:rPr lang="en-US" sz="1600" dirty="0" smtClean="0">
                <a:latin typeface="Arial" pitchFamily="34" charset="0"/>
              </a:rPr>
              <a:t>, Latin America </a:t>
            </a:r>
            <a:r>
              <a:rPr lang="en-US" sz="1600" dirty="0">
                <a:latin typeface="Arial" pitchFamily="34" charset="0"/>
              </a:rPr>
              <a:t>Liaison</a:t>
            </a:r>
            <a:r>
              <a:rPr lang="en-US" sz="1600" dirty="0">
                <a:solidFill>
                  <a:srgbClr val="009D00"/>
                </a:solidFill>
                <a:latin typeface="Arial" pitchFamily="34" charset="0"/>
              </a:rPr>
              <a:t> </a:t>
            </a:r>
          </a:p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</a:rPr>
              <a:t>David Lowe</a:t>
            </a:r>
            <a:r>
              <a:rPr lang="en-US" sz="1600" dirty="0" smtClean="0">
                <a:latin typeface="Arial" pitchFamily="34" charset="0"/>
              </a:rPr>
              <a:t>, Australian Liaison</a:t>
            </a:r>
            <a:endParaRPr lang="en-US" sz="1600" dirty="0">
              <a:latin typeface="Arial" pitchFamily="34" charset="0"/>
            </a:endParaRPr>
          </a:p>
          <a:p>
            <a:r>
              <a:rPr lang="en-US" sz="1600" dirty="0" err="1" smtClean="0">
                <a:solidFill>
                  <a:srgbClr val="0070C0"/>
                </a:solidFill>
                <a:latin typeface="Arial" pitchFamily="34" charset="0"/>
              </a:rPr>
              <a:t>Andreja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Arial" pitchFamily="34" charset="0"/>
              </a:rPr>
              <a:t>Rojko</a:t>
            </a:r>
            <a:endParaRPr lang="en-US" sz="1600" dirty="0">
              <a:solidFill>
                <a:srgbClr val="0070C0"/>
              </a:solidFill>
              <a:latin typeface="Arial" pitchFamily="34" charset="0"/>
            </a:endParaRPr>
          </a:p>
          <a:p>
            <a:endParaRPr lang="en-US" sz="1600" dirty="0">
              <a:solidFill>
                <a:srgbClr val="0070C0"/>
              </a:solidFill>
              <a:latin typeface="Arial" pitchFamily="34" charset="0"/>
            </a:endParaRPr>
          </a:p>
        </p:txBody>
      </p:sp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6367097" y="4581525"/>
            <a:ext cx="2432374" cy="160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62000"/>
            <a:r>
              <a:rPr lang="de-DE" sz="1400" dirty="0">
                <a:latin typeface="Arial" pitchFamily="34" charset="0"/>
              </a:rPr>
              <a:t>Kirchengasse 10/200</a:t>
            </a:r>
            <a:br>
              <a:rPr lang="de-DE" sz="1400" dirty="0">
                <a:latin typeface="Arial" pitchFamily="34" charset="0"/>
              </a:rPr>
            </a:br>
            <a:r>
              <a:rPr lang="de-DE" sz="1400" dirty="0">
                <a:latin typeface="Arial" pitchFamily="34" charset="0"/>
              </a:rPr>
              <a:t>A-1070 WIEN</a:t>
            </a:r>
            <a:br>
              <a:rPr lang="de-DE" sz="1400" dirty="0">
                <a:latin typeface="Arial" pitchFamily="34" charset="0"/>
              </a:rPr>
            </a:br>
            <a:r>
              <a:rPr lang="de-DE" sz="1400" dirty="0">
                <a:latin typeface="Arial" pitchFamily="34" charset="0"/>
              </a:rPr>
              <a:t>Austria</a:t>
            </a:r>
            <a:endParaRPr lang="en-GB" sz="1400" dirty="0">
              <a:latin typeface="Arial" pitchFamily="34" charset="0"/>
            </a:endParaRPr>
          </a:p>
          <a:p>
            <a:pPr defTabSz="762000"/>
            <a:r>
              <a:rPr lang="en-GB" sz="1400" dirty="0">
                <a:latin typeface="Arial" pitchFamily="34" charset="0"/>
              </a:rPr>
              <a:t>Phone: +43 664 73621196</a:t>
            </a:r>
            <a:br>
              <a:rPr lang="en-GB" sz="1400" dirty="0">
                <a:latin typeface="Arial" pitchFamily="34" charset="0"/>
              </a:rPr>
            </a:br>
            <a:r>
              <a:rPr lang="en-GB" sz="1400" dirty="0">
                <a:latin typeface="Arial" pitchFamily="34" charset="0"/>
              </a:rPr>
              <a:t>Fax: +49 12120 294752</a:t>
            </a:r>
          </a:p>
          <a:p>
            <a:pPr defTabSz="762000"/>
            <a:r>
              <a:rPr lang="en-GB" sz="1400" dirty="0" err="1">
                <a:latin typeface="Arial" pitchFamily="34" charset="0"/>
              </a:rPr>
              <a:t>info@online-engineering.org</a:t>
            </a:r>
            <a:r>
              <a:rPr lang="en-GB" sz="1400" dirty="0">
                <a:latin typeface="Arial" pitchFamily="34" charset="0"/>
              </a:rPr>
              <a:t/>
            </a:r>
            <a:br>
              <a:rPr lang="en-GB" sz="1400" dirty="0">
                <a:latin typeface="Arial" pitchFamily="34" charset="0"/>
              </a:rPr>
            </a:br>
            <a:r>
              <a:rPr lang="en-GB" sz="1400" dirty="0">
                <a:latin typeface="Arial" pitchFamily="34" charset="0"/>
              </a:rPr>
              <a:t>w</a:t>
            </a:r>
            <a:r>
              <a:rPr lang="en-US" sz="1400" dirty="0">
                <a:latin typeface="Arial" pitchFamily="34" charset="0"/>
              </a:rPr>
              <a:t>ww.online-engineering.org</a:t>
            </a:r>
            <a:endParaRPr lang="de-DE" sz="1400" dirty="0"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5500702"/>
            <a:ext cx="3352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FF"/>
                </a:solidFill>
                <a:latin typeface="Arial" pitchFamily="34" charset="0"/>
              </a:rPr>
              <a:t>w</a:t>
            </a:r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</a:rPr>
              <a:t>ww.online-engineering.org</a:t>
            </a:r>
            <a:endParaRPr lang="de-DE" sz="2000" dirty="0" err="1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Picture 4" descr="ed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084120"/>
            <a:ext cx="5152300" cy="454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9" name="Rectangle 6"/>
          <p:cNvSpPr>
            <a:spLocks noChangeArrowheads="1"/>
          </p:cNvSpPr>
          <p:nvPr/>
        </p:nvSpPr>
        <p:spPr bwMode="auto">
          <a:xfrm>
            <a:off x="214282" y="1357298"/>
            <a:ext cx="506436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de-AT" sz="2000" b="0" dirty="0">
                <a:solidFill>
                  <a:schemeClr val="tx1"/>
                </a:solidFill>
              </a:rPr>
              <a:t>Prof. Dr.-Ing. </a:t>
            </a:r>
            <a:r>
              <a:rPr lang="de-AT" sz="2000" b="0" dirty="0" err="1">
                <a:solidFill>
                  <a:schemeClr val="tx1"/>
                </a:solidFill>
              </a:rPr>
              <a:t>Dr.sc</a:t>
            </a:r>
            <a:r>
              <a:rPr lang="de-AT" sz="2000" b="0" dirty="0">
                <a:solidFill>
                  <a:schemeClr val="tx1"/>
                </a:solidFill>
              </a:rPr>
              <a:t>. Michael E. Auer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de-AT" sz="1800" b="0" dirty="0" err="1">
                <a:solidFill>
                  <a:schemeClr val="tx1"/>
                </a:solidFill>
              </a:rPr>
              <a:t>Carinthia</a:t>
            </a:r>
            <a:r>
              <a:rPr lang="de-AT" sz="1800" b="0" dirty="0">
                <a:solidFill>
                  <a:schemeClr val="tx1"/>
                </a:solidFill>
              </a:rPr>
              <a:t> University of </a:t>
            </a:r>
            <a:r>
              <a:rPr lang="de-AT" sz="1800" b="0" dirty="0" err="1">
                <a:solidFill>
                  <a:schemeClr val="tx1"/>
                </a:solidFill>
              </a:rPr>
              <a:t>Applied</a:t>
            </a:r>
            <a:r>
              <a:rPr lang="de-AT" sz="1800" b="0" dirty="0">
                <a:solidFill>
                  <a:schemeClr val="tx1"/>
                </a:solidFill>
              </a:rPr>
              <a:t> </a:t>
            </a:r>
            <a:r>
              <a:rPr lang="de-AT" sz="1800" b="0" dirty="0" err="1">
                <a:solidFill>
                  <a:schemeClr val="tx1"/>
                </a:solidFill>
              </a:rPr>
              <a:t>Sciences</a:t>
            </a:r>
            <a:endParaRPr lang="de-AT" sz="1800" b="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de-AT" sz="1800" b="0" dirty="0" smtClean="0">
                <a:solidFill>
                  <a:schemeClr val="tx1"/>
                </a:solidFill>
              </a:rPr>
              <a:t>Europastrasse 4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de-AT" sz="1800" b="0" dirty="0" smtClean="0">
                <a:solidFill>
                  <a:schemeClr val="tx1"/>
                </a:solidFill>
              </a:rPr>
              <a:t>9524 Villach</a:t>
            </a:r>
            <a:r>
              <a:rPr lang="de-AT" sz="1800" b="0" dirty="0">
                <a:solidFill>
                  <a:schemeClr val="tx1"/>
                </a:solidFill>
              </a:rPr>
              <a:t>, </a:t>
            </a:r>
            <a:r>
              <a:rPr lang="de-AT" sz="1800" b="0" dirty="0" err="1">
                <a:solidFill>
                  <a:schemeClr val="tx1"/>
                </a:solidFill>
              </a:rPr>
              <a:t>Austria</a:t>
            </a:r>
            <a:endParaRPr lang="de-AT" sz="1800" b="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de-AT" sz="1800" b="0" dirty="0" err="1">
                <a:solidFill>
                  <a:schemeClr val="tx1"/>
                </a:solidFill>
              </a:rPr>
              <a:t>www.cti.ac.at</a:t>
            </a:r>
            <a:r>
              <a:rPr lang="de-AT" sz="1800" b="0" dirty="0">
                <a:solidFill>
                  <a:schemeClr val="tx1"/>
                </a:solidFill>
              </a:rPr>
              <a:t>/auer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de-AT" sz="1800" b="0" dirty="0" err="1">
                <a:solidFill>
                  <a:schemeClr val="tx1"/>
                </a:solidFill>
              </a:rPr>
              <a:t>m.auer@ieee.org</a:t>
            </a:r>
            <a:endParaRPr lang="de-AT" sz="1800" b="0" dirty="0">
              <a:solidFill>
                <a:schemeClr val="tx1"/>
              </a:solidFill>
            </a:endParaRPr>
          </a:p>
        </p:txBody>
      </p:sp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0" y="0"/>
            <a:ext cx="7215206" cy="857232"/>
          </a:xfrm>
        </p:spPr>
        <p:txBody>
          <a:bodyPr/>
          <a:lstStyle/>
          <a:p>
            <a:r>
              <a:rPr lang="de-AT" dirty="0" err="1" smtClean="0"/>
              <a:t>Contact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4"/>
          <p:cNvSpPr>
            <a:spLocks noChangeArrowheads="1"/>
          </p:cNvSpPr>
          <p:nvPr/>
        </p:nvSpPr>
        <p:spPr bwMode="auto">
          <a:xfrm>
            <a:off x="971550" y="3933825"/>
            <a:ext cx="2592388" cy="20875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9219" name="Picture 11" descr="Platzhal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500174"/>
            <a:ext cx="2378075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5" descr="Gruppe Studieren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857628"/>
            <a:ext cx="2811462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89" name="Rectangle 17"/>
          <p:cNvSpPr>
            <a:spLocks noChangeArrowheads="1"/>
          </p:cNvSpPr>
          <p:nvPr/>
        </p:nvSpPr>
        <p:spPr bwMode="auto">
          <a:xfrm>
            <a:off x="214282" y="0"/>
            <a:ext cx="85328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AT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Campus Villach (1)</a:t>
            </a:r>
            <a:endParaRPr lang="de-DE" sz="2800" dirty="0">
              <a:solidFill>
                <a:srgbClr val="775F5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1428736"/>
            <a:ext cx="38893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de-AT" sz="2000" b="0" dirty="0" smtClean="0">
                <a:solidFill>
                  <a:srgbClr val="E60000"/>
                </a:solidFill>
              </a:rPr>
              <a:t>School </a:t>
            </a:r>
            <a:r>
              <a:rPr lang="de-AT" sz="2000" b="0" dirty="0" err="1" smtClean="0">
                <a:solidFill>
                  <a:srgbClr val="E60000"/>
                </a:solidFill>
              </a:rPr>
              <a:t>of</a:t>
            </a:r>
            <a:r>
              <a:rPr lang="de-AT" sz="2000" b="0" dirty="0" smtClean="0">
                <a:solidFill>
                  <a:srgbClr val="E60000"/>
                </a:solidFill>
              </a:rPr>
              <a:t> Systems Engineering</a:t>
            </a:r>
            <a:endParaRPr lang="de-DE" sz="2000" b="0" dirty="0">
              <a:solidFill>
                <a:srgbClr val="E60000"/>
              </a:solidFill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785786" y="2214554"/>
            <a:ext cx="4913312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indent="-533400">
              <a:lnSpc>
                <a:spcPct val="80000"/>
              </a:lnSpc>
              <a:spcBef>
                <a:spcPct val="20000"/>
              </a:spcBef>
            </a:pPr>
            <a:r>
              <a:rPr lang="de-AT" sz="1600" b="0" i="1" dirty="0"/>
              <a:t>Bachelor</a:t>
            </a:r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rgbClr val="E60000"/>
              </a:buClr>
              <a:buFontTx/>
              <a:buChar char="•"/>
            </a:pPr>
            <a:r>
              <a:rPr lang="de-AT" sz="1400" b="0" dirty="0"/>
              <a:t>Systems Engineering</a:t>
            </a:r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rgbClr val="E60000"/>
              </a:buClr>
              <a:buFontTx/>
              <a:buChar char="•"/>
            </a:pPr>
            <a:r>
              <a:rPr lang="de-AT" sz="1400" b="0" dirty="0"/>
              <a:t>Systems Engineering (</a:t>
            </a:r>
            <a:r>
              <a:rPr lang="de-AT" sz="1400" b="0" dirty="0" err="1"/>
              <a:t>part</a:t>
            </a:r>
            <a:r>
              <a:rPr lang="de-AT" sz="1400" b="0" dirty="0"/>
              <a:t>-time)</a:t>
            </a:r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rgbClr val="E60000"/>
              </a:buClr>
              <a:buFontTx/>
              <a:buChar char="•"/>
            </a:pPr>
            <a:r>
              <a:rPr lang="de-AT" sz="1400" b="0" dirty="0" err="1"/>
              <a:t>Mechanical</a:t>
            </a:r>
            <a:r>
              <a:rPr lang="de-AT" sz="1400" b="0" dirty="0"/>
              <a:t> Engineering</a:t>
            </a:r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rgbClr val="E60000"/>
              </a:buClr>
              <a:buFontTx/>
              <a:buChar char="•"/>
            </a:pPr>
            <a:r>
              <a:rPr lang="de-AT" sz="1400" b="0" dirty="0" err="1"/>
              <a:t>Mechanical</a:t>
            </a:r>
            <a:r>
              <a:rPr lang="de-AT" sz="1400" b="0" dirty="0"/>
              <a:t> Engineering  (</a:t>
            </a:r>
            <a:r>
              <a:rPr lang="de-AT" sz="1400" b="0" dirty="0" err="1"/>
              <a:t>part</a:t>
            </a:r>
            <a:r>
              <a:rPr lang="de-AT" sz="1400" b="0" dirty="0"/>
              <a:t>-time)</a:t>
            </a:r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rgbClr val="E60000"/>
              </a:buClr>
            </a:pPr>
            <a:r>
              <a:rPr lang="de-AT" sz="1600" b="0" i="1" dirty="0">
                <a:sym typeface="Symbol" pitchFamily="18" charset="2"/>
              </a:rPr>
              <a:t>Master</a:t>
            </a:r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rgbClr val="E60000"/>
              </a:buClr>
              <a:buFontTx/>
              <a:buChar char="•"/>
            </a:pPr>
            <a:r>
              <a:rPr lang="de-AT" sz="1400" b="0" dirty="0">
                <a:sym typeface="Symbol" pitchFamily="18" charset="2"/>
              </a:rPr>
              <a:t>Systems Design</a:t>
            </a:r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rgbClr val="E60000"/>
              </a:buClr>
              <a:buFontTx/>
              <a:buChar char="•"/>
            </a:pPr>
            <a:r>
              <a:rPr lang="de-AT" sz="1400" b="0" dirty="0">
                <a:sym typeface="Symbol" pitchFamily="18" charset="2"/>
              </a:rPr>
              <a:t>Systems Design (</a:t>
            </a:r>
            <a:r>
              <a:rPr lang="de-AT" sz="1400" b="0" dirty="0" err="1">
                <a:sym typeface="Symbol" pitchFamily="18" charset="2"/>
              </a:rPr>
              <a:t>part</a:t>
            </a:r>
            <a:r>
              <a:rPr lang="de-AT" sz="1400" b="0" dirty="0">
                <a:sym typeface="Symbol" pitchFamily="18" charset="2"/>
              </a:rPr>
              <a:t>-time)</a:t>
            </a:r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rgbClr val="E60000"/>
              </a:buClr>
              <a:buFontTx/>
              <a:buChar char="•"/>
            </a:pPr>
            <a:r>
              <a:rPr lang="de-AT" sz="1400" b="0" dirty="0">
                <a:sym typeface="Symbol" pitchFamily="18" charset="2"/>
              </a:rPr>
              <a:t>Integrated Systems </a:t>
            </a:r>
            <a:r>
              <a:rPr lang="de-AT" sz="1400" b="0" dirty="0" err="1">
                <a:sym typeface="Symbol" pitchFamily="18" charset="2"/>
              </a:rPr>
              <a:t>and</a:t>
            </a:r>
            <a:r>
              <a:rPr lang="de-AT" sz="1400" b="0" dirty="0">
                <a:sym typeface="Symbol" pitchFamily="18" charset="2"/>
              </a:rPr>
              <a:t> </a:t>
            </a:r>
            <a:r>
              <a:rPr lang="de-AT" sz="1400" b="0" dirty="0" err="1">
                <a:sym typeface="Symbol" pitchFamily="18" charset="2"/>
              </a:rPr>
              <a:t>Circuits</a:t>
            </a:r>
            <a:r>
              <a:rPr lang="de-AT" sz="1400" b="0" dirty="0">
                <a:sym typeface="Symbol" pitchFamily="18" charset="2"/>
              </a:rPr>
              <a:t> </a:t>
            </a:r>
            <a:r>
              <a:rPr lang="de-AT" sz="1400" b="0" dirty="0" smtClean="0">
                <a:sym typeface="Symbol" pitchFamily="18" charset="2"/>
              </a:rPr>
              <a:t>Design</a:t>
            </a:r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rgbClr val="E60000"/>
              </a:buClr>
              <a:buFontTx/>
              <a:buChar char="•"/>
            </a:pPr>
            <a:r>
              <a:rPr lang="de-AT" sz="1400" dirty="0" err="1" smtClean="0">
                <a:sym typeface="Symbol" pitchFamily="18" charset="2"/>
              </a:rPr>
              <a:t>Bionic</a:t>
            </a:r>
            <a:r>
              <a:rPr lang="de-AT" sz="1400" dirty="0" smtClean="0">
                <a:sym typeface="Symbol" pitchFamily="18" charset="2"/>
              </a:rPr>
              <a:t> Systems</a:t>
            </a:r>
            <a:endParaRPr lang="de-AT" sz="1400" b="0" dirty="0"/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rgbClr val="E60000"/>
              </a:buClr>
              <a:buFontTx/>
              <a:buChar char="•"/>
            </a:pPr>
            <a:endParaRPr lang="de-AT" sz="1400" b="0" dirty="0"/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285720" y="5143512"/>
            <a:ext cx="29722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de-DE" sz="2000" b="0" dirty="0" smtClean="0">
                <a:solidFill>
                  <a:srgbClr val="E60000"/>
                </a:solidFill>
              </a:rPr>
              <a:t>School </a:t>
            </a:r>
            <a:r>
              <a:rPr lang="de-DE" sz="2000" b="0" dirty="0" err="1" smtClean="0">
                <a:solidFill>
                  <a:srgbClr val="E60000"/>
                </a:solidFill>
              </a:rPr>
              <a:t>of</a:t>
            </a:r>
            <a:r>
              <a:rPr lang="de-DE" sz="2000" b="0" dirty="0" smtClean="0">
                <a:solidFill>
                  <a:srgbClr val="E60000"/>
                </a:solidFill>
              </a:rPr>
              <a:t> Geoinformation</a:t>
            </a:r>
            <a:endParaRPr lang="de-DE" sz="2000" b="0" dirty="0">
              <a:solidFill>
                <a:srgbClr val="E60000"/>
              </a:solidFill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285720" y="5643578"/>
            <a:ext cx="2703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de-DE" sz="2000" b="0" dirty="0" smtClean="0">
                <a:solidFill>
                  <a:srgbClr val="E60000"/>
                </a:solidFill>
              </a:rPr>
              <a:t>School </a:t>
            </a:r>
            <a:r>
              <a:rPr lang="de-DE" sz="2000" b="0" dirty="0" err="1" smtClean="0">
                <a:solidFill>
                  <a:srgbClr val="E60000"/>
                </a:solidFill>
              </a:rPr>
              <a:t>of</a:t>
            </a:r>
            <a:r>
              <a:rPr lang="de-DE" sz="2000" b="0" dirty="0" smtClean="0">
                <a:solidFill>
                  <a:srgbClr val="E60000"/>
                </a:solidFill>
              </a:rPr>
              <a:t> Management</a:t>
            </a:r>
            <a:endParaRPr lang="de-DE" sz="2000" b="0" dirty="0">
              <a:solidFill>
                <a:srgbClr val="E6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C:\Dokumente und Einstellungen\mea\Desktop\MIT_iLab\0906_Meeting\CCOL\DSC_01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4286280" cy="2869628"/>
          </a:xfrm>
          <a:prstGeom prst="rect">
            <a:avLst/>
          </a:prstGeom>
          <a:noFill/>
        </p:spPr>
      </p:pic>
      <p:pic>
        <p:nvPicPr>
          <p:cNvPr id="98307" name="Picture 3" descr="C:\Dokumente und Einstellungen\mea\Desktop\MIT_iLab\0906_Meeting\CCOL\aussicht_rote_wand_klein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572008"/>
            <a:ext cx="2613040" cy="1959780"/>
          </a:xfrm>
          <a:prstGeom prst="rect">
            <a:avLst/>
          </a:prstGeom>
          <a:noFill/>
        </p:spPr>
      </p:pic>
      <p:pic>
        <p:nvPicPr>
          <p:cNvPr id="98308" name="Picture 4" descr="C:\Dokumente und Einstellungen\mea\Desktop\MIT_iLab\0906_Meeting\CCOL\08_Rad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500174"/>
            <a:ext cx="2500330" cy="2005565"/>
          </a:xfrm>
          <a:prstGeom prst="rect">
            <a:avLst/>
          </a:prstGeom>
          <a:noFill/>
        </p:spPr>
      </p:pic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214282" y="0"/>
            <a:ext cx="85328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AT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Campus Villach </a:t>
            </a:r>
            <a:r>
              <a:rPr lang="de-AT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&amp; Environment</a:t>
            </a:r>
            <a:endParaRPr lang="de-DE" sz="2800" dirty="0">
              <a:solidFill>
                <a:srgbClr val="775F55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35" descr="2005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4572008"/>
            <a:ext cx="2857520" cy="1997611"/>
          </a:xfrm>
          <a:prstGeom prst="rect">
            <a:avLst/>
          </a:prstGeom>
          <a:noFill/>
        </p:spPr>
      </p:pic>
      <p:pic>
        <p:nvPicPr>
          <p:cNvPr id="5" name="Picture 12" descr="ossiachersee_48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3143248"/>
            <a:ext cx="2706323" cy="2000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2" name="Rectangle 4"/>
          <p:cNvSpPr>
            <a:spLocks noChangeArrowheads="1"/>
          </p:cNvSpPr>
          <p:nvPr/>
        </p:nvSpPr>
        <p:spPr bwMode="auto">
          <a:xfrm>
            <a:off x="714348" y="1785926"/>
            <a:ext cx="7704166" cy="3729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00000"/>
              </a:lnSpc>
              <a:buFont typeface="Wingdings" pitchFamily="2" charset="2"/>
              <a:buNone/>
            </a:pPr>
            <a:r>
              <a:rPr lang="de-DE" sz="1600" b="1" dirty="0">
                <a:solidFill>
                  <a:schemeClr val="tx1"/>
                </a:solidFill>
              </a:rPr>
              <a:t>SYSTEMS </a:t>
            </a:r>
            <a:r>
              <a:rPr lang="de-DE" sz="1600" b="1" dirty="0" smtClean="0">
                <a:solidFill>
                  <a:schemeClr val="tx1"/>
                </a:solidFill>
              </a:rPr>
              <a:t>ENGINEERING DEPT.: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None/>
            </a:pPr>
            <a:endParaRPr lang="de-DE" sz="14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50000"/>
              </a:lnSpc>
              <a:buFontTx/>
              <a:buChar char="•"/>
            </a:pPr>
            <a:r>
              <a:rPr lang="de-DE" sz="2000" dirty="0" smtClean="0">
                <a:latin typeface="Arial" pitchFamily="34" charset="0"/>
              </a:rPr>
              <a:t>Signal </a:t>
            </a:r>
            <a:r>
              <a:rPr lang="de-DE" sz="2000" dirty="0">
                <a:latin typeface="Arial" pitchFamily="34" charset="0"/>
              </a:rPr>
              <a:t>Processing </a:t>
            </a:r>
            <a:r>
              <a:rPr lang="de-DE" sz="2000" dirty="0" err="1">
                <a:latin typeface="Arial" pitchFamily="34" charset="0"/>
              </a:rPr>
              <a:t>for</a:t>
            </a:r>
            <a:r>
              <a:rPr lang="de-DE" sz="2000" dirty="0">
                <a:latin typeface="Arial" pitchFamily="34" charset="0"/>
              </a:rPr>
              <a:t> Wireless- </a:t>
            </a:r>
            <a:r>
              <a:rPr lang="de-DE" sz="2000" dirty="0" err="1">
                <a:latin typeface="Arial" pitchFamily="34" charset="0"/>
              </a:rPr>
              <a:t>and</a:t>
            </a:r>
            <a:r>
              <a:rPr lang="de-DE" sz="2000" dirty="0">
                <a:latin typeface="Arial" pitchFamily="34" charset="0"/>
              </a:rPr>
              <a:t> Multimedia </a:t>
            </a:r>
            <a:r>
              <a:rPr lang="de-DE" sz="2000" dirty="0" err="1">
                <a:latin typeface="Arial" pitchFamily="34" charset="0"/>
              </a:rPr>
              <a:t>Applications</a:t>
            </a:r>
            <a:endParaRPr lang="de-DE" sz="2000" dirty="0">
              <a:latin typeface="Arial" pitchFamily="34" charset="0"/>
            </a:endParaRPr>
          </a:p>
          <a:p>
            <a:pPr marL="342900" indent="-342900">
              <a:lnSpc>
                <a:spcPct val="15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Mobile Communications – Software </a:t>
            </a:r>
            <a:r>
              <a:rPr lang="de-DE" sz="2000" dirty="0" err="1">
                <a:latin typeface="Arial" pitchFamily="34" charset="0"/>
              </a:rPr>
              <a:t>Defined</a:t>
            </a:r>
            <a:r>
              <a:rPr lang="de-DE" sz="2000" dirty="0">
                <a:latin typeface="Arial" pitchFamily="34" charset="0"/>
              </a:rPr>
              <a:t> Radio </a:t>
            </a:r>
            <a:r>
              <a:rPr lang="de-DE" sz="2000" dirty="0" smtClean="0">
                <a:latin typeface="Arial" pitchFamily="34" charset="0"/>
              </a:rPr>
              <a:t>IP-Cores</a:t>
            </a:r>
          </a:p>
          <a:p>
            <a:pPr marL="342900" indent="-342900">
              <a:lnSpc>
                <a:spcPct val="150000"/>
              </a:lnSpc>
              <a:buFontTx/>
              <a:buChar char="•"/>
            </a:pPr>
            <a:r>
              <a:rPr lang="de-DE" sz="2000" dirty="0" smtClean="0">
                <a:latin typeface="Arial" pitchFamily="34" charset="0"/>
              </a:rPr>
              <a:t>Online Laboratories (Center </a:t>
            </a:r>
            <a:r>
              <a:rPr lang="de-DE" sz="2000" dirty="0" err="1" smtClean="0">
                <a:latin typeface="Arial" pitchFamily="34" charset="0"/>
              </a:rPr>
              <a:t>of</a:t>
            </a:r>
            <a:r>
              <a:rPr lang="de-DE" sz="2000" dirty="0" smtClean="0">
                <a:latin typeface="Arial" pitchFamily="34" charset="0"/>
              </a:rPr>
              <a:t> Competence)</a:t>
            </a:r>
            <a:endParaRPr lang="de-DE" sz="2000" dirty="0">
              <a:latin typeface="Arial" pitchFamily="34" charset="0"/>
            </a:endParaRPr>
          </a:p>
          <a:p>
            <a:pPr marL="342900" indent="-342900">
              <a:lnSpc>
                <a:spcPct val="15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FIT Fault </a:t>
            </a:r>
            <a:r>
              <a:rPr lang="de-DE" sz="2000" dirty="0" err="1">
                <a:latin typeface="Arial" pitchFamily="34" charset="0"/>
              </a:rPr>
              <a:t>Injection</a:t>
            </a:r>
            <a:r>
              <a:rPr lang="de-DE" sz="2000" dirty="0">
                <a:latin typeface="Arial" pitchFamily="34" charset="0"/>
              </a:rPr>
              <a:t> </a:t>
            </a:r>
            <a:r>
              <a:rPr lang="de-DE" sz="2000" dirty="0" err="1">
                <a:latin typeface="Arial" pitchFamily="34" charset="0"/>
              </a:rPr>
              <a:t>for</a:t>
            </a:r>
            <a:r>
              <a:rPr lang="de-DE" sz="2000" dirty="0">
                <a:latin typeface="Arial" pitchFamily="34" charset="0"/>
              </a:rPr>
              <a:t> TTA</a:t>
            </a:r>
          </a:p>
          <a:p>
            <a:pPr marL="342900" indent="-342900">
              <a:lnSpc>
                <a:spcPct val="150000"/>
              </a:lnSpc>
              <a:buFontTx/>
              <a:buChar char="•"/>
            </a:pPr>
            <a:r>
              <a:rPr lang="de-DE" sz="2000" dirty="0" err="1">
                <a:latin typeface="Arial" pitchFamily="34" charset="0"/>
              </a:rPr>
              <a:t>TTCar</a:t>
            </a:r>
            <a:r>
              <a:rPr lang="de-DE" sz="2000" dirty="0">
                <a:latin typeface="Arial" pitchFamily="34" charset="0"/>
              </a:rPr>
              <a:t> </a:t>
            </a:r>
            <a:r>
              <a:rPr lang="de-DE" sz="2000" dirty="0" err="1">
                <a:latin typeface="Arial" pitchFamily="34" charset="0"/>
              </a:rPr>
              <a:t>next</a:t>
            </a:r>
            <a:r>
              <a:rPr lang="de-DE" sz="2000" dirty="0">
                <a:latin typeface="Arial" pitchFamily="34" charset="0"/>
              </a:rPr>
              <a:t> (</a:t>
            </a:r>
            <a:r>
              <a:rPr lang="de-DE" sz="2000" dirty="0" smtClean="0">
                <a:latin typeface="Arial" pitchFamily="34" charset="0"/>
              </a:rPr>
              <a:t>Time-</a:t>
            </a:r>
            <a:r>
              <a:rPr lang="de-DE" sz="2000" dirty="0" err="1" smtClean="0">
                <a:latin typeface="Arial" pitchFamily="34" charset="0"/>
              </a:rPr>
              <a:t>triggered</a:t>
            </a:r>
            <a:r>
              <a:rPr lang="de-DE" sz="2000" dirty="0" smtClean="0">
                <a:latin typeface="Arial" pitchFamily="34" charset="0"/>
              </a:rPr>
              <a:t>-</a:t>
            </a:r>
            <a:r>
              <a:rPr lang="de-DE" sz="2000" dirty="0" err="1" smtClean="0">
                <a:latin typeface="Arial" pitchFamily="34" charset="0"/>
              </a:rPr>
              <a:t>architecture</a:t>
            </a:r>
            <a:r>
              <a:rPr lang="de-DE" sz="2000" dirty="0" smtClean="0">
                <a:latin typeface="Arial" pitchFamily="34" charset="0"/>
              </a:rPr>
              <a:t> </a:t>
            </a:r>
            <a:r>
              <a:rPr lang="de-DE" sz="2000" dirty="0">
                <a:latin typeface="Arial" pitchFamily="34" charset="0"/>
              </a:rPr>
              <a:t>Car </a:t>
            </a:r>
            <a:r>
              <a:rPr lang="de-DE" sz="2000" dirty="0" err="1">
                <a:latin typeface="Arial" pitchFamily="34" charset="0"/>
              </a:rPr>
              <a:t>demonstrator</a:t>
            </a:r>
            <a:r>
              <a:rPr lang="de-DE" sz="2000" dirty="0">
                <a:latin typeface="Arial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System-on-Chip </a:t>
            </a:r>
            <a:r>
              <a:rPr lang="de-DE" sz="2000" dirty="0" err="1">
                <a:latin typeface="Arial" pitchFamily="34" charset="0"/>
              </a:rPr>
              <a:t>for</a:t>
            </a:r>
            <a:r>
              <a:rPr lang="de-DE" sz="2000" dirty="0">
                <a:latin typeface="Arial" pitchFamily="34" charset="0"/>
              </a:rPr>
              <a:t> Mobile Internet </a:t>
            </a:r>
            <a:endParaRPr lang="de-DE" sz="2000" dirty="0" smtClean="0">
              <a:latin typeface="Arial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•"/>
            </a:pPr>
            <a:endParaRPr lang="de-DE" sz="2000" dirty="0">
              <a:latin typeface="Arial" pitchFamily="34" charset="0"/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214282" y="0"/>
            <a:ext cx="85328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AT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Applied </a:t>
            </a:r>
            <a:r>
              <a:rPr lang="de-AT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Research &amp; Development</a:t>
            </a:r>
            <a:endParaRPr lang="de-DE" sz="2800" dirty="0">
              <a:solidFill>
                <a:srgbClr val="775F55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4282" y="142852"/>
            <a:ext cx="6049108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762000"/>
            <a:r>
              <a:rPr lang="en-US" sz="2800" dirty="0" smtClean="0">
                <a:solidFill>
                  <a:srgbClr val="775F55"/>
                </a:solidFill>
                <a:latin typeface="+mj-lt"/>
                <a:ea typeface="+mj-ea"/>
                <a:cs typeface="Arial" pitchFamily="34" charset="0"/>
              </a:rPr>
              <a:t>CCOL</a:t>
            </a:r>
            <a:r>
              <a:rPr lang="en-US" sz="2800" baseline="30000" dirty="0" smtClean="0">
                <a:solidFill>
                  <a:srgbClr val="775F55"/>
                </a:solidFill>
                <a:latin typeface="+mj-lt"/>
                <a:ea typeface="+mj-ea"/>
                <a:cs typeface="Arial" pitchFamily="34" charset="0"/>
              </a:rPr>
              <a:t>2</a:t>
            </a:r>
            <a:r>
              <a:rPr lang="en-US" sz="2800" dirty="0" smtClean="0">
                <a:solidFill>
                  <a:srgbClr val="775F55"/>
                </a:solidFill>
                <a:latin typeface="+mj-lt"/>
                <a:ea typeface="+mj-ea"/>
                <a:cs typeface="Arial" pitchFamily="34" charset="0"/>
              </a:rPr>
              <a:t> Resources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040066" y="2276476"/>
            <a:ext cx="417634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/>
            <a:r>
              <a:rPr lang="de-DE" sz="1000"/>
              <a:t>        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71472" y="1857364"/>
            <a:ext cx="3618596" cy="231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2 Profs</a:t>
            </a: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 smtClean="0">
                <a:latin typeface="Arial" pitchFamily="34" charset="0"/>
              </a:rPr>
              <a:t>4 </a:t>
            </a:r>
            <a:r>
              <a:rPr lang="de-DE" sz="2000" dirty="0">
                <a:latin typeface="Arial" pitchFamily="34" charset="0"/>
              </a:rPr>
              <a:t>Researchers</a:t>
            </a: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Lab Engineer</a:t>
            </a: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E-Learning </a:t>
            </a:r>
            <a:r>
              <a:rPr lang="de-DE" sz="2000" dirty="0" err="1">
                <a:latin typeface="Arial" pitchFamily="34" charset="0"/>
              </a:rPr>
              <a:t>manager</a:t>
            </a:r>
            <a:endParaRPr lang="de-DE" sz="2000" dirty="0">
              <a:latin typeface="Arial" pitchFamily="34" charset="0"/>
            </a:endParaRP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Software </a:t>
            </a:r>
            <a:r>
              <a:rPr lang="de-DE" sz="2000" dirty="0" err="1">
                <a:latin typeface="Arial" pitchFamily="34" charset="0"/>
              </a:rPr>
              <a:t>assistant</a:t>
            </a:r>
            <a:endParaRPr lang="de-DE" sz="2000" dirty="0">
              <a:latin typeface="Arial" pitchFamily="34" charset="0"/>
            </a:endParaRP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7 </a:t>
            </a:r>
            <a:r>
              <a:rPr lang="de-DE" sz="2000" dirty="0" err="1">
                <a:latin typeface="Arial" pitchFamily="34" charset="0"/>
              </a:rPr>
              <a:t>PhD</a:t>
            </a:r>
            <a:r>
              <a:rPr lang="de-DE" sz="2000" dirty="0">
                <a:latin typeface="Arial" pitchFamily="34" charset="0"/>
              </a:rPr>
              <a:t> </a:t>
            </a:r>
            <a:r>
              <a:rPr lang="de-DE" sz="2000" dirty="0" err="1">
                <a:latin typeface="Arial" pitchFamily="34" charset="0"/>
              </a:rPr>
              <a:t>and</a:t>
            </a:r>
            <a:r>
              <a:rPr lang="de-DE" sz="2000" dirty="0">
                <a:latin typeface="Arial" pitchFamily="34" charset="0"/>
              </a:rPr>
              <a:t> Master </a:t>
            </a:r>
            <a:r>
              <a:rPr lang="de-DE" sz="2000" dirty="0" err="1">
                <a:latin typeface="Arial" pitchFamily="34" charset="0"/>
              </a:rPr>
              <a:t>student</a:t>
            </a:r>
            <a:endParaRPr lang="de-DE" sz="2000" dirty="0">
              <a:latin typeface="Arial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857752" y="3000372"/>
            <a:ext cx="3743310" cy="26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OCW </a:t>
            </a:r>
            <a:r>
              <a:rPr lang="de-DE" sz="2000" dirty="0" err="1">
                <a:latin typeface="Arial" pitchFamily="34" charset="0"/>
              </a:rPr>
              <a:t>Mirror</a:t>
            </a:r>
            <a:r>
              <a:rPr lang="de-DE" sz="2000" dirty="0">
                <a:latin typeface="Arial" pitchFamily="34" charset="0"/>
              </a:rPr>
              <a:t> Server</a:t>
            </a: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MIT </a:t>
            </a:r>
            <a:r>
              <a:rPr lang="de-DE" sz="2000" dirty="0" err="1">
                <a:latin typeface="Arial" pitchFamily="34" charset="0"/>
              </a:rPr>
              <a:t>iLab</a:t>
            </a:r>
            <a:r>
              <a:rPr lang="de-DE" sz="2000" dirty="0">
                <a:latin typeface="Arial" pitchFamily="34" charset="0"/>
              </a:rPr>
              <a:t> Broker Server</a:t>
            </a: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 err="1">
                <a:latin typeface="Arial" pitchFamily="34" charset="0"/>
              </a:rPr>
              <a:t>Several</a:t>
            </a:r>
            <a:r>
              <a:rPr lang="de-DE" sz="2000" dirty="0">
                <a:latin typeface="Arial" pitchFamily="34" charset="0"/>
              </a:rPr>
              <a:t> Lab Server</a:t>
            </a: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MATLAB Web Server</a:t>
            </a: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CITRIX </a:t>
            </a:r>
            <a:r>
              <a:rPr lang="de-DE" sz="2000" dirty="0" err="1">
                <a:latin typeface="Arial" pitchFamily="34" charset="0"/>
              </a:rPr>
              <a:t>Application</a:t>
            </a:r>
            <a:r>
              <a:rPr lang="de-DE" sz="2000" dirty="0">
                <a:latin typeface="Arial" pitchFamily="34" charset="0"/>
              </a:rPr>
              <a:t> </a:t>
            </a:r>
            <a:r>
              <a:rPr lang="de-DE" sz="2000" dirty="0" smtClean="0">
                <a:latin typeface="Arial" pitchFamily="34" charset="0"/>
              </a:rPr>
              <a:t>Server</a:t>
            </a:r>
            <a:endParaRPr lang="de-DE" sz="2000" dirty="0">
              <a:latin typeface="Arial" pitchFamily="34" charset="0"/>
            </a:endParaRP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>
                <a:latin typeface="Arial" pitchFamily="34" charset="0"/>
              </a:rPr>
              <a:t>CLIX E-Learning </a:t>
            </a:r>
            <a:r>
              <a:rPr lang="de-DE" sz="2000" dirty="0" err="1">
                <a:latin typeface="Arial" pitchFamily="34" charset="0"/>
              </a:rPr>
              <a:t>Platform</a:t>
            </a:r>
            <a:endParaRPr lang="de-DE" sz="2000" dirty="0">
              <a:latin typeface="Arial" pitchFamily="34" charset="0"/>
            </a:endParaRP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000" dirty="0" err="1">
                <a:latin typeface="Arial" pitchFamily="34" charset="0"/>
              </a:rPr>
              <a:t>Zope</a:t>
            </a:r>
            <a:r>
              <a:rPr lang="de-DE" sz="2000" dirty="0">
                <a:latin typeface="Arial" pitchFamily="34" charset="0"/>
              </a:rPr>
              <a:t> </a:t>
            </a:r>
            <a:r>
              <a:rPr lang="de-DE" sz="2000" dirty="0" err="1">
                <a:latin typeface="Arial" pitchFamily="34" charset="0"/>
              </a:rPr>
              <a:t>with</a:t>
            </a:r>
            <a:r>
              <a:rPr lang="de-DE" sz="2000" dirty="0">
                <a:latin typeface="Arial" pitchFamily="34" charset="0"/>
              </a:rPr>
              <a:t> </a:t>
            </a:r>
            <a:r>
              <a:rPr lang="de-DE" sz="2000" dirty="0" err="1">
                <a:latin typeface="Arial" pitchFamily="34" charset="0"/>
              </a:rPr>
              <a:t>EduCommons</a:t>
            </a:r>
            <a:endParaRPr lang="de-DE" sz="2000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406769" y="2057401"/>
            <a:ext cx="6682154" cy="27260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pPr marL="457200" indent="-457200" defTabSz="762000">
              <a:spcBef>
                <a:spcPct val="50000"/>
              </a:spcBef>
              <a:buFontTx/>
              <a:buChar char="•"/>
            </a:pPr>
            <a:r>
              <a:rPr lang="de-DE" sz="2400" dirty="0">
                <a:latin typeface="Arial" pitchFamily="34" charset="0"/>
              </a:rPr>
              <a:t>Clear </a:t>
            </a:r>
            <a:r>
              <a:rPr lang="de-DE" sz="2400" dirty="0" err="1">
                <a:latin typeface="Arial" pitchFamily="34" charset="0"/>
              </a:rPr>
              <a:t>separation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of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the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</a:rPr>
              <a:t>technical</a:t>
            </a:r>
            <a:r>
              <a:rPr lang="de-DE" sz="2400" dirty="0" smtClean="0">
                <a:latin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</a:rPr>
              <a:t>environment</a:t>
            </a:r>
            <a:r>
              <a:rPr lang="de-DE" sz="2400" dirty="0" smtClean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and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the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experiment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itself</a:t>
            </a:r>
            <a:endParaRPr lang="de-AT" sz="2400" dirty="0">
              <a:latin typeface="Arial" pitchFamily="34" charset="0"/>
            </a:endParaRPr>
          </a:p>
          <a:p>
            <a:pPr marL="457200" indent="-457200" defTabSz="762000">
              <a:spcBef>
                <a:spcPct val="50000"/>
              </a:spcBef>
              <a:buFontTx/>
              <a:buChar char="•"/>
            </a:pPr>
            <a:r>
              <a:rPr lang="de-DE" sz="2400" dirty="0" err="1">
                <a:latin typeface="Arial" pitchFamily="34" charset="0"/>
              </a:rPr>
              <a:t>Use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of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commercial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tools</a:t>
            </a:r>
            <a:r>
              <a:rPr lang="de-DE" sz="2400" dirty="0">
                <a:latin typeface="Arial" pitchFamily="34" charset="0"/>
              </a:rPr>
              <a:t> (</a:t>
            </a:r>
            <a:r>
              <a:rPr lang="de-DE" sz="2400" dirty="0" err="1">
                <a:latin typeface="Arial" pitchFamily="34" charset="0"/>
              </a:rPr>
              <a:t>if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possible</a:t>
            </a:r>
            <a:r>
              <a:rPr lang="de-DE" sz="2400" dirty="0">
                <a:latin typeface="Arial" pitchFamily="34" charset="0"/>
              </a:rPr>
              <a:t>)</a:t>
            </a:r>
          </a:p>
          <a:p>
            <a:pPr marL="457200" indent="-457200" defTabSz="762000">
              <a:spcBef>
                <a:spcPct val="50000"/>
              </a:spcBef>
              <a:buFontTx/>
              <a:buChar char="•"/>
            </a:pPr>
            <a:r>
              <a:rPr lang="de-DE" sz="2400" dirty="0">
                <a:latin typeface="Arial" pitchFamily="34" charset="0"/>
              </a:rPr>
              <a:t>Minimal </a:t>
            </a:r>
            <a:r>
              <a:rPr lang="de-DE" sz="2400" dirty="0" err="1">
                <a:latin typeface="Arial" pitchFamily="34" charset="0"/>
              </a:rPr>
              <a:t>effort</a:t>
            </a:r>
            <a:r>
              <a:rPr lang="de-DE" sz="2400" dirty="0">
                <a:latin typeface="Arial" pitchFamily="34" charset="0"/>
              </a:rPr>
              <a:t> on </a:t>
            </a:r>
            <a:r>
              <a:rPr lang="de-DE" sz="2400" dirty="0" err="1">
                <a:latin typeface="Arial" pitchFamily="34" charset="0"/>
              </a:rPr>
              <a:t>the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client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side</a:t>
            </a:r>
            <a:r>
              <a:rPr lang="de-DE" sz="2400" dirty="0">
                <a:latin typeface="Arial" pitchFamily="34" charset="0"/>
              </a:rPr>
              <a:t> (</a:t>
            </a:r>
            <a:r>
              <a:rPr lang="de-DE" sz="2400" dirty="0" err="1">
                <a:latin typeface="Arial" pitchFamily="34" charset="0"/>
              </a:rPr>
              <a:t>only</a:t>
            </a:r>
            <a:r>
              <a:rPr lang="de-DE" sz="2400" dirty="0">
                <a:latin typeface="Arial" pitchFamily="34" charset="0"/>
              </a:rPr>
              <a:t> a Web Browser)</a:t>
            </a:r>
          </a:p>
          <a:p>
            <a:pPr marL="1600200" lvl="2" indent="-457200" defTabSz="762000">
              <a:lnSpc>
                <a:spcPct val="25000"/>
              </a:lnSpc>
              <a:spcBef>
                <a:spcPct val="50000"/>
              </a:spcBef>
            </a:pPr>
            <a:endParaRPr lang="en-GB" sz="1800" dirty="0">
              <a:latin typeface="Arial" pitchFamily="34" charset="0"/>
            </a:endParaRPr>
          </a:p>
          <a:p>
            <a:pPr marL="457200" indent="-457200" defTabSz="762000">
              <a:lnSpc>
                <a:spcPct val="25000"/>
              </a:lnSpc>
              <a:spcBef>
                <a:spcPct val="50000"/>
              </a:spcBef>
            </a:pPr>
            <a:endParaRPr lang="en-GB" sz="1800" dirty="0">
              <a:latin typeface="Arial" pitchFamily="34" charset="0"/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2954215" y="4572000"/>
            <a:ext cx="773723" cy="921412"/>
          </a:xfrm>
          <a:prstGeom prst="rightArrow">
            <a:avLst>
              <a:gd name="adj1" fmla="val 50000"/>
              <a:gd name="adj2" fmla="val 55000"/>
            </a:avLst>
          </a:prstGeom>
          <a:solidFill>
            <a:srgbClr val="0000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2400" b="1">
              <a:solidFill>
                <a:schemeClr val="accent1"/>
              </a:solidFill>
              <a:latin typeface="Arial" pitchFamily="34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220308" y="4495801"/>
            <a:ext cx="4566534" cy="15718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457200" indent="-457200" defTabSz="762000"/>
            <a:r>
              <a:rPr lang="de-DE" sz="2400" dirty="0" err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Effective</a:t>
            </a:r>
            <a:r>
              <a:rPr lang="de-DE" sz="2400" dirty="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reuse</a:t>
            </a:r>
            <a:r>
              <a:rPr lang="de-DE" sz="2400" dirty="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possible</a:t>
            </a:r>
            <a:r>
              <a:rPr lang="de-DE" sz="2400" dirty="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!</a:t>
            </a:r>
          </a:p>
          <a:p>
            <a:pPr marL="457200" indent="-457200" defTabSz="762000"/>
            <a:r>
              <a:rPr lang="de-DE" sz="2400" dirty="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</a:t>
            </a:r>
          </a:p>
          <a:p>
            <a:pPr marL="457200" indent="-457200" defTabSz="762000"/>
            <a:r>
              <a:rPr lang="de-DE" sz="2400" dirty="0" err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Implementations</a:t>
            </a:r>
            <a:r>
              <a:rPr lang="de-DE" sz="2400" dirty="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can</a:t>
            </a:r>
            <a:r>
              <a:rPr lang="de-DE" sz="2400" dirty="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also </a:t>
            </a:r>
            <a:r>
              <a:rPr lang="de-DE" sz="2400" dirty="0" err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be</a:t>
            </a:r>
            <a:r>
              <a:rPr lang="de-DE" sz="2400" dirty="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used</a:t>
            </a:r>
            <a:r>
              <a:rPr lang="de-DE" sz="2400" dirty="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in </a:t>
            </a:r>
            <a:r>
              <a:rPr lang="de-DE" sz="2400" dirty="0" err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other</a:t>
            </a:r>
            <a:r>
              <a:rPr lang="de-DE" sz="2400" dirty="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contexts</a:t>
            </a:r>
            <a:endParaRPr lang="de-DE" sz="2400" dirty="0">
              <a:solidFill>
                <a:schemeClr val="accent2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44" y="214290"/>
            <a:ext cx="2410660" cy="523862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Philosophy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42844" y="142852"/>
            <a:ext cx="513470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8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Standard Lab Solutions of CCOL</a:t>
            </a:r>
            <a:r>
              <a:rPr lang="en-US" sz="2800" baseline="30000" dirty="0" smtClean="0">
                <a:solidFill>
                  <a:srgbClr val="775F55"/>
                </a:solidFill>
                <a:latin typeface="+mj-lt"/>
                <a:ea typeface="+mj-ea"/>
                <a:cs typeface="+mj-cs"/>
              </a:rPr>
              <a:t>2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214414" y="2071678"/>
            <a:ext cx="6854120" cy="319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400" dirty="0">
                <a:latin typeface="Arial" pitchFamily="34" charset="0"/>
              </a:rPr>
              <a:t>Remote Electronic Lab (REL</a:t>
            </a:r>
            <a:r>
              <a:rPr lang="de-DE" sz="2400" dirty="0" smtClean="0">
                <a:latin typeface="Arial" pitchFamily="34" charset="0"/>
              </a:rPr>
              <a:t>) </a:t>
            </a:r>
            <a:endParaRPr lang="de-DE" sz="2400" dirty="0">
              <a:latin typeface="Arial" pitchFamily="34" charset="0"/>
            </a:endParaRP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400" dirty="0">
                <a:latin typeface="Arial" pitchFamily="34" charset="0"/>
              </a:rPr>
              <a:t>Virtual Electronic Lab (VELO)</a:t>
            </a: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AT" sz="2400" dirty="0">
                <a:latin typeface="Arial" pitchFamily="34" charset="0"/>
              </a:rPr>
              <a:t>ASIC Design Lab </a:t>
            </a:r>
            <a:r>
              <a:rPr lang="de-AT" sz="2400" dirty="0" smtClean="0">
                <a:latin typeface="Arial" pitchFamily="34" charset="0"/>
              </a:rPr>
              <a:t>(READ)  </a:t>
            </a:r>
            <a:r>
              <a:rPr lang="de-A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</a:rPr>
              <a:t>Hybrid Lab</a:t>
            </a:r>
            <a:endParaRPr lang="de-DE" dirty="0">
              <a:solidFill>
                <a:schemeClr val="accent3">
                  <a:lumMod val="75000"/>
                </a:schemeClr>
              </a:solidFill>
              <a:latin typeface="Arial" pitchFamily="34" charset="0"/>
            </a:endParaRP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400" dirty="0" err="1">
                <a:latin typeface="Arial" pitchFamily="34" charset="0"/>
              </a:rPr>
              <a:t>Micro</a:t>
            </a:r>
            <a:r>
              <a:rPr lang="de-DE" sz="2400" dirty="0">
                <a:latin typeface="Arial" pitchFamily="34" charset="0"/>
              </a:rPr>
              <a:t> Web Server </a:t>
            </a:r>
            <a:r>
              <a:rPr lang="de-DE" sz="2400" dirty="0" smtClean="0">
                <a:latin typeface="Arial" pitchFamily="34" charset="0"/>
              </a:rPr>
              <a:t>(Embedded </a:t>
            </a:r>
            <a:r>
              <a:rPr lang="de-DE" sz="2400" dirty="0">
                <a:latin typeface="Arial" pitchFamily="34" charset="0"/>
              </a:rPr>
              <a:t>Web Server)</a:t>
            </a: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AT" sz="2400" dirty="0">
                <a:latin typeface="Arial" pitchFamily="34" charset="0"/>
              </a:rPr>
              <a:t>Lab Portal </a:t>
            </a:r>
            <a:r>
              <a:rPr lang="de-AT" sz="2400" dirty="0" smtClean="0">
                <a:latin typeface="Arial" pitchFamily="34" charset="0"/>
              </a:rPr>
              <a:t>(</a:t>
            </a:r>
            <a:r>
              <a:rPr lang="de-AT" sz="2400" dirty="0" err="1" smtClean="0">
                <a:latin typeface="Arial" pitchFamily="34" charset="0"/>
              </a:rPr>
              <a:t>OntoWiki</a:t>
            </a:r>
            <a:r>
              <a:rPr lang="de-AT" sz="2400" dirty="0" smtClean="0">
                <a:latin typeface="Arial" pitchFamily="34" charset="0"/>
              </a:rPr>
              <a:t> Project)</a:t>
            </a:r>
            <a:endParaRPr lang="de-AT" sz="2400" dirty="0">
              <a:latin typeface="Arial" pitchFamily="34" charset="0"/>
            </a:endParaRP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AT" sz="2400" dirty="0" smtClean="0">
                <a:latin typeface="Arial" pitchFamily="34" charset="0"/>
              </a:rPr>
              <a:t>XML </a:t>
            </a:r>
            <a:r>
              <a:rPr lang="de-AT" sz="2400" dirty="0" err="1" smtClean="0">
                <a:latin typeface="Arial" pitchFamily="34" charset="0"/>
              </a:rPr>
              <a:t>Data</a:t>
            </a:r>
            <a:r>
              <a:rPr lang="de-AT" sz="2400" dirty="0" smtClean="0">
                <a:latin typeface="Arial" pitchFamily="34" charset="0"/>
              </a:rPr>
              <a:t> Exchange Tools</a:t>
            </a:r>
            <a:endParaRPr lang="de-AT" sz="2400" dirty="0">
              <a:latin typeface="Arial" pitchFamily="34" charset="0"/>
            </a:endParaRPr>
          </a:p>
          <a:p>
            <a:pPr marL="457200" indent="-457200" defTabSz="762000">
              <a:lnSpc>
                <a:spcPct val="120000"/>
              </a:lnSpc>
              <a:buFontTx/>
              <a:buChar char="•"/>
            </a:pPr>
            <a:r>
              <a:rPr lang="de-DE" sz="2400" dirty="0">
                <a:latin typeface="Arial" pitchFamily="34" charset="0"/>
              </a:rPr>
              <a:t>XML Environment </a:t>
            </a:r>
            <a:r>
              <a:rPr lang="de-DE" sz="2400" dirty="0" err="1">
                <a:latin typeface="Arial" pitchFamily="34" charset="0"/>
              </a:rPr>
              <a:t>for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interactive</a:t>
            </a:r>
            <a:r>
              <a:rPr lang="de-DE" sz="2400" dirty="0">
                <a:latin typeface="Arial" pitchFamily="34" charset="0"/>
              </a:rPr>
              <a:t> </a:t>
            </a:r>
            <a:r>
              <a:rPr lang="de-DE" sz="2400" dirty="0" err="1">
                <a:latin typeface="Arial" pitchFamily="34" charset="0"/>
              </a:rPr>
              <a:t>documents</a:t>
            </a:r>
            <a:endParaRPr lang="de-DE" sz="2400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0"/>
  <p:tag name="ARTICULATE_NAV_LEVEL" val="1"/>
  <p:tag name="ARTICULATE_PLAYLIST_ID" val="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0"/>
  <p:tag name="ARTICULATE_NAV_LEVEL" val="1"/>
  <p:tag name="ARTICULATE_PLAYLIST_ID" val="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0"/>
  <p:tag name="ARTICULATE_NAV_LEVEL" val="1"/>
  <p:tag name="ARTICULATE_PLAYLIST_ID" val="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0"/>
  <p:tag name="ARTICULATE_NAV_LEVEL" val="1"/>
  <p:tag name="ARTICULATE_PLAYLIST_ID" val="-1"/>
</p:tagLst>
</file>

<file path=ppt/theme/theme1.xml><?xml version="1.0" encoding="utf-8"?>
<a:theme xmlns:a="http://schemas.openxmlformats.org/drawingml/2006/main" name="CCOL_PowerPoint-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1390</Words>
  <Application>Microsoft Office PowerPoint</Application>
  <PresentationFormat>Bildschirmpräsentation (4:3)</PresentationFormat>
  <Paragraphs>349</Paragraphs>
  <Slides>35</Slides>
  <Notes>10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38" baseType="lpstr">
      <vt:lpstr>CCOL_PowerPoint-Vorlage</vt:lpstr>
      <vt:lpstr>Custom Design</vt:lpstr>
      <vt:lpstr>Photo Editor Photo</vt:lpstr>
      <vt:lpstr>  Center of Competence in  Online Labs and Open Learning</vt:lpstr>
      <vt:lpstr>Carinthia University of Applied Sciences</vt:lpstr>
      <vt:lpstr>Folie 3</vt:lpstr>
      <vt:lpstr>Folie 4</vt:lpstr>
      <vt:lpstr>Folie 5</vt:lpstr>
      <vt:lpstr>Folie 6</vt:lpstr>
      <vt:lpstr>Folie 7</vt:lpstr>
      <vt:lpstr>Our Philosophy</vt:lpstr>
      <vt:lpstr>Folie 9</vt:lpstr>
      <vt:lpstr>REL – Remote Electronic Lab (1)</vt:lpstr>
      <vt:lpstr>REL – Remote Electronic Lab (2)</vt:lpstr>
      <vt:lpstr>VELO – Virtual Electronic Lab</vt:lpstr>
      <vt:lpstr>Online ASIC Design Lab</vt:lpstr>
      <vt:lpstr>The READ System</vt:lpstr>
      <vt:lpstr>The READ Lab Server</vt:lpstr>
      <vt:lpstr>The READ Hardware</vt:lpstr>
      <vt:lpstr>Altera MAX CPLD Remote Lab</vt:lpstr>
      <vt:lpstr>MP Remote Lab</vt:lpstr>
      <vt:lpstr>Embedded Web Server (EWS)</vt:lpstr>
      <vt:lpstr>EWS User Interface Examples</vt:lpstr>
      <vt:lpstr>Remote Lab with EWS</vt:lpstr>
      <vt:lpstr>Folie 22</vt:lpstr>
      <vt:lpstr>Folie 23</vt:lpstr>
      <vt:lpstr>Folie 24</vt:lpstr>
      <vt:lpstr>Folie 25</vt:lpstr>
      <vt:lpstr>Folie 26</vt:lpstr>
      <vt:lpstr>Folie 27</vt:lpstr>
      <vt:lpstr>Folie 28</vt:lpstr>
      <vt:lpstr>Publications</vt:lpstr>
      <vt:lpstr>Folie 30</vt:lpstr>
      <vt:lpstr>Results and Experience </vt:lpstr>
      <vt:lpstr>Master Study  Program  Remote Systems at CUAS    within the  Systems Design Program</vt:lpstr>
      <vt:lpstr>Remote Systems Master (2)</vt:lpstr>
      <vt:lpstr>Folie 34</vt:lpstr>
      <vt:lpstr>Contact</vt:lpstr>
    </vt:vector>
  </TitlesOfParts>
  <Company>FH Technikum Kärnten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garbi</dc:creator>
  <cp:lastModifiedBy>Lenovo User</cp:lastModifiedBy>
  <cp:revision>92</cp:revision>
  <dcterms:created xsi:type="dcterms:W3CDTF">2009-03-10T11:56:44Z</dcterms:created>
  <dcterms:modified xsi:type="dcterms:W3CDTF">2009-06-18T14:44:47Z</dcterms:modified>
</cp:coreProperties>
</file>