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5"/>
  </p:notesMasterIdLst>
  <p:handoutMasterIdLst>
    <p:handoutMasterId r:id="rId16"/>
  </p:handoutMasterIdLst>
  <p:sldIdLst>
    <p:sldId id="256" r:id="rId2"/>
    <p:sldId id="266" r:id="rId3"/>
    <p:sldId id="257" r:id="rId4"/>
    <p:sldId id="264" r:id="rId5"/>
    <p:sldId id="259" r:id="rId6"/>
    <p:sldId id="258" r:id="rId7"/>
    <p:sldId id="268" r:id="rId8"/>
    <p:sldId id="263" r:id="rId9"/>
    <p:sldId id="265" r:id="rId10"/>
    <p:sldId id="261" r:id="rId11"/>
    <p:sldId id="260" r:id="rId12"/>
    <p:sldId id="262" r:id="rId13"/>
    <p:sldId id="267"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p:scale>
          <a:sx n="65" d="100"/>
          <a:sy n="65" d="100"/>
        </p:scale>
        <p:origin x="-666"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50" d="100"/>
          <a:sy n="150" d="100"/>
        </p:scale>
        <p:origin x="-72" y="384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xMacintosh%20HD:Users:kkibbee:Documents:FY06-09TrngStatsfinal.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xMacintosh%20HD:Users:kkibbee:Documents:FY06-09TrngStatsfinal.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view3D>
      <c:perspective val="30"/>
    </c:view3D>
    <c:plotArea>
      <c:layout>
        <c:manualLayout>
          <c:layoutTarget val="inner"/>
          <c:xMode val="edge"/>
          <c:yMode val="edge"/>
          <c:x val="0.11263670166229217"/>
          <c:y val="5.0925925925925951E-2"/>
          <c:w val="0.63680424321959883"/>
          <c:h val="0.82279709827938319"/>
        </c:manualLayout>
      </c:layout>
      <c:bar3DChart>
        <c:barDir val="col"/>
        <c:grouping val="clustered"/>
        <c:ser>
          <c:idx val="0"/>
          <c:order val="0"/>
          <c:tx>
            <c:strRef>
              <c:f>stats!$B$2</c:f>
              <c:strCache>
                <c:ptCount val="1"/>
                <c:pt idx="0">
                  <c:v>tot events held</c:v>
                </c:pt>
              </c:strCache>
            </c:strRef>
          </c:tx>
          <c:cat>
            <c:strRef>
              <c:f>stats!$A$3:$A$6</c:f>
              <c:strCache>
                <c:ptCount val="4"/>
                <c:pt idx="0">
                  <c:v>FY06</c:v>
                </c:pt>
                <c:pt idx="1">
                  <c:v>FY07</c:v>
                </c:pt>
                <c:pt idx="2">
                  <c:v>FY08</c:v>
                </c:pt>
                <c:pt idx="3">
                  <c:v>Projected 09'</c:v>
                </c:pt>
              </c:strCache>
            </c:strRef>
          </c:cat>
          <c:val>
            <c:numRef>
              <c:f>stats!$B$3:$B$6</c:f>
              <c:numCache>
                <c:formatCode>General</c:formatCode>
                <c:ptCount val="4"/>
                <c:pt idx="0">
                  <c:v>282</c:v>
                </c:pt>
                <c:pt idx="1">
                  <c:v>242</c:v>
                </c:pt>
                <c:pt idx="2">
                  <c:v>266</c:v>
                </c:pt>
                <c:pt idx="3">
                  <c:v>260</c:v>
                </c:pt>
              </c:numCache>
            </c:numRef>
          </c:val>
        </c:ser>
        <c:ser>
          <c:idx val="1"/>
          <c:order val="1"/>
          <c:tx>
            <c:strRef>
              <c:f>stats!$C$2</c:f>
              <c:strCache>
                <c:ptCount val="1"/>
                <c:pt idx="0">
                  <c:v>events cancelled</c:v>
                </c:pt>
              </c:strCache>
            </c:strRef>
          </c:tx>
          <c:cat>
            <c:strRef>
              <c:f>stats!$A$3:$A$6</c:f>
              <c:strCache>
                <c:ptCount val="4"/>
                <c:pt idx="0">
                  <c:v>FY06</c:v>
                </c:pt>
                <c:pt idx="1">
                  <c:v>FY07</c:v>
                </c:pt>
                <c:pt idx="2">
                  <c:v>FY08</c:v>
                </c:pt>
                <c:pt idx="3">
                  <c:v>Projected 09'</c:v>
                </c:pt>
              </c:strCache>
            </c:strRef>
          </c:cat>
          <c:val>
            <c:numRef>
              <c:f>stats!$C$3:$C$6</c:f>
              <c:numCache>
                <c:formatCode>General</c:formatCode>
                <c:ptCount val="4"/>
                <c:pt idx="0">
                  <c:v>57</c:v>
                </c:pt>
                <c:pt idx="1">
                  <c:v>46</c:v>
                </c:pt>
                <c:pt idx="2">
                  <c:v>34</c:v>
                </c:pt>
                <c:pt idx="3">
                  <c:v>20</c:v>
                </c:pt>
              </c:numCache>
            </c:numRef>
          </c:val>
        </c:ser>
        <c:ser>
          <c:idx val="2"/>
          <c:order val="2"/>
          <c:tx>
            <c:strRef>
              <c:f>stats!$D$2</c:f>
              <c:strCache>
                <c:ptCount val="1"/>
                <c:pt idx="0">
                  <c:v>attendees</c:v>
                </c:pt>
              </c:strCache>
            </c:strRef>
          </c:tx>
          <c:cat>
            <c:strRef>
              <c:f>stats!$A$3:$A$6</c:f>
              <c:strCache>
                <c:ptCount val="4"/>
                <c:pt idx="0">
                  <c:v>FY06</c:v>
                </c:pt>
                <c:pt idx="1">
                  <c:v>FY07</c:v>
                </c:pt>
                <c:pt idx="2">
                  <c:v>FY08</c:v>
                </c:pt>
                <c:pt idx="3">
                  <c:v>Projected 09'</c:v>
                </c:pt>
              </c:strCache>
            </c:strRef>
          </c:cat>
          <c:val>
            <c:numRef>
              <c:f>stats!$D$3:$D$6</c:f>
              <c:numCache>
                <c:formatCode>General</c:formatCode>
                <c:ptCount val="4"/>
                <c:pt idx="0">
                  <c:v>1559</c:v>
                </c:pt>
                <c:pt idx="1">
                  <c:v>1663</c:v>
                </c:pt>
                <c:pt idx="2">
                  <c:v>1690</c:v>
                </c:pt>
                <c:pt idx="3">
                  <c:v>1970</c:v>
                </c:pt>
              </c:numCache>
            </c:numRef>
          </c:val>
        </c:ser>
        <c:shape val="box"/>
        <c:axId val="39648640"/>
        <c:axId val="39732352"/>
        <c:axId val="0"/>
      </c:bar3DChart>
      <c:catAx>
        <c:axId val="39648640"/>
        <c:scaling>
          <c:orientation val="minMax"/>
        </c:scaling>
        <c:axPos val="b"/>
        <c:numFmt formatCode="General" sourceLinked="1"/>
        <c:tickLblPos val="nextTo"/>
        <c:crossAx val="39732352"/>
        <c:crosses val="autoZero"/>
        <c:auto val="1"/>
        <c:lblAlgn val="ctr"/>
        <c:lblOffset val="100"/>
      </c:catAx>
      <c:valAx>
        <c:axId val="39732352"/>
        <c:scaling>
          <c:orientation val="minMax"/>
        </c:scaling>
        <c:axPos val="l"/>
        <c:majorGridlines/>
        <c:numFmt formatCode="General" sourceLinked="1"/>
        <c:tickLblPos val="nextTo"/>
        <c:crossAx val="39648640"/>
        <c:crosses val="autoZero"/>
        <c:crossBetween val="between"/>
      </c:valAx>
    </c:plotArea>
    <c:legend>
      <c:legendPos val="r"/>
      <c:overlay val="1"/>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5"/>
  <c:chart>
    <c:autoTitleDeleted val="1"/>
    <c:plotArea>
      <c:layout>
        <c:manualLayout>
          <c:layoutTarget val="inner"/>
          <c:xMode val="edge"/>
          <c:yMode val="edge"/>
          <c:x val="0.12444444444444402"/>
          <c:y val="0.122004357298475"/>
          <c:w val="0.86370370370370464"/>
          <c:h val="0.81045751633986962"/>
        </c:manualLayout>
      </c:layout>
      <c:barChart>
        <c:barDir val="col"/>
        <c:grouping val="clustered"/>
        <c:ser>
          <c:idx val="0"/>
          <c:order val="0"/>
          <c:dLbls>
            <c:showVal val="1"/>
          </c:dLbls>
          <c:cat>
            <c:strRef>
              <c:f>revenue!$A$3:$A$6</c:f>
              <c:strCache>
                <c:ptCount val="4"/>
                <c:pt idx="0">
                  <c:v>FY06</c:v>
                </c:pt>
                <c:pt idx="1">
                  <c:v>FY07</c:v>
                </c:pt>
                <c:pt idx="2">
                  <c:v>FY08</c:v>
                </c:pt>
                <c:pt idx="3">
                  <c:v>Projected FY09</c:v>
                </c:pt>
              </c:strCache>
            </c:strRef>
          </c:cat>
          <c:val>
            <c:numRef>
              <c:f>revenue!$B$3:$B$6</c:f>
              <c:numCache>
                <c:formatCode>\$#,##0.00;[Red]\$#,##0.00</c:formatCode>
                <c:ptCount val="4"/>
                <c:pt idx="0">
                  <c:v>72000</c:v>
                </c:pt>
                <c:pt idx="1">
                  <c:v>91240</c:v>
                </c:pt>
                <c:pt idx="2">
                  <c:v>95500</c:v>
                </c:pt>
                <c:pt idx="3">
                  <c:v>98000</c:v>
                </c:pt>
              </c:numCache>
            </c:numRef>
          </c:val>
        </c:ser>
        <c:dLbls>
          <c:showVal val="1"/>
        </c:dLbls>
        <c:axId val="39888768"/>
        <c:axId val="39890304"/>
      </c:barChart>
      <c:catAx>
        <c:axId val="39888768"/>
        <c:scaling>
          <c:orientation val="minMax"/>
        </c:scaling>
        <c:axPos val="b"/>
        <c:numFmt formatCode="General" sourceLinked="1"/>
        <c:tickLblPos val="nextTo"/>
        <c:txPr>
          <a:bodyPr rot="0" vert="horz"/>
          <a:lstStyle/>
          <a:p>
            <a:pPr>
              <a:defRPr/>
            </a:pPr>
            <a:endParaRPr lang="en-US"/>
          </a:p>
        </c:txPr>
        <c:crossAx val="39890304"/>
        <c:crosses val="autoZero"/>
        <c:auto val="1"/>
        <c:lblAlgn val="ctr"/>
        <c:lblOffset val="100"/>
        <c:tickLblSkip val="1"/>
        <c:tickMarkSkip val="1"/>
      </c:catAx>
      <c:valAx>
        <c:axId val="39890304"/>
        <c:scaling>
          <c:orientation val="minMax"/>
        </c:scaling>
        <c:axPos val="l"/>
        <c:majorGridlines/>
        <c:numFmt formatCode="\$#,##0.00;[Red]\$#,##0.00" sourceLinked="1"/>
        <c:tickLblPos val="nextTo"/>
        <c:txPr>
          <a:bodyPr rot="0" vert="horz"/>
          <a:lstStyle/>
          <a:p>
            <a:pPr>
              <a:defRPr/>
            </a:pPr>
            <a:endParaRPr lang="en-US"/>
          </a:p>
        </c:txPr>
        <c:crossAx val="39888768"/>
        <c:crosses val="autoZero"/>
        <c:crossBetween val="between"/>
      </c:valAx>
    </c:plotArea>
    <c:plotVisOnly val="1"/>
    <c:dispBlanksAs val="gap"/>
  </c:chart>
  <c:spPr>
    <a:effectLst>
      <a:outerShdw blurRad="50800" dist="38100" dir="2700000" algn="tl" rotWithShape="0">
        <a:prstClr val="black">
          <a:alpha val="40000"/>
        </a:prstClr>
      </a:outerShdw>
    </a:effectLst>
  </c:spPr>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ＭＳ Ｐゴシック" pitchFamily="-107"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pitchFamily="-107" charset="-128"/>
                <a:cs typeface="+mn-cs"/>
              </a:defRPr>
            </a:lvl1pPr>
          </a:lstStyle>
          <a:p>
            <a:pPr>
              <a:defRPr/>
            </a:pPr>
            <a:fld id="{43134631-AE97-43F5-B6C0-31603DF25C68}" type="datetime1">
              <a:rPr lang="en-US"/>
              <a:pPr>
                <a:defRPr/>
              </a:pPr>
              <a:t>4/4/2009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ＭＳ Ｐゴシック" pitchFamily="-107"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itchFamily="-107" charset="-128"/>
                <a:cs typeface="+mn-cs"/>
              </a:defRPr>
            </a:lvl1pPr>
          </a:lstStyle>
          <a:p>
            <a:pPr>
              <a:defRPr/>
            </a:pPr>
            <a:fld id="{655D1421-ECB1-4D9F-9DAA-1D5A0FF422F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ＭＳ Ｐゴシック" pitchFamily="-107" charset="-128"/>
                <a:cs typeface="+mn-cs"/>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107" charset="-128"/>
                <a:cs typeface="+mn-cs"/>
              </a:defRPr>
            </a:lvl1pPr>
          </a:lstStyle>
          <a:p>
            <a:pPr>
              <a:defRPr/>
            </a:pPr>
            <a:endParaRPr lang="en-US"/>
          </a:p>
        </p:txBody>
      </p:sp>
      <p:sp>
        <p:nvSpPr>
          <p:cNvPr id="1331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ＭＳ Ｐゴシック" pitchFamily="-107"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107" charset="-128"/>
                <a:cs typeface="+mn-cs"/>
              </a:defRPr>
            </a:lvl1pPr>
          </a:lstStyle>
          <a:p>
            <a:pPr>
              <a:defRPr/>
            </a:pPr>
            <a:fld id="{6211CF81-CA40-4B30-9170-17455C55B2F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2pPr>
    <a:lvl3pPr marL="9144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3pPr>
    <a:lvl4pPr marL="13716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4pPr>
    <a:lvl5pPr marL="18288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A2C5AFDE-1B35-4EB7-A66C-7300781CDB7B}" type="slidenum">
              <a:rPr lang="en-US" smtClean="0">
                <a:ea typeface="ＭＳ Ｐゴシック"/>
                <a:cs typeface="ＭＳ Ｐゴシック"/>
              </a:rPr>
              <a:pPr/>
              <a:t>1</a:t>
            </a:fld>
            <a:endParaRPr lang="en-US" smtClean="0">
              <a:ea typeface="ＭＳ Ｐゴシック"/>
              <a:cs typeface="ＭＳ Ｐゴシック"/>
            </a:endParaRPr>
          </a:p>
        </p:txBody>
      </p:sp>
      <p:sp>
        <p:nvSpPr>
          <p:cNvPr id="16386" name="Rectangle 2"/>
          <p:cNvSpPr>
            <a:spLocks noGrp="1" noRo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US" smtClean="0">
              <a:latin typeface="Arial" charset="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rrowheads="1" noTextEdit="1"/>
          </p:cNvSpPr>
          <p:nvPr>
            <p:ph type="sldImg"/>
          </p:nvPr>
        </p:nvSpPr>
        <p:spPr>
          <a:ln/>
        </p:spPr>
      </p:sp>
      <p:sp>
        <p:nvSpPr>
          <p:cNvPr id="32770" name="Rectangle 3"/>
          <p:cNvSpPr>
            <a:spLocks noGrp="1" noChangeArrowheads="1"/>
          </p:cNvSpPr>
          <p:nvPr>
            <p:ph type="body" idx="1"/>
          </p:nvPr>
        </p:nvSpPr>
        <p:spPr>
          <a:xfrm>
            <a:off x="685800" y="4343400"/>
            <a:ext cx="5486400" cy="4800600"/>
          </a:xfrm>
          <a:noFill/>
          <a:ln/>
        </p:spPr>
        <p:txBody>
          <a:bodyPr/>
          <a:lstStyle/>
          <a:p>
            <a:r>
              <a:rPr lang="en-US" b="1" smtClean="0">
                <a:latin typeface="Arial" charset="0"/>
                <a:ea typeface="ＭＳ Ｐゴシック"/>
                <a:cs typeface="ＭＳ Ｐゴシック"/>
              </a:rPr>
              <a:t>-</a:t>
            </a:r>
            <a:r>
              <a:rPr lang="en-US" sz="700" b="1" smtClean="0">
                <a:latin typeface="Arial" charset="0"/>
                <a:ea typeface="ＭＳ Ｐゴシック"/>
                <a:cs typeface="ＭＳ Ｐゴシック"/>
              </a:rPr>
              <a:t>As a team</a:t>
            </a:r>
            <a:r>
              <a:rPr lang="en-US" sz="700" smtClean="0">
                <a:latin typeface="Arial" charset="0"/>
                <a:ea typeface="ＭＳ Ｐゴシック"/>
                <a:cs typeface="ＭＳ Ｐゴシック"/>
              </a:rPr>
              <a:t>, we often ask ourselves, “What value can we offer?”  Of course, as advocates of training we are a bit bias.  However, there is some data we can point to that does concur that training is essential in keeping organization moving forward.</a:t>
            </a:r>
          </a:p>
          <a:p>
            <a:r>
              <a:rPr lang="en-US" sz="700" b="1" smtClean="0">
                <a:latin typeface="Arial" charset="0"/>
                <a:ea typeface="ＭＳ Ｐゴシック"/>
                <a:cs typeface="ＭＳ Ｐゴシック"/>
              </a:rPr>
              <a:t>-Our class evaluations</a:t>
            </a:r>
            <a:r>
              <a:rPr lang="en-US" sz="700" smtClean="0">
                <a:latin typeface="Arial" charset="0"/>
                <a:ea typeface="ＭＳ Ｐゴシック"/>
                <a:cs typeface="ＭＳ Ｐゴシック"/>
              </a:rPr>
              <a:t> and our customers, tell us that having internal to MIT people teaching classes and using examples that directly apply to the work being done at MIT, sharing MIT experiences and having a knowledge of MIT’s business processes (not just the tools) makes a big difference to our participants.  We conduct an evaluation of every class we teach.  The numbers and comments are consistent.  We average a 4.8 on a scale from 1-5.</a:t>
            </a:r>
          </a:p>
          <a:p>
            <a:r>
              <a:rPr lang="en-US" sz="700" b="1" smtClean="0">
                <a:latin typeface="Arial" charset="0"/>
                <a:ea typeface="ＭＳ Ｐゴシック"/>
                <a:cs typeface="ＭＳ Ｐゴシック"/>
              </a:rPr>
              <a:t>-In the Spring of 2007</a:t>
            </a:r>
            <a:r>
              <a:rPr lang="en-US" sz="700" smtClean="0">
                <a:latin typeface="Arial" charset="0"/>
                <a:ea typeface="ＭＳ Ｐゴシック"/>
                <a:cs typeface="ＭＳ Ｐゴシック"/>
              </a:rPr>
              <a:t>, the MIT Training Alignment Team conducted a survey of Admin, support and sponsored research staff.  Almost 1,000 people responded.  The results of that survey was a bit surprising to us.  Staff overwhelming choose hands-on, classroom with an instructor as the number one way they learn best.  Adult learning theory corroborates this.  Out of 7 training methods listed, classroom training with an instructor beat out the others by 30%!  Having our own classrooms ensures a consistent, reliable venue to hold training.  It also has the added benefit of offering a place for IS&amp;T and others to use for project testing, or special classes.  The Help Desk uses our classroom in N42 every Tuesday afternoon for student Help Desk training.  Last year, at least one of our classroom was in use work day except 1.  Two or more of our rooms was in use over 85% of the time.  John Fothergill, with the help of DITR, does an exceptional job managing these rooms.</a:t>
            </a:r>
          </a:p>
          <a:p>
            <a:pPr>
              <a:buFontTx/>
              <a:buChar char="-"/>
            </a:pPr>
            <a:r>
              <a:rPr lang="en-US" sz="700" b="1" smtClean="0">
                <a:latin typeface="Arial" charset="0"/>
                <a:ea typeface="ＭＳ Ｐゴシック"/>
                <a:cs typeface="ＭＳ Ｐゴシック"/>
              </a:rPr>
              <a:t>Training Alignment Team</a:t>
            </a:r>
            <a:r>
              <a:rPr lang="en-US" sz="700" smtClean="0">
                <a:latin typeface="Arial" charset="0"/>
                <a:ea typeface="ＭＳ Ｐゴシック"/>
                <a:cs typeface="ＭＳ Ｐゴシック"/>
              </a:rPr>
              <a:t> and MIT wide work:  Over the past year 5 members of the IS&amp;T training team participated in TAT projects.  Currently 2  members spend 5% of their time and 2 of us spend 10-20% working on projects. As part of MIT’s commitment to improve the quality of training at MIT our team is very involved in several projects .  Our work includes the development &amp; planning for the Training Partners group led by Jeff Pankin and Kevin James. Kate is  co-developing the Train-the-Trainer curriculum that will be offered to subject matter experts and business owners at MIT to help them develop the skills needed to lead learning in their areas. IS&amp;T may be the largest contributor to the work of TAT than any other department.  Our trainers are among the few professional trainers at the Institute and are tapped often for our expertise.  </a:t>
            </a:r>
          </a:p>
          <a:p>
            <a:pPr>
              <a:buFontTx/>
              <a:buChar char="-"/>
            </a:pPr>
            <a:r>
              <a:rPr lang="en-US" sz="700" b="1" smtClean="0">
                <a:latin typeface="Arial" charset="0"/>
                <a:ea typeface="ＭＳ Ｐゴシック"/>
                <a:cs typeface="ＭＳ Ｐゴシック"/>
              </a:rPr>
              <a:t>-Boston Consortium:</a:t>
            </a:r>
            <a:r>
              <a:rPr lang="en-US" sz="700" smtClean="0">
                <a:latin typeface="Arial" charset="0"/>
                <a:ea typeface="ＭＳ Ｐゴシック"/>
                <a:cs typeface="ＭＳ Ｐゴシック"/>
              </a:rPr>
              <a:t> 14 schools in the Boston Area that meet regularly to share knowledge, resources and  ideas regarding IT Training.  Again, MIT is seen as a leader in Training Services.  We have hosted the consortium, provided training, worked on projects and shared our training materials.  This year, I will be negotiating the training vendor contracts for the Consortium with Consortium staff.  It is through these contracts that MIT receives a large discount when brining in outside trainers or sending staff off campus for training.  The consortium will be surveying it’s members on services provided, staffing and budget information to share with each other this spring.  A colleague from Bentley and myself developed the survey and will be collecting the data this spring. </a:t>
            </a:r>
          </a:p>
          <a:p>
            <a:pPr>
              <a:buFontTx/>
              <a:buChar char="-"/>
            </a:pPr>
            <a:r>
              <a:rPr lang="en-US" sz="700" b="1" smtClean="0">
                <a:latin typeface="Arial" charset="0"/>
                <a:ea typeface="ＭＳ Ｐゴシック"/>
                <a:cs typeface="ＭＳ Ｐゴシック"/>
              </a:rPr>
              <a:t>- Every profession has organizations</a:t>
            </a:r>
            <a:r>
              <a:rPr lang="en-US" sz="700" smtClean="0">
                <a:latin typeface="Arial" charset="0"/>
                <a:ea typeface="ＭＳ Ｐゴシック"/>
                <a:cs typeface="ＭＳ Ｐゴシック"/>
              </a:rPr>
              <a:t> that are respected in their area of expertise.  It is to the standards set by these organizations that we can measure ourselves outside of MIT.  In addition to being asked to speak at conferences or chosen to be beta-testers for training programs or for the software we teach, we have also been recognized for some of our work .  In 2008, the Training Curriculum Review Process you saw in an earlier slide was chosen by NERCOMP as a Training Best Practice.  This was especially rewarding as it was truly a team effort.   After working for almost a year on the Training Delivery Method Tool with Jeannette Gerzon in HR, we were rewarded by receiving a Best Product of 2009 award by the Training Review.  As a result, ASTD, the premiere association for workforce learning (American Society for Training &amp; Development) has asked us to write for their INFOLINE training tool subscription service.  This is not only satisfying personally and professionally, but is the type of contribution one hopes to add to the overall reputation of IS&amp;T and MIT.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rrowheads="1" noTextEdit="1"/>
          </p:cNvSpPr>
          <p:nvPr>
            <p:ph type="sldImg"/>
          </p:nvPr>
        </p:nvSpPr>
        <p:spPr>
          <a:ln/>
        </p:spPr>
      </p:sp>
      <p:sp>
        <p:nvSpPr>
          <p:cNvPr id="34818" name="Rectangle 3"/>
          <p:cNvSpPr>
            <a:spLocks noGrp="1" noChangeArrowheads="1"/>
          </p:cNvSpPr>
          <p:nvPr>
            <p:ph type="body" idx="1"/>
          </p:nvPr>
        </p:nvSpPr>
        <p:spPr>
          <a:noFill/>
          <a:ln/>
        </p:spPr>
        <p:txBody>
          <a:bodyPr/>
          <a:lstStyle/>
          <a:p>
            <a:r>
              <a:rPr lang="en-US" smtClean="0">
                <a:latin typeface="Arial" charset="0"/>
                <a:ea typeface="ＭＳ Ｐゴシック"/>
                <a:cs typeface="ＭＳ Ｐゴシック"/>
              </a:rPr>
              <a:t>We can provide a lot of numbers from SAP on event attendance, financials, number of events held and so on.  What we really wanted to see is if there were other data to support our claim of adding value to MIT.  I took a look the types of questions (on the topics we teach) that people are calling the Help Desk for. </a:t>
            </a:r>
          </a:p>
          <a:p>
            <a:r>
              <a:rPr lang="en-US" smtClean="0">
                <a:latin typeface="Arial" charset="0"/>
                <a:ea typeface="ＭＳ Ｐゴシック"/>
                <a:cs typeface="ＭＳ Ｐゴシック"/>
              </a:rPr>
              <a:t>In 2007, the number of  RT tickets on the 7 topics represented here, was only 4.5% of the total  questions  received.  It was even less in 2008.</a:t>
            </a:r>
          </a:p>
          <a:p>
            <a:r>
              <a:rPr lang="en-US" smtClean="0">
                <a:latin typeface="Arial" charset="0"/>
                <a:ea typeface="ＭＳ Ｐゴシック"/>
                <a:cs typeface="ＭＳ Ｐゴシック"/>
              </a:rPr>
              <a:t>Brio questions went down  by 33% from 07’ to 08’.</a:t>
            </a:r>
          </a:p>
          <a:p>
            <a:r>
              <a:rPr lang="en-US" smtClean="0">
                <a:latin typeface="Arial" charset="0"/>
                <a:ea typeface="ＭＳ Ｐゴシック"/>
                <a:cs typeface="ＭＳ Ｐゴシック"/>
              </a:rPr>
              <a:t>SAP questions went down 17%  and Word inquires down by 14%.</a:t>
            </a:r>
          </a:p>
          <a:p>
            <a:r>
              <a:rPr lang="en-US" smtClean="0">
                <a:latin typeface="Arial" charset="0"/>
                <a:ea typeface="ＭＳ Ｐゴシック"/>
                <a:cs typeface="ＭＳ Ｐゴシック"/>
              </a:rPr>
              <a:t>Although we cannot say for sure that  the cause of these reductions  can be attributed solely to training, the numbers do suggest a strong association. The number of tickets related to other topics such as networking, printing, certificates etc. are much higher.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rrowheads="1" noTextEdit="1"/>
          </p:cNvSpPr>
          <p:nvPr>
            <p:ph type="sldImg"/>
          </p:nvPr>
        </p:nvSpPr>
        <p:spPr>
          <a:ln/>
        </p:spPr>
      </p:sp>
      <p:sp>
        <p:nvSpPr>
          <p:cNvPr id="36866" name="Rectangle 3"/>
          <p:cNvSpPr>
            <a:spLocks noGrp="1" noChangeArrowheads="1"/>
          </p:cNvSpPr>
          <p:nvPr>
            <p:ph type="body" idx="1"/>
          </p:nvPr>
        </p:nvSpPr>
        <p:spPr>
          <a:xfrm>
            <a:off x="838200" y="4267200"/>
            <a:ext cx="5486400" cy="4114800"/>
          </a:xfrm>
          <a:noFill/>
          <a:ln/>
        </p:spPr>
        <p:txBody>
          <a:bodyPr/>
          <a:lstStyle/>
          <a:p>
            <a:pPr>
              <a:lnSpc>
                <a:spcPct val="80000"/>
              </a:lnSpc>
            </a:pPr>
            <a:r>
              <a:rPr lang="en-US" smtClean="0">
                <a:latin typeface="Arial" charset="0"/>
                <a:ea typeface="ＭＳ Ｐゴシック"/>
                <a:cs typeface="ＭＳ Ｐゴシック"/>
              </a:rPr>
              <a:t>-</a:t>
            </a:r>
            <a:r>
              <a:rPr lang="en-US" sz="1000" smtClean="0">
                <a:latin typeface="Arial" charset="0"/>
                <a:ea typeface="ＭＳ Ｐゴシック"/>
                <a:cs typeface="ＭＳ Ｐゴシック"/>
              </a:rPr>
              <a:t>We have seen an increase in web hits on our online demo pages and have found that these 2-3 minute online interactive demos have become more popular.  We have heard from our customers  that they use these quick modules to answer specific questions about features and functions of applications.  For example, how to approve a req. in SAP, or how to create a pivot table in Excel.  There are hundreds of possible topics that we could tap into.</a:t>
            </a:r>
          </a:p>
          <a:p>
            <a:pPr>
              <a:lnSpc>
                <a:spcPct val="80000"/>
              </a:lnSpc>
            </a:pPr>
            <a:r>
              <a:rPr lang="en-US" sz="1000" smtClean="0">
                <a:latin typeface="Arial" charset="0"/>
                <a:ea typeface="ＭＳ Ｐゴシック"/>
                <a:cs typeface="ＭＳ Ｐゴシック"/>
              </a:rPr>
              <a:t>-Keeping up with the green movement on campus and everywhere, we are aware of the need to reduce the use of paper and other materials.  We would like to experiment with webinars, video and virtual classrooms for the convenience of the learners.  A small but relevant change will be the discontinuation of the paper certificates given to each attendee upon completion of a class.  This not only saves paper, but time and money!  We are also working on moving from paper course evaluations to electronic version.  Participants will complete the evals at the end of each class right at their workstation.  No paper and an automated process for to collect the data.</a:t>
            </a:r>
          </a:p>
          <a:p>
            <a:pPr>
              <a:lnSpc>
                <a:spcPct val="80000"/>
              </a:lnSpc>
            </a:pPr>
            <a:r>
              <a:rPr lang="en-US" sz="1000" smtClean="0">
                <a:latin typeface="Arial" charset="0"/>
                <a:ea typeface="ＭＳ Ｐゴシック"/>
                <a:cs typeface="ＭＳ Ｐゴシック"/>
              </a:rPr>
              <a:t>-Since we are a team that must recover  some of our costs by generating revenue, I am always thinking  about how what we do relates to possible revenue.  Especially during the last few months, our focus has been on reducing costs and increasing revenue.  A couple of things that we can do right away is having the trainers on our team begin to teach classes that we have traditionally supplemented with outside trainers.  We had already begun to plan for this in the Fall and this Spring have rolled out several classes now taught internally.  We continue to charge a fee for these classes, but no longer have to pay for the vendor.  The money stays within the Institute.</a:t>
            </a:r>
          </a:p>
          <a:p>
            <a:pPr>
              <a:lnSpc>
                <a:spcPct val="80000"/>
              </a:lnSpc>
            </a:pPr>
            <a:r>
              <a:rPr lang="en-US" sz="1000" smtClean="0">
                <a:latin typeface="Arial" charset="0"/>
                <a:ea typeface="ＭＳ Ｐゴシック"/>
                <a:cs typeface="ＭＳ Ｐゴシック"/>
              </a:rPr>
              <a:t>-We have seen our departmental training request increase over the last year, we are putting together a formal plan to market this service further. </a:t>
            </a:r>
          </a:p>
          <a:p>
            <a:pPr>
              <a:lnSpc>
                <a:spcPct val="80000"/>
              </a:lnSpc>
            </a:pPr>
            <a:r>
              <a:rPr lang="en-US" sz="1000" smtClean="0">
                <a:latin typeface="Arial" charset="0"/>
                <a:ea typeface="ＭＳ Ｐゴシック"/>
                <a:cs typeface="ＭＳ Ｐゴシック"/>
              </a:rPr>
              <a:t>-The idea that we would really like to implement for FY10 is to  open up our classes to  people outside of MIT. We currently do this for schools that are members of the Boston Consortium/ Our original thought was to offer classes  to Cambridge residents  as part of Mit being a  “good neighbor”.  This idea was submitted to the CSIR team for consideration.   Currently I am working with the finance team to come up with an analysis of  how much revenue may be generated .  A first glance, the data suggest that we could increase our revenue by as much as 30%.</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r>
              <a:rPr lang="en-US" smtClean="0">
                <a:latin typeface="Arial" charset="0"/>
                <a:ea typeface="ＭＳ Ｐゴシック"/>
                <a:cs typeface="ＭＳ Ｐゴシック"/>
              </a:rPr>
              <a:t>Thank you very much for listening (reading) today.</a:t>
            </a:r>
          </a:p>
          <a:p>
            <a:r>
              <a:rPr lang="en-US" smtClean="0">
                <a:latin typeface="Arial" charset="0"/>
                <a:ea typeface="ＭＳ Ｐゴシック"/>
                <a:cs typeface="ＭＳ Ｐゴシック"/>
              </a:rPr>
              <a:t>I would be happy to answer any questions about the Training Team’s services.</a:t>
            </a:r>
          </a:p>
          <a:p>
            <a:r>
              <a:rPr lang="en-US" smtClean="0">
                <a:latin typeface="Arial" charset="0"/>
                <a:ea typeface="ＭＳ Ｐゴシック"/>
                <a:cs typeface="ＭＳ Ｐゴシック"/>
              </a:rPr>
              <a:t>Kate Kibbee</a:t>
            </a:r>
          </a:p>
          <a:p>
            <a:r>
              <a:rPr lang="en-US" smtClean="0">
                <a:latin typeface="Arial" charset="0"/>
                <a:ea typeface="ＭＳ Ｐゴシック"/>
                <a:cs typeface="ＭＳ Ｐゴシック"/>
              </a:rPr>
              <a:t>3-8181</a:t>
            </a:r>
          </a:p>
          <a:p>
            <a:r>
              <a:rPr lang="en-US" smtClean="0">
                <a:latin typeface="Arial" charset="0"/>
                <a:ea typeface="ＭＳ Ｐゴシック"/>
                <a:cs typeface="ＭＳ Ｐゴシック"/>
              </a:rPr>
              <a:t>kkibbee@mit.edu</a:t>
            </a:r>
          </a:p>
        </p:txBody>
      </p:sp>
      <p:sp>
        <p:nvSpPr>
          <p:cNvPr id="38915" name="Slide Number Placeholder 3"/>
          <p:cNvSpPr>
            <a:spLocks noGrp="1"/>
          </p:cNvSpPr>
          <p:nvPr>
            <p:ph type="sldNum" sz="quarter" idx="5"/>
          </p:nvPr>
        </p:nvSpPr>
        <p:spPr>
          <a:noFill/>
        </p:spPr>
        <p:txBody>
          <a:bodyPr/>
          <a:lstStyle/>
          <a:p>
            <a:fld id="{AB6885C3-23A4-4621-8369-4AAA9D50B54A}" type="slidenum">
              <a:rPr lang="en-US" smtClean="0">
                <a:ea typeface="ＭＳ Ｐゴシック"/>
                <a:cs typeface="ＭＳ Ｐゴシック"/>
              </a:rPr>
              <a:pPr/>
              <a:t>13</a:t>
            </a:fld>
            <a:endParaRPr lang="en-U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r>
              <a:rPr lang="en-US" smtClean="0">
                <a:latin typeface="Arial" charset="0"/>
                <a:ea typeface="ＭＳ Ｐゴシック"/>
                <a:cs typeface="ＭＳ Ｐゴシック"/>
              </a:rPr>
              <a:t>When I asked the team “what is the one thing you’d like the Managers and Directors to know about us?” they replied “that we are more than what appears on the training insert”.</a:t>
            </a:r>
          </a:p>
          <a:p>
            <a:r>
              <a:rPr lang="en-US" smtClean="0">
                <a:latin typeface="Arial" charset="0"/>
                <a:ea typeface="ＭＳ Ｐゴシック"/>
                <a:cs typeface="ＭＳ Ｐゴシック"/>
              </a:rPr>
              <a:t>By the end of this presentation, you will have a better understand of all of the services we provide and what goes in to the decisions around everything we do.</a:t>
            </a:r>
          </a:p>
          <a:p>
            <a:r>
              <a:rPr lang="en-US" smtClean="0">
                <a:latin typeface="Arial" charset="0"/>
                <a:ea typeface="ＭＳ Ｐゴシック"/>
                <a:cs typeface="ＭＳ Ｐゴシック"/>
              </a:rPr>
              <a:t>I hope that you will recognize what a productive and effective training team we have.  More than just providing training, the combined experience and experience each individual brings to everything they do provides a wealth of extras to each course or training project they are involved in.  </a:t>
            </a:r>
          </a:p>
          <a:p>
            <a:r>
              <a:rPr lang="en-US" smtClean="0">
                <a:latin typeface="Arial" charset="0"/>
                <a:ea typeface="ＭＳ Ｐゴシック"/>
                <a:cs typeface="ＭＳ Ｐゴシック"/>
              </a:rPr>
              <a:t>In order for a trainer to develop and deliver a class, especially a technical applications they must first become an expert.  Sometimes hours of research, and use of the product is needed before they begin to outline the course.  Along the way, they are performing roles such as usability, technical writer, etc.  All the while thinking of how someone at MIT will be using the tool or application and how best to present the information to meet the needs of the learner.</a:t>
            </a:r>
          </a:p>
        </p:txBody>
      </p:sp>
      <p:sp>
        <p:nvSpPr>
          <p:cNvPr id="18435" name="Slide Number Placeholder 3"/>
          <p:cNvSpPr>
            <a:spLocks noGrp="1"/>
          </p:cNvSpPr>
          <p:nvPr>
            <p:ph type="sldNum" sz="quarter" idx="5"/>
          </p:nvPr>
        </p:nvSpPr>
        <p:spPr>
          <a:noFill/>
        </p:spPr>
        <p:txBody>
          <a:bodyPr/>
          <a:lstStyle/>
          <a:p>
            <a:fld id="{4B34D446-D70C-4C41-A106-7A71E8A3BFC1}" type="slidenum">
              <a:rPr lang="en-US" smtClean="0">
                <a:ea typeface="ＭＳ Ｐゴシック"/>
                <a:cs typeface="ＭＳ Ｐゴシック"/>
              </a:rPr>
              <a:pPr/>
              <a:t>2</a:t>
            </a:fld>
            <a:endParaRPr lang="en-U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44E40696-FC1E-42D3-BF70-60AB85FBA6B5}" type="slidenum">
              <a:rPr lang="en-US" smtClean="0">
                <a:ea typeface="ＭＳ Ｐゴシック"/>
                <a:cs typeface="ＭＳ Ｐゴシック"/>
              </a:rPr>
              <a:pPr/>
              <a:t>3</a:t>
            </a:fld>
            <a:endParaRPr lang="en-US" smtClean="0">
              <a:ea typeface="ＭＳ Ｐゴシック"/>
              <a:cs typeface="ＭＳ Ｐゴシック"/>
            </a:endParaRPr>
          </a:p>
        </p:txBody>
      </p:sp>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defTabSz="900113"/>
            <a:fld id="{0557576B-8273-4A99-9D09-B092F6B1B978}" type="slidenum">
              <a:rPr lang="en-US" sz="1200">
                <a:solidFill>
                  <a:srgbClr val="000000"/>
                </a:solidFill>
                <a:latin typeface="Gill Sans"/>
                <a:ea typeface="ヒラギノ角ゴ ProN W3"/>
                <a:cs typeface="ヒラギノ角ゴ ProN W3"/>
                <a:sym typeface="Gill Sans"/>
              </a:rPr>
              <a:pPr algn="r" defTabSz="900113"/>
              <a:t>3</a:t>
            </a:fld>
            <a:endParaRPr lang="en-US" sz="1200">
              <a:solidFill>
                <a:srgbClr val="000000"/>
              </a:solidFill>
              <a:latin typeface="Gill Sans"/>
              <a:ea typeface="ヒラギノ角ゴ ProN W3"/>
              <a:cs typeface="ヒラギノ角ゴ ProN W3"/>
              <a:sym typeface="Gill Sans"/>
            </a:endParaRPr>
          </a:p>
        </p:txBody>
      </p:sp>
      <p:sp>
        <p:nvSpPr>
          <p:cNvPr id="20483" name="Rectangle 2"/>
          <p:cNvSpPr>
            <a:spLocks noGrp="1" noRot="1" noChangeArrowheads="1" noTextEdit="1"/>
          </p:cNvSpPr>
          <p:nvPr>
            <p:ph type="sldImg"/>
          </p:nvPr>
        </p:nvSpPr>
        <p:spPr>
          <a:ln/>
        </p:spPr>
      </p:sp>
      <p:sp>
        <p:nvSpPr>
          <p:cNvPr id="20484" name="Rectangle 3"/>
          <p:cNvSpPr>
            <a:spLocks noGrp="1" noChangeArrowheads="1"/>
          </p:cNvSpPr>
          <p:nvPr>
            <p:ph type="body" idx="1"/>
          </p:nvPr>
        </p:nvSpPr>
        <p:spPr>
          <a:xfrm>
            <a:off x="685800" y="4267200"/>
            <a:ext cx="5486400" cy="4572000"/>
          </a:xfrm>
          <a:noFill/>
          <a:ln/>
        </p:spPr>
        <p:txBody>
          <a:bodyPr lIns="91433" tIns="45717" rIns="91433" bIns="45717"/>
          <a:lstStyle/>
          <a:p>
            <a:pPr eaLnBrk="1" hangingPunct="1">
              <a:spcBef>
                <a:spcPct val="0"/>
              </a:spcBef>
            </a:pPr>
            <a:r>
              <a:rPr lang="en-US" sz="1000" b="1" smtClean="0">
                <a:latin typeface="Arial" charset="0"/>
                <a:ea typeface="ＭＳ Ｐゴシック"/>
                <a:cs typeface="ＭＳ Ｐゴシック"/>
              </a:rPr>
              <a:t>Services:</a:t>
            </a:r>
          </a:p>
          <a:p>
            <a:pPr eaLnBrk="1" hangingPunct="1">
              <a:spcBef>
                <a:spcPct val="0"/>
              </a:spcBef>
            </a:pPr>
            <a:r>
              <a:rPr lang="en-US" sz="800" smtClean="0">
                <a:latin typeface="Arial" charset="0"/>
                <a:ea typeface="ＭＳ Ｐゴシック"/>
                <a:cs typeface="ＭＳ Ｐゴシック"/>
              </a:rPr>
              <a:t>The Training Team offers six  services:</a:t>
            </a:r>
          </a:p>
          <a:p>
            <a:pPr eaLnBrk="1" hangingPunct="1">
              <a:spcBef>
                <a:spcPct val="0"/>
              </a:spcBef>
            </a:pPr>
            <a:r>
              <a:rPr lang="en-US" sz="800" smtClean="0">
                <a:latin typeface="Arial" charset="0"/>
                <a:ea typeface="ＭＳ Ｐゴシック"/>
                <a:cs typeface="ＭＳ Ｐゴシック"/>
              </a:rPr>
              <a:t>-the training classes  offered on-campus   to the MIT Community (hands-on, Quick Starts)</a:t>
            </a:r>
          </a:p>
          <a:p>
            <a:pPr eaLnBrk="1" hangingPunct="1">
              <a:spcBef>
                <a:spcPct val="0"/>
              </a:spcBef>
            </a:pPr>
            <a:r>
              <a:rPr lang="en-US" sz="800" smtClean="0">
                <a:latin typeface="Arial" charset="0"/>
                <a:ea typeface="ＭＳ Ｐゴシック"/>
                <a:cs typeface="ＭＳ Ｐゴシック"/>
              </a:rPr>
              <a:t>-serve as the  training resource for  Projects (Exchange, Vacation Traking, Appoint. Redesign, Software Releases)</a:t>
            </a:r>
          </a:p>
          <a:p>
            <a:pPr eaLnBrk="1" hangingPunct="1">
              <a:spcBef>
                <a:spcPct val="0"/>
              </a:spcBef>
            </a:pPr>
            <a:r>
              <a:rPr lang="en-US" sz="800" smtClean="0">
                <a:latin typeface="Arial" charset="0"/>
                <a:ea typeface="ＭＳ Ｐゴシック"/>
                <a:cs typeface="ＭＳ Ｐゴシック"/>
              </a:rPr>
              <a:t>-create Online demos and administer   the Element K  accounts</a:t>
            </a:r>
          </a:p>
          <a:p>
            <a:pPr eaLnBrk="1" hangingPunct="1">
              <a:spcBef>
                <a:spcPct val="0"/>
              </a:spcBef>
            </a:pPr>
            <a:r>
              <a:rPr lang="en-US" sz="800" smtClean="0">
                <a:latin typeface="Arial" charset="0"/>
                <a:ea typeface="ＭＳ Ｐゴシック"/>
                <a:cs typeface="ＭＳ Ｐゴシック"/>
              </a:rPr>
              <a:t>-coordinate outside training   for MIT staff at a discount</a:t>
            </a:r>
          </a:p>
          <a:p>
            <a:pPr eaLnBrk="1" hangingPunct="1">
              <a:spcBef>
                <a:spcPct val="0"/>
              </a:spcBef>
            </a:pPr>
            <a:r>
              <a:rPr lang="en-US" sz="800" smtClean="0">
                <a:latin typeface="Arial" charset="0"/>
                <a:ea typeface="ＭＳ Ｐゴシック"/>
                <a:cs typeface="ＭＳ Ｐゴシック"/>
              </a:rPr>
              <a:t>-provide training space (use of our  training rooms)</a:t>
            </a:r>
          </a:p>
          <a:p>
            <a:pPr eaLnBrk="1" hangingPunct="1">
              <a:spcBef>
                <a:spcPct val="0"/>
              </a:spcBef>
            </a:pPr>
            <a:r>
              <a:rPr lang="en-US" sz="800" smtClean="0">
                <a:latin typeface="Arial" charset="0"/>
                <a:ea typeface="ＭＳ Ｐゴシック"/>
                <a:cs typeface="ＭＳ Ｐゴシック"/>
              </a:rPr>
              <a:t>-go out to Departments to conduct training  in their facilities</a:t>
            </a:r>
          </a:p>
          <a:p>
            <a:pPr eaLnBrk="1" hangingPunct="1">
              <a:spcBef>
                <a:spcPct val="0"/>
              </a:spcBef>
            </a:pPr>
            <a:r>
              <a:rPr lang="en-US" sz="800" b="1" smtClean="0">
                <a:latin typeface="Arial" charset="0"/>
                <a:ea typeface="ＭＳ Ｐゴシック"/>
                <a:cs typeface="ＭＳ Ｐゴシック"/>
              </a:rPr>
              <a:t>Team:</a:t>
            </a:r>
          </a:p>
          <a:p>
            <a:pPr eaLnBrk="1" hangingPunct="1">
              <a:spcBef>
                <a:spcPct val="0"/>
              </a:spcBef>
            </a:pPr>
            <a:r>
              <a:rPr lang="en-US" sz="800" smtClean="0">
                <a:latin typeface="Arial" charset="0"/>
                <a:ea typeface="ＭＳ Ｐゴシック"/>
                <a:cs typeface="ＭＳ Ｐゴシック"/>
              </a:rPr>
              <a:t>Kate Kibbee - Team Leader/Trainer</a:t>
            </a:r>
          </a:p>
          <a:p>
            <a:pPr eaLnBrk="1" hangingPunct="1">
              <a:spcBef>
                <a:spcPct val="0"/>
              </a:spcBef>
            </a:pPr>
            <a:r>
              <a:rPr lang="en-US" sz="800" smtClean="0">
                <a:latin typeface="Arial" charset="0"/>
                <a:ea typeface="ＭＳ Ｐゴシック"/>
                <a:cs typeface="ＭＳ Ｐゴシック"/>
              </a:rPr>
              <a:t>Anna Pope - Registrar</a:t>
            </a:r>
          </a:p>
          <a:p>
            <a:pPr eaLnBrk="1" hangingPunct="1">
              <a:spcBef>
                <a:spcPct val="0"/>
              </a:spcBef>
            </a:pPr>
            <a:r>
              <a:rPr lang="en-US" sz="800" smtClean="0">
                <a:latin typeface="Arial" charset="0"/>
                <a:ea typeface="ＭＳ Ｐゴシック"/>
                <a:cs typeface="ＭＳ Ｐゴシック"/>
              </a:rPr>
              <a:t>Bronwen Heuer-Trainer (75%)</a:t>
            </a:r>
          </a:p>
          <a:p>
            <a:pPr eaLnBrk="1" hangingPunct="1">
              <a:spcBef>
                <a:spcPct val="0"/>
              </a:spcBef>
            </a:pPr>
            <a:r>
              <a:rPr lang="en-US" sz="800" smtClean="0">
                <a:latin typeface="Arial" charset="0"/>
                <a:ea typeface="ＭＳ Ｐゴシック"/>
                <a:cs typeface="ＭＳ Ｐゴシック"/>
              </a:rPr>
              <a:t>Carole Trainor - Trainer</a:t>
            </a:r>
          </a:p>
          <a:p>
            <a:pPr eaLnBrk="1" hangingPunct="1">
              <a:spcBef>
                <a:spcPct val="0"/>
              </a:spcBef>
            </a:pPr>
            <a:r>
              <a:rPr lang="en-US" sz="800" smtClean="0">
                <a:latin typeface="Arial" charset="0"/>
                <a:ea typeface="ＭＳ Ｐゴシック"/>
                <a:cs typeface="ＭＳ Ｐゴシック"/>
              </a:rPr>
              <a:t>Jeff Pankin - Trainer</a:t>
            </a:r>
          </a:p>
          <a:p>
            <a:pPr eaLnBrk="1" hangingPunct="1">
              <a:spcBef>
                <a:spcPct val="0"/>
              </a:spcBef>
            </a:pPr>
            <a:r>
              <a:rPr lang="en-US" sz="800" smtClean="0">
                <a:latin typeface="Arial" charset="0"/>
                <a:ea typeface="ＭＳ Ｐゴシック"/>
                <a:cs typeface="ＭＳ Ｐゴシック"/>
              </a:rPr>
              <a:t>John Fothergill - Facilities Coordinator/Trainer</a:t>
            </a:r>
          </a:p>
          <a:p>
            <a:pPr eaLnBrk="1" hangingPunct="1">
              <a:spcBef>
                <a:spcPct val="0"/>
              </a:spcBef>
            </a:pPr>
            <a:r>
              <a:rPr lang="en-US" sz="800" smtClean="0">
                <a:latin typeface="Arial" charset="0"/>
                <a:ea typeface="ＭＳ Ｐゴシック"/>
                <a:cs typeface="ＭＳ Ｐゴシック"/>
              </a:rPr>
              <a:t>Kevin James - Trainer</a:t>
            </a:r>
          </a:p>
          <a:p>
            <a:pPr eaLnBrk="1" hangingPunct="1">
              <a:spcBef>
                <a:spcPct val="0"/>
              </a:spcBef>
            </a:pPr>
            <a:r>
              <a:rPr lang="en-US" sz="800" smtClean="0">
                <a:latin typeface="Arial" charset="0"/>
                <a:ea typeface="ＭＳ Ｐゴシック"/>
                <a:cs typeface="ＭＳ Ｐゴシック"/>
              </a:rPr>
              <a:t>Lee Ridgway 15% Trainer</a:t>
            </a:r>
          </a:p>
          <a:p>
            <a:pPr eaLnBrk="1" hangingPunct="1">
              <a:spcBef>
                <a:spcPct val="0"/>
              </a:spcBef>
            </a:pPr>
            <a:endParaRPr lang="en-US" sz="800" smtClean="0">
              <a:latin typeface="Arial" charset="0"/>
              <a:ea typeface="ＭＳ Ｐゴシック"/>
              <a:cs typeface="ＭＳ Ｐゴシック"/>
            </a:endParaRPr>
          </a:p>
          <a:p>
            <a:pPr eaLnBrk="1" hangingPunct="1">
              <a:spcBef>
                <a:spcPct val="0"/>
              </a:spcBef>
            </a:pPr>
            <a:r>
              <a:rPr lang="en-US" sz="800" smtClean="0">
                <a:latin typeface="Arial" charset="0"/>
                <a:ea typeface="ＭＳ Ｐゴシック"/>
                <a:cs typeface="ＭＳ Ｐゴシック"/>
              </a:rPr>
              <a:t>Last year the training team  offered over 65 different titles through 292 training events.  96 of the 192   DLCs were represented in  their classes.</a:t>
            </a:r>
          </a:p>
          <a:p>
            <a:pPr eaLnBrk="1" hangingPunct="1">
              <a:spcBef>
                <a:spcPct val="0"/>
              </a:spcBef>
            </a:pPr>
            <a:endParaRPr lang="en-US" sz="800" smtClean="0">
              <a:latin typeface="Arial" charset="0"/>
              <a:ea typeface="ＭＳ Ｐゴシック"/>
              <a:cs typeface="ＭＳ Ｐゴシック"/>
            </a:endParaRPr>
          </a:p>
          <a:p>
            <a:pPr eaLnBrk="1" hangingPunct="1">
              <a:spcBef>
                <a:spcPct val="0"/>
              </a:spcBef>
            </a:pPr>
            <a:r>
              <a:rPr lang="en-US" sz="800" b="1" smtClean="0">
                <a:latin typeface="Arial" charset="0"/>
                <a:ea typeface="ＭＳ Ｐゴシック"/>
                <a:cs typeface="ＭＳ Ｐゴシック"/>
              </a:rPr>
              <a:t>Value:</a:t>
            </a:r>
          </a:p>
          <a:p>
            <a:pPr eaLnBrk="1" hangingPunct="1">
              <a:spcBef>
                <a:spcPct val="0"/>
              </a:spcBef>
            </a:pPr>
            <a:r>
              <a:rPr lang="en-US" sz="800" smtClean="0">
                <a:latin typeface="Arial" charset="0"/>
                <a:ea typeface="ＭＳ Ｐゴシック"/>
                <a:cs typeface="ＭＳ Ｐゴシック"/>
              </a:rPr>
              <a:t>Part of the value that the Training Team offers when new training is being developed,  is follow up support, quality assurance and user testing/usability.  Trainers  have to test systems and applications extensively in order to make sure  each function performs as it is should; read through help  screens and other documentation and  serve as a resource for participants after the class  has been delivered.</a:t>
            </a:r>
          </a:p>
          <a:p>
            <a:pPr eaLnBrk="1" hangingPunct="1">
              <a:spcBef>
                <a:spcPct val="0"/>
              </a:spcBef>
            </a:pPr>
            <a:endParaRPr lang="en-US" sz="800" smtClean="0">
              <a:latin typeface="Arial" charset="0"/>
              <a:ea typeface="ＭＳ Ｐゴシック"/>
              <a:cs typeface="ＭＳ Ｐゴシック"/>
            </a:endParaRPr>
          </a:p>
          <a:p>
            <a:pPr eaLnBrk="1" hangingPunct="1">
              <a:spcBef>
                <a:spcPct val="0"/>
              </a:spcBef>
            </a:pPr>
            <a:r>
              <a:rPr lang="en-US" sz="800" b="1" smtClean="0">
                <a:latin typeface="Arial" charset="0"/>
                <a:ea typeface="ＭＳ Ｐゴシック"/>
                <a:cs typeface="ＭＳ Ｐゴシック"/>
              </a:rPr>
              <a:t>Ambassadors:</a:t>
            </a:r>
          </a:p>
          <a:p>
            <a:pPr eaLnBrk="1" hangingPunct="1">
              <a:spcBef>
                <a:spcPct val="0"/>
              </a:spcBef>
            </a:pPr>
            <a:r>
              <a:rPr lang="en-US" sz="800" smtClean="0">
                <a:latin typeface="Arial" charset="0"/>
                <a:ea typeface="ＭＳ Ｐゴシック"/>
                <a:cs typeface="ＭＳ Ｐゴシック"/>
              </a:rPr>
              <a:t>The training team provides a very visible service.  Because they are out in the community, and represent IS&amp;T at a variety of organizations outside of IS&amp;T they have the opportunity to promote other IS&amp;T services such as Security, Accessibility, Help Desk , DCAD etc.  They also provide Training expertise to the MIT &amp; outside communities  through their work  with on the Training Alignment Team with  efforts such as  the Training Partners  event planning, Train-the-Trainer  workshops, the development of training  tools &amp; processes , and presenting  at conferences  for organizations such as  The Boston Consortium IT Training group, NERCOMP and the Association for Training &amp; Development.</a:t>
            </a:r>
          </a:p>
          <a:p>
            <a:pPr eaLnBrk="1" hangingPunct="1">
              <a:spcBef>
                <a:spcPct val="0"/>
              </a:spcBef>
            </a:pPr>
            <a:endParaRPr lang="en-US" sz="800" smtClean="0">
              <a:latin typeface="Arial" charset="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pPr>
              <a:lnSpc>
                <a:spcPct val="90000"/>
              </a:lnSpc>
            </a:pPr>
            <a:r>
              <a:rPr lang="en-US" smtClean="0">
                <a:latin typeface="Arial" charset="0"/>
                <a:ea typeface="ＭＳ Ｐゴシック"/>
                <a:cs typeface="ＭＳ Ｐゴシック"/>
              </a:rPr>
              <a:t>People often ask me how we decide what to teach, what services we offer and how much to charge, and, why we charge for some classes and not others.  Back in 06’-07’ the team developed a process to help us review our curriculum and services.  The flow of the process is outlined in this slide.  The team meets twice a year to review our curriculum and services and review all of the input that you see here so that we can make educated, informed decisions on our services and course offerings.  Prior to these sessions we meet with MIT and IS&amp;T customers, IT leaders and others to hear, how we’re doing, what else we could be doing and to learn more about their needs.  Once we’ve collected and collated the data that we’ve been gathering throughout the year, we hold an all day meeting in the Fall and thoroughly review the feedback, metrics, interview data  and survey information, technology trends.  It is a very extensive process.  At the end of the day we have a draft  plan and goals on how to move forward for the next 1-3 years.  Following this meeting, we dedicate several of our next regular team meetings to the detailed planning of the decisions that came out of the annual “retreat”.  In the spring, we extend one or two of our team meetings and review the year-to-date and progress of our goals.  We look at metrics from our training registrar system, then tweak our plan if necessary.  Through some of the upcoming slides, you’ll see how the results of this process impacts the success of the team and our services.</a:t>
            </a:r>
          </a:p>
          <a:p>
            <a:pPr>
              <a:lnSpc>
                <a:spcPct val="90000"/>
              </a:lnSpc>
            </a:pPr>
            <a:r>
              <a:rPr lang="en-US" smtClean="0">
                <a:latin typeface="Arial" charset="0"/>
                <a:ea typeface="ＭＳ Ｐゴシック"/>
                <a:cs typeface="ＭＳ Ｐゴシック"/>
              </a:rPr>
              <a:t>This process works well for us and was awarded NERCOMP’s “Training Best Practice” in 2008.  </a:t>
            </a:r>
          </a:p>
        </p:txBody>
      </p:sp>
      <p:sp>
        <p:nvSpPr>
          <p:cNvPr id="22531" name="Slide Number Placeholder 3"/>
          <p:cNvSpPr>
            <a:spLocks noGrp="1"/>
          </p:cNvSpPr>
          <p:nvPr>
            <p:ph type="sldNum" sz="quarter" idx="5"/>
          </p:nvPr>
        </p:nvSpPr>
        <p:spPr>
          <a:noFill/>
        </p:spPr>
        <p:txBody>
          <a:bodyPr/>
          <a:lstStyle/>
          <a:p>
            <a:fld id="{6AB6F286-65BB-4EB6-890C-5EDEC6D67448}" type="slidenum">
              <a:rPr lang="en-US" smtClean="0">
                <a:ea typeface="ＭＳ Ｐゴシック"/>
                <a:cs typeface="ＭＳ Ｐゴシック"/>
              </a:rPr>
              <a:pPr/>
              <a:t>4</a:t>
            </a:fld>
            <a:endParaRPr lang="en-US"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026"/>
          <p:cNvSpPr>
            <a:spLocks noGrp="1" noRot="1" noChangeArrowheads="1" noTextEdit="1"/>
          </p:cNvSpPr>
          <p:nvPr>
            <p:ph type="sldImg"/>
          </p:nvPr>
        </p:nvSpPr>
        <p:spPr>
          <a:ln/>
        </p:spPr>
      </p:sp>
      <p:sp>
        <p:nvSpPr>
          <p:cNvPr id="24578" name="Rectangle 1027"/>
          <p:cNvSpPr>
            <a:spLocks noGrp="1" noChangeArrowheads="1"/>
          </p:cNvSpPr>
          <p:nvPr>
            <p:ph type="body" idx="1"/>
          </p:nvPr>
        </p:nvSpPr>
        <p:spPr>
          <a:noFill/>
          <a:ln/>
        </p:spPr>
        <p:txBody>
          <a:bodyPr/>
          <a:lstStyle/>
          <a:p>
            <a:r>
              <a:rPr lang="en-US" smtClean="0">
                <a:latin typeface="Arial" charset="0"/>
                <a:ea typeface="ＭＳ Ｐゴシック"/>
                <a:cs typeface="ＭＳ Ｐゴシック"/>
              </a:rPr>
              <a:t>Starting in 2007, we used the  Curriculum Review Process and we were able to make better choices as to our services and curriculum.   By updating our course offerings,  we offered fewer but more relevant classes, and still  saw an increase in  overall attendance .  In subsequent years we have developed our  curriculum to fit the needs of the MIT Community.  You can also see that the number of events cancelled has reduced each year. this is something  we want to see improved further, but are satisfied that each year we make better and better decisions.</a:t>
            </a:r>
          </a:p>
          <a:p>
            <a:r>
              <a:rPr lang="en-US" smtClean="0">
                <a:latin typeface="Arial" charset="0"/>
                <a:ea typeface="ＭＳ Ｐゴシック"/>
                <a:cs typeface="ＭＳ Ｐゴシック"/>
              </a:rPr>
              <a:t>The numbers:</a:t>
            </a:r>
          </a:p>
          <a:p>
            <a:r>
              <a:rPr lang="en-US" smtClean="0">
                <a:latin typeface="Arial" charset="0"/>
                <a:ea typeface="ＭＳ Ｐゴシック"/>
                <a:cs typeface="ＭＳ Ｐゴシック"/>
              </a:rPr>
              <a:t>FY06=282 events, 1559 attendees</a:t>
            </a:r>
          </a:p>
          <a:p>
            <a:r>
              <a:rPr lang="en-US" smtClean="0">
                <a:latin typeface="Arial" charset="0"/>
                <a:ea typeface="ＭＳ Ｐゴシック"/>
                <a:cs typeface="ＭＳ Ｐゴシック"/>
              </a:rPr>
              <a:t>FY07=242 events, 1663 attendees</a:t>
            </a:r>
          </a:p>
          <a:p>
            <a:r>
              <a:rPr lang="en-US" smtClean="0">
                <a:latin typeface="Arial" charset="0"/>
                <a:ea typeface="ＭＳ Ｐゴシック"/>
                <a:cs typeface="ＭＳ Ｐゴシック"/>
              </a:rPr>
              <a:t>FY08=266 events, 1690 attendees</a:t>
            </a:r>
          </a:p>
          <a:p>
            <a:r>
              <a:rPr lang="en-US" smtClean="0">
                <a:latin typeface="Arial" charset="0"/>
                <a:ea typeface="ＭＳ Ｐゴシック"/>
                <a:cs typeface="ＭＳ Ｐゴシック"/>
              </a:rPr>
              <a:t>FY09=260 events ,1970 attendees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026"/>
          <p:cNvSpPr>
            <a:spLocks noGrp="1" noRot="1" noChangeArrowheads="1" noTextEdit="1"/>
          </p:cNvSpPr>
          <p:nvPr>
            <p:ph type="sldImg"/>
          </p:nvPr>
        </p:nvSpPr>
        <p:spPr>
          <a:ln/>
        </p:spPr>
      </p:sp>
      <p:sp>
        <p:nvSpPr>
          <p:cNvPr id="26626" name="Rectangle 1027"/>
          <p:cNvSpPr>
            <a:spLocks noGrp="1" noChangeArrowheads="1"/>
          </p:cNvSpPr>
          <p:nvPr>
            <p:ph type="body" idx="1"/>
          </p:nvPr>
        </p:nvSpPr>
        <p:spPr>
          <a:noFill/>
          <a:ln/>
        </p:spPr>
        <p:txBody>
          <a:bodyPr/>
          <a:lstStyle/>
          <a:p>
            <a:r>
              <a:rPr lang="en-US" smtClean="0">
                <a:latin typeface="Arial" charset="0"/>
                <a:ea typeface="ＭＳ Ｐゴシック"/>
                <a:cs typeface="ＭＳ Ｐゴシック"/>
              </a:rPr>
              <a:t>Over the last 3.5 years revenue has steadily increased, up 36% since 2006.   Again you can see the increase of revenue from 06 to 07 despite  the decreased number of events offered.  The decisions made regarding fees, and more importantly, what we offer, is a direct result of the gathering information from many sources and using it effectively.</a:t>
            </a:r>
          </a:p>
          <a:p>
            <a:r>
              <a:rPr lang="en-US" smtClean="0">
                <a:latin typeface="Arial" charset="0"/>
                <a:ea typeface="ＭＳ Ｐゴシック"/>
                <a:cs typeface="ＭＳ Ｐゴシック"/>
              </a:rPr>
              <a:t>We heard for instance, that the community wanted us to offer more IT Specialized or IT Support Training.  This is a tough thing since this type of training is very costly.  But, we’ve heard the call and negotiated with a vendor to bring MicroSoft certified training  in  at a reasonable cost. However, we need to charge  departments for attending, and the cost is not trivial.  We have to balance the requests/needs/wants with the cost &amp;  resource commitment of our team to coordinate the training and technical setup involved along with the risk of possibly having  to cancel  because too few people register due to the high fee or the length of the class. The length of the class somewhat limits when we can offer the classes, not just from a classroom perspective but from the attendee schedule, which for many is governed by MIT’s academic schedule.  Since we need to recover the cost of these classes, it can be a bit stressful. So far we’ve made some good decisions.  Again, we’d like to coordinate more of this type of training – it’s another area that we need to focus on and improve.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r>
              <a:rPr lang="en-US" smtClean="0">
                <a:latin typeface="Arial" charset="0"/>
                <a:ea typeface="ＭＳ Ｐゴシック"/>
                <a:cs typeface="ＭＳ Ｐゴシック"/>
              </a:rPr>
              <a:t>Now, here’s where the rubber meets the road – Expenses.  Since we are not a fully cost recover unit, the revenue is only part of the story.</a:t>
            </a:r>
          </a:p>
          <a:p>
            <a:r>
              <a:rPr lang="en-US" smtClean="0">
                <a:latin typeface="Arial" charset="0"/>
                <a:ea typeface="ＭＳ Ｐゴシック"/>
                <a:cs typeface="ＭＳ Ｐゴシック"/>
              </a:rPr>
              <a:t>Although it seems I am always thinking about the revenue bottom line, I must keep one eye on the expenses also.</a:t>
            </a:r>
          </a:p>
          <a:p>
            <a:r>
              <a:rPr lang="en-US" smtClean="0">
                <a:latin typeface="Arial" charset="0"/>
                <a:ea typeface="ＭＳ Ｐゴシック"/>
                <a:cs typeface="ＭＳ Ｐゴシック"/>
              </a:rPr>
              <a:t>Not surprising, salaries and benefits (EB rate) combined now accounts for up to 92% of the training budget expenses. Each year the percentage has increased.  A service not included in the salary percentage, but part of our expenses is our DITR SLA, which accounts for 6.5% of our net expenses and 16 hrs/wk of an FTE (nearly .5 an FTE)</a:t>
            </a:r>
          </a:p>
          <a:p>
            <a:r>
              <a:rPr lang="en-US" smtClean="0">
                <a:latin typeface="Arial" charset="0"/>
                <a:ea typeface="ＭＳ Ｐゴシック"/>
                <a:cs typeface="ＭＳ Ｐゴシック"/>
              </a:rPr>
              <a:t>The lower numbers in FY06 are due to open positions and the transition of staff from the HR Payroll project.  Each year, salary increases are added to the overall expenses, and likewise, the revenue budgeted amount is increased.  This year due to cost cutting measures we have cut out expenses such as travel, food at meeting and a few other nice to have that the team can operate without.</a:t>
            </a:r>
          </a:p>
          <a:p>
            <a:r>
              <a:rPr lang="en-US" smtClean="0">
                <a:latin typeface="Arial" charset="0"/>
                <a:ea typeface="ＭＳ Ｐゴシック"/>
                <a:cs typeface="ＭＳ Ｐゴシック"/>
              </a:rPr>
              <a:t>Notice the relatively small increases in actual expenses from FY06 to FY07 - only 7% , and from ‘07-’08 even lower at a 4% increase, finally, ‘08 to projected ‘09 we expect to spend less by  .05%. </a:t>
            </a:r>
          </a:p>
          <a:p>
            <a:endParaRPr lang="en-US" smtClean="0">
              <a:latin typeface="Arial" charset="0"/>
              <a:ea typeface="ＭＳ Ｐゴシック"/>
              <a:cs typeface="ＭＳ Ｐゴシック"/>
            </a:endParaRPr>
          </a:p>
          <a:p>
            <a:endParaRPr lang="en-US" smtClean="0">
              <a:latin typeface="Arial" charset="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r>
              <a:rPr lang="en-US" b="1" smtClean="0">
                <a:latin typeface="Arial" charset="0"/>
                <a:ea typeface="ＭＳ Ｐゴシック"/>
                <a:cs typeface="ＭＳ Ｐゴシック"/>
              </a:rPr>
              <a:t>Essentials</a:t>
            </a:r>
            <a:r>
              <a:rPr lang="en-US" smtClean="0">
                <a:latin typeface="Arial" charset="0"/>
                <a:ea typeface="ＭＳ Ｐゴシック"/>
                <a:cs typeface="ＭＳ Ｐゴシック"/>
              </a:rPr>
              <a:t>: Recognizing that some   people  needed  to learn specific  tasks without learning software from beginning to end, we created several classes for our Essentials Series.  Photoshop, Word,  and Web Site Maintenance.The Word Essentials class  replaces the outdated Word curriculum.</a:t>
            </a:r>
          </a:p>
          <a:p>
            <a:r>
              <a:rPr lang="en-US" b="1" smtClean="0">
                <a:latin typeface="Arial" charset="0"/>
                <a:ea typeface="ＭＳ Ｐゴシック"/>
                <a:cs typeface="ＭＳ Ｐゴシック"/>
              </a:rPr>
              <a:t>“Networking”  space:</a:t>
            </a:r>
            <a:r>
              <a:rPr lang="en-US" smtClean="0">
                <a:latin typeface="Arial" charset="0"/>
                <a:ea typeface="ＭＳ Ｐゴシック"/>
                <a:cs typeface="ＭＳ Ｐゴシック"/>
              </a:rPr>
              <a:t> When we conducted our customer interviews last  Fall as part of the Curriculum Review ,we heard that attendees wanted time during  training events to network with other employees at MIT.  For less than $150 we added a coffee pot, microwave and  refrigerator (with supplies)  to our break room in W92. This small change has  created a place for attendees to mingle during breaks and lunch.  The feedback has been very positive.</a:t>
            </a:r>
          </a:p>
          <a:p>
            <a:r>
              <a:rPr lang="en-US" b="1" smtClean="0">
                <a:latin typeface="Arial" charset="0"/>
                <a:ea typeface="ＭＳ Ｐゴシック"/>
                <a:cs typeface="ＭＳ Ｐゴシック"/>
              </a:rPr>
              <a:t>Web Pages:</a:t>
            </a:r>
            <a:r>
              <a:rPr lang="en-US" smtClean="0">
                <a:latin typeface="Arial" charset="0"/>
                <a:ea typeface="ＭＳ Ｐゴシック"/>
                <a:cs typeface="ＭＳ Ｐゴシック"/>
              </a:rPr>
              <a:t> This past year we took a close look at our  web pages to get ready for Drupal.  Several pages were archived and some updated such as the course map which shows our class sequences and now has links to our course outlines and learning objectives. Looking at the web hits, allowed us to see that there is still a large interest in our skill assessment pages.  We had planned to discontinue these pages, but instead will revamp them for the benefit of participants.</a:t>
            </a:r>
          </a:p>
          <a:p>
            <a:r>
              <a:rPr lang="en-US" b="1" smtClean="0">
                <a:latin typeface="Arial" charset="0"/>
                <a:ea typeface="ＭＳ Ｐゴシック"/>
                <a:cs typeface="ＭＳ Ｐゴシック"/>
              </a:rPr>
              <a:t>Late Cancellation Fee:</a:t>
            </a:r>
            <a:r>
              <a:rPr lang="en-US" smtClean="0">
                <a:latin typeface="Arial" charset="0"/>
                <a:ea typeface="ＭＳ Ｐゴシック"/>
                <a:cs typeface="ＭＳ Ｐゴシック"/>
              </a:rPr>
              <a:t> To reduce our no show rate we introduced a $50 fee for those  registrants that cancel out of a class less than 5 business days prior to the start date.  Since Nov. 2008 we have seen a drop in “no-show” by almost 50%.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r>
              <a:rPr lang="en-US" sz="1000" b="1" smtClean="0">
                <a:latin typeface="Arial" charset="0"/>
                <a:ea typeface="ＭＳ Ｐゴシック"/>
                <a:cs typeface="ＭＳ Ｐゴシック"/>
              </a:rPr>
              <a:t>New Titles:</a:t>
            </a:r>
            <a:r>
              <a:rPr lang="en-US" sz="1000" smtClean="0">
                <a:latin typeface="Arial" charset="0"/>
                <a:ea typeface="ＭＳ Ｐゴシック"/>
                <a:cs typeface="ＭＳ Ｐゴシック"/>
              </a:rPr>
              <a:t>  We are constantly updating our classes.  We need to keep up with latest versions and technology trends.  Last year we added 12 new titles to our offerings.  Some were version updates (Office 2008) others were meeting a need (Web Publishing Essentials)  Obviously, we can’t keep adding titles without a cost.  Usually, this is a resource issue.  Last year we phased out old versions of all of our Office titles and replaced our Word classes with an Essentials offering.</a:t>
            </a:r>
          </a:p>
          <a:p>
            <a:r>
              <a:rPr lang="en-US" sz="1000" b="1" smtClean="0">
                <a:latin typeface="Arial" charset="0"/>
                <a:ea typeface="ＭＳ Ｐゴシック"/>
                <a:cs typeface="ＭＳ Ｐゴシック"/>
              </a:rPr>
              <a:t>Departmental Training:</a:t>
            </a:r>
            <a:r>
              <a:rPr lang="en-US" sz="1000" smtClean="0">
                <a:latin typeface="Arial" charset="0"/>
                <a:ea typeface="ＭＳ Ｐゴシック"/>
                <a:cs typeface="ＭＳ Ｐゴシック"/>
              </a:rPr>
              <a:t>  This is a growing business for us.  Departments request onsite training for several reasons, reduced time away from their site, tailored classes etc.  Although Sloan and the Libraries have traditionally been our biggest customers, we have seen an increase in request from smaller areas for one time training.  Most often, departments have a specific need that involves tailoring an existing class.  This has a relatively small resource impact on our team and generates revenue.  Our team has identified Departmental Training as a priority services for next year with plans to improve the marketing around this.</a:t>
            </a:r>
          </a:p>
          <a:p>
            <a:r>
              <a:rPr lang="en-US" sz="1000" b="1" smtClean="0">
                <a:latin typeface="Arial" charset="0"/>
                <a:ea typeface="ＭＳ Ｐゴシック"/>
                <a:cs typeface="ＭＳ Ｐゴシック"/>
              </a:rPr>
              <a:t>Communicating Policies and Services</a:t>
            </a:r>
            <a:r>
              <a:rPr lang="en-US" sz="1000" smtClean="0">
                <a:latin typeface="Arial" charset="0"/>
                <a:ea typeface="ＭＳ Ｐゴシック"/>
                <a:cs typeface="ＭＳ Ｐゴシック"/>
              </a:rPr>
              <a:t>:  About a year and a half ago, we looked at all of the communications we send out as well as those generated from the SAP/TEM system.  We set  a goal of providing more informative and useful communications.  Anna Pope, our Registrar has done an excellent job streamlining the emails sent for marketing purposes and announcing classes. Changes have been made to  improve the confirmation emails sent to registrants by added logistic information, cancellation policies, urls and contact info in each email. As a result, we have seen increased activity by the participant to manage their own training.  There has also been a reduction in the number of requests for us to cancel participants out of classes, where they are now doing it themselves.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Rectangle 6"/>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Rectangle 10"/>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Rectangle 12"/>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Rectangle 13"/>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pic>
        <p:nvPicPr>
          <p:cNvPr id="15" name="Picture 29" descr="KevISTTLogo.jpg"/>
          <p:cNvPicPr>
            <a:picLocks noChangeAspect="1"/>
          </p:cNvPicPr>
          <p:nvPr userDrawn="1"/>
        </p:nvPicPr>
        <p:blipFill>
          <a:blip r:embed="rId2"/>
          <a:srcRect/>
          <a:stretch>
            <a:fillRect/>
          </a:stretch>
        </p:blipFill>
        <p:spPr bwMode="auto">
          <a:xfrm>
            <a:off x="161925" y="6248400"/>
            <a:ext cx="1133475" cy="533400"/>
          </a:xfrm>
          <a:prstGeom prst="rect">
            <a:avLst/>
          </a:prstGeom>
          <a:noFill/>
          <a:ln w="9525">
            <a:noFill/>
            <a:miter lim="800000"/>
            <a:headEnd/>
            <a:tailEnd/>
          </a:ln>
        </p:spPr>
      </p:pic>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6" name="Date Placeholder 27"/>
          <p:cNvSpPr>
            <a:spLocks noGrp="1"/>
          </p:cNvSpPr>
          <p:nvPr>
            <p:ph type="dt" sz="half" idx="10"/>
          </p:nvPr>
        </p:nvSpPr>
        <p:spPr/>
        <p:txBody>
          <a:bodyPr/>
          <a:lstStyle>
            <a:lvl1pPr>
              <a:defRPr/>
            </a:lvl1pPr>
            <a:extLst/>
          </a:lstStyle>
          <a:p>
            <a:pPr>
              <a:defRPr/>
            </a:pPr>
            <a:endParaRPr lang="en-US"/>
          </a:p>
        </p:txBody>
      </p:sp>
      <p:sp>
        <p:nvSpPr>
          <p:cNvPr id="17" name="Footer Placeholder 16"/>
          <p:cNvSpPr>
            <a:spLocks noGrp="1"/>
          </p:cNvSpPr>
          <p:nvPr>
            <p:ph type="ftr" sz="quarter" idx="11"/>
          </p:nvPr>
        </p:nvSpPr>
        <p:spPr/>
        <p:txBody>
          <a:bodyPr/>
          <a:lstStyle>
            <a:lvl1pPr>
              <a:defRPr/>
            </a:lvl1pPr>
            <a:extLst/>
          </a:lstStyle>
          <a:p>
            <a:pPr>
              <a:defRPr/>
            </a:pPr>
            <a:endParaRPr lang="en-US"/>
          </a:p>
        </p:txBody>
      </p:sp>
      <p:sp>
        <p:nvSpPr>
          <p:cNvPr id="18" name="Slide Number Placeholder 28"/>
          <p:cNvSpPr>
            <a:spLocks noGrp="1"/>
          </p:cNvSpPr>
          <p:nvPr>
            <p:ph type="sldNum" sz="quarter" idx="12"/>
          </p:nvPr>
        </p:nvSpPr>
        <p:spPr/>
        <p:txBody>
          <a:bodyPr/>
          <a:lstStyle>
            <a:lvl1pPr>
              <a:defRPr/>
            </a:lvl1pPr>
            <a:extLst/>
          </a:lstStyle>
          <a:p>
            <a:pPr>
              <a:defRPr/>
            </a:pPr>
            <a:fld id="{366868AA-0268-47F0-A020-CFF6378A3F6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18" descr="KevISTTLogo.jpg"/>
          <p:cNvPicPr>
            <a:picLocks noChangeAspect="1"/>
          </p:cNvPicPr>
          <p:nvPr userDrawn="1"/>
        </p:nvPicPr>
        <p:blipFill>
          <a:blip r:embed="rId2"/>
          <a:srcRect/>
          <a:stretch>
            <a:fillRect/>
          </a:stretch>
        </p:blipFill>
        <p:spPr bwMode="auto">
          <a:xfrm>
            <a:off x="161925" y="6248400"/>
            <a:ext cx="1133475" cy="533400"/>
          </a:xfrm>
          <a:prstGeom prst="rect">
            <a:avLst/>
          </a:prstGeom>
          <a:noFill/>
          <a:ln w="9525">
            <a:noFill/>
            <a:miter lim="800000"/>
            <a:headEnd/>
            <a:tailEnd/>
          </a:ln>
        </p:spPr>
      </p:pic>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A1FFA91B-03F3-483F-9F95-69AC4496BD8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18" descr="KevISTTLogo.jpg"/>
          <p:cNvPicPr>
            <a:picLocks noChangeAspect="1"/>
          </p:cNvPicPr>
          <p:nvPr userDrawn="1"/>
        </p:nvPicPr>
        <p:blipFill>
          <a:blip r:embed="rId2"/>
          <a:srcRect/>
          <a:stretch>
            <a:fillRect/>
          </a:stretch>
        </p:blipFill>
        <p:spPr bwMode="auto">
          <a:xfrm>
            <a:off x="161925" y="6248400"/>
            <a:ext cx="1133475" cy="533400"/>
          </a:xfrm>
          <a:prstGeom prst="rect">
            <a:avLst/>
          </a:prstGeom>
          <a:noFill/>
          <a:ln w="9525">
            <a:noFill/>
            <a:miter lim="800000"/>
            <a:headEnd/>
            <a:tailEnd/>
          </a:ln>
        </p:spPr>
      </p:pic>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5A34DC9F-483E-4BDC-99DB-8FC74EEFB2E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77BEAD6-FD15-4D80-89EA-F5D9B0AA63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ea typeface="ＭＳ Ｐゴシック" pitchFamily="-107" charset="-128"/>
              <a:cs typeface="+mn-cs"/>
            </a:endParaRPr>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236BA905-1011-47ED-A5DC-947DF7A7B27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EEC89989-1654-4303-8B46-7260D523DB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5E6EF24F-AD60-4A32-84F3-EDD9B16504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C459C58A-31FA-49E8-8573-2C698E2042D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18" descr="KevISTTLogo.jpg"/>
          <p:cNvPicPr>
            <a:picLocks noChangeAspect="1"/>
          </p:cNvPicPr>
          <p:nvPr userDrawn="1"/>
        </p:nvPicPr>
        <p:blipFill>
          <a:blip r:embed="rId2"/>
          <a:srcRect/>
          <a:stretch>
            <a:fillRect/>
          </a:stretch>
        </p:blipFill>
        <p:spPr bwMode="auto">
          <a:xfrm>
            <a:off x="161925" y="6248400"/>
            <a:ext cx="1133475" cy="5334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extLst/>
          </a:lstStyle>
          <a:p>
            <a:pPr>
              <a:defRPr/>
            </a:pPr>
            <a:endParaRPr lang="en-US"/>
          </a:p>
        </p:txBody>
      </p:sp>
      <p:sp>
        <p:nvSpPr>
          <p:cNvPr id="4" name="Footer Placeholder 2"/>
          <p:cNvSpPr>
            <a:spLocks noGrp="1"/>
          </p:cNvSpPr>
          <p:nvPr>
            <p:ph type="ftr" sz="quarter" idx="11"/>
          </p:nvPr>
        </p:nvSpPr>
        <p:spPr/>
        <p:txBody>
          <a:bodyPr/>
          <a:lstStyle>
            <a:lvl1pPr>
              <a:defRPr/>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7BD83100-3C98-4A62-83EE-85A7E67074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18" descr="KevISTTLogo.jpg"/>
          <p:cNvPicPr>
            <a:picLocks noChangeAspect="1"/>
          </p:cNvPicPr>
          <p:nvPr userDrawn="1"/>
        </p:nvPicPr>
        <p:blipFill>
          <a:blip r:embed="rId2"/>
          <a:srcRect/>
          <a:stretch>
            <a:fillRect/>
          </a:stretch>
        </p:blipFill>
        <p:spPr bwMode="auto">
          <a:xfrm>
            <a:off x="152400" y="6248400"/>
            <a:ext cx="1133475" cy="533400"/>
          </a:xfrm>
          <a:prstGeom prst="rect">
            <a:avLst/>
          </a:prstGeom>
          <a:noFill/>
          <a:ln w="9525">
            <a:noFill/>
            <a:miter lim="800000"/>
            <a:headEnd/>
            <a:tailEnd/>
          </a:ln>
        </p:spPr>
      </p:pic>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p:txBody>
          <a:bodyPr/>
          <a:lstStyle>
            <a:lvl1pPr>
              <a:defRPr/>
            </a:lvl1pPr>
            <a:extLst/>
          </a:lstStyle>
          <a:p>
            <a:pPr>
              <a:defRPr/>
            </a:pPr>
            <a:fld id="{65D81BD0-505F-4F92-8935-DC30578D48A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20"/>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6441"/>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5466"/>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6"/>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6441"/>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5466"/>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30"/>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6440"/>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5466"/>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pic>
        <p:nvPicPr>
          <p:cNvPr id="19" name="Picture 34" descr="KevISTTLogo.jpg"/>
          <p:cNvPicPr>
            <a:picLocks noChangeAspect="1"/>
          </p:cNvPicPr>
          <p:nvPr userDrawn="1"/>
        </p:nvPicPr>
        <p:blipFill>
          <a:blip r:embed="rId2"/>
          <a:srcRect/>
          <a:stretch>
            <a:fillRect/>
          </a:stretch>
        </p:blipFill>
        <p:spPr bwMode="auto">
          <a:xfrm>
            <a:off x="161925" y="6248400"/>
            <a:ext cx="1133475" cy="533400"/>
          </a:xfrm>
          <a:prstGeom prst="rect">
            <a:avLst/>
          </a:prstGeom>
          <a:noFill/>
          <a:ln w="9525">
            <a:noFill/>
            <a:miter lim="800000"/>
            <a:headEnd/>
            <a:tailEnd/>
          </a:ln>
        </p:spPr>
      </p:pic>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20"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1"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2"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3C5E49E1-3D90-4A72-8E0A-37BA5EA2D58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Rectangle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Rectangle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ea typeface="ＭＳ Ｐゴシック" pitchFamily="-107" charset="-128"/>
                <a:cs typeface="+mn-cs"/>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ea typeface="ＭＳ Ｐゴシック" pitchFamily="-107" charset="-128"/>
                <a:cs typeface="+mn-cs"/>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ea typeface="ＭＳ Ｐゴシック" pitchFamily="-107" charset="-128"/>
                <a:cs typeface="+mn-cs"/>
              </a:defRPr>
            </a:lvl1pPr>
            <a:extLst/>
          </a:lstStyle>
          <a:p>
            <a:pPr>
              <a:defRPr/>
            </a:pPr>
            <a:fld id="{A5952C52-142E-4C9A-8546-98CC26B90449}" type="slidenum">
              <a:rPr lang="en-US"/>
              <a:pPr>
                <a:defRPr/>
              </a:pPr>
              <a:t>‹#›</a:t>
            </a:fld>
            <a:endParaRPr lang="en-US"/>
          </a:p>
        </p:txBody>
      </p:sp>
      <p:pic>
        <p:nvPicPr>
          <p:cNvPr id="1040" name="Picture 17" descr="KevISTTLogo.jpg"/>
          <p:cNvPicPr>
            <a:picLocks noChangeAspect="1"/>
          </p:cNvPicPr>
          <p:nvPr userDrawn="1"/>
        </p:nvPicPr>
        <p:blipFill>
          <a:blip r:embed="rId13"/>
          <a:srcRect/>
          <a:stretch>
            <a:fillRect/>
          </a:stretch>
        </p:blipFill>
        <p:spPr bwMode="auto">
          <a:xfrm>
            <a:off x="161925" y="6248400"/>
            <a:ext cx="1133475" cy="533400"/>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3696" r:id="rId1"/>
    <p:sldLayoutId id="2147483695" r:id="rId2"/>
    <p:sldLayoutId id="2147483697" r:id="rId3"/>
    <p:sldLayoutId id="2147483698" r:id="rId4"/>
    <p:sldLayoutId id="2147483699" r:id="rId5"/>
    <p:sldLayoutId id="2147483694" r:id="rId6"/>
    <p:sldLayoutId id="2147483700" r:id="rId7"/>
    <p:sldLayoutId id="2147483701" r:id="rId8"/>
    <p:sldLayoutId id="2147483702" r:id="rId9"/>
    <p:sldLayoutId id="2147483703" r:id="rId10"/>
    <p:sldLayoutId id="2147483704" r:id="rId11"/>
  </p:sldLayoutIdLst>
  <p:hf sldNum="0" hdr="0" dt="0"/>
  <p:txStyles>
    <p:titleStyle>
      <a:lvl1pPr algn="l" rtl="0" eaLnBrk="0" fontAlgn="base" hangingPunct="0">
        <a:spcBef>
          <a:spcPct val="0"/>
        </a:spcBef>
        <a:spcAft>
          <a:spcPct val="0"/>
        </a:spcAft>
        <a:defRPr sz="4000" kern="1200" spc="-100">
          <a:solidFill>
            <a:srgbClr val="ECE2C8"/>
          </a:solidFill>
          <a:latin typeface="+mj-lt"/>
          <a:ea typeface="+mj-ea"/>
          <a:cs typeface="+mj-cs"/>
        </a:defRPr>
      </a:lvl1pPr>
      <a:lvl2pPr algn="l" rtl="0" eaLnBrk="0" fontAlgn="base" hangingPunct="0">
        <a:spcBef>
          <a:spcPct val="0"/>
        </a:spcBef>
        <a:spcAft>
          <a:spcPct val="0"/>
        </a:spcAft>
        <a:defRPr sz="4000">
          <a:solidFill>
            <a:srgbClr val="ECE2C8"/>
          </a:solidFill>
          <a:latin typeface="Calibri" pitchFamily="34" charset="0"/>
        </a:defRPr>
      </a:lvl2pPr>
      <a:lvl3pPr algn="l" rtl="0" eaLnBrk="0" fontAlgn="base" hangingPunct="0">
        <a:spcBef>
          <a:spcPct val="0"/>
        </a:spcBef>
        <a:spcAft>
          <a:spcPct val="0"/>
        </a:spcAft>
        <a:defRPr sz="4000">
          <a:solidFill>
            <a:srgbClr val="ECE2C8"/>
          </a:solidFill>
          <a:latin typeface="Calibri" pitchFamily="34" charset="0"/>
        </a:defRPr>
      </a:lvl3pPr>
      <a:lvl4pPr algn="l" rtl="0" eaLnBrk="0" fontAlgn="base" hangingPunct="0">
        <a:spcBef>
          <a:spcPct val="0"/>
        </a:spcBef>
        <a:spcAft>
          <a:spcPct val="0"/>
        </a:spcAft>
        <a:defRPr sz="4000">
          <a:solidFill>
            <a:srgbClr val="ECE2C8"/>
          </a:solidFill>
          <a:latin typeface="Calibri" pitchFamily="34" charset="0"/>
        </a:defRPr>
      </a:lvl4pPr>
      <a:lvl5pPr algn="l" rtl="0" eaLnBrk="0" fontAlgn="base" hangingPunct="0">
        <a:spcBef>
          <a:spcPct val="0"/>
        </a:spcBef>
        <a:spcAft>
          <a:spcPct val="0"/>
        </a:spcAft>
        <a:defRPr sz="4000">
          <a:solidFill>
            <a:srgbClr val="ECE2C8"/>
          </a:solidFill>
          <a:latin typeface="Calibri" pitchFamily="34" charset="0"/>
        </a:defRPr>
      </a:lvl5pPr>
      <a:lvl6pPr marL="457200" algn="l" rtl="0" fontAlgn="base">
        <a:spcBef>
          <a:spcPct val="0"/>
        </a:spcBef>
        <a:spcAft>
          <a:spcPct val="0"/>
        </a:spcAft>
        <a:defRPr sz="4000">
          <a:solidFill>
            <a:srgbClr val="ECE2C8"/>
          </a:solidFill>
          <a:latin typeface="Calibri" pitchFamily="34" charset="0"/>
        </a:defRPr>
      </a:lvl6pPr>
      <a:lvl7pPr marL="914400" algn="l" rtl="0" fontAlgn="base">
        <a:spcBef>
          <a:spcPct val="0"/>
        </a:spcBef>
        <a:spcAft>
          <a:spcPct val="0"/>
        </a:spcAft>
        <a:defRPr sz="4000">
          <a:solidFill>
            <a:srgbClr val="ECE2C8"/>
          </a:solidFill>
          <a:latin typeface="Calibri" pitchFamily="34" charset="0"/>
        </a:defRPr>
      </a:lvl7pPr>
      <a:lvl8pPr marL="1371600" algn="l" rtl="0" fontAlgn="base">
        <a:spcBef>
          <a:spcPct val="0"/>
        </a:spcBef>
        <a:spcAft>
          <a:spcPct val="0"/>
        </a:spcAft>
        <a:defRPr sz="4000">
          <a:solidFill>
            <a:srgbClr val="ECE2C8"/>
          </a:solidFill>
          <a:latin typeface="Calibri" pitchFamily="34" charset="0"/>
        </a:defRPr>
      </a:lvl8pPr>
      <a:lvl9pPr marL="1828800" algn="l" rtl="0" fontAlgn="base">
        <a:spcBef>
          <a:spcPct val="0"/>
        </a:spcBef>
        <a:spcAft>
          <a:spcPct val="0"/>
        </a:spcAft>
        <a:defRPr sz="4000">
          <a:solidFill>
            <a:srgbClr val="ECE2C8"/>
          </a:solidFill>
          <a:latin typeface="Calibri" pitchFamily="34"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1B587C"/>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1B587C"/>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oter Placeholder 5"/>
          <p:cNvSpPr>
            <a:spLocks noGrp="1"/>
          </p:cNvSpPr>
          <p:nvPr>
            <p:ph type="ftr" sz="quarter" idx="11"/>
          </p:nvPr>
        </p:nvSpPr>
        <p:spPr bwMode="auto">
          <a:xfrm>
            <a:off x="228600" y="6245225"/>
            <a:ext cx="8610600" cy="476250"/>
          </a:xfrm>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15362" name="Rectangle 2"/>
          <p:cNvSpPr>
            <a:spLocks noGrp="1" noChangeArrowheads="1"/>
          </p:cNvSpPr>
          <p:nvPr>
            <p:ph type="ctrTitle"/>
          </p:nvPr>
        </p:nvSpPr>
        <p:spPr>
          <a:xfrm>
            <a:off x="914400" y="685800"/>
            <a:ext cx="7772400" cy="1470025"/>
          </a:xfrm>
        </p:spPr>
        <p:txBody>
          <a:bodyPr/>
          <a:lstStyle/>
          <a:p>
            <a:pPr algn="ctr" eaLnBrk="1" fontAlgn="auto" hangingPunct="1">
              <a:spcAft>
                <a:spcPts val="0"/>
              </a:spcAft>
              <a:defRPr/>
            </a:pPr>
            <a:r>
              <a:rPr lang="en-US" dirty="0" smtClean="0">
                <a:solidFill>
                  <a:schemeClr val="tx2">
                    <a:satMod val="200000"/>
                  </a:schemeClr>
                </a:solidFill>
                <a:ea typeface="ＭＳ Ｐゴシック" pitchFamily="-107" charset="-128"/>
              </a:rPr>
              <a:t>“Training is what keeps people moving forward”</a:t>
            </a:r>
          </a:p>
        </p:txBody>
      </p:sp>
      <p:sp>
        <p:nvSpPr>
          <p:cNvPr id="15363" name="Rectangle 3"/>
          <p:cNvSpPr>
            <a:spLocks noGrp="1" noChangeArrowheads="1"/>
          </p:cNvSpPr>
          <p:nvPr>
            <p:ph type="subTitle" idx="1"/>
          </p:nvPr>
        </p:nvSpPr>
        <p:spPr>
          <a:xfrm>
            <a:off x="762000" y="4267200"/>
            <a:ext cx="7772400" cy="1524000"/>
          </a:xfrm>
        </p:spPr>
        <p:txBody>
          <a:bodyPr>
            <a:normAutofit lnSpcReduction="10000"/>
          </a:bodyPr>
          <a:lstStyle/>
          <a:p>
            <a:pPr algn="ctr" eaLnBrk="1" fontAlgn="auto" hangingPunct="1">
              <a:spcAft>
                <a:spcPts val="0"/>
              </a:spcAft>
              <a:buFont typeface="Wingdings"/>
              <a:buNone/>
              <a:defRPr/>
            </a:pPr>
            <a:r>
              <a:rPr lang="en-US" sz="1400" dirty="0" smtClean="0">
                <a:ea typeface="ＭＳ Ｐゴシック" pitchFamily="-107" charset="-128"/>
              </a:rPr>
              <a:t>John Fothergill</a:t>
            </a:r>
          </a:p>
          <a:p>
            <a:pPr algn="ctr" eaLnBrk="1" fontAlgn="auto" hangingPunct="1">
              <a:spcAft>
                <a:spcPts val="0"/>
              </a:spcAft>
              <a:buFont typeface="Wingdings"/>
              <a:buNone/>
              <a:defRPr/>
            </a:pPr>
            <a:r>
              <a:rPr lang="en-US" sz="1400" dirty="0" err="1" smtClean="0">
                <a:ea typeface="ＭＳ Ｐゴシック" pitchFamily="-107" charset="-128"/>
              </a:rPr>
              <a:t>Bronwen</a:t>
            </a:r>
            <a:r>
              <a:rPr lang="en-US" sz="1400" dirty="0" smtClean="0">
                <a:ea typeface="ＭＳ Ｐゴシック" pitchFamily="-107" charset="-128"/>
              </a:rPr>
              <a:t> </a:t>
            </a:r>
            <a:r>
              <a:rPr lang="en-US" sz="1400" dirty="0" err="1" smtClean="0">
                <a:ea typeface="ＭＳ Ｐゴシック" pitchFamily="-107" charset="-128"/>
              </a:rPr>
              <a:t>Heuer</a:t>
            </a:r>
            <a:r>
              <a:rPr lang="en-US" sz="1400" dirty="0" smtClean="0">
                <a:ea typeface="ＭＳ Ｐゴシック" pitchFamily="-107" charset="-128"/>
              </a:rPr>
              <a:t>                </a:t>
            </a:r>
          </a:p>
          <a:p>
            <a:pPr algn="ctr" eaLnBrk="1" fontAlgn="auto" hangingPunct="1">
              <a:spcAft>
                <a:spcPts val="0"/>
              </a:spcAft>
              <a:buFont typeface="Wingdings"/>
              <a:buNone/>
              <a:defRPr/>
            </a:pPr>
            <a:r>
              <a:rPr lang="en-US" sz="1400" dirty="0" smtClean="0">
                <a:ea typeface="ＭＳ Ｐゴシック" pitchFamily="-107" charset="-128"/>
              </a:rPr>
              <a:t>Kevin James               </a:t>
            </a:r>
          </a:p>
          <a:p>
            <a:pPr algn="ctr" eaLnBrk="1" fontAlgn="auto" hangingPunct="1">
              <a:spcAft>
                <a:spcPts val="0"/>
              </a:spcAft>
              <a:buFont typeface="Wingdings"/>
              <a:buNone/>
              <a:defRPr/>
            </a:pPr>
            <a:r>
              <a:rPr lang="en-US" sz="1400" dirty="0" smtClean="0">
                <a:ea typeface="ＭＳ Ｐゴシック" pitchFamily="-107" charset="-128"/>
              </a:rPr>
              <a:t>Anna Pope</a:t>
            </a:r>
          </a:p>
          <a:p>
            <a:pPr algn="ctr" eaLnBrk="1" fontAlgn="auto" hangingPunct="1">
              <a:spcAft>
                <a:spcPts val="0"/>
              </a:spcAft>
              <a:buFont typeface="Wingdings"/>
              <a:buNone/>
              <a:defRPr/>
            </a:pPr>
            <a:r>
              <a:rPr lang="en-US" sz="1400" dirty="0" smtClean="0">
                <a:ea typeface="ＭＳ Ｐゴシック" pitchFamily="-107" charset="-128"/>
              </a:rPr>
              <a:t>Jeff </a:t>
            </a:r>
            <a:r>
              <a:rPr lang="en-US" sz="1400" dirty="0" err="1" smtClean="0">
                <a:ea typeface="ＭＳ Ｐゴシック" pitchFamily="-107" charset="-128"/>
              </a:rPr>
              <a:t>Pankin</a:t>
            </a:r>
            <a:r>
              <a:rPr lang="en-US" sz="1400" dirty="0" smtClean="0">
                <a:ea typeface="ＭＳ Ｐゴシック" pitchFamily="-107" charset="-128"/>
              </a:rPr>
              <a:t>                </a:t>
            </a:r>
          </a:p>
          <a:p>
            <a:pPr algn="ctr" eaLnBrk="1" fontAlgn="auto" hangingPunct="1">
              <a:spcAft>
                <a:spcPts val="0"/>
              </a:spcAft>
              <a:buFont typeface="Wingdings"/>
              <a:buNone/>
              <a:defRPr/>
            </a:pPr>
            <a:r>
              <a:rPr lang="en-US" sz="1400" dirty="0" smtClean="0">
                <a:ea typeface="ＭＳ Ｐゴシック" pitchFamily="-107" charset="-128"/>
              </a:rPr>
              <a:t>Lee Ridgway</a:t>
            </a:r>
          </a:p>
          <a:p>
            <a:pPr algn="ctr" eaLnBrk="1" fontAlgn="auto" hangingPunct="1">
              <a:spcAft>
                <a:spcPts val="0"/>
              </a:spcAft>
              <a:buFont typeface="Wingdings"/>
              <a:buNone/>
              <a:defRPr/>
            </a:pPr>
            <a:r>
              <a:rPr lang="en-US" sz="1400" dirty="0" smtClean="0">
                <a:ea typeface="ＭＳ Ｐゴシック" pitchFamily="-107" charset="-128"/>
              </a:rPr>
              <a:t>Carole </a:t>
            </a:r>
            <a:r>
              <a:rPr lang="en-US" sz="1400" dirty="0" err="1" smtClean="0">
                <a:ea typeface="ＭＳ Ｐゴシック" pitchFamily="-107" charset="-128"/>
              </a:rPr>
              <a:t>Trainor</a:t>
            </a:r>
            <a:r>
              <a:rPr lang="en-US" sz="1400" dirty="0" smtClean="0">
                <a:ea typeface="ＭＳ Ｐゴシック" pitchFamily="-107" charset="-128"/>
              </a:rPr>
              <a:t>                           </a:t>
            </a:r>
          </a:p>
          <a:p>
            <a:pPr eaLnBrk="1" fontAlgn="auto" hangingPunct="1">
              <a:spcAft>
                <a:spcPts val="0"/>
              </a:spcAft>
              <a:buFont typeface="Wingdings"/>
              <a:buNone/>
              <a:defRPr/>
            </a:pPr>
            <a:endParaRPr lang="en-US" sz="2400" dirty="0" smtClean="0">
              <a:ea typeface="ＭＳ Ｐゴシック" pitchFamily="-107" charset="-128"/>
            </a:endParaRPr>
          </a:p>
        </p:txBody>
      </p:sp>
      <p:pic>
        <p:nvPicPr>
          <p:cNvPr id="15364" name="Picture 6" descr="KevISTTLogo.jpg"/>
          <p:cNvPicPr>
            <a:picLocks noChangeAspect="1"/>
          </p:cNvPicPr>
          <p:nvPr/>
        </p:nvPicPr>
        <p:blipFill>
          <a:blip r:embed="rId3"/>
          <a:srcRect/>
          <a:stretch>
            <a:fillRect/>
          </a:stretch>
        </p:blipFill>
        <p:spPr bwMode="auto">
          <a:xfrm>
            <a:off x="161925" y="6248400"/>
            <a:ext cx="1133475" cy="533400"/>
          </a:xfrm>
          <a:prstGeom prst="rect">
            <a:avLst/>
          </a:prstGeom>
          <a:noFill/>
          <a:ln w="9525">
            <a:noFill/>
            <a:miter lim="800000"/>
            <a:headEnd/>
            <a:tailEnd/>
          </a:ln>
        </p:spPr>
      </p:pic>
      <p:sp>
        <p:nvSpPr>
          <p:cNvPr id="15365" name="TextBox 7"/>
          <p:cNvSpPr txBox="1">
            <a:spLocks noChangeArrowheads="1"/>
          </p:cNvSpPr>
          <p:nvPr/>
        </p:nvSpPr>
        <p:spPr bwMode="auto">
          <a:xfrm>
            <a:off x="2817813" y="3124200"/>
            <a:ext cx="4040187" cy="923925"/>
          </a:xfrm>
          <a:prstGeom prst="rect">
            <a:avLst/>
          </a:prstGeom>
          <a:noFill/>
          <a:ln w="9525">
            <a:noFill/>
            <a:miter lim="800000"/>
            <a:headEnd/>
            <a:tailEnd/>
          </a:ln>
        </p:spPr>
        <p:txBody>
          <a:bodyPr wrap="none">
            <a:spAutoFit/>
          </a:bodyPr>
          <a:lstStyle/>
          <a:p>
            <a:pPr algn="ctr"/>
            <a:r>
              <a:rPr lang="en-US"/>
              <a:t>IS&amp;T Training Services</a:t>
            </a:r>
          </a:p>
          <a:p>
            <a:pPr algn="ctr"/>
            <a:r>
              <a:rPr lang="en-US"/>
              <a:t>Presenter: Kate Kibbee, Team Leader</a:t>
            </a:r>
          </a:p>
          <a:p>
            <a:pPr algn="ctr"/>
            <a:endParaRPr lang="en-US"/>
          </a:p>
        </p:txBody>
      </p:sp>
      <p:sp>
        <p:nvSpPr>
          <p:cNvPr id="15366" name="TextBox 8"/>
          <p:cNvSpPr txBox="1">
            <a:spLocks noChangeArrowheads="1"/>
          </p:cNvSpPr>
          <p:nvPr/>
        </p:nvSpPr>
        <p:spPr bwMode="auto">
          <a:xfrm>
            <a:off x="2971800" y="5638800"/>
            <a:ext cx="3903663" cy="646113"/>
          </a:xfrm>
          <a:prstGeom prst="rect">
            <a:avLst/>
          </a:prstGeom>
          <a:noFill/>
          <a:ln w="9525">
            <a:noFill/>
            <a:miter lim="800000"/>
            <a:headEnd/>
            <a:tailEnd/>
          </a:ln>
        </p:spPr>
        <p:txBody>
          <a:bodyPr wrap="none">
            <a:spAutoFit/>
          </a:bodyPr>
          <a:lstStyle/>
          <a:p>
            <a:r>
              <a:rPr lang="en-US"/>
              <a:t>April 2, 2009  IS&amp;T VP Staff Meeting</a:t>
            </a:r>
          </a:p>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31746" name="Title 3"/>
          <p:cNvSpPr>
            <a:spLocks noGrp="1"/>
          </p:cNvSpPr>
          <p:nvPr>
            <p:ph type="ctrTitle"/>
          </p:nvPr>
        </p:nvSpPr>
        <p:spPr>
          <a:xfrm>
            <a:off x="838200" y="304800"/>
            <a:ext cx="7772400" cy="1219200"/>
          </a:xfrm>
        </p:spPr>
        <p:txBody>
          <a:bodyPr>
            <a:normAutofit fontScale="90000"/>
          </a:bodyPr>
          <a:lstStyle/>
          <a:p>
            <a:pPr algn="ctr" eaLnBrk="1" fontAlgn="auto" hangingPunct="1">
              <a:spcAft>
                <a:spcPts val="0"/>
              </a:spcAft>
              <a:defRPr/>
            </a:pPr>
            <a:r>
              <a:rPr lang="en-US" dirty="0" smtClean="0">
                <a:solidFill>
                  <a:schemeClr val="tx2">
                    <a:satMod val="200000"/>
                  </a:schemeClr>
                </a:solidFill>
                <a:ea typeface="ＭＳ Ｐゴシック" pitchFamily="-107" charset="-128"/>
              </a:rPr>
              <a:t>What value do we offer to the Institute?</a:t>
            </a:r>
          </a:p>
        </p:txBody>
      </p:sp>
      <p:sp>
        <p:nvSpPr>
          <p:cNvPr id="31747" name="Subtitle 4"/>
          <p:cNvSpPr>
            <a:spLocks noGrp="1"/>
          </p:cNvSpPr>
          <p:nvPr>
            <p:ph type="subTitle" idx="1"/>
          </p:nvPr>
        </p:nvSpPr>
        <p:spPr>
          <a:xfrm>
            <a:off x="1219200" y="381000"/>
            <a:ext cx="8229600" cy="4648200"/>
          </a:xfrm>
        </p:spPr>
        <p:txBody>
          <a:bodyPr/>
          <a:lstStyle/>
          <a:p>
            <a:pPr eaLnBrk="1" hangingPunct="1">
              <a:spcBef>
                <a:spcPct val="0"/>
              </a:spcBef>
              <a:spcAft>
                <a:spcPts val="1200"/>
              </a:spcAft>
              <a:buFontTx/>
              <a:buChar char="•"/>
            </a:pPr>
            <a:r>
              <a:rPr lang="en-US" sz="2800" smtClean="0">
                <a:ea typeface="ＭＳ Ｐゴシック"/>
                <a:cs typeface="ＭＳ Ｐゴシック"/>
              </a:rPr>
              <a:t>MIT Experience</a:t>
            </a:r>
          </a:p>
          <a:p>
            <a:pPr eaLnBrk="1" hangingPunct="1">
              <a:spcBef>
                <a:spcPct val="0"/>
              </a:spcBef>
              <a:spcAft>
                <a:spcPts val="1200"/>
              </a:spcAft>
              <a:buFontTx/>
              <a:buChar char="•"/>
            </a:pPr>
            <a:r>
              <a:rPr lang="en-US" sz="2800" smtClean="0">
                <a:ea typeface="ＭＳ Ｐゴシック"/>
                <a:cs typeface="ＭＳ Ｐゴシック"/>
              </a:rPr>
              <a:t>Hands-on classroom training </a:t>
            </a:r>
          </a:p>
          <a:p>
            <a:pPr eaLnBrk="1" hangingPunct="1">
              <a:spcBef>
                <a:spcPct val="0"/>
              </a:spcBef>
              <a:spcAft>
                <a:spcPts val="1200"/>
              </a:spcAft>
              <a:buFontTx/>
              <a:buChar char="•"/>
            </a:pPr>
            <a:r>
              <a:rPr lang="en-US" sz="2800" smtClean="0">
                <a:ea typeface="ＭＳ Ｐゴシック"/>
                <a:cs typeface="ＭＳ Ｐゴシック"/>
              </a:rPr>
              <a:t>TAT: Training Alignment Team work</a:t>
            </a:r>
          </a:p>
          <a:p>
            <a:pPr eaLnBrk="1" hangingPunct="1">
              <a:spcBef>
                <a:spcPct val="0"/>
              </a:spcBef>
              <a:spcAft>
                <a:spcPts val="1200"/>
              </a:spcAft>
              <a:buFontTx/>
              <a:buChar char="•"/>
            </a:pPr>
            <a:r>
              <a:rPr lang="en-US" sz="2800" smtClean="0">
                <a:ea typeface="ＭＳ Ｐゴシック"/>
                <a:cs typeface="ＭＳ Ｐゴシック"/>
              </a:rPr>
              <a:t>Boston Consortium</a:t>
            </a:r>
          </a:p>
          <a:p>
            <a:pPr eaLnBrk="1" hangingPunct="1">
              <a:spcBef>
                <a:spcPct val="0"/>
              </a:spcBef>
              <a:spcAft>
                <a:spcPts val="1200"/>
              </a:spcAft>
              <a:buFontTx/>
              <a:buChar char="•"/>
            </a:pPr>
            <a:r>
              <a:rPr lang="en-US" sz="2800" smtClean="0">
                <a:ea typeface="ＭＳ Ｐゴシック"/>
                <a:cs typeface="ＭＳ Ｐゴシック"/>
              </a:rPr>
              <a:t>Recognition of Professional Organizations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33794" name="Title 14"/>
          <p:cNvSpPr>
            <a:spLocks noGrp="1"/>
          </p:cNvSpPr>
          <p:nvPr>
            <p:ph type="ctrTitle"/>
          </p:nvPr>
        </p:nvSpPr>
        <p:spPr>
          <a:xfrm>
            <a:off x="1371600" y="228600"/>
            <a:ext cx="6019800" cy="838200"/>
          </a:xfrm>
        </p:spPr>
        <p:txBody>
          <a:bodyPr/>
          <a:lstStyle/>
          <a:p>
            <a:pPr algn="ctr" eaLnBrk="1" fontAlgn="auto" hangingPunct="1">
              <a:spcAft>
                <a:spcPts val="0"/>
              </a:spcAft>
              <a:defRPr/>
            </a:pPr>
            <a:r>
              <a:rPr lang="en-US" dirty="0" smtClean="0">
                <a:solidFill>
                  <a:schemeClr val="tx2">
                    <a:satMod val="200000"/>
                  </a:schemeClr>
                </a:solidFill>
                <a:ea typeface="ＭＳ Ｐゴシック" pitchFamily="-107" charset="-128"/>
              </a:rPr>
              <a:t>More Practical Impact</a:t>
            </a:r>
          </a:p>
        </p:txBody>
      </p:sp>
      <p:sp>
        <p:nvSpPr>
          <p:cNvPr id="33795" name="Subtitle 15"/>
          <p:cNvSpPr>
            <a:spLocks noGrp="1"/>
          </p:cNvSpPr>
          <p:nvPr>
            <p:ph type="subTitle" idx="1"/>
          </p:nvPr>
        </p:nvSpPr>
        <p:spPr>
          <a:xfrm>
            <a:off x="1219200" y="1447800"/>
            <a:ext cx="6400800" cy="5257800"/>
          </a:xfrm>
        </p:spPr>
        <p:txBody>
          <a:bodyPr>
            <a:normAutofit fontScale="92500" lnSpcReduction="20000"/>
          </a:bodyPr>
          <a:lstStyle/>
          <a:p>
            <a:pPr algn="ctr" eaLnBrk="1" fontAlgn="auto" hangingPunct="1">
              <a:spcAft>
                <a:spcPts val="0"/>
              </a:spcAft>
              <a:buFont typeface="Wingdings"/>
              <a:buNone/>
              <a:defRPr/>
            </a:pPr>
            <a:r>
              <a:rPr lang="en-US" sz="2800" dirty="0" smtClean="0">
                <a:ea typeface="ＭＳ Ｐゴシック" pitchFamily="-107" charset="-128"/>
              </a:rPr>
              <a:t>Help Desk questions on topics* taught:</a:t>
            </a:r>
          </a:p>
          <a:p>
            <a:pPr algn="ctr" eaLnBrk="1" fontAlgn="auto" hangingPunct="1">
              <a:spcAft>
                <a:spcPts val="0"/>
              </a:spcAft>
              <a:buFont typeface="Wingdings"/>
              <a:buNone/>
              <a:defRPr/>
            </a:pPr>
            <a:endParaRPr lang="en-US" sz="2800" dirty="0" smtClean="0">
              <a:ea typeface="ＭＳ Ｐゴシック" pitchFamily="-107" charset="-128"/>
            </a:endParaRPr>
          </a:p>
          <a:p>
            <a:pPr eaLnBrk="1" fontAlgn="auto" hangingPunct="1">
              <a:spcAft>
                <a:spcPts val="0"/>
              </a:spcAft>
              <a:buFont typeface="Wingdings"/>
              <a:buNone/>
              <a:defRPr/>
            </a:pPr>
            <a:endParaRPr lang="en-US" sz="1200" dirty="0" smtClean="0">
              <a:ea typeface="ＭＳ Ｐゴシック" pitchFamily="-107" charset="-128"/>
            </a:endParaRPr>
          </a:p>
          <a:p>
            <a:pPr eaLnBrk="1" fontAlgn="auto" hangingPunct="1">
              <a:spcAft>
                <a:spcPts val="0"/>
              </a:spcAft>
              <a:buFont typeface="Wingdings"/>
              <a:buNone/>
              <a:defRPr/>
            </a:pPr>
            <a:endParaRPr lang="en-US" sz="1100" dirty="0" smtClean="0">
              <a:ea typeface="ＭＳ Ｐゴシック" pitchFamily="-107" charset="-128"/>
            </a:endParaRPr>
          </a:p>
          <a:p>
            <a:pPr lvl="3" algn="l" eaLnBrk="1" fontAlgn="auto" hangingPunct="1">
              <a:spcAft>
                <a:spcPts val="0"/>
              </a:spcAft>
              <a:buClr>
                <a:schemeClr val="accent3"/>
              </a:buClr>
              <a:buFont typeface="Wingdings 3"/>
              <a:buNone/>
              <a:defRPr/>
            </a:pPr>
            <a:r>
              <a:rPr lang="en-US" sz="3000" dirty="0" smtClean="0">
                <a:ea typeface="ＭＳ Ｐゴシック" pitchFamily="-107" charset="-128"/>
              </a:rPr>
              <a:t>FY07        4.5% </a:t>
            </a:r>
          </a:p>
          <a:p>
            <a:pPr lvl="3" algn="l" eaLnBrk="1" fontAlgn="auto" hangingPunct="1">
              <a:spcAft>
                <a:spcPts val="0"/>
              </a:spcAft>
              <a:buClr>
                <a:schemeClr val="accent3"/>
              </a:buClr>
              <a:buFont typeface="Wingdings 3"/>
              <a:buNone/>
              <a:defRPr/>
            </a:pPr>
            <a:r>
              <a:rPr lang="en-US" sz="3000" dirty="0" smtClean="0">
                <a:ea typeface="ＭＳ Ｐゴシック" pitchFamily="-107" charset="-128"/>
              </a:rPr>
              <a:t>FY08        3.3%</a:t>
            </a:r>
          </a:p>
          <a:p>
            <a:pPr lvl="3" algn="l" eaLnBrk="1" fontAlgn="auto" hangingPunct="1">
              <a:spcAft>
                <a:spcPts val="0"/>
              </a:spcAft>
              <a:buClr>
                <a:schemeClr val="accent3"/>
              </a:buClr>
              <a:buFont typeface="Wingdings 3"/>
              <a:buNone/>
              <a:defRPr/>
            </a:pPr>
            <a:r>
              <a:rPr lang="en-US" sz="1300" dirty="0" smtClean="0">
                <a:ea typeface="ＭＳ Ｐゴシック" pitchFamily="-107" charset="-128"/>
              </a:rPr>
              <a:t>****************************************************</a:t>
            </a:r>
          </a:p>
          <a:p>
            <a:pPr lvl="3" algn="l" eaLnBrk="1" fontAlgn="auto" hangingPunct="1">
              <a:spcAft>
                <a:spcPts val="0"/>
              </a:spcAft>
              <a:buClr>
                <a:schemeClr val="accent3"/>
              </a:buClr>
              <a:buFont typeface="Wingdings 3"/>
              <a:buNone/>
              <a:defRPr/>
            </a:pPr>
            <a:r>
              <a:rPr lang="en-US" sz="3000" dirty="0" smtClean="0">
                <a:ea typeface="ＭＳ Ｐゴシック" pitchFamily="-107" charset="-128"/>
              </a:rPr>
              <a:t>Brio  &gt; 33%</a:t>
            </a:r>
          </a:p>
          <a:p>
            <a:pPr lvl="3" algn="l" eaLnBrk="1" fontAlgn="auto" hangingPunct="1">
              <a:spcAft>
                <a:spcPts val="0"/>
              </a:spcAft>
              <a:buClr>
                <a:schemeClr val="accent3"/>
              </a:buClr>
              <a:buFont typeface="Wingdings 3"/>
              <a:buNone/>
              <a:defRPr/>
            </a:pPr>
            <a:r>
              <a:rPr lang="en-US" sz="3000" dirty="0" smtClean="0">
                <a:ea typeface="ＭＳ Ｐゴシック" pitchFamily="-107" charset="-128"/>
              </a:rPr>
              <a:t>SAP &gt; 17%</a:t>
            </a:r>
          </a:p>
          <a:p>
            <a:pPr lvl="3" algn="l" eaLnBrk="1" fontAlgn="auto" hangingPunct="1">
              <a:spcAft>
                <a:spcPts val="0"/>
              </a:spcAft>
              <a:buClr>
                <a:schemeClr val="accent3"/>
              </a:buClr>
              <a:buFont typeface="Wingdings 3"/>
              <a:buNone/>
              <a:defRPr/>
            </a:pPr>
            <a:r>
              <a:rPr lang="en-US" sz="3000" dirty="0" smtClean="0">
                <a:ea typeface="ＭＳ Ｐゴシック" pitchFamily="-107" charset="-128"/>
              </a:rPr>
              <a:t>Word &gt; 14%</a:t>
            </a:r>
          </a:p>
          <a:p>
            <a:pPr lvl="3" algn="l" eaLnBrk="1" fontAlgn="auto" hangingPunct="1">
              <a:spcAft>
                <a:spcPts val="0"/>
              </a:spcAft>
              <a:buClr>
                <a:schemeClr val="accent3"/>
              </a:buClr>
              <a:buFont typeface="Wingdings 3"/>
              <a:buNone/>
              <a:defRPr/>
            </a:pPr>
            <a:endParaRPr lang="en-US" sz="1400" dirty="0" smtClean="0">
              <a:ea typeface="ＭＳ Ｐゴシック" pitchFamily="-107" charset="-128"/>
            </a:endParaRPr>
          </a:p>
          <a:p>
            <a:pPr lvl="3" algn="l" eaLnBrk="1" fontAlgn="auto" hangingPunct="1">
              <a:spcAft>
                <a:spcPts val="0"/>
              </a:spcAft>
              <a:buClr>
                <a:schemeClr val="accent3"/>
              </a:buClr>
              <a:buFont typeface="Wingdings 3"/>
              <a:buNone/>
              <a:defRPr/>
            </a:pPr>
            <a:r>
              <a:rPr lang="en-US" sz="2000" dirty="0" smtClean="0">
                <a:ea typeface="ＭＳ Ｐゴシック" pitchFamily="-107" charset="-128"/>
              </a:rPr>
              <a:t>(Based on RT Tickets)</a:t>
            </a:r>
          </a:p>
          <a:p>
            <a:pPr eaLnBrk="1" fontAlgn="auto" hangingPunct="1">
              <a:spcAft>
                <a:spcPts val="0"/>
              </a:spcAft>
              <a:buFont typeface="Wingdings"/>
              <a:buNone/>
              <a:defRPr/>
            </a:pPr>
            <a:endParaRPr lang="en-US" sz="1800" dirty="0" smtClean="0">
              <a:ea typeface="ＭＳ Ｐゴシック" pitchFamily="-107" charset="-128"/>
            </a:endParaRPr>
          </a:p>
          <a:p>
            <a:pPr eaLnBrk="1" fontAlgn="auto" hangingPunct="1">
              <a:spcAft>
                <a:spcPts val="0"/>
              </a:spcAft>
              <a:buFont typeface="Wingdings"/>
              <a:buNone/>
              <a:defRPr/>
            </a:pPr>
            <a:endParaRPr lang="en-US" sz="1200" dirty="0" smtClean="0">
              <a:ea typeface="ＭＳ Ｐゴシック" pitchFamily="-107" charset="-128"/>
            </a:endParaRPr>
          </a:p>
          <a:p>
            <a:pPr eaLnBrk="1" fontAlgn="auto" hangingPunct="1">
              <a:spcAft>
                <a:spcPts val="0"/>
              </a:spcAft>
              <a:buFont typeface="Wingdings"/>
              <a:buNone/>
              <a:defRPr/>
            </a:pPr>
            <a:endParaRPr lang="en-US" sz="1200" dirty="0" smtClean="0">
              <a:ea typeface="ＭＳ Ｐゴシック" pitchFamily="-107" charset="-128"/>
            </a:endParaRPr>
          </a:p>
          <a:p>
            <a:pPr algn="ctr" eaLnBrk="1" fontAlgn="auto" hangingPunct="1">
              <a:spcAft>
                <a:spcPts val="0"/>
              </a:spcAft>
              <a:buFont typeface="Wingdings"/>
              <a:buNone/>
              <a:defRPr/>
            </a:pPr>
            <a:r>
              <a:rPr lang="en-US" sz="2600" dirty="0" smtClean="0">
                <a:ea typeface="ＭＳ Ｐゴシック" pitchFamily="-107" charset="-128"/>
              </a:rPr>
              <a:t>*Topics: Brio, COEUS, Excel,  FileMaker, PowerPoint, SAP, Word</a:t>
            </a:r>
          </a:p>
          <a:p>
            <a:pPr eaLnBrk="1" fontAlgn="auto" hangingPunct="1">
              <a:spcAft>
                <a:spcPts val="0"/>
              </a:spcAft>
              <a:buFont typeface="Wingdings"/>
              <a:buNone/>
              <a:defRPr/>
            </a:pPr>
            <a:endParaRPr lang="en-US" sz="2800" dirty="0" smtClean="0">
              <a:ea typeface="ＭＳ Ｐゴシック" pitchFamily="-107" charset="-128"/>
            </a:endParaRPr>
          </a:p>
          <a:p>
            <a:pPr eaLnBrk="1" fontAlgn="auto" hangingPunct="1">
              <a:spcAft>
                <a:spcPts val="0"/>
              </a:spcAft>
              <a:buFont typeface="Wingdings"/>
              <a:buNone/>
              <a:defRPr/>
            </a:pPr>
            <a:endParaRPr lang="en-US" sz="2800" dirty="0" smtClean="0">
              <a:ea typeface="ＭＳ Ｐゴシック" pitchFamily="-107"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66800" y="512763"/>
            <a:ext cx="7772400" cy="914400"/>
          </a:xfrm>
        </p:spPr>
        <p:txBody>
          <a:bodyPr/>
          <a:lstStyle/>
          <a:p>
            <a:pPr eaLnBrk="1" fontAlgn="auto" hangingPunct="1">
              <a:spcAft>
                <a:spcPts val="0"/>
              </a:spcAft>
              <a:defRPr/>
            </a:pPr>
            <a:r>
              <a:rPr lang="en-US" dirty="0" smtClean="0">
                <a:solidFill>
                  <a:schemeClr val="tx2">
                    <a:satMod val="200000"/>
                  </a:schemeClr>
                </a:solidFill>
                <a:ea typeface="ＭＳ Ｐゴシック" pitchFamily="-107" charset="-128"/>
              </a:rPr>
              <a:t>What next?</a:t>
            </a:r>
          </a:p>
        </p:txBody>
      </p:sp>
      <p:sp>
        <p:nvSpPr>
          <p:cNvPr id="2" name="Rectangle 3"/>
          <p:cNvSpPr>
            <a:spLocks noGrp="1" noChangeArrowheads="1"/>
          </p:cNvSpPr>
          <p:nvPr>
            <p:ph idx="1"/>
          </p:nvPr>
        </p:nvSpPr>
        <p:spPr>
          <a:xfrm>
            <a:off x="1066800" y="1600200"/>
            <a:ext cx="7924800" cy="4495800"/>
          </a:xfrm>
        </p:spPr>
        <p:txBody>
          <a:bodyPr/>
          <a:lstStyle/>
          <a:p>
            <a:pPr eaLnBrk="1" hangingPunct="1">
              <a:lnSpc>
                <a:spcPct val="90000"/>
              </a:lnSpc>
            </a:pPr>
            <a:r>
              <a:rPr lang="en-US" sz="3200" smtClean="0">
                <a:ea typeface="ＭＳ Ｐゴシック"/>
                <a:cs typeface="ＭＳ Ｐゴシック"/>
              </a:rPr>
              <a:t>Green Training</a:t>
            </a:r>
          </a:p>
          <a:p>
            <a:pPr lvl="1" eaLnBrk="1" hangingPunct="1">
              <a:lnSpc>
                <a:spcPct val="90000"/>
              </a:lnSpc>
            </a:pPr>
            <a:r>
              <a:rPr lang="en-US" smtClean="0">
                <a:ea typeface="ＭＳ Ｐゴシック"/>
                <a:cs typeface="ＭＳ Ｐゴシック"/>
              </a:rPr>
              <a:t>Additional online demos</a:t>
            </a:r>
          </a:p>
          <a:p>
            <a:pPr lvl="1" eaLnBrk="1" hangingPunct="1">
              <a:lnSpc>
                <a:spcPct val="90000"/>
              </a:lnSpc>
            </a:pPr>
            <a:r>
              <a:rPr lang="en-US" smtClean="0">
                <a:ea typeface="ＭＳ Ｐゴシック"/>
                <a:cs typeface="ＭＳ Ｐゴシック"/>
              </a:rPr>
              <a:t>Virtual classes</a:t>
            </a:r>
          </a:p>
          <a:p>
            <a:pPr lvl="1" eaLnBrk="1" hangingPunct="1">
              <a:lnSpc>
                <a:spcPct val="90000"/>
              </a:lnSpc>
            </a:pPr>
            <a:r>
              <a:rPr lang="en-US" smtClean="0">
                <a:ea typeface="ＭＳ Ｐゴシック"/>
                <a:cs typeface="ＭＳ Ｐゴシック"/>
              </a:rPr>
              <a:t>No paper certificates</a:t>
            </a:r>
          </a:p>
          <a:p>
            <a:pPr lvl="1" eaLnBrk="1" hangingPunct="1">
              <a:lnSpc>
                <a:spcPct val="90000"/>
              </a:lnSpc>
            </a:pPr>
            <a:r>
              <a:rPr lang="en-US" smtClean="0">
                <a:ea typeface="ＭＳ Ｐゴシック"/>
                <a:cs typeface="ＭＳ Ｐゴシック"/>
              </a:rPr>
              <a:t>Electronic evaluations</a:t>
            </a:r>
          </a:p>
          <a:p>
            <a:pPr lvl="1" eaLnBrk="1" hangingPunct="1">
              <a:lnSpc>
                <a:spcPct val="90000"/>
              </a:lnSpc>
            </a:pPr>
            <a:endParaRPr lang="en-US" smtClean="0">
              <a:ea typeface="ＭＳ Ｐゴシック"/>
              <a:cs typeface="ＭＳ Ｐゴシック"/>
            </a:endParaRPr>
          </a:p>
          <a:p>
            <a:pPr eaLnBrk="1" hangingPunct="1">
              <a:lnSpc>
                <a:spcPct val="90000"/>
              </a:lnSpc>
            </a:pPr>
            <a:r>
              <a:rPr lang="en-US" sz="3200" smtClean="0">
                <a:ea typeface="ＭＳ Ｐゴシック"/>
                <a:cs typeface="ＭＳ Ｐゴシック"/>
              </a:rPr>
              <a:t>Revenue</a:t>
            </a:r>
          </a:p>
          <a:p>
            <a:pPr lvl="1" eaLnBrk="1" hangingPunct="1">
              <a:lnSpc>
                <a:spcPct val="90000"/>
              </a:lnSpc>
            </a:pPr>
            <a:r>
              <a:rPr lang="en-US" smtClean="0">
                <a:ea typeface="ＭＳ Ｐゴシック"/>
                <a:cs typeface="ＭＳ Ｐゴシック"/>
              </a:rPr>
              <a:t>In-house trainers replacing outside vendors</a:t>
            </a:r>
          </a:p>
          <a:p>
            <a:pPr lvl="1" eaLnBrk="1" hangingPunct="1">
              <a:lnSpc>
                <a:spcPct val="90000"/>
              </a:lnSpc>
            </a:pPr>
            <a:r>
              <a:rPr lang="en-US" smtClean="0">
                <a:ea typeface="ＭＳ Ｐゴシック"/>
                <a:cs typeface="ＭＳ Ｐゴシック"/>
              </a:rPr>
              <a:t>Market Departmental Training</a:t>
            </a:r>
          </a:p>
          <a:p>
            <a:pPr lvl="1" eaLnBrk="1" hangingPunct="1">
              <a:lnSpc>
                <a:spcPct val="90000"/>
              </a:lnSpc>
            </a:pPr>
            <a:r>
              <a:rPr lang="en-US" smtClean="0">
                <a:ea typeface="ＭＳ Ｐゴシック"/>
                <a:cs typeface="ＭＳ Ｐゴシック"/>
              </a:rPr>
              <a:t>Open classes up to outside MIT</a:t>
            </a:r>
          </a:p>
          <a:p>
            <a:pPr lvl="1" eaLnBrk="1" hangingPunct="1">
              <a:lnSpc>
                <a:spcPct val="90000"/>
              </a:lnSpc>
              <a:buFontTx/>
              <a:buNone/>
            </a:pPr>
            <a:endParaRPr lang="en-US" smtClean="0">
              <a:ea typeface="ＭＳ Ｐゴシック"/>
              <a:cs typeface="ＭＳ Ｐゴシック"/>
            </a:endParaRPr>
          </a:p>
          <a:p>
            <a:pPr lvl="1" eaLnBrk="1" hangingPunct="1">
              <a:lnSpc>
                <a:spcPct val="90000"/>
              </a:lnSpc>
            </a:pPr>
            <a:endParaRPr lang="en-US" smtClean="0">
              <a:ea typeface="ＭＳ Ｐゴシック"/>
              <a:cs typeface="ＭＳ Ｐゴシック"/>
            </a:endParaRPr>
          </a:p>
        </p:txBody>
      </p:sp>
      <p:sp>
        <p:nvSpPr>
          <p:cNvPr id="35843" name="Footer Placeholder 5"/>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35844" name="Rectangle 4"/>
          <p:cNvSpPr>
            <a:spLocks noChangeArrowheads="1"/>
          </p:cNvSpPr>
          <p:nvPr/>
        </p:nvSpPr>
        <p:spPr bwMode="auto">
          <a:xfrm>
            <a:off x="788988" y="3413125"/>
            <a:ext cx="7364412" cy="366713"/>
          </a:xfrm>
          <a:prstGeom prst="rect">
            <a:avLst/>
          </a:prstGeom>
          <a:noFill/>
          <a:ln w="9525">
            <a:noFill/>
            <a:miter lim="800000"/>
            <a:headEnd/>
            <a:tailEnd/>
          </a:ln>
        </p:spPr>
        <p:txBody>
          <a:bodyPr>
            <a:spAutoFit/>
          </a:bodyPr>
          <a:lstStyle/>
          <a:p>
            <a:endParaRPr lang="en-US"/>
          </a:p>
        </p:txBody>
      </p:sp>
      <p:sp>
        <p:nvSpPr>
          <p:cNvPr id="35845" name="Rectangle 5"/>
          <p:cNvSpPr>
            <a:spLocks noChangeArrowheads="1"/>
          </p:cNvSpPr>
          <p:nvPr/>
        </p:nvSpPr>
        <p:spPr bwMode="auto">
          <a:xfrm>
            <a:off x="990600" y="3276600"/>
            <a:ext cx="184150" cy="366713"/>
          </a:xfrm>
          <a:prstGeom prst="rect">
            <a:avLst/>
          </a:prstGeom>
          <a:noFill/>
          <a:ln w="9525">
            <a:noFill/>
            <a:miter lim="800000"/>
            <a:headEnd/>
            <a:tailEnd/>
          </a:ln>
        </p:spPr>
        <p:txBody>
          <a:bodyPr wrap="none">
            <a:spAutoFit/>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37890" name="Title 8"/>
          <p:cNvSpPr>
            <a:spLocks noGrp="1"/>
          </p:cNvSpPr>
          <p:nvPr>
            <p:ph type="ctrTitle"/>
          </p:nvPr>
        </p:nvSpPr>
        <p:spPr>
          <a:xfrm>
            <a:off x="838200" y="2971800"/>
            <a:ext cx="7772400" cy="1470025"/>
          </a:xfrm>
        </p:spPr>
        <p:txBody>
          <a:bodyPr/>
          <a:lstStyle/>
          <a:p>
            <a:pPr algn="ctr" eaLnBrk="1" fontAlgn="auto" hangingPunct="1">
              <a:spcAft>
                <a:spcPts val="0"/>
              </a:spcAft>
              <a:defRPr/>
            </a:pPr>
            <a:r>
              <a:rPr lang="en-US" dirty="0" smtClean="0">
                <a:solidFill>
                  <a:schemeClr val="tx2">
                    <a:satMod val="200000"/>
                  </a:schemeClr>
                </a:solidFill>
                <a:ea typeface="ＭＳ Ｐゴシック" pitchFamily="-107" charset="-128"/>
              </a:rPr>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17410" name="Title 1"/>
          <p:cNvSpPr>
            <a:spLocks noGrp="1"/>
          </p:cNvSpPr>
          <p:nvPr>
            <p:ph type="title" idx="4294967295"/>
          </p:nvPr>
        </p:nvSpPr>
        <p:spPr>
          <a:xfrm>
            <a:off x="457200" y="512763"/>
            <a:ext cx="7772400" cy="914400"/>
          </a:xfrm>
        </p:spPr>
        <p:txBody>
          <a:bodyPr/>
          <a:lstStyle/>
          <a:p>
            <a:pPr eaLnBrk="1" fontAlgn="auto" hangingPunct="1">
              <a:spcAft>
                <a:spcPts val="0"/>
              </a:spcAft>
              <a:defRPr/>
            </a:pPr>
            <a:r>
              <a:rPr lang="en-US" dirty="0" smtClean="0">
                <a:solidFill>
                  <a:schemeClr val="tx2">
                    <a:satMod val="200000"/>
                  </a:schemeClr>
                </a:solidFill>
                <a:ea typeface="ＭＳ Ｐゴシック" pitchFamily="-107" charset="-128"/>
              </a:rPr>
              <a:t>Objectives</a:t>
            </a:r>
          </a:p>
        </p:txBody>
      </p:sp>
      <p:sp>
        <p:nvSpPr>
          <p:cNvPr id="17411" name="Content Placeholder 2"/>
          <p:cNvSpPr>
            <a:spLocks noGrp="1"/>
          </p:cNvSpPr>
          <p:nvPr>
            <p:ph idx="4294967295"/>
          </p:nvPr>
        </p:nvSpPr>
        <p:spPr>
          <a:xfrm>
            <a:off x="381000" y="1600200"/>
            <a:ext cx="8763000" cy="5562600"/>
          </a:xfrm>
        </p:spPr>
        <p:txBody>
          <a:bodyPr/>
          <a:lstStyle/>
          <a:p>
            <a:pPr eaLnBrk="1" hangingPunct="1">
              <a:buFontTx/>
              <a:buNone/>
            </a:pPr>
            <a:r>
              <a:rPr lang="en-US" smtClean="0">
                <a:ea typeface="ＭＳ Ｐゴシック"/>
                <a:cs typeface="ＭＳ Ｐゴシック"/>
              </a:rPr>
              <a:t>By the end of this presentation, you will understand… </a:t>
            </a:r>
          </a:p>
          <a:p>
            <a:pPr eaLnBrk="1" hangingPunct="1"/>
            <a:r>
              <a:rPr lang="en-US" smtClean="0">
                <a:ea typeface="ＭＳ Ｐゴシック"/>
                <a:cs typeface="ＭＳ Ｐゴシック"/>
              </a:rPr>
              <a:t>what services the Training Team offers.</a:t>
            </a:r>
          </a:p>
          <a:p>
            <a:pPr eaLnBrk="1" hangingPunct="1"/>
            <a:r>
              <a:rPr lang="en-US" smtClean="0">
                <a:ea typeface="ＭＳ Ｐゴシック"/>
                <a:cs typeface="ＭＳ Ｐゴシック"/>
              </a:rPr>
              <a:t>how decisions are made.</a:t>
            </a:r>
          </a:p>
          <a:p>
            <a:pPr eaLnBrk="1" hangingPunct="1"/>
            <a:r>
              <a:rPr lang="en-US" smtClean="0">
                <a:ea typeface="ＭＳ Ｐゴシック"/>
                <a:cs typeface="ＭＳ Ｐゴシック"/>
              </a:rPr>
              <a:t>what improvements were made this year.</a:t>
            </a:r>
          </a:p>
          <a:p>
            <a:pPr eaLnBrk="1" hangingPunct="1"/>
            <a:r>
              <a:rPr lang="en-US" smtClean="0">
                <a:ea typeface="ＭＳ Ｐゴシック"/>
                <a:cs typeface="ＭＳ Ｐゴシック"/>
              </a:rPr>
              <a:t>what the impact and value is to IS&amp;T and the Institute.</a:t>
            </a:r>
          </a:p>
          <a:p>
            <a:pPr eaLnBrk="1" hangingPunct="1"/>
            <a:r>
              <a:rPr lang="en-US" smtClean="0">
                <a:ea typeface="ＭＳ Ｐゴシック"/>
                <a:cs typeface="ＭＳ Ｐゴシック"/>
              </a:rPr>
              <a:t>what our achievements have been.</a:t>
            </a:r>
          </a:p>
          <a:p>
            <a:pPr eaLnBrk="1" hangingPunct="1"/>
            <a:r>
              <a:rPr lang="en-US" smtClean="0">
                <a:ea typeface="ＭＳ Ｐゴシック"/>
                <a:cs typeface="ＭＳ Ｐゴシック"/>
              </a:rPr>
              <a:t>what our plans for moving forward are.</a:t>
            </a:r>
          </a:p>
          <a:p>
            <a:pPr eaLnBrk="1" hangingPunct="1">
              <a:buFontTx/>
              <a:buNone/>
            </a:pPr>
            <a:endParaRPr lang="en-US" smtClean="0">
              <a:ea typeface="ＭＳ Ｐゴシック"/>
              <a:cs typeface="ＭＳ Ｐゴシック"/>
            </a:endParaRPr>
          </a:p>
          <a:p>
            <a:pPr eaLnBrk="1" hangingPunct="1"/>
            <a:endParaRPr lang="en-US"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oter Placeholder 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
        <p:nvSpPr>
          <p:cNvPr id="23554" name="Rectangle 2"/>
          <p:cNvSpPr>
            <a:spLocks noGrp="1" noChangeArrowheads="1"/>
          </p:cNvSpPr>
          <p:nvPr>
            <p:ph type="title" idx="4294967295"/>
          </p:nvPr>
        </p:nvSpPr>
        <p:spPr>
          <a:xfrm>
            <a:off x="381000" y="152400"/>
            <a:ext cx="6858000" cy="533400"/>
          </a:xfrm>
        </p:spPr>
        <p:txBody>
          <a:bodyPr lIns="91430" tIns="45716" rIns="91430" bIns="45716">
            <a:normAutofit fontScale="90000"/>
          </a:bodyPr>
          <a:lstStyle/>
          <a:p>
            <a:pPr eaLnBrk="1" fontAlgn="auto" hangingPunct="1">
              <a:spcAft>
                <a:spcPts val="0"/>
              </a:spcAft>
              <a:defRPr/>
            </a:pPr>
            <a:r>
              <a:rPr lang="en-US" dirty="0" smtClean="0">
                <a:solidFill>
                  <a:schemeClr val="tx1"/>
                </a:solidFill>
                <a:ea typeface="ＭＳ Ｐゴシック" pitchFamily="-107" charset="-128"/>
              </a:rPr>
              <a:t>IT Training Team </a:t>
            </a:r>
            <a:r>
              <a:rPr lang="en-US" sz="3200" dirty="0" smtClean="0">
                <a:solidFill>
                  <a:schemeClr val="tx1"/>
                </a:solidFill>
                <a:ea typeface="ＭＳ Ｐゴシック" pitchFamily="-107" charset="-128"/>
              </a:rPr>
              <a:t>at-a-glance</a:t>
            </a:r>
          </a:p>
        </p:txBody>
      </p:sp>
      <p:sp>
        <p:nvSpPr>
          <p:cNvPr id="5123" name="Rectangle 3"/>
          <p:cNvSpPr>
            <a:spLocks noGrp="1" noChangeArrowheads="1"/>
          </p:cNvSpPr>
          <p:nvPr>
            <p:ph idx="4294967295"/>
          </p:nvPr>
        </p:nvSpPr>
        <p:spPr>
          <a:xfrm>
            <a:off x="304800" y="762000"/>
            <a:ext cx="8839200" cy="6324600"/>
          </a:xfrm>
        </p:spPr>
        <p:txBody>
          <a:bodyPr lIns="91430" tIns="45716" rIns="91430" bIns="45716">
            <a:normAutofit/>
          </a:bodyPr>
          <a:lstStyle/>
          <a:p>
            <a:pPr marL="517525" indent="-400050" eaLnBrk="1" fontAlgn="auto" hangingPunct="1">
              <a:lnSpc>
                <a:spcPct val="80000"/>
              </a:lnSpc>
              <a:spcAft>
                <a:spcPts val="0"/>
              </a:spcAft>
              <a:buFontTx/>
              <a:buNone/>
              <a:defRPr/>
            </a:pPr>
            <a:r>
              <a:rPr lang="en-US" sz="1800" b="1" dirty="0" smtClean="0">
                <a:ea typeface="ＭＳ Ｐゴシック" pitchFamily="-107" charset="-128"/>
              </a:rPr>
              <a:t>Services</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Hands-on and Quick Start classes </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Departmental classes and 1:1 Tutorials</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Project Training Resource</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Online training: IS&amp;T on-line demos &amp; Element K (over 2000 titles)</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Outside training coordination</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Training room usage  </a:t>
            </a:r>
          </a:p>
          <a:p>
            <a:pPr marL="517525" indent="-400050" eaLnBrk="1" fontAlgn="auto" hangingPunct="1">
              <a:lnSpc>
                <a:spcPct val="80000"/>
              </a:lnSpc>
              <a:spcAft>
                <a:spcPts val="0"/>
              </a:spcAft>
              <a:buFont typeface="Wingdings" pitchFamily="-107" charset="2"/>
              <a:buNone/>
              <a:defRPr/>
            </a:pPr>
            <a:r>
              <a:rPr lang="en-US" sz="1800" b="1" dirty="0" smtClean="0">
                <a:ea typeface="ＭＳ Ｐゴシック" pitchFamily="-107" charset="-128"/>
              </a:rPr>
              <a:t>Basic Info</a:t>
            </a:r>
            <a:r>
              <a:rPr lang="en-US" sz="1800" dirty="0" smtClean="0">
                <a:ea typeface="ＭＳ Ｐゴシック" pitchFamily="-107" charset="-128"/>
              </a:rPr>
              <a:t> </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6.9 FTE, Trainers, Team Leader, Registrar, Facilities Coordinator</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68 different titles</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292 events last year</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96 DLCs represented among attendees</a:t>
            </a:r>
          </a:p>
          <a:p>
            <a:pPr marL="517525" indent="-400050" eaLnBrk="1" fontAlgn="auto" hangingPunct="1">
              <a:lnSpc>
                <a:spcPct val="80000"/>
              </a:lnSpc>
              <a:spcAft>
                <a:spcPts val="0"/>
              </a:spcAft>
              <a:buFontTx/>
              <a:buNone/>
              <a:defRPr/>
            </a:pPr>
            <a:r>
              <a:rPr lang="en-US" sz="1800" b="1" dirty="0" smtClean="0">
                <a:ea typeface="ＭＳ Ｐゴシック" pitchFamily="-107" charset="-128"/>
              </a:rPr>
              <a:t>Value</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“More than just Training”   Experts, Follow-up support, QA, “Usability”</a:t>
            </a:r>
          </a:p>
          <a:p>
            <a:pPr marL="908050" lvl="1" indent="-334963" eaLnBrk="1" fontAlgn="auto" hangingPunct="1">
              <a:lnSpc>
                <a:spcPct val="80000"/>
              </a:lnSpc>
              <a:spcAft>
                <a:spcPts val="0"/>
              </a:spcAft>
              <a:buFont typeface="Wingdings"/>
              <a:buChar char=""/>
              <a:defRPr/>
            </a:pPr>
            <a:r>
              <a:rPr lang="en-US" sz="1600" b="1" dirty="0" smtClean="0">
                <a:ea typeface="ＭＳ Ｐゴシック" pitchFamily="-107" charset="-128"/>
              </a:rPr>
              <a:t>Ambassadors for IS&amp;T &amp; MIT</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 Promote other IS&amp;T services &amp; provide training expertise to MIT and outside professional organizations such as NERCOMP, Boston Consortium,  &amp; MIT’s Training Alignment Team.</a:t>
            </a:r>
          </a:p>
          <a:p>
            <a:pPr marL="114300" indent="-4763" eaLnBrk="1" fontAlgn="auto" hangingPunct="1">
              <a:lnSpc>
                <a:spcPct val="80000"/>
              </a:lnSpc>
              <a:spcAft>
                <a:spcPts val="0"/>
              </a:spcAft>
              <a:buFontTx/>
              <a:buNone/>
              <a:defRPr/>
            </a:pPr>
            <a:r>
              <a:rPr lang="en-US" sz="1800" b="1" dirty="0" smtClean="0">
                <a:ea typeface="ＭＳ Ｐゴシック" pitchFamily="-107" charset="-128"/>
              </a:rPr>
              <a:t>Involvement &amp; Achievements:</a:t>
            </a:r>
            <a:endParaRPr lang="en-US" sz="1800" dirty="0" smtClean="0">
              <a:ea typeface="ＭＳ Ｐゴシック" pitchFamily="-107" charset="-128"/>
            </a:endParaRP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Training Best Practice, NERCOMP, 2008</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Development of MIT’s Training Partners Group</a:t>
            </a:r>
          </a:p>
          <a:p>
            <a:pPr marL="908050" lvl="1" indent="-334963" eaLnBrk="1" fontAlgn="auto" hangingPunct="1">
              <a:lnSpc>
                <a:spcPct val="80000"/>
              </a:lnSpc>
              <a:spcAft>
                <a:spcPts val="0"/>
              </a:spcAft>
              <a:buFont typeface="Wingdings"/>
              <a:buChar char=""/>
              <a:defRPr/>
            </a:pPr>
            <a:r>
              <a:rPr lang="en-US" sz="1600" dirty="0" smtClean="0">
                <a:ea typeface="ＭＳ Ｐゴシック" pitchFamily="-107" charset="-128"/>
              </a:rPr>
              <a:t>Training Delivery Guide , Best Product of 2009, Training Media Review</a:t>
            </a:r>
          </a:p>
          <a:p>
            <a:pPr marL="908050" lvl="1" indent="-334963" eaLnBrk="1" fontAlgn="auto" hangingPunct="1">
              <a:lnSpc>
                <a:spcPct val="80000"/>
              </a:lnSpc>
              <a:spcAft>
                <a:spcPts val="0"/>
              </a:spcAft>
              <a:buFontTx/>
              <a:buNone/>
              <a:defRPr/>
            </a:pPr>
            <a:endParaRPr lang="en-US" sz="1700" dirty="0" smtClean="0">
              <a:ea typeface="ＭＳ Ｐゴシック" pitchFamily="-107" charset="-128"/>
            </a:endParaRPr>
          </a:p>
          <a:p>
            <a:pPr marL="908050" lvl="1" indent="-334963" eaLnBrk="1" fontAlgn="auto" hangingPunct="1">
              <a:lnSpc>
                <a:spcPct val="80000"/>
              </a:lnSpc>
              <a:spcAft>
                <a:spcPts val="0"/>
              </a:spcAft>
              <a:buFontTx/>
              <a:buNone/>
              <a:defRPr/>
            </a:pPr>
            <a:endParaRPr lang="en-US" sz="1700" dirty="0" smtClean="0">
              <a:ea typeface="ＭＳ Ｐゴシック" pitchFamily="-107" charset="-128"/>
            </a:endParaRPr>
          </a:p>
          <a:p>
            <a:pPr marL="908050" lvl="1" indent="-334963" eaLnBrk="1" fontAlgn="auto" hangingPunct="1">
              <a:lnSpc>
                <a:spcPct val="80000"/>
              </a:lnSpc>
              <a:spcAft>
                <a:spcPts val="0"/>
              </a:spcAft>
              <a:buFontTx/>
              <a:buNone/>
              <a:defRPr/>
            </a:pPr>
            <a:endParaRPr lang="en-US" sz="1700" dirty="0" smtClean="0">
              <a:ea typeface="ＭＳ Ｐゴシック" pitchFamily="-107" charset="-128"/>
            </a:endParaRPr>
          </a:p>
          <a:p>
            <a:pPr marL="517525" indent="-400050" eaLnBrk="1" fontAlgn="auto" hangingPunct="1">
              <a:lnSpc>
                <a:spcPct val="80000"/>
              </a:lnSpc>
              <a:spcAft>
                <a:spcPts val="0"/>
              </a:spcAft>
              <a:buFont typeface="Wingdings"/>
              <a:buChar char=""/>
              <a:defRPr/>
            </a:pPr>
            <a:endParaRPr lang="en-US" sz="2000" dirty="0" smtClean="0">
              <a:ea typeface="ＭＳ Ｐゴシック" pitchFamily="-107" charset="-128"/>
            </a:endParaRPr>
          </a:p>
        </p:txBody>
      </p:sp>
      <p:sp>
        <p:nvSpPr>
          <p:cNvPr id="19460" name="Rectangle 4"/>
          <p:cNvSpPr>
            <a:spLocks noChangeArrowheads="1"/>
          </p:cNvSpPr>
          <p:nvPr/>
        </p:nvSpPr>
        <p:spPr bwMode="auto">
          <a:xfrm>
            <a:off x="307975" y="1393825"/>
            <a:ext cx="184150" cy="457200"/>
          </a:xfrm>
          <a:prstGeom prst="rect">
            <a:avLst/>
          </a:prstGeom>
          <a:noFill/>
          <a:ln w="9525">
            <a:noFill/>
            <a:miter lim="800000"/>
            <a:headEnd/>
            <a:tailEnd/>
          </a:ln>
        </p:spPr>
        <p:txBody>
          <a:bodyPr wrap="none" lIns="91425" tIns="45713" rIns="91425" bIns="45713">
            <a:spAutoFit/>
          </a:bodyPr>
          <a:lstStyle/>
          <a:p>
            <a:pPr algn="ctr" defTabSz="642938"/>
            <a:endParaRPr lang="en-US" sz="2400">
              <a:solidFill>
                <a:srgbClr val="000000"/>
              </a:solidFill>
              <a:latin typeface="Gill Sans"/>
              <a:ea typeface="ヒラギノ角ゴ ProN W3"/>
              <a:cs typeface="ヒラギノ角ゴ ProN W3"/>
              <a:sym typeface="Gill Sans"/>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152400" y="152400"/>
            <a:ext cx="1905000" cy="2971800"/>
          </a:xfrm>
          <a:prstGeom prst="rect">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buFont typeface="Arial" charset="0"/>
              <a:buChar char="•"/>
              <a:defRPr/>
            </a:pPr>
            <a:r>
              <a:rPr lang="en-US" sz="1200" dirty="0">
                <a:solidFill>
                  <a:schemeClr val="accent2"/>
                </a:solidFill>
                <a:latin typeface="Calibri" pitchFamily="-107" charset="0"/>
                <a:ea typeface="ＭＳ Ｐゴシック" pitchFamily="-107" charset="-128"/>
                <a:cs typeface="+mn-cs"/>
              </a:rPr>
              <a:t>TEM Statistics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Project Work</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IS&amp;T Teams/Mandates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IT Partners/Other groups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Department Input</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Element K Use</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Course Evaluation</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Outside Courses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Direct Customer Requests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Market Info/Trends/Technology</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Web hits</a:t>
            </a:r>
          </a:p>
          <a:p>
            <a:pPr>
              <a:buFont typeface="Arial" charset="0"/>
              <a:buChar char="•"/>
              <a:defRPr/>
            </a:pPr>
            <a:r>
              <a:rPr lang="en-US" sz="1200" dirty="0">
                <a:solidFill>
                  <a:schemeClr val="accent2"/>
                </a:solidFill>
                <a:latin typeface="Calibri" pitchFamily="-107" charset="0"/>
                <a:ea typeface="ＭＳ Ｐゴシック" pitchFamily="-107" charset="-128"/>
                <a:cs typeface="+mn-cs"/>
              </a:rPr>
              <a:t>Survey</a:t>
            </a:r>
          </a:p>
        </p:txBody>
      </p:sp>
      <p:sp>
        <p:nvSpPr>
          <p:cNvPr id="21507" name="Rectangle 4"/>
          <p:cNvSpPr>
            <a:spLocks noChangeArrowheads="1"/>
          </p:cNvSpPr>
          <p:nvPr/>
        </p:nvSpPr>
        <p:spPr bwMode="auto">
          <a:xfrm>
            <a:off x="304800" y="3505200"/>
            <a:ext cx="1219200" cy="685800"/>
          </a:xfrm>
          <a:prstGeom prst="rect">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r>
              <a:rPr lang="en-US" sz="1200" b="1">
                <a:solidFill>
                  <a:schemeClr val="accent2"/>
                </a:solidFill>
                <a:latin typeface="Calibri" pitchFamily="-107" charset="0"/>
                <a:ea typeface="ＭＳ Ｐゴシック" pitchFamily="-107" charset="-128"/>
                <a:cs typeface="+mn-cs"/>
              </a:rPr>
              <a:t>Input</a:t>
            </a:r>
          </a:p>
        </p:txBody>
      </p:sp>
      <p:sp>
        <p:nvSpPr>
          <p:cNvPr id="21508" name="Down Arrow 5"/>
          <p:cNvSpPr>
            <a:spLocks noChangeArrowheads="1"/>
          </p:cNvSpPr>
          <p:nvPr/>
        </p:nvSpPr>
        <p:spPr bwMode="auto">
          <a:xfrm>
            <a:off x="762000" y="3124200"/>
            <a:ext cx="304800" cy="304800"/>
          </a:xfrm>
          <a:prstGeom prst="downArrow">
            <a:avLst>
              <a:gd name="adj1" fmla="val 50000"/>
              <a:gd name="adj2" fmla="val 50000"/>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endParaRPr lang="en-US">
              <a:solidFill>
                <a:schemeClr val="accent2"/>
              </a:solidFill>
              <a:latin typeface="Calibri" pitchFamily="-107" charset="0"/>
              <a:ea typeface="ＭＳ Ｐゴシック" pitchFamily="-107" charset="-128"/>
              <a:cs typeface="+mn-cs"/>
            </a:endParaRPr>
          </a:p>
        </p:txBody>
      </p:sp>
      <p:sp>
        <p:nvSpPr>
          <p:cNvPr id="4" name="TextBox 7"/>
          <p:cNvSpPr txBox="1">
            <a:spLocks noChangeArrowheads="1"/>
          </p:cNvSpPr>
          <p:nvPr/>
        </p:nvSpPr>
        <p:spPr bwMode="auto">
          <a:xfrm>
            <a:off x="228600" y="4648200"/>
            <a:ext cx="1447800" cy="646113"/>
          </a:xfrm>
          <a:prstGeom prst="rect">
            <a:avLst/>
          </a:prstGeom>
          <a:noFill/>
          <a:ln w="9525">
            <a:noFill/>
            <a:miter lim="800000"/>
            <a:headEnd/>
            <a:tailEnd/>
          </a:ln>
        </p:spPr>
        <p:txBody>
          <a:bodyPr wrap="none" lIns="91429" tIns="45714" rIns="91429" bIns="45714">
            <a:spAutoFit/>
          </a:bodyPr>
          <a:lstStyle/>
          <a:p>
            <a:pPr algn="ctr"/>
            <a:r>
              <a:rPr lang="en-US" sz="1200">
                <a:latin typeface="Calibri" pitchFamily="34" charset="0"/>
              </a:rPr>
              <a:t>Schedule Meeting </a:t>
            </a:r>
          </a:p>
          <a:p>
            <a:pPr algn="ctr"/>
            <a:r>
              <a:rPr lang="en-US" sz="1200">
                <a:latin typeface="Calibri" pitchFamily="34" charset="0"/>
              </a:rPr>
              <a:t>September &amp; March</a:t>
            </a:r>
          </a:p>
          <a:p>
            <a:pPr algn="ctr"/>
            <a:r>
              <a:rPr lang="en-US" sz="1200">
                <a:latin typeface="Calibri" pitchFamily="34" charset="0"/>
              </a:rPr>
              <a:t>2x/Year</a:t>
            </a:r>
          </a:p>
        </p:txBody>
      </p:sp>
      <p:sp>
        <p:nvSpPr>
          <p:cNvPr id="21510" name="Rectangle 8"/>
          <p:cNvSpPr>
            <a:spLocks noChangeArrowheads="1"/>
          </p:cNvSpPr>
          <p:nvPr/>
        </p:nvSpPr>
        <p:spPr bwMode="auto">
          <a:xfrm>
            <a:off x="228600" y="5715000"/>
            <a:ext cx="1447800" cy="762000"/>
          </a:xfrm>
          <a:prstGeom prst="rect">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r>
              <a:rPr lang="en-US" sz="1200" b="1">
                <a:solidFill>
                  <a:schemeClr val="accent2"/>
                </a:solidFill>
                <a:latin typeface="Calibri" pitchFamily="-107" charset="0"/>
                <a:ea typeface="ＭＳ Ｐゴシック" pitchFamily="-107" charset="-128"/>
                <a:cs typeface="+mn-cs"/>
              </a:rPr>
              <a:t>Team Meeting</a:t>
            </a:r>
          </a:p>
          <a:p>
            <a:pPr algn="ctr">
              <a:defRPr/>
            </a:pPr>
            <a:r>
              <a:rPr lang="en-US" sz="1200">
                <a:solidFill>
                  <a:schemeClr val="accent2"/>
                </a:solidFill>
                <a:latin typeface="Calibri" pitchFamily="-107" charset="0"/>
                <a:ea typeface="ＭＳ Ｐゴシック" pitchFamily="-107" charset="-128"/>
                <a:cs typeface="+mn-cs"/>
              </a:rPr>
              <a:t>-Review Guidelines</a:t>
            </a:r>
          </a:p>
          <a:p>
            <a:pPr algn="ctr">
              <a:defRPr/>
            </a:pPr>
            <a:r>
              <a:rPr lang="en-US" sz="1200">
                <a:solidFill>
                  <a:schemeClr val="accent2"/>
                </a:solidFill>
                <a:latin typeface="Calibri" pitchFamily="-107" charset="0"/>
                <a:ea typeface="ＭＳ Ｐゴシック" pitchFamily="-107" charset="-128"/>
                <a:cs typeface="+mn-cs"/>
              </a:rPr>
              <a:t>-Analyze Data</a:t>
            </a:r>
          </a:p>
        </p:txBody>
      </p:sp>
      <p:sp>
        <p:nvSpPr>
          <p:cNvPr id="21511" name="Flowchart: Punched Tape 31"/>
          <p:cNvSpPr>
            <a:spLocks noChangeArrowheads="1"/>
          </p:cNvSpPr>
          <p:nvPr/>
        </p:nvSpPr>
        <p:spPr bwMode="auto">
          <a:xfrm>
            <a:off x="2819400" y="1143000"/>
            <a:ext cx="1066800" cy="990600"/>
          </a:xfrm>
          <a:prstGeom prst="flowChartPunchedTape">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r>
              <a:rPr lang="en-US">
                <a:solidFill>
                  <a:schemeClr val="accent2"/>
                </a:solidFill>
                <a:latin typeface="Calibri" pitchFamily="-107" charset="0"/>
                <a:ea typeface="ＭＳ Ｐゴシック" pitchFamily="-107" charset="-128"/>
                <a:cs typeface="+mn-cs"/>
              </a:rPr>
              <a:t>Existing</a:t>
            </a:r>
          </a:p>
          <a:p>
            <a:pPr algn="ctr">
              <a:defRPr/>
            </a:pPr>
            <a:r>
              <a:rPr lang="en-US">
                <a:solidFill>
                  <a:schemeClr val="accent2"/>
                </a:solidFill>
                <a:latin typeface="Calibri" pitchFamily="-107" charset="0"/>
                <a:ea typeface="ＭＳ Ｐゴシック" pitchFamily="-107" charset="-128"/>
                <a:cs typeface="+mn-cs"/>
              </a:rPr>
              <a:t>Courses</a:t>
            </a:r>
          </a:p>
        </p:txBody>
      </p:sp>
      <p:sp>
        <p:nvSpPr>
          <p:cNvPr id="21512" name="Flowchart: Punched Tape 32"/>
          <p:cNvSpPr>
            <a:spLocks noChangeArrowheads="1"/>
          </p:cNvSpPr>
          <p:nvPr/>
        </p:nvSpPr>
        <p:spPr bwMode="auto">
          <a:xfrm>
            <a:off x="2819400" y="4572000"/>
            <a:ext cx="1066800" cy="990600"/>
          </a:xfrm>
          <a:prstGeom prst="flowChartPunchedTape">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r>
              <a:rPr lang="en-US">
                <a:solidFill>
                  <a:schemeClr val="accent2"/>
                </a:solidFill>
                <a:latin typeface="Calibri" pitchFamily="-107" charset="0"/>
                <a:ea typeface="ＭＳ Ｐゴシック" pitchFamily="-107" charset="-128"/>
                <a:cs typeface="+mn-cs"/>
              </a:rPr>
              <a:t>New</a:t>
            </a:r>
          </a:p>
          <a:p>
            <a:pPr algn="ctr">
              <a:defRPr/>
            </a:pPr>
            <a:r>
              <a:rPr lang="en-US">
                <a:solidFill>
                  <a:schemeClr val="accent2"/>
                </a:solidFill>
                <a:latin typeface="Calibri" pitchFamily="-107" charset="0"/>
                <a:ea typeface="ＭＳ Ｐゴシック" pitchFamily="-107" charset="-128"/>
                <a:cs typeface="+mn-cs"/>
              </a:rPr>
              <a:t>Topics</a:t>
            </a:r>
          </a:p>
        </p:txBody>
      </p:sp>
      <p:sp>
        <p:nvSpPr>
          <p:cNvPr id="21513" name="Rounded Rectangle 34"/>
          <p:cNvSpPr>
            <a:spLocks noChangeArrowheads="1"/>
          </p:cNvSpPr>
          <p:nvPr/>
        </p:nvSpPr>
        <p:spPr bwMode="auto">
          <a:xfrm>
            <a:off x="4724400" y="381000"/>
            <a:ext cx="990600" cy="6096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Keep</a:t>
            </a:r>
          </a:p>
        </p:txBody>
      </p:sp>
      <p:sp>
        <p:nvSpPr>
          <p:cNvPr id="21514" name="Rounded Rectangle 35"/>
          <p:cNvSpPr>
            <a:spLocks noChangeArrowheads="1"/>
          </p:cNvSpPr>
          <p:nvPr/>
        </p:nvSpPr>
        <p:spPr bwMode="auto">
          <a:xfrm>
            <a:off x="4724400" y="1066800"/>
            <a:ext cx="1143000" cy="9906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dirty="0">
                <a:solidFill>
                  <a:schemeClr val="accent2"/>
                </a:solidFill>
                <a:latin typeface="Calibri" pitchFamily="-107" charset="0"/>
                <a:ea typeface="ＭＳ Ｐゴシック" pitchFamily="-107" charset="-128"/>
                <a:cs typeface="+mn-cs"/>
              </a:rPr>
              <a:t>Modify</a:t>
            </a:r>
          </a:p>
          <a:p>
            <a:pPr algn="ctr">
              <a:buFont typeface="Arial" charset="0"/>
              <a:buChar char="•"/>
              <a:defRPr/>
            </a:pPr>
            <a:r>
              <a:rPr lang="en-US" sz="1200" dirty="0">
                <a:solidFill>
                  <a:schemeClr val="accent2"/>
                </a:solidFill>
                <a:latin typeface="Calibri" pitchFamily="-107" charset="0"/>
                <a:ea typeface="ＭＳ Ｐゴシック" pitchFamily="-107" charset="-128"/>
                <a:cs typeface="+mn-cs"/>
              </a:rPr>
              <a:t>Delivery Method</a:t>
            </a:r>
          </a:p>
          <a:p>
            <a:pPr algn="ctr">
              <a:buFont typeface="Arial" charset="0"/>
              <a:buChar char="•"/>
              <a:defRPr/>
            </a:pPr>
            <a:r>
              <a:rPr lang="en-US" sz="1200" dirty="0">
                <a:solidFill>
                  <a:schemeClr val="accent2"/>
                </a:solidFill>
                <a:latin typeface="Calibri" pitchFamily="-107" charset="0"/>
                <a:ea typeface="ＭＳ Ｐゴシック" pitchFamily="-107" charset="-128"/>
                <a:cs typeface="+mn-cs"/>
              </a:rPr>
              <a:t>Frequency</a:t>
            </a:r>
          </a:p>
        </p:txBody>
      </p:sp>
      <p:sp>
        <p:nvSpPr>
          <p:cNvPr id="21515" name="Rounded Rectangle 36"/>
          <p:cNvSpPr>
            <a:spLocks noChangeArrowheads="1"/>
          </p:cNvSpPr>
          <p:nvPr/>
        </p:nvSpPr>
        <p:spPr bwMode="auto">
          <a:xfrm>
            <a:off x="4724400" y="2133600"/>
            <a:ext cx="990600" cy="6096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Out</a:t>
            </a:r>
          </a:p>
        </p:txBody>
      </p:sp>
      <p:sp>
        <p:nvSpPr>
          <p:cNvPr id="21516" name="Rounded Rectangle 37"/>
          <p:cNvSpPr>
            <a:spLocks noChangeArrowheads="1"/>
          </p:cNvSpPr>
          <p:nvPr/>
        </p:nvSpPr>
        <p:spPr bwMode="auto">
          <a:xfrm>
            <a:off x="4724400" y="3886200"/>
            <a:ext cx="990600" cy="6096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Keep</a:t>
            </a:r>
          </a:p>
        </p:txBody>
      </p:sp>
      <p:sp>
        <p:nvSpPr>
          <p:cNvPr id="21517" name="Rounded Rectangle 38"/>
          <p:cNvSpPr>
            <a:spLocks noChangeArrowheads="1"/>
          </p:cNvSpPr>
          <p:nvPr/>
        </p:nvSpPr>
        <p:spPr bwMode="auto">
          <a:xfrm>
            <a:off x="4724400" y="4648200"/>
            <a:ext cx="990600" cy="8382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Modify</a:t>
            </a:r>
          </a:p>
          <a:p>
            <a:pPr algn="ctr">
              <a:buFont typeface="Arial" charset="0"/>
              <a:buChar char="•"/>
              <a:defRPr/>
            </a:pPr>
            <a:r>
              <a:rPr lang="en-US" sz="1200">
                <a:solidFill>
                  <a:schemeClr val="accent2"/>
                </a:solidFill>
                <a:latin typeface="Calibri" pitchFamily="-107" charset="0"/>
                <a:ea typeface="ＭＳ Ｐゴシック" pitchFamily="-107" charset="-128"/>
                <a:cs typeface="+mn-cs"/>
              </a:rPr>
              <a:t>Delivery Method</a:t>
            </a:r>
          </a:p>
          <a:p>
            <a:pPr algn="ctr">
              <a:buFont typeface="Arial" charset="0"/>
              <a:buChar char="•"/>
              <a:defRPr/>
            </a:pPr>
            <a:r>
              <a:rPr lang="en-US" sz="1200">
                <a:solidFill>
                  <a:schemeClr val="accent2"/>
                </a:solidFill>
                <a:latin typeface="Calibri" pitchFamily="-107" charset="0"/>
                <a:ea typeface="ＭＳ Ｐゴシック" pitchFamily="-107" charset="-128"/>
                <a:cs typeface="+mn-cs"/>
              </a:rPr>
              <a:t>Frequency</a:t>
            </a:r>
          </a:p>
        </p:txBody>
      </p:sp>
      <p:sp>
        <p:nvSpPr>
          <p:cNvPr id="21518" name="Rounded Rectangle 39"/>
          <p:cNvSpPr>
            <a:spLocks noChangeArrowheads="1"/>
          </p:cNvSpPr>
          <p:nvPr/>
        </p:nvSpPr>
        <p:spPr bwMode="auto">
          <a:xfrm>
            <a:off x="4724400" y="5638800"/>
            <a:ext cx="990600" cy="6096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Out</a:t>
            </a:r>
          </a:p>
        </p:txBody>
      </p:sp>
      <p:sp>
        <p:nvSpPr>
          <p:cNvPr id="21519" name="Rounded Rectangle 40"/>
          <p:cNvSpPr>
            <a:spLocks noChangeArrowheads="1"/>
          </p:cNvSpPr>
          <p:nvPr/>
        </p:nvSpPr>
        <p:spPr bwMode="auto">
          <a:xfrm>
            <a:off x="6019800" y="2209800"/>
            <a:ext cx="685800" cy="3810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Archive</a:t>
            </a:r>
          </a:p>
        </p:txBody>
      </p:sp>
      <p:sp>
        <p:nvSpPr>
          <p:cNvPr id="21520" name="Rounded Rectangle 41"/>
          <p:cNvSpPr>
            <a:spLocks noChangeArrowheads="1"/>
          </p:cNvSpPr>
          <p:nvPr/>
        </p:nvSpPr>
        <p:spPr bwMode="auto">
          <a:xfrm>
            <a:off x="6019800" y="5715000"/>
            <a:ext cx="685800" cy="381000"/>
          </a:xfrm>
          <a:prstGeom prst="roundRect">
            <a:avLst>
              <a:gd name="adj" fmla="val 16667"/>
            </a:avLst>
          </a:prstGeom>
          <a:solidFill>
            <a:schemeClr val="tx2"/>
          </a:solidFill>
          <a:ln w="25400">
            <a:solidFill>
              <a:schemeClr val="accent1">
                <a:lumMod val="40000"/>
                <a:lumOff val="60000"/>
              </a:schemeClr>
            </a:solidFill>
            <a:round/>
            <a:headEnd/>
            <a:tailEnd/>
          </a:ln>
        </p:spPr>
        <p:txBody>
          <a:bodyPr lIns="91429" tIns="45714" rIns="91429" bIns="45714" anchor="ctr"/>
          <a:lstStyle/>
          <a:p>
            <a:pPr algn="ctr">
              <a:defRPr/>
            </a:pPr>
            <a:r>
              <a:rPr lang="en-US" sz="1200">
                <a:solidFill>
                  <a:schemeClr val="accent2"/>
                </a:solidFill>
                <a:latin typeface="Calibri" pitchFamily="-107" charset="0"/>
                <a:ea typeface="ＭＳ Ｐゴシック" pitchFamily="-107" charset="-128"/>
                <a:cs typeface="+mn-cs"/>
              </a:rPr>
              <a:t>Archive</a:t>
            </a:r>
          </a:p>
        </p:txBody>
      </p:sp>
      <p:sp>
        <p:nvSpPr>
          <p:cNvPr id="21521" name="Rectangle 42"/>
          <p:cNvSpPr>
            <a:spLocks noChangeArrowheads="1"/>
          </p:cNvSpPr>
          <p:nvPr/>
        </p:nvSpPr>
        <p:spPr bwMode="auto">
          <a:xfrm>
            <a:off x="6629400" y="2971800"/>
            <a:ext cx="1219200" cy="762000"/>
          </a:xfrm>
          <a:prstGeom prst="rect">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r>
              <a:rPr lang="en-US" sz="1200" b="1">
                <a:solidFill>
                  <a:schemeClr val="accent2"/>
                </a:solidFill>
                <a:latin typeface="Calibri" pitchFamily="-107" charset="0"/>
                <a:ea typeface="ＭＳ Ｐゴシック" pitchFamily="-107" charset="-128"/>
                <a:cs typeface="+mn-cs"/>
              </a:rPr>
              <a:t>New Curriculum</a:t>
            </a:r>
          </a:p>
        </p:txBody>
      </p:sp>
      <p:cxnSp>
        <p:nvCxnSpPr>
          <p:cNvPr id="52" name="Straight Arrow Connector 51"/>
          <p:cNvCxnSpPr>
            <a:cxnSpLocks noChangeShapeType="1"/>
            <a:endCxn id="21513" idx="1"/>
          </p:cNvCxnSpPr>
          <p:nvPr/>
        </p:nvCxnSpPr>
        <p:spPr bwMode="auto">
          <a:xfrm>
            <a:off x="4178300" y="684213"/>
            <a:ext cx="533400" cy="1587"/>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53" name="Straight Arrow Connector 52"/>
          <p:cNvCxnSpPr>
            <a:cxnSpLocks noChangeShapeType="1"/>
            <a:endCxn id="21514" idx="1"/>
          </p:cNvCxnSpPr>
          <p:nvPr/>
        </p:nvCxnSpPr>
        <p:spPr bwMode="auto">
          <a:xfrm>
            <a:off x="3886200" y="1524000"/>
            <a:ext cx="825500" cy="38100"/>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54" name="Straight Arrow Connector 53"/>
          <p:cNvCxnSpPr>
            <a:cxnSpLocks noChangeShapeType="1"/>
          </p:cNvCxnSpPr>
          <p:nvPr/>
        </p:nvCxnSpPr>
        <p:spPr bwMode="auto">
          <a:xfrm>
            <a:off x="4191000" y="2438400"/>
            <a:ext cx="5334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55" name="Straight Arrow Connector 54"/>
          <p:cNvCxnSpPr>
            <a:cxnSpLocks noChangeShapeType="1"/>
          </p:cNvCxnSpPr>
          <p:nvPr/>
        </p:nvCxnSpPr>
        <p:spPr bwMode="auto">
          <a:xfrm>
            <a:off x="4191000" y="4191000"/>
            <a:ext cx="5334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57" name="Straight Arrow Connector 56"/>
          <p:cNvCxnSpPr>
            <a:cxnSpLocks noChangeShapeType="1"/>
          </p:cNvCxnSpPr>
          <p:nvPr/>
        </p:nvCxnSpPr>
        <p:spPr bwMode="auto">
          <a:xfrm>
            <a:off x="4191000" y="5943600"/>
            <a:ext cx="5334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59" name="Straight Connector 58"/>
          <p:cNvCxnSpPr>
            <a:cxnSpLocks noChangeShapeType="1"/>
          </p:cNvCxnSpPr>
          <p:nvPr/>
        </p:nvCxnSpPr>
        <p:spPr bwMode="auto">
          <a:xfrm rot="5400000">
            <a:off x="3314701" y="1562100"/>
            <a:ext cx="1752600" cy="3175"/>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60" name="Straight Connector 59"/>
          <p:cNvCxnSpPr>
            <a:cxnSpLocks noChangeShapeType="1"/>
          </p:cNvCxnSpPr>
          <p:nvPr/>
        </p:nvCxnSpPr>
        <p:spPr bwMode="auto">
          <a:xfrm rot="5400000">
            <a:off x="3315494" y="5066506"/>
            <a:ext cx="17526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61" name="Straight Arrow Connector 60"/>
          <p:cNvCxnSpPr>
            <a:cxnSpLocks noChangeShapeType="1"/>
            <a:stCxn id="21515" idx="3"/>
          </p:cNvCxnSpPr>
          <p:nvPr/>
        </p:nvCxnSpPr>
        <p:spPr bwMode="auto">
          <a:xfrm>
            <a:off x="5727700" y="2438400"/>
            <a:ext cx="3048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63" name="Straight Arrow Connector 62"/>
          <p:cNvCxnSpPr>
            <a:cxnSpLocks noChangeShapeType="1"/>
          </p:cNvCxnSpPr>
          <p:nvPr/>
        </p:nvCxnSpPr>
        <p:spPr bwMode="auto">
          <a:xfrm>
            <a:off x="5715000" y="5943600"/>
            <a:ext cx="3048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sp>
        <p:nvSpPr>
          <p:cNvPr id="21531" name="Down Arrow 63"/>
          <p:cNvSpPr>
            <a:spLocks noChangeArrowheads="1"/>
          </p:cNvSpPr>
          <p:nvPr/>
        </p:nvSpPr>
        <p:spPr bwMode="auto">
          <a:xfrm>
            <a:off x="762000" y="4267200"/>
            <a:ext cx="304800" cy="304800"/>
          </a:xfrm>
          <a:prstGeom prst="downArrow">
            <a:avLst>
              <a:gd name="adj1" fmla="val 50000"/>
              <a:gd name="adj2" fmla="val 50000"/>
            </a:avLst>
          </a:prstGeom>
          <a:solidFill>
            <a:schemeClr val="tx2"/>
          </a:solidFill>
          <a:ln w="25400">
            <a:solidFill>
              <a:schemeClr val="accent1">
                <a:lumMod val="40000"/>
                <a:lumOff val="60000"/>
              </a:schemeClr>
            </a:solidFill>
            <a:miter lim="800000"/>
            <a:headEnd/>
            <a:tailEnd/>
          </a:ln>
        </p:spPr>
        <p:txBody>
          <a:bodyPr lIns="91429" tIns="45714" rIns="91429" bIns="45714" anchor="ctr"/>
          <a:lstStyle/>
          <a:p>
            <a:pPr algn="ctr">
              <a:defRPr/>
            </a:pPr>
            <a:endParaRPr lang="en-US">
              <a:solidFill>
                <a:schemeClr val="accent2"/>
              </a:solidFill>
              <a:latin typeface="Calibri" pitchFamily="-107" charset="0"/>
              <a:ea typeface="ＭＳ Ｐゴシック" pitchFamily="-107" charset="-128"/>
              <a:cs typeface="+mn-cs"/>
            </a:endParaRPr>
          </a:p>
        </p:txBody>
      </p:sp>
      <p:sp>
        <p:nvSpPr>
          <p:cNvPr id="5" name="Down Arrow 64"/>
          <p:cNvSpPr>
            <a:spLocks noChangeArrowheads="1"/>
          </p:cNvSpPr>
          <p:nvPr/>
        </p:nvSpPr>
        <p:spPr bwMode="auto">
          <a:xfrm>
            <a:off x="762000" y="5334000"/>
            <a:ext cx="304800" cy="304800"/>
          </a:xfrm>
          <a:prstGeom prst="downArrow">
            <a:avLst>
              <a:gd name="adj1" fmla="val 50000"/>
              <a:gd name="adj2" fmla="val 50000"/>
            </a:avLst>
          </a:prstGeom>
          <a:solidFill>
            <a:schemeClr val="tx2"/>
          </a:solidFill>
          <a:ln w="25400">
            <a:solidFill>
              <a:srgbClr val="385D8A"/>
            </a:solidFill>
            <a:miter lim="800000"/>
            <a:headEnd/>
            <a:tailEnd/>
          </a:ln>
        </p:spPr>
        <p:txBody>
          <a:bodyPr lIns="91429" tIns="45714" rIns="91429" bIns="45714" anchor="ctr"/>
          <a:lstStyle/>
          <a:p>
            <a:pPr algn="ctr"/>
            <a:endParaRPr lang="en-US">
              <a:solidFill>
                <a:schemeClr val="accent2"/>
              </a:solidFill>
              <a:latin typeface="Calibri" pitchFamily="34" charset="0"/>
            </a:endParaRPr>
          </a:p>
        </p:txBody>
      </p:sp>
      <p:cxnSp>
        <p:nvCxnSpPr>
          <p:cNvPr id="67" name="Straight Connector 66"/>
          <p:cNvCxnSpPr>
            <a:cxnSpLocks noChangeShapeType="1"/>
            <a:stCxn id="21510" idx="3"/>
          </p:cNvCxnSpPr>
          <p:nvPr/>
        </p:nvCxnSpPr>
        <p:spPr bwMode="auto">
          <a:xfrm>
            <a:off x="1689100" y="6096000"/>
            <a:ext cx="6858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69" name="Straight Connector 68"/>
          <p:cNvCxnSpPr>
            <a:cxnSpLocks noChangeShapeType="1"/>
          </p:cNvCxnSpPr>
          <p:nvPr/>
        </p:nvCxnSpPr>
        <p:spPr bwMode="auto">
          <a:xfrm rot="5400000" flipH="1" flipV="1">
            <a:off x="76994" y="3809206"/>
            <a:ext cx="45720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71" name="Straight Arrow Connector 70"/>
          <p:cNvCxnSpPr>
            <a:cxnSpLocks noChangeShapeType="1"/>
          </p:cNvCxnSpPr>
          <p:nvPr/>
        </p:nvCxnSpPr>
        <p:spPr bwMode="auto">
          <a:xfrm>
            <a:off x="2362200" y="1524000"/>
            <a:ext cx="4572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73" name="Straight Arrow Connector 72"/>
          <p:cNvCxnSpPr>
            <a:cxnSpLocks noChangeShapeType="1"/>
          </p:cNvCxnSpPr>
          <p:nvPr/>
        </p:nvCxnSpPr>
        <p:spPr bwMode="auto">
          <a:xfrm>
            <a:off x="2362200" y="5029200"/>
            <a:ext cx="4572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81" name="Straight Arrow Connector 80"/>
          <p:cNvCxnSpPr>
            <a:cxnSpLocks noChangeShapeType="1"/>
          </p:cNvCxnSpPr>
          <p:nvPr/>
        </p:nvCxnSpPr>
        <p:spPr bwMode="auto">
          <a:xfrm>
            <a:off x="3886200" y="5029200"/>
            <a:ext cx="838200" cy="158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118" name="Straight Connector 117"/>
          <p:cNvCxnSpPr>
            <a:cxnSpLocks noChangeShapeType="1"/>
          </p:cNvCxnSpPr>
          <p:nvPr/>
        </p:nvCxnSpPr>
        <p:spPr bwMode="auto">
          <a:xfrm rot="10800000" flipV="1">
            <a:off x="5715000" y="685800"/>
            <a:ext cx="16002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25" name="Straight Arrow Connector 124"/>
          <p:cNvCxnSpPr>
            <a:cxnSpLocks noChangeShapeType="1"/>
          </p:cNvCxnSpPr>
          <p:nvPr/>
        </p:nvCxnSpPr>
        <p:spPr bwMode="auto">
          <a:xfrm>
            <a:off x="7315200" y="685800"/>
            <a:ext cx="0" cy="2133600"/>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127" name="Straight Connector 126"/>
          <p:cNvCxnSpPr>
            <a:cxnSpLocks noChangeShapeType="1"/>
          </p:cNvCxnSpPr>
          <p:nvPr/>
        </p:nvCxnSpPr>
        <p:spPr bwMode="auto">
          <a:xfrm rot="10800000" flipV="1">
            <a:off x="5867400" y="1524000"/>
            <a:ext cx="1447800" cy="0"/>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28" name="Straight Connector 127"/>
          <p:cNvCxnSpPr>
            <a:cxnSpLocks noChangeShapeType="1"/>
          </p:cNvCxnSpPr>
          <p:nvPr/>
        </p:nvCxnSpPr>
        <p:spPr bwMode="auto">
          <a:xfrm rot="10800000" flipV="1">
            <a:off x="5715000" y="4191000"/>
            <a:ext cx="7620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29" name="Straight Connector 128"/>
          <p:cNvCxnSpPr>
            <a:cxnSpLocks noChangeShapeType="1"/>
          </p:cNvCxnSpPr>
          <p:nvPr/>
        </p:nvCxnSpPr>
        <p:spPr bwMode="auto">
          <a:xfrm rot="10800000" flipV="1">
            <a:off x="5715000" y="5029200"/>
            <a:ext cx="7620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sp>
        <p:nvSpPr>
          <p:cNvPr id="21542" name="TextBox 133"/>
          <p:cNvSpPr txBox="1">
            <a:spLocks noChangeArrowheads="1"/>
          </p:cNvSpPr>
          <p:nvPr/>
        </p:nvSpPr>
        <p:spPr bwMode="auto">
          <a:xfrm>
            <a:off x="7467600" y="228600"/>
            <a:ext cx="1676400" cy="1846263"/>
          </a:xfrm>
          <a:prstGeom prst="rect">
            <a:avLst/>
          </a:prstGeom>
          <a:noFill/>
          <a:ln w="9525">
            <a:noFill/>
            <a:miter lim="800000"/>
            <a:headEnd/>
            <a:tailEnd/>
          </a:ln>
        </p:spPr>
        <p:txBody>
          <a:bodyPr lIns="91429" tIns="45714" rIns="91429" bIns="45714">
            <a:spAutoFit/>
          </a:bodyPr>
          <a:lstStyle/>
          <a:p>
            <a:r>
              <a:rPr lang="en-US" sz="1200" b="1" u="sng">
                <a:latin typeface="Calibri" pitchFamily="34" charset="0"/>
              </a:rPr>
              <a:t>Success of Curriculum</a:t>
            </a:r>
          </a:p>
          <a:p>
            <a:pPr>
              <a:buFont typeface="Arial" charset="0"/>
              <a:buChar char="•"/>
            </a:pPr>
            <a:r>
              <a:rPr lang="en-US" sz="1200">
                <a:latin typeface="Calibri" pitchFamily="34" charset="0"/>
              </a:rPr>
              <a:t>Attendance</a:t>
            </a:r>
          </a:p>
          <a:p>
            <a:pPr>
              <a:buFont typeface="Arial" charset="0"/>
              <a:buChar char="•"/>
            </a:pPr>
            <a:r>
              <a:rPr lang="en-US" sz="1200">
                <a:latin typeface="Calibri" pitchFamily="34" charset="0"/>
              </a:rPr>
              <a:t>Departments using our services</a:t>
            </a:r>
          </a:p>
          <a:p>
            <a:pPr>
              <a:buFont typeface="Arial" charset="0"/>
              <a:buChar char="•"/>
            </a:pPr>
            <a:r>
              <a:rPr lang="en-US" sz="1200">
                <a:latin typeface="Calibri" pitchFamily="34" charset="0"/>
              </a:rPr>
              <a:t>Efficiency of resources</a:t>
            </a:r>
          </a:p>
          <a:p>
            <a:pPr>
              <a:buFont typeface="Arial" charset="0"/>
              <a:buChar char="•"/>
            </a:pPr>
            <a:r>
              <a:rPr lang="en-US" sz="1200">
                <a:latin typeface="Calibri" pitchFamily="34" charset="0"/>
              </a:rPr>
              <a:t>Course Evaluation</a:t>
            </a:r>
          </a:p>
          <a:p>
            <a:pPr>
              <a:buFont typeface="Arial" charset="0"/>
              <a:buChar char="•"/>
            </a:pPr>
            <a:r>
              <a:rPr lang="en-US" sz="1200">
                <a:latin typeface="Calibri" pitchFamily="34" charset="0"/>
              </a:rPr>
              <a:t>Keeping up with Technology</a:t>
            </a:r>
          </a:p>
          <a:p>
            <a:endParaRPr lang="en-US">
              <a:latin typeface="Calibri" pitchFamily="34" charset="0"/>
            </a:endParaRPr>
          </a:p>
        </p:txBody>
      </p:sp>
      <p:sp>
        <p:nvSpPr>
          <p:cNvPr id="21543" name="Rectangle 134"/>
          <p:cNvSpPr>
            <a:spLocks noChangeArrowheads="1"/>
          </p:cNvSpPr>
          <p:nvPr/>
        </p:nvSpPr>
        <p:spPr bwMode="auto">
          <a:xfrm>
            <a:off x="7467600" y="5029200"/>
            <a:ext cx="1447800" cy="1184275"/>
          </a:xfrm>
          <a:prstGeom prst="rect">
            <a:avLst/>
          </a:prstGeom>
          <a:noFill/>
          <a:ln w="9525">
            <a:noFill/>
            <a:miter lim="800000"/>
            <a:headEnd/>
            <a:tailEnd/>
          </a:ln>
        </p:spPr>
        <p:txBody>
          <a:bodyPr lIns="91429" tIns="45714" rIns="91429" bIns="45714">
            <a:spAutoFit/>
          </a:bodyPr>
          <a:lstStyle/>
          <a:p>
            <a:r>
              <a:rPr lang="en-US" sz="1200" b="1" u="sng">
                <a:latin typeface="Calibri" pitchFamily="34" charset="0"/>
              </a:rPr>
              <a:t>Success of Process</a:t>
            </a:r>
          </a:p>
          <a:p>
            <a:pPr>
              <a:buFont typeface="Arial" charset="0"/>
              <a:buChar char="•"/>
            </a:pPr>
            <a:r>
              <a:rPr lang="en-US" sz="1200">
                <a:latin typeface="Calibri" pitchFamily="34" charset="0"/>
              </a:rPr>
              <a:t>Repeatable</a:t>
            </a:r>
          </a:p>
          <a:p>
            <a:pPr>
              <a:buFont typeface="Arial" charset="0"/>
              <a:buChar char="•"/>
            </a:pPr>
            <a:r>
              <a:rPr lang="en-US" sz="1200">
                <a:latin typeface="Calibri" pitchFamily="34" charset="0"/>
              </a:rPr>
              <a:t>Curriculum success</a:t>
            </a:r>
          </a:p>
          <a:p>
            <a:pPr>
              <a:buFont typeface="Arial" charset="0"/>
              <a:buChar char="•"/>
            </a:pPr>
            <a:r>
              <a:rPr lang="en-US" sz="1200">
                <a:latin typeface="Calibri" pitchFamily="34" charset="0"/>
              </a:rPr>
              <a:t>Recognized by professional orgs.</a:t>
            </a:r>
          </a:p>
          <a:p>
            <a:pPr>
              <a:buFont typeface="Arial" charset="0"/>
              <a:buChar char="•"/>
            </a:pPr>
            <a:endParaRPr lang="en-US" sz="1100">
              <a:latin typeface="Calibri" pitchFamily="34" charset="0"/>
            </a:endParaRPr>
          </a:p>
        </p:txBody>
      </p:sp>
      <p:sp>
        <p:nvSpPr>
          <p:cNvPr id="21544" name="TextBox 135"/>
          <p:cNvSpPr txBox="1">
            <a:spLocks noChangeArrowheads="1"/>
          </p:cNvSpPr>
          <p:nvPr/>
        </p:nvSpPr>
        <p:spPr bwMode="auto">
          <a:xfrm>
            <a:off x="2881313" y="6443663"/>
            <a:ext cx="3562350" cy="307975"/>
          </a:xfrm>
          <a:prstGeom prst="rect">
            <a:avLst/>
          </a:prstGeom>
          <a:noFill/>
          <a:ln w="9525">
            <a:noFill/>
            <a:miter lim="800000"/>
            <a:headEnd/>
            <a:tailEnd/>
          </a:ln>
        </p:spPr>
        <p:txBody>
          <a:bodyPr wrap="none" lIns="91429" tIns="45714" rIns="91429" bIns="45714">
            <a:spAutoFit/>
          </a:bodyPr>
          <a:lstStyle/>
          <a:p>
            <a:pPr algn="ctr"/>
            <a:r>
              <a:rPr lang="en-US" sz="1400">
                <a:latin typeface="Calibri" pitchFamily="34" charset="0"/>
              </a:rPr>
              <a:t>Document and Track Decision and Information</a:t>
            </a:r>
          </a:p>
        </p:txBody>
      </p:sp>
      <p:cxnSp>
        <p:nvCxnSpPr>
          <p:cNvPr id="2" name="Straight Connector 59"/>
          <p:cNvCxnSpPr>
            <a:cxnSpLocks noChangeShapeType="1"/>
          </p:cNvCxnSpPr>
          <p:nvPr/>
        </p:nvCxnSpPr>
        <p:spPr bwMode="auto">
          <a:xfrm rot="5400000">
            <a:off x="6058694" y="4609306"/>
            <a:ext cx="8382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3" name="Straight Connector 127"/>
          <p:cNvCxnSpPr>
            <a:cxnSpLocks noChangeShapeType="1"/>
          </p:cNvCxnSpPr>
          <p:nvPr/>
        </p:nvCxnSpPr>
        <p:spPr bwMode="auto">
          <a:xfrm rot="10800000" flipV="1">
            <a:off x="6477000" y="4800600"/>
            <a:ext cx="838200" cy="1588"/>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7" name="Straight Arrow Connector 124"/>
          <p:cNvCxnSpPr>
            <a:cxnSpLocks noChangeShapeType="1"/>
          </p:cNvCxnSpPr>
          <p:nvPr/>
        </p:nvCxnSpPr>
        <p:spPr bwMode="auto">
          <a:xfrm flipV="1">
            <a:off x="7315200" y="3962400"/>
            <a:ext cx="1588" cy="838200"/>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
          <p:cNvSpPr>
            <a:spLocks noGrp="1"/>
          </p:cNvSpPr>
          <p:nvPr>
            <p:ph type="title"/>
          </p:nvPr>
        </p:nvSpPr>
        <p:spPr>
          <a:xfrm>
            <a:off x="2514600" y="304800"/>
            <a:ext cx="3886200" cy="1020763"/>
          </a:xfrm>
        </p:spPr>
        <p:txBody>
          <a:bodyPr/>
          <a:lstStyle/>
          <a:p>
            <a:pPr algn="ctr" eaLnBrk="1" fontAlgn="auto" hangingPunct="1">
              <a:spcAft>
                <a:spcPts val="0"/>
              </a:spcAft>
              <a:defRPr/>
            </a:pPr>
            <a:r>
              <a:rPr lang="en-US" dirty="0" smtClean="0">
                <a:solidFill>
                  <a:schemeClr val="tx2">
                    <a:satMod val="200000"/>
                  </a:schemeClr>
                </a:solidFill>
                <a:ea typeface="ＭＳ Ｐゴシック" pitchFamily="-107" charset="-128"/>
              </a:rPr>
              <a:t>TRENDS</a:t>
            </a:r>
          </a:p>
        </p:txBody>
      </p:sp>
      <p:graphicFrame>
        <p:nvGraphicFramePr>
          <p:cNvPr id="7" name="Picture Placeholder 6"/>
          <p:cNvGraphicFramePr>
            <a:graphicFrameLocks noGrp="1"/>
          </p:cNvGraphicFramePr>
          <p:nvPr>
            <p:ph sz="half" idx="1"/>
          </p:nvPr>
        </p:nvGraphicFramePr>
        <p:xfrm>
          <a:off x="228600" y="1295400"/>
          <a:ext cx="4800600"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23555" name="Text Placeholder 4"/>
          <p:cNvSpPr>
            <a:spLocks noGrp="1"/>
          </p:cNvSpPr>
          <p:nvPr>
            <p:ph sz="half" idx="2"/>
          </p:nvPr>
        </p:nvSpPr>
        <p:spPr>
          <a:xfrm>
            <a:off x="5486400" y="1524000"/>
            <a:ext cx="3429000" cy="4525963"/>
          </a:xfrm>
        </p:spPr>
        <p:txBody>
          <a:bodyPr/>
          <a:lstStyle/>
          <a:p>
            <a:pPr eaLnBrk="1" hangingPunct="1">
              <a:buFontTx/>
              <a:buNone/>
            </a:pPr>
            <a:r>
              <a:rPr lang="en-US" sz="2400" b="1" smtClean="0">
                <a:ea typeface="ＭＳ Ｐゴシック"/>
                <a:cs typeface="ＭＳ Ｐゴシック"/>
              </a:rPr>
              <a:t>Curriculum Review Results:</a:t>
            </a:r>
            <a:endParaRPr lang="en-US" smtClean="0">
              <a:ea typeface="ＭＳ Ｐゴシック"/>
              <a:cs typeface="ＭＳ Ｐゴシック"/>
            </a:endParaRPr>
          </a:p>
          <a:p>
            <a:pPr eaLnBrk="1" hangingPunct="1">
              <a:spcAft>
                <a:spcPts val="800"/>
              </a:spcAft>
            </a:pPr>
            <a:r>
              <a:rPr lang="en-US" sz="2400" smtClean="0">
                <a:ea typeface="ＭＳ Ｐゴシック"/>
                <a:cs typeface="ＭＳ Ｐゴシック"/>
              </a:rPr>
              <a:t>Offer fewer events while increasing attendance</a:t>
            </a:r>
          </a:p>
          <a:p>
            <a:pPr eaLnBrk="1" hangingPunct="1">
              <a:spcAft>
                <a:spcPts val="800"/>
              </a:spcAft>
            </a:pPr>
            <a:r>
              <a:rPr lang="en-US" sz="2400" smtClean="0">
                <a:ea typeface="ＭＳ Ｐゴシック"/>
                <a:cs typeface="ＭＳ Ｐゴシック"/>
              </a:rPr>
              <a:t>Attendance up by 21% from FY06 to present</a:t>
            </a:r>
          </a:p>
          <a:p>
            <a:pPr eaLnBrk="1" hangingPunct="1">
              <a:spcAft>
                <a:spcPts val="800"/>
              </a:spcAft>
            </a:pPr>
            <a:r>
              <a:rPr lang="en-US" sz="2400" smtClean="0">
                <a:ea typeface="ＭＳ Ｐゴシック"/>
                <a:cs typeface="ＭＳ Ｐゴシック"/>
              </a:rPr>
              <a:t>Number of events cancelled down 35%</a:t>
            </a:r>
          </a:p>
        </p:txBody>
      </p:sp>
      <p:sp>
        <p:nvSpPr>
          <p:cNvPr id="23556" name="Footer Placeholder 1"/>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5"/>
          <p:cNvSpPr>
            <a:spLocks noGrp="1"/>
          </p:cNvSpPr>
          <p:nvPr>
            <p:ph sz="half" idx="1"/>
          </p:nvPr>
        </p:nvSpPr>
        <p:spPr>
          <a:xfrm>
            <a:off x="465138" y="1770063"/>
            <a:ext cx="4038600" cy="4525962"/>
          </a:xfrm>
        </p:spPr>
        <p:txBody>
          <a:bodyPr/>
          <a:lstStyle/>
          <a:p>
            <a:pPr eaLnBrk="1" hangingPunct="1"/>
            <a:endParaRPr lang="en-US" smtClean="0"/>
          </a:p>
        </p:txBody>
      </p:sp>
      <p:sp>
        <p:nvSpPr>
          <p:cNvPr id="25602" name="Content Placeholder 7"/>
          <p:cNvSpPr>
            <a:spLocks noGrp="1"/>
          </p:cNvSpPr>
          <p:nvPr>
            <p:ph sz="half" idx="2"/>
          </p:nvPr>
        </p:nvSpPr>
        <p:spPr>
          <a:xfrm>
            <a:off x="4656138" y="1770063"/>
            <a:ext cx="4038600" cy="4525962"/>
          </a:xfrm>
        </p:spPr>
        <p:txBody>
          <a:bodyPr/>
          <a:lstStyle/>
          <a:p>
            <a:pPr eaLnBrk="1" hangingPunct="1"/>
            <a:endParaRPr lang="en-US" smtClean="0"/>
          </a:p>
        </p:txBody>
      </p:sp>
      <p:graphicFrame>
        <p:nvGraphicFramePr>
          <p:cNvPr id="7" name="Chart 6"/>
          <p:cNvGraphicFramePr>
            <a:graphicFrameLocks noGrp="1"/>
          </p:cNvGraphicFramePr>
          <p:nvPr/>
        </p:nvGraphicFramePr>
        <p:xfrm>
          <a:off x="152400" y="762000"/>
          <a:ext cx="8572500" cy="567690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2"/>
          <p:cNvSpPr txBox="1">
            <a:spLocks/>
          </p:cNvSpPr>
          <p:nvPr/>
        </p:nvSpPr>
        <p:spPr>
          <a:xfrm>
            <a:off x="2438400" y="427038"/>
            <a:ext cx="3886200" cy="1020762"/>
          </a:xfrm>
          <a:prstGeom prst="rect">
            <a:avLst/>
          </a:prstGeom>
        </p:spPr>
        <p:txBody>
          <a:bodyPr/>
          <a:lstStyle/>
          <a:p>
            <a:pPr algn="ctr" fontAlgn="auto">
              <a:spcAft>
                <a:spcPts val="0"/>
              </a:spcAft>
              <a:defRPr/>
            </a:pPr>
            <a:r>
              <a:rPr lang="en-US" sz="4000" spc="-100" dirty="0">
                <a:solidFill>
                  <a:schemeClr val="tx2">
                    <a:satMod val="200000"/>
                  </a:schemeClr>
                </a:solidFill>
                <a:latin typeface="+mj-lt"/>
                <a:ea typeface="ＭＳ Ｐゴシック" pitchFamily="-107" charset="-128"/>
                <a:cs typeface="+mj-cs"/>
              </a:rPr>
              <a:t>REVENUE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3" name="Rectangle 7"/>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t>Training Net Expenses</a:t>
            </a:r>
          </a:p>
        </p:txBody>
      </p:sp>
      <p:graphicFrame>
        <p:nvGraphicFramePr>
          <p:cNvPr id="50189" name="Object 13"/>
          <p:cNvGraphicFramePr>
            <a:graphicFrameLocks noChangeAspect="1"/>
          </p:cNvGraphicFramePr>
          <p:nvPr>
            <p:ph sz="half" idx="4294967295"/>
          </p:nvPr>
        </p:nvGraphicFramePr>
        <p:xfrm>
          <a:off x="3352800" y="1784350"/>
          <a:ext cx="5364163" cy="4602163"/>
        </p:xfrm>
        <a:graphic>
          <a:graphicData uri="http://schemas.openxmlformats.org/presentationml/2006/ole">
            <p:oleObj spid="_x0000_s50189" name="Chart" r:id="rId4" imgW="3809882" imgH="4572000" progId="MSGraph.Chart.8">
              <p:embed followColorScheme="full"/>
            </p:oleObj>
          </a:graphicData>
        </a:graphic>
      </p:graphicFrame>
      <p:sp>
        <p:nvSpPr>
          <p:cNvPr id="50190" name="Rectangle 14"/>
          <p:cNvSpPr>
            <a:spLocks noChangeArrowheads="1"/>
          </p:cNvSpPr>
          <p:nvPr/>
        </p:nvSpPr>
        <p:spPr bwMode="auto">
          <a:xfrm>
            <a:off x="228600" y="1981200"/>
            <a:ext cx="3124200" cy="3937000"/>
          </a:xfrm>
          <a:prstGeom prst="rect">
            <a:avLst/>
          </a:prstGeom>
          <a:noFill/>
          <a:ln w="9525">
            <a:noFill/>
            <a:miter lim="800000"/>
            <a:headEnd/>
            <a:tailEnd/>
          </a:ln>
          <a:effectLst/>
        </p:spPr>
        <p:txBody>
          <a:bodyPr>
            <a:spAutoFit/>
          </a:bodyPr>
          <a:lstStyle/>
          <a:p>
            <a:endParaRPr lang="en-US" b="1"/>
          </a:p>
          <a:p>
            <a:pPr>
              <a:buFontTx/>
              <a:buChar char="•"/>
            </a:pPr>
            <a:r>
              <a:rPr lang="en-US"/>
              <a:t> From FY06-FY09</a:t>
            </a:r>
          </a:p>
          <a:p>
            <a:r>
              <a:rPr lang="en-US"/>
              <a:t>       ~11% increase</a:t>
            </a:r>
          </a:p>
          <a:p>
            <a:r>
              <a:rPr lang="en-US"/>
              <a:t>(vs. increased revenue 36%)</a:t>
            </a:r>
          </a:p>
          <a:p>
            <a:pPr>
              <a:buFontTx/>
              <a:buChar char="•"/>
            </a:pPr>
            <a:endParaRPr lang="en-US"/>
          </a:p>
          <a:p>
            <a:pPr>
              <a:buFontTx/>
              <a:buChar char="•"/>
            </a:pPr>
            <a:r>
              <a:rPr lang="en-US"/>
              <a:t> Largest percentage is   </a:t>
            </a:r>
          </a:p>
          <a:p>
            <a:r>
              <a:rPr lang="en-US"/>
              <a:t>      salaries and benefits</a:t>
            </a:r>
          </a:p>
          <a:p>
            <a:pPr>
              <a:buFontTx/>
              <a:buChar char="•"/>
            </a:pPr>
            <a:endParaRPr lang="en-US"/>
          </a:p>
          <a:p>
            <a:pPr>
              <a:buFontTx/>
              <a:buChar char="•"/>
            </a:pPr>
            <a:r>
              <a:rPr lang="en-US"/>
              <a:t> Open positions and cost </a:t>
            </a:r>
          </a:p>
          <a:p>
            <a:r>
              <a:rPr lang="en-US"/>
              <a:t>      saving measures</a:t>
            </a:r>
          </a:p>
          <a:p>
            <a:endParaRPr lang="en-US"/>
          </a:p>
          <a:p>
            <a:r>
              <a:rPr lang="en-US"/>
              <a:t>*Special VISTA offerings not included in values shown</a:t>
            </a:r>
          </a:p>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43000" y="228600"/>
            <a:ext cx="7772400" cy="914400"/>
          </a:xfrm>
        </p:spPr>
        <p:txBody>
          <a:bodyPr wrap="square" lIns="91440" tIns="45720" rIns="91440" bIns="45720" numCol="1" anchorCtr="0" compatLnSpc="1">
            <a:prstTxWarp prst="textNoShape">
              <a:avLst/>
            </a:prstTxWarp>
          </a:bodyPr>
          <a:lstStyle/>
          <a:p>
            <a:pPr eaLnBrk="1" hangingPunct="1">
              <a:defRPr/>
            </a:pPr>
            <a:r>
              <a:rPr lang="en-US" smtClean="0">
                <a:ea typeface="ＭＳ Ｐゴシック"/>
                <a:cs typeface="ＭＳ Ｐゴシック"/>
              </a:rPr>
              <a:t>Improvements in FY09 </a:t>
            </a:r>
          </a:p>
        </p:txBody>
      </p:sp>
      <p:sp>
        <p:nvSpPr>
          <p:cNvPr id="2" name="Rectangle 3"/>
          <p:cNvSpPr>
            <a:spLocks noGrp="1" noChangeArrowheads="1"/>
          </p:cNvSpPr>
          <p:nvPr>
            <p:ph idx="1"/>
          </p:nvPr>
        </p:nvSpPr>
        <p:spPr>
          <a:xfrm>
            <a:off x="914400" y="1219200"/>
            <a:ext cx="7772400" cy="4953000"/>
          </a:xfrm>
        </p:spPr>
        <p:txBody>
          <a:bodyPr/>
          <a:lstStyle/>
          <a:p>
            <a:pPr eaLnBrk="1" hangingPunct="1">
              <a:lnSpc>
                <a:spcPct val="90000"/>
              </a:lnSpc>
            </a:pPr>
            <a:r>
              <a:rPr lang="en-US" sz="2800" smtClean="0">
                <a:ea typeface="ＭＳ Ｐゴシック"/>
                <a:cs typeface="ＭＳ Ｐゴシック"/>
              </a:rPr>
              <a:t>Essentials Curriculum</a:t>
            </a:r>
            <a:endParaRPr lang="en-US" smtClean="0">
              <a:ea typeface="ＭＳ Ｐゴシック"/>
              <a:cs typeface="ＭＳ Ｐゴシック"/>
            </a:endParaRPr>
          </a:p>
          <a:p>
            <a:pPr lvl="1" eaLnBrk="1" hangingPunct="1">
              <a:lnSpc>
                <a:spcPct val="90000"/>
              </a:lnSpc>
              <a:buFontTx/>
              <a:buNone/>
            </a:pPr>
            <a:r>
              <a:rPr lang="en-US" sz="2400" smtClean="0">
                <a:ea typeface="ＭＳ Ｐゴシック"/>
                <a:cs typeface="ＭＳ Ｐゴシック"/>
              </a:rPr>
              <a:t> Short, hands-on class focused on specifics</a:t>
            </a:r>
            <a:endParaRPr lang="en-US" smtClean="0">
              <a:ea typeface="ＭＳ Ｐゴシック"/>
              <a:cs typeface="ＭＳ Ｐゴシック"/>
            </a:endParaRPr>
          </a:p>
          <a:p>
            <a:pPr eaLnBrk="1" hangingPunct="1">
              <a:lnSpc>
                <a:spcPct val="90000"/>
              </a:lnSpc>
            </a:pPr>
            <a:r>
              <a:rPr lang="en-US" sz="2800" smtClean="0">
                <a:ea typeface="ＭＳ Ｐゴシック"/>
                <a:cs typeface="ＭＳ Ｐゴシック"/>
              </a:rPr>
              <a:t>Networking Space with Coffee!</a:t>
            </a:r>
          </a:p>
          <a:p>
            <a:pPr lvl="1" eaLnBrk="1" hangingPunct="1">
              <a:lnSpc>
                <a:spcPct val="90000"/>
              </a:lnSpc>
              <a:buFontTx/>
              <a:buNone/>
            </a:pPr>
            <a:r>
              <a:rPr lang="en-US" sz="2400" smtClean="0">
                <a:ea typeface="ＭＳ Ｐゴシック"/>
                <a:cs typeface="ＭＳ Ｐゴシック"/>
              </a:rPr>
              <a:t> Feedback from customers</a:t>
            </a:r>
          </a:p>
          <a:p>
            <a:pPr eaLnBrk="1" hangingPunct="1">
              <a:lnSpc>
                <a:spcPct val="90000"/>
              </a:lnSpc>
            </a:pPr>
            <a:r>
              <a:rPr lang="en-US" sz="2800" smtClean="0">
                <a:ea typeface="ＭＳ Ｐゴシック"/>
                <a:cs typeface="ＭＳ Ｐゴシック"/>
              </a:rPr>
              <a:t>Updated Web Pages</a:t>
            </a:r>
          </a:p>
          <a:p>
            <a:pPr lvl="1" eaLnBrk="1" hangingPunct="1">
              <a:lnSpc>
                <a:spcPct val="90000"/>
              </a:lnSpc>
              <a:buFontTx/>
              <a:buNone/>
            </a:pPr>
            <a:r>
              <a:rPr lang="en-US" sz="2400" smtClean="0">
                <a:ea typeface="ＭＳ Ｐゴシック"/>
                <a:cs typeface="ＭＳ Ｐゴシック"/>
              </a:rPr>
              <a:t> Course Map, Online demos</a:t>
            </a:r>
          </a:p>
          <a:p>
            <a:pPr eaLnBrk="1" hangingPunct="1">
              <a:lnSpc>
                <a:spcPct val="90000"/>
              </a:lnSpc>
            </a:pPr>
            <a:r>
              <a:rPr lang="en-US" sz="2800" smtClean="0">
                <a:ea typeface="ＭＳ Ｐゴシック"/>
                <a:cs typeface="ＭＳ Ｐゴシック"/>
              </a:rPr>
              <a:t>Fee Schedule</a:t>
            </a:r>
          </a:p>
          <a:p>
            <a:pPr eaLnBrk="1" hangingPunct="1">
              <a:lnSpc>
                <a:spcPct val="90000"/>
              </a:lnSpc>
              <a:buFontTx/>
              <a:buNone/>
            </a:pPr>
            <a:r>
              <a:rPr lang="en-US" sz="2800" smtClean="0">
                <a:ea typeface="ＭＳ Ｐゴシック"/>
                <a:cs typeface="ＭＳ Ｐゴシック"/>
              </a:rPr>
              <a:t>	  </a:t>
            </a:r>
            <a:r>
              <a:rPr lang="en-US" sz="2400" smtClean="0">
                <a:ea typeface="ＭＳ Ｐゴシック"/>
                <a:cs typeface="ＭＳ Ｐゴシック"/>
              </a:rPr>
              <a:t>Consistency, posted on web</a:t>
            </a:r>
          </a:p>
          <a:p>
            <a:pPr eaLnBrk="1" hangingPunct="1">
              <a:lnSpc>
                <a:spcPct val="90000"/>
              </a:lnSpc>
            </a:pPr>
            <a:r>
              <a:rPr lang="en-US" sz="2800" smtClean="0">
                <a:ea typeface="ＭＳ Ｐゴシック"/>
                <a:cs typeface="ＭＳ Ｐゴシック"/>
              </a:rPr>
              <a:t>Late Cancellation Fee</a:t>
            </a:r>
          </a:p>
          <a:p>
            <a:pPr lvl="1" eaLnBrk="1" hangingPunct="1">
              <a:lnSpc>
                <a:spcPct val="90000"/>
              </a:lnSpc>
              <a:buFontTx/>
              <a:buNone/>
            </a:pPr>
            <a:r>
              <a:rPr lang="en-US" sz="2400" smtClean="0">
                <a:ea typeface="ＭＳ Ｐゴシック"/>
                <a:cs typeface="ＭＳ Ｐゴシック"/>
              </a:rPr>
              <a:t> $50 fee if cancel less than 5 business days (free classes)</a:t>
            </a:r>
          </a:p>
          <a:p>
            <a:pPr lvl="1" eaLnBrk="1" hangingPunct="1">
              <a:lnSpc>
                <a:spcPct val="90000"/>
              </a:lnSpc>
              <a:buFontTx/>
              <a:buNone/>
            </a:pPr>
            <a:r>
              <a:rPr lang="en-US" sz="2400" smtClean="0">
                <a:ea typeface="ＭＳ Ｐゴシック"/>
                <a:cs typeface="ＭＳ Ｐゴシック"/>
              </a:rPr>
              <a:t>“No-show” rate dropped by 50%</a:t>
            </a:r>
          </a:p>
          <a:p>
            <a:pPr eaLnBrk="1" hangingPunct="1">
              <a:lnSpc>
                <a:spcPct val="90000"/>
              </a:lnSpc>
              <a:buFontTx/>
              <a:buNone/>
            </a:pPr>
            <a:endParaRPr lang="en-US" sz="2800" smtClean="0">
              <a:ea typeface="ＭＳ Ｐゴシック"/>
              <a:cs typeface="ＭＳ Ｐゴシック"/>
            </a:endParaRPr>
          </a:p>
        </p:txBody>
      </p:sp>
      <p:sp>
        <p:nvSpPr>
          <p:cNvPr id="27651"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512763"/>
            <a:ext cx="7772400" cy="914400"/>
          </a:xfrm>
        </p:spPr>
        <p:txBody>
          <a:bodyPr wrap="square" lIns="91440" tIns="45720" rIns="91440" bIns="45720" numCol="1" anchorCtr="0" compatLnSpc="1">
            <a:prstTxWarp prst="textNoShape">
              <a:avLst/>
            </a:prstTxWarp>
          </a:bodyPr>
          <a:lstStyle/>
          <a:p>
            <a:pPr eaLnBrk="1" hangingPunct="1">
              <a:defRPr/>
            </a:pPr>
            <a:r>
              <a:rPr lang="en-US" smtClean="0">
                <a:ea typeface="ＭＳ Ｐゴシック"/>
                <a:cs typeface="ＭＳ Ｐゴシック"/>
              </a:rPr>
              <a:t>Improvements in FY09</a:t>
            </a:r>
          </a:p>
        </p:txBody>
      </p:sp>
      <p:sp>
        <p:nvSpPr>
          <p:cNvPr id="2" name="Rectangle 3"/>
          <p:cNvSpPr>
            <a:spLocks noGrp="1" noChangeArrowheads="1"/>
          </p:cNvSpPr>
          <p:nvPr>
            <p:ph idx="1"/>
          </p:nvPr>
        </p:nvSpPr>
        <p:spPr>
          <a:xfrm>
            <a:off x="1219200" y="1784350"/>
            <a:ext cx="7772400" cy="4572000"/>
          </a:xfrm>
        </p:spPr>
        <p:txBody>
          <a:bodyPr/>
          <a:lstStyle/>
          <a:p>
            <a:pPr eaLnBrk="1" hangingPunct="1">
              <a:lnSpc>
                <a:spcPct val="90000"/>
              </a:lnSpc>
            </a:pPr>
            <a:r>
              <a:rPr lang="en-US" sz="2800" smtClean="0">
                <a:ea typeface="ＭＳ Ｐゴシック"/>
                <a:cs typeface="ＭＳ Ｐゴシック"/>
              </a:rPr>
              <a:t>New Titles</a:t>
            </a:r>
            <a:endParaRPr lang="en-US" smtClean="0">
              <a:ea typeface="ＭＳ Ｐゴシック"/>
              <a:cs typeface="ＭＳ Ｐゴシック"/>
            </a:endParaRPr>
          </a:p>
          <a:p>
            <a:pPr eaLnBrk="1" hangingPunct="1">
              <a:lnSpc>
                <a:spcPct val="90000"/>
              </a:lnSpc>
              <a:buFontTx/>
              <a:buNone/>
            </a:pPr>
            <a:r>
              <a:rPr lang="en-US" sz="2400" smtClean="0">
                <a:ea typeface="ＭＳ Ｐゴシック"/>
                <a:cs typeface="ＭＳ Ｐゴシック"/>
              </a:rPr>
              <a:t>	   12 new titles in FY09</a:t>
            </a:r>
            <a:endParaRPr lang="en-US" smtClean="0">
              <a:ea typeface="ＭＳ Ｐゴシック"/>
              <a:cs typeface="ＭＳ Ｐゴシック"/>
            </a:endParaRPr>
          </a:p>
          <a:p>
            <a:pPr eaLnBrk="1" hangingPunct="1">
              <a:lnSpc>
                <a:spcPct val="90000"/>
              </a:lnSpc>
            </a:pPr>
            <a:r>
              <a:rPr lang="en-US" sz="2800" smtClean="0">
                <a:ea typeface="ＭＳ Ｐゴシック"/>
                <a:cs typeface="ＭＳ Ｐゴシック"/>
              </a:rPr>
              <a:t>Departmental Training</a:t>
            </a:r>
          </a:p>
          <a:p>
            <a:pPr eaLnBrk="1" hangingPunct="1">
              <a:lnSpc>
                <a:spcPct val="90000"/>
              </a:lnSpc>
              <a:buFontTx/>
              <a:buNone/>
            </a:pPr>
            <a:r>
              <a:rPr lang="en-US" sz="2800" smtClean="0">
                <a:ea typeface="ＭＳ Ｐゴシック"/>
                <a:cs typeface="ＭＳ Ｐゴシック"/>
              </a:rPr>
              <a:t> 	   </a:t>
            </a:r>
            <a:r>
              <a:rPr lang="en-US" sz="2400" smtClean="0">
                <a:ea typeface="ＭＳ Ｐゴシック"/>
                <a:cs typeface="ＭＳ Ｐゴシック"/>
              </a:rPr>
              <a:t>Doubled this past year</a:t>
            </a:r>
          </a:p>
          <a:p>
            <a:pPr eaLnBrk="1" hangingPunct="1">
              <a:lnSpc>
                <a:spcPct val="90000"/>
              </a:lnSpc>
            </a:pPr>
            <a:r>
              <a:rPr lang="en-US" sz="2800" smtClean="0">
                <a:ea typeface="ＭＳ Ｐゴシック"/>
                <a:cs typeface="ＭＳ Ｐゴシック"/>
              </a:rPr>
              <a:t>Communicating Policies and Services</a:t>
            </a:r>
          </a:p>
          <a:p>
            <a:pPr eaLnBrk="1" hangingPunct="1">
              <a:lnSpc>
                <a:spcPct val="90000"/>
              </a:lnSpc>
              <a:buFontTx/>
              <a:buNone/>
            </a:pPr>
            <a:r>
              <a:rPr lang="en-US" sz="2800" smtClean="0">
                <a:ea typeface="ＭＳ Ｐゴシック"/>
                <a:cs typeface="ＭＳ Ｐゴシック"/>
              </a:rPr>
              <a:t>	    </a:t>
            </a:r>
            <a:r>
              <a:rPr lang="en-US" sz="2400" smtClean="0">
                <a:ea typeface="ＭＳ Ｐゴシック"/>
                <a:cs typeface="ＭＳ Ｐゴシック"/>
              </a:rPr>
              <a:t>Updated  &amp; standardized web, emails and notices</a:t>
            </a:r>
          </a:p>
        </p:txBody>
      </p:sp>
      <p:sp>
        <p:nvSpPr>
          <p:cNvPr id="29699"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ea typeface="ＭＳ Ｐゴシック"/>
              <a:cs typeface="ＭＳ Ｐゴシック"/>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1849</TotalTime>
  <Words>3723</Words>
  <Application>Microsoft Office PowerPoint</Application>
  <PresentationFormat>On-screen Show (4:3)</PresentationFormat>
  <Paragraphs>236</Paragraphs>
  <Slides>13</Slides>
  <Notes>13</Notes>
  <HiddenSlides>0</HiddenSlides>
  <MMClips>0</MMClips>
  <ScaleCrop>false</ScaleCrop>
  <HeadingPairs>
    <vt:vector size="8" baseType="variant">
      <vt:variant>
        <vt:lpstr>Fonts Used</vt:lpstr>
      </vt:variant>
      <vt:variant>
        <vt:i4>8</vt:i4>
      </vt:variant>
      <vt:variant>
        <vt:lpstr>Design Template</vt:lpstr>
      </vt:variant>
      <vt:variant>
        <vt:i4>10</vt:i4>
      </vt:variant>
      <vt:variant>
        <vt:lpstr>Embedded OLE Servers</vt:lpstr>
      </vt:variant>
      <vt:variant>
        <vt:i4>1</vt:i4>
      </vt:variant>
      <vt:variant>
        <vt:lpstr>Slide Titles</vt:lpstr>
      </vt:variant>
      <vt:variant>
        <vt:i4>13</vt:i4>
      </vt:variant>
    </vt:vector>
  </HeadingPairs>
  <TitlesOfParts>
    <vt:vector size="32" baseType="lpstr">
      <vt:lpstr>Arial</vt:lpstr>
      <vt:lpstr>ＭＳ Ｐゴシック</vt:lpstr>
      <vt:lpstr>Calibri</vt:lpstr>
      <vt:lpstr>Wingdings</vt:lpstr>
      <vt:lpstr>Wingdings 2</vt:lpstr>
      <vt:lpstr>Wingdings 3</vt:lpstr>
      <vt:lpstr>Gill Sans</vt:lpstr>
      <vt:lpstr>ヒラギノ角ゴ ProN W3</vt:lpstr>
      <vt:lpstr>Metro</vt:lpstr>
      <vt:lpstr>Metro</vt:lpstr>
      <vt:lpstr>Metro</vt:lpstr>
      <vt:lpstr>Metro</vt:lpstr>
      <vt:lpstr>Metro</vt:lpstr>
      <vt:lpstr>Metro</vt:lpstr>
      <vt:lpstr>Metro</vt:lpstr>
      <vt:lpstr>Metro</vt:lpstr>
      <vt:lpstr>Metro</vt:lpstr>
      <vt:lpstr>Metro</vt:lpstr>
      <vt:lpstr>Microsoft Graph Chart</vt:lpstr>
      <vt:lpstr>Slide 1</vt:lpstr>
      <vt:lpstr>Objectives</vt:lpstr>
      <vt:lpstr>IT Training Team at-a-glance</vt:lpstr>
      <vt:lpstr>Slide 4</vt:lpstr>
      <vt:lpstr>TRENDS</vt:lpstr>
      <vt:lpstr>Slide 6</vt:lpstr>
      <vt:lpstr>Training Net Expenses</vt:lpstr>
      <vt:lpstr>Improvements in FY09 </vt:lpstr>
      <vt:lpstr>Improvements in FY09</vt:lpstr>
      <vt:lpstr>Slide 10</vt:lpstr>
      <vt:lpstr>Slide 11</vt:lpstr>
      <vt:lpstr>What next?</vt:lpstr>
      <vt:lpstr>Slide 13</vt:lpstr>
    </vt:vector>
  </TitlesOfParts>
  <Company>The Linc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H. Kibbee</dc:creator>
  <cp:lastModifiedBy>John H. Kibbee</cp:lastModifiedBy>
  <cp:revision>102</cp:revision>
  <cp:lastPrinted>2009-04-02T19:59:11Z</cp:lastPrinted>
  <dcterms:created xsi:type="dcterms:W3CDTF">2009-04-02T13:09:06Z</dcterms:created>
  <dcterms:modified xsi:type="dcterms:W3CDTF">2009-04-04T22:41:07Z</dcterms:modified>
</cp:coreProperties>
</file>