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69" r:id="rId2"/>
    <p:sldId id="259" r:id="rId3"/>
    <p:sldId id="257" r:id="rId4"/>
    <p:sldId id="261" r:id="rId5"/>
    <p:sldId id="273" r:id="rId6"/>
    <p:sldId id="279" r:id="rId7"/>
    <p:sldId id="262" r:id="rId8"/>
    <p:sldId id="276" r:id="rId9"/>
    <p:sldId id="270" r:id="rId10"/>
    <p:sldId id="268" r:id="rId11"/>
    <p:sldId id="277" r:id="rId12"/>
    <p:sldId id="263" r:id="rId13"/>
    <p:sldId id="274" r:id="rId14"/>
    <p:sldId id="27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73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9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6746C8-7F70-4AD4-AD48-DDECF7AE7D88}" type="datetimeFigureOut">
              <a:rPr lang="en-US" smtClean="0"/>
              <a:t>7/27/2024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C134EF-481E-42D3-95FB-319EF8243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395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a-DK" sz="1200" dirty="0">
                <a:solidFill>
                  <a:schemeClr val="bg1">
                    <a:lumMod val="65000"/>
                  </a:schemeClr>
                </a:solidFill>
              </a:rPr>
              <a:t>West-east difference, nighttime arrives first in the east because they are at lower latitudes and sun sets in the west).</a:t>
            </a:r>
            <a:br>
              <a:rPr lang="da-DK" sz="12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da-DK" sz="1200" dirty="0">
                <a:solidFill>
                  <a:schemeClr val="bg1">
                    <a:lumMod val="65000"/>
                  </a:schemeClr>
                </a:solidFill>
              </a:rPr>
              <a:t>Density of south beams falls off at a time between west and east beams as expected, although a bit harder to see due to higher errors in those beams, as they are closer to the beam edges.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C134EF-481E-42D3-95FB-319EF8243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469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790BA-86F8-49E5-4ACA-5FE929DED3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9AB9BB-31B3-8B6B-3B5E-461B33118A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A53DC-D1F8-68B6-A582-20A955C8C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FA521-3C08-527E-43F5-014E4158D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ISR Summer School 2024, Boston Massachusetts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659A3F-858A-8B31-4E9B-76BA736CE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3377-8F0A-4943-A24D-8BF987EE8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280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F601C-92FD-8F63-0618-561A4D2C2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D11D19-F7A4-2B42-A2C0-467263DBAA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C192C6-F450-BFC3-8BA6-166265093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88730-851E-DDA6-24EE-760E5D267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ISR Summer School 2024, Boston Massachusetts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7C8168-9A2F-F099-EAEA-3DAFC4B0F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3377-8F0A-4943-A24D-8BF987EE8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83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E74365-F7B5-CB0D-FC2E-15ABB0D011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F628D1-4CDF-69A0-A27D-0D62B47E63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FD591-F861-B4D3-0713-A5002711C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9AF44F-5078-4011-7B96-A830EF9CF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ISR Summer School 2024, Boston Massachusetts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C24DE2-E161-6E89-E87D-B1263778B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3377-8F0A-4943-A24D-8BF987EE8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831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144A7-E797-3CD4-850C-C78944C0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62BC0-3FED-C5D4-3874-2E36096BD4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72BCF2-5DD8-B9F8-F0DA-1D8B095FF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C18BAB-C11F-1C10-30EA-FF60CDA8F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ISR Summer School 2024, Boston Massachusetts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D80F7A-36E8-AA2B-286F-87E985D6E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3377-8F0A-4943-A24D-8BF987EE8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437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CB21D-6C81-4B2E-2DCF-4FD8D699C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706B8A-60F1-BCCA-6010-776E48A511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1625D3-BE3A-054E-3F39-F23052ECB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6AA8F8-A16E-BDA5-5E01-AA1652653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ISR Summer School 2024, Boston Massachusetts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81CE71-EA47-4248-E8D2-90D3626D8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3377-8F0A-4943-A24D-8BF987EE8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498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13776-0AF9-FBED-D5D8-2F4EAB645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AE5C04-6762-9B75-FEB9-E32C8CAE45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41B5C9-9865-5E3F-834D-36803CBB7C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D37271-9823-D97B-A1CC-65B20EB09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7/27/2024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DD99E9-A23C-506B-05EF-DCAED6D31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ISR Summer School 2024, Boston Massachusetts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F21C25-7244-1FD8-F552-D0A8B1F9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3377-8F0A-4943-A24D-8BF987EE8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604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062DF-94E5-5FE1-1438-F778AF750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C76FE1-6372-A51C-2358-ED08FA1BFE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1F7E66-8D53-CB7A-BF8B-D67EE85921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A8C1B7-CCCC-296B-EB9C-B64994C1BF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6438AD-BF2F-0815-186C-B04D7EF471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16D4C6-05D0-15F1-F8DA-163D1C213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69AC0A-23AA-DF34-09D3-7A6166D91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ISR Summer School 2024, Boston Massachusetts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B23E20-54DC-A391-8E57-E64145A0D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3377-8F0A-4943-A24D-8BF987EE8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487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0EAB0-5A8B-1CC8-9B6F-26AB03CAF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3D3D26-51C3-3719-BAA1-51EBB97BC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7/27/2024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42DFDF-9B41-4E51-9BE9-5ADC57C05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ISR Summer School 2024, Boston Massachusetts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74C737-46B4-2A64-D990-D01A8D6AD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3377-8F0A-4943-A24D-8BF987EE8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399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8CFFC5-68E8-92BE-A5B9-BD3537F16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7/27/2024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F26472-C9FF-52AE-4438-DF3C8B622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ISR Summer School 2024, Boston Massachusetts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F4E48B-3676-A7F9-0427-CAAE2C48C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3377-8F0A-4943-A24D-8BF987EE8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123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0CADC-37B4-0C75-40A9-A8AC5FA7C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3F1F2D-054A-EDA0-0093-B071EC56DD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F2534F-D317-965F-4757-AB4312773B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086421-039D-0AE3-6AD9-BE2FF3167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7/27/2024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AC0F53-9FA3-4572-575D-F75FB1EF1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ISR Summer School 2024, Boston Massachusetts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54AA77-D3B6-8C32-1AC6-6500EF7F8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3377-8F0A-4943-A24D-8BF987EE8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747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E1B9E-4846-7A02-83B0-962D764D4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AB26D2-0D4E-4A16-779D-82763D393C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967559-AF2E-2802-C266-75E1C8D87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C7F5AA-E313-9FE4-B18F-9AE6C761A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7/27/2024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DA45BC-4564-B5CD-3045-95A4B6FFB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ISR Summer School 2024, Boston Massachusetts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7CA7FB-F4C7-2108-A009-4D19F4A9E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3377-8F0A-4943-A24D-8BF987EE8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609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8DCDF4-DAF8-C52D-F1F3-0CD8BF34F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1FC969-A2B2-77C9-EF67-34BDFD650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1237C-3E4C-80FB-D902-346B31EAEB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7/27/2024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B192F7-5E53-03E3-EA03-33A87C8FF7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ISR Summer School 2024, Boston Massachusetts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44E1D0-226D-C061-6C5E-9954B30F2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2873377-8F0A-4943-A24D-8BF987EE8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501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8" name="Rectangle 1037">
            <a:extLst>
              <a:ext uri="{FF2B5EF4-FFF2-40B4-BE49-F238E27FC236}">
                <a16:creationId xmlns:a16="http://schemas.microsoft.com/office/drawing/2014/main" id="{6F828D28-8E09-41CC-8229-3070B5467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4" descr="Untitled photo">
            <a:extLst>
              <a:ext uri="{FF2B5EF4-FFF2-40B4-BE49-F238E27FC236}">
                <a16:creationId xmlns:a16="http://schemas.microsoft.com/office/drawing/2014/main" id="{87620AD1-E799-0066-3DAF-0BC61A2F5B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0"/>
          <a:stretch/>
        </p:blipFill>
        <p:spPr bwMode="auto">
          <a:xfrm>
            <a:off x="20" y="-22"/>
            <a:ext cx="12191977" cy="6858022"/>
          </a:xfrm>
          <a:prstGeom prst="rect">
            <a:avLst/>
          </a:prstGeom>
          <a:noFill/>
          <a:effectLst>
            <a:outerShdw dist="508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0" name="Rectangle 1039">
            <a:extLst>
              <a:ext uri="{FF2B5EF4-FFF2-40B4-BE49-F238E27FC236}">
                <a16:creationId xmlns:a16="http://schemas.microsoft.com/office/drawing/2014/main" id="{D5B012D8-7F27-4758-9AC6-C889B154B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103377" y="1100316"/>
            <a:ext cx="6858003" cy="4657347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CAA5B1-2040-37BC-6F19-1F97B4904C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91327" y="-27181"/>
            <a:ext cx="7895414" cy="3703469"/>
          </a:xfrm>
        </p:spPr>
        <p:txBody>
          <a:bodyPr anchor="t">
            <a:normAutofit/>
          </a:bodyPr>
          <a:lstStyle/>
          <a:p>
            <a:pPr algn="l"/>
            <a:r>
              <a:rPr lang="en-US" sz="4400" b="0" i="0" dirty="0">
                <a:solidFill>
                  <a:schemeClr val="bg2"/>
                </a:solidFill>
                <a:highlight>
                  <a:srgbClr val="000000"/>
                </a:highlight>
                <a:latin typeface="Helvetica Neue"/>
              </a:rPr>
              <a:t>The Effects of ISR Beam-look Direction on Derived TID Characteristics</a:t>
            </a:r>
            <a:endParaRPr lang="en-US" sz="4400" dirty="0">
              <a:solidFill>
                <a:schemeClr val="bg2"/>
              </a:solidFill>
              <a:highlight>
                <a:srgbClr val="000000"/>
              </a:highlight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FCDF10-BA28-66CF-1EA0-9364808138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83" y="2796726"/>
            <a:ext cx="5435918" cy="1578054"/>
          </a:xfrm>
        </p:spPr>
        <p:txBody>
          <a:bodyPr anchor="b">
            <a:normAutofit/>
          </a:bodyPr>
          <a:lstStyle/>
          <a:p>
            <a:pPr algn="l"/>
            <a:r>
              <a:rPr lang="da-DK" dirty="0">
                <a:solidFill>
                  <a:srgbClr val="FFFFFF"/>
                </a:solidFill>
              </a:rPr>
              <a:t>Bj</a:t>
            </a:r>
            <a:r>
              <a:rPr lang="is-IS" dirty="0">
                <a:solidFill>
                  <a:srgbClr val="FFFFFF"/>
                </a:solidFill>
              </a:rPr>
              <a:t>örn Bergsson, Charmi Patel, Lara Kamal, Aidan Thayer, Madeline Evans</a:t>
            </a:r>
          </a:p>
          <a:p>
            <a:pPr algn="l"/>
            <a:r>
              <a:rPr lang="is-IS" dirty="0">
                <a:solidFill>
                  <a:srgbClr val="FFFFFF"/>
                </a:solidFill>
              </a:rPr>
              <a:t>ISR Summer School 2024 </a:t>
            </a:r>
            <a:r>
              <a:rPr lang="en-US" dirty="0">
                <a:solidFill>
                  <a:srgbClr val="FFFFFF"/>
                </a:solidFill>
              </a:rPr>
              <a:t>– Boston, Massachusetts</a:t>
            </a:r>
            <a:r>
              <a:rPr lang="is-IS" dirty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42" name="Rectangle 1041">
            <a:extLst>
              <a:ext uri="{FF2B5EF4-FFF2-40B4-BE49-F238E27FC236}">
                <a16:creationId xmlns:a16="http://schemas.microsoft.com/office/drawing/2014/main" id="{4063B759-00FC-46D1-9898-8E862526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40187" y="2206184"/>
            <a:ext cx="6858003" cy="2445624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3EF87D-813B-40B3-4907-01C4B4C6CC91}"/>
              </a:ext>
            </a:extLst>
          </p:cNvPr>
          <p:cNvSpPr txBox="1"/>
          <p:nvPr/>
        </p:nvSpPr>
        <p:spPr>
          <a:xfrm>
            <a:off x="10114985" y="5956763"/>
            <a:ext cx="20053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Photo credit: Craig </a:t>
            </a:r>
            <a:r>
              <a:rPr lang="en-US" dirty="0" err="1">
                <a:solidFill>
                  <a:schemeClr val="bg1"/>
                </a:solidFill>
              </a:rPr>
              <a:t>Heinselman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7223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7EFFEB7-B7F4-D2D7-29C5-A93818714C55}"/>
              </a:ext>
            </a:extLst>
          </p:cNvPr>
          <p:cNvSpPr txBox="1">
            <a:spLocks/>
          </p:cNvSpPr>
          <p:nvPr/>
        </p:nvSpPr>
        <p:spPr>
          <a:xfrm>
            <a:off x="0" y="54431"/>
            <a:ext cx="11477297" cy="8533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b="1" dirty="0"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en-US" b="1" dirty="0" err="1">
                <a:latin typeface="Times" panose="02020603050405020304" pitchFamily="18" charset="0"/>
                <a:cs typeface="Times" panose="02020603050405020304" pitchFamily="18" charset="0"/>
              </a:rPr>
              <a:t>esults</a:t>
            </a:r>
            <a:r>
              <a:rPr lang="en-US" b="1" dirty="0">
                <a:latin typeface="Times" panose="02020603050405020304" pitchFamily="18" charset="0"/>
                <a:cs typeface="Times" panose="02020603050405020304" pitchFamily="18" charset="0"/>
              </a:rPr>
              <a:t> – Particle precipitation?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05E676-FC16-73C5-303C-7ED077B2D29B}"/>
              </a:ext>
            </a:extLst>
          </p:cNvPr>
          <p:cNvSpPr/>
          <p:nvPr/>
        </p:nvSpPr>
        <p:spPr>
          <a:xfrm>
            <a:off x="0" y="6811506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C51CE4-7636-BFEA-F766-423D190BEF57}"/>
              </a:ext>
            </a:extLst>
          </p:cNvPr>
          <p:cNvSpPr/>
          <p:nvPr/>
        </p:nvSpPr>
        <p:spPr>
          <a:xfrm>
            <a:off x="0" y="884543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6BCE7C-F3D1-B8D2-F5FD-19AB5E488918}"/>
              </a:ext>
            </a:extLst>
          </p:cNvPr>
          <p:cNvSpPr/>
          <p:nvPr/>
        </p:nvSpPr>
        <p:spPr>
          <a:xfrm>
            <a:off x="0" y="-2002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F3BCCA-25FF-2751-B515-16F08DF7B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E81C9D-EE9B-6A71-EF65-92389C05B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ISR Summer School 2024, Boston Massachusetts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D0F0E0-D530-4B2C-95AA-CF396A8F1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3377-8F0A-4943-A24D-8BF987EE8200}" type="slidenum">
              <a:rPr lang="en-US" smtClean="0"/>
              <a:t>10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5CFD42-4B47-2FC5-DC74-D25565985030}"/>
              </a:ext>
            </a:extLst>
          </p:cNvPr>
          <p:cNvSpPr txBox="1"/>
          <p:nvPr/>
        </p:nvSpPr>
        <p:spPr>
          <a:xfrm>
            <a:off x="1512913" y="5123677"/>
            <a:ext cx="3123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Average of westward parallel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F0EEE0F3-6A87-35A7-7CB7-F3B81DFC8FE9}"/>
              </a:ext>
            </a:extLst>
          </p:cNvPr>
          <p:cNvSpPr txBox="1">
            <a:spLocks/>
          </p:cNvSpPr>
          <p:nvPr/>
        </p:nvSpPr>
        <p:spPr>
          <a:xfrm>
            <a:off x="0" y="1384596"/>
            <a:ext cx="9597491" cy="1086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Electron density enhancements, could be a result due to particle precipitation (consistent with magnetometer data).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311F84A-5FDF-E44E-FFAA-686D4503ED95}"/>
              </a:ext>
            </a:extLst>
          </p:cNvPr>
          <p:cNvGrpSpPr/>
          <p:nvPr/>
        </p:nvGrpSpPr>
        <p:grpSpPr>
          <a:xfrm>
            <a:off x="6513132" y="2852952"/>
            <a:ext cx="5399856" cy="3219622"/>
            <a:chOff x="252939" y="3206337"/>
            <a:chExt cx="5399856" cy="321962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F17EA4A-4735-7D79-1220-9C1E7F057FC2}"/>
                </a:ext>
              </a:extLst>
            </p:cNvPr>
            <p:cNvSpPr txBox="1"/>
            <p:nvPr/>
          </p:nvSpPr>
          <p:spPr>
            <a:xfrm>
              <a:off x="691615" y="6087405"/>
              <a:ext cx="49611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600" i="1" dirty="0"/>
                <a:t>UAF magnetometer data at Toolik Lake (north of PFISR)</a:t>
              </a:r>
              <a:endParaRPr lang="en-US" sz="1600" i="1" dirty="0"/>
            </a:p>
          </p:txBody>
        </p:sp>
        <p:pic>
          <p:nvPicPr>
            <p:cNvPr id="6156" name="Picture 12" descr="Image preview">
              <a:extLst>
                <a:ext uri="{FF2B5EF4-FFF2-40B4-BE49-F238E27FC236}">
                  <a16:creationId xmlns:a16="http://schemas.microsoft.com/office/drawing/2014/main" id="{A3606391-1CEE-E094-BD98-52B7C604DDF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66" t="34940" r="38294" b="13266"/>
            <a:stretch/>
          </p:blipFill>
          <p:spPr bwMode="auto">
            <a:xfrm>
              <a:off x="252939" y="3206337"/>
              <a:ext cx="5074839" cy="28500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4E7CCD99-D79F-D119-230C-10831C38A46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02330" y="3721100"/>
              <a:ext cx="0" cy="21158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Left Brace 33">
              <a:extLst>
                <a:ext uri="{FF2B5EF4-FFF2-40B4-BE49-F238E27FC236}">
                  <a16:creationId xmlns:a16="http://schemas.microsoft.com/office/drawing/2014/main" id="{73CFAC88-7E4A-67C5-2E6D-B094272D56EE}"/>
                </a:ext>
              </a:extLst>
            </p:cNvPr>
            <p:cNvSpPr/>
            <p:nvPr/>
          </p:nvSpPr>
          <p:spPr>
            <a:xfrm rot="16200000">
              <a:off x="3645136" y="5582482"/>
              <a:ext cx="109735" cy="594360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E824F30-7CF6-F7E8-BB1D-37909BF54F00}"/>
                </a:ext>
              </a:extLst>
            </p:cNvPr>
            <p:cNvSpPr txBox="1"/>
            <p:nvPr/>
          </p:nvSpPr>
          <p:spPr>
            <a:xfrm>
              <a:off x="3224486" y="5862135"/>
              <a:ext cx="11100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000" i="1" dirty="0"/>
                <a:t>Experiment time</a:t>
              </a:r>
              <a:endParaRPr lang="en-US" sz="1000" dirty="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AEE43FF-84F7-373F-39A1-2E3827B3C124}"/>
              </a:ext>
            </a:extLst>
          </p:cNvPr>
          <p:cNvSpPr txBox="1"/>
          <p:nvPr/>
        </p:nvSpPr>
        <p:spPr>
          <a:xfrm>
            <a:off x="9597491" y="3835733"/>
            <a:ext cx="9969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400" dirty="0">
                <a:solidFill>
                  <a:srgbClr val="FF0000"/>
                </a:solidFill>
              </a:rPr>
              <a:t>&gt; 80 nT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48" name="Picture 47" descr="Image preview">
            <a:extLst>
              <a:ext uri="{FF2B5EF4-FFF2-40B4-BE49-F238E27FC236}">
                <a16:creationId xmlns:a16="http://schemas.microsoft.com/office/drawing/2014/main" id="{3876B57D-2066-D5AA-B4BE-25826D6F84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423"/>
          <a:stretch/>
        </p:blipFill>
        <p:spPr bwMode="auto">
          <a:xfrm>
            <a:off x="-1" y="3153804"/>
            <a:ext cx="6414615" cy="1879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1062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7EFFEB7-B7F4-D2D7-29C5-A93818714C55}"/>
              </a:ext>
            </a:extLst>
          </p:cNvPr>
          <p:cNvSpPr txBox="1">
            <a:spLocks/>
          </p:cNvSpPr>
          <p:nvPr/>
        </p:nvSpPr>
        <p:spPr>
          <a:xfrm>
            <a:off x="0" y="54431"/>
            <a:ext cx="11477297" cy="8533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b="1" dirty="0"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en-US" b="1" dirty="0" err="1">
                <a:latin typeface="Times" panose="02020603050405020304" pitchFamily="18" charset="0"/>
                <a:cs typeface="Times" panose="02020603050405020304" pitchFamily="18" charset="0"/>
              </a:rPr>
              <a:t>esults</a:t>
            </a:r>
            <a:r>
              <a:rPr lang="en-US" b="1" dirty="0">
                <a:latin typeface="Times" panose="02020603050405020304" pitchFamily="18" charset="0"/>
                <a:cs typeface="Times" panose="02020603050405020304" pitchFamily="18" charset="0"/>
              </a:rPr>
              <a:t> – Particle precipitation?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05E676-FC16-73C5-303C-7ED077B2D29B}"/>
              </a:ext>
            </a:extLst>
          </p:cNvPr>
          <p:cNvSpPr/>
          <p:nvPr/>
        </p:nvSpPr>
        <p:spPr>
          <a:xfrm>
            <a:off x="0" y="6811506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C51CE4-7636-BFEA-F766-423D190BEF57}"/>
              </a:ext>
            </a:extLst>
          </p:cNvPr>
          <p:cNvSpPr/>
          <p:nvPr/>
        </p:nvSpPr>
        <p:spPr>
          <a:xfrm>
            <a:off x="0" y="884543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6BCE7C-F3D1-B8D2-F5FD-19AB5E488918}"/>
              </a:ext>
            </a:extLst>
          </p:cNvPr>
          <p:cNvSpPr/>
          <p:nvPr/>
        </p:nvSpPr>
        <p:spPr>
          <a:xfrm>
            <a:off x="0" y="-2002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F3BCCA-25FF-2751-B515-16F08DF7B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E81C9D-EE9B-6A71-EF65-92389C05B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ISR Summer School 2024, Boston Massachusetts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D0F0E0-D530-4B2C-95AA-CF396A8F1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3377-8F0A-4943-A24D-8BF987EE8200}" type="slidenum">
              <a:rPr lang="en-US" smtClean="0"/>
              <a:t>11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5CFD42-4B47-2FC5-DC74-D25565985030}"/>
              </a:ext>
            </a:extLst>
          </p:cNvPr>
          <p:cNvSpPr txBox="1"/>
          <p:nvPr/>
        </p:nvSpPr>
        <p:spPr>
          <a:xfrm>
            <a:off x="1512913" y="5123677"/>
            <a:ext cx="3123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Average of westward parallel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F0EEE0F3-6A87-35A7-7CB7-F3B81DFC8FE9}"/>
              </a:ext>
            </a:extLst>
          </p:cNvPr>
          <p:cNvSpPr txBox="1">
            <a:spLocks/>
          </p:cNvSpPr>
          <p:nvPr/>
        </p:nvSpPr>
        <p:spPr>
          <a:xfrm>
            <a:off x="50278" y="1290571"/>
            <a:ext cx="12091443" cy="1634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Seems to be a downward trend in the altitude.</a:t>
            </a:r>
          </a:p>
          <a:p>
            <a:r>
              <a:rPr lang="da-DK" dirty="0"/>
              <a:t>Could be electron density enchancements due to particle precipitation, which is transported away from the LOS with the mean background flow.</a:t>
            </a:r>
          </a:p>
        </p:txBody>
      </p:sp>
      <p:pic>
        <p:nvPicPr>
          <p:cNvPr id="11" name="Picture 10" descr="Image preview">
            <a:extLst>
              <a:ext uri="{FF2B5EF4-FFF2-40B4-BE49-F238E27FC236}">
                <a16:creationId xmlns:a16="http://schemas.microsoft.com/office/drawing/2014/main" id="{8C80A927-8482-DD28-FB62-49AEB96E05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423"/>
          <a:stretch/>
        </p:blipFill>
        <p:spPr bwMode="auto">
          <a:xfrm>
            <a:off x="439010" y="3015529"/>
            <a:ext cx="11353800" cy="3327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E460FFE-73AF-EF36-7E33-0F0D3E99ACCA}"/>
              </a:ext>
            </a:extLst>
          </p:cNvPr>
          <p:cNvCxnSpPr>
            <a:cxnSpLocks/>
          </p:cNvCxnSpPr>
          <p:nvPr/>
        </p:nvCxnSpPr>
        <p:spPr>
          <a:xfrm>
            <a:off x="4636358" y="5174830"/>
            <a:ext cx="5555392" cy="31817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74771E7-49FE-F4C7-8AAF-E6BE87FC841F}"/>
              </a:ext>
            </a:extLst>
          </p:cNvPr>
          <p:cNvSpPr txBox="1"/>
          <p:nvPr/>
        </p:nvSpPr>
        <p:spPr>
          <a:xfrm rot="226644">
            <a:off x="6108833" y="4913486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b="1" dirty="0">
                <a:solidFill>
                  <a:srgbClr val="FF0000"/>
                </a:solidFill>
                <a:highlight>
                  <a:srgbClr val="FFFF00"/>
                </a:highlight>
              </a:rPr>
              <a:t>Downward trend</a:t>
            </a:r>
            <a:endParaRPr lang="en-US" sz="20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4746091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29705E-4F24-EFD7-B181-133CB120E0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244" y="1118467"/>
            <a:ext cx="9509910" cy="66229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a-DK" dirty="0">
                <a:latin typeface="Times" panose="02020603050405020304" pitchFamily="18" charset="0"/>
                <a:cs typeface="Times" panose="02020603050405020304" pitchFamily="18" charset="0"/>
              </a:rPr>
              <a:t>LOS velocities for average of each direction show no major features. 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7EFFEB7-B7F4-D2D7-29C5-A93818714C55}"/>
              </a:ext>
            </a:extLst>
          </p:cNvPr>
          <p:cNvSpPr txBox="1">
            <a:spLocks/>
          </p:cNvSpPr>
          <p:nvPr/>
        </p:nvSpPr>
        <p:spPr>
          <a:xfrm>
            <a:off x="0" y="54431"/>
            <a:ext cx="11477297" cy="8533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b="1" dirty="0"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en-US" b="1" dirty="0" err="1">
                <a:latin typeface="Times" panose="02020603050405020304" pitchFamily="18" charset="0"/>
                <a:cs typeface="Times" panose="02020603050405020304" pitchFamily="18" charset="0"/>
              </a:rPr>
              <a:t>esults</a:t>
            </a:r>
            <a:r>
              <a:rPr lang="en-US" b="1" dirty="0">
                <a:latin typeface="Times" panose="02020603050405020304" pitchFamily="18" charset="0"/>
                <a:cs typeface="Times" panose="02020603050405020304" pitchFamily="18" charset="0"/>
              </a:rPr>
              <a:t> – LOS velocities from different beam directions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05E676-FC16-73C5-303C-7ED077B2D29B}"/>
              </a:ext>
            </a:extLst>
          </p:cNvPr>
          <p:cNvSpPr/>
          <p:nvPr/>
        </p:nvSpPr>
        <p:spPr>
          <a:xfrm>
            <a:off x="0" y="6811506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C51CE4-7636-BFEA-F766-423D190BEF57}"/>
              </a:ext>
            </a:extLst>
          </p:cNvPr>
          <p:cNvSpPr/>
          <p:nvPr/>
        </p:nvSpPr>
        <p:spPr>
          <a:xfrm>
            <a:off x="0" y="884543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6BCE7C-F3D1-B8D2-F5FD-19AB5E488918}"/>
              </a:ext>
            </a:extLst>
          </p:cNvPr>
          <p:cNvSpPr/>
          <p:nvPr/>
        </p:nvSpPr>
        <p:spPr>
          <a:xfrm>
            <a:off x="0" y="-2002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F3BCCA-25FF-2751-B515-16F08DF7B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E81C9D-EE9B-6A71-EF65-92389C05B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ISR Summer School 2024, Boston Massachusetts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D0F0E0-D530-4B2C-95AA-CF396A8F1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3377-8F0A-4943-A24D-8BF987EE8200}" type="slidenum">
              <a:rPr lang="en-US" smtClean="0"/>
              <a:t>12</a:t>
            </a:fld>
            <a:endParaRPr lang="en-US"/>
          </a:p>
        </p:txBody>
      </p:sp>
      <p:pic>
        <p:nvPicPr>
          <p:cNvPr id="13314" name="Picture 2" descr="Image preview">
            <a:extLst>
              <a:ext uri="{FF2B5EF4-FFF2-40B4-BE49-F238E27FC236}">
                <a16:creationId xmlns:a16="http://schemas.microsoft.com/office/drawing/2014/main" id="{6770E7C3-7F92-7C3C-EB96-456C2C8092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7" b="75802"/>
          <a:stretch/>
        </p:blipFill>
        <p:spPr bwMode="auto">
          <a:xfrm>
            <a:off x="5994297" y="2853167"/>
            <a:ext cx="6188178" cy="166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Image preview">
            <a:extLst>
              <a:ext uri="{FF2B5EF4-FFF2-40B4-BE49-F238E27FC236}">
                <a16:creationId xmlns:a16="http://schemas.microsoft.com/office/drawing/2014/main" id="{68E1C8D6-B78B-F131-3A74-1169917821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57" b="50439"/>
          <a:stretch/>
        </p:blipFill>
        <p:spPr bwMode="auto">
          <a:xfrm>
            <a:off x="0" y="2834414"/>
            <a:ext cx="6188178" cy="1699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Image preview">
            <a:extLst>
              <a:ext uri="{FF2B5EF4-FFF2-40B4-BE49-F238E27FC236}">
                <a16:creationId xmlns:a16="http://schemas.microsoft.com/office/drawing/2014/main" id="{874FFA4B-B32A-DA9D-4318-D794644F80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833" b="1286"/>
          <a:stretch/>
        </p:blipFill>
        <p:spPr bwMode="auto">
          <a:xfrm>
            <a:off x="9525" y="4530042"/>
            <a:ext cx="6286500" cy="1680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Image preview">
            <a:extLst>
              <a:ext uri="{FF2B5EF4-FFF2-40B4-BE49-F238E27FC236}">
                <a16:creationId xmlns:a16="http://schemas.microsoft.com/office/drawing/2014/main" id="{5E2AF62F-438E-45B6-11B4-2AA10A58FD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53" b="25563"/>
          <a:stretch/>
        </p:blipFill>
        <p:spPr bwMode="auto">
          <a:xfrm>
            <a:off x="5984772" y="4599701"/>
            <a:ext cx="6188178" cy="1690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682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7EFFEB7-B7F4-D2D7-29C5-A93818714C55}"/>
              </a:ext>
            </a:extLst>
          </p:cNvPr>
          <p:cNvSpPr txBox="1">
            <a:spLocks/>
          </p:cNvSpPr>
          <p:nvPr/>
        </p:nvSpPr>
        <p:spPr>
          <a:xfrm>
            <a:off x="0" y="54431"/>
            <a:ext cx="11477297" cy="8533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b="1" dirty="0"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en-US" b="1" dirty="0" err="1">
                <a:latin typeface="Times" panose="02020603050405020304" pitchFamily="18" charset="0"/>
                <a:cs typeface="Times" panose="02020603050405020304" pitchFamily="18" charset="0"/>
              </a:rPr>
              <a:t>esults</a:t>
            </a:r>
            <a:r>
              <a:rPr lang="en-US" b="1" dirty="0">
                <a:latin typeface="Times" panose="02020603050405020304" pitchFamily="18" charset="0"/>
                <a:cs typeface="Times" panose="02020603050405020304" pitchFamily="18" charset="0"/>
              </a:rPr>
              <a:t> – Vector Velocities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05E676-FC16-73C5-303C-7ED077B2D29B}"/>
              </a:ext>
            </a:extLst>
          </p:cNvPr>
          <p:cNvSpPr/>
          <p:nvPr/>
        </p:nvSpPr>
        <p:spPr>
          <a:xfrm>
            <a:off x="0" y="6811506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C51CE4-7636-BFEA-F766-423D190BEF57}"/>
              </a:ext>
            </a:extLst>
          </p:cNvPr>
          <p:cNvSpPr/>
          <p:nvPr/>
        </p:nvSpPr>
        <p:spPr>
          <a:xfrm>
            <a:off x="0" y="884543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6BCE7C-F3D1-B8D2-F5FD-19AB5E488918}"/>
              </a:ext>
            </a:extLst>
          </p:cNvPr>
          <p:cNvSpPr/>
          <p:nvPr/>
        </p:nvSpPr>
        <p:spPr>
          <a:xfrm>
            <a:off x="0" y="-2002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F3BCCA-25FF-2751-B515-16F08DF7B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E81C9D-EE9B-6A71-EF65-92389C05B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ISR Summer School 2024, Boston Massachusetts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D0F0E0-D530-4B2C-95AA-CF396A8F1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3377-8F0A-4943-A24D-8BF987EE8200}" type="slidenum">
              <a:rPr lang="en-US" smtClean="0"/>
              <a:t>13</a:t>
            </a:fld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6349640-F8C6-0868-C0A1-8AF13FF21CC1}"/>
              </a:ext>
            </a:extLst>
          </p:cNvPr>
          <p:cNvSpPr txBox="1"/>
          <p:nvPr/>
        </p:nvSpPr>
        <p:spPr>
          <a:xfrm>
            <a:off x="6557372" y="5348065"/>
            <a:ext cx="3123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Average of all 6 beams above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9218" name="Picture 2" descr="Image preview">
            <a:extLst>
              <a:ext uri="{FF2B5EF4-FFF2-40B4-BE49-F238E27FC236}">
                <a16:creationId xmlns:a16="http://schemas.microsoft.com/office/drawing/2014/main" id="{7C83F0C9-E49F-0D07-5510-7C34E8332D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6" t="7059" r="8938" b="6839"/>
          <a:stretch/>
        </p:blipFill>
        <p:spPr bwMode="auto">
          <a:xfrm>
            <a:off x="6780691" y="2770604"/>
            <a:ext cx="5411309" cy="3154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Image preview">
            <a:extLst>
              <a:ext uri="{FF2B5EF4-FFF2-40B4-BE49-F238E27FC236}">
                <a16:creationId xmlns:a16="http://schemas.microsoft.com/office/drawing/2014/main" id="{2DC113DE-9485-E9D0-2C57-36EAC3FCCD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9" r="1371"/>
          <a:stretch/>
        </p:blipFill>
        <p:spPr bwMode="auto">
          <a:xfrm>
            <a:off x="0" y="3959635"/>
            <a:ext cx="6780692" cy="2104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5499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29705E-4F24-EFD7-B181-133CB120E0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243" y="1118466"/>
            <a:ext cx="10394981" cy="5237884"/>
          </a:xfrm>
        </p:spPr>
        <p:txBody>
          <a:bodyPr>
            <a:normAutofit/>
          </a:bodyPr>
          <a:lstStyle/>
          <a:p>
            <a:r>
              <a:rPr lang="da-DK" sz="2400" dirty="0">
                <a:latin typeface="Times" panose="02020603050405020304" pitchFamily="18" charset="0"/>
                <a:cs typeface="Times" panose="02020603050405020304" pitchFamily="18" charset="0"/>
              </a:rPr>
              <a:t>TIDs were not observed during the experimental time.</a:t>
            </a:r>
          </a:p>
          <a:p>
            <a:r>
              <a:rPr lang="da-DK" sz="2400" dirty="0">
                <a:latin typeface="Times" panose="02020603050405020304" pitchFamily="18" charset="0"/>
                <a:cs typeface="Times" panose="02020603050405020304" pitchFamily="18" charset="0"/>
              </a:rPr>
              <a:t>Density structures observed north from PFISR, possibly due to particle precipitation.</a:t>
            </a:r>
          </a:p>
          <a:p>
            <a:r>
              <a:rPr lang="da-DK" sz="2400" dirty="0">
                <a:latin typeface="Times" panose="02020603050405020304" pitchFamily="18" charset="0"/>
                <a:cs typeface="Times" panose="02020603050405020304" pitchFamily="18" charset="0"/>
              </a:rPr>
              <a:t>Nothing unusual observed in other beam directions. </a:t>
            </a:r>
          </a:p>
          <a:p>
            <a:pPr marL="0" indent="0">
              <a:buNone/>
            </a:pPr>
            <a:br>
              <a:rPr lang="da-DK" sz="3200" b="1" u="sng" kern="1200" dirty="0">
                <a:solidFill>
                  <a:srgbClr val="00000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da-DK" sz="3200" b="1" u="sng" kern="1200" dirty="0">
                <a:solidFill>
                  <a:srgbClr val="00000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Future work:</a:t>
            </a:r>
            <a:endParaRPr lang="en-US" dirty="0"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algn="l" rtl="0" eaLnBrk="1" latinLnBrk="0" hangingPunct="1">
              <a:spcBef>
                <a:spcPts val="0"/>
              </a:spcBef>
              <a:spcAft>
                <a:spcPts val="0"/>
              </a:spcAft>
            </a:pPr>
            <a:r>
              <a:rPr lang="da-DK" sz="2400" kern="1200" dirty="0">
                <a:solidFill>
                  <a:srgbClr val="00000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Process SuperDARN convection patterns (currently not yet available)</a:t>
            </a:r>
            <a:endParaRPr lang="en-US" sz="2400" dirty="0"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algn="l" rtl="0" eaLnBrk="1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Gather suite of ionosonde and magnetometer data to support precipitation theory </a:t>
            </a:r>
          </a:p>
          <a:p>
            <a:pPr marL="0" algn="l" rtl="0" eaLnBrk="1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>Access GNSS network for TEC data</a:t>
            </a:r>
          </a:p>
          <a:p>
            <a:pPr marL="0" algn="l" rtl="0" eaLnBrk="1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Plan more scans to detect TIDs and other events </a:t>
            </a:r>
          </a:p>
          <a:p>
            <a:pPr marL="0" algn="l" rtl="0" eaLnBrk="1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>Investigate RISR-N data</a:t>
            </a:r>
          </a:p>
          <a:p>
            <a:pPr marL="0" algn="l" rtl="0" eaLnBrk="1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Properly average beams</a:t>
            </a:r>
          </a:p>
          <a:p>
            <a:pPr marL="0" algn="l" rtl="0" eaLnBrk="1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latin typeface="Times" panose="02020603050405020304" pitchFamily="18" charset="0"/>
                <a:cs typeface="Times" panose="02020603050405020304" pitchFamily="18" charset="0"/>
              </a:rPr>
              <a:t>Deal with potential beam bias  </a:t>
            </a:r>
          </a:p>
          <a:p>
            <a:pPr marL="0" indent="0">
              <a:buNone/>
            </a:pPr>
            <a:endParaRPr lang="da-DK" sz="2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en-US" sz="2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7EFFEB7-B7F4-D2D7-29C5-A93818714C55}"/>
              </a:ext>
            </a:extLst>
          </p:cNvPr>
          <p:cNvSpPr txBox="1">
            <a:spLocks/>
          </p:cNvSpPr>
          <p:nvPr/>
        </p:nvSpPr>
        <p:spPr>
          <a:xfrm>
            <a:off x="0" y="54431"/>
            <a:ext cx="11477297" cy="8533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b="1" dirty="0">
                <a:latin typeface="Times" panose="02020603050405020304" pitchFamily="18" charset="0"/>
                <a:cs typeface="Times" panose="02020603050405020304" pitchFamily="18" charset="0"/>
              </a:rPr>
              <a:t>Conclusions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05E676-FC16-73C5-303C-7ED077B2D29B}"/>
              </a:ext>
            </a:extLst>
          </p:cNvPr>
          <p:cNvSpPr/>
          <p:nvPr/>
        </p:nvSpPr>
        <p:spPr>
          <a:xfrm>
            <a:off x="0" y="6811506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C51CE4-7636-BFEA-F766-423D190BEF57}"/>
              </a:ext>
            </a:extLst>
          </p:cNvPr>
          <p:cNvSpPr/>
          <p:nvPr/>
        </p:nvSpPr>
        <p:spPr>
          <a:xfrm>
            <a:off x="0" y="884543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6BCE7C-F3D1-B8D2-F5FD-19AB5E488918}"/>
              </a:ext>
            </a:extLst>
          </p:cNvPr>
          <p:cNvSpPr/>
          <p:nvPr/>
        </p:nvSpPr>
        <p:spPr>
          <a:xfrm>
            <a:off x="0" y="-2002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F3BCCA-25FF-2751-B515-16F08DF7B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E81C9D-EE9B-6A71-EF65-92389C05B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ISR Summer School 2024, Boston Massachusetts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D0F0E0-D530-4B2C-95AA-CF396A8F1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3377-8F0A-4943-A24D-8BF987EE8200}" type="slidenum">
              <a:rPr lang="en-US" smtClean="0"/>
              <a:t>14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EE9AE8-0944-0662-B955-3E8E70B3CFFD}"/>
              </a:ext>
            </a:extLst>
          </p:cNvPr>
          <p:cNvSpPr txBox="1"/>
          <p:nvPr/>
        </p:nvSpPr>
        <p:spPr>
          <a:xfrm>
            <a:off x="7646235" y="5066296"/>
            <a:ext cx="3123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Average of eastward parallel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142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29705E-4F24-EFD7-B181-133CB120E0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14981"/>
            <a:ext cx="10515600" cy="4351338"/>
          </a:xfrm>
        </p:spPr>
        <p:txBody>
          <a:bodyPr>
            <a:normAutofit/>
          </a:bodyPr>
          <a:lstStyle/>
          <a:p>
            <a:r>
              <a:rPr lang="da-DK" dirty="0"/>
              <a:t>Scientific Motivation</a:t>
            </a:r>
          </a:p>
          <a:p>
            <a:r>
              <a:rPr lang="da-DK" dirty="0"/>
              <a:t>Data analysis methods</a:t>
            </a:r>
          </a:p>
          <a:p>
            <a:r>
              <a:rPr lang="da-DK" dirty="0"/>
              <a:t>Results</a:t>
            </a:r>
          </a:p>
          <a:p>
            <a:r>
              <a:rPr lang="da-DK" dirty="0"/>
              <a:t>Conclusions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7EFFEB7-B7F4-D2D7-29C5-A93818714C55}"/>
              </a:ext>
            </a:extLst>
          </p:cNvPr>
          <p:cNvSpPr txBox="1">
            <a:spLocks/>
          </p:cNvSpPr>
          <p:nvPr/>
        </p:nvSpPr>
        <p:spPr>
          <a:xfrm>
            <a:off x="0" y="54431"/>
            <a:ext cx="11477297" cy="8533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Times" panose="02020603050405020304" pitchFamily="18" charset="0"/>
                <a:cs typeface="Times" panose="02020603050405020304" pitchFamily="18" charset="0"/>
              </a:rPr>
              <a:t>Outline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05E676-FC16-73C5-303C-7ED077B2D29B}"/>
              </a:ext>
            </a:extLst>
          </p:cNvPr>
          <p:cNvSpPr/>
          <p:nvPr/>
        </p:nvSpPr>
        <p:spPr>
          <a:xfrm>
            <a:off x="0" y="6811506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C51CE4-7636-BFEA-F766-423D190BEF57}"/>
              </a:ext>
            </a:extLst>
          </p:cNvPr>
          <p:cNvSpPr/>
          <p:nvPr/>
        </p:nvSpPr>
        <p:spPr>
          <a:xfrm>
            <a:off x="0" y="884543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6BCE7C-F3D1-B8D2-F5FD-19AB5E488918}"/>
              </a:ext>
            </a:extLst>
          </p:cNvPr>
          <p:cNvSpPr/>
          <p:nvPr/>
        </p:nvSpPr>
        <p:spPr>
          <a:xfrm>
            <a:off x="0" y="-2002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F3BCCA-25FF-2751-B515-16F08DF7B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E81C9D-EE9B-6A71-EF65-92389C05B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ISR Summer School 2024, Boston Massachusetts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D0F0E0-D530-4B2C-95AA-CF396A8F1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3377-8F0A-4943-A24D-8BF987EE8200}" type="slidenum">
              <a:rPr lang="en-US" smtClean="0"/>
              <a:t>2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AB6E5B9-52DC-A429-4FCC-BD4465B68BC8}"/>
              </a:ext>
            </a:extLst>
          </p:cNvPr>
          <p:cNvGrpSpPr/>
          <p:nvPr/>
        </p:nvGrpSpPr>
        <p:grpSpPr>
          <a:xfrm>
            <a:off x="4764359" y="1131728"/>
            <a:ext cx="7427642" cy="5157811"/>
            <a:chOff x="4764359" y="1131728"/>
            <a:chExt cx="7427642" cy="515781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DE6A756-2C79-D85B-ABA8-A1A755BD52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64359" y="1131728"/>
              <a:ext cx="7427642" cy="4834511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9058D2B-20B8-AC7F-17F1-D8506C3CD6DC}"/>
                </a:ext>
              </a:extLst>
            </p:cNvPr>
            <p:cNvSpPr txBox="1"/>
            <p:nvPr/>
          </p:nvSpPr>
          <p:spPr>
            <a:xfrm>
              <a:off x="6373640" y="5920207"/>
              <a:ext cx="48617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i="1" dirty="0"/>
                <a:t>Scientifically motivated students at 4:00 AM.</a:t>
              </a:r>
              <a:endParaRPr lang="en-US" i="1" dirty="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B3A22764-4A37-AF31-0340-813484CA1A09}"/>
              </a:ext>
            </a:extLst>
          </p:cNvPr>
          <p:cNvSpPr txBox="1"/>
          <p:nvPr/>
        </p:nvSpPr>
        <p:spPr>
          <a:xfrm>
            <a:off x="10232680" y="5336058"/>
            <a:ext cx="20053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Photo credit: Craig </a:t>
            </a:r>
            <a:r>
              <a:rPr lang="en-US" dirty="0" err="1">
                <a:solidFill>
                  <a:schemeClr val="bg1"/>
                </a:solidFill>
              </a:rPr>
              <a:t>Heinselman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367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269AFAB7-BEDD-0477-0551-E336C1CDE3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17" b="5324"/>
          <a:stretch/>
        </p:blipFill>
        <p:spPr>
          <a:xfrm>
            <a:off x="8610600" y="924778"/>
            <a:ext cx="3571547" cy="4934969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A93E448-7A2D-0423-78A8-F77EED17A8DF}"/>
              </a:ext>
            </a:extLst>
          </p:cNvPr>
          <p:cNvSpPr txBox="1"/>
          <p:nvPr/>
        </p:nvSpPr>
        <p:spPr>
          <a:xfrm>
            <a:off x="8961398" y="5820960"/>
            <a:ext cx="34659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400" i="1" dirty="0"/>
              <a:t>Beam configuration for the experiment.</a:t>
            </a:r>
            <a:endParaRPr lang="en-US" sz="1400" i="1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66ADE1C-6BDE-A60B-DD84-96C4B477D5C8}"/>
              </a:ext>
            </a:extLst>
          </p:cNvPr>
          <p:cNvSpPr txBox="1">
            <a:spLocks/>
          </p:cNvSpPr>
          <p:nvPr/>
        </p:nvSpPr>
        <p:spPr>
          <a:xfrm>
            <a:off x="9853" y="1390954"/>
            <a:ext cx="8590894" cy="471709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2600" dirty="0">
                <a:latin typeface="Times" panose="02020603050405020304" pitchFamily="18" charset="0"/>
                <a:cs typeface="Times" panose="02020603050405020304" pitchFamily="18" charset="0"/>
              </a:rPr>
              <a:t>I</a:t>
            </a:r>
            <a:r>
              <a:rPr lang="en-US" sz="2600" dirty="0" err="1">
                <a:latin typeface="Times" panose="02020603050405020304" pitchFamily="18" charset="0"/>
                <a:cs typeface="Times" panose="02020603050405020304" pitchFamily="18" charset="0"/>
              </a:rPr>
              <a:t>nvestigate</a:t>
            </a:r>
            <a:r>
              <a:rPr lang="en-US" sz="2600" dirty="0">
                <a:latin typeface="Times" panose="02020603050405020304" pitchFamily="18" charset="0"/>
                <a:cs typeface="Times" panose="02020603050405020304" pitchFamily="18" charset="0"/>
              </a:rPr>
              <a:t> F-region ionosphere during a geomagnetic storm</a:t>
            </a:r>
          </a:p>
          <a:p>
            <a:pPr lvl="1"/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High SWPC </a:t>
            </a:r>
            <a:r>
              <a:rPr lang="en-US" sz="2200" dirty="0" err="1">
                <a:latin typeface="Times" panose="02020603050405020304" pitchFamily="18" charset="0"/>
                <a:cs typeface="Times" panose="02020603050405020304" pitchFamily="18" charset="0"/>
              </a:rPr>
              <a:t>Kp</a:t>
            </a:r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 index prediction (5.67) for 24th July from 6-9 AM UT </a:t>
            </a:r>
            <a:b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en-US" sz="2200" u="sng" dirty="0">
                <a:latin typeface="Times" panose="02020603050405020304" pitchFamily="18" charset="0"/>
                <a:cs typeface="Times" panose="02020603050405020304" pitchFamily="18" charset="0"/>
              </a:rPr>
              <a:t>10 PM -  1 AM </a:t>
            </a:r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local time Alaska)</a:t>
            </a:r>
          </a:p>
          <a:p>
            <a:pPr lvl="1"/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High geomagnetic activity could potentially cause equatorward TIDs</a:t>
            </a:r>
            <a:endParaRPr lang="da-DK" sz="22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US" sz="2600" dirty="0">
                <a:latin typeface="Times" panose="02020603050405020304" pitchFamily="18" charset="0"/>
                <a:cs typeface="Times" panose="02020603050405020304" pitchFamily="18" charset="0"/>
              </a:rPr>
              <a:t>Observe TIDs using different beam look directions</a:t>
            </a:r>
          </a:p>
          <a:p>
            <a:pPr lvl="1"/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Experiment time: 24</a:t>
            </a:r>
            <a:r>
              <a:rPr lang="en-US" sz="2200" baseline="30000" dirty="0">
                <a:latin typeface="Times" panose="02020603050405020304" pitchFamily="18" charset="0"/>
                <a:cs typeface="Times" panose="02020603050405020304" pitchFamily="18" charset="0"/>
              </a:rPr>
              <a:t>th</a:t>
            </a:r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 July </a:t>
            </a:r>
            <a:r>
              <a:rPr lang="en-US" sz="2200" u="sng" dirty="0">
                <a:latin typeface="Times" panose="02020603050405020304" pitchFamily="18" charset="0"/>
                <a:cs typeface="Times" panose="02020603050405020304" pitchFamily="18" charset="0"/>
              </a:rPr>
              <a:t>12 -2 AM </a:t>
            </a:r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local time Alaska</a:t>
            </a:r>
          </a:p>
          <a:p>
            <a:pPr lvl="1"/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Mode: long pulse (F-region)</a:t>
            </a:r>
          </a:p>
          <a:p>
            <a:pPr lvl="1"/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23 beams, 1 zenith looking and 4 groups of beams looking in different directions </a:t>
            </a:r>
            <a:r>
              <a:rPr lang="en-US" sz="1900" dirty="0"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perpendicular and parallel to the magnetic field).</a:t>
            </a:r>
            <a:endParaRPr lang="en-US" sz="19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US" sz="2600" dirty="0">
                <a:latin typeface="Times" panose="02020603050405020304" pitchFamily="18" charset="0"/>
                <a:cs typeface="Times" panose="02020603050405020304" pitchFamily="18" charset="0"/>
              </a:rPr>
              <a:t>Derive TID characteristics (vertical wavelength, period), and compare the derived characteristics between the different beam-look directions</a:t>
            </a:r>
          </a:p>
          <a:p>
            <a:pPr lvl="1"/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Quantify the effects of different beam-look directions when observing TIDs</a:t>
            </a:r>
          </a:p>
          <a:p>
            <a:pPr lvl="1"/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Essential for accurate interpretation of TIDs using ISR observations</a:t>
            </a:r>
          </a:p>
          <a:p>
            <a:endParaRPr lang="en-US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5455821-2C7B-DCB4-2961-9C99B3DE0088}"/>
              </a:ext>
            </a:extLst>
          </p:cNvPr>
          <p:cNvSpPr txBox="1">
            <a:spLocks/>
          </p:cNvSpPr>
          <p:nvPr/>
        </p:nvSpPr>
        <p:spPr>
          <a:xfrm>
            <a:off x="0" y="54431"/>
            <a:ext cx="11477297" cy="8533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Times" panose="02020603050405020304" pitchFamily="18" charset="0"/>
                <a:cs typeface="Times" panose="02020603050405020304" pitchFamily="18" charset="0"/>
              </a:rPr>
              <a:t>Scientific Motivation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5432E4-10C4-1212-0C30-418357E01ECC}"/>
              </a:ext>
            </a:extLst>
          </p:cNvPr>
          <p:cNvSpPr/>
          <p:nvPr/>
        </p:nvSpPr>
        <p:spPr>
          <a:xfrm>
            <a:off x="0" y="6811506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DA63819-E9BD-281F-EEE4-10C2855E6FFF}"/>
              </a:ext>
            </a:extLst>
          </p:cNvPr>
          <p:cNvSpPr/>
          <p:nvPr/>
        </p:nvSpPr>
        <p:spPr>
          <a:xfrm>
            <a:off x="0" y="884543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C2A7E37-8812-ADC7-6525-F7F5C11F7585}"/>
              </a:ext>
            </a:extLst>
          </p:cNvPr>
          <p:cNvSpPr/>
          <p:nvPr/>
        </p:nvSpPr>
        <p:spPr>
          <a:xfrm>
            <a:off x="0" y="-2002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1003F872-042F-9EDE-CEDB-69DC66BD3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7/27/2024</a:t>
            </a:r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6ABBD9BB-4C72-80C4-0010-313C345FF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ISR Summer School 2024, Boston Massachusetts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373C5306-A64A-28A1-E9A9-084FC3D14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3377-8F0A-4943-A24D-8BF987EE8200}" type="slidenum">
              <a:rPr lang="en-US" smtClean="0"/>
              <a:t>3</a:t>
            </a:fld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41F7418-6C00-4566-4023-1C2692748991}"/>
              </a:ext>
            </a:extLst>
          </p:cNvPr>
          <p:cNvGrpSpPr/>
          <p:nvPr/>
        </p:nvGrpSpPr>
        <p:grpSpPr>
          <a:xfrm>
            <a:off x="10396372" y="1122631"/>
            <a:ext cx="1899126" cy="3775707"/>
            <a:chOff x="10396372" y="1122631"/>
            <a:chExt cx="1899126" cy="3775707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7EBAD177-CF9C-AC0A-5E77-16544C603A99}"/>
                </a:ext>
              </a:extLst>
            </p:cNvPr>
            <p:cNvGrpSpPr/>
            <p:nvPr/>
          </p:nvGrpSpPr>
          <p:grpSpPr>
            <a:xfrm>
              <a:off x="10396372" y="1122631"/>
              <a:ext cx="1409346" cy="3775707"/>
              <a:chOff x="10396372" y="1122631"/>
              <a:chExt cx="1409346" cy="3775707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762868BD-322F-E94C-F46A-34D79EF751C0}"/>
                  </a:ext>
                </a:extLst>
              </p:cNvPr>
              <p:cNvSpPr/>
              <p:nvPr/>
            </p:nvSpPr>
            <p:spPr>
              <a:xfrm>
                <a:off x="10396372" y="1122631"/>
                <a:ext cx="440626" cy="488618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5C687C96-BA51-3513-8987-63374CA30330}"/>
                  </a:ext>
                </a:extLst>
              </p:cNvPr>
              <p:cNvSpPr/>
              <p:nvPr/>
            </p:nvSpPr>
            <p:spPr>
              <a:xfrm>
                <a:off x="11334183" y="4099712"/>
                <a:ext cx="471535" cy="79862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2433C0ED-8F89-3BAD-E44B-8F7C26D09B40}"/>
                  </a:ext>
                </a:extLst>
              </p:cNvPr>
              <p:cNvCxnSpPr>
                <a:cxnSpLocks/>
                <a:stCxn id="19" idx="5"/>
                <a:endCxn id="20" idx="0"/>
              </p:cNvCxnSpPr>
              <p:nvPr/>
            </p:nvCxnSpPr>
            <p:spPr>
              <a:xfrm>
                <a:off x="10772470" y="1539693"/>
                <a:ext cx="797481" cy="2560019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9636267-08BF-E5C2-9620-4E3DF9506EC0}"/>
                </a:ext>
              </a:extLst>
            </p:cNvPr>
            <p:cNvSpPr txBox="1"/>
            <p:nvPr/>
          </p:nvSpPr>
          <p:spPr>
            <a:xfrm>
              <a:off x="11226091" y="2989612"/>
              <a:ext cx="1069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100" dirty="0">
                  <a:solidFill>
                    <a:srgbClr val="FF0000"/>
                  </a:solidFill>
                </a:rPr>
                <a:t>Perpendicular</a:t>
              </a:r>
              <a:endParaRPr lang="en-US" sz="11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389CCC2-3B13-EFFE-6ECB-EAC4D7C3461F}"/>
              </a:ext>
            </a:extLst>
          </p:cNvPr>
          <p:cNvGrpSpPr/>
          <p:nvPr/>
        </p:nvGrpSpPr>
        <p:grpSpPr>
          <a:xfrm>
            <a:off x="9056905" y="2101028"/>
            <a:ext cx="1722388" cy="2624881"/>
            <a:chOff x="9056905" y="2101028"/>
            <a:chExt cx="1722388" cy="2624881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DA032EB-8689-892C-C3B8-5E1211FB6C17}"/>
                </a:ext>
              </a:extLst>
            </p:cNvPr>
            <p:cNvGrpSpPr/>
            <p:nvPr/>
          </p:nvGrpSpPr>
          <p:grpSpPr>
            <a:xfrm>
              <a:off x="9056905" y="2101028"/>
              <a:ext cx="1524654" cy="2624881"/>
              <a:chOff x="9312344" y="1122631"/>
              <a:chExt cx="1524654" cy="2624881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47A8D3F0-EB87-3078-0AF6-940DF1317B86}"/>
                  </a:ext>
                </a:extLst>
              </p:cNvPr>
              <p:cNvSpPr/>
              <p:nvPr/>
            </p:nvSpPr>
            <p:spPr>
              <a:xfrm>
                <a:off x="10396372" y="1122631"/>
                <a:ext cx="440626" cy="488618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667C7B12-AF6F-3789-C478-1A2005309C65}"/>
                  </a:ext>
                </a:extLst>
              </p:cNvPr>
              <p:cNvSpPr/>
              <p:nvPr/>
            </p:nvSpPr>
            <p:spPr>
              <a:xfrm>
                <a:off x="9312344" y="3286223"/>
                <a:ext cx="471535" cy="461289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DC895C06-A241-5506-FB76-09432A5B7DE6}"/>
                  </a:ext>
                </a:extLst>
              </p:cNvPr>
              <p:cNvCxnSpPr>
                <a:cxnSpLocks/>
                <a:stCxn id="26" idx="3"/>
                <a:endCxn id="27" idx="0"/>
              </p:cNvCxnSpPr>
              <p:nvPr/>
            </p:nvCxnSpPr>
            <p:spPr>
              <a:xfrm flipH="1">
                <a:off x="9548112" y="1539693"/>
                <a:ext cx="912788" cy="174653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7F4E31F-7FBE-06F8-FFEE-3510DE59ED0A}"/>
                </a:ext>
              </a:extLst>
            </p:cNvPr>
            <p:cNvSpPr txBox="1"/>
            <p:nvPr/>
          </p:nvSpPr>
          <p:spPr>
            <a:xfrm>
              <a:off x="9709886" y="3232514"/>
              <a:ext cx="10694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100" dirty="0">
                  <a:solidFill>
                    <a:srgbClr val="FF0000"/>
                  </a:solidFill>
                </a:rPr>
                <a:t>Parallel</a:t>
              </a:r>
              <a:endParaRPr lang="en-US" sz="11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2302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7EFFEB7-B7F4-D2D7-29C5-A93818714C55}"/>
              </a:ext>
            </a:extLst>
          </p:cNvPr>
          <p:cNvSpPr txBox="1">
            <a:spLocks/>
          </p:cNvSpPr>
          <p:nvPr/>
        </p:nvSpPr>
        <p:spPr>
          <a:xfrm>
            <a:off x="0" y="54431"/>
            <a:ext cx="11477297" cy="8533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b="1" dirty="0">
                <a:latin typeface="Times" panose="02020603050405020304" pitchFamily="18" charset="0"/>
                <a:cs typeface="Times" panose="02020603050405020304" pitchFamily="18" charset="0"/>
              </a:rPr>
              <a:t>Methods </a:t>
            </a:r>
            <a:r>
              <a:rPr lang="en-US" b="1" dirty="0">
                <a:latin typeface="Times" panose="02020603050405020304" pitchFamily="18" charset="0"/>
                <a:cs typeface="Times" panose="02020603050405020304" pitchFamily="18" charset="0"/>
              </a:rPr>
              <a:t>– Northward perpendicular beams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05E676-FC16-73C5-303C-7ED077B2D29B}"/>
              </a:ext>
            </a:extLst>
          </p:cNvPr>
          <p:cNvSpPr/>
          <p:nvPr/>
        </p:nvSpPr>
        <p:spPr>
          <a:xfrm>
            <a:off x="0" y="6811506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C51CE4-7636-BFEA-F766-423D190BEF57}"/>
              </a:ext>
            </a:extLst>
          </p:cNvPr>
          <p:cNvSpPr/>
          <p:nvPr/>
        </p:nvSpPr>
        <p:spPr>
          <a:xfrm>
            <a:off x="0" y="884543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6BCE7C-F3D1-B8D2-F5FD-19AB5E488918}"/>
              </a:ext>
            </a:extLst>
          </p:cNvPr>
          <p:cNvSpPr/>
          <p:nvPr/>
        </p:nvSpPr>
        <p:spPr>
          <a:xfrm>
            <a:off x="0" y="-2002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F3BCCA-25FF-2751-B515-16F08DF7B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E81C9D-EE9B-6A71-EF65-92389C05B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ISR Summer School 2024, Boston Massachusetts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D0F0E0-D530-4B2C-95AA-CF396A8F1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3377-8F0A-4943-A24D-8BF987EE8200}" type="slidenum">
              <a:rPr lang="en-US" smtClean="0"/>
              <a:t>4</a:t>
            </a:fld>
            <a:endParaRPr lang="en-US"/>
          </a:p>
        </p:txBody>
      </p:sp>
      <p:pic>
        <p:nvPicPr>
          <p:cNvPr id="25" name="Content Placeholder 4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D4D4882F-A93D-C779-876B-6981C331AA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2" t="8317" r="13328" b="49564"/>
          <a:stretch/>
        </p:blipFill>
        <p:spPr>
          <a:xfrm>
            <a:off x="10074244" y="931037"/>
            <a:ext cx="2117756" cy="2047321"/>
          </a:xfrm>
          <a:prstGeom prst="rect">
            <a:avLst/>
          </a:prstGeom>
        </p:spPr>
      </p:pic>
      <p:sp>
        <p:nvSpPr>
          <p:cNvPr id="27" name="Oval 26">
            <a:extLst>
              <a:ext uri="{FF2B5EF4-FFF2-40B4-BE49-F238E27FC236}">
                <a16:creationId xmlns:a16="http://schemas.microsoft.com/office/drawing/2014/main" id="{48F8DF3D-A848-ED1D-FA30-B4D817EAC4E4}"/>
              </a:ext>
            </a:extLst>
          </p:cNvPr>
          <p:cNvSpPr/>
          <p:nvPr/>
        </p:nvSpPr>
        <p:spPr>
          <a:xfrm>
            <a:off x="11072390" y="1138390"/>
            <a:ext cx="368695" cy="40362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6349640-F8C6-0868-C0A1-8AF13FF21CC1}"/>
              </a:ext>
            </a:extLst>
          </p:cNvPr>
          <p:cNvSpPr txBox="1"/>
          <p:nvPr/>
        </p:nvSpPr>
        <p:spPr>
          <a:xfrm>
            <a:off x="6557372" y="5348065"/>
            <a:ext cx="3123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Average of all 6 beams above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29705E-4F24-EFD7-B181-133CB120E0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63375" y="896155"/>
            <a:ext cx="10746464" cy="1446779"/>
          </a:xfrm>
        </p:spPr>
        <p:txBody>
          <a:bodyPr>
            <a:normAutofit/>
          </a:bodyPr>
          <a:lstStyle/>
          <a:p>
            <a:r>
              <a:rPr lang="da-DK" sz="1600" dirty="0"/>
              <a:t>Electron densities show same signatures, expected as the beams are looking in almost the same direction.</a:t>
            </a:r>
          </a:p>
          <a:p>
            <a:r>
              <a:rPr lang="da-DK" sz="1600" dirty="0"/>
              <a:t>We use an error-weighted average of the beams to represent the electron densities in the northward direction.</a:t>
            </a:r>
            <a:endParaRPr lang="en-US" sz="1600" dirty="0"/>
          </a:p>
        </p:txBody>
      </p:sp>
      <p:pic>
        <p:nvPicPr>
          <p:cNvPr id="4104" name="Picture 8" descr="Image preview">
            <a:extLst>
              <a:ext uri="{FF2B5EF4-FFF2-40B4-BE49-F238E27FC236}">
                <a16:creationId xmlns:a16="http://schemas.microsoft.com/office/drawing/2014/main" id="{E15A2816-F263-254C-5A0F-E07899F730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595"/>
          <a:stretch/>
        </p:blipFill>
        <p:spPr bwMode="auto">
          <a:xfrm>
            <a:off x="11530" y="1542013"/>
            <a:ext cx="4457864" cy="1268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Image preview">
            <a:extLst>
              <a:ext uri="{FF2B5EF4-FFF2-40B4-BE49-F238E27FC236}">
                <a16:creationId xmlns:a16="http://schemas.microsoft.com/office/drawing/2014/main" id="{56C7D59B-6201-D529-C735-9697974A6C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18"/>
          <a:stretch/>
        </p:blipFill>
        <p:spPr bwMode="auto">
          <a:xfrm>
            <a:off x="4577046" y="2829207"/>
            <a:ext cx="4456472" cy="129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8" descr="Image preview">
            <a:extLst>
              <a:ext uri="{FF2B5EF4-FFF2-40B4-BE49-F238E27FC236}">
                <a16:creationId xmlns:a16="http://schemas.microsoft.com/office/drawing/2014/main" id="{694732DD-C734-4535-893B-42AD761373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33" b="34961"/>
          <a:stretch/>
        </p:blipFill>
        <p:spPr bwMode="auto">
          <a:xfrm>
            <a:off x="11530" y="2718288"/>
            <a:ext cx="4457864" cy="1268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8" descr="Image preview">
            <a:extLst>
              <a:ext uri="{FF2B5EF4-FFF2-40B4-BE49-F238E27FC236}">
                <a16:creationId xmlns:a16="http://schemas.microsoft.com/office/drawing/2014/main" id="{DFC0D67F-5CAC-B620-2E7B-5C8AF4938B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28"/>
          <a:stretch/>
        </p:blipFill>
        <p:spPr bwMode="auto">
          <a:xfrm>
            <a:off x="11530" y="3884147"/>
            <a:ext cx="4457864" cy="129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0" descr="Image preview">
            <a:extLst>
              <a:ext uri="{FF2B5EF4-FFF2-40B4-BE49-F238E27FC236}">
                <a16:creationId xmlns:a16="http://schemas.microsoft.com/office/drawing/2014/main" id="{360F680D-22C6-0268-1338-7404DD649D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74" b="34311"/>
          <a:stretch/>
        </p:blipFill>
        <p:spPr bwMode="auto">
          <a:xfrm>
            <a:off x="4544299" y="1581444"/>
            <a:ext cx="4456472" cy="1268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0" descr="Image preview">
            <a:extLst>
              <a:ext uri="{FF2B5EF4-FFF2-40B4-BE49-F238E27FC236}">
                <a16:creationId xmlns:a16="http://schemas.microsoft.com/office/drawing/2014/main" id="{B617F5B0-575D-8BF4-E991-0801ECB9FA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954"/>
          <a:stretch/>
        </p:blipFill>
        <p:spPr bwMode="auto">
          <a:xfrm>
            <a:off x="12922" y="5020054"/>
            <a:ext cx="4456472" cy="129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Image preview">
            <a:extLst>
              <a:ext uri="{FF2B5EF4-FFF2-40B4-BE49-F238E27FC236}">
                <a16:creationId xmlns:a16="http://schemas.microsoft.com/office/drawing/2014/main" id="{475DDDAA-8EEE-D058-2D4F-2BE8F35BB0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423"/>
          <a:stretch/>
        </p:blipFill>
        <p:spPr bwMode="auto">
          <a:xfrm>
            <a:off x="4469536" y="4066719"/>
            <a:ext cx="7722464" cy="2263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1594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29705E-4F24-EFD7-B181-133CB120E0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958239"/>
            <a:ext cx="8700381" cy="1446779"/>
          </a:xfrm>
        </p:spPr>
        <p:txBody>
          <a:bodyPr>
            <a:normAutofit/>
          </a:bodyPr>
          <a:lstStyle/>
          <a:p>
            <a:r>
              <a:rPr lang="da-DK" sz="2000" dirty="0">
                <a:latin typeface="Times" panose="02020603050405020304" pitchFamily="18" charset="0"/>
                <a:cs typeface="Times" panose="02020603050405020304" pitchFamily="18" charset="0"/>
              </a:rPr>
              <a:t>To ensure that beams are looking at a similar ionospheric region, we calculated the euclidian distance between the beams at common sample indices.</a:t>
            </a:r>
          </a:p>
          <a:p>
            <a:r>
              <a:rPr lang="da-DK" sz="2000" dirty="0">
                <a:latin typeface="Times" panose="02020603050405020304" pitchFamily="18" charset="0"/>
                <a:cs typeface="Times" panose="02020603050405020304" pitchFamily="18" charset="0"/>
              </a:rPr>
              <a:t>Maximum distance between beams at </a:t>
            </a:r>
            <a:r>
              <a:rPr lang="da-DK" sz="2000" u="sng" dirty="0">
                <a:latin typeface="Times" panose="02020603050405020304" pitchFamily="18" charset="0"/>
                <a:cs typeface="Times" panose="02020603050405020304" pitchFamily="18" charset="0"/>
              </a:rPr>
              <a:t>200 km is 30 km</a:t>
            </a:r>
            <a:r>
              <a:rPr lang="da-DK" sz="2000" dirty="0">
                <a:latin typeface="Times" panose="02020603050405020304" pitchFamily="18" charset="0"/>
                <a:cs typeface="Times" panose="02020603050405020304" pitchFamily="18" charset="0"/>
              </a:rPr>
              <a:t>, so averaging the beams allows for resolution of large-scale phenomena.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7EFFEB7-B7F4-D2D7-29C5-A93818714C55}"/>
              </a:ext>
            </a:extLst>
          </p:cNvPr>
          <p:cNvSpPr txBox="1">
            <a:spLocks/>
          </p:cNvSpPr>
          <p:nvPr/>
        </p:nvSpPr>
        <p:spPr>
          <a:xfrm>
            <a:off x="0" y="54431"/>
            <a:ext cx="11477297" cy="8533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b="1" dirty="0">
                <a:latin typeface="Times" panose="02020603050405020304" pitchFamily="18" charset="0"/>
                <a:cs typeface="Times" panose="02020603050405020304" pitchFamily="18" charset="0"/>
              </a:rPr>
              <a:t>Methods </a:t>
            </a:r>
            <a:r>
              <a:rPr lang="en-US" b="1" dirty="0">
                <a:latin typeface="Times" panose="02020603050405020304" pitchFamily="18" charset="0"/>
                <a:cs typeface="Times" panose="02020603050405020304" pitchFamily="18" charset="0"/>
              </a:rPr>
              <a:t>– Beam Averaging Justification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05E676-FC16-73C5-303C-7ED077B2D29B}"/>
              </a:ext>
            </a:extLst>
          </p:cNvPr>
          <p:cNvSpPr/>
          <p:nvPr/>
        </p:nvSpPr>
        <p:spPr>
          <a:xfrm>
            <a:off x="0" y="6811506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C51CE4-7636-BFEA-F766-423D190BEF57}"/>
              </a:ext>
            </a:extLst>
          </p:cNvPr>
          <p:cNvSpPr/>
          <p:nvPr/>
        </p:nvSpPr>
        <p:spPr>
          <a:xfrm>
            <a:off x="0" y="884543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6BCE7C-F3D1-B8D2-F5FD-19AB5E488918}"/>
              </a:ext>
            </a:extLst>
          </p:cNvPr>
          <p:cNvSpPr/>
          <p:nvPr/>
        </p:nvSpPr>
        <p:spPr>
          <a:xfrm>
            <a:off x="0" y="-2002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F3BCCA-25FF-2751-B515-16F08DF7B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E81C9D-EE9B-6A71-EF65-92389C05B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ISR Summer School 2024, Boston Massachusetts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D0F0E0-D530-4B2C-95AA-CF396A8F1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3377-8F0A-4943-A24D-8BF987EE8200}" type="slidenum">
              <a:rPr lang="en-US" smtClean="0"/>
              <a:t>5</a:t>
            </a:fld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6349640-F8C6-0868-C0A1-8AF13FF21CC1}"/>
              </a:ext>
            </a:extLst>
          </p:cNvPr>
          <p:cNvSpPr txBox="1"/>
          <p:nvPr/>
        </p:nvSpPr>
        <p:spPr>
          <a:xfrm>
            <a:off x="6557372" y="5348065"/>
            <a:ext cx="3123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Average of all 6 beams above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Content Placeholder 4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5062E18B-2648-3238-767F-03C9165173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364" b="5324"/>
          <a:stretch/>
        </p:blipFill>
        <p:spPr>
          <a:xfrm>
            <a:off x="7632071" y="2703936"/>
            <a:ext cx="4451287" cy="3013461"/>
          </a:xfrm>
          <a:prstGeom prst="rect">
            <a:avLst/>
          </a:prstGeom>
        </p:spPr>
      </p:pic>
      <p:pic>
        <p:nvPicPr>
          <p:cNvPr id="7172" name="Picture 4" descr="Image preview">
            <a:extLst>
              <a:ext uri="{FF2B5EF4-FFF2-40B4-BE49-F238E27FC236}">
                <a16:creationId xmlns:a16="http://schemas.microsoft.com/office/drawing/2014/main" id="{974FE0D8-5FBC-3ECE-6033-A144CD182E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2" t="6568" r="8227" b="2822"/>
          <a:stretch/>
        </p:blipFill>
        <p:spPr bwMode="auto">
          <a:xfrm>
            <a:off x="398352" y="2246486"/>
            <a:ext cx="7016436" cy="415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2FC045C-1FE2-0931-9879-BFACB6629DA1}"/>
              </a:ext>
            </a:extLst>
          </p:cNvPr>
          <p:cNvCxnSpPr>
            <a:cxnSpLocks/>
          </p:cNvCxnSpPr>
          <p:nvPr/>
        </p:nvCxnSpPr>
        <p:spPr>
          <a:xfrm>
            <a:off x="941560" y="5241956"/>
            <a:ext cx="2000816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2C1683B-FC06-2B0B-8BDC-26536EC07903}"/>
              </a:ext>
            </a:extLst>
          </p:cNvPr>
          <p:cNvSpPr txBox="1"/>
          <p:nvPr/>
        </p:nvSpPr>
        <p:spPr>
          <a:xfrm>
            <a:off x="1118102" y="4975724"/>
            <a:ext cx="8238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600" dirty="0"/>
              <a:t>30 km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8451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29705E-4F24-EFD7-B181-133CB120E0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958239"/>
            <a:ext cx="11477296" cy="1446779"/>
          </a:xfrm>
        </p:spPr>
        <p:txBody>
          <a:bodyPr>
            <a:normAutofit/>
          </a:bodyPr>
          <a:lstStyle/>
          <a:p>
            <a:r>
              <a:rPr lang="da-DK" sz="2000" dirty="0">
                <a:latin typeface="Times" panose="02020603050405020304" pitchFamily="18" charset="0"/>
                <a:cs typeface="Times" panose="02020603050405020304" pitchFamily="18" charset="0"/>
              </a:rPr>
              <a:t>To ensure that our altitude estimation is valid, we calculated the altitude distance between the beams at common sample indices.</a:t>
            </a:r>
          </a:p>
          <a:p>
            <a:r>
              <a:rPr lang="da-DK" sz="2000" dirty="0">
                <a:latin typeface="Times" panose="02020603050405020304" pitchFamily="18" charset="0"/>
                <a:cs typeface="Times" panose="02020603050405020304" pitchFamily="18" charset="0"/>
              </a:rPr>
              <a:t>The maximum altitude difference between beams at 200 km is </a:t>
            </a:r>
            <a:r>
              <a:rPr lang="en-US" sz="2000" b="0" i="0" dirty="0">
                <a:solidFill>
                  <a:srgbClr val="474747"/>
                </a:solidFill>
                <a:effectLst/>
                <a:highlight>
                  <a:srgbClr val="FFFFFF"/>
                </a:highlight>
                <a:latin typeface="Times" panose="02020603050405020304" pitchFamily="18" charset="0"/>
                <a:cs typeface="Times" panose="02020603050405020304" pitchFamily="18" charset="0"/>
              </a:rPr>
              <a:t>~</a:t>
            </a:r>
            <a:r>
              <a:rPr lang="da-DK" sz="2000" dirty="0">
                <a:latin typeface="Times" panose="02020603050405020304" pitchFamily="18" charset="0"/>
                <a:cs typeface="Times" panose="02020603050405020304" pitchFamily="18" charset="0"/>
              </a:rPr>
              <a:t>3.5 km.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7EFFEB7-B7F4-D2D7-29C5-A93818714C55}"/>
              </a:ext>
            </a:extLst>
          </p:cNvPr>
          <p:cNvSpPr txBox="1">
            <a:spLocks/>
          </p:cNvSpPr>
          <p:nvPr/>
        </p:nvSpPr>
        <p:spPr>
          <a:xfrm>
            <a:off x="0" y="54431"/>
            <a:ext cx="11477297" cy="8533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b="1" dirty="0">
                <a:latin typeface="Times" panose="02020603050405020304" pitchFamily="18" charset="0"/>
                <a:cs typeface="Times" panose="02020603050405020304" pitchFamily="18" charset="0"/>
              </a:rPr>
              <a:t>Methods </a:t>
            </a:r>
            <a:r>
              <a:rPr lang="en-US" b="1" dirty="0">
                <a:latin typeface="Times" panose="02020603050405020304" pitchFamily="18" charset="0"/>
                <a:cs typeface="Times" panose="02020603050405020304" pitchFamily="18" charset="0"/>
              </a:rPr>
              <a:t>– Beam Averaging Justification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05E676-FC16-73C5-303C-7ED077B2D29B}"/>
              </a:ext>
            </a:extLst>
          </p:cNvPr>
          <p:cNvSpPr/>
          <p:nvPr/>
        </p:nvSpPr>
        <p:spPr>
          <a:xfrm>
            <a:off x="0" y="6811506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C51CE4-7636-BFEA-F766-423D190BEF57}"/>
              </a:ext>
            </a:extLst>
          </p:cNvPr>
          <p:cNvSpPr/>
          <p:nvPr/>
        </p:nvSpPr>
        <p:spPr>
          <a:xfrm>
            <a:off x="0" y="884543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6BCE7C-F3D1-B8D2-F5FD-19AB5E488918}"/>
              </a:ext>
            </a:extLst>
          </p:cNvPr>
          <p:cNvSpPr/>
          <p:nvPr/>
        </p:nvSpPr>
        <p:spPr>
          <a:xfrm>
            <a:off x="0" y="-2002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F3BCCA-25FF-2751-B515-16F08DF7B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E81C9D-EE9B-6A71-EF65-92389C05B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ISR Summer School 2024, Boston Massachusetts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D0F0E0-D530-4B2C-95AA-CF396A8F1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3377-8F0A-4943-A24D-8BF987EE8200}" type="slidenum">
              <a:rPr lang="en-US" smtClean="0"/>
              <a:t>6</a:t>
            </a:fld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6349640-F8C6-0868-C0A1-8AF13FF21CC1}"/>
              </a:ext>
            </a:extLst>
          </p:cNvPr>
          <p:cNvSpPr txBox="1"/>
          <p:nvPr/>
        </p:nvSpPr>
        <p:spPr>
          <a:xfrm>
            <a:off x="6557372" y="5348065"/>
            <a:ext cx="3123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Average of all 6 beams above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Content Placeholder 4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5062E18B-2648-3238-767F-03C9165173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364" b="5324"/>
          <a:stretch/>
        </p:blipFill>
        <p:spPr>
          <a:xfrm>
            <a:off x="7788719" y="2725996"/>
            <a:ext cx="4403281" cy="2980962"/>
          </a:xfrm>
          <a:prstGeom prst="rect">
            <a:avLst/>
          </a:prstGeom>
        </p:spPr>
      </p:pic>
      <p:pic>
        <p:nvPicPr>
          <p:cNvPr id="10242" name="Picture 2" descr="Image preview">
            <a:extLst>
              <a:ext uri="{FF2B5EF4-FFF2-40B4-BE49-F238E27FC236}">
                <a16:creationId xmlns:a16="http://schemas.microsoft.com/office/drawing/2014/main" id="{1D9EBBA2-4F91-99A8-9986-76CE130AEA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2" t="7051" r="8203" b="3347"/>
          <a:stretch/>
        </p:blipFill>
        <p:spPr bwMode="auto">
          <a:xfrm>
            <a:off x="124153" y="2161069"/>
            <a:ext cx="7152948" cy="419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D1A3387-3EDD-D147-C38F-396FDF1DBD07}"/>
              </a:ext>
            </a:extLst>
          </p:cNvPr>
          <p:cNvCxnSpPr>
            <a:cxnSpLocks/>
          </p:cNvCxnSpPr>
          <p:nvPr/>
        </p:nvCxnSpPr>
        <p:spPr>
          <a:xfrm>
            <a:off x="674860" y="5184806"/>
            <a:ext cx="1487315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8B14F59-F4BE-95C0-B232-D1032F70C5D9}"/>
              </a:ext>
            </a:extLst>
          </p:cNvPr>
          <p:cNvSpPr txBox="1"/>
          <p:nvPr/>
        </p:nvSpPr>
        <p:spPr>
          <a:xfrm>
            <a:off x="1006584" y="4910944"/>
            <a:ext cx="8238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600" dirty="0"/>
              <a:t>3.5 km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91746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29705E-4F24-EFD7-B181-133CB120E0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244" y="1118466"/>
            <a:ext cx="9509910" cy="1872369"/>
          </a:xfrm>
        </p:spPr>
        <p:txBody>
          <a:bodyPr>
            <a:normAutofit/>
          </a:bodyPr>
          <a:lstStyle/>
          <a:p>
            <a:pPr lvl="1"/>
            <a:r>
              <a:rPr lang="da-DK" sz="2200" dirty="0"/>
              <a:t>Generally we see the electron densities decrease as night arrives.</a:t>
            </a:r>
          </a:p>
          <a:p>
            <a:pPr lvl="1"/>
            <a:r>
              <a:rPr lang="da-DK" sz="2200" dirty="0"/>
              <a:t>No TIDs were observed, but density structures present in the north beams, let’s analyse further.</a:t>
            </a:r>
          </a:p>
          <a:p>
            <a:pPr lvl="1"/>
            <a:endParaRPr lang="da-DK" sz="2200" dirty="0"/>
          </a:p>
          <a:p>
            <a:pPr lvl="1"/>
            <a:endParaRPr lang="da-DK" dirty="0"/>
          </a:p>
          <a:p>
            <a:pPr lvl="1"/>
            <a:endParaRPr lang="da-DK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7EFFEB7-B7F4-D2D7-29C5-A93818714C55}"/>
              </a:ext>
            </a:extLst>
          </p:cNvPr>
          <p:cNvSpPr txBox="1">
            <a:spLocks/>
          </p:cNvSpPr>
          <p:nvPr/>
        </p:nvSpPr>
        <p:spPr>
          <a:xfrm>
            <a:off x="0" y="54431"/>
            <a:ext cx="11477297" cy="8533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b="1" dirty="0"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en-US" b="1" dirty="0" err="1">
                <a:latin typeface="Times" panose="02020603050405020304" pitchFamily="18" charset="0"/>
                <a:cs typeface="Times" panose="02020603050405020304" pitchFamily="18" charset="0"/>
              </a:rPr>
              <a:t>esults</a:t>
            </a:r>
            <a:r>
              <a:rPr lang="en-US" b="1" dirty="0">
                <a:latin typeface="Times" panose="02020603050405020304" pitchFamily="18" charset="0"/>
                <a:cs typeface="Times" panose="02020603050405020304" pitchFamily="18" charset="0"/>
              </a:rPr>
              <a:t> – Electron densities from different beam directions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05E676-FC16-73C5-303C-7ED077B2D29B}"/>
              </a:ext>
            </a:extLst>
          </p:cNvPr>
          <p:cNvSpPr/>
          <p:nvPr/>
        </p:nvSpPr>
        <p:spPr>
          <a:xfrm>
            <a:off x="0" y="6811506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C51CE4-7636-BFEA-F766-423D190BEF57}"/>
              </a:ext>
            </a:extLst>
          </p:cNvPr>
          <p:cNvSpPr/>
          <p:nvPr/>
        </p:nvSpPr>
        <p:spPr>
          <a:xfrm>
            <a:off x="0" y="884543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6BCE7C-F3D1-B8D2-F5FD-19AB5E488918}"/>
              </a:ext>
            </a:extLst>
          </p:cNvPr>
          <p:cNvSpPr/>
          <p:nvPr/>
        </p:nvSpPr>
        <p:spPr>
          <a:xfrm>
            <a:off x="0" y="-2002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F3BCCA-25FF-2751-B515-16F08DF7B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E81C9D-EE9B-6A71-EF65-92389C05B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ISR Summer School 2024, Boston Massachusetts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D0F0E0-D530-4B2C-95AA-CF396A8F1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3377-8F0A-4943-A24D-8BF987EE8200}" type="slidenum">
              <a:rPr lang="en-US" smtClean="0"/>
              <a:t>7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5CFD42-4B47-2FC5-DC74-D25565985030}"/>
              </a:ext>
            </a:extLst>
          </p:cNvPr>
          <p:cNvSpPr txBox="1"/>
          <p:nvPr/>
        </p:nvSpPr>
        <p:spPr>
          <a:xfrm>
            <a:off x="1512913" y="5123677"/>
            <a:ext cx="3123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Average of westward parallel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EE9AE8-0944-0662-B955-3E8E70B3CFFD}"/>
              </a:ext>
            </a:extLst>
          </p:cNvPr>
          <p:cNvSpPr txBox="1"/>
          <p:nvPr/>
        </p:nvSpPr>
        <p:spPr>
          <a:xfrm>
            <a:off x="7646235" y="5066296"/>
            <a:ext cx="3123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Average of eastward parallel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9" name="Content Placeholder 4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615E02E7-793A-9E02-F3D8-03A5EA04C8E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2" t="8317" r="13328" b="49564"/>
          <a:stretch/>
        </p:blipFill>
        <p:spPr>
          <a:xfrm>
            <a:off x="10074244" y="931037"/>
            <a:ext cx="2117756" cy="2047321"/>
          </a:xfrm>
          <a:prstGeom prst="rect">
            <a:avLst/>
          </a:prstGeom>
        </p:spPr>
      </p:pic>
      <p:pic>
        <p:nvPicPr>
          <p:cNvPr id="5126" name="Picture 6" descr="Image preview">
            <a:extLst>
              <a:ext uri="{FF2B5EF4-FFF2-40B4-BE49-F238E27FC236}">
                <a16:creationId xmlns:a16="http://schemas.microsoft.com/office/drawing/2014/main" id="{CFA1A3CA-C7D4-75B2-B64C-5BF159871F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094"/>
          <a:stretch/>
        </p:blipFill>
        <p:spPr bwMode="auto">
          <a:xfrm>
            <a:off x="11669" y="2908338"/>
            <a:ext cx="6304687" cy="187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 descr="Image preview">
            <a:extLst>
              <a:ext uri="{FF2B5EF4-FFF2-40B4-BE49-F238E27FC236}">
                <a16:creationId xmlns:a16="http://schemas.microsoft.com/office/drawing/2014/main" id="{5C516316-DFD8-9C2B-461E-18BE042D2A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7" t="26232" r="2669" b="50564"/>
          <a:stretch/>
        </p:blipFill>
        <p:spPr bwMode="auto">
          <a:xfrm>
            <a:off x="6221491" y="2963468"/>
            <a:ext cx="5958840" cy="1744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6" descr="Image preview">
            <a:extLst>
              <a:ext uri="{FF2B5EF4-FFF2-40B4-BE49-F238E27FC236}">
                <a16:creationId xmlns:a16="http://schemas.microsoft.com/office/drawing/2014/main" id="{098776CC-273D-3706-E897-C3906C5DAE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31"/>
          <a:stretch/>
        </p:blipFill>
        <p:spPr bwMode="auto">
          <a:xfrm>
            <a:off x="0" y="4613154"/>
            <a:ext cx="6304687" cy="1846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6" descr="Image preview">
            <a:extLst>
              <a:ext uri="{FF2B5EF4-FFF2-40B4-BE49-F238E27FC236}">
                <a16:creationId xmlns:a16="http://schemas.microsoft.com/office/drawing/2014/main" id="{92931E9E-1A82-D53B-B272-3991B669C4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1" t="51099" r="3384" b="25767"/>
          <a:stretch/>
        </p:blipFill>
        <p:spPr bwMode="auto">
          <a:xfrm>
            <a:off x="6221491" y="4639325"/>
            <a:ext cx="5958840" cy="1739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517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12" descr="Image preview">
            <a:extLst>
              <a:ext uri="{FF2B5EF4-FFF2-40B4-BE49-F238E27FC236}">
                <a16:creationId xmlns:a16="http://schemas.microsoft.com/office/drawing/2014/main" id="{97D67662-9905-7D7C-8D90-0D693F8DA8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423"/>
          <a:stretch/>
        </p:blipFill>
        <p:spPr bwMode="auto">
          <a:xfrm>
            <a:off x="4302059" y="4017639"/>
            <a:ext cx="7889941" cy="2312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7EFFEB7-B7F4-D2D7-29C5-A93818714C55}"/>
              </a:ext>
            </a:extLst>
          </p:cNvPr>
          <p:cNvSpPr txBox="1">
            <a:spLocks/>
          </p:cNvSpPr>
          <p:nvPr/>
        </p:nvSpPr>
        <p:spPr>
          <a:xfrm>
            <a:off x="0" y="54431"/>
            <a:ext cx="11477297" cy="8533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b="1" dirty="0">
                <a:latin typeface="Times" panose="02020603050405020304" pitchFamily="18" charset="0"/>
                <a:cs typeface="Times" panose="02020603050405020304" pitchFamily="18" charset="0"/>
              </a:rPr>
              <a:t>Results – First Look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05E676-FC16-73C5-303C-7ED077B2D29B}"/>
              </a:ext>
            </a:extLst>
          </p:cNvPr>
          <p:cNvSpPr/>
          <p:nvPr/>
        </p:nvSpPr>
        <p:spPr>
          <a:xfrm>
            <a:off x="0" y="6811506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C51CE4-7636-BFEA-F766-423D190BEF57}"/>
              </a:ext>
            </a:extLst>
          </p:cNvPr>
          <p:cNvSpPr/>
          <p:nvPr/>
        </p:nvSpPr>
        <p:spPr>
          <a:xfrm>
            <a:off x="0" y="884543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6BCE7C-F3D1-B8D2-F5FD-19AB5E488918}"/>
              </a:ext>
            </a:extLst>
          </p:cNvPr>
          <p:cNvSpPr/>
          <p:nvPr/>
        </p:nvSpPr>
        <p:spPr>
          <a:xfrm>
            <a:off x="0" y="-2002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F3BCCA-25FF-2751-B515-16F08DF7B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E81C9D-EE9B-6A71-EF65-92389C05B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ISR Summer School 2024, Boston Massachusetts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D0F0E0-D530-4B2C-95AA-CF396A8F1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3377-8F0A-4943-A24D-8BF987EE8200}" type="slidenum">
              <a:rPr lang="en-US" smtClean="0"/>
              <a:t>8</a:t>
            </a:fld>
            <a:endParaRPr lang="en-US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F7F8915-1157-E640-CEAB-C0A9478396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42" y="1069758"/>
            <a:ext cx="4295115" cy="1768601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0A4EDC4-C634-2177-45A8-5A677F60E1EF}"/>
              </a:ext>
            </a:extLst>
          </p:cNvPr>
          <p:cNvGrpSpPr/>
          <p:nvPr/>
        </p:nvGrpSpPr>
        <p:grpSpPr>
          <a:xfrm>
            <a:off x="5078997" y="4344720"/>
            <a:ext cx="6017628" cy="1539089"/>
            <a:chOff x="5078997" y="4344720"/>
            <a:chExt cx="6017628" cy="1539089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391FBB00-8C7A-0FCD-FCFB-60BC492A02AD}"/>
                </a:ext>
              </a:extLst>
            </p:cNvPr>
            <p:cNvCxnSpPr>
              <a:cxnSpLocks/>
            </p:cNvCxnSpPr>
            <p:nvPr/>
          </p:nvCxnSpPr>
          <p:spPr>
            <a:xfrm>
              <a:off x="5078997" y="5660294"/>
              <a:ext cx="6017628" cy="0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63C5ACB-2540-4513-F7F7-DA0AFC1A5B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72562" y="4344720"/>
              <a:ext cx="0" cy="1539089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290" name="Picture 2" descr="Image preview">
            <a:extLst>
              <a:ext uri="{FF2B5EF4-FFF2-40B4-BE49-F238E27FC236}">
                <a16:creationId xmlns:a16="http://schemas.microsoft.com/office/drawing/2014/main" id="{0C0DC788-0848-1B91-1418-5D45DC835B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183" y="1434383"/>
            <a:ext cx="6708429" cy="1959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Image preview">
            <a:extLst>
              <a:ext uri="{FF2B5EF4-FFF2-40B4-BE49-F238E27FC236}">
                <a16:creationId xmlns:a16="http://schemas.microsoft.com/office/drawing/2014/main" id="{E2E98E92-E00C-A64A-6CB3-3E6ABEC8DC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606" y="1494381"/>
            <a:ext cx="2322286" cy="5150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0371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Image preview">
            <a:extLst>
              <a:ext uri="{FF2B5EF4-FFF2-40B4-BE49-F238E27FC236}">
                <a16:creationId xmlns:a16="http://schemas.microsoft.com/office/drawing/2014/main" id="{E8AACCE1-B531-8E83-37BD-383C8971A8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128"/>
          <a:stretch/>
        </p:blipFill>
        <p:spPr bwMode="auto">
          <a:xfrm>
            <a:off x="5850496" y="4434442"/>
            <a:ext cx="6329844" cy="1801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Image preview">
            <a:extLst>
              <a:ext uri="{FF2B5EF4-FFF2-40B4-BE49-F238E27FC236}">
                <a16:creationId xmlns:a16="http://schemas.microsoft.com/office/drawing/2014/main" id="{F434D0D6-7B55-9B77-09C5-9AC0369C9E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57" r="2915" b="50439"/>
          <a:stretch/>
        </p:blipFill>
        <p:spPr bwMode="auto">
          <a:xfrm>
            <a:off x="5888596" y="2633833"/>
            <a:ext cx="6214188" cy="1757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7EFFEB7-B7F4-D2D7-29C5-A93818714C55}"/>
              </a:ext>
            </a:extLst>
          </p:cNvPr>
          <p:cNvSpPr txBox="1">
            <a:spLocks/>
          </p:cNvSpPr>
          <p:nvPr/>
        </p:nvSpPr>
        <p:spPr>
          <a:xfrm>
            <a:off x="0" y="54431"/>
            <a:ext cx="11477297" cy="8533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b="1" dirty="0"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en-US" b="1" dirty="0" err="1">
                <a:latin typeface="Times" panose="02020603050405020304" pitchFamily="18" charset="0"/>
                <a:cs typeface="Times" panose="02020603050405020304" pitchFamily="18" charset="0"/>
              </a:rPr>
              <a:t>esults</a:t>
            </a:r>
            <a:r>
              <a:rPr lang="en-US" b="1" dirty="0">
                <a:latin typeface="Times" panose="02020603050405020304" pitchFamily="18" charset="0"/>
                <a:cs typeface="Times" panose="02020603050405020304" pitchFamily="18" charset="0"/>
              </a:rPr>
              <a:t> – Particle precipitation?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05E676-FC16-73C5-303C-7ED077B2D29B}"/>
              </a:ext>
            </a:extLst>
          </p:cNvPr>
          <p:cNvSpPr/>
          <p:nvPr/>
        </p:nvSpPr>
        <p:spPr>
          <a:xfrm>
            <a:off x="0" y="6811506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C51CE4-7636-BFEA-F766-423D190BEF57}"/>
              </a:ext>
            </a:extLst>
          </p:cNvPr>
          <p:cNvSpPr/>
          <p:nvPr/>
        </p:nvSpPr>
        <p:spPr>
          <a:xfrm>
            <a:off x="0" y="884543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6BCE7C-F3D1-B8D2-F5FD-19AB5E488918}"/>
              </a:ext>
            </a:extLst>
          </p:cNvPr>
          <p:cNvSpPr/>
          <p:nvPr/>
        </p:nvSpPr>
        <p:spPr>
          <a:xfrm>
            <a:off x="0" y="-2002"/>
            <a:ext cx="12192000" cy="464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F3BCCA-25FF-2751-B515-16F08DF7B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E81C9D-EE9B-6A71-EF65-92389C05B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ISR Summer School 2024, Boston Massachusetts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D0F0E0-D530-4B2C-95AA-CF396A8F1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3377-8F0A-4943-A24D-8BF987EE8200}" type="slidenum">
              <a:rPr lang="en-US" smtClean="0"/>
              <a:t>9</a:t>
            </a:fld>
            <a:endParaRPr lang="en-US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F0EEE0F3-6A87-35A7-7CB7-F3B81DFC8FE9}"/>
              </a:ext>
            </a:extLst>
          </p:cNvPr>
          <p:cNvSpPr txBox="1">
            <a:spLocks/>
          </p:cNvSpPr>
          <p:nvPr/>
        </p:nvSpPr>
        <p:spPr>
          <a:xfrm>
            <a:off x="-73765" y="2241757"/>
            <a:ext cx="5762308" cy="21593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Investigated LOS velocities and ion temperature data</a:t>
            </a:r>
          </a:p>
          <a:p>
            <a:r>
              <a:rPr lang="da-DK" dirty="0"/>
              <a:t>LOS velocities indicate plasma movement away from the radar.</a:t>
            </a:r>
            <a:endParaRPr lang="en-US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0D91157-01E7-1A45-E99E-15C9C60F4DEA}"/>
              </a:ext>
            </a:extLst>
          </p:cNvPr>
          <p:cNvGrpSpPr/>
          <p:nvPr/>
        </p:nvGrpSpPr>
        <p:grpSpPr>
          <a:xfrm>
            <a:off x="2990850" y="2904435"/>
            <a:ext cx="8362950" cy="3163077"/>
            <a:chOff x="2990850" y="2904435"/>
            <a:chExt cx="8362950" cy="3163077"/>
          </a:xfrm>
        </p:grpSpPr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98B935E4-E62F-27E3-E13A-18ED5F9ED0B8}"/>
                </a:ext>
              </a:extLst>
            </p:cNvPr>
            <p:cNvCxnSpPr>
              <a:cxnSpLocks/>
            </p:cNvCxnSpPr>
            <p:nvPr/>
          </p:nvCxnSpPr>
          <p:spPr>
            <a:xfrm>
              <a:off x="2990850" y="2904435"/>
              <a:ext cx="4704171" cy="88275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B83A3653-C546-9F76-4F61-B8EE916B6EA1}"/>
                </a:ext>
              </a:extLst>
            </p:cNvPr>
            <p:cNvCxnSpPr>
              <a:cxnSpLocks/>
            </p:cNvCxnSpPr>
            <p:nvPr/>
          </p:nvCxnSpPr>
          <p:spPr>
            <a:xfrm>
              <a:off x="2990850" y="2904435"/>
              <a:ext cx="4895171" cy="272929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93AE3EB2-60E2-3B1B-3F7F-67808C5B6CFC}"/>
                </a:ext>
              </a:extLst>
            </p:cNvPr>
            <p:cNvSpPr/>
            <p:nvPr/>
          </p:nvSpPr>
          <p:spPr>
            <a:xfrm>
              <a:off x="7629904" y="3551692"/>
              <a:ext cx="3657221" cy="639158"/>
            </a:xfrm>
            <a:prstGeom prst="ellipse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CF996F7-8D88-CC44-FD46-EC78E3B13A2B}"/>
                </a:ext>
              </a:extLst>
            </p:cNvPr>
            <p:cNvSpPr/>
            <p:nvPr/>
          </p:nvSpPr>
          <p:spPr>
            <a:xfrm>
              <a:off x="7685968" y="5428354"/>
              <a:ext cx="3667832" cy="639158"/>
            </a:xfrm>
            <a:prstGeom prst="ellipse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Image preview">
            <a:extLst>
              <a:ext uri="{FF2B5EF4-FFF2-40B4-BE49-F238E27FC236}">
                <a16:creationId xmlns:a16="http://schemas.microsoft.com/office/drawing/2014/main" id="{F4984EB1-7E15-9027-4F4C-3A0926DABE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423"/>
          <a:stretch/>
        </p:blipFill>
        <p:spPr bwMode="auto">
          <a:xfrm>
            <a:off x="5888596" y="942934"/>
            <a:ext cx="6303404" cy="184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03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2298</TotalTime>
  <Words>815</Words>
  <Application>Microsoft Office PowerPoint</Application>
  <PresentationFormat>Widescreen</PresentationFormat>
  <Paragraphs>118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Helvetica Neue</vt:lpstr>
      <vt:lpstr>Aptos</vt:lpstr>
      <vt:lpstr>Aptos Display</vt:lpstr>
      <vt:lpstr>Arial</vt:lpstr>
      <vt:lpstr>Helvetica</vt:lpstr>
      <vt:lpstr>Times</vt:lpstr>
      <vt:lpstr>Office Theme</vt:lpstr>
      <vt:lpstr>The Effects of ISR Beam-look Direction on Derived TID Characteristics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Bjorn Bergsson</dc:creator>
  <cp:lastModifiedBy>Bjorn Bergsson</cp:lastModifiedBy>
  <cp:revision>22</cp:revision>
  <dcterms:created xsi:type="dcterms:W3CDTF">2024-07-25T12:43:03Z</dcterms:created>
  <dcterms:modified xsi:type="dcterms:W3CDTF">2024-07-27T15:37:32Z</dcterms:modified>
</cp:coreProperties>
</file>