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5.xml"/>
  <Override ContentType="application/vnd.openxmlformats-officedocument.presentationml.comments+xml" PartName="/ppt/comments/comment6.xml"/>
  <Override ContentType="application/vnd.openxmlformats-officedocument.presentationml.comments+xml" PartName="/ppt/comments/comment4.xml"/>
  <Override ContentType="application/vnd.openxmlformats-officedocument.presentationml.comments+xml" PartName="/ppt/comments/comment3.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Lst>
  <p:sldSz cy="5143500" cx="9144000"/>
  <p:notesSz cx="6858000" cy="9144000"/>
  <p:embeddedFontLst>
    <p:embeddedFont>
      <p:font typeface="Roboto"/>
      <p:regular r:id="rId48"/>
      <p:bold r:id="rId49"/>
      <p:italic r:id="rId50"/>
      <p:boldItalic r:id="rId51"/>
    </p:embeddedFont>
    <p:embeddedFont>
      <p:font typeface="Nunito"/>
      <p:regular r:id="rId52"/>
      <p:bold r:id="rId53"/>
      <p:italic r:id="rId54"/>
      <p:boldItalic r:id="rId55"/>
    </p:embeddedFont>
    <p:embeddedFont>
      <p:font typeface="Open Sans"/>
      <p:regular r:id="rId56"/>
      <p:bold r:id="rId57"/>
      <p:italic r:id="rId58"/>
      <p:boldItalic r:id="rId5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6" name="Adrienne Rudolph"/>
  <p:cmAuthor clrIdx="1" id="1" initials="" lastIdx="6" name="Anh Phan"/>
  <p:cmAuthor clrIdx="2" id="2" initials="" lastIdx="6" name="Nina Servan-Schreiber"/>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48" Type="http://schemas.openxmlformats.org/officeDocument/2006/relationships/font" Target="fonts/Roboto-regular.fntdata"/><Relationship Id="rId47" Type="http://schemas.openxmlformats.org/officeDocument/2006/relationships/slide" Target="slides/slide41.xml"/><Relationship Id="rId49" Type="http://schemas.openxmlformats.org/officeDocument/2006/relationships/font" Target="fonts/Roboto-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Roboto-boldItalic.fntdata"/><Relationship Id="rId50" Type="http://schemas.openxmlformats.org/officeDocument/2006/relationships/font" Target="fonts/Roboto-italic.fntdata"/><Relationship Id="rId53" Type="http://schemas.openxmlformats.org/officeDocument/2006/relationships/font" Target="fonts/Nunito-bold.fntdata"/><Relationship Id="rId52" Type="http://schemas.openxmlformats.org/officeDocument/2006/relationships/font" Target="fonts/Nunito-regular.fntdata"/><Relationship Id="rId11" Type="http://schemas.openxmlformats.org/officeDocument/2006/relationships/slide" Target="slides/slide5.xml"/><Relationship Id="rId55" Type="http://schemas.openxmlformats.org/officeDocument/2006/relationships/font" Target="fonts/Nunito-boldItalic.fntdata"/><Relationship Id="rId10" Type="http://schemas.openxmlformats.org/officeDocument/2006/relationships/slide" Target="slides/slide4.xml"/><Relationship Id="rId54" Type="http://schemas.openxmlformats.org/officeDocument/2006/relationships/font" Target="fonts/Nunito-italic.fntdata"/><Relationship Id="rId13" Type="http://schemas.openxmlformats.org/officeDocument/2006/relationships/slide" Target="slides/slide7.xml"/><Relationship Id="rId57" Type="http://schemas.openxmlformats.org/officeDocument/2006/relationships/font" Target="fonts/OpenSans-bold.fntdata"/><Relationship Id="rId12" Type="http://schemas.openxmlformats.org/officeDocument/2006/relationships/slide" Target="slides/slide6.xml"/><Relationship Id="rId56" Type="http://schemas.openxmlformats.org/officeDocument/2006/relationships/font" Target="fonts/OpenSans-regular.fntdata"/><Relationship Id="rId15" Type="http://schemas.openxmlformats.org/officeDocument/2006/relationships/slide" Target="slides/slide9.xml"/><Relationship Id="rId59" Type="http://schemas.openxmlformats.org/officeDocument/2006/relationships/font" Target="fonts/OpenSans-boldItalic.fntdata"/><Relationship Id="rId14" Type="http://schemas.openxmlformats.org/officeDocument/2006/relationships/slide" Target="slides/slide8.xml"/><Relationship Id="rId58" Type="http://schemas.openxmlformats.org/officeDocument/2006/relationships/font" Target="fonts/OpenSans-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07-26T22:28:31.966">
    <p:pos x="6000" y="0"/>
    <p:text>Adrienne will do this slide</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4-07-27T11:24:00.719">
    <p:pos x="6000" y="0"/>
    <p:text>I do this slide</p:text>
  </p:cm>
  <p:cm authorId="1" idx="1" dt="2024-07-27T02:52:14.973">
    <p:pos x="6000" y="100"/>
    <p:text>PFISR1. Long Pulse
• 330 us long pulse with multiple frequencies to improve statistics
• Good mode for F-region studies needing high time resolution (e.g. TID studies)</p:text>
  </p:cm>
  <p:cm authorId="1" idx="2" dt="2024-07-27T03:35:39.096">
    <p:pos x="6000" y="200"/>
    <p:text>I moved the conclusion about the calibration accuracy toward the end</p:text>
  </p:cm>
  <p:cm authorId="2" idx="1" dt="2024-07-27T03:35:39.096">
    <p:pos x="6000" y="200"/>
    <p:text>Moved it back in; the fact that the south beam isn't as reliable as the other beams isn't due to calibration here, it's because it's the closest one to the edge of the star shape. Calibration issues come later.</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3" dt="2024-07-26T22:30:05.059">
    <p:pos x="6000" y="0"/>
    <p:text>Adrienne do this</p:tex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4" dt="2024-07-27T04:38:51.779">
    <p:pos x="6000" y="0"/>
    <p:text>For each timestamp, the scale height is calculated for each of these altitude points, and then these values are averaged to obtain a single "average scale height" value for that timestamp.</p:text>
  </p:cm>
  <p:cm authorId="2" idx="2" dt="2024-07-27T04:38:51.779">
    <p:pos x="6000" y="0"/>
    <p:text>Okay then I'm putting scale height vs altitude slide first; you can use it to explain that averaging one scale height over the entire altitude range is legit since the error bars are too great to show significant variation anyway.</p:text>
  </p:cm>
  <p:cm authorId="0" idx="5" dt="2024-07-27T03:38:27.382">
    <p:pos x="6000" y="100"/>
    <p:text>Adrienne do this</p:text>
  </p:cm>
  <p:cm authorId="2" idx="3" dt="2024-07-27T03:38:27.382">
    <p:pos x="6000" y="100"/>
    <p:text>Adrienne you should add:
- the scale height equation
- what you mean by average scale height (over which altitude range?)</p:text>
  </p:cm>
</p:cmLst>
</file>

<file path=ppt/comments/comment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6" dt="2024-07-27T04:00:24.996">
    <p:pos x="6000" y="0"/>
    <p:text>"Another general conclusion is that the variability in the PFISR values is larger than the variability 
in the Swarm values." - this came from the paper that did the SWARM analysis. Do we confirm this with our data in any way?</p:text>
  </p:cm>
</p:cmLst>
</file>

<file path=ppt/comments/comment6.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3" dt="2024-07-27T05:12:44.682">
    <p:pos x="6000" y="0"/>
    <p:text>I'll start my part here, and tell a bit of a story.</p:text>
  </p:cm>
  <p:cm authorId="2" idx="4" dt="2024-07-27T03:29:56.043">
    <p:pos x="6000" y="0"/>
    <p:text>Do you think you need slide 14 for your story? It's almost the same plot as slide 17 so I think it's best to remove it if you can.</p:text>
  </p:cm>
  <p:cm authorId="1" idx="4" dt="2024-07-27T03:59:45.528">
    <p:pos x="6000" y="0"/>
    <p:text>The story is in slides 10 and 11. Slides 12-14 cover common sense (the decrease in electron density at the end of the experiment). I will then transition to you so you can expand and explain further. Your plots will be more complex.</p:text>
  </p:cm>
  <p:cm authorId="2" idx="5" dt="2024-07-27T04:33:18.451">
    <p:pos x="6000" y="0"/>
    <p:text>So you don't need slides 15 and 16?</p:text>
  </p:cm>
  <p:cm authorId="1" idx="5" dt="2024-07-27T04:42:37.469">
    <p:pos x="6000" y="0"/>
    <p:text>The page numbers changed. I will use these two as well.</p:text>
  </p:cm>
  <p:cm authorId="2" idx="6" dt="2024-07-27T04:59:59.954">
    <p:pos x="6000" y="0"/>
    <p:text>Ahn I love your humor but I don't think you need an entire slide just for this meme lol. Maybe put it next to the plots?</p:text>
  </p:cm>
  <p:cm authorId="1" idx="6" dt="2024-07-27T05:12:44.682">
    <p:pos x="6000" y="0"/>
    <p:text>I will spend about one-third of my time in this slide. I see the presentation as a big story, with my part being a smaller story that connects to yours. I might move my part to the end to provide a memorable conclusion.</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eeb65e10dc_8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eeb65e10dc_8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PFISR1. Long Pulse</a:t>
            </a:r>
            <a:endParaRPr/>
          </a:p>
          <a:p>
            <a:pPr indent="0" lvl="0" marL="0" rtl="0" algn="l">
              <a:spcBef>
                <a:spcPts val="0"/>
              </a:spcBef>
              <a:spcAft>
                <a:spcPts val="0"/>
              </a:spcAft>
              <a:buClr>
                <a:schemeClr val="dk1"/>
              </a:buClr>
              <a:buSzPts val="1100"/>
              <a:buFont typeface="Arial"/>
              <a:buNone/>
            </a:pPr>
            <a:r>
              <a:rPr lang="en"/>
              <a:t>• 330 us long pulse with multiple frequencies to improve statistics</a:t>
            </a:r>
            <a:endParaRPr/>
          </a:p>
          <a:p>
            <a:pPr indent="0" lvl="0" marL="0" rtl="0" algn="l">
              <a:spcBef>
                <a:spcPts val="0"/>
              </a:spcBef>
              <a:spcAft>
                <a:spcPts val="0"/>
              </a:spcAft>
              <a:buNone/>
            </a:pPr>
            <a:r>
              <a:rPr lang="en"/>
              <a:t>• Good mode for F-region studies needing high time resolution (e.g. TID studies)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eeb65e10dc_6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eeb65e10dc_6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eeb65e10dc_6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eeb65e10dc_6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Middle of the day, great F region at about 300 km, it’s a stable ionosphere, we don’t see anything strange going on. </a:t>
            </a:r>
            <a:endParaRPr/>
          </a:p>
          <a:p>
            <a:pPr indent="0" lvl="0" marL="0" rtl="0" algn="l">
              <a:spcBef>
                <a:spcPts val="0"/>
              </a:spcBef>
              <a:spcAft>
                <a:spcPts val="0"/>
              </a:spcAft>
              <a:buNone/>
            </a:pPr>
            <a:r>
              <a:rPr lang="en"/>
              <a:t>Point out 22:00 is the point where the satellite cross.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eeb4ccd6b2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eeb4ccd6b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want to take the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eeb65e10dc_8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2eeb65e10dc_8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eeb65e10dc_8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eeb65e10dc_8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eeb65e10dc_8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2eeb65e10dc_8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eeb65e10dc_8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2eeb65e10dc_8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the students, is this physical? </a:t>
            </a:r>
            <a:endParaRPr/>
          </a:p>
          <a:p>
            <a:pPr indent="0" lvl="0" marL="0" rtl="0" algn="l">
              <a:spcBef>
                <a:spcPts val="0"/>
              </a:spcBef>
              <a:spcAft>
                <a:spcPts val="0"/>
              </a:spcAft>
              <a:buNone/>
            </a:pPr>
            <a:r>
              <a:rPr lang="en"/>
              <a:t>Also point out the </a:t>
            </a:r>
            <a:r>
              <a:rPr lang="en"/>
              <a:t>difference</a:t>
            </a:r>
            <a:r>
              <a:rPr lang="en"/>
              <a:t> (40-60%) in electron density. Transition to Nina.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eeb4ccd6b2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eeb4ccd6b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eeb65e10dc_6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eeb65e10dc_6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eecdd3bf59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eecdd3bf59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eeb65e10dc_6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2eeb65e10dc_6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eeb65e10dc_6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eeb65e10dc_6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eeb65e10dc_6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eeb65e10dc_6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eeb65e10dc_7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eeb65e10dc_7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eeb65e10dc_7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eeb65e10dc_7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 slice</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eeb65e10dc_7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eeb65e10dc_7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2eeb65e10dc_6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2eeb65e10dc_6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2eeb65e10dc_1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2eeb65e10dc_1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eeb65e10dc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eeb65e10d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2eeb4ccd6b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2eeb4ccd6b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ee6d8658b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ee6d8658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2eeb65e10dc_1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2eeb65e10dc_1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2eeb65e10dc_16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2eeb65e10dc_16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2eecdd3bf59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2eecdd3bf59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2eeb65e10dc_9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2eeb65e10dc_9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2eeb65e10dc_9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2eeb65e10dc_9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1" marL="914400" rtl="0" algn="l">
              <a:spcBef>
                <a:spcPts val="0"/>
              </a:spcBef>
              <a:spcAft>
                <a:spcPts val="0"/>
              </a:spcAft>
              <a:buClr>
                <a:schemeClr val="dk1"/>
              </a:buClr>
              <a:buSzPts val="1400"/>
              <a:buFont typeface="Nunito"/>
              <a:buChar char="○"/>
            </a:pPr>
            <a:r>
              <a:rPr b="1" lang="en" sz="1400">
                <a:solidFill>
                  <a:schemeClr val="dk1"/>
                </a:solidFill>
                <a:latin typeface="Nunito"/>
                <a:ea typeface="Nunito"/>
                <a:cs typeface="Nunito"/>
                <a:sym typeface="Nunito"/>
              </a:rPr>
              <a:t>‘Dirty’ langmuir probe would have higher than expected resistance =&gt; lower measured Ne</a:t>
            </a:r>
            <a:endParaRPr b="1" sz="1400">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Nunito"/>
              <a:buChar char="○"/>
            </a:pPr>
            <a:r>
              <a:rPr lang="en" sz="1400">
                <a:solidFill>
                  <a:schemeClr val="dk1"/>
                </a:solidFill>
                <a:latin typeface="Nunito"/>
                <a:ea typeface="Nunito"/>
                <a:cs typeface="Nunito"/>
                <a:sym typeface="Nunito"/>
              </a:rPr>
              <a:t>Error would be largest toward end of mission is at end.</a:t>
            </a:r>
            <a:endParaRPr sz="1400">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Nunito"/>
              <a:buChar char="○"/>
            </a:pPr>
            <a:r>
              <a:rPr lang="en" sz="1400">
                <a:solidFill>
                  <a:schemeClr val="dk1"/>
                </a:solidFill>
                <a:latin typeface="Nunito"/>
                <a:ea typeface="Nunito"/>
                <a:cs typeface="Nunito"/>
                <a:sym typeface="Nunito"/>
              </a:rPr>
              <a:t>Why would electron densities from both SWARM A and C be so similarly biased</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2eeb65e10dc_9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2eeb65e10dc_9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2eeb4ccd6b2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2eeb4ccd6b2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2eeb65e10dc_8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2eeb65e10dc_8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t>I was skeptical. This was my face when we were spending hours looking for a satellite passing. </a:t>
            </a:r>
            <a:endParaRPr/>
          </a:p>
          <a:p>
            <a:pPr indent="0" lvl="0" marL="0" rtl="0" algn="l">
              <a:lnSpc>
                <a:spcPct val="115000"/>
              </a:lnSpc>
              <a:spcBef>
                <a:spcPts val="1200"/>
              </a:spcBef>
              <a:spcAft>
                <a:spcPts val="0"/>
              </a:spcAft>
              <a:buClr>
                <a:schemeClr val="dk1"/>
              </a:buClr>
              <a:buSzPts val="1100"/>
              <a:buFont typeface="Arial"/>
              <a:buNone/>
            </a:pPr>
            <a:r>
              <a:rPr lang="en"/>
              <a:t>We had great lectures and learned a lot, but we still didn't know much. On the second day of the summer class, we were grouped with students we hadn't worked with before and assigned to design an experiment. What? How?</a:t>
            </a:r>
            <a:endParaRPr/>
          </a:p>
          <a:p>
            <a:pPr indent="0" lvl="0" marL="0" rtl="0" algn="l">
              <a:lnSpc>
                <a:spcPct val="115000"/>
              </a:lnSpc>
              <a:spcBef>
                <a:spcPts val="1200"/>
              </a:spcBef>
              <a:spcAft>
                <a:spcPts val="0"/>
              </a:spcAft>
              <a:buClr>
                <a:schemeClr val="dk1"/>
              </a:buClr>
              <a:buSzPts val="1100"/>
              <a:buFont typeface="Arial"/>
              <a:buNone/>
            </a:pPr>
            <a:r>
              <a:rPr lang="en"/>
              <a:t>We had our disagreements. This is a shot of us "working" together. Just kidding. We actually collaborated really well. Each of us brought different skills to the table, and we learned a lot from each other.</a:t>
            </a:r>
            <a:endParaRPr/>
          </a:p>
          <a:p>
            <a:pPr indent="0" lvl="0" marL="0" rtl="0" algn="l">
              <a:lnSpc>
                <a:spcPct val="115000"/>
              </a:lnSpc>
              <a:spcBef>
                <a:spcPts val="1200"/>
              </a:spcBef>
              <a:spcAft>
                <a:spcPts val="0"/>
              </a:spcAft>
              <a:buNone/>
            </a:pPr>
            <a:r>
              <a:rPr lang="en"/>
              <a:t>Despite my initial skepticism, I supported the group. As we worked together, I saw their capability and dedication. I came to trust them. </a:t>
            </a:r>
            <a:endParaRPr/>
          </a:p>
          <a:p>
            <a:pPr indent="0" lvl="0" marL="0" rtl="0" algn="l">
              <a:lnSpc>
                <a:spcPct val="115000"/>
              </a:lnSpc>
              <a:spcBef>
                <a:spcPts val="1200"/>
              </a:spcBef>
              <a:spcAft>
                <a:spcPts val="1200"/>
              </a:spcAft>
              <a:buNone/>
            </a:pPr>
            <a:r>
              <a:rPr lang="en"/>
              <a:t>Larisa said you need a "novel idea" to change a research paradigm. While what we are doing is just a small experiment, I believe our group's idea is both unique and novel (new, original, innovative).</a:t>
            </a:r>
            <a:br>
              <a:rPr lang="en"/>
            </a:br>
            <a:br>
              <a:rPr lang="en"/>
            </a:br>
            <a:r>
              <a:rPr lang="en"/>
              <a:t>In the end, I think we achieved a lot in a short period of time. Trust your friends. Remember, always question the validity of the data. Doubt the data instead. I'll be presenting on the importance of common sense in interpreting data. </a:t>
            </a:r>
            <a:br>
              <a:rPr lang="en"/>
            </a:b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2eed6105967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2eed6105967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2eed6105967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2eed610596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eeb65e10dc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2eeb65e10dc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2eeb65e10dc_6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2eeb65e10dc_6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2eed6105967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2eed6105967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eeb65e10dc_9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eeb65e10dc_9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eeb65e10dc_6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eeb65e10dc_6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eeb65e10dc_6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eeb65e10dc_6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eeb65e10dc_6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eeb65e10dc_6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eeb65e10dc_8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eeb65e10dc_8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comments" Target="../comments/comment2.xml"/><Relationship Id="rId4" Type="http://schemas.openxmlformats.org/officeDocument/2006/relationships/image" Target="../media/image14.png"/><Relationship Id="rId5" Type="http://schemas.openxmlformats.org/officeDocument/2006/relationships/image" Target="../media/image20.png"/><Relationship Id="rId6" Type="http://schemas.openxmlformats.org/officeDocument/2006/relationships/image" Target="../media/image3.png"/><Relationship Id="rId7"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5.jp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5.jp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3.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6.png"/><Relationship Id="rId4" Type="http://schemas.openxmlformats.org/officeDocument/2006/relationships/image" Target="../media/image21.png"/><Relationship Id="rId5" Type="http://schemas.openxmlformats.org/officeDocument/2006/relationships/image" Target="../media/image34.png"/><Relationship Id="rId6"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comments" Target="../comments/comment3.xml"/><Relationship Id="rId4" Type="http://schemas.openxmlformats.org/officeDocument/2006/relationships/image" Target="../media/image2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comments" Target="../comments/comment4.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37.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3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3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24.png"/><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comments" Target="../comments/commen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comments" Target="../comments/comment6.xml"/><Relationship Id="rId4" Type="http://schemas.openxmlformats.org/officeDocument/2006/relationships/image" Target="../media/image29.gi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30.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3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36.png"/><Relationship Id="rId4" Type="http://schemas.openxmlformats.org/officeDocument/2006/relationships/image" Target="../media/image27.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27.jpg"/><Relationship Id="rId4" Type="http://schemas.openxmlformats.org/officeDocument/2006/relationships/image" Target="../media/image3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9.png"/><Relationship Id="rId4" Type="http://schemas.openxmlformats.org/officeDocument/2006/relationships/image" Target="../media/image2.jpg"/><Relationship Id="rId5" Type="http://schemas.openxmlformats.org/officeDocument/2006/relationships/image" Target="../media/image25.png"/><Relationship Id="rId6" Type="http://schemas.openxmlformats.org/officeDocument/2006/relationships/hyperlink" Target="https://vires.service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comments" Target="../comments/comment1.xml"/><Relationship Id="rId4" Type="http://schemas.openxmlformats.org/officeDocument/2006/relationships/image" Target="../media/image1.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27650" y="683100"/>
            <a:ext cx="8888700" cy="2523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4700">
                <a:latin typeface="Nunito"/>
                <a:ea typeface="Nunito"/>
                <a:cs typeface="Nunito"/>
                <a:sym typeface="Nunito"/>
              </a:rPr>
              <a:t>ISACC</a:t>
            </a:r>
            <a:r>
              <a:rPr lang="en" sz="4700">
                <a:latin typeface="Nunito"/>
                <a:ea typeface="Nunito"/>
                <a:cs typeface="Nunito"/>
                <a:sym typeface="Nunito"/>
              </a:rPr>
              <a:t>: </a:t>
            </a:r>
            <a:endParaRPr sz="4700">
              <a:latin typeface="Nunito"/>
              <a:ea typeface="Nunito"/>
              <a:cs typeface="Nunito"/>
              <a:sym typeface="Nunito"/>
            </a:endParaRPr>
          </a:p>
          <a:p>
            <a:pPr indent="0" lvl="0" marL="0" rtl="0" algn="ctr">
              <a:spcBef>
                <a:spcPts val="0"/>
              </a:spcBef>
              <a:spcAft>
                <a:spcPts val="0"/>
              </a:spcAft>
              <a:buNone/>
            </a:pPr>
            <a:r>
              <a:rPr b="1" lang="en" sz="4700">
                <a:latin typeface="Nunito"/>
                <a:ea typeface="Nunito"/>
                <a:cs typeface="Nunito"/>
                <a:sym typeface="Nunito"/>
              </a:rPr>
              <a:t>I</a:t>
            </a:r>
            <a:r>
              <a:rPr lang="en" sz="4700">
                <a:latin typeface="Nunito"/>
                <a:ea typeface="Nunito"/>
                <a:cs typeface="Nunito"/>
                <a:sym typeface="Nunito"/>
              </a:rPr>
              <a:t>SR and </a:t>
            </a:r>
            <a:r>
              <a:rPr b="1" lang="en" sz="4700">
                <a:latin typeface="Nunito"/>
                <a:ea typeface="Nunito"/>
                <a:cs typeface="Nunito"/>
                <a:sym typeface="Nunito"/>
              </a:rPr>
              <a:t>S</a:t>
            </a:r>
            <a:r>
              <a:rPr lang="en" sz="4700">
                <a:latin typeface="Nunito"/>
                <a:ea typeface="Nunito"/>
                <a:cs typeface="Nunito"/>
                <a:sym typeface="Nunito"/>
              </a:rPr>
              <a:t>WARM</a:t>
            </a:r>
            <a:r>
              <a:rPr lang="en" sz="4700">
                <a:latin typeface="Nunito"/>
                <a:ea typeface="Nunito"/>
                <a:cs typeface="Nunito"/>
                <a:sym typeface="Nunito"/>
              </a:rPr>
              <a:t>-</a:t>
            </a:r>
            <a:r>
              <a:rPr b="1" lang="en" sz="4700">
                <a:latin typeface="Nunito"/>
                <a:ea typeface="Nunito"/>
                <a:cs typeface="Nunito"/>
                <a:sym typeface="Nunito"/>
              </a:rPr>
              <a:t>A</a:t>
            </a:r>
            <a:r>
              <a:rPr lang="en" sz="4700">
                <a:latin typeface="Nunito"/>
                <a:ea typeface="Nunito"/>
                <a:cs typeface="Nunito"/>
                <a:sym typeface="Nunito"/>
              </a:rPr>
              <a:t> </a:t>
            </a:r>
            <a:r>
              <a:rPr b="1" lang="en" sz="4700">
                <a:latin typeface="Nunito"/>
                <a:ea typeface="Nunito"/>
                <a:cs typeface="Nunito"/>
                <a:sym typeface="Nunito"/>
              </a:rPr>
              <a:t>C</a:t>
            </a:r>
            <a:r>
              <a:rPr lang="en" sz="4700">
                <a:latin typeface="Nunito"/>
                <a:ea typeface="Nunito"/>
                <a:cs typeface="Nunito"/>
                <a:sym typeface="Nunito"/>
              </a:rPr>
              <a:t>ross-</a:t>
            </a:r>
            <a:r>
              <a:rPr b="1" lang="en" sz="4700">
                <a:latin typeface="Nunito"/>
                <a:ea typeface="Nunito"/>
                <a:cs typeface="Nunito"/>
                <a:sym typeface="Nunito"/>
              </a:rPr>
              <a:t>C</a:t>
            </a:r>
            <a:r>
              <a:rPr lang="en" sz="4700">
                <a:latin typeface="Nunito"/>
                <a:ea typeface="Nunito"/>
                <a:cs typeface="Nunito"/>
                <a:sym typeface="Nunito"/>
              </a:rPr>
              <a:t>omparison</a:t>
            </a:r>
            <a:endParaRPr sz="4700">
              <a:latin typeface="Nunito"/>
              <a:ea typeface="Nunito"/>
              <a:cs typeface="Nunito"/>
              <a:sym typeface="Nunito"/>
            </a:endParaRPr>
          </a:p>
        </p:txBody>
      </p:sp>
      <p:sp>
        <p:nvSpPr>
          <p:cNvPr id="55" name="Google Shape;55;p13"/>
          <p:cNvSpPr txBox="1"/>
          <p:nvPr>
            <p:ph idx="1" type="subTitle"/>
          </p:nvPr>
        </p:nvSpPr>
        <p:spPr>
          <a:xfrm>
            <a:off x="311700" y="3643125"/>
            <a:ext cx="8520600" cy="141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Nunito"/>
                <a:ea typeface="Nunito"/>
                <a:cs typeface="Nunito"/>
                <a:sym typeface="Nunito"/>
              </a:rPr>
              <a:t>Presented by</a:t>
            </a:r>
            <a:endParaRPr sz="2400">
              <a:solidFill>
                <a:schemeClr val="dk1"/>
              </a:solidFill>
              <a:latin typeface="Nunito"/>
              <a:ea typeface="Nunito"/>
              <a:cs typeface="Nunito"/>
              <a:sym typeface="Nunito"/>
            </a:endParaRPr>
          </a:p>
          <a:p>
            <a:pPr indent="0" lvl="0" marL="0" rtl="0" algn="ctr">
              <a:spcBef>
                <a:spcPts val="0"/>
              </a:spcBef>
              <a:spcAft>
                <a:spcPts val="0"/>
              </a:spcAft>
              <a:buNone/>
            </a:pPr>
            <a:r>
              <a:rPr lang="en" sz="2400">
                <a:solidFill>
                  <a:schemeClr val="dk1"/>
                </a:solidFill>
                <a:latin typeface="Nunito"/>
                <a:ea typeface="Nunito"/>
                <a:cs typeface="Nunito"/>
                <a:sym typeface="Nunito"/>
              </a:rPr>
              <a:t>Isaac, </a:t>
            </a:r>
            <a:r>
              <a:rPr lang="en" sz="2400">
                <a:solidFill>
                  <a:schemeClr val="dk1"/>
                </a:solidFill>
                <a:latin typeface="Nunito"/>
                <a:ea typeface="Nunito"/>
                <a:cs typeface="Nunito"/>
                <a:sym typeface="Nunito"/>
              </a:rPr>
              <a:t>Nina, Anh, Alia</a:t>
            </a:r>
            <a:r>
              <a:rPr lang="en" sz="2400">
                <a:solidFill>
                  <a:schemeClr val="dk1"/>
                </a:solidFill>
                <a:latin typeface="Nunito"/>
                <a:ea typeface="Nunito"/>
                <a:cs typeface="Nunito"/>
                <a:sym typeface="Nunito"/>
              </a:rPr>
              <a:t>a</a:t>
            </a:r>
            <a:r>
              <a:rPr lang="en" sz="2400">
                <a:solidFill>
                  <a:schemeClr val="dk1"/>
                </a:solidFill>
                <a:latin typeface="Nunito"/>
                <a:ea typeface="Nunito"/>
                <a:cs typeface="Nunito"/>
                <a:sym typeface="Nunito"/>
              </a:rPr>
              <a:t>, Adrienne</a:t>
            </a:r>
            <a:endParaRPr sz="2400">
              <a:solidFill>
                <a:schemeClr val="dk1"/>
              </a:solidFill>
              <a:latin typeface="Nunito"/>
              <a:ea typeface="Nunito"/>
              <a:cs typeface="Nunito"/>
              <a:sym typeface="Nuni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PFISR Setup - Long pulse</a:t>
            </a:r>
            <a:endParaRPr>
              <a:latin typeface="Nunito"/>
              <a:ea typeface="Nunito"/>
              <a:cs typeface="Nunito"/>
              <a:sym typeface="Nunito"/>
            </a:endParaRPr>
          </a:p>
        </p:txBody>
      </p:sp>
      <p:pic>
        <p:nvPicPr>
          <p:cNvPr id="131" name="Google Shape;131;p22"/>
          <p:cNvPicPr preferRelativeResize="0"/>
          <p:nvPr/>
        </p:nvPicPr>
        <p:blipFill rotWithShape="1">
          <a:blip r:embed="rId4">
            <a:alphaModFix/>
          </a:blip>
          <a:srcRect b="2789" l="0" r="3938" t="0"/>
          <a:stretch/>
        </p:blipFill>
        <p:spPr>
          <a:xfrm>
            <a:off x="311700" y="1095525"/>
            <a:ext cx="4092600" cy="3785550"/>
          </a:xfrm>
          <a:prstGeom prst="rect">
            <a:avLst/>
          </a:prstGeom>
          <a:noFill/>
          <a:ln>
            <a:noFill/>
          </a:ln>
        </p:spPr>
      </p:pic>
      <p:pic>
        <p:nvPicPr>
          <p:cNvPr id="132" name="Google Shape;132;p22"/>
          <p:cNvPicPr preferRelativeResize="0"/>
          <p:nvPr/>
        </p:nvPicPr>
        <p:blipFill>
          <a:blip r:embed="rId5">
            <a:alphaModFix/>
          </a:blip>
          <a:stretch>
            <a:fillRect/>
          </a:stretch>
        </p:blipFill>
        <p:spPr>
          <a:xfrm>
            <a:off x="4404288" y="3200488"/>
            <a:ext cx="4333875" cy="1495425"/>
          </a:xfrm>
          <a:prstGeom prst="rect">
            <a:avLst/>
          </a:prstGeom>
          <a:noFill/>
          <a:ln>
            <a:noFill/>
          </a:ln>
        </p:spPr>
      </p:pic>
      <p:pic>
        <p:nvPicPr>
          <p:cNvPr id="133" name="Google Shape;133;p22"/>
          <p:cNvPicPr preferRelativeResize="0"/>
          <p:nvPr/>
        </p:nvPicPr>
        <p:blipFill>
          <a:blip r:embed="rId6">
            <a:alphaModFix/>
          </a:blip>
          <a:stretch>
            <a:fillRect/>
          </a:stretch>
        </p:blipFill>
        <p:spPr>
          <a:xfrm>
            <a:off x="4762072" y="275125"/>
            <a:ext cx="3090226" cy="2925375"/>
          </a:xfrm>
          <a:prstGeom prst="rect">
            <a:avLst/>
          </a:prstGeom>
          <a:noFill/>
          <a:ln>
            <a:noFill/>
          </a:ln>
        </p:spPr>
      </p:pic>
      <p:sp>
        <p:nvSpPr>
          <p:cNvPr id="134" name="Google Shape;134;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135" name="Google Shape;135;p22"/>
          <p:cNvGrpSpPr/>
          <p:nvPr/>
        </p:nvGrpSpPr>
        <p:grpSpPr>
          <a:xfrm>
            <a:off x="6298887" y="2158634"/>
            <a:ext cx="2722256" cy="826240"/>
            <a:chOff x="3365783" y="3532914"/>
            <a:chExt cx="3476700" cy="854702"/>
          </a:xfrm>
        </p:grpSpPr>
        <p:cxnSp>
          <p:nvCxnSpPr>
            <p:cNvPr id="136" name="Google Shape;136;p22"/>
            <p:cNvCxnSpPr/>
            <p:nvPr/>
          </p:nvCxnSpPr>
          <p:spPr>
            <a:xfrm rot="10800000">
              <a:off x="3365783" y="3532914"/>
              <a:ext cx="1501500" cy="352200"/>
            </a:xfrm>
            <a:prstGeom prst="straightConnector1">
              <a:avLst/>
            </a:prstGeom>
            <a:noFill/>
            <a:ln cap="flat" cmpd="sng" w="38100">
              <a:solidFill>
                <a:schemeClr val="dk1"/>
              </a:solidFill>
              <a:prstDash val="solid"/>
              <a:round/>
              <a:headEnd len="med" w="med" type="none"/>
              <a:tailEnd len="med" w="med" type="triangle"/>
            </a:ln>
          </p:spPr>
        </p:cxnSp>
        <p:sp>
          <p:nvSpPr>
            <p:cNvPr id="137" name="Google Shape;137;p22"/>
            <p:cNvSpPr txBox="1"/>
            <p:nvPr/>
          </p:nvSpPr>
          <p:spPr>
            <a:xfrm>
              <a:off x="4867283" y="3655316"/>
              <a:ext cx="1975200" cy="73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1"/>
                  </a:solidFill>
                  <a:latin typeface="Nunito"/>
                  <a:ea typeface="Nunito"/>
                  <a:cs typeface="Nunito"/>
                  <a:sym typeface="Nunito"/>
                </a:rPr>
                <a:t>South beam least reliable</a:t>
              </a:r>
              <a:endParaRPr sz="1700">
                <a:solidFill>
                  <a:schemeClr val="dk1"/>
                </a:solidFill>
                <a:latin typeface="Nunito"/>
                <a:ea typeface="Nunito"/>
                <a:cs typeface="Nunito"/>
                <a:sym typeface="Nunito"/>
              </a:endParaRPr>
            </a:p>
          </p:txBody>
        </p:sp>
      </p:grpSp>
      <p:pic>
        <p:nvPicPr>
          <p:cNvPr id="138" name="Google Shape;138;p22"/>
          <p:cNvPicPr preferRelativeResize="0"/>
          <p:nvPr/>
        </p:nvPicPr>
        <p:blipFill>
          <a:blip r:embed="rId7">
            <a:alphaModFix/>
          </a:blip>
          <a:stretch>
            <a:fillRect/>
          </a:stretch>
        </p:blipFill>
        <p:spPr>
          <a:xfrm>
            <a:off x="258075" y="1331498"/>
            <a:ext cx="4092601" cy="372532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3"/>
          <p:cNvSpPr txBox="1"/>
          <p:nvPr>
            <p:ph type="title"/>
          </p:nvPr>
        </p:nvSpPr>
        <p:spPr>
          <a:xfrm>
            <a:off x="311700" y="22854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What do the ISR data look like?</a:t>
            </a:r>
            <a:endParaRPr>
              <a:latin typeface="Nunito"/>
              <a:ea typeface="Nunito"/>
              <a:cs typeface="Nunito"/>
              <a:sym typeface="Nunito"/>
            </a:endParaRPr>
          </a:p>
        </p:txBody>
      </p:sp>
      <p:sp>
        <p:nvSpPr>
          <p:cNvPr id="144" name="Google Shape;144;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PFISR Electron Density &amp; Temperature</a:t>
            </a:r>
            <a:endParaRPr>
              <a:latin typeface="Nunito"/>
              <a:ea typeface="Nunito"/>
              <a:cs typeface="Nunito"/>
              <a:sym typeface="Nunito"/>
            </a:endParaRPr>
          </a:p>
        </p:txBody>
      </p:sp>
      <p:sp>
        <p:nvSpPr>
          <p:cNvPr id="150" name="Google Shape;150;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1" name="Google Shape;151;p24"/>
          <p:cNvPicPr preferRelativeResize="0"/>
          <p:nvPr/>
        </p:nvPicPr>
        <p:blipFill>
          <a:blip r:embed="rId3">
            <a:alphaModFix/>
          </a:blip>
          <a:stretch>
            <a:fillRect/>
          </a:stretch>
        </p:blipFill>
        <p:spPr>
          <a:xfrm>
            <a:off x="1383675" y="1235850"/>
            <a:ext cx="6588733" cy="38209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SNR Considerations</a:t>
            </a:r>
            <a:endParaRPr>
              <a:latin typeface="Nunito"/>
              <a:ea typeface="Nunito"/>
              <a:cs typeface="Nunito"/>
              <a:sym typeface="Nunito"/>
            </a:endParaRPr>
          </a:p>
        </p:txBody>
      </p:sp>
      <p:pic>
        <p:nvPicPr>
          <p:cNvPr id="157" name="Google Shape;157;p25"/>
          <p:cNvPicPr preferRelativeResize="0"/>
          <p:nvPr/>
        </p:nvPicPr>
        <p:blipFill>
          <a:blip r:embed="rId3">
            <a:alphaModFix/>
          </a:blip>
          <a:stretch>
            <a:fillRect/>
          </a:stretch>
        </p:blipFill>
        <p:spPr>
          <a:xfrm>
            <a:off x="774700" y="1078100"/>
            <a:ext cx="4978032" cy="2023700"/>
          </a:xfrm>
          <a:prstGeom prst="rect">
            <a:avLst/>
          </a:prstGeom>
          <a:noFill/>
          <a:ln>
            <a:noFill/>
          </a:ln>
        </p:spPr>
      </p:pic>
      <p:pic>
        <p:nvPicPr>
          <p:cNvPr id="158" name="Google Shape;158;p25"/>
          <p:cNvPicPr preferRelativeResize="0"/>
          <p:nvPr/>
        </p:nvPicPr>
        <p:blipFill>
          <a:blip r:embed="rId4">
            <a:alphaModFix/>
          </a:blip>
          <a:stretch>
            <a:fillRect/>
          </a:stretch>
        </p:blipFill>
        <p:spPr>
          <a:xfrm>
            <a:off x="751288" y="2937850"/>
            <a:ext cx="5024850" cy="2023700"/>
          </a:xfrm>
          <a:prstGeom prst="rect">
            <a:avLst/>
          </a:prstGeom>
          <a:noFill/>
          <a:ln>
            <a:noFill/>
          </a:ln>
        </p:spPr>
      </p:pic>
      <p:sp>
        <p:nvSpPr>
          <p:cNvPr id="159" name="Google Shape;159;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0" name="Google Shape;160;p25"/>
          <p:cNvPicPr preferRelativeResize="0"/>
          <p:nvPr/>
        </p:nvPicPr>
        <p:blipFill>
          <a:blip r:embed="rId5">
            <a:alphaModFix/>
          </a:blip>
          <a:stretch>
            <a:fillRect/>
          </a:stretch>
        </p:blipFill>
        <p:spPr>
          <a:xfrm>
            <a:off x="774700" y="1581375"/>
            <a:ext cx="175800" cy="282800"/>
          </a:xfrm>
          <a:prstGeom prst="rect">
            <a:avLst/>
          </a:prstGeom>
          <a:noFill/>
          <a:ln>
            <a:noFill/>
          </a:ln>
        </p:spPr>
      </p:pic>
      <p:sp>
        <p:nvSpPr>
          <p:cNvPr id="161" name="Google Shape;161;p25"/>
          <p:cNvSpPr/>
          <p:nvPr/>
        </p:nvSpPr>
        <p:spPr>
          <a:xfrm>
            <a:off x="5776125" y="2038975"/>
            <a:ext cx="261900" cy="736800"/>
          </a:xfrm>
          <a:prstGeom prst="rightBrace">
            <a:avLst>
              <a:gd fmla="val 50000" name="adj1"/>
              <a:gd fmla="val 50000" name="adj2"/>
            </a:avLst>
          </a:prstGeom>
          <a:noFill/>
          <a:ln cap="flat" cmpd="sng" w="381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2" name="Google Shape;162;p25"/>
          <p:cNvSpPr txBox="1"/>
          <p:nvPr/>
        </p:nvSpPr>
        <p:spPr>
          <a:xfrm>
            <a:off x="6130125" y="2065375"/>
            <a:ext cx="1986300" cy="68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Nunito"/>
                <a:ea typeface="Nunito"/>
                <a:cs typeface="Nunito"/>
                <a:sym typeface="Nunito"/>
              </a:rPr>
              <a:t>Ground clutter at 200-400 km??</a:t>
            </a:r>
            <a:endParaRPr sz="1800">
              <a:solidFill>
                <a:schemeClr val="dk1"/>
              </a:solidFill>
              <a:latin typeface="Nunito"/>
              <a:ea typeface="Nunito"/>
              <a:cs typeface="Nunito"/>
              <a:sym typeface="Nunito"/>
            </a:endParaRPr>
          </a:p>
        </p:txBody>
      </p:sp>
      <p:sp>
        <p:nvSpPr>
          <p:cNvPr id="163" name="Google Shape;163;p25"/>
          <p:cNvSpPr txBox="1"/>
          <p:nvPr/>
        </p:nvSpPr>
        <p:spPr>
          <a:xfrm>
            <a:off x="6130125" y="3704275"/>
            <a:ext cx="2702100" cy="68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Nunito"/>
                <a:ea typeface="Nunito"/>
                <a:cs typeface="Nunito"/>
                <a:sym typeface="Nunito"/>
              </a:rPr>
              <a:t>No g</a:t>
            </a:r>
            <a:r>
              <a:rPr lang="en" sz="1800">
                <a:solidFill>
                  <a:schemeClr val="dk1"/>
                </a:solidFill>
                <a:latin typeface="Nunito"/>
                <a:ea typeface="Nunito"/>
                <a:cs typeface="Nunito"/>
                <a:sym typeface="Nunito"/>
              </a:rPr>
              <a:t>round clutter above 100 km altitude</a:t>
            </a:r>
            <a:endParaRPr sz="1800">
              <a:solidFill>
                <a:schemeClr val="dk1"/>
              </a:solidFill>
              <a:latin typeface="Nunito"/>
              <a:ea typeface="Nunito"/>
              <a:cs typeface="Nunito"/>
              <a:sym typeface="Nunito"/>
            </a:endParaRPr>
          </a:p>
        </p:txBody>
      </p:sp>
      <p:cxnSp>
        <p:nvCxnSpPr>
          <p:cNvPr id="164" name="Google Shape;164;p25"/>
          <p:cNvCxnSpPr/>
          <p:nvPr/>
        </p:nvCxnSpPr>
        <p:spPr>
          <a:xfrm>
            <a:off x="6985175" y="2865025"/>
            <a:ext cx="13200" cy="723600"/>
          </a:xfrm>
          <a:prstGeom prst="straightConnector1">
            <a:avLst/>
          </a:prstGeom>
          <a:noFill/>
          <a:ln cap="flat" cmpd="sng" w="38100">
            <a:solidFill>
              <a:schemeClr val="dk1"/>
            </a:solidFill>
            <a:prstDash val="solid"/>
            <a:round/>
            <a:headEnd len="med" w="med" type="none"/>
            <a:tailEnd len="med" w="med" type="triangl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SWARM as seen</a:t>
            </a:r>
            <a:r>
              <a:rPr lang="en">
                <a:latin typeface="Nunito"/>
                <a:ea typeface="Nunito"/>
                <a:cs typeface="Nunito"/>
                <a:sym typeface="Nunito"/>
              </a:rPr>
              <a:t> in SNR</a:t>
            </a:r>
            <a:endParaRPr>
              <a:latin typeface="Nunito"/>
              <a:ea typeface="Nunito"/>
              <a:cs typeface="Nunito"/>
              <a:sym typeface="Nunito"/>
            </a:endParaRPr>
          </a:p>
        </p:txBody>
      </p:sp>
      <p:sp>
        <p:nvSpPr>
          <p:cNvPr id="170" name="Google Shape;170;p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71" name="Google Shape;171;p26"/>
          <p:cNvPicPr preferRelativeResize="0"/>
          <p:nvPr/>
        </p:nvPicPr>
        <p:blipFill>
          <a:blip r:embed="rId3">
            <a:alphaModFix/>
          </a:blip>
          <a:stretch>
            <a:fillRect/>
          </a:stretch>
        </p:blipFill>
        <p:spPr>
          <a:xfrm>
            <a:off x="344700" y="1017725"/>
            <a:ext cx="8454600" cy="41265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Nunito"/>
              <a:ea typeface="Nunito"/>
              <a:cs typeface="Nunito"/>
              <a:sym typeface="Nunito"/>
            </a:endParaRPr>
          </a:p>
        </p:txBody>
      </p:sp>
      <p:pic>
        <p:nvPicPr>
          <p:cNvPr id="177" name="Google Shape;177;p27"/>
          <p:cNvPicPr preferRelativeResize="0"/>
          <p:nvPr/>
        </p:nvPicPr>
        <p:blipFill>
          <a:blip r:embed="rId3">
            <a:alphaModFix/>
          </a:blip>
          <a:stretch>
            <a:fillRect/>
          </a:stretch>
        </p:blipFill>
        <p:spPr>
          <a:xfrm>
            <a:off x="1356275" y="1152475"/>
            <a:ext cx="6031924" cy="3987201"/>
          </a:xfrm>
          <a:prstGeom prst="rect">
            <a:avLst/>
          </a:prstGeom>
          <a:noFill/>
          <a:ln>
            <a:noFill/>
          </a:ln>
        </p:spPr>
      </p:pic>
      <p:sp>
        <p:nvSpPr>
          <p:cNvPr id="178" name="Google Shape;178;p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9" name="Google Shape;179;p27"/>
          <p:cNvSpPr/>
          <p:nvPr/>
        </p:nvSpPr>
        <p:spPr>
          <a:xfrm>
            <a:off x="4742875" y="4205475"/>
            <a:ext cx="1776000" cy="88200"/>
          </a:xfrm>
          <a:prstGeom prst="rightArrow">
            <a:avLst>
              <a:gd fmla="val 50000" name="adj1"/>
              <a:gd fmla="val 50000" name="adj2"/>
            </a:avLst>
          </a:prstGeom>
          <a:solidFill>
            <a:srgbClr val="EA9999">
              <a:alpha val="80000"/>
            </a:srgbClr>
          </a:solidFill>
          <a:ln cap="flat" cmpd="sng" w="9525">
            <a:solidFill>
              <a:srgbClr val="E0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0" name="Google Shape;180;p27"/>
          <p:cNvSpPr txBox="1"/>
          <p:nvPr/>
        </p:nvSpPr>
        <p:spPr>
          <a:xfrm>
            <a:off x="4777525" y="3580125"/>
            <a:ext cx="1623900" cy="572700"/>
          </a:xfrm>
          <a:prstGeom prst="rect">
            <a:avLst/>
          </a:prstGeom>
          <a:solidFill>
            <a:srgbClr val="EA9999">
              <a:alpha val="80000"/>
            </a:srgbClr>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chemeClr val="dk1"/>
                </a:solidFill>
              </a:rPr>
              <a:t>At the peaks:</a:t>
            </a:r>
            <a:br>
              <a:rPr lang="en" sz="900">
                <a:solidFill>
                  <a:schemeClr val="dk1"/>
                </a:solidFill>
              </a:rPr>
            </a:br>
            <a:r>
              <a:rPr lang="en" sz="900">
                <a:solidFill>
                  <a:schemeClr val="dk1"/>
                </a:solidFill>
              </a:rPr>
              <a:t>electron density decreased by 20 - 30% </a:t>
            </a:r>
            <a:endParaRPr sz="900">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86" name="Google Shape;186;p28"/>
          <p:cNvPicPr preferRelativeResize="0"/>
          <p:nvPr/>
        </p:nvPicPr>
        <p:blipFill>
          <a:blip r:embed="rId3">
            <a:alphaModFix/>
          </a:blip>
          <a:stretch>
            <a:fillRect/>
          </a:stretch>
        </p:blipFill>
        <p:spPr>
          <a:xfrm>
            <a:off x="766750" y="908050"/>
            <a:ext cx="7610475" cy="39052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92" name="Google Shape;192;p29"/>
          <p:cNvPicPr preferRelativeResize="0"/>
          <p:nvPr/>
        </p:nvPicPr>
        <p:blipFill>
          <a:blip r:embed="rId3">
            <a:alphaModFix/>
          </a:blip>
          <a:stretch>
            <a:fillRect/>
          </a:stretch>
        </p:blipFill>
        <p:spPr>
          <a:xfrm>
            <a:off x="864025" y="635887"/>
            <a:ext cx="7415949" cy="44495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Ionosphere gradients or calibration issues?</a:t>
            </a:r>
            <a:endParaRPr>
              <a:latin typeface="Nunito"/>
              <a:ea typeface="Nunito"/>
              <a:cs typeface="Nunito"/>
              <a:sym typeface="Nunito"/>
            </a:endParaRPr>
          </a:p>
        </p:txBody>
      </p:sp>
      <p:pic>
        <p:nvPicPr>
          <p:cNvPr id="198" name="Google Shape;198;p30"/>
          <p:cNvPicPr preferRelativeResize="0"/>
          <p:nvPr/>
        </p:nvPicPr>
        <p:blipFill>
          <a:blip r:embed="rId3">
            <a:alphaModFix/>
          </a:blip>
          <a:stretch>
            <a:fillRect/>
          </a:stretch>
        </p:blipFill>
        <p:spPr>
          <a:xfrm>
            <a:off x="152400" y="1170125"/>
            <a:ext cx="6607659" cy="3820974"/>
          </a:xfrm>
          <a:prstGeom prst="rect">
            <a:avLst/>
          </a:prstGeom>
          <a:noFill/>
          <a:ln>
            <a:noFill/>
          </a:ln>
        </p:spPr>
      </p:pic>
      <p:cxnSp>
        <p:nvCxnSpPr>
          <p:cNvPr id="199" name="Google Shape;199;p30"/>
          <p:cNvCxnSpPr/>
          <p:nvPr/>
        </p:nvCxnSpPr>
        <p:spPr>
          <a:xfrm>
            <a:off x="6328250" y="2571750"/>
            <a:ext cx="1069200" cy="289200"/>
          </a:xfrm>
          <a:prstGeom prst="straightConnector1">
            <a:avLst/>
          </a:prstGeom>
          <a:noFill/>
          <a:ln cap="flat" cmpd="sng" w="38100">
            <a:solidFill>
              <a:srgbClr val="9900FF"/>
            </a:solidFill>
            <a:prstDash val="solid"/>
            <a:round/>
            <a:headEnd len="med" w="med" type="triangle"/>
            <a:tailEnd len="med" w="med" type="none"/>
          </a:ln>
        </p:spPr>
      </p:cxnSp>
      <p:cxnSp>
        <p:nvCxnSpPr>
          <p:cNvPr id="200" name="Google Shape;200;p30"/>
          <p:cNvCxnSpPr/>
          <p:nvPr/>
        </p:nvCxnSpPr>
        <p:spPr>
          <a:xfrm flipH="1" rot="10800000">
            <a:off x="6307250" y="3019575"/>
            <a:ext cx="1075800" cy="499200"/>
          </a:xfrm>
          <a:prstGeom prst="straightConnector1">
            <a:avLst/>
          </a:prstGeom>
          <a:noFill/>
          <a:ln cap="flat" cmpd="sng" w="38100">
            <a:solidFill>
              <a:schemeClr val="accent1"/>
            </a:solidFill>
            <a:prstDash val="solid"/>
            <a:round/>
            <a:headEnd len="med" w="med" type="triangle"/>
            <a:tailEnd len="med" w="med" type="none"/>
          </a:ln>
        </p:spPr>
      </p:cxnSp>
      <p:sp>
        <p:nvSpPr>
          <p:cNvPr id="201" name="Google Shape;201;p30"/>
          <p:cNvSpPr txBox="1"/>
          <p:nvPr/>
        </p:nvSpPr>
        <p:spPr>
          <a:xfrm>
            <a:off x="7397450" y="2115225"/>
            <a:ext cx="1616400" cy="1930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Nunito"/>
                <a:ea typeface="Nunito"/>
                <a:cs typeface="Nunito"/>
                <a:sym typeface="Nunito"/>
              </a:rPr>
              <a:t>South-North difference </a:t>
            </a:r>
            <a:endParaRPr sz="1800">
              <a:solidFill>
                <a:schemeClr val="dk1"/>
              </a:solidFill>
              <a:latin typeface="Nunito"/>
              <a:ea typeface="Nunito"/>
              <a:cs typeface="Nunito"/>
              <a:sym typeface="Nunito"/>
            </a:endParaRPr>
          </a:p>
          <a:p>
            <a:pPr indent="0" lvl="0" marL="0" rtl="0" algn="ctr">
              <a:spcBef>
                <a:spcPts val="0"/>
              </a:spcBef>
              <a:spcAft>
                <a:spcPts val="0"/>
              </a:spcAft>
              <a:buNone/>
            </a:pPr>
            <a:r>
              <a:rPr lang="en" sz="1800">
                <a:solidFill>
                  <a:schemeClr val="dk1"/>
                </a:solidFill>
                <a:latin typeface="Nunito"/>
                <a:ea typeface="Nunito"/>
                <a:cs typeface="Nunito"/>
                <a:sym typeface="Nunito"/>
              </a:rPr>
              <a:t>=</a:t>
            </a:r>
            <a:endParaRPr sz="1800">
              <a:solidFill>
                <a:schemeClr val="dk1"/>
              </a:solidFill>
              <a:latin typeface="Nunito"/>
              <a:ea typeface="Nunito"/>
              <a:cs typeface="Nunito"/>
              <a:sym typeface="Nunito"/>
            </a:endParaRPr>
          </a:p>
          <a:p>
            <a:pPr indent="0" lvl="0" marL="0" rtl="0" algn="ctr">
              <a:spcBef>
                <a:spcPts val="0"/>
              </a:spcBef>
              <a:spcAft>
                <a:spcPts val="0"/>
              </a:spcAft>
              <a:buNone/>
            </a:pPr>
            <a:r>
              <a:rPr lang="en" sz="1800">
                <a:solidFill>
                  <a:schemeClr val="dk1"/>
                </a:solidFill>
                <a:latin typeface="Nunito"/>
                <a:ea typeface="Nunito"/>
                <a:cs typeface="Nunito"/>
                <a:sym typeface="Nunito"/>
              </a:rPr>
              <a:t>3x10</a:t>
            </a:r>
            <a:r>
              <a:rPr baseline="30000" lang="en" sz="1800">
                <a:solidFill>
                  <a:schemeClr val="dk1"/>
                </a:solidFill>
                <a:latin typeface="Nunito"/>
                <a:ea typeface="Nunito"/>
                <a:cs typeface="Nunito"/>
                <a:sym typeface="Nunito"/>
              </a:rPr>
              <a:t>11</a:t>
            </a:r>
            <a:r>
              <a:rPr lang="en" sz="1800">
                <a:solidFill>
                  <a:schemeClr val="dk1"/>
                </a:solidFill>
                <a:latin typeface="Nunito"/>
                <a:ea typeface="Nunito"/>
                <a:cs typeface="Nunito"/>
                <a:sym typeface="Nunito"/>
              </a:rPr>
              <a:t> el/m</a:t>
            </a:r>
            <a:r>
              <a:rPr baseline="30000" lang="en" sz="1700">
                <a:solidFill>
                  <a:schemeClr val="dk1"/>
                </a:solidFill>
                <a:latin typeface="Nunito"/>
                <a:ea typeface="Nunito"/>
                <a:cs typeface="Nunito"/>
                <a:sym typeface="Nunito"/>
              </a:rPr>
              <a:t>3</a:t>
            </a:r>
            <a:endParaRPr baseline="30000" sz="1700">
              <a:solidFill>
                <a:schemeClr val="dk1"/>
              </a:solidFill>
              <a:latin typeface="Nunito"/>
              <a:ea typeface="Nunito"/>
              <a:cs typeface="Nunito"/>
              <a:sym typeface="Nunito"/>
            </a:endParaRPr>
          </a:p>
          <a:p>
            <a:pPr indent="0" lvl="0" marL="0" rtl="0" algn="ctr">
              <a:spcBef>
                <a:spcPts val="0"/>
              </a:spcBef>
              <a:spcAft>
                <a:spcPts val="0"/>
              </a:spcAft>
              <a:buNone/>
            </a:pPr>
            <a:r>
              <a:rPr lang="en" sz="1800">
                <a:solidFill>
                  <a:schemeClr val="dk1"/>
                </a:solidFill>
                <a:latin typeface="Nunito"/>
                <a:ea typeface="Nunito"/>
                <a:cs typeface="Nunito"/>
                <a:sym typeface="Nunito"/>
              </a:rPr>
              <a:t>= </a:t>
            </a:r>
            <a:endParaRPr sz="1800">
              <a:solidFill>
                <a:schemeClr val="dk1"/>
              </a:solidFill>
              <a:latin typeface="Nunito"/>
              <a:ea typeface="Nunito"/>
              <a:cs typeface="Nunito"/>
              <a:sym typeface="Nunito"/>
            </a:endParaRPr>
          </a:p>
          <a:p>
            <a:pPr indent="0" lvl="0" marL="0" rtl="0" algn="ctr">
              <a:spcBef>
                <a:spcPts val="0"/>
              </a:spcBef>
              <a:spcAft>
                <a:spcPts val="0"/>
              </a:spcAft>
              <a:buNone/>
            </a:pPr>
            <a:r>
              <a:rPr b="1" lang="en" sz="1800">
                <a:solidFill>
                  <a:schemeClr val="dk1"/>
                </a:solidFill>
                <a:latin typeface="Nunito"/>
                <a:ea typeface="Nunito"/>
                <a:cs typeface="Nunito"/>
                <a:sym typeface="Nunito"/>
              </a:rPr>
              <a:t>huge</a:t>
            </a:r>
            <a:r>
              <a:rPr lang="en" sz="1800">
                <a:solidFill>
                  <a:schemeClr val="dk1"/>
                </a:solidFill>
                <a:latin typeface="Nunito"/>
                <a:ea typeface="Nunito"/>
                <a:cs typeface="Nunito"/>
                <a:sym typeface="Nunito"/>
              </a:rPr>
              <a:t>! </a:t>
            </a:r>
            <a:endParaRPr sz="1800">
              <a:solidFill>
                <a:schemeClr val="dk1"/>
              </a:solidFill>
              <a:latin typeface="Nunito"/>
              <a:ea typeface="Nunito"/>
              <a:cs typeface="Nunito"/>
              <a:sym typeface="Nunito"/>
            </a:endParaRPr>
          </a:p>
        </p:txBody>
      </p:sp>
      <p:sp>
        <p:nvSpPr>
          <p:cNvPr id="202" name="Google Shape;202;p3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Ionosphere gradients or calibration issues?</a:t>
            </a:r>
            <a:endParaRPr>
              <a:latin typeface="Nunito"/>
              <a:ea typeface="Nunito"/>
              <a:cs typeface="Nunito"/>
              <a:sym typeface="Nunito"/>
            </a:endParaRPr>
          </a:p>
        </p:txBody>
      </p:sp>
      <p:pic>
        <p:nvPicPr>
          <p:cNvPr id="208" name="Google Shape;208;p31"/>
          <p:cNvPicPr preferRelativeResize="0"/>
          <p:nvPr/>
        </p:nvPicPr>
        <p:blipFill>
          <a:blip r:embed="rId3">
            <a:alphaModFix/>
          </a:blip>
          <a:stretch>
            <a:fillRect/>
          </a:stretch>
        </p:blipFill>
        <p:spPr>
          <a:xfrm>
            <a:off x="152400" y="1170125"/>
            <a:ext cx="4973321" cy="2875900"/>
          </a:xfrm>
          <a:prstGeom prst="rect">
            <a:avLst/>
          </a:prstGeom>
          <a:noFill/>
          <a:ln>
            <a:noFill/>
          </a:ln>
        </p:spPr>
      </p:pic>
      <p:pic>
        <p:nvPicPr>
          <p:cNvPr id="209" name="Google Shape;209;p31"/>
          <p:cNvPicPr preferRelativeResize="0"/>
          <p:nvPr/>
        </p:nvPicPr>
        <p:blipFill>
          <a:blip r:embed="rId4">
            <a:alphaModFix/>
          </a:blip>
          <a:stretch>
            <a:fillRect/>
          </a:stretch>
        </p:blipFill>
        <p:spPr>
          <a:xfrm>
            <a:off x="5397500" y="1282400"/>
            <a:ext cx="2988776" cy="2467874"/>
          </a:xfrm>
          <a:prstGeom prst="rect">
            <a:avLst/>
          </a:prstGeom>
          <a:noFill/>
          <a:ln>
            <a:noFill/>
          </a:ln>
        </p:spPr>
      </p:pic>
      <p:cxnSp>
        <p:nvCxnSpPr>
          <p:cNvPr id="210" name="Google Shape;210;p31"/>
          <p:cNvCxnSpPr/>
          <p:nvPr/>
        </p:nvCxnSpPr>
        <p:spPr>
          <a:xfrm flipH="1">
            <a:off x="6586150" y="2125700"/>
            <a:ext cx="336900" cy="487800"/>
          </a:xfrm>
          <a:prstGeom prst="straightConnector1">
            <a:avLst/>
          </a:prstGeom>
          <a:noFill/>
          <a:ln cap="flat" cmpd="sng" w="28575">
            <a:solidFill>
              <a:schemeClr val="dk1"/>
            </a:solidFill>
            <a:prstDash val="solid"/>
            <a:round/>
            <a:headEnd len="med" w="med" type="none"/>
            <a:tailEnd len="med" w="med" type="triangle"/>
          </a:ln>
        </p:spPr>
      </p:cxnSp>
      <p:sp>
        <p:nvSpPr>
          <p:cNvPr id="211" name="Google Shape;211;p31"/>
          <p:cNvSpPr txBox="1"/>
          <p:nvPr/>
        </p:nvSpPr>
        <p:spPr>
          <a:xfrm>
            <a:off x="6528125" y="1664000"/>
            <a:ext cx="1707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latin typeface="Nunito"/>
                <a:ea typeface="Nunito"/>
                <a:cs typeface="Nunito"/>
                <a:sym typeface="Nunito"/>
              </a:rPr>
              <a:t>Δlatitude = 2°</a:t>
            </a:r>
            <a:endParaRPr sz="1800">
              <a:solidFill>
                <a:schemeClr val="dk1"/>
              </a:solidFill>
              <a:latin typeface="Nunito"/>
              <a:ea typeface="Nunito"/>
              <a:cs typeface="Nunito"/>
              <a:sym typeface="Nunito"/>
            </a:endParaRPr>
          </a:p>
        </p:txBody>
      </p:sp>
      <p:sp>
        <p:nvSpPr>
          <p:cNvPr id="212" name="Google Shape;212;p31"/>
          <p:cNvSpPr txBox="1"/>
          <p:nvPr/>
        </p:nvSpPr>
        <p:spPr>
          <a:xfrm>
            <a:off x="743425" y="4170100"/>
            <a:ext cx="3682200" cy="89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Nunito"/>
                <a:ea typeface="Nunito"/>
                <a:cs typeface="Nunito"/>
                <a:sym typeface="Nunito"/>
              </a:rPr>
              <a:t>Solar Zenith Angle:</a:t>
            </a:r>
            <a:r>
              <a:rPr lang="en" sz="1800">
                <a:solidFill>
                  <a:schemeClr val="dk1"/>
                </a:solidFill>
                <a:latin typeface="Nunito"/>
                <a:ea typeface="Nunito"/>
                <a:cs typeface="Nunito"/>
                <a:sym typeface="Nunito"/>
              </a:rPr>
              <a:t> North = 46° </a:t>
            </a:r>
            <a:endParaRPr sz="1800">
              <a:solidFill>
                <a:schemeClr val="dk1"/>
              </a:solidFill>
              <a:latin typeface="Nunito"/>
              <a:ea typeface="Nunito"/>
              <a:cs typeface="Nunito"/>
              <a:sym typeface="Nunito"/>
            </a:endParaRPr>
          </a:p>
          <a:p>
            <a:pPr indent="0" lvl="0" marL="0" rtl="0" algn="l">
              <a:spcBef>
                <a:spcPts val="0"/>
              </a:spcBef>
              <a:spcAft>
                <a:spcPts val="0"/>
              </a:spcAft>
              <a:buNone/>
            </a:pPr>
            <a:r>
              <a:rPr lang="en" sz="1800">
                <a:solidFill>
                  <a:schemeClr val="dk1"/>
                </a:solidFill>
                <a:latin typeface="Nunito"/>
                <a:ea typeface="Nunito"/>
                <a:cs typeface="Nunito"/>
                <a:sym typeface="Nunito"/>
              </a:rPr>
              <a:t>				     South = 44°</a:t>
            </a:r>
            <a:endParaRPr sz="1800">
              <a:solidFill>
                <a:schemeClr val="dk1"/>
              </a:solidFill>
              <a:latin typeface="Nunito"/>
              <a:ea typeface="Nunito"/>
              <a:cs typeface="Nunito"/>
              <a:sym typeface="Nunito"/>
            </a:endParaRPr>
          </a:p>
        </p:txBody>
      </p:sp>
      <p:sp>
        <p:nvSpPr>
          <p:cNvPr id="213" name="Google Shape;213;p31"/>
          <p:cNvSpPr txBox="1"/>
          <p:nvPr/>
        </p:nvSpPr>
        <p:spPr>
          <a:xfrm>
            <a:off x="5259875" y="4276025"/>
            <a:ext cx="3682200" cy="48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CC0000"/>
                </a:solidFill>
                <a:latin typeface="Nunito"/>
                <a:ea typeface="Nunito"/>
                <a:cs typeface="Nunito"/>
                <a:sym typeface="Nunito"/>
              </a:rPr>
              <a:t>latitudinal density gradient?</a:t>
            </a:r>
            <a:endParaRPr sz="1800">
              <a:solidFill>
                <a:srgbClr val="CC0000"/>
              </a:solidFill>
              <a:latin typeface="Nunito"/>
              <a:ea typeface="Nunito"/>
              <a:cs typeface="Nunito"/>
              <a:sym typeface="Nunito"/>
            </a:endParaRPr>
          </a:p>
        </p:txBody>
      </p:sp>
      <p:cxnSp>
        <p:nvCxnSpPr>
          <p:cNvPr id="214" name="Google Shape;214;p31"/>
          <p:cNvCxnSpPr/>
          <p:nvPr/>
        </p:nvCxnSpPr>
        <p:spPr>
          <a:xfrm flipH="1" rot="10800000">
            <a:off x="4375475" y="4518725"/>
            <a:ext cx="689100" cy="1200"/>
          </a:xfrm>
          <a:prstGeom prst="straightConnector1">
            <a:avLst/>
          </a:prstGeom>
          <a:noFill/>
          <a:ln cap="flat" cmpd="sng" w="38100">
            <a:solidFill>
              <a:srgbClr val="CC0000"/>
            </a:solidFill>
            <a:prstDash val="solid"/>
            <a:round/>
            <a:headEnd len="med" w="med" type="none"/>
            <a:tailEnd len="med" w="med" type="triangle"/>
          </a:ln>
        </p:spPr>
      </p:cxnSp>
      <p:sp>
        <p:nvSpPr>
          <p:cNvPr id="215" name="Google Shape;215;p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 name="Shape 59"/>
        <p:cNvGrpSpPr/>
        <p:nvPr/>
      </p:nvGrpSpPr>
      <p:grpSpPr>
        <a:xfrm>
          <a:off x="0" y="0"/>
          <a:ext cx="0" cy="0"/>
          <a:chOff x="0" y="0"/>
          <a:chExt cx="0" cy="0"/>
        </a:xfrm>
      </p:grpSpPr>
      <p:sp>
        <p:nvSpPr>
          <p:cNvPr id="60" name="Google Shape;60;p14"/>
          <p:cNvSpPr txBox="1"/>
          <p:nvPr>
            <p:ph idx="4294967295"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do</a:t>
            </a:r>
            <a:endParaRPr/>
          </a:p>
        </p:txBody>
      </p:sp>
      <p:sp>
        <p:nvSpPr>
          <p:cNvPr id="61" name="Google Shape;61;p14"/>
          <p:cNvSpPr txBox="1"/>
          <p:nvPr>
            <p:ph idx="4294967295" type="body"/>
          </p:nvPr>
        </p:nvSpPr>
        <p:spPr>
          <a:xfrm>
            <a:off x="311700" y="1152475"/>
            <a:ext cx="64488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t>Fix font/format</a:t>
            </a:r>
            <a:endParaRPr u="sng"/>
          </a:p>
          <a:p>
            <a:pPr indent="0" lvl="0" marL="0" rtl="0" algn="l">
              <a:spcBef>
                <a:spcPts val="0"/>
              </a:spcBef>
              <a:spcAft>
                <a:spcPts val="0"/>
              </a:spcAft>
              <a:buNone/>
            </a:pPr>
            <a:r>
              <a:t/>
            </a:r>
            <a:endParaRPr u="sng"/>
          </a:p>
          <a:p>
            <a:pPr indent="0" lvl="0" marL="0" rtl="0" algn="l">
              <a:spcBef>
                <a:spcPts val="0"/>
              </a:spcBef>
              <a:spcAft>
                <a:spcPts val="0"/>
              </a:spcAft>
              <a:buNone/>
            </a:pPr>
            <a:r>
              <a:rPr lang="en" u="sng"/>
              <a:t>Background</a:t>
            </a:r>
            <a:endParaRPr u="sng"/>
          </a:p>
          <a:p>
            <a:pPr indent="0" lvl="0" marL="0" rtl="0" algn="l">
              <a:spcBef>
                <a:spcPts val="0"/>
              </a:spcBef>
              <a:spcAft>
                <a:spcPts val="0"/>
              </a:spcAft>
              <a:buNone/>
            </a:pPr>
            <a:r>
              <a:t/>
            </a:r>
            <a:endParaRPr u="sng"/>
          </a:p>
          <a:p>
            <a:pPr indent="0" lvl="0" marL="0" rtl="0" algn="l">
              <a:spcBef>
                <a:spcPts val="0"/>
              </a:spcBef>
              <a:spcAft>
                <a:spcPts val="0"/>
              </a:spcAft>
              <a:buNone/>
            </a:pPr>
            <a:r>
              <a:t/>
            </a:r>
            <a:endParaRPr u="sng"/>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Ionosphere gradients or calibration issues?</a:t>
            </a:r>
            <a:endParaRPr>
              <a:latin typeface="Nunito"/>
              <a:ea typeface="Nunito"/>
              <a:cs typeface="Nunito"/>
              <a:sym typeface="Nunito"/>
            </a:endParaRPr>
          </a:p>
        </p:txBody>
      </p:sp>
      <p:pic>
        <p:nvPicPr>
          <p:cNvPr id="221" name="Google Shape;221;p32"/>
          <p:cNvPicPr preferRelativeResize="0"/>
          <p:nvPr/>
        </p:nvPicPr>
        <p:blipFill>
          <a:blip r:embed="rId3">
            <a:alphaModFix/>
          </a:blip>
          <a:stretch>
            <a:fillRect/>
          </a:stretch>
        </p:blipFill>
        <p:spPr>
          <a:xfrm>
            <a:off x="152400" y="1170125"/>
            <a:ext cx="4973321" cy="2875900"/>
          </a:xfrm>
          <a:prstGeom prst="rect">
            <a:avLst/>
          </a:prstGeom>
          <a:noFill/>
          <a:ln>
            <a:noFill/>
          </a:ln>
        </p:spPr>
      </p:pic>
      <p:pic>
        <p:nvPicPr>
          <p:cNvPr id="222" name="Google Shape;222;p32"/>
          <p:cNvPicPr preferRelativeResize="0"/>
          <p:nvPr/>
        </p:nvPicPr>
        <p:blipFill>
          <a:blip r:embed="rId4">
            <a:alphaModFix/>
          </a:blip>
          <a:stretch>
            <a:fillRect/>
          </a:stretch>
        </p:blipFill>
        <p:spPr>
          <a:xfrm>
            <a:off x="5397500" y="1282400"/>
            <a:ext cx="2988776" cy="2467874"/>
          </a:xfrm>
          <a:prstGeom prst="rect">
            <a:avLst/>
          </a:prstGeom>
          <a:noFill/>
          <a:ln>
            <a:noFill/>
          </a:ln>
        </p:spPr>
      </p:pic>
      <p:cxnSp>
        <p:nvCxnSpPr>
          <p:cNvPr id="223" name="Google Shape;223;p32"/>
          <p:cNvCxnSpPr/>
          <p:nvPr/>
        </p:nvCxnSpPr>
        <p:spPr>
          <a:xfrm flipH="1">
            <a:off x="6586150" y="2125700"/>
            <a:ext cx="336900" cy="487800"/>
          </a:xfrm>
          <a:prstGeom prst="straightConnector1">
            <a:avLst/>
          </a:prstGeom>
          <a:noFill/>
          <a:ln cap="flat" cmpd="sng" w="28575">
            <a:solidFill>
              <a:schemeClr val="dk1"/>
            </a:solidFill>
            <a:prstDash val="solid"/>
            <a:round/>
            <a:headEnd len="med" w="med" type="none"/>
            <a:tailEnd len="med" w="med" type="triangle"/>
          </a:ln>
        </p:spPr>
      </p:cxnSp>
      <p:sp>
        <p:nvSpPr>
          <p:cNvPr id="224" name="Google Shape;224;p32"/>
          <p:cNvSpPr txBox="1"/>
          <p:nvPr/>
        </p:nvSpPr>
        <p:spPr>
          <a:xfrm>
            <a:off x="6725600" y="1768525"/>
            <a:ext cx="17076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1"/>
                </a:solidFill>
                <a:latin typeface="Nunito"/>
                <a:ea typeface="Nunito"/>
                <a:cs typeface="Nunito"/>
                <a:sym typeface="Nunito"/>
              </a:rPr>
              <a:t>Δlatitude = 2°</a:t>
            </a:r>
            <a:endParaRPr sz="1500">
              <a:solidFill>
                <a:schemeClr val="dk1"/>
              </a:solidFill>
              <a:latin typeface="Nunito"/>
              <a:ea typeface="Nunito"/>
              <a:cs typeface="Nunito"/>
              <a:sym typeface="Nunito"/>
            </a:endParaRPr>
          </a:p>
        </p:txBody>
      </p:sp>
      <p:sp>
        <p:nvSpPr>
          <p:cNvPr id="225" name="Google Shape;225;p32"/>
          <p:cNvSpPr txBox="1"/>
          <p:nvPr/>
        </p:nvSpPr>
        <p:spPr>
          <a:xfrm>
            <a:off x="743425" y="4170100"/>
            <a:ext cx="6388800" cy="89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Nunito"/>
                <a:ea typeface="Nunito"/>
                <a:cs typeface="Nunito"/>
                <a:sym typeface="Nunito"/>
              </a:rPr>
              <a:t>Solar Zenith Angle:</a:t>
            </a:r>
            <a:r>
              <a:rPr lang="en" sz="1800">
                <a:solidFill>
                  <a:schemeClr val="dk1"/>
                </a:solidFill>
                <a:latin typeface="Nunito"/>
                <a:ea typeface="Nunito"/>
                <a:cs typeface="Nunito"/>
                <a:sym typeface="Nunito"/>
              </a:rPr>
              <a:t> North = 46°   </a:t>
            </a:r>
            <a:r>
              <a:rPr lang="en" sz="1800">
                <a:solidFill>
                  <a:srgbClr val="CC0000"/>
                </a:solidFill>
                <a:latin typeface="Nunito"/>
                <a:ea typeface="Nunito"/>
                <a:cs typeface="Nunito"/>
                <a:sym typeface="Nunito"/>
              </a:rPr>
              <a:t>EIE   = 45° </a:t>
            </a:r>
            <a:endParaRPr sz="1800">
              <a:solidFill>
                <a:srgbClr val="CC0000"/>
              </a:solidFill>
              <a:latin typeface="Nunito"/>
              <a:ea typeface="Nunito"/>
              <a:cs typeface="Nunito"/>
              <a:sym typeface="Nunito"/>
            </a:endParaRPr>
          </a:p>
          <a:p>
            <a:pPr indent="0" lvl="0" marL="0" rtl="0" algn="l">
              <a:spcBef>
                <a:spcPts val="0"/>
              </a:spcBef>
              <a:spcAft>
                <a:spcPts val="0"/>
              </a:spcAft>
              <a:buNone/>
            </a:pPr>
            <a:r>
              <a:rPr lang="en" sz="1800">
                <a:solidFill>
                  <a:schemeClr val="dk1"/>
                </a:solidFill>
                <a:latin typeface="Nunito"/>
                <a:ea typeface="Nunito"/>
                <a:cs typeface="Nunito"/>
                <a:sym typeface="Nunito"/>
              </a:rPr>
              <a:t>				     South = 44°   </a:t>
            </a:r>
            <a:r>
              <a:rPr lang="en" sz="1800">
                <a:solidFill>
                  <a:srgbClr val="CC0000"/>
                </a:solidFill>
                <a:latin typeface="Nunito"/>
                <a:ea typeface="Nunito"/>
                <a:cs typeface="Nunito"/>
                <a:sym typeface="Nunito"/>
              </a:rPr>
              <a:t>GAK = 43°</a:t>
            </a:r>
            <a:endParaRPr sz="1800">
              <a:solidFill>
                <a:srgbClr val="CC0000"/>
              </a:solidFill>
              <a:latin typeface="Nunito"/>
              <a:ea typeface="Nunito"/>
              <a:cs typeface="Nunito"/>
              <a:sym typeface="Nunito"/>
            </a:endParaRPr>
          </a:p>
        </p:txBody>
      </p:sp>
      <p:cxnSp>
        <p:nvCxnSpPr>
          <p:cNvPr id="226" name="Google Shape;226;p32"/>
          <p:cNvCxnSpPr/>
          <p:nvPr/>
        </p:nvCxnSpPr>
        <p:spPr>
          <a:xfrm>
            <a:off x="6994125" y="2661425"/>
            <a:ext cx="440100" cy="532800"/>
          </a:xfrm>
          <a:prstGeom prst="straightConnector1">
            <a:avLst/>
          </a:prstGeom>
          <a:noFill/>
          <a:ln cap="flat" cmpd="sng" w="28575">
            <a:solidFill>
              <a:srgbClr val="CC0000"/>
            </a:solidFill>
            <a:prstDash val="solid"/>
            <a:round/>
            <a:headEnd len="med" w="med" type="none"/>
            <a:tailEnd len="med" w="med" type="triangle"/>
          </a:ln>
        </p:spPr>
      </p:cxnSp>
      <p:sp>
        <p:nvSpPr>
          <p:cNvPr id="227" name="Google Shape;227;p32"/>
          <p:cNvSpPr txBox="1"/>
          <p:nvPr/>
        </p:nvSpPr>
        <p:spPr>
          <a:xfrm>
            <a:off x="5900800" y="2778725"/>
            <a:ext cx="17076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CC0000"/>
                </a:solidFill>
                <a:latin typeface="Nunito"/>
                <a:ea typeface="Nunito"/>
                <a:cs typeface="Nunito"/>
                <a:sym typeface="Nunito"/>
              </a:rPr>
              <a:t>Δlatitude = 2°</a:t>
            </a:r>
            <a:endParaRPr sz="1500">
              <a:solidFill>
                <a:srgbClr val="CC0000"/>
              </a:solidFill>
              <a:latin typeface="Nunito"/>
              <a:ea typeface="Nunito"/>
              <a:cs typeface="Nunito"/>
              <a:sym typeface="Nunito"/>
            </a:endParaRPr>
          </a:p>
        </p:txBody>
      </p:sp>
      <p:sp>
        <p:nvSpPr>
          <p:cNvPr id="228" name="Google Shape;228;p32"/>
          <p:cNvSpPr txBox="1"/>
          <p:nvPr/>
        </p:nvSpPr>
        <p:spPr>
          <a:xfrm>
            <a:off x="6339675" y="4287625"/>
            <a:ext cx="2046600" cy="48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CC0000"/>
                </a:solidFill>
                <a:latin typeface="Nunito"/>
                <a:ea typeface="Nunito"/>
                <a:cs typeface="Nunito"/>
                <a:sym typeface="Nunito"/>
              </a:rPr>
              <a:t>ionosonde data?</a:t>
            </a:r>
            <a:endParaRPr sz="1800">
              <a:solidFill>
                <a:srgbClr val="CC0000"/>
              </a:solidFill>
              <a:latin typeface="Nunito"/>
              <a:ea typeface="Nunito"/>
              <a:cs typeface="Nunito"/>
              <a:sym typeface="Nunito"/>
            </a:endParaRPr>
          </a:p>
        </p:txBody>
      </p:sp>
      <p:cxnSp>
        <p:nvCxnSpPr>
          <p:cNvPr id="229" name="Google Shape;229;p32"/>
          <p:cNvCxnSpPr/>
          <p:nvPr/>
        </p:nvCxnSpPr>
        <p:spPr>
          <a:xfrm flipH="1" rot="10800000">
            <a:off x="5560300" y="4530925"/>
            <a:ext cx="689100" cy="1200"/>
          </a:xfrm>
          <a:prstGeom prst="straightConnector1">
            <a:avLst/>
          </a:prstGeom>
          <a:noFill/>
          <a:ln cap="flat" cmpd="sng" w="38100">
            <a:solidFill>
              <a:srgbClr val="CC0000"/>
            </a:solidFill>
            <a:prstDash val="solid"/>
            <a:round/>
            <a:headEnd len="med" w="med" type="none"/>
            <a:tailEnd len="med" w="med" type="triangle"/>
          </a:ln>
        </p:spPr>
      </p:cxnSp>
      <p:sp>
        <p:nvSpPr>
          <p:cNvPr id="230" name="Google Shape;230;p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Ionosphere gradients or calibration issues?</a:t>
            </a:r>
            <a:endParaRPr>
              <a:latin typeface="Nunito"/>
              <a:ea typeface="Nunito"/>
              <a:cs typeface="Nunito"/>
              <a:sym typeface="Nunito"/>
            </a:endParaRPr>
          </a:p>
        </p:txBody>
      </p:sp>
      <p:pic>
        <p:nvPicPr>
          <p:cNvPr id="236" name="Google Shape;236;p33"/>
          <p:cNvPicPr preferRelativeResize="0"/>
          <p:nvPr/>
        </p:nvPicPr>
        <p:blipFill>
          <a:blip r:embed="rId3">
            <a:alphaModFix/>
          </a:blip>
          <a:stretch>
            <a:fillRect/>
          </a:stretch>
        </p:blipFill>
        <p:spPr>
          <a:xfrm>
            <a:off x="5397500" y="1282400"/>
            <a:ext cx="2988776" cy="2467874"/>
          </a:xfrm>
          <a:prstGeom prst="rect">
            <a:avLst/>
          </a:prstGeom>
          <a:noFill/>
          <a:ln>
            <a:noFill/>
          </a:ln>
        </p:spPr>
      </p:pic>
      <p:cxnSp>
        <p:nvCxnSpPr>
          <p:cNvPr id="237" name="Google Shape;237;p33"/>
          <p:cNvCxnSpPr/>
          <p:nvPr/>
        </p:nvCxnSpPr>
        <p:spPr>
          <a:xfrm flipH="1">
            <a:off x="6586150" y="2125700"/>
            <a:ext cx="336900" cy="487800"/>
          </a:xfrm>
          <a:prstGeom prst="straightConnector1">
            <a:avLst/>
          </a:prstGeom>
          <a:noFill/>
          <a:ln cap="flat" cmpd="sng" w="28575">
            <a:solidFill>
              <a:schemeClr val="dk1"/>
            </a:solidFill>
            <a:prstDash val="solid"/>
            <a:round/>
            <a:headEnd len="med" w="med" type="none"/>
            <a:tailEnd len="med" w="med" type="triangle"/>
          </a:ln>
        </p:spPr>
      </p:cxnSp>
      <p:sp>
        <p:nvSpPr>
          <p:cNvPr id="238" name="Google Shape;238;p33"/>
          <p:cNvSpPr txBox="1"/>
          <p:nvPr/>
        </p:nvSpPr>
        <p:spPr>
          <a:xfrm>
            <a:off x="6725600" y="1768525"/>
            <a:ext cx="17076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1"/>
                </a:solidFill>
                <a:latin typeface="Nunito"/>
                <a:ea typeface="Nunito"/>
                <a:cs typeface="Nunito"/>
                <a:sym typeface="Nunito"/>
              </a:rPr>
              <a:t>Δlatitude = 2°</a:t>
            </a:r>
            <a:endParaRPr sz="1500">
              <a:solidFill>
                <a:schemeClr val="dk1"/>
              </a:solidFill>
              <a:latin typeface="Nunito"/>
              <a:ea typeface="Nunito"/>
              <a:cs typeface="Nunito"/>
              <a:sym typeface="Nunito"/>
            </a:endParaRPr>
          </a:p>
        </p:txBody>
      </p:sp>
      <p:cxnSp>
        <p:nvCxnSpPr>
          <p:cNvPr id="239" name="Google Shape;239;p33"/>
          <p:cNvCxnSpPr/>
          <p:nvPr/>
        </p:nvCxnSpPr>
        <p:spPr>
          <a:xfrm>
            <a:off x="6994125" y="2661425"/>
            <a:ext cx="440100" cy="532800"/>
          </a:xfrm>
          <a:prstGeom prst="straightConnector1">
            <a:avLst/>
          </a:prstGeom>
          <a:noFill/>
          <a:ln cap="flat" cmpd="sng" w="28575">
            <a:solidFill>
              <a:srgbClr val="CC0000"/>
            </a:solidFill>
            <a:prstDash val="solid"/>
            <a:round/>
            <a:headEnd len="med" w="med" type="none"/>
            <a:tailEnd len="med" w="med" type="triangle"/>
          </a:ln>
        </p:spPr>
      </p:cxnSp>
      <p:sp>
        <p:nvSpPr>
          <p:cNvPr id="240" name="Google Shape;240;p33"/>
          <p:cNvSpPr txBox="1"/>
          <p:nvPr/>
        </p:nvSpPr>
        <p:spPr>
          <a:xfrm>
            <a:off x="5900800" y="2778725"/>
            <a:ext cx="17076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CC0000"/>
                </a:solidFill>
                <a:latin typeface="Nunito"/>
                <a:ea typeface="Nunito"/>
                <a:cs typeface="Nunito"/>
                <a:sym typeface="Nunito"/>
              </a:rPr>
              <a:t>Δlatitude = 2°</a:t>
            </a:r>
            <a:endParaRPr sz="1500">
              <a:solidFill>
                <a:srgbClr val="CC0000"/>
              </a:solidFill>
              <a:latin typeface="Nunito"/>
              <a:ea typeface="Nunito"/>
              <a:cs typeface="Nunito"/>
              <a:sym typeface="Nunito"/>
            </a:endParaRPr>
          </a:p>
        </p:txBody>
      </p:sp>
      <p:pic>
        <p:nvPicPr>
          <p:cNvPr id="241" name="Google Shape;241;p33"/>
          <p:cNvPicPr preferRelativeResize="0"/>
          <p:nvPr/>
        </p:nvPicPr>
        <p:blipFill>
          <a:blip r:embed="rId4">
            <a:alphaModFix/>
          </a:blip>
          <a:stretch>
            <a:fillRect/>
          </a:stretch>
        </p:blipFill>
        <p:spPr>
          <a:xfrm>
            <a:off x="152400" y="1170125"/>
            <a:ext cx="5092701" cy="3426112"/>
          </a:xfrm>
          <a:prstGeom prst="rect">
            <a:avLst/>
          </a:prstGeom>
          <a:noFill/>
          <a:ln>
            <a:noFill/>
          </a:ln>
        </p:spPr>
      </p:pic>
      <p:cxnSp>
        <p:nvCxnSpPr>
          <p:cNvPr id="242" name="Google Shape;242;p33"/>
          <p:cNvCxnSpPr/>
          <p:nvPr/>
        </p:nvCxnSpPr>
        <p:spPr>
          <a:xfrm>
            <a:off x="2729725" y="1510050"/>
            <a:ext cx="0" cy="3461400"/>
          </a:xfrm>
          <a:prstGeom prst="straightConnector1">
            <a:avLst/>
          </a:prstGeom>
          <a:noFill/>
          <a:ln cap="flat" cmpd="sng" w="28575">
            <a:solidFill>
              <a:srgbClr val="CC0000"/>
            </a:solidFill>
            <a:prstDash val="solid"/>
            <a:round/>
            <a:headEnd len="med" w="med" type="none"/>
            <a:tailEnd len="med" w="med" type="none"/>
          </a:ln>
        </p:spPr>
      </p:cxnSp>
      <p:sp>
        <p:nvSpPr>
          <p:cNvPr id="243" name="Google Shape;243;p33"/>
          <p:cNvSpPr txBox="1"/>
          <p:nvPr/>
        </p:nvSpPr>
        <p:spPr>
          <a:xfrm>
            <a:off x="2869125" y="4344325"/>
            <a:ext cx="6274800" cy="7992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Nunito"/>
                <a:ea typeface="Nunito"/>
                <a:cs typeface="Nunito"/>
                <a:sym typeface="Nunito"/>
              </a:rPr>
              <a:t>Peak plasma frequency ~ 6.5 MHz → 5x10</a:t>
            </a:r>
            <a:r>
              <a:rPr baseline="30000" lang="en" sz="1700">
                <a:solidFill>
                  <a:schemeClr val="dk1"/>
                </a:solidFill>
                <a:latin typeface="Nunito"/>
                <a:ea typeface="Nunito"/>
                <a:cs typeface="Nunito"/>
                <a:sym typeface="Nunito"/>
              </a:rPr>
              <a:t>11</a:t>
            </a:r>
            <a:r>
              <a:rPr lang="en" sz="1700">
                <a:solidFill>
                  <a:schemeClr val="dk1"/>
                </a:solidFill>
                <a:latin typeface="Nunito"/>
                <a:ea typeface="Nunito"/>
                <a:cs typeface="Nunito"/>
                <a:sym typeface="Nunito"/>
              </a:rPr>
              <a:t> el/</a:t>
            </a:r>
            <a:r>
              <a:rPr lang="en" sz="1700">
                <a:solidFill>
                  <a:schemeClr val="dk1"/>
                </a:solidFill>
                <a:latin typeface="Nunito"/>
                <a:ea typeface="Nunito"/>
                <a:cs typeface="Nunito"/>
                <a:sym typeface="Nunito"/>
              </a:rPr>
              <a:t>m</a:t>
            </a:r>
            <a:r>
              <a:rPr baseline="30000" lang="en" sz="1700">
                <a:solidFill>
                  <a:schemeClr val="dk1"/>
                </a:solidFill>
                <a:latin typeface="Nunito"/>
                <a:ea typeface="Nunito"/>
                <a:cs typeface="Nunito"/>
                <a:sym typeface="Nunito"/>
              </a:rPr>
              <a:t>3</a:t>
            </a:r>
            <a:endParaRPr sz="1700">
              <a:solidFill>
                <a:schemeClr val="dk1"/>
              </a:solidFill>
              <a:latin typeface="Nunito"/>
              <a:ea typeface="Nunito"/>
              <a:cs typeface="Nunito"/>
              <a:sym typeface="Nunito"/>
            </a:endParaRPr>
          </a:p>
          <a:p>
            <a:pPr indent="0" lvl="0" marL="0" rtl="0" algn="l">
              <a:spcBef>
                <a:spcPts val="0"/>
              </a:spcBef>
              <a:spcAft>
                <a:spcPts val="0"/>
              </a:spcAft>
              <a:buNone/>
            </a:pPr>
            <a:r>
              <a:rPr lang="en" sz="1700">
                <a:solidFill>
                  <a:schemeClr val="dk1"/>
                </a:solidFill>
                <a:latin typeface="Nunito"/>
                <a:ea typeface="Nunito"/>
                <a:cs typeface="Nunito"/>
                <a:sym typeface="Nunito"/>
              </a:rPr>
              <a:t>               </a:t>
            </a:r>
            <a:r>
              <a:rPr lang="en" sz="1700">
                <a:solidFill>
                  <a:srgbClr val="CC0000"/>
                </a:solidFill>
                <a:latin typeface="Nunito"/>
                <a:ea typeface="Nunito"/>
                <a:cs typeface="Nunito"/>
                <a:sym typeface="Nunito"/>
              </a:rPr>
              <a:t>s</a:t>
            </a:r>
            <a:r>
              <a:rPr lang="en" sz="1700">
                <a:solidFill>
                  <a:srgbClr val="CC0000"/>
                </a:solidFill>
                <a:latin typeface="Nunito"/>
                <a:ea typeface="Nunito"/>
                <a:cs typeface="Nunito"/>
                <a:sym typeface="Nunito"/>
              </a:rPr>
              <a:t>ame value for both ionosondes!</a:t>
            </a:r>
            <a:endParaRPr baseline="30000" sz="1700">
              <a:solidFill>
                <a:srgbClr val="CC0000"/>
              </a:solidFill>
              <a:latin typeface="Nunito"/>
              <a:ea typeface="Nunito"/>
              <a:cs typeface="Nunito"/>
              <a:sym typeface="Nunito"/>
            </a:endParaRPr>
          </a:p>
        </p:txBody>
      </p:sp>
      <p:cxnSp>
        <p:nvCxnSpPr>
          <p:cNvPr id="244" name="Google Shape;244;p33"/>
          <p:cNvCxnSpPr/>
          <p:nvPr/>
        </p:nvCxnSpPr>
        <p:spPr>
          <a:xfrm flipH="1" rot="10800000">
            <a:off x="3008500" y="4855600"/>
            <a:ext cx="689100" cy="1200"/>
          </a:xfrm>
          <a:prstGeom prst="straightConnector1">
            <a:avLst/>
          </a:prstGeom>
          <a:noFill/>
          <a:ln cap="flat" cmpd="sng" w="38100">
            <a:solidFill>
              <a:srgbClr val="CC0000"/>
            </a:solidFill>
            <a:prstDash val="solid"/>
            <a:round/>
            <a:headEnd len="med" w="med" type="none"/>
            <a:tailEnd len="med" w="med" type="triangle"/>
          </a:ln>
        </p:spPr>
      </p:cxnSp>
      <p:sp>
        <p:nvSpPr>
          <p:cNvPr id="245" name="Google Shape;245;p3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4"/>
          <p:cNvSpPr txBox="1"/>
          <p:nvPr>
            <p:ph type="title"/>
          </p:nvPr>
        </p:nvSpPr>
        <p:spPr>
          <a:xfrm>
            <a:off x="311700" y="22854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How do the ISR data compare to the SWARM data?</a:t>
            </a:r>
            <a:endParaRPr>
              <a:latin typeface="Nunito"/>
              <a:ea typeface="Nunito"/>
              <a:cs typeface="Nunito"/>
              <a:sym typeface="Nunito"/>
            </a:endParaRPr>
          </a:p>
        </p:txBody>
      </p:sp>
      <p:sp>
        <p:nvSpPr>
          <p:cNvPr id="251" name="Google Shape;251;p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SWARM vs PFISR </a:t>
            </a:r>
            <a:r>
              <a:rPr i="1" lang="en">
                <a:latin typeface="Nunito"/>
                <a:ea typeface="Nunito"/>
                <a:cs typeface="Nunito"/>
                <a:sym typeface="Nunito"/>
              </a:rPr>
              <a:t>Ne</a:t>
            </a:r>
            <a:endParaRPr i="1">
              <a:latin typeface="Nunito"/>
              <a:ea typeface="Nunito"/>
              <a:cs typeface="Nunito"/>
              <a:sym typeface="Nunito"/>
            </a:endParaRPr>
          </a:p>
        </p:txBody>
      </p:sp>
      <p:pic>
        <p:nvPicPr>
          <p:cNvPr id="257" name="Google Shape;257;p35"/>
          <p:cNvPicPr preferRelativeResize="0"/>
          <p:nvPr/>
        </p:nvPicPr>
        <p:blipFill>
          <a:blip r:embed="rId3">
            <a:alphaModFix/>
          </a:blip>
          <a:stretch>
            <a:fillRect/>
          </a:stretch>
        </p:blipFill>
        <p:spPr>
          <a:xfrm>
            <a:off x="4140050" y="950975"/>
            <a:ext cx="4881101" cy="3957649"/>
          </a:xfrm>
          <a:prstGeom prst="rect">
            <a:avLst/>
          </a:prstGeom>
          <a:noFill/>
          <a:ln>
            <a:noFill/>
          </a:ln>
        </p:spPr>
      </p:pic>
      <p:sp>
        <p:nvSpPr>
          <p:cNvPr id="258" name="Google Shape;258;p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9" name="Google Shape;259;p35"/>
          <p:cNvSpPr txBox="1"/>
          <p:nvPr/>
        </p:nvSpPr>
        <p:spPr>
          <a:xfrm>
            <a:off x="511425" y="1219650"/>
            <a:ext cx="3878400" cy="3546300"/>
          </a:xfrm>
          <a:prstGeom prst="rect">
            <a:avLst/>
          </a:prstGeom>
          <a:noFill/>
          <a:ln cap="flat" cmpd="sng" w="9525">
            <a:solidFill>
              <a:schemeClr val="lt1"/>
            </a:solidFill>
            <a:prstDash val="solid"/>
            <a:round/>
            <a:headEnd len="sm" w="sm" type="none"/>
            <a:tailEnd len="sm" w="sm" type="none"/>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Nunito"/>
              <a:buChar char="●"/>
            </a:pPr>
            <a:r>
              <a:rPr lang="en" sz="1600">
                <a:latin typeface="Nunito"/>
                <a:ea typeface="Nunito"/>
                <a:cs typeface="Nunito"/>
                <a:sym typeface="Nunito"/>
              </a:rPr>
              <a:t>SWARM A and C </a:t>
            </a:r>
            <a:r>
              <a:rPr i="1" lang="en" sz="1600">
                <a:latin typeface="Nunito"/>
                <a:ea typeface="Nunito"/>
                <a:cs typeface="Nunito"/>
                <a:sym typeface="Nunito"/>
              </a:rPr>
              <a:t>briefly</a:t>
            </a:r>
            <a:r>
              <a:rPr lang="en" sz="1600">
                <a:latin typeface="Nunito"/>
                <a:ea typeface="Nunito"/>
                <a:cs typeface="Nunito"/>
                <a:sym typeface="Nunito"/>
              </a:rPr>
              <a:t> intersected PFISR FOV at 22 UT (~5° lat/min)</a:t>
            </a:r>
            <a:endParaRPr sz="1600">
              <a:latin typeface="Nunito"/>
              <a:ea typeface="Nunito"/>
              <a:cs typeface="Nunito"/>
              <a:sym typeface="Nunito"/>
            </a:endParaRPr>
          </a:p>
          <a:p>
            <a:pPr indent="0" lvl="0" marL="914400" rtl="0" algn="l">
              <a:lnSpc>
                <a:spcPct val="115000"/>
              </a:lnSpc>
              <a:spcBef>
                <a:spcPts val="0"/>
              </a:spcBef>
              <a:spcAft>
                <a:spcPts val="0"/>
              </a:spcAft>
              <a:buNone/>
            </a:pPr>
            <a:r>
              <a:t/>
            </a:r>
            <a:endParaRPr sz="1600">
              <a:latin typeface="Nunito"/>
              <a:ea typeface="Nunito"/>
              <a:cs typeface="Nunito"/>
              <a:sym typeface="Nunito"/>
            </a:endParaRPr>
          </a:p>
          <a:p>
            <a:pPr indent="-330200" lvl="0" marL="457200" rtl="0" algn="l">
              <a:lnSpc>
                <a:spcPct val="115000"/>
              </a:lnSpc>
              <a:spcBef>
                <a:spcPts val="0"/>
              </a:spcBef>
              <a:spcAft>
                <a:spcPts val="0"/>
              </a:spcAft>
              <a:buSzPts val="1600"/>
              <a:buFont typeface="Nunito"/>
              <a:buChar char="●"/>
            </a:pPr>
            <a:r>
              <a:rPr lang="en" sz="1600">
                <a:latin typeface="Nunito"/>
                <a:ea typeface="Nunito"/>
                <a:cs typeface="Nunito"/>
                <a:sym typeface="Nunito"/>
              </a:rPr>
              <a:t>480 km altitude pass</a:t>
            </a:r>
            <a:endParaRPr sz="1600">
              <a:latin typeface="Nunito"/>
              <a:ea typeface="Nunito"/>
              <a:cs typeface="Nunito"/>
              <a:sym typeface="Nunito"/>
            </a:endParaRPr>
          </a:p>
          <a:p>
            <a:pPr indent="0" lvl="0" marL="914400" rtl="0" algn="l">
              <a:lnSpc>
                <a:spcPct val="115000"/>
              </a:lnSpc>
              <a:spcBef>
                <a:spcPts val="0"/>
              </a:spcBef>
              <a:spcAft>
                <a:spcPts val="0"/>
              </a:spcAft>
              <a:buNone/>
            </a:pPr>
            <a:r>
              <a:t/>
            </a:r>
            <a:endParaRPr sz="1600">
              <a:latin typeface="Nunito"/>
              <a:ea typeface="Nunito"/>
              <a:cs typeface="Nunito"/>
              <a:sym typeface="Nunito"/>
            </a:endParaRPr>
          </a:p>
          <a:p>
            <a:pPr indent="-330200" lvl="0" marL="457200" rtl="0" algn="l">
              <a:lnSpc>
                <a:spcPct val="115000"/>
              </a:lnSpc>
              <a:spcBef>
                <a:spcPts val="0"/>
              </a:spcBef>
              <a:spcAft>
                <a:spcPts val="0"/>
              </a:spcAft>
              <a:buSzPts val="1600"/>
              <a:buFont typeface="Nunito"/>
              <a:buChar char="●"/>
            </a:pPr>
            <a:r>
              <a:rPr lang="en" sz="1600">
                <a:latin typeface="Nunito"/>
                <a:ea typeface="Nunito"/>
                <a:cs typeface="Nunito"/>
                <a:sym typeface="Nunito"/>
              </a:rPr>
              <a:t>S</a:t>
            </a:r>
            <a:r>
              <a:rPr lang="en" sz="1600">
                <a:solidFill>
                  <a:schemeClr val="dk1"/>
                </a:solidFill>
                <a:latin typeface="Nunito"/>
                <a:ea typeface="Nunito"/>
                <a:cs typeface="Nunito"/>
                <a:sym typeface="Nunito"/>
              </a:rPr>
              <a:t>warm in-situ densities lower than PFISR densities </a:t>
            </a:r>
            <a:endParaRPr sz="1600">
              <a:solidFill>
                <a:schemeClr val="dk1"/>
              </a:solidFill>
              <a:latin typeface="Nunito"/>
              <a:ea typeface="Nunito"/>
              <a:cs typeface="Nunito"/>
              <a:sym typeface="Nunito"/>
            </a:endParaRPr>
          </a:p>
          <a:p>
            <a:pPr indent="-330200" lvl="1" marL="914400" rtl="0" algn="l">
              <a:lnSpc>
                <a:spcPct val="115000"/>
              </a:lnSpc>
              <a:spcBef>
                <a:spcPts val="0"/>
              </a:spcBef>
              <a:spcAft>
                <a:spcPts val="0"/>
              </a:spcAft>
              <a:buSzPts val="1600"/>
              <a:buFont typeface="Nunito"/>
              <a:buChar char="○"/>
            </a:pPr>
            <a:r>
              <a:rPr lang="en" sz="1600">
                <a:solidFill>
                  <a:schemeClr val="dk1"/>
                </a:solidFill>
                <a:latin typeface="Nunito"/>
                <a:ea typeface="Nunito"/>
                <a:cs typeface="Nunito"/>
                <a:sym typeface="Nunito"/>
              </a:rPr>
              <a:t> SWARM A/C: </a:t>
            </a:r>
            <a:r>
              <a:rPr lang="en" sz="1600">
                <a:solidFill>
                  <a:schemeClr val="dk1"/>
                </a:solidFill>
                <a:highlight>
                  <a:schemeClr val="lt1"/>
                </a:highlight>
                <a:latin typeface="Nunito"/>
                <a:ea typeface="Nunito"/>
                <a:cs typeface="Nunito"/>
                <a:sym typeface="Nunito"/>
              </a:rPr>
              <a:t>2.2 ± 0.5 x10</a:t>
            </a:r>
            <a:r>
              <a:rPr baseline="30000" lang="en" sz="1600">
                <a:solidFill>
                  <a:schemeClr val="dk1"/>
                </a:solidFill>
                <a:highlight>
                  <a:schemeClr val="lt1"/>
                </a:highlight>
                <a:latin typeface="Nunito"/>
                <a:ea typeface="Nunito"/>
                <a:cs typeface="Nunito"/>
                <a:sym typeface="Nunito"/>
              </a:rPr>
              <a:t>11 </a:t>
            </a:r>
            <a:r>
              <a:rPr lang="en" sz="1600">
                <a:solidFill>
                  <a:schemeClr val="dk1"/>
                </a:solidFill>
                <a:highlight>
                  <a:schemeClr val="lt1"/>
                </a:highlight>
                <a:latin typeface="Nunito"/>
                <a:ea typeface="Nunito"/>
                <a:cs typeface="Nunito"/>
                <a:sym typeface="Nunito"/>
              </a:rPr>
              <a:t>el</a:t>
            </a:r>
            <a:r>
              <a:rPr lang="en" sz="1600">
                <a:solidFill>
                  <a:schemeClr val="dk1"/>
                </a:solidFill>
                <a:highlight>
                  <a:schemeClr val="lt1"/>
                </a:highlight>
                <a:latin typeface="Nunito"/>
                <a:ea typeface="Nunito"/>
                <a:cs typeface="Nunito"/>
                <a:sym typeface="Nunito"/>
              </a:rPr>
              <a:t>/m</a:t>
            </a:r>
            <a:r>
              <a:rPr lang="en" sz="1600">
                <a:solidFill>
                  <a:srgbClr val="0C0D0E"/>
                </a:solidFill>
                <a:highlight>
                  <a:srgbClr val="FFFFFF"/>
                </a:highlight>
                <a:latin typeface="Nunito"/>
                <a:ea typeface="Nunito"/>
                <a:cs typeface="Nunito"/>
                <a:sym typeface="Nunito"/>
              </a:rPr>
              <a:t>³</a:t>
            </a:r>
            <a:endParaRPr sz="1600">
              <a:solidFill>
                <a:schemeClr val="dk1"/>
              </a:solidFill>
              <a:highlight>
                <a:schemeClr val="lt1"/>
              </a:highlight>
              <a:latin typeface="Nunito"/>
              <a:ea typeface="Nunito"/>
              <a:cs typeface="Nunito"/>
              <a:sym typeface="Nunito"/>
            </a:endParaRPr>
          </a:p>
          <a:p>
            <a:pPr indent="-330200" lvl="1" marL="914400" rtl="0" algn="l">
              <a:lnSpc>
                <a:spcPct val="115000"/>
              </a:lnSpc>
              <a:spcBef>
                <a:spcPts val="0"/>
              </a:spcBef>
              <a:spcAft>
                <a:spcPts val="0"/>
              </a:spcAft>
              <a:buSzPts val="1600"/>
              <a:buFont typeface="Nunito"/>
              <a:buChar char="○"/>
            </a:pPr>
            <a:r>
              <a:rPr lang="en" sz="1600">
                <a:solidFill>
                  <a:schemeClr val="dk1"/>
                </a:solidFill>
                <a:highlight>
                  <a:schemeClr val="lt1"/>
                </a:highlight>
                <a:latin typeface="Nunito"/>
                <a:ea typeface="Nunito"/>
                <a:cs typeface="Nunito"/>
                <a:sym typeface="Nunito"/>
              </a:rPr>
              <a:t>PFISR: ~3.9 ± .8 x10</a:t>
            </a:r>
            <a:r>
              <a:rPr baseline="30000" lang="en" sz="1600">
                <a:solidFill>
                  <a:schemeClr val="dk1"/>
                </a:solidFill>
                <a:highlight>
                  <a:schemeClr val="lt1"/>
                </a:highlight>
                <a:latin typeface="Nunito"/>
                <a:ea typeface="Nunito"/>
                <a:cs typeface="Nunito"/>
                <a:sym typeface="Nunito"/>
              </a:rPr>
              <a:t>11</a:t>
            </a:r>
            <a:r>
              <a:rPr lang="en" sz="1600">
                <a:solidFill>
                  <a:schemeClr val="dk1"/>
                </a:solidFill>
                <a:highlight>
                  <a:schemeClr val="lt1"/>
                </a:highlight>
                <a:latin typeface="Nunito"/>
                <a:ea typeface="Nunito"/>
                <a:cs typeface="Nunito"/>
                <a:sym typeface="Nunito"/>
              </a:rPr>
              <a:t> </a:t>
            </a:r>
            <a:r>
              <a:rPr lang="en" sz="1600">
                <a:solidFill>
                  <a:schemeClr val="dk1"/>
                </a:solidFill>
                <a:highlight>
                  <a:schemeClr val="lt1"/>
                </a:highlight>
                <a:latin typeface="Nunito"/>
                <a:ea typeface="Nunito"/>
                <a:cs typeface="Nunito"/>
                <a:sym typeface="Nunito"/>
              </a:rPr>
              <a:t>el/</a:t>
            </a:r>
            <a:r>
              <a:rPr lang="en" sz="1600">
                <a:solidFill>
                  <a:schemeClr val="dk1"/>
                </a:solidFill>
                <a:highlight>
                  <a:schemeClr val="lt1"/>
                </a:highlight>
                <a:latin typeface="Nunito"/>
                <a:ea typeface="Nunito"/>
                <a:cs typeface="Nunito"/>
                <a:sym typeface="Nunito"/>
              </a:rPr>
              <a:t>m</a:t>
            </a:r>
            <a:r>
              <a:rPr lang="en" sz="1600">
                <a:solidFill>
                  <a:srgbClr val="0C0D0E"/>
                </a:solidFill>
                <a:highlight>
                  <a:srgbClr val="FFFFFF"/>
                </a:highlight>
                <a:latin typeface="Nunito"/>
                <a:ea typeface="Nunito"/>
                <a:cs typeface="Nunito"/>
                <a:sym typeface="Nunito"/>
              </a:rPr>
              <a:t>³</a:t>
            </a:r>
            <a:endParaRPr sz="1600">
              <a:solidFill>
                <a:schemeClr val="dk1"/>
              </a:solidFill>
              <a:highlight>
                <a:schemeClr val="lt1"/>
              </a:highlight>
              <a:latin typeface="Nunito"/>
              <a:ea typeface="Nunito"/>
              <a:cs typeface="Nunito"/>
              <a:sym typeface="Nunito"/>
            </a:endParaRPr>
          </a:p>
          <a:p>
            <a:pPr indent="0" lvl="0" marL="0" rtl="0" algn="l">
              <a:lnSpc>
                <a:spcPct val="115000"/>
              </a:lnSpc>
              <a:spcBef>
                <a:spcPts val="0"/>
              </a:spcBef>
              <a:spcAft>
                <a:spcPts val="0"/>
              </a:spcAft>
              <a:buNone/>
            </a:pPr>
            <a:r>
              <a:t/>
            </a:r>
            <a:endParaRPr sz="1600">
              <a:solidFill>
                <a:schemeClr val="dk1"/>
              </a:solidFill>
              <a:highlight>
                <a:schemeClr val="lt1"/>
              </a:highlight>
              <a:latin typeface="Nunito"/>
              <a:ea typeface="Nunito"/>
              <a:cs typeface="Nunito"/>
              <a:sym typeface="Nunito"/>
            </a:endParaRPr>
          </a:p>
          <a:p>
            <a:pPr indent="0" lvl="0" marL="0" rtl="0" algn="l">
              <a:lnSpc>
                <a:spcPct val="115000"/>
              </a:lnSpc>
              <a:spcBef>
                <a:spcPts val="0"/>
              </a:spcBef>
              <a:spcAft>
                <a:spcPts val="0"/>
              </a:spcAft>
              <a:buNone/>
            </a:pPr>
            <a:r>
              <a:t/>
            </a:r>
            <a:endParaRPr sz="1600">
              <a:solidFill>
                <a:srgbClr val="1F1F1F"/>
              </a:solidFill>
              <a:highlight>
                <a:schemeClr val="lt1"/>
              </a:highlight>
              <a:latin typeface="Nunito"/>
              <a:ea typeface="Nunito"/>
              <a:cs typeface="Nunito"/>
              <a:sym typeface="Nuni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SWARM vs PFISR </a:t>
            </a:r>
            <a:r>
              <a:rPr i="1" lang="en">
                <a:latin typeface="Nunito"/>
                <a:ea typeface="Nunito"/>
                <a:cs typeface="Nunito"/>
                <a:sym typeface="Nunito"/>
              </a:rPr>
              <a:t>Ne</a:t>
            </a:r>
            <a:endParaRPr i="1">
              <a:latin typeface="Nunito"/>
              <a:ea typeface="Nunito"/>
              <a:cs typeface="Nunito"/>
              <a:sym typeface="Nunito"/>
            </a:endParaRPr>
          </a:p>
        </p:txBody>
      </p:sp>
      <p:pic>
        <p:nvPicPr>
          <p:cNvPr id="265" name="Google Shape;265;p36"/>
          <p:cNvPicPr preferRelativeResize="0"/>
          <p:nvPr/>
        </p:nvPicPr>
        <p:blipFill>
          <a:blip r:embed="rId3">
            <a:alphaModFix/>
          </a:blip>
          <a:stretch>
            <a:fillRect/>
          </a:stretch>
        </p:blipFill>
        <p:spPr>
          <a:xfrm>
            <a:off x="4140050" y="950975"/>
            <a:ext cx="4881101" cy="3957649"/>
          </a:xfrm>
          <a:prstGeom prst="rect">
            <a:avLst/>
          </a:prstGeom>
          <a:noFill/>
          <a:ln>
            <a:noFill/>
          </a:ln>
        </p:spPr>
      </p:pic>
      <p:sp>
        <p:nvSpPr>
          <p:cNvPr id="266" name="Google Shape;266;p3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67" name="Google Shape;267;p36"/>
          <p:cNvSpPr txBox="1"/>
          <p:nvPr/>
        </p:nvSpPr>
        <p:spPr>
          <a:xfrm>
            <a:off x="511425" y="1219650"/>
            <a:ext cx="3878400" cy="3263100"/>
          </a:xfrm>
          <a:prstGeom prst="rect">
            <a:avLst/>
          </a:prstGeom>
          <a:noFill/>
          <a:ln cap="flat" cmpd="sng" w="9525">
            <a:solidFill>
              <a:schemeClr val="lt1"/>
            </a:solidFill>
            <a:prstDash val="solid"/>
            <a:round/>
            <a:headEnd len="sm" w="sm" type="none"/>
            <a:tailEnd len="sm" w="sm" type="none"/>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Nunito"/>
              <a:buChar char="●"/>
            </a:pPr>
            <a:r>
              <a:rPr lang="en" sz="1600">
                <a:latin typeface="Nunito"/>
                <a:ea typeface="Nunito"/>
                <a:cs typeface="Nunito"/>
                <a:sym typeface="Nunito"/>
              </a:rPr>
              <a:t>SWARM A and C </a:t>
            </a:r>
            <a:r>
              <a:rPr i="1" lang="en" sz="1600">
                <a:latin typeface="Nunito"/>
                <a:ea typeface="Nunito"/>
                <a:cs typeface="Nunito"/>
                <a:sym typeface="Nunito"/>
              </a:rPr>
              <a:t>briefly</a:t>
            </a:r>
            <a:r>
              <a:rPr lang="en" sz="1600">
                <a:latin typeface="Nunito"/>
                <a:ea typeface="Nunito"/>
                <a:cs typeface="Nunito"/>
                <a:sym typeface="Nunito"/>
              </a:rPr>
              <a:t> intersected PFISR FOV at 22 UT (~5° lat/min)</a:t>
            </a:r>
            <a:endParaRPr sz="1600">
              <a:latin typeface="Nunito"/>
              <a:ea typeface="Nunito"/>
              <a:cs typeface="Nunito"/>
              <a:sym typeface="Nunito"/>
            </a:endParaRPr>
          </a:p>
          <a:p>
            <a:pPr indent="0" lvl="0" marL="914400" rtl="0" algn="l">
              <a:lnSpc>
                <a:spcPct val="115000"/>
              </a:lnSpc>
              <a:spcBef>
                <a:spcPts val="0"/>
              </a:spcBef>
              <a:spcAft>
                <a:spcPts val="0"/>
              </a:spcAft>
              <a:buNone/>
            </a:pPr>
            <a:r>
              <a:t/>
            </a:r>
            <a:endParaRPr sz="1600">
              <a:latin typeface="Nunito"/>
              <a:ea typeface="Nunito"/>
              <a:cs typeface="Nunito"/>
              <a:sym typeface="Nunito"/>
            </a:endParaRPr>
          </a:p>
          <a:p>
            <a:pPr indent="-330200" lvl="0" marL="457200" rtl="0" algn="l">
              <a:lnSpc>
                <a:spcPct val="115000"/>
              </a:lnSpc>
              <a:spcBef>
                <a:spcPts val="0"/>
              </a:spcBef>
              <a:spcAft>
                <a:spcPts val="0"/>
              </a:spcAft>
              <a:buSzPts val="1600"/>
              <a:buFont typeface="Nunito"/>
              <a:buChar char="●"/>
            </a:pPr>
            <a:r>
              <a:rPr lang="en" sz="1600">
                <a:latin typeface="Nunito"/>
                <a:ea typeface="Nunito"/>
                <a:cs typeface="Nunito"/>
                <a:sym typeface="Nunito"/>
              </a:rPr>
              <a:t>480 km altitude pass</a:t>
            </a:r>
            <a:endParaRPr sz="1600">
              <a:latin typeface="Nunito"/>
              <a:ea typeface="Nunito"/>
              <a:cs typeface="Nunito"/>
              <a:sym typeface="Nunito"/>
            </a:endParaRPr>
          </a:p>
          <a:p>
            <a:pPr indent="0" lvl="0" marL="914400" rtl="0" algn="l">
              <a:lnSpc>
                <a:spcPct val="115000"/>
              </a:lnSpc>
              <a:spcBef>
                <a:spcPts val="0"/>
              </a:spcBef>
              <a:spcAft>
                <a:spcPts val="0"/>
              </a:spcAft>
              <a:buNone/>
            </a:pPr>
            <a:r>
              <a:t/>
            </a:r>
            <a:endParaRPr sz="1600">
              <a:latin typeface="Nunito"/>
              <a:ea typeface="Nunito"/>
              <a:cs typeface="Nunito"/>
              <a:sym typeface="Nunito"/>
            </a:endParaRPr>
          </a:p>
          <a:p>
            <a:pPr indent="-330200" lvl="0" marL="457200" rtl="0" algn="l">
              <a:lnSpc>
                <a:spcPct val="115000"/>
              </a:lnSpc>
              <a:spcBef>
                <a:spcPts val="0"/>
              </a:spcBef>
              <a:spcAft>
                <a:spcPts val="0"/>
              </a:spcAft>
              <a:buSzPts val="1600"/>
              <a:buFont typeface="Nunito"/>
              <a:buChar char="●"/>
            </a:pPr>
            <a:r>
              <a:rPr lang="en" sz="1600">
                <a:latin typeface="Nunito"/>
                <a:ea typeface="Nunito"/>
                <a:cs typeface="Nunito"/>
                <a:sym typeface="Nunito"/>
              </a:rPr>
              <a:t>S</a:t>
            </a:r>
            <a:r>
              <a:rPr lang="en" sz="1600">
                <a:solidFill>
                  <a:schemeClr val="dk1"/>
                </a:solidFill>
                <a:latin typeface="Nunito"/>
                <a:ea typeface="Nunito"/>
                <a:cs typeface="Nunito"/>
                <a:sym typeface="Nunito"/>
              </a:rPr>
              <a:t>warm in-situ densities lower than PFISR densities </a:t>
            </a:r>
            <a:endParaRPr sz="1600">
              <a:solidFill>
                <a:schemeClr val="dk1"/>
              </a:solidFill>
              <a:latin typeface="Nunito"/>
              <a:ea typeface="Nunito"/>
              <a:cs typeface="Nunito"/>
              <a:sym typeface="Nunito"/>
            </a:endParaRPr>
          </a:p>
          <a:p>
            <a:pPr indent="-330200" lvl="1" marL="914400" rtl="0" algn="l">
              <a:lnSpc>
                <a:spcPct val="115000"/>
              </a:lnSpc>
              <a:spcBef>
                <a:spcPts val="0"/>
              </a:spcBef>
              <a:spcAft>
                <a:spcPts val="0"/>
              </a:spcAft>
              <a:buSzPts val="1600"/>
              <a:buFont typeface="Nunito"/>
              <a:buChar char="○"/>
            </a:pPr>
            <a:r>
              <a:rPr lang="en" sz="1600">
                <a:solidFill>
                  <a:schemeClr val="dk1"/>
                </a:solidFill>
                <a:latin typeface="Nunito"/>
                <a:ea typeface="Nunito"/>
                <a:cs typeface="Nunito"/>
                <a:sym typeface="Nunito"/>
              </a:rPr>
              <a:t> SWARM A/C: </a:t>
            </a:r>
            <a:r>
              <a:rPr lang="en" sz="1600">
                <a:solidFill>
                  <a:schemeClr val="dk1"/>
                </a:solidFill>
                <a:highlight>
                  <a:schemeClr val="lt1"/>
                </a:highlight>
                <a:latin typeface="Nunito"/>
                <a:ea typeface="Nunito"/>
                <a:cs typeface="Nunito"/>
                <a:sym typeface="Nunito"/>
              </a:rPr>
              <a:t>2.2 ± 0.5 x10</a:t>
            </a:r>
            <a:r>
              <a:rPr baseline="30000" lang="en" sz="1600">
                <a:solidFill>
                  <a:schemeClr val="dk1"/>
                </a:solidFill>
                <a:highlight>
                  <a:schemeClr val="lt1"/>
                </a:highlight>
                <a:latin typeface="Nunito"/>
                <a:ea typeface="Nunito"/>
                <a:cs typeface="Nunito"/>
                <a:sym typeface="Nunito"/>
              </a:rPr>
              <a:t>11</a:t>
            </a:r>
            <a:r>
              <a:rPr lang="en" sz="1600">
                <a:solidFill>
                  <a:schemeClr val="dk1"/>
                </a:solidFill>
                <a:highlight>
                  <a:schemeClr val="lt1"/>
                </a:highlight>
                <a:latin typeface="Nunito"/>
                <a:ea typeface="Nunito"/>
                <a:cs typeface="Nunito"/>
                <a:sym typeface="Nunito"/>
              </a:rPr>
              <a:t> </a:t>
            </a:r>
            <a:r>
              <a:rPr lang="en" sz="1600">
                <a:solidFill>
                  <a:schemeClr val="dk1"/>
                </a:solidFill>
                <a:highlight>
                  <a:schemeClr val="lt1"/>
                </a:highlight>
                <a:latin typeface="Nunito"/>
                <a:ea typeface="Nunito"/>
                <a:cs typeface="Nunito"/>
                <a:sym typeface="Nunito"/>
              </a:rPr>
              <a:t>el/m</a:t>
            </a:r>
            <a:r>
              <a:rPr lang="en" sz="1600">
                <a:solidFill>
                  <a:srgbClr val="0C0D0E"/>
                </a:solidFill>
                <a:highlight>
                  <a:srgbClr val="FFFFFF"/>
                </a:highlight>
                <a:latin typeface="Nunito"/>
                <a:ea typeface="Nunito"/>
                <a:cs typeface="Nunito"/>
                <a:sym typeface="Nunito"/>
              </a:rPr>
              <a:t>³</a:t>
            </a:r>
            <a:endParaRPr sz="1600">
              <a:solidFill>
                <a:schemeClr val="dk1"/>
              </a:solidFill>
              <a:highlight>
                <a:schemeClr val="lt1"/>
              </a:highlight>
              <a:latin typeface="Nunito"/>
              <a:ea typeface="Nunito"/>
              <a:cs typeface="Nunito"/>
              <a:sym typeface="Nunito"/>
            </a:endParaRPr>
          </a:p>
          <a:p>
            <a:pPr indent="-330200" lvl="1" marL="914400" rtl="0" algn="l">
              <a:lnSpc>
                <a:spcPct val="115000"/>
              </a:lnSpc>
              <a:spcBef>
                <a:spcPts val="0"/>
              </a:spcBef>
              <a:spcAft>
                <a:spcPts val="0"/>
              </a:spcAft>
              <a:buSzPts val="1600"/>
              <a:buFont typeface="Nunito"/>
              <a:buChar char="○"/>
            </a:pPr>
            <a:r>
              <a:rPr lang="en" sz="1600">
                <a:solidFill>
                  <a:schemeClr val="dk1"/>
                </a:solidFill>
                <a:highlight>
                  <a:schemeClr val="lt1"/>
                </a:highlight>
                <a:latin typeface="Nunito"/>
                <a:ea typeface="Nunito"/>
                <a:cs typeface="Nunito"/>
                <a:sym typeface="Nunito"/>
              </a:rPr>
              <a:t>PFISR: ~3.9 ± .8 x10</a:t>
            </a:r>
            <a:r>
              <a:rPr baseline="30000" lang="en" sz="1600">
                <a:solidFill>
                  <a:schemeClr val="dk1"/>
                </a:solidFill>
                <a:highlight>
                  <a:schemeClr val="lt1"/>
                </a:highlight>
                <a:latin typeface="Nunito"/>
                <a:ea typeface="Nunito"/>
                <a:cs typeface="Nunito"/>
                <a:sym typeface="Nunito"/>
              </a:rPr>
              <a:t>11</a:t>
            </a:r>
            <a:r>
              <a:rPr lang="en" sz="1600">
                <a:solidFill>
                  <a:schemeClr val="dk1"/>
                </a:solidFill>
                <a:highlight>
                  <a:schemeClr val="lt1"/>
                </a:highlight>
                <a:latin typeface="Nunito"/>
                <a:ea typeface="Nunito"/>
                <a:cs typeface="Nunito"/>
                <a:sym typeface="Nunito"/>
              </a:rPr>
              <a:t> el/m</a:t>
            </a:r>
            <a:r>
              <a:rPr lang="en" sz="1600">
                <a:solidFill>
                  <a:srgbClr val="0C0D0E"/>
                </a:solidFill>
                <a:highlight>
                  <a:srgbClr val="FFFFFF"/>
                </a:highlight>
                <a:latin typeface="Nunito"/>
                <a:ea typeface="Nunito"/>
                <a:cs typeface="Nunito"/>
                <a:sym typeface="Nunito"/>
              </a:rPr>
              <a:t>³</a:t>
            </a:r>
            <a:endParaRPr sz="1600">
              <a:solidFill>
                <a:schemeClr val="dk1"/>
              </a:solidFill>
              <a:highlight>
                <a:schemeClr val="lt1"/>
              </a:highlight>
              <a:latin typeface="Nunito"/>
              <a:ea typeface="Nunito"/>
              <a:cs typeface="Nunito"/>
              <a:sym typeface="Nunito"/>
            </a:endParaRPr>
          </a:p>
          <a:p>
            <a:pPr indent="0" lvl="0" marL="457200" rtl="0" algn="l">
              <a:lnSpc>
                <a:spcPct val="115000"/>
              </a:lnSpc>
              <a:spcBef>
                <a:spcPts val="0"/>
              </a:spcBef>
              <a:spcAft>
                <a:spcPts val="0"/>
              </a:spcAft>
              <a:buNone/>
            </a:pPr>
            <a:r>
              <a:t/>
            </a:r>
            <a:endParaRPr sz="1600">
              <a:solidFill>
                <a:srgbClr val="1F1F1F"/>
              </a:solidFill>
              <a:highlight>
                <a:schemeClr val="lt1"/>
              </a:highlight>
              <a:latin typeface="Nunito"/>
              <a:ea typeface="Nunito"/>
              <a:cs typeface="Nunito"/>
              <a:sym typeface="Nunito"/>
            </a:endParaRPr>
          </a:p>
        </p:txBody>
      </p:sp>
      <p:pic>
        <p:nvPicPr>
          <p:cNvPr id="268" name="Google Shape;268;p36"/>
          <p:cNvPicPr preferRelativeResize="0"/>
          <p:nvPr/>
        </p:nvPicPr>
        <p:blipFill>
          <a:blip r:embed="rId4">
            <a:alphaModFix/>
          </a:blip>
          <a:stretch>
            <a:fillRect/>
          </a:stretch>
        </p:blipFill>
        <p:spPr>
          <a:xfrm>
            <a:off x="4310126" y="872375"/>
            <a:ext cx="4646191" cy="3957649"/>
          </a:xfrm>
          <a:prstGeom prst="rect">
            <a:avLst/>
          </a:prstGeom>
          <a:noFill/>
          <a:ln>
            <a:noFill/>
          </a:ln>
        </p:spPr>
      </p:pic>
      <p:sp>
        <p:nvSpPr>
          <p:cNvPr id="269" name="Google Shape;269;p36"/>
          <p:cNvSpPr txBox="1"/>
          <p:nvPr/>
        </p:nvSpPr>
        <p:spPr>
          <a:xfrm>
            <a:off x="7343075" y="1085350"/>
            <a:ext cx="3878400" cy="354000"/>
          </a:xfrm>
          <a:prstGeom prst="rect">
            <a:avLst/>
          </a:prstGeom>
          <a:noFill/>
          <a:ln cap="flat" cmpd="sng" w="9525">
            <a:solidFill>
              <a:schemeClr val="lt1"/>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100"/>
              <a:t>10 minute integration</a:t>
            </a:r>
            <a:endParaRPr sz="1100">
              <a:solidFill>
                <a:srgbClr val="1F1F1F"/>
              </a:solidFill>
              <a:highlight>
                <a:schemeClr val="lt1"/>
              </a:high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SWARM vs PFISR </a:t>
            </a:r>
            <a:r>
              <a:rPr i="1" lang="en">
                <a:latin typeface="Nunito"/>
                <a:ea typeface="Nunito"/>
                <a:cs typeface="Nunito"/>
                <a:sym typeface="Nunito"/>
              </a:rPr>
              <a:t>T</a:t>
            </a:r>
            <a:r>
              <a:rPr i="1" lang="en">
                <a:latin typeface="Nunito"/>
                <a:ea typeface="Nunito"/>
                <a:cs typeface="Nunito"/>
                <a:sym typeface="Nunito"/>
              </a:rPr>
              <a:t>e</a:t>
            </a:r>
            <a:endParaRPr i="1">
              <a:latin typeface="Nunito"/>
              <a:ea typeface="Nunito"/>
              <a:cs typeface="Nunito"/>
              <a:sym typeface="Nunito"/>
            </a:endParaRPr>
          </a:p>
        </p:txBody>
      </p:sp>
      <p:pic>
        <p:nvPicPr>
          <p:cNvPr id="275" name="Google Shape;275;p37"/>
          <p:cNvPicPr preferRelativeResize="0"/>
          <p:nvPr/>
        </p:nvPicPr>
        <p:blipFill>
          <a:blip r:embed="rId3">
            <a:alphaModFix/>
          </a:blip>
          <a:stretch>
            <a:fillRect/>
          </a:stretch>
        </p:blipFill>
        <p:spPr>
          <a:xfrm>
            <a:off x="4131075" y="1017725"/>
            <a:ext cx="4628886" cy="3820975"/>
          </a:xfrm>
          <a:prstGeom prst="rect">
            <a:avLst/>
          </a:prstGeom>
          <a:noFill/>
          <a:ln>
            <a:noFill/>
          </a:ln>
        </p:spPr>
      </p:pic>
      <p:sp>
        <p:nvSpPr>
          <p:cNvPr id="276" name="Google Shape;276;p3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77" name="Google Shape;277;p37"/>
          <p:cNvSpPr txBox="1"/>
          <p:nvPr/>
        </p:nvSpPr>
        <p:spPr>
          <a:xfrm>
            <a:off x="511425" y="1219650"/>
            <a:ext cx="3491700" cy="2130300"/>
          </a:xfrm>
          <a:prstGeom prst="rect">
            <a:avLst/>
          </a:prstGeom>
          <a:noFill/>
          <a:ln cap="flat" cmpd="sng" w="9525">
            <a:solidFill>
              <a:schemeClr val="lt1"/>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600">
              <a:latin typeface="Nunito"/>
              <a:ea typeface="Nunito"/>
              <a:cs typeface="Nunito"/>
              <a:sym typeface="Nunito"/>
            </a:endParaRPr>
          </a:p>
          <a:p>
            <a:pPr indent="-330200" lvl="0" marL="457200" rtl="0" algn="l">
              <a:lnSpc>
                <a:spcPct val="115000"/>
              </a:lnSpc>
              <a:spcBef>
                <a:spcPts val="0"/>
              </a:spcBef>
              <a:spcAft>
                <a:spcPts val="0"/>
              </a:spcAft>
              <a:buSzPts val="1600"/>
              <a:buFont typeface="Nunito"/>
              <a:buChar char="●"/>
            </a:pPr>
            <a:r>
              <a:rPr lang="en" sz="1600">
                <a:latin typeface="Nunito"/>
                <a:ea typeface="Nunito"/>
                <a:cs typeface="Nunito"/>
                <a:sym typeface="Nunito"/>
              </a:rPr>
              <a:t>S</a:t>
            </a:r>
            <a:r>
              <a:rPr lang="en" sz="1600">
                <a:solidFill>
                  <a:schemeClr val="dk1"/>
                </a:solidFill>
                <a:latin typeface="Nunito"/>
                <a:ea typeface="Nunito"/>
                <a:cs typeface="Nunito"/>
                <a:sym typeface="Nunito"/>
              </a:rPr>
              <a:t>warm A/C  temperatures </a:t>
            </a:r>
            <a:r>
              <a:rPr lang="en" sz="1600">
                <a:solidFill>
                  <a:schemeClr val="dk1"/>
                </a:solidFill>
                <a:latin typeface="Nunito"/>
                <a:ea typeface="Nunito"/>
                <a:cs typeface="Nunito"/>
                <a:sym typeface="Nunito"/>
              </a:rPr>
              <a:t>consistent</a:t>
            </a:r>
            <a:r>
              <a:rPr lang="en" sz="1600">
                <a:solidFill>
                  <a:schemeClr val="dk1"/>
                </a:solidFill>
                <a:latin typeface="Nunito"/>
                <a:ea typeface="Nunito"/>
                <a:cs typeface="Nunito"/>
                <a:sym typeface="Nunito"/>
              </a:rPr>
              <a:t> with PFISR center beam</a:t>
            </a:r>
            <a:endParaRPr sz="1600">
              <a:solidFill>
                <a:schemeClr val="dk1"/>
              </a:solidFill>
              <a:latin typeface="Nunito"/>
              <a:ea typeface="Nunito"/>
              <a:cs typeface="Nunito"/>
              <a:sym typeface="Nunito"/>
            </a:endParaRPr>
          </a:p>
          <a:p>
            <a:pPr indent="-330200" lvl="1" marL="914400" rtl="0" algn="l">
              <a:lnSpc>
                <a:spcPct val="115000"/>
              </a:lnSpc>
              <a:spcBef>
                <a:spcPts val="0"/>
              </a:spcBef>
              <a:spcAft>
                <a:spcPts val="0"/>
              </a:spcAft>
              <a:buClr>
                <a:schemeClr val="dk1"/>
              </a:buClr>
              <a:buSzPts val="1600"/>
              <a:buFont typeface="Nunito"/>
              <a:buChar char="○"/>
            </a:pPr>
            <a:r>
              <a:rPr lang="en" sz="1600">
                <a:solidFill>
                  <a:schemeClr val="dk1"/>
                </a:solidFill>
                <a:latin typeface="Nunito"/>
                <a:ea typeface="Nunito"/>
                <a:cs typeface="Nunito"/>
                <a:sym typeface="Nunito"/>
              </a:rPr>
              <a:t>~2850 </a:t>
            </a:r>
            <a:r>
              <a:rPr lang="en" sz="1600">
                <a:solidFill>
                  <a:schemeClr val="dk1"/>
                </a:solidFill>
                <a:highlight>
                  <a:schemeClr val="lt1"/>
                </a:highlight>
                <a:latin typeface="Nunito"/>
                <a:ea typeface="Nunito"/>
                <a:cs typeface="Nunito"/>
                <a:sym typeface="Nunito"/>
              </a:rPr>
              <a:t>± 500 K</a:t>
            </a:r>
            <a:endParaRPr sz="1600">
              <a:solidFill>
                <a:schemeClr val="dk1"/>
              </a:solidFill>
              <a:latin typeface="Nunito"/>
              <a:ea typeface="Nunito"/>
              <a:cs typeface="Nunito"/>
              <a:sym typeface="Nunito"/>
            </a:endParaRPr>
          </a:p>
          <a:p>
            <a:pPr indent="0" lvl="0" marL="914400" rtl="0" algn="l">
              <a:lnSpc>
                <a:spcPct val="115000"/>
              </a:lnSpc>
              <a:spcBef>
                <a:spcPts val="0"/>
              </a:spcBef>
              <a:spcAft>
                <a:spcPts val="0"/>
              </a:spcAft>
              <a:buNone/>
            </a:pPr>
            <a:r>
              <a:t/>
            </a:r>
            <a:endParaRPr sz="1600">
              <a:solidFill>
                <a:schemeClr val="dk1"/>
              </a:solidFill>
              <a:latin typeface="Nunito"/>
              <a:ea typeface="Nunito"/>
              <a:cs typeface="Nunito"/>
              <a:sym typeface="Nunito"/>
            </a:endParaRPr>
          </a:p>
          <a:p>
            <a:pPr indent="0" lvl="0" marL="0" rtl="0" algn="l">
              <a:lnSpc>
                <a:spcPct val="115000"/>
              </a:lnSpc>
              <a:spcBef>
                <a:spcPts val="0"/>
              </a:spcBef>
              <a:spcAft>
                <a:spcPts val="0"/>
              </a:spcAft>
              <a:buNone/>
            </a:pPr>
            <a:r>
              <a:t/>
            </a:r>
            <a:endParaRPr sz="1600">
              <a:solidFill>
                <a:srgbClr val="1F1F1F"/>
              </a:solidFill>
              <a:highlight>
                <a:schemeClr val="lt1"/>
              </a:highlight>
              <a:latin typeface="Nunito"/>
              <a:ea typeface="Nunito"/>
              <a:cs typeface="Nunito"/>
              <a:sym typeface="Nuni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38"/>
          <p:cNvSpPr txBox="1"/>
          <p:nvPr>
            <p:ph type="title"/>
          </p:nvPr>
        </p:nvSpPr>
        <p:spPr>
          <a:xfrm>
            <a:off x="311700" y="22854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How can we improve the comparison?</a:t>
            </a:r>
            <a:endParaRPr>
              <a:latin typeface="Nunito"/>
              <a:ea typeface="Nunito"/>
              <a:cs typeface="Nunito"/>
              <a:sym typeface="Nunito"/>
            </a:endParaRPr>
          </a:p>
        </p:txBody>
      </p:sp>
      <p:sp>
        <p:nvSpPr>
          <p:cNvPr id="283" name="Google Shape;283;p3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39"/>
          <p:cNvSpPr txBox="1"/>
          <p:nvPr>
            <p:ph type="title"/>
          </p:nvPr>
        </p:nvSpPr>
        <p:spPr>
          <a:xfrm>
            <a:off x="311700" y="3708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The NeQuick Model</a:t>
            </a:r>
            <a:endParaRPr>
              <a:latin typeface="Nunito"/>
              <a:ea typeface="Nunito"/>
              <a:cs typeface="Nunito"/>
              <a:sym typeface="Nunito"/>
            </a:endParaRPr>
          </a:p>
        </p:txBody>
      </p:sp>
      <p:pic>
        <p:nvPicPr>
          <p:cNvPr id="289" name="Google Shape;289;p39"/>
          <p:cNvPicPr preferRelativeResize="0"/>
          <p:nvPr/>
        </p:nvPicPr>
        <p:blipFill>
          <a:blip r:embed="rId3">
            <a:alphaModFix/>
          </a:blip>
          <a:stretch>
            <a:fillRect/>
          </a:stretch>
        </p:blipFill>
        <p:spPr>
          <a:xfrm>
            <a:off x="538300" y="1512802"/>
            <a:ext cx="3242400" cy="964456"/>
          </a:xfrm>
          <a:prstGeom prst="rect">
            <a:avLst/>
          </a:prstGeom>
          <a:noFill/>
          <a:ln>
            <a:noFill/>
          </a:ln>
        </p:spPr>
      </p:pic>
      <p:pic>
        <p:nvPicPr>
          <p:cNvPr id="290" name="Google Shape;290;p39"/>
          <p:cNvPicPr preferRelativeResize="0"/>
          <p:nvPr/>
        </p:nvPicPr>
        <p:blipFill>
          <a:blip r:embed="rId4">
            <a:alphaModFix/>
          </a:blip>
          <a:stretch>
            <a:fillRect/>
          </a:stretch>
        </p:blipFill>
        <p:spPr>
          <a:xfrm>
            <a:off x="538308" y="2421587"/>
            <a:ext cx="3152883" cy="1157665"/>
          </a:xfrm>
          <a:prstGeom prst="rect">
            <a:avLst/>
          </a:prstGeom>
          <a:noFill/>
          <a:ln>
            <a:noFill/>
          </a:ln>
        </p:spPr>
      </p:pic>
      <p:sp>
        <p:nvSpPr>
          <p:cNvPr id="291" name="Google Shape;291;p3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92" name="Google Shape;292;p39"/>
          <p:cNvPicPr preferRelativeResize="0"/>
          <p:nvPr/>
        </p:nvPicPr>
        <p:blipFill>
          <a:blip r:embed="rId5">
            <a:alphaModFix/>
          </a:blip>
          <a:stretch>
            <a:fillRect/>
          </a:stretch>
        </p:blipFill>
        <p:spPr>
          <a:xfrm>
            <a:off x="4020300" y="460425"/>
            <a:ext cx="4870724" cy="4339174"/>
          </a:xfrm>
          <a:prstGeom prst="rect">
            <a:avLst/>
          </a:prstGeom>
          <a:noFill/>
          <a:ln>
            <a:noFill/>
          </a:ln>
        </p:spPr>
      </p:pic>
      <p:sp>
        <p:nvSpPr>
          <p:cNvPr id="293" name="Google Shape;293;p39"/>
          <p:cNvSpPr txBox="1"/>
          <p:nvPr/>
        </p:nvSpPr>
        <p:spPr>
          <a:xfrm>
            <a:off x="415075" y="943500"/>
            <a:ext cx="1584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solidFill>
                  <a:schemeClr val="dk1"/>
                </a:solidFill>
                <a:latin typeface="Nunito"/>
                <a:ea typeface="Nunito"/>
                <a:cs typeface="Nunito"/>
                <a:sym typeface="Nunito"/>
              </a:rPr>
              <a:t>Coïsson et al., 2006</a:t>
            </a:r>
            <a:endParaRPr i="1" sz="1200">
              <a:solidFill>
                <a:schemeClr val="dk1"/>
              </a:solidFill>
              <a:latin typeface="Nunito"/>
              <a:ea typeface="Nunito"/>
              <a:cs typeface="Nunito"/>
              <a:sym typeface="Nunito"/>
            </a:endParaRPr>
          </a:p>
        </p:txBody>
      </p:sp>
      <p:pic>
        <p:nvPicPr>
          <p:cNvPr id="294" name="Google Shape;294;p39"/>
          <p:cNvPicPr preferRelativeResize="0"/>
          <p:nvPr/>
        </p:nvPicPr>
        <p:blipFill>
          <a:blip r:embed="rId6">
            <a:alphaModFix/>
          </a:blip>
          <a:stretch>
            <a:fillRect/>
          </a:stretch>
        </p:blipFill>
        <p:spPr>
          <a:xfrm>
            <a:off x="1114613" y="4314861"/>
            <a:ext cx="1824375" cy="682075"/>
          </a:xfrm>
          <a:prstGeom prst="rect">
            <a:avLst/>
          </a:prstGeom>
          <a:noFill/>
          <a:ln>
            <a:noFill/>
          </a:ln>
        </p:spPr>
      </p:pic>
      <p:sp>
        <p:nvSpPr>
          <p:cNvPr id="295" name="Google Shape;295;p39"/>
          <p:cNvSpPr txBox="1"/>
          <p:nvPr/>
        </p:nvSpPr>
        <p:spPr>
          <a:xfrm>
            <a:off x="415063" y="3812725"/>
            <a:ext cx="158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Nunito"/>
                <a:ea typeface="Nunito"/>
                <a:cs typeface="Nunito"/>
                <a:sym typeface="Nunito"/>
              </a:rPr>
              <a:t>Scale Height!</a:t>
            </a:r>
            <a:endParaRPr b="1">
              <a:solidFill>
                <a:schemeClr val="dk1"/>
              </a:solidFill>
              <a:latin typeface="Nunito"/>
              <a:ea typeface="Nunito"/>
              <a:cs typeface="Nunito"/>
              <a:sym typeface="Nunito"/>
            </a:endParaRPr>
          </a:p>
        </p:txBody>
      </p:sp>
      <p:cxnSp>
        <p:nvCxnSpPr>
          <p:cNvPr id="296" name="Google Shape;296;p39"/>
          <p:cNvCxnSpPr/>
          <p:nvPr/>
        </p:nvCxnSpPr>
        <p:spPr>
          <a:xfrm flipH="1">
            <a:off x="777725" y="3324925"/>
            <a:ext cx="336900" cy="487800"/>
          </a:xfrm>
          <a:prstGeom prst="straightConnector1">
            <a:avLst/>
          </a:prstGeom>
          <a:noFill/>
          <a:ln cap="flat" cmpd="sng" w="28575">
            <a:solidFill>
              <a:schemeClr val="dk1"/>
            </a:solidFill>
            <a:prstDash val="solid"/>
            <a:round/>
            <a:headEnd len="med" w="med" type="none"/>
            <a:tailEnd len="med" w="med" type="triangle"/>
          </a:ln>
        </p:spPr>
      </p:cxnSp>
      <p:cxnSp>
        <p:nvCxnSpPr>
          <p:cNvPr id="297" name="Google Shape;297;p39"/>
          <p:cNvCxnSpPr/>
          <p:nvPr/>
        </p:nvCxnSpPr>
        <p:spPr>
          <a:xfrm>
            <a:off x="830450" y="4212925"/>
            <a:ext cx="235200" cy="351900"/>
          </a:xfrm>
          <a:prstGeom prst="straightConnector1">
            <a:avLst/>
          </a:prstGeom>
          <a:noFill/>
          <a:ln cap="flat" cmpd="sng" w="28575">
            <a:solidFill>
              <a:schemeClr val="dk1"/>
            </a:solidFill>
            <a:prstDash val="solid"/>
            <a:round/>
            <a:headEnd len="med" w="med" type="none"/>
            <a:tailEnd len="med" w="med" type="triangle"/>
          </a:ln>
        </p:spPr>
      </p:cxn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Scale height vs altitude</a:t>
            </a:r>
            <a:endParaRPr>
              <a:latin typeface="Nunito"/>
              <a:ea typeface="Nunito"/>
              <a:cs typeface="Nunito"/>
              <a:sym typeface="Nunito"/>
            </a:endParaRPr>
          </a:p>
        </p:txBody>
      </p:sp>
      <p:pic>
        <p:nvPicPr>
          <p:cNvPr id="303" name="Google Shape;303;p40"/>
          <p:cNvPicPr preferRelativeResize="0"/>
          <p:nvPr/>
        </p:nvPicPr>
        <p:blipFill>
          <a:blip r:embed="rId4">
            <a:alphaModFix/>
          </a:blip>
          <a:stretch>
            <a:fillRect/>
          </a:stretch>
        </p:blipFill>
        <p:spPr>
          <a:xfrm>
            <a:off x="453575" y="1070225"/>
            <a:ext cx="8236849" cy="3807600"/>
          </a:xfrm>
          <a:prstGeom prst="rect">
            <a:avLst/>
          </a:prstGeom>
          <a:noFill/>
          <a:ln>
            <a:noFill/>
          </a:ln>
        </p:spPr>
      </p:pic>
      <p:sp>
        <p:nvSpPr>
          <p:cNvPr id="304" name="Google Shape;304;p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Scale height over time</a:t>
            </a:r>
            <a:endParaRPr>
              <a:latin typeface="Nunito"/>
              <a:ea typeface="Nunito"/>
              <a:cs typeface="Nunito"/>
              <a:sym typeface="Nunito"/>
            </a:endParaRPr>
          </a:p>
        </p:txBody>
      </p:sp>
      <p:pic>
        <p:nvPicPr>
          <p:cNvPr id="310" name="Google Shape;310;p41"/>
          <p:cNvPicPr preferRelativeResize="0"/>
          <p:nvPr/>
        </p:nvPicPr>
        <p:blipFill rotWithShape="1">
          <a:blip r:embed="rId4">
            <a:alphaModFix/>
          </a:blip>
          <a:srcRect b="0" l="6517" r="8172" t="4970"/>
          <a:stretch/>
        </p:blipFill>
        <p:spPr>
          <a:xfrm>
            <a:off x="71650" y="1227475"/>
            <a:ext cx="8101845" cy="3760225"/>
          </a:xfrm>
          <a:prstGeom prst="rect">
            <a:avLst/>
          </a:prstGeom>
          <a:noFill/>
          <a:ln>
            <a:noFill/>
          </a:ln>
        </p:spPr>
      </p:pic>
      <p:sp>
        <p:nvSpPr>
          <p:cNvPr id="311" name="Google Shape;311;p41"/>
          <p:cNvSpPr txBox="1"/>
          <p:nvPr/>
        </p:nvSpPr>
        <p:spPr>
          <a:xfrm>
            <a:off x="4037600" y="2192275"/>
            <a:ext cx="289800" cy="2147400"/>
          </a:xfrm>
          <a:prstGeom prst="rect">
            <a:avLst/>
          </a:prstGeom>
          <a:noFill/>
          <a:ln cap="flat" cmpd="sng" w="38100">
            <a:solidFill>
              <a:srgbClr val="4AE14A"/>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312" name="Google Shape;312;p41"/>
          <p:cNvSpPr/>
          <p:nvPr/>
        </p:nvSpPr>
        <p:spPr>
          <a:xfrm rot="8262819">
            <a:off x="4317149" y="1152557"/>
            <a:ext cx="1917703" cy="327262"/>
          </a:xfrm>
          <a:prstGeom prst="rightArrow">
            <a:avLst>
              <a:gd fmla="val 50000" name="adj1"/>
              <a:gd fmla="val 50000" name="adj2"/>
            </a:avLst>
          </a:prstGeom>
          <a:solidFill>
            <a:srgbClr val="4AE14A"/>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3" name="Google Shape;313;p41"/>
          <p:cNvSpPr txBox="1"/>
          <p:nvPr/>
        </p:nvSpPr>
        <p:spPr>
          <a:xfrm rot="-2536088">
            <a:off x="4396415" y="799485"/>
            <a:ext cx="2496874" cy="30964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rPr>
              <a:t>SWARM-A PASS</a:t>
            </a:r>
            <a:endParaRPr b="1" sz="1100">
              <a:solidFill>
                <a:schemeClr val="dk1"/>
              </a:solidFill>
            </a:endParaRPr>
          </a:p>
        </p:txBody>
      </p:sp>
      <p:sp>
        <p:nvSpPr>
          <p:cNvPr id="314" name="Google Shape;314;p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Science questions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AutoNum type="arabicPeriod"/>
            </a:pPr>
            <a:r>
              <a:rPr b="1" lang="en">
                <a:solidFill>
                  <a:schemeClr val="dk1"/>
                </a:solidFill>
              </a:rPr>
              <a:t>How do </a:t>
            </a:r>
            <a:r>
              <a:rPr b="1" lang="en">
                <a:solidFill>
                  <a:schemeClr val="dk1"/>
                </a:solidFill>
              </a:rPr>
              <a:t>simultaneous</a:t>
            </a:r>
            <a:r>
              <a:rPr b="1" lang="en">
                <a:solidFill>
                  <a:schemeClr val="dk1"/>
                </a:solidFill>
              </a:rPr>
              <a:t> topside in-situ measurements </a:t>
            </a:r>
            <a:r>
              <a:rPr b="1" lang="en">
                <a:solidFill>
                  <a:schemeClr val="dk1"/>
                </a:solidFill>
              </a:rPr>
              <a:t>compare</a:t>
            </a:r>
            <a:r>
              <a:rPr b="1" lang="en">
                <a:solidFill>
                  <a:schemeClr val="dk1"/>
                </a:solidFill>
              </a:rPr>
              <a:t> with ISR observations?</a:t>
            </a:r>
            <a:endParaRPr b="1">
              <a:solidFill>
                <a:schemeClr val="dk1"/>
              </a:solidFill>
            </a:endParaRPr>
          </a:p>
          <a:p>
            <a:pPr indent="0" lvl="0" marL="457200" rtl="0" algn="l">
              <a:spcBef>
                <a:spcPts val="1200"/>
              </a:spcBef>
              <a:spcAft>
                <a:spcPts val="0"/>
              </a:spcAft>
              <a:buNone/>
            </a:pPr>
            <a:r>
              <a:rPr lang="en" sz="1600">
                <a:solidFill>
                  <a:schemeClr val="dk1"/>
                </a:solidFill>
              </a:rPr>
              <a:t>Previous experiments suggest that SWARM satellites tend to systematically underestimate </a:t>
            </a:r>
            <a:r>
              <a:rPr lang="en" sz="1600">
                <a:solidFill>
                  <a:schemeClr val="dk1"/>
                </a:solidFill>
              </a:rPr>
              <a:t>electron</a:t>
            </a:r>
            <a:r>
              <a:rPr lang="en" sz="1600">
                <a:solidFill>
                  <a:schemeClr val="dk1"/>
                </a:solidFill>
              </a:rPr>
              <a:t> density ranging by 10% up to ~30% (REF1, REF2)</a:t>
            </a:r>
            <a:endParaRPr sz="1600">
              <a:solidFill>
                <a:schemeClr val="dk1"/>
              </a:solidFill>
            </a:endParaRPr>
          </a:p>
          <a:p>
            <a:pPr indent="0" lvl="0" marL="0" rtl="0" algn="l">
              <a:spcBef>
                <a:spcPts val="1200"/>
              </a:spcBef>
              <a:spcAft>
                <a:spcPts val="0"/>
              </a:spcAft>
              <a:buNone/>
            </a:pPr>
            <a:r>
              <a:t/>
            </a:r>
            <a:endParaRPr sz="1600">
              <a:solidFill>
                <a:schemeClr val="dk1"/>
              </a:solidFill>
            </a:endParaRPr>
          </a:p>
          <a:p>
            <a:pPr indent="-342900" lvl="0" marL="457200" rtl="0" algn="l">
              <a:spcBef>
                <a:spcPts val="1200"/>
              </a:spcBef>
              <a:spcAft>
                <a:spcPts val="0"/>
              </a:spcAft>
              <a:buClr>
                <a:schemeClr val="dk1"/>
              </a:buClr>
              <a:buSzPts val="1800"/>
              <a:buAutoNum type="arabicPeriod"/>
            </a:pPr>
            <a:r>
              <a:rPr b="1" lang="en">
                <a:solidFill>
                  <a:schemeClr val="dk1"/>
                </a:solidFill>
              </a:rPr>
              <a:t>How can in-situ and ISR observations be combined to better image the topside?</a:t>
            </a:r>
            <a:endParaRPr b="1">
              <a:solidFill>
                <a:schemeClr val="dk1"/>
              </a:solidFill>
            </a:endParaRPr>
          </a:p>
          <a:p>
            <a:pPr indent="0" lvl="0" marL="457200" rtl="0" algn="l">
              <a:spcBef>
                <a:spcPts val="1200"/>
              </a:spcBef>
              <a:spcAft>
                <a:spcPts val="1200"/>
              </a:spcAft>
              <a:buNone/>
            </a:pPr>
            <a:r>
              <a:rPr lang="en" sz="1600">
                <a:solidFill>
                  <a:schemeClr val="dk1"/>
                </a:solidFill>
              </a:rPr>
              <a:t>ISRs typically do not resolve topside ionospheric parameters well</a:t>
            </a:r>
            <a:endParaRPr b="1" sz="1600">
              <a:solidFill>
                <a:schemeClr val="dk1"/>
              </a:solidFill>
            </a:endParaRPr>
          </a:p>
        </p:txBody>
      </p:sp>
      <p:sp>
        <p:nvSpPr>
          <p:cNvPr id="68" name="Google Shape;68;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Fitting to ISR data: optimizing H</a:t>
            </a:r>
            <a:endParaRPr>
              <a:latin typeface="Nunito"/>
              <a:ea typeface="Nunito"/>
              <a:cs typeface="Nunito"/>
              <a:sym typeface="Nunito"/>
            </a:endParaRPr>
          </a:p>
        </p:txBody>
      </p:sp>
      <p:pic>
        <p:nvPicPr>
          <p:cNvPr id="320" name="Google Shape;320;p42"/>
          <p:cNvPicPr preferRelativeResize="0"/>
          <p:nvPr/>
        </p:nvPicPr>
        <p:blipFill>
          <a:blip r:embed="rId3">
            <a:alphaModFix/>
          </a:blip>
          <a:stretch>
            <a:fillRect/>
          </a:stretch>
        </p:blipFill>
        <p:spPr>
          <a:xfrm>
            <a:off x="4245775" y="1320275"/>
            <a:ext cx="4898224" cy="3488726"/>
          </a:xfrm>
          <a:prstGeom prst="rect">
            <a:avLst/>
          </a:prstGeom>
          <a:noFill/>
          <a:ln>
            <a:noFill/>
          </a:ln>
        </p:spPr>
      </p:pic>
      <p:sp>
        <p:nvSpPr>
          <p:cNvPr id="321" name="Google Shape;321;p4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22" name="Google Shape;322;p42"/>
          <p:cNvPicPr preferRelativeResize="0"/>
          <p:nvPr/>
        </p:nvPicPr>
        <p:blipFill>
          <a:blip r:embed="rId4">
            <a:alphaModFix/>
          </a:blip>
          <a:stretch>
            <a:fillRect/>
          </a:stretch>
        </p:blipFill>
        <p:spPr>
          <a:xfrm>
            <a:off x="5696350" y="1017725"/>
            <a:ext cx="3135950" cy="1152675"/>
          </a:xfrm>
          <a:prstGeom prst="rect">
            <a:avLst/>
          </a:prstGeom>
          <a:noFill/>
          <a:ln cap="flat" cmpd="sng" w="76200">
            <a:solidFill>
              <a:schemeClr val="lt1"/>
            </a:solidFill>
            <a:prstDash val="solid"/>
            <a:round/>
            <a:headEnd len="sm" w="sm" type="none"/>
            <a:tailEnd len="sm" w="sm" type="none"/>
          </a:ln>
        </p:spPr>
      </p:pic>
      <p:sp>
        <p:nvSpPr>
          <p:cNvPr id="323" name="Google Shape;323;p42"/>
          <p:cNvSpPr txBox="1"/>
          <p:nvPr/>
        </p:nvSpPr>
        <p:spPr>
          <a:xfrm>
            <a:off x="381475" y="1117488"/>
            <a:ext cx="3985800" cy="389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latin typeface="Nunito"/>
                <a:ea typeface="Nunito"/>
                <a:cs typeface="Nunito"/>
                <a:sym typeface="Nunito"/>
              </a:rPr>
              <a:t>Optimized H = 80 km </a:t>
            </a:r>
            <a:endParaRPr sz="1800">
              <a:solidFill>
                <a:schemeClr val="dk1"/>
              </a:solidFill>
              <a:latin typeface="Nunito"/>
              <a:ea typeface="Nunito"/>
              <a:cs typeface="Nunito"/>
              <a:sym typeface="Nunito"/>
            </a:endParaRPr>
          </a:p>
          <a:p>
            <a:pPr indent="0" lvl="0" marL="0" rtl="0" algn="l">
              <a:spcBef>
                <a:spcPts val="0"/>
              </a:spcBef>
              <a:spcAft>
                <a:spcPts val="0"/>
              </a:spcAft>
              <a:buNone/>
            </a:pPr>
            <a:r>
              <a:rPr lang="en" sz="1800">
                <a:solidFill>
                  <a:schemeClr val="dk1"/>
                </a:solidFill>
                <a:latin typeface="Nunito"/>
                <a:ea typeface="Nunito"/>
                <a:cs typeface="Nunito"/>
                <a:sym typeface="Nunito"/>
              </a:rPr>
              <a:t>      </a:t>
            </a:r>
            <a:r>
              <a:rPr b="1" lang="en" sz="1800">
                <a:solidFill>
                  <a:schemeClr val="dk1"/>
                </a:solidFill>
                <a:latin typeface="Nunito"/>
                <a:ea typeface="Nunito"/>
                <a:cs typeface="Nunito"/>
                <a:sym typeface="Nunito"/>
              </a:rPr>
              <a:t>&lt; observed H = 110 km!</a:t>
            </a:r>
            <a:endParaRPr b="1" sz="1800">
              <a:solidFill>
                <a:schemeClr val="dk1"/>
              </a:solidFill>
              <a:latin typeface="Nunito"/>
              <a:ea typeface="Nunito"/>
              <a:cs typeface="Nunito"/>
              <a:sym typeface="Nunito"/>
            </a:endParaRPr>
          </a:p>
          <a:p>
            <a:pPr indent="0" lvl="0" marL="0" rtl="0" algn="l">
              <a:spcBef>
                <a:spcPts val="0"/>
              </a:spcBef>
              <a:spcAft>
                <a:spcPts val="0"/>
              </a:spcAft>
              <a:buNone/>
            </a:pPr>
            <a:r>
              <a:t/>
            </a:r>
            <a:endParaRPr sz="1800">
              <a:solidFill>
                <a:schemeClr val="dk1"/>
              </a:solidFill>
              <a:latin typeface="Nunito"/>
              <a:ea typeface="Nunito"/>
              <a:cs typeface="Nunito"/>
              <a:sym typeface="Nunito"/>
            </a:endParaRPr>
          </a:p>
          <a:p>
            <a:pPr indent="0" lvl="0" marL="0" rtl="0" algn="l">
              <a:spcBef>
                <a:spcPts val="0"/>
              </a:spcBef>
              <a:spcAft>
                <a:spcPts val="0"/>
              </a:spcAft>
              <a:buNone/>
            </a:pPr>
            <a:r>
              <a:rPr lang="en" sz="1800">
                <a:solidFill>
                  <a:schemeClr val="dk1"/>
                </a:solidFill>
                <a:latin typeface="Nunito"/>
                <a:ea typeface="Nunito"/>
                <a:cs typeface="Nunito"/>
                <a:sym typeface="Nunito"/>
              </a:rPr>
              <a:t>Possible explanations:</a:t>
            </a:r>
            <a:endParaRPr sz="1800">
              <a:solidFill>
                <a:schemeClr val="dk1"/>
              </a:solidFill>
              <a:latin typeface="Nunito"/>
              <a:ea typeface="Nunito"/>
              <a:cs typeface="Nunito"/>
              <a:sym typeface="Nunito"/>
            </a:endParaRPr>
          </a:p>
          <a:p>
            <a:pPr indent="-342900" lvl="0" marL="457200" rtl="0" algn="l">
              <a:spcBef>
                <a:spcPts val="1000"/>
              </a:spcBef>
              <a:spcAft>
                <a:spcPts val="0"/>
              </a:spcAft>
              <a:buClr>
                <a:schemeClr val="dk1"/>
              </a:buClr>
              <a:buSzPts val="1800"/>
              <a:buFont typeface="Nunito"/>
              <a:buChar char="●"/>
            </a:pPr>
            <a:r>
              <a:rPr lang="en" sz="1800">
                <a:solidFill>
                  <a:schemeClr val="dk1"/>
                </a:solidFill>
                <a:latin typeface="Nunito"/>
                <a:ea typeface="Nunito"/>
                <a:cs typeface="Nunito"/>
                <a:sym typeface="Nunito"/>
              </a:rPr>
              <a:t>Measured Te is too high (unlikely because SWARM and ISR Te are in agreement!)</a:t>
            </a:r>
            <a:endParaRPr sz="1800">
              <a:solidFill>
                <a:schemeClr val="dk1"/>
              </a:solidFill>
              <a:latin typeface="Nunito"/>
              <a:ea typeface="Nunito"/>
              <a:cs typeface="Nunito"/>
              <a:sym typeface="Nunito"/>
            </a:endParaRPr>
          </a:p>
          <a:p>
            <a:pPr indent="-342900" lvl="0" marL="457200" rtl="0" algn="l">
              <a:spcBef>
                <a:spcPts val="1000"/>
              </a:spcBef>
              <a:spcAft>
                <a:spcPts val="0"/>
              </a:spcAft>
              <a:buClr>
                <a:schemeClr val="dk1"/>
              </a:buClr>
              <a:buSzPts val="1800"/>
              <a:buFont typeface="Nunito"/>
              <a:buChar char="●"/>
            </a:pPr>
            <a:r>
              <a:rPr lang="en" sz="1800">
                <a:solidFill>
                  <a:schemeClr val="dk1"/>
                </a:solidFill>
                <a:latin typeface="Nunito"/>
                <a:ea typeface="Nunito"/>
                <a:cs typeface="Nunito"/>
                <a:sym typeface="Nunito"/>
              </a:rPr>
              <a:t>NeQuick model constants</a:t>
            </a:r>
            <a:r>
              <a:rPr i="1" lang="en" sz="1800">
                <a:solidFill>
                  <a:schemeClr val="dk1"/>
                </a:solidFill>
                <a:latin typeface="Nunito"/>
                <a:ea typeface="Nunito"/>
                <a:cs typeface="Nunito"/>
                <a:sym typeface="Nunito"/>
              </a:rPr>
              <a:t> r</a:t>
            </a:r>
            <a:r>
              <a:rPr lang="en" sz="1800">
                <a:solidFill>
                  <a:schemeClr val="dk1"/>
                </a:solidFill>
                <a:latin typeface="Nunito"/>
                <a:ea typeface="Nunito"/>
                <a:cs typeface="Nunito"/>
                <a:sym typeface="Nunito"/>
              </a:rPr>
              <a:t> and </a:t>
            </a:r>
            <a:r>
              <a:rPr i="1" lang="en" sz="1800">
                <a:solidFill>
                  <a:schemeClr val="dk1"/>
                </a:solidFill>
                <a:latin typeface="Nunito"/>
                <a:ea typeface="Nunito"/>
                <a:cs typeface="Nunito"/>
                <a:sym typeface="Nunito"/>
              </a:rPr>
              <a:t>g</a:t>
            </a:r>
            <a:r>
              <a:rPr lang="en" sz="1800">
                <a:solidFill>
                  <a:schemeClr val="dk1"/>
                </a:solidFill>
                <a:latin typeface="Nunito"/>
                <a:ea typeface="Nunito"/>
                <a:cs typeface="Nunito"/>
                <a:sym typeface="Nunito"/>
              </a:rPr>
              <a:t> are not optimized (likely)</a:t>
            </a:r>
            <a:endParaRPr sz="1800">
              <a:solidFill>
                <a:schemeClr val="dk1"/>
              </a:solidFill>
              <a:latin typeface="Nunito"/>
              <a:ea typeface="Nunito"/>
              <a:cs typeface="Nunito"/>
              <a:sym typeface="Nunito"/>
            </a:endParaRPr>
          </a:p>
          <a:p>
            <a:pPr indent="-342900" lvl="0" marL="457200" rtl="0" algn="l">
              <a:spcBef>
                <a:spcPts val="1000"/>
              </a:spcBef>
              <a:spcAft>
                <a:spcPts val="1000"/>
              </a:spcAft>
              <a:buClr>
                <a:schemeClr val="dk1"/>
              </a:buClr>
              <a:buSzPts val="1800"/>
              <a:buFont typeface="Nunito"/>
              <a:buChar char="●"/>
            </a:pPr>
            <a:r>
              <a:rPr lang="en" sz="1800">
                <a:solidFill>
                  <a:schemeClr val="dk1"/>
                </a:solidFill>
                <a:latin typeface="Nunito"/>
                <a:ea typeface="Nunito"/>
                <a:cs typeface="Nunito"/>
                <a:sym typeface="Nunito"/>
              </a:rPr>
              <a:t>NeQuick model isn’t a good representation of the topside (possible)</a:t>
            </a:r>
            <a:endParaRPr sz="1800">
              <a:solidFill>
                <a:schemeClr val="dk1"/>
              </a:solidFill>
              <a:latin typeface="Nunito"/>
              <a:ea typeface="Nunito"/>
              <a:cs typeface="Nunito"/>
              <a:sym typeface="Nuni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43"/>
          <p:cNvSpPr txBox="1"/>
          <p:nvPr>
            <p:ph type="title"/>
          </p:nvPr>
        </p:nvSpPr>
        <p:spPr>
          <a:xfrm>
            <a:off x="337300" y="303525"/>
            <a:ext cx="3858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Fitted data comparison</a:t>
            </a:r>
            <a:endParaRPr>
              <a:latin typeface="Nunito"/>
              <a:ea typeface="Nunito"/>
              <a:cs typeface="Nunito"/>
              <a:sym typeface="Nunito"/>
            </a:endParaRPr>
          </a:p>
        </p:txBody>
      </p:sp>
      <p:sp>
        <p:nvSpPr>
          <p:cNvPr id="329" name="Google Shape;329;p43"/>
          <p:cNvSpPr txBox="1"/>
          <p:nvPr/>
        </p:nvSpPr>
        <p:spPr>
          <a:xfrm>
            <a:off x="482000" y="1580125"/>
            <a:ext cx="3387900" cy="2696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600">
                <a:latin typeface="Nunito"/>
                <a:ea typeface="Nunito"/>
                <a:cs typeface="Nunito"/>
                <a:sym typeface="Nunito"/>
              </a:rPr>
              <a:t>Difference in Ne </a:t>
            </a:r>
            <a:r>
              <a:rPr lang="en" sz="1600">
                <a:latin typeface="Nunito"/>
                <a:ea typeface="Nunito"/>
                <a:cs typeface="Nunito"/>
                <a:sym typeface="Nunito"/>
              </a:rPr>
              <a:t>between </a:t>
            </a:r>
            <a:r>
              <a:rPr b="1" lang="en" sz="1600">
                <a:latin typeface="Nunito"/>
                <a:ea typeface="Nunito"/>
                <a:cs typeface="Nunito"/>
                <a:sym typeface="Nunito"/>
              </a:rPr>
              <a:t>Satellite</a:t>
            </a:r>
            <a:r>
              <a:rPr lang="en" sz="1600">
                <a:latin typeface="Nunito"/>
                <a:ea typeface="Nunito"/>
                <a:cs typeface="Nunito"/>
                <a:sym typeface="Nunito"/>
              </a:rPr>
              <a:t> </a:t>
            </a:r>
            <a:r>
              <a:rPr b="1" lang="en" sz="1600">
                <a:latin typeface="Nunito"/>
                <a:ea typeface="Nunito"/>
                <a:cs typeface="Nunito"/>
                <a:sym typeface="Nunito"/>
              </a:rPr>
              <a:t>Crossing </a:t>
            </a:r>
            <a:r>
              <a:rPr lang="en" sz="1600">
                <a:latin typeface="Nunito"/>
                <a:ea typeface="Nunito"/>
                <a:cs typeface="Nunito"/>
                <a:sym typeface="Nunito"/>
              </a:rPr>
              <a:t>and </a:t>
            </a:r>
            <a:r>
              <a:rPr b="1" lang="en" sz="1600">
                <a:latin typeface="Nunito"/>
                <a:ea typeface="Nunito"/>
                <a:cs typeface="Nunito"/>
                <a:sym typeface="Nunito"/>
              </a:rPr>
              <a:t>NeQuick</a:t>
            </a:r>
            <a:r>
              <a:rPr lang="en" sz="1600">
                <a:latin typeface="Nunito"/>
                <a:ea typeface="Nunito"/>
                <a:cs typeface="Nunito"/>
                <a:sym typeface="Nunito"/>
              </a:rPr>
              <a:t> model at 480 km = </a:t>
            </a:r>
            <a:r>
              <a:rPr b="1" lang="en" sz="1600">
                <a:latin typeface="Nunito"/>
                <a:ea typeface="Nunito"/>
                <a:cs typeface="Nunito"/>
                <a:sym typeface="Nunito"/>
              </a:rPr>
              <a:t>1.24x10</a:t>
            </a:r>
            <a:r>
              <a:rPr b="1" baseline="30000" lang="en" sz="1600">
                <a:latin typeface="Nunito"/>
                <a:ea typeface="Nunito"/>
                <a:cs typeface="Nunito"/>
                <a:sym typeface="Nunito"/>
              </a:rPr>
              <a:t>11</a:t>
            </a:r>
            <a:r>
              <a:rPr b="1" lang="en" sz="1600">
                <a:latin typeface="Nunito"/>
                <a:ea typeface="Nunito"/>
                <a:cs typeface="Nunito"/>
                <a:sym typeface="Nunito"/>
              </a:rPr>
              <a:t> m</a:t>
            </a:r>
            <a:r>
              <a:rPr b="1" baseline="30000" lang="en" sz="1600">
                <a:latin typeface="Nunito"/>
                <a:ea typeface="Nunito"/>
                <a:cs typeface="Nunito"/>
                <a:sym typeface="Nunito"/>
              </a:rPr>
              <a:t>-3</a:t>
            </a:r>
            <a:endParaRPr b="1" baseline="30000" sz="1600">
              <a:latin typeface="Nunito"/>
              <a:ea typeface="Nunito"/>
              <a:cs typeface="Nunito"/>
              <a:sym typeface="Nunito"/>
            </a:endParaRPr>
          </a:p>
          <a:p>
            <a:pPr indent="0" lvl="0" marL="0" rtl="0" algn="ctr">
              <a:lnSpc>
                <a:spcPct val="115000"/>
              </a:lnSpc>
              <a:spcBef>
                <a:spcPts val="0"/>
              </a:spcBef>
              <a:spcAft>
                <a:spcPts val="0"/>
              </a:spcAft>
              <a:buNone/>
            </a:pPr>
            <a:r>
              <a:t/>
            </a:r>
            <a:endParaRPr b="1" sz="1600">
              <a:latin typeface="Nunito"/>
              <a:ea typeface="Nunito"/>
              <a:cs typeface="Nunito"/>
              <a:sym typeface="Nunito"/>
            </a:endParaRPr>
          </a:p>
          <a:p>
            <a:pPr indent="0" lvl="0" marL="0" rtl="0" algn="ctr">
              <a:lnSpc>
                <a:spcPct val="115000"/>
              </a:lnSpc>
              <a:spcBef>
                <a:spcPts val="0"/>
              </a:spcBef>
              <a:spcAft>
                <a:spcPts val="0"/>
              </a:spcAft>
              <a:buNone/>
            </a:pPr>
            <a:r>
              <a:t/>
            </a:r>
            <a:endParaRPr b="1" sz="1600">
              <a:latin typeface="Nunito"/>
              <a:ea typeface="Nunito"/>
              <a:cs typeface="Nunito"/>
              <a:sym typeface="Nunito"/>
            </a:endParaRPr>
          </a:p>
          <a:p>
            <a:pPr indent="0" lvl="0" marL="0" rtl="0" algn="ctr">
              <a:lnSpc>
                <a:spcPct val="115000"/>
              </a:lnSpc>
              <a:spcBef>
                <a:spcPts val="0"/>
              </a:spcBef>
              <a:spcAft>
                <a:spcPts val="0"/>
              </a:spcAft>
              <a:buNone/>
            </a:pPr>
            <a:r>
              <a:t/>
            </a:r>
            <a:endParaRPr b="1" sz="1600">
              <a:latin typeface="Nunito"/>
              <a:ea typeface="Nunito"/>
              <a:cs typeface="Nunito"/>
              <a:sym typeface="Nunito"/>
            </a:endParaRPr>
          </a:p>
          <a:p>
            <a:pPr indent="0" lvl="0" marL="0" rtl="0" algn="ctr">
              <a:lnSpc>
                <a:spcPct val="115000"/>
              </a:lnSpc>
              <a:spcBef>
                <a:spcPts val="0"/>
              </a:spcBef>
              <a:spcAft>
                <a:spcPts val="0"/>
              </a:spcAft>
              <a:buNone/>
            </a:pPr>
            <a:r>
              <a:rPr b="1" lang="en" sz="1600">
                <a:solidFill>
                  <a:srgbClr val="CC0000"/>
                </a:solidFill>
                <a:latin typeface="Nunito"/>
                <a:ea typeface="Nunito"/>
                <a:cs typeface="Nunito"/>
                <a:sym typeface="Nunito"/>
              </a:rPr>
              <a:t>~ 35% underestimation!</a:t>
            </a:r>
            <a:endParaRPr b="1" sz="1600">
              <a:solidFill>
                <a:srgbClr val="CC0000"/>
              </a:solidFill>
              <a:latin typeface="Nunito"/>
              <a:ea typeface="Nunito"/>
              <a:cs typeface="Nunito"/>
              <a:sym typeface="Nunito"/>
            </a:endParaRPr>
          </a:p>
          <a:p>
            <a:pPr indent="0" lvl="0" marL="0" rtl="0" algn="ctr">
              <a:lnSpc>
                <a:spcPct val="115000"/>
              </a:lnSpc>
              <a:spcBef>
                <a:spcPts val="0"/>
              </a:spcBef>
              <a:spcAft>
                <a:spcPts val="0"/>
              </a:spcAft>
              <a:buNone/>
            </a:pPr>
            <a:r>
              <a:t/>
            </a:r>
            <a:endParaRPr b="1" sz="1600">
              <a:solidFill>
                <a:srgbClr val="CC0000"/>
              </a:solidFill>
              <a:latin typeface="Nunito"/>
              <a:ea typeface="Nunito"/>
              <a:cs typeface="Nunito"/>
              <a:sym typeface="Nunito"/>
            </a:endParaRPr>
          </a:p>
          <a:p>
            <a:pPr indent="0" lvl="0" marL="0" rtl="0" algn="ctr">
              <a:lnSpc>
                <a:spcPct val="115000"/>
              </a:lnSpc>
              <a:spcBef>
                <a:spcPts val="0"/>
              </a:spcBef>
              <a:spcAft>
                <a:spcPts val="0"/>
              </a:spcAft>
              <a:buNone/>
            </a:pPr>
            <a:r>
              <a:t/>
            </a:r>
            <a:endParaRPr b="1" sz="1600">
              <a:solidFill>
                <a:schemeClr val="dk1"/>
              </a:solidFill>
              <a:latin typeface="Nunito"/>
              <a:ea typeface="Nunito"/>
              <a:cs typeface="Nunito"/>
              <a:sym typeface="Nunito"/>
            </a:endParaRPr>
          </a:p>
        </p:txBody>
      </p:sp>
      <p:sp>
        <p:nvSpPr>
          <p:cNvPr id="330" name="Google Shape;330;p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31" name="Google Shape;331;p43"/>
          <p:cNvPicPr preferRelativeResize="0"/>
          <p:nvPr/>
        </p:nvPicPr>
        <p:blipFill>
          <a:blip r:embed="rId3">
            <a:alphaModFix/>
          </a:blip>
          <a:stretch>
            <a:fillRect/>
          </a:stretch>
        </p:blipFill>
        <p:spPr>
          <a:xfrm>
            <a:off x="4121975" y="843750"/>
            <a:ext cx="4599599" cy="4050301"/>
          </a:xfrm>
          <a:prstGeom prst="rect">
            <a:avLst/>
          </a:prstGeom>
          <a:noFill/>
          <a:ln>
            <a:noFill/>
          </a:ln>
        </p:spPr>
      </p:pic>
      <p:cxnSp>
        <p:nvCxnSpPr>
          <p:cNvPr id="332" name="Google Shape;332;p43"/>
          <p:cNvCxnSpPr/>
          <p:nvPr/>
        </p:nvCxnSpPr>
        <p:spPr>
          <a:xfrm>
            <a:off x="2031250" y="2644375"/>
            <a:ext cx="0" cy="605100"/>
          </a:xfrm>
          <a:prstGeom prst="straightConnector1">
            <a:avLst/>
          </a:prstGeom>
          <a:noFill/>
          <a:ln cap="flat" cmpd="sng" w="38100">
            <a:solidFill>
              <a:srgbClr val="CC0000"/>
            </a:solidFill>
            <a:prstDash val="solid"/>
            <a:round/>
            <a:headEnd len="med" w="med" type="none"/>
            <a:tailEnd len="med" w="med" type="triangle"/>
          </a:ln>
        </p:spPr>
      </p:cxn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44"/>
          <p:cNvSpPr txBox="1"/>
          <p:nvPr>
            <p:ph type="title"/>
          </p:nvPr>
        </p:nvSpPr>
        <p:spPr>
          <a:xfrm>
            <a:off x="311700" y="22854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How can we </a:t>
            </a:r>
            <a:r>
              <a:rPr lang="en">
                <a:latin typeface="Nunito"/>
                <a:ea typeface="Nunito"/>
                <a:cs typeface="Nunito"/>
                <a:sym typeface="Nunito"/>
              </a:rPr>
              <a:t>interpret</a:t>
            </a:r>
            <a:r>
              <a:rPr lang="en">
                <a:latin typeface="Nunito"/>
                <a:ea typeface="Nunito"/>
                <a:cs typeface="Nunito"/>
                <a:sym typeface="Nunito"/>
              </a:rPr>
              <a:t> our results?</a:t>
            </a:r>
            <a:endParaRPr>
              <a:latin typeface="Nunito"/>
              <a:ea typeface="Nunito"/>
              <a:cs typeface="Nunito"/>
              <a:sym typeface="Nunito"/>
            </a:endParaRPr>
          </a:p>
        </p:txBody>
      </p:sp>
      <p:sp>
        <p:nvSpPr>
          <p:cNvPr id="338" name="Google Shape;338;p4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45"/>
          <p:cNvSpPr txBox="1"/>
          <p:nvPr>
            <p:ph type="title"/>
          </p:nvPr>
        </p:nvSpPr>
        <p:spPr>
          <a:xfrm>
            <a:off x="311700" y="2926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SWARM </a:t>
            </a:r>
            <a:r>
              <a:rPr lang="en">
                <a:latin typeface="Nunito"/>
                <a:ea typeface="Nunito"/>
                <a:cs typeface="Nunito"/>
                <a:sym typeface="Nunito"/>
              </a:rPr>
              <a:t>densities – to be trusted? </a:t>
            </a:r>
            <a:endParaRPr>
              <a:latin typeface="Nunito"/>
              <a:ea typeface="Nunito"/>
              <a:cs typeface="Nunito"/>
              <a:sym typeface="Nunito"/>
            </a:endParaRPr>
          </a:p>
        </p:txBody>
      </p:sp>
      <p:sp>
        <p:nvSpPr>
          <p:cNvPr id="344" name="Google Shape;344;p45"/>
          <p:cNvSpPr txBox="1"/>
          <p:nvPr>
            <p:ph idx="1" type="body"/>
          </p:nvPr>
        </p:nvSpPr>
        <p:spPr>
          <a:xfrm>
            <a:off x="311700" y="1000075"/>
            <a:ext cx="5024700" cy="39042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Nunito"/>
              <a:buChar char="●"/>
            </a:pPr>
            <a:r>
              <a:rPr lang="en">
                <a:solidFill>
                  <a:schemeClr val="dk1"/>
                </a:solidFill>
                <a:latin typeface="Nunito"/>
                <a:ea typeface="Nunito"/>
                <a:cs typeface="Nunito"/>
                <a:sym typeface="Nunito"/>
              </a:rPr>
              <a:t>Statistical comparisons with PSISR/RISR show SWARM underestimates the ISR electron density by </a:t>
            </a:r>
            <a:r>
              <a:rPr b="1" lang="en">
                <a:solidFill>
                  <a:schemeClr val="dk1"/>
                </a:solidFill>
                <a:latin typeface="Nunito"/>
                <a:ea typeface="Nunito"/>
                <a:cs typeface="Nunito"/>
                <a:sym typeface="Nunito"/>
              </a:rPr>
              <a:t>10-35%</a:t>
            </a:r>
            <a:r>
              <a:rPr lang="en">
                <a:solidFill>
                  <a:schemeClr val="dk1"/>
                </a:solidFill>
                <a:latin typeface="Nunito"/>
                <a:ea typeface="Nunito"/>
                <a:cs typeface="Nunito"/>
                <a:sym typeface="Nunito"/>
              </a:rPr>
              <a:t> </a:t>
            </a:r>
            <a:r>
              <a:rPr i="1" lang="en">
                <a:solidFill>
                  <a:schemeClr val="dk1"/>
                </a:solidFill>
                <a:latin typeface="Nunito"/>
                <a:ea typeface="Nunito"/>
                <a:cs typeface="Nunito"/>
                <a:sym typeface="Nunito"/>
              </a:rPr>
              <a:t>(</a:t>
            </a:r>
            <a:r>
              <a:rPr i="1" lang="en">
                <a:solidFill>
                  <a:schemeClr val="dk1"/>
                </a:solidFill>
              </a:rPr>
              <a:t>Larson et al., 2021; </a:t>
            </a:r>
            <a:r>
              <a:rPr i="1" lang="en">
                <a:solidFill>
                  <a:schemeClr val="dk1"/>
                </a:solidFill>
                <a:highlight>
                  <a:srgbClr val="FFFFFF"/>
                </a:highlight>
              </a:rPr>
              <a:t>Lomidze et al. </a:t>
            </a:r>
            <a:r>
              <a:rPr i="1" lang="en">
                <a:solidFill>
                  <a:schemeClr val="dk1"/>
                </a:solidFill>
              </a:rPr>
              <a:t>2018</a:t>
            </a:r>
            <a:r>
              <a:rPr i="1" lang="en">
                <a:solidFill>
                  <a:schemeClr val="dk1"/>
                </a:solidFill>
                <a:highlight>
                  <a:srgbClr val="FFFFFF"/>
                </a:highlight>
              </a:rPr>
              <a:t>,</a:t>
            </a:r>
            <a:r>
              <a:rPr i="1" lang="en">
                <a:solidFill>
                  <a:schemeClr val="dk1"/>
                </a:solidFill>
              </a:rPr>
              <a:t> Fast et al., 2023).</a:t>
            </a:r>
            <a:endParaRPr i="1">
              <a:solidFill>
                <a:schemeClr val="dk1"/>
              </a:solidFill>
            </a:endParaRPr>
          </a:p>
          <a:p>
            <a:pPr indent="-317500" lvl="1" marL="914400" rtl="0" algn="l">
              <a:lnSpc>
                <a:spcPct val="100000"/>
              </a:lnSpc>
              <a:spcBef>
                <a:spcPts val="1000"/>
              </a:spcBef>
              <a:spcAft>
                <a:spcPts val="0"/>
              </a:spcAft>
              <a:buClr>
                <a:schemeClr val="dk1"/>
              </a:buClr>
              <a:buSzPts val="1400"/>
              <a:buFont typeface="Nunito"/>
              <a:buChar char="○"/>
            </a:pPr>
            <a:r>
              <a:rPr lang="en">
                <a:solidFill>
                  <a:schemeClr val="dk1"/>
                </a:solidFill>
                <a:latin typeface="Nunito"/>
                <a:ea typeface="Nunito"/>
                <a:cs typeface="Nunito"/>
                <a:sym typeface="Nunito"/>
              </a:rPr>
              <a:t>Methods include other calibration techniques (ionosondes, radio occlusion) </a:t>
            </a:r>
            <a:endParaRPr>
              <a:solidFill>
                <a:schemeClr val="dk1"/>
              </a:solidFill>
              <a:latin typeface="Nunito"/>
              <a:ea typeface="Nunito"/>
              <a:cs typeface="Nunito"/>
              <a:sym typeface="Nunito"/>
            </a:endParaRPr>
          </a:p>
          <a:p>
            <a:pPr indent="-317500" lvl="1" marL="914400" rtl="0" algn="l">
              <a:lnSpc>
                <a:spcPct val="100000"/>
              </a:lnSpc>
              <a:spcBef>
                <a:spcPts val="1000"/>
              </a:spcBef>
              <a:spcAft>
                <a:spcPts val="0"/>
              </a:spcAft>
              <a:buClr>
                <a:schemeClr val="dk1"/>
              </a:buClr>
              <a:buSzPts val="1400"/>
              <a:buFont typeface="Nunito"/>
              <a:buChar char="○"/>
            </a:pPr>
            <a:r>
              <a:rPr lang="en">
                <a:solidFill>
                  <a:schemeClr val="dk1"/>
                </a:solidFill>
                <a:latin typeface="Nunito"/>
                <a:ea typeface="Nunito"/>
                <a:cs typeface="Nunito"/>
                <a:sym typeface="Nunito"/>
              </a:rPr>
              <a:t>Swarm underestimation is stronger at large densities</a:t>
            </a:r>
            <a:endParaRPr>
              <a:solidFill>
                <a:schemeClr val="dk1"/>
              </a:solidFill>
              <a:latin typeface="Nunito"/>
              <a:ea typeface="Nunito"/>
              <a:cs typeface="Nunito"/>
              <a:sym typeface="Nunito"/>
            </a:endParaRPr>
          </a:p>
          <a:p>
            <a:pPr indent="-342900" lvl="0" marL="457200" rtl="0" algn="l">
              <a:spcBef>
                <a:spcPts val="1000"/>
              </a:spcBef>
              <a:spcAft>
                <a:spcPts val="0"/>
              </a:spcAft>
              <a:buClr>
                <a:schemeClr val="dk1"/>
              </a:buClr>
              <a:buSzPts val="1800"/>
              <a:buFont typeface="Nunito"/>
              <a:buChar char="●"/>
            </a:pPr>
            <a:r>
              <a:rPr lang="en">
                <a:solidFill>
                  <a:schemeClr val="dk1"/>
                </a:solidFill>
                <a:latin typeface="Nunito"/>
                <a:ea typeface="Nunito"/>
                <a:cs typeface="Nunito"/>
                <a:sym typeface="Nunito"/>
              </a:rPr>
              <a:t>Interestingly, </a:t>
            </a:r>
            <a:r>
              <a:rPr lang="en">
                <a:solidFill>
                  <a:schemeClr val="dk1"/>
                </a:solidFill>
                <a:latin typeface="Nunito"/>
                <a:ea typeface="Nunito"/>
                <a:cs typeface="Nunito"/>
                <a:sym typeface="Nunito"/>
              </a:rPr>
              <a:t>CHAMP LP also was found to underestimate densities over Jicamarca digisonde (</a:t>
            </a:r>
            <a:r>
              <a:rPr lang="en" sz="1700">
                <a:solidFill>
                  <a:schemeClr val="dk1"/>
                </a:solidFill>
                <a:highlight>
                  <a:srgbClr val="FFFFFF"/>
                </a:highlight>
                <a:latin typeface="Open Sans"/>
                <a:ea typeface="Open Sans"/>
                <a:cs typeface="Open Sans"/>
                <a:sym typeface="Open Sans"/>
              </a:rPr>
              <a:t>McNamara et al. </a:t>
            </a:r>
            <a:r>
              <a:rPr lang="en" sz="1700">
                <a:solidFill>
                  <a:schemeClr val="dk1"/>
                </a:solidFill>
                <a:latin typeface="Open Sans"/>
                <a:ea typeface="Open Sans"/>
                <a:cs typeface="Open Sans"/>
                <a:sym typeface="Open Sans"/>
              </a:rPr>
              <a:t>2007</a:t>
            </a:r>
            <a:r>
              <a:rPr lang="en" sz="1700">
                <a:solidFill>
                  <a:schemeClr val="dk1"/>
                </a:solidFill>
                <a:highlight>
                  <a:srgbClr val="FFFFFF"/>
                </a:highlight>
                <a:latin typeface="Open Sans"/>
                <a:ea typeface="Open Sans"/>
                <a:cs typeface="Open Sans"/>
                <a:sym typeface="Open Sans"/>
              </a:rPr>
              <a:t>)</a:t>
            </a:r>
            <a:endParaRPr sz="1700">
              <a:solidFill>
                <a:schemeClr val="dk1"/>
              </a:solidFill>
              <a:latin typeface="Nunito"/>
              <a:ea typeface="Nunito"/>
              <a:cs typeface="Nunito"/>
              <a:sym typeface="Nunito"/>
            </a:endParaRPr>
          </a:p>
          <a:p>
            <a:pPr indent="0" lvl="0" marL="0" rtl="0" algn="l">
              <a:spcBef>
                <a:spcPts val="1000"/>
              </a:spcBef>
              <a:spcAft>
                <a:spcPts val="0"/>
              </a:spcAft>
              <a:buNone/>
            </a:pPr>
            <a:r>
              <a:t/>
            </a:r>
            <a:endParaRPr>
              <a:solidFill>
                <a:schemeClr val="dk1"/>
              </a:solidFill>
              <a:latin typeface="Nunito"/>
              <a:ea typeface="Nunito"/>
              <a:cs typeface="Nunito"/>
              <a:sym typeface="Nunito"/>
            </a:endParaRPr>
          </a:p>
          <a:p>
            <a:pPr indent="0" lvl="0" marL="0" rtl="0" algn="l">
              <a:spcBef>
                <a:spcPts val="1200"/>
              </a:spcBef>
              <a:spcAft>
                <a:spcPts val="0"/>
              </a:spcAft>
              <a:buNone/>
            </a:pPr>
            <a:r>
              <a:t/>
            </a:r>
            <a:endParaRPr>
              <a:solidFill>
                <a:schemeClr val="dk1"/>
              </a:solidFill>
              <a:latin typeface="Nunito"/>
              <a:ea typeface="Nunito"/>
              <a:cs typeface="Nunito"/>
              <a:sym typeface="Nunito"/>
            </a:endParaRPr>
          </a:p>
          <a:p>
            <a:pPr indent="0" lvl="0" marL="0" rtl="0" algn="l">
              <a:spcBef>
                <a:spcPts val="1200"/>
              </a:spcBef>
              <a:spcAft>
                <a:spcPts val="1200"/>
              </a:spcAft>
              <a:buNone/>
            </a:pPr>
            <a:r>
              <a:t/>
            </a:r>
            <a:endParaRPr>
              <a:solidFill>
                <a:schemeClr val="dk1"/>
              </a:solidFill>
              <a:latin typeface="Nunito"/>
              <a:ea typeface="Nunito"/>
              <a:cs typeface="Nunito"/>
              <a:sym typeface="Nunito"/>
            </a:endParaRPr>
          </a:p>
        </p:txBody>
      </p:sp>
      <p:pic>
        <p:nvPicPr>
          <p:cNvPr id="345" name="Google Shape;345;p45"/>
          <p:cNvPicPr preferRelativeResize="0"/>
          <p:nvPr/>
        </p:nvPicPr>
        <p:blipFill rotWithShape="1">
          <a:blip r:embed="rId3">
            <a:alphaModFix/>
          </a:blip>
          <a:srcRect b="0" l="3725" r="0" t="4516"/>
          <a:stretch/>
        </p:blipFill>
        <p:spPr>
          <a:xfrm>
            <a:off x="5233125" y="1000075"/>
            <a:ext cx="3846601" cy="3593550"/>
          </a:xfrm>
          <a:prstGeom prst="rect">
            <a:avLst/>
          </a:prstGeom>
          <a:noFill/>
          <a:ln>
            <a:noFill/>
          </a:ln>
        </p:spPr>
      </p:pic>
      <p:sp>
        <p:nvSpPr>
          <p:cNvPr id="346" name="Google Shape;346;p45"/>
          <p:cNvSpPr txBox="1"/>
          <p:nvPr>
            <p:ph idx="12" type="sldNum"/>
          </p:nvPr>
        </p:nvSpPr>
        <p:spPr>
          <a:xfrm>
            <a:off x="8472458" y="45108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47" name="Google Shape;347;p45"/>
          <p:cNvSpPr txBox="1"/>
          <p:nvPr/>
        </p:nvSpPr>
        <p:spPr>
          <a:xfrm>
            <a:off x="7629750" y="4499875"/>
            <a:ext cx="3000000" cy="415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i="1" lang="en" sz="1500">
                <a:solidFill>
                  <a:schemeClr val="dk1"/>
                </a:solidFill>
                <a:latin typeface="Nunito"/>
                <a:ea typeface="Nunito"/>
                <a:cs typeface="Nunito"/>
                <a:sym typeface="Nunito"/>
              </a:rPr>
              <a:t>Fast, 2023</a:t>
            </a:r>
            <a:endParaRPr sz="11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46"/>
          <p:cNvSpPr txBox="1"/>
          <p:nvPr>
            <p:ph type="title"/>
          </p:nvPr>
        </p:nvSpPr>
        <p:spPr>
          <a:xfrm>
            <a:off x="311700" y="445025"/>
            <a:ext cx="8709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Possible reasons for SWARM underestimation</a:t>
            </a:r>
            <a:endParaRPr>
              <a:latin typeface="Nunito"/>
              <a:ea typeface="Nunito"/>
              <a:cs typeface="Nunito"/>
              <a:sym typeface="Nunito"/>
            </a:endParaRPr>
          </a:p>
        </p:txBody>
      </p:sp>
      <p:sp>
        <p:nvSpPr>
          <p:cNvPr id="353" name="Google Shape;353;p4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4" name="Google Shape;354;p46"/>
          <p:cNvSpPr txBox="1"/>
          <p:nvPr>
            <p:ph idx="1" type="body"/>
          </p:nvPr>
        </p:nvSpPr>
        <p:spPr>
          <a:xfrm>
            <a:off x="160725" y="1381525"/>
            <a:ext cx="3981300" cy="3675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Nunito"/>
              <a:buChar char="●"/>
            </a:pPr>
            <a:r>
              <a:rPr b="1" lang="en">
                <a:solidFill>
                  <a:schemeClr val="dk1"/>
                </a:solidFill>
                <a:latin typeface="Nunito"/>
                <a:ea typeface="Nunito"/>
                <a:cs typeface="Nunito"/>
                <a:sym typeface="Nunito"/>
              </a:rPr>
              <a:t>Langmuir Probe </a:t>
            </a:r>
            <a:r>
              <a:rPr b="1" lang="en">
                <a:solidFill>
                  <a:schemeClr val="dk1"/>
                </a:solidFill>
                <a:latin typeface="Nunito"/>
                <a:ea typeface="Nunito"/>
                <a:cs typeface="Nunito"/>
                <a:sym typeface="Nunito"/>
              </a:rPr>
              <a:t>Surface Contamination </a:t>
            </a:r>
            <a:endParaRPr b="1">
              <a:solidFill>
                <a:schemeClr val="dk1"/>
              </a:solidFill>
              <a:latin typeface="Nunito"/>
              <a:ea typeface="Nunito"/>
              <a:cs typeface="Nunito"/>
              <a:sym typeface="Nunito"/>
            </a:endParaRPr>
          </a:p>
          <a:p>
            <a:pPr indent="-342900" lvl="0" marL="457200" rtl="0" algn="l">
              <a:spcBef>
                <a:spcPts val="1000"/>
              </a:spcBef>
              <a:spcAft>
                <a:spcPts val="0"/>
              </a:spcAft>
              <a:buClr>
                <a:schemeClr val="dk1"/>
              </a:buClr>
              <a:buSzPts val="1800"/>
              <a:buFont typeface="Nunito"/>
              <a:buChar char="●"/>
            </a:pPr>
            <a:r>
              <a:rPr b="1" lang="en">
                <a:solidFill>
                  <a:schemeClr val="dk1"/>
                </a:solidFill>
                <a:latin typeface="Nunito"/>
                <a:ea typeface="Nunito"/>
                <a:cs typeface="Nunito"/>
                <a:sym typeface="Nunito"/>
              </a:rPr>
              <a:t>O+ assumption</a:t>
            </a:r>
            <a:endParaRPr b="1">
              <a:solidFill>
                <a:schemeClr val="dk1"/>
              </a:solidFill>
              <a:latin typeface="Nunito"/>
              <a:ea typeface="Nunito"/>
              <a:cs typeface="Nunito"/>
              <a:sym typeface="Nunito"/>
            </a:endParaRPr>
          </a:p>
          <a:p>
            <a:pPr indent="-342900" lvl="0" marL="457200" rtl="0" algn="l">
              <a:spcBef>
                <a:spcPts val="1000"/>
              </a:spcBef>
              <a:spcAft>
                <a:spcPts val="0"/>
              </a:spcAft>
              <a:buClr>
                <a:schemeClr val="dk1"/>
              </a:buClr>
              <a:buSzPts val="1800"/>
              <a:buFont typeface="Nunito"/>
              <a:buChar char="●"/>
            </a:pPr>
            <a:r>
              <a:rPr b="1" lang="en">
                <a:solidFill>
                  <a:schemeClr val="dk1"/>
                </a:solidFill>
                <a:latin typeface="Nunito"/>
                <a:ea typeface="Nunito"/>
                <a:cs typeface="Nunito"/>
                <a:sym typeface="Nunito"/>
              </a:rPr>
              <a:t>Uncertainty</a:t>
            </a:r>
            <a:r>
              <a:rPr b="1" lang="en">
                <a:solidFill>
                  <a:schemeClr val="dk1"/>
                </a:solidFill>
                <a:latin typeface="Nunito"/>
                <a:ea typeface="Nunito"/>
                <a:cs typeface="Nunito"/>
                <a:sym typeface="Nunito"/>
              </a:rPr>
              <a:t> of topside ISR </a:t>
            </a:r>
            <a:r>
              <a:rPr b="1" lang="en">
                <a:solidFill>
                  <a:schemeClr val="dk1"/>
                </a:solidFill>
                <a:latin typeface="Nunito"/>
                <a:ea typeface="Nunito"/>
                <a:cs typeface="Nunito"/>
                <a:sym typeface="Nunito"/>
              </a:rPr>
              <a:t>measurements</a:t>
            </a:r>
            <a:endParaRPr b="1">
              <a:solidFill>
                <a:schemeClr val="dk1"/>
              </a:solidFill>
              <a:latin typeface="Nunito"/>
              <a:ea typeface="Nunito"/>
              <a:cs typeface="Nunito"/>
              <a:sym typeface="Nunito"/>
            </a:endParaRPr>
          </a:p>
          <a:p>
            <a:pPr indent="0" lvl="0" marL="0" rtl="0" algn="l">
              <a:lnSpc>
                <a:spcPct val="100000"/>
              </a:lnSpc>
              <a:spcBef>
                <a:spcPts val="1000"/>
              </a:spcBef>
              <a:spcAft>
                <a:spcPts val="1000"/>
              </a:spcAft>
              <a:buNone/>
            </a:pPr>
            <a:r>
              <a:t/>
            </a:r>
            <a:endParaRPr>
              <a:solidFill>
                <a:schemeClr val="dk1"/>
              </a:solidFill>
              <a:latin typeface="Nunito"/>
              <a:ea typeface="Nunito"/>
              <a:cs typeface="Nunito"/>
              <a:sym typeface="Nunito"/>
            </a:endParaRPr>
          </a:p>
        </p:txBody>
      </p:sp>
      <p:pic>
        <p:nvPicPr>
          <p:cNvPr id="355" name="Google Shape;355;p46"/>
          <p:cNvPicPr preferRelativeResize="0"/>
          <p:nvPr/>
        </p:nvPicPr>
        <p:blipFill>
          <a:blip r:embed="rId3">
            <a:alphaModFix/>
          </a:blip>
          <a:stretch>
            <a:fillRect/>
          </a:stretch>
        </p:blipFill>
        <p:spPr>
          <a:xfrm>
            <a:off x="5435750" y="1277806"/>
            <a:ext cx="3708250" cy="3385424"/>
          </a:xfrm>
          <a:prstGeom prst="rect">
            <a:avLst/>
          </a:prstGeom>
          <a:noFill/>
          <a:ln>
            <a:noFill/>
          </a:ln>
        </p:spPr>
      </p:pic>
      <p:pic>
        <p:nvPicPr>
          <p:cNvPr id="356" name="Google Shape;356;p46"/>
          <p:cNvPicPr preferRelativeResize="0"/>
          <p:nvPr/>
        </p:nvPicPr>
        <p:blipFill>
          <a:blip r:embed="rId4">
            <a:alphaModFix/>
          </a:blip>
          <a:stretch>
            <a:fillRect/>
          </a:stretch>
        </p:blipFill>
        <p:spPr>
          <a:xfrm>
            <a:off x="4142025" y="1277800"/>
            <a:ext cx="1675999" cy="2015824"/>
          </a:xfrm>
          <a:prstGeom prst="rect">
            <a:avLst/>
          </a:prstGeom>
          <a:noFill/>
          <a:ln>
            <a:noFill/>
          </a:ln>
        </p:spPr>
      </p:pic>
      <p:sp>
        <p:nvSpPr>
          <p:cNvPr id="357" name="Google Shape;357;p46"/>
          <p:cNvSpPr txBox="1"/>
          <p:nvPr/>
        </p:nvSpPr>
        <p:spPr>
          <a:xfrm>
            <a:off x="7318000" y="4460500"/>
            <a:ext cx="3000000" cy="354000"/>
          </a:xfrm>
          <a:prstGeom prst="rect">
            <a:avLst/>
          </a:prstGeom>
          <a:noFill/>
          <a:ln>
            <a:noFill/>
          </a:ln>
        </p:spPr>
        <p:txBody>
          <a:bodyPr anchorCtr="0" anchor="t" bIns="91425" lIns="91425" spcFirstLastPara="1" rIns="91425" wrap="square" tIns="91425">
            <a:spAutoFit/>
          </a:bodyPr>
          <a:lstStyle/>
          <a:p>
            <a:pPr indent="-228600" lvl="0" marL="457200" rtl="0" algn="l">
              <a:lnSpc>
                <a:spcPct val="130000"/>
              </a:lnSpc>
              <a:spcBef>
                <a:spcPts val="0"/>
              </a:spcBef>
              <a:spcAft>
                <a:spcPts val="0"/>
              </a:spcAft>
              <a:buClr>
                <a:srgbClr val="111111"/>
              </a:buClr>
              <a:buSzPts val="1100"/>
              <a:buFont typeface="Roboto"/>
              <a:buNone/>
            </a:pPr>
            <a:r>
              <a:rPr lang="en" sz="1100">
                <a:latin typeface="Roboto"/>
                <a:ea typeface="Roboto"/>
                <a:cs typeface="Roboto"/>
                <a:sym typeface="Roboto"/>
              </a:rPr>
              <a:t>Merikallion 2007</a:t>
            </a:r>
            <a:endParaRPr sz="1100">
              <a:latin typeface="Roboto"/>
              <a:ea typeface="Roboto"/>
              <a:cs typeface="Roboto"/>
              <a:sym typeface="Roboto"/>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4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Main takeaways</a:t>
            </a:r>
            <a:endParaRPr>
              <a:latin typeface="Nunito"/>
              <a:ea typeface="Nunito"/>
              <a:cs typeface="Nunito"/>
              <a:sym typeface="Nunito"/>
            </a:endParaRPr>
          </a:p>
        </p:txBody>
      </p:sp>
      <p:sp>
        <p:nvSpPr>
          <p:cNvPr id="363" name="Google Shape;363;p47"/>
          <p:cNvSpPr txBox="1"/>
          <p:nvPr>
            <p:ph idx="1" type="body"/>
          </p:nvPr>
        </p:nvSpPr>
        <p:spPr>
          <a:xfrm>
            <a:off x="92850" y="1132275"/>
            <a:ext cx="8668200" cy="34164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Char char="●"/>
            </a:pPr>
            <a:r>
              <a:rPr b="1" lang="en">
                <a:solidFill>
                  <a:schemeClr val="dk1"/>
                </a:solidFill>
                <a:latin typeface="Nunito"/>
                <a:ea typeface="Nunito"/>
                <a:cs typeface="Nunito"/>
                <a:sym typeface="Nunito"/>
              </a:rPr>
              <a:t>No data source is 100% accurate</a:t>
            </a:r>
            <a:r>
              <a:rPr lang="en">
                <a:solidFill>
                  <a:schemeClr val="dk1"/>
                </a:solidFill>
                <a:latin typeface="Nunito"/>
                <a:ea typeface="Nunito"/>
                <a:cs typeface="Nunito"/>
                <a:sym typeface="Nunito"/>
              </a:rPr>
              <a:t>. Both </a:t>
            </a:r>
            <a:r>
              <a:rPr lang="en">
                <a:solidFill>
                  <a:schemeClr val="dk1"/>
                </a:solidFill>
                <a:latin typeface="Nunito"/>
                <a:ea typeface="Nunito"/>
                <a:cs typeface="Nunito"/>
                <a:sym typeface="Nunito"/>
              </a:rPr>
              <a:t>ISR and in-situ data require </a:t>
            </a:r>
            <a:r>
              <a:rPr b="1" lang="en">
                <a:solidFill>
                  <a:schemeClr val="dk1"/>
                </a:solidFill>
                <a:latin typeface="Nunito"/>
                <a:ea typeface="Nunito"/>
                <a:cs typeface="Nunito"/>
                <a:sym typeface="Nunito"/>
              </a:rPr>
              <a:t>careful interpretation</a:t>
            </a:r>
            <a:r>
              <a:rPr lang="en">
                <a:solidFill>
                  <a:schemeClr val="dk1"/>
                </a:solidFill>
                <a:latin typeface="Nunito"/>
                <a:ea typeface="Nunito"/>
                <a:cs typeface="Nunito"/>
                <a:sym typeface="Nunito"/>
              </a:rPr>
              <a:t> (ideally cross-validated with other data sources)</a:t>
            </a:r>
            <a:endParaRPr>
              <a:solidFill>
                <a:schemeClr val="dk1"/>
              </a:solidFill>
              <a:latin typeface="Nunito"/>
              <a:ea typeface="Nunito"/>
              <a:cs typeface="Nunito"/>
              <a:sym typeface="Nunito"/>
            </a:endParaRPr>
          </a:p>
          <a:p>
            <a:pPr indent="-342900" lvl="0" marL="457200" rtl="0" algn="l">
              <a:spcBef>
                <a:spcPts val="1000"/>
              </a:spcBef>
              <a:spcAft>
                <a:spcPts val="0"/>
              </a:spcAft>
              <a:buClr>
                <a:schemeClr val="dk1"/>
              </a:buClr>
              <a:buSzPts val="1800"/>
              <a:buChar char="●"/>
            </a:pPr>
            <a:r>
              <a:rPr b="1" lang="en">
                <a:solidFill>
                  <a:schemeClr val="dk1"/>
                </a:solidFill>
                <a:latin typeface="Nunito"/>
                <a:ea typeface="Nunito"/>
                <a:cs typeface="Nunito"/>
                <a:sym typeface="Nunito"/>
              </a:rPr>
              <a:t>SWARM-A/C show significant</a:t>
            </a:r>
            <a:r>
              <a:rPr lang="en">
                <a:solidFill>
                  <a:schemeClr val="dk1"/>
                </a:solidFill>
                <a:latin typeface="Nunito"/>
                <a:ea typeface="Nunito"/>
                <a:cs typeface="Nunito"/>
                <a:sym typeface="Nunito"/>
              </a:rPr>
              <a:t> </a:t>
            </a:r>
            <a:r>
              <a:rPr b="1" lang="en">
                <a:solidFill>
                  <a:schemeClr val="dk1"/>
                </a:solidFill>
                <a:latin typeface="Nunito"/>
                <a:ea typeface="Nunito"/>
                <a:cs typeface="Nunito"/>
                <a:sym typeface="Nunito"/>
              </a:rPr>
              <a:t>underestimation of electron density</a:t>
            </a:r>
            <a:r>
              <a:rPr lang="en">
                <a:solidFill>
                  <a:schemeClr val="dk1"/>
                </a:solidFill>
                <a:latin typeface="Nunito"/>
                <a:ea typeface="Nunito"/>
                <a:cs typeface="Nunito"/>
                <a:sym typeface="Nunito"/>
              </a:rPr>
              <a:t> with respect to Poker Flat ISR despite lower uncertainty.</a:t>
            </a:r>
            <a:endParaRPr>
              <a:solidFill>
                <a:schemeClr val="dk1"/>
              </a:solidFill>
              <a:latin typeface="Nunito"/>
              <a:ea typeface="Nunito"/>
              <a:cs typeface="Nunito"/>
              <a:sym typeface="Nunito"/>
            </a:endParaRPr>
          </a:p>
          <a:p>
            <a:pPr indent="-342900" lvl="0" marL="457200" rtl="0" algn="l">
              <a:spcBef>
                <a:spcPts val="1000"/>
              </a:spcBef>
              <a:spcAft>
                <a:spcPts val="1000"/>
              </a:spcAft>
              <a:buClr>
                <a:schemeClr val="dk1"/>
              </a:buClr>
              <a:buSzPts val="1800"/>
              <a:buFont typeface="Nunito"/>
              <a:buChar char="●"/>
            </a:pPr>
            <a:r>
              <a:rPr lang="en">
                <a:solidFill>
                  <a:schemeClr val="dk1"/>
                </a:solidFill>
                <a:latin typeface="Nunito"/>
                <a:ea typeface="Nunito"/>
                <a:cs typeface="Nunito"/>
                <a:sym typeface="Nunito"/>
              </a:rPr>
              <a:t>In situ measurements can be fused with ISR to provide an estimated topside profile–but </a:t>
            </a:r>
            <a:r>
              <a:rPr b="1" lang="en">
                <a:solidFill>
                  <a:schemeClr val="dk1"/>
                </a:solidFill>
                <a:latin typeface="Nunito"/>
                <a:ea typeface="Nunito"/>
                <a:cs typeface="Nunito"/>
                <a:sym typeface="Nunito"/>
              </a:rPr>
              <a:t>only if the in-situ data is accurate.  </a:t>
            </a:r>
            <a:endParaRPr b="1">
              <a:solidFill>
                <a:schemeClr val="dk1"/>
              </a:solidFill>
              <a:latin typeface="Nunito"/>
              <a:ea typeface="Nunito"/>
              <a:cs typeface="Nunito"/>
              <a:sym typeface="Nunito"/>
            </a:endParaRPr>
          </a:p>
        </p:txBody>
      </p:sp>
      <p:sp>
        <p:nvSpPr>
          <p:cNvPr id="364" name="Google Shape;364;p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8" name="Shape 368"/>
        <p:cNvGrpSpPr/>
        <p:nvPr/>
      </p:nvGrpSpPr>
      <p:grpSpPr>
        <a:xfrm>
          <a:off x="0" y="0"/>
          <a:ext cx="0" cy="0"/>
          <a:chOff x="0" y="0"/>
          <a:chExt cx="0" cy="0"/>
        </a:xfrm>
      </p:grpSpPr>
      <p:sp>
        <p:nvSpPr>
          <p:cNvPr id="369" name="Google Shape;369;p4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Main takeaways</a:t>
            </a:r>
            <a:endParaRPr>
              <a:latin typeface="Nunito"/>
              <a:ea typeface="Nunito"/>
              <a:cs typeface="Nunito"/>
              <a:sym typeface="Nunito"/>
            </a:endParaRPr>
          </a:p>
        </p:txBody>
      </p:sp>
      <p:sp>
        <p:nvSpPr>
          <p:cNvPr id="370" name="Google Shape;370;p48"/>
          <p:cNvSpPr txBox="1"/>
          <p:nvPr>
            <p:ph idx="1" type="body"/>
          </p:nvPr>
        </p:nvSpPr>
        <p:spPr>
          <a:xfrm>
            <a:off x="92850" y="1132275"/>
            <a:ext cx="8668200" cy="34164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Char char="●"/>
            </a:pPr>
            <a:r>
              <a:rPr lang="en">
                <a:solidFill>
                  <a:schemeClr val="dk1"/>
                </a:solidFill>
                <a:latin typeface="Nunito"/>
                <a:ea typeface="Nunito"/>
                <a:cs typeface="Nunito"/>
                <a:sym typeface="Nunito"/>
              </a:rPr>
              <a:t>ISR data require </a:t>
            </a:r>
            <a:r>
              <a:rPr b="1" lang="en">
                <a:solidFill>
                  <a:schemeClr val="dk1"/>
                </a:solidFill>
                <a:latin typeface="Nunito"/>
                <a:ea typeface="Nunito"/>
                <a:cs typeface="Nunito"/>
                <a:sym typeface="Nunito"/>
              </a:rPr>
              <a:t>careful interpretation</a:t>
            </a:r>
            <a:r>
              <a:rPr lang="en">
                <a:solidFill>
                  <a:schemeClr val="dk1"/>
                </a:solidFill>
                <a:latin typeface="Nunito"/>
                <a:ea typeface="Nunito"/>
                <a:cs typeface="Nunito"/>
                <a:sym typeface="Nunito"/>
              </a:rPr>
              <a:t> (ideally cross-validated with other data sources)</a:t>
            </a:r>
            <a:endParaRPr>
              <a:solidFill>
                <a:schemeClr val="dk1"/>
              </a:solidFill>
              <a:latin typeface="Nunito"/>
              <a:ea typeface="Nunito"/>
              <a:cs typeface="Nunito"/>
              <a:sym typeface="Nunito"/>
            </a:endParaRPr>
          </a:p>
          <a:p>
            <a:pPr indent="-342900" lvl="0" marL="457200" rtl="0" algn="l">
              <a:lnSpc>
                <a:spcPct val="115000"/>
              </a:lnSpc>
              <a:spcBef>
                <a:spcPts val="1000"/>
              </a:spcBef>
              <a:spcAft>
                <a:spcPts val="0"/>
              </a:spcAft>
              <a:buClr>
                <a:schemeClr val="dk1"/>
              </a:buClr>
              <a:buSzPts val="1800"/>
              <a:buChar char="●"/>
            </a:pPr>
            <a:r>
              <a:rPr b="1" lang="en">
                <a:solidFill>
                  <a:schemeClr val="dk1"/>
                </a:solidFill>
                <a:latin typeface="Nunito"/>
                <a:ea typeface="Nunito"/>
                <a:cs typeface="Nunito"/>
                <a:sym typeface="Nunito"/>
              </a:rPr>
              <a:t>No data source is 100% accurate</a:t>
            </a:r>
            <a:r>
              <a:rPr lang="en">
                <a:solidFill>
                  <a:schemeClr val="dk1"/>
                </a:solidFill>
                <a:latin typeface="Nunito"/>
                <a:ea typeface="Nunito"/>
                <a:cs typeface="Nunito"/>
                <a:sym typeface="Nunito"/>
              </a:rPr>
              <a:t> (ISR, ionosonde, satellite in-situ measurements…)</a:t>
            </a:r>
            <a:endParaRPr>
              <a:solidFill>
                <a:schemeClr val="dk1"/>
              </a:solidFill>
              <a:latin typeface="Nunito"/>
              <a:ea typeface="Nunito"/>
              <a:cs typeface="Nunito"/>
              <a:sym typeface="Nunito"/>
            </a:endParaRPr>
          </a:p>
          <a:p>
            <a:pPr indent="-342900" lvl="0" marL="457200" rtl="0" algn="l">
              <a:lnSpc>
                <a:spcPct val="115000"/>
              </a:lnSpc>
              <a:spcBef>
                <a:spcPts val="1000"/>
              </a:spcBef>
              <a:spcAft>
                <a:spcPts val="0"/>
              </a:spcAft>
              <a:buClr>
                <a:schemeClr val="dk1"/>
              </a:buClr>
              <a:buSzPts val="1800"/>
              <a:buChar char="●"/>
            </a:pPr>
            <a:r>
              <a:rPr b="1" lang="en">
                <a:solidFill>
                  <a:schemeClr val="dk1"/>
                </a:solidFill>
                <a:latin typeface="Nunito"/>
                <a:ea typeface="Nunito"/>
                <a:cs typeface="Nunito"/>
                <a:sym typeface="Nunito"/>
              </a:rPr>
              <a:t>SWARM-A/C data have lower uncertainty</a:t>
            </a:r>
            <a:r>
              <a:rPr lang="en">
                <a:solidFill>
                  <a:schemeClr val="dk1"/>
                </a:solidFill>
                <a:latin typeface="Nunito"/>
                <a:ea typeface="Nunito"/>
                <a:cs typeface="Nunito"/>
                <a:sym typeface="Nunito"/>
              </a:rPr>
              <a:t> than ISR data in the topside ionosphere</a:t>
            </a:r>
            <a:endParaRPr b="1">
              <a:solidFill>
                <a:schemeClr val="dk1"/>
              </a:solidFill>
              <a:latin typeface="Nunito"/>
              <a:ea typeface="Nunito"/>
              <a:cs typeface="Nunito"/>
              <a:sym typeface="Nunito"/>
            </a:endParaRPr>
          </a:p>
          <a:p>
            <a:pPr indent="-342900" lvl="0" marL="457200" rtl="0" algn="l">
              <a:lnSpc>
                <a:spcPct val="115000"/>
              </a:lnSpc>
              <a:spcBef>
                <a:spcPts val="1000"/>
              </a:spcBef>
              <a:spcAft>
                <a:spcPts val="1000"/>
              </a:spcAft>
              <a:buClr>
                <a:schemeClr val="dk1"/>
              </a:buClr>
              <a:buSzPts val="1800"/>
              <a:buChar char="●"/>
            </a:pPr>
            <a:r>
              <a:rPr b="1" lang="en">
                <a:solidFill>
                  <a:schemeClr val="dk1"/>
                </a:solidFill>
                <a:latin typeface="Nunito"/>
                <a:ea typeface="Nunito"/>
                <a:cs typeface="Nunito"/>
                <a:sym typeface="Nunito"/>
              </a:rPr>
              <a:t>But SWARM-A/C show consistent</a:t>
            </a:r>
            <a:r>
              <a:rPr lang="en">
                <a:solidFill>
                  <a:schemeClr val="dk1"/>
                </a:solidFill>
                <a:latin typeface="Nunito"/>
                <a:ea typeface="Nunito"/>
                <a:cs typeface="Nunito"/>
                <a:sym typeface="Nunito"/>
              </a:rPr>
              <a:t> </a:t>
            </a:r>
            <a:r>
              <a:rPr b="1" lang="en">
                <a:solidFill>
                  <a:schemeClr val="dk1"/>
                </a:solidFill>
                <a:latin typeface="Nunito"/>
                <a:ea typeface="Nunito"/>
                <a:cs typeface="Nunito"/>
                <a:sym typeface="Nunito"/>
              </a:rPr>
              <a:t>underestimation of electron density</a:t>
            </a:r>
            <a:r>
              <a:rPr lang="en">
                <a:solidFill>
                  <a:schemeClr val="dk1"/>
                </a:solidFill>
                <a:latin typeface="Nunito"/>
                <a:ea typeface="Nunito"/>
                <a:cs typeface="Nunito"/>
                <a:sym typeface="Nunito"/>
              </a:rPr>
              <a:t>; perfect fitting to SWARM-A/C is </a:t>
            </a:r>
            <a:r>
              <a:rPr i="1" lang="en">
                <a:solidFill>
                  <a:schemeClr val="dk1"/>
                </a:solidFill>
                <a:latin typeface="Nunito"/>
                <a:ea typeface="Nunito"/>
                <a:cs typeface="Nunito"/>
                <a:sym typeface="Nunito"/>
              </a:rPr>
              <a:t>not </a:t>
            </a:r>
            <a:r>
              <a:rPr lang="en">
                <a:solidFill>
                  <a:schemeClr val="dk1"/>
                </a:solidFill>
                <a:latin typeface="Nunito"/>
                <a:ea typeface="Nunito"/>
                <a:cs typeface="Nunito"/>
                <a:sym typeface="Nunito"/>
              </a:rPr>
              <a:t>a solution</a:t>
            </a:r>
            <a:endParaRPr>
              <a:solidFill>
                <a:schemeClr val="dk1"/>
              </a:solidFill>
              <a:latin typeface="Nunito"/>
              <a:ea typeface="Nunito"/>
              <a:cs typeface="Nunito"/>
              <a:sym typeface="Nunito"/>
            </a:endParaRPr>
          </a:p>
        </p:txBody>
      </p:sp>
      <p:sp>
        <p:nvSpPr>
          <p:cNvPr id="371" name="Google Shape;371;p4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78" name="Google Shape;378;p49"/>
          <p:cNvPicPr preferRelativeResize="0"/>
          <p:nvPr/>
        </p:nvPicPr>
        <p:blipFill rotWithShape="1">
          <a:blip r:embed="rId4">
            <a:alphaModFix/>
          </a:blip>
          <a:srcRect b="0" l="1248" r="1238" t="0"/>
          <a:stretch/>
        </p:blipFill>
        <p:spPr>
          <a:xfrm>
            <a:off x="1161699" y="64450"/>
            <a:ext cx="6678425" cy="500605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5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5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385" name="Google Shape;385;p5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86" name="Google Shape;386;p50"/>
          <p:cNvPicPr preferRelativeResize="0"/>
          <p:nvPr/>
        </p:nvPicPr>
        <p:blipFill>
          <a:blip r:embed="rId3">
            <a:alphaModFix/>
          </a:blip>
          <a:stretch>
            <a:fillRect/>
          </a:stretch>
        </p:blipFill>
        <p:spPr>
          <a:xfrm>
            <a:off x="713412" y="0"/>
            <a:ext cx="7717166" cy="5143501"/>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5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5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393" name="Google Shape;393;p5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94" name="Google Shape;394;p51"/>
          <p:cNvPicPr preferRelativeResize="0"/>
          <p:nvPr/>
        </p:nvPicPr>
        <p:blipFill>
          <a:blip r:embed="rId3">
            <a:alphaModFix/>
          </a:blip>
          <a:stretch>
            <a:fillRect/>
          </a:stretch>
        </p:blipFill>
        <p:spPr>
          <a:xfrm>
            <a:off x="1192991" y="37500"/>
            <a:ext cx="6758016" cy="5068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Comparing ISR and satellite data</a:t>
            </a:r>
            <a:endParaRPr>
              <a:latin typeface="Nunito"/>
              <a:ea typeface="Nunito"/>
              <a:cs typeface="Nunito"/>
              <a:sym typeface="Nunito"/>
            </a:endParaRPr>
          </a:p>
        </p:txBody>
      </p:sp>
      <p:sp>
        <p:nvSpPr>
          <p:cNvPr id="74" name="Google Shape;74;p16"/>
          <p:cNvSpPr txBox="1"/>
          <p:nvPr>
            <p:ph idx="1" type="body"/>
          </p:nvPr>
        </p:nvSpPr>
        <p:spPr>
          <a:xfrm>
            <a:off x="311700" y="1152475"/>
            <a:ext cx="4424100" cy="34164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Nunito"/>
              <a:buChar char="●"/>
            </a:pPr>
            <a:r>
              <a:rPr lang="en">
                <a:solidFill>
                  <a:schemeClr val="dk1"/>
                </a:solidFill>
                <a:latin typeface="Nunito"/>
                <a:ea typeface="Nunito"/>
                <a:cs typeface="Nunito"/>
                <a:sym typeface="Nunito"/>
              </a:rPr>
              <a:t>Comparing different sources of data can help understand the limitations of each.</a:t>
            </a:r>
            <a:endParaRPr>
              <a:solidFill>
                <a:schemeClr val="dk1"/>
              </a:solidFill>
              <a:latin typeface="Nunito"/>
              <a:ea typeface="Nunito"/>
              <a:cs typeface="Nunito"/>
              <a:sym typeface="Nunito"/>
            </a:endParaRPr>
          </a:p>
          <a:p>
            <a:pPr indent="-342900" lvl="0" marL="457200" rtl="0" algn="l">
              <a:lnSpc>
                <a:spcPct val="115000"/>
              </a:lnSpc>
              <a:spcBef>
                <a:spcPts val="1000"/>
              </a:spcBef>
              <a:spcAft>
                <a:spcPts val="0"/>
              </a:spcAft>
              <a:buClr>
                <a:schemeClr val="dk1"/>
              </a:buClr>
              <a:buSzPts val="1800"/>
              <a:buFont typeface="Nunito"/>
              <a:buChar char="●"/>
            </a:pPr>
            <a:r>
              <a:rPr lang="en">
                <a:solidFill>
                  <a:schemeClr val="dk1"/>
                </a:solidFill>
                <a:latin typeface="Nunito"/>
                <a:ea typeface="Nunito"/>
                <a:cs typeface="Nunito"/>
                <a:sym typeface="Nunito"/>
              </a:rPr>
              <a:t>Satellites (e.g. SWARM) offer in-situ measurements of the topside ionosphere.</a:t>
            </a:r>
            <a:endParaRPr>
              <a:solidFill>
                <a:schemeClr val="dk1"/>
              </a:solidFill>
              <a:latin typeface="Nunito"/>
              <a:ea typeface="Nunito"/>
              <a:cs typeface="Nunito"/>
              <a:sym typeface="Nunito"/>
            </a:endParaRPr>
          </a:p>
          <a:p>
            <a:pPr indent="-342900" lvl="0" marL="457200" rtl="0" algn="l">
              <a:lnSpc>
                <a:spcPct val="115000"/>
              </a:lnSpc>
              <a:spcBef>
                <a:spcPts val="1000"/>
              </a:spcBef>
              <a:spcAft>
                <a:spcPts val="0"/>
              </a:spcAft>
              <a:buClr>
                <a:schemeClr val="dk1"/>
              </a:buClr>
              <a:buSzPts val="1800"/>
              <a:buFont typeface="Nunito"/>
              <a:buChar char="●"/>
            </a:pPr>
            <a:r>
              <a:rPr lang="en">
                <a:solidFill>
                  <a:schemeClr val="dk1"/>
                </a:solidFill>
                <a:latin typeface="Nunito"/>
                <a:ea typeface="Nunito"/>
                <a:cs typeface="Nunito"/>
                <a:sym typeface="Nunito"/>
              </a:rPr>
              <a:t>Statistical studies show that SWARM-A/C underestimate the ISR electron density by ~30% </a:t>
            </a:r>
            <a:r>
              <a:rPr i="1" lang="en">
                <a:solidFill>
                  <a:schemeClr val="dk1"/>
                </a:solidFill>
                <a:latin typeface="Nunito"/>
                <a:ea typeface="Nunito"/>
                <a:cs typeface="Nunito"/>
                <a:sym typeface="Nunito"/>
              </a:rPr>
              <a:t>(Larson et al., 2021; Fast et al., 2023).</a:t>
            </a:r>
            <a:endParaRPr i="1">
              <a:solidFill>
                <a:schemeClr val="dk1"/>
              </a:solidFill>
              <a:latin typeface="Nunito"/>
              <a:ea typeface="Nunito"/>
              <a:cs typeface="Nunito"/>
              <a:sym typeface="Nunito"/>
            </a:endParaRPr>
          </a:p>
          <a:p>
            <a:pPr indent="0" lvl="0" marL="0" rtl="0" algn="l">
              <a:spcBef>
                <a:spcPts val="1000"/>
              </a:spcBef>
              <a:spcAft>
                <a:spcPts val="0"/>
              </a:spcAft>
              <a:buNone/>
            </a:pPr>
            <a:r>
              <a:t/>
            </a:r>
            <a:endParaRPr>
              <a:solidFill>
                <a:schemeClr val="dk1"/>
              </a:solidFill>
              <a:latin typeface="Nunito"/>
              <a:ea typeface="Nunito"/>
              <a:cs typeface="Nunito"/>
              <a:sym typeface="Nunito"/>
            </a:endParaRPr>
          </a:p>
          <a:p>
            <a:pPr indent="0" lvl="0" marL="0" rtl="0" algn="l">
              <a:spcBef>
                <a:spcPts val="1200"/>
              </a:spcBef>
              <a:spcAft>
                <a:spcPts val="0"/>
              </a:spcAft>
              <a:buNone/>
            </a:pPr>
            <a:r>
              <a:t/>
            </a:r>
            <a:endParaRPr>
              <a:solidFill>
                <a:schemeClr val="dk1"/>
              </a:solidFill>
              <a:latin typeface="Nunito"/>
              <a:ea typeface="Nunito"/>
              <a:cs typeface="Nunito"/>
              <a:sym typeface="Nunito"/>
            </a:endParaRPr>
          </a:p>
          <a:p>
            <a:pPr indent="0" lvl="0" marL="0" rtl="0" algn="l">
              <a:spcBef>
                <a:spcPts val="1200"/>
              </a:spcBef>
              <a:spcAft>
                <a:spcPts val="0"/>
              </a:spcAft>
              <a:buNone/>
            </a:pPr>
            <a:r>
              <a:t/>
            </a:r>
            <a:endParaRPr>
              <a:solidFill>
                <a:schemeClr val="dk1"/>
              </a:solidFill>
              <a:latin typeface="Nunito"/>
              <a:ea typeface="Nunito"/>
              <a:cs typeface="Nunito"/>
              <a:sym typeface="Nunito"/>
            </a:endParaRPr>
          </a:p>
          <a:p>
            <a:pPr indent="0" lvl="0" marL="0" rtl="0" algn="l">
              <a:spcBef>
                <a:spcPts val="1200"/>
              </a:spcBef>
              <a:spcAft>
                <a:spcPts val="1200"/>
              </a:spcAft>
              <a:buNone/>
            </a:pPr>
            <a:r>
              <a:t/>
            </a:r>
            <a:endParaRPr>
              <a:solidFill>
                <a:schemeClr val="dk1"/>
              </a:solidFill>
              <a:latin typeface="Nunito"/>
              <a:ea typeface="Nunito"/>
              <a:cs typeface="Nunito"/>
              <a:sym typeface="Nunito"/>
            </a:endParaRPr>
          </a:p>
        </p:txBody>
      </p:sp>
      <p:pic>
        <p:nvPicPr>
          <p:cNvPr id="75" name="Google Shape;75;p16"/>
          <p:cNvPicPr preferRelativeResize="0"/>
          <p:nvPr/>
        </p:nvPicPr>
        <p:blipFill rotWithShape="1">
          <a:blip r:embed="rId3">
            <a:alphaModFix/>
          </a:blip>
          <a:srcRect b="0" l="3725" r="0" t="4516"/>
          <a:stretch/>
        </p:blipFill>
        <p:spPr>
          <a:xfrm>
            <a:off x="4985700" y="1152475"/>
            <a:ext cx="3846601" cy="3593550"/>
          </a:xfrm>
          <a:prstGeom prst="rect">
            <a:avLst/>
          </a:prstGeom>
          <a:noFill/>
          <a:ln>
            <a:noFill/>
          </a:ln>
        </p:spPr>
      </p:pic>
      <p:sp>
        <p:nvSpPr>
          <p:cNvPr id="76" name="Google Shape;76;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5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Thank you ISR Summer School 2024!</a:t>
            </a:r>
            <a:endParaRPr>
              <a:latin typeface="Nunito"/>
              <a:ea typeface="Nunito"/>
              <a:cs typeface="Nunito"/>
              <a:sym typeface="Nunito"/>
            </a:endParaRPr>
          </a:p>
        </p:txBody>
      </p:sp>
      <p:sp>
        <p:nvSpPr>
          <p:cNvPr id="400" name="Google Shape;400;p5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01" name="Google Shape;401;p52"/>
          <p:cNvPicPr preferRelativeResize="0"/>
          <p:nvPr/>
        </p:nvPicPr>
        <p:blipFill>
          <a:blip r:embed="rId3">
            <a:alphaModFix/>
          </a:blip>
          <a:stretch>
            <a:fillRect/>
          </a:stretch>
        </p:blipFill>
        <p:spPr>
          <a:xfrm>
            <a:off x="4367800" y="1230400"/>
            <a:ext cx="4293500" cy="3220125"/>
          </a:xfrm>
          <a:prstGeom prst="rect">
            <a:avLst/>
          </a:prstGeom>
          <a:noFill/>
          <a:ln>
            <a:noFill/>
          </a:ln>
        </p:spPr>
      </p:pic>
      <p:pic>
        <p:nvPicPr>
          <p:cNvPr id="402" name="Google Shape;402;p52"/>
          <p:cNvPicPr preferRelativeResize="0"/>
          <p:nvPr/>
        </p:nvPicPr>
        <p:blipFill>
          <a:blip r:embed="rId4">
            <a:alphaModFix/>
          </a:blip>
          <a:stretch>
            <a:fillRect/>
          </a:stretch>
        </p:blipFill>
        <p:spPr>
          <a:xfrm>
            <a:off x="535325" y="2285950"/>
            <a:ext cx="3490676" cy="2618007"/>
          </a:xfrm>
          <a:prstGeom prst="rect">
            <a:avLst/>
          </a:prstGeom>
          <a:noFill/>
          <a:ln>
            <a:noFill/>
          </a:ln>
        </p:spPr>
      </p:pic>
      <p:sp>
        <p:nvSpPr>
          <p:cNvPr id="403" name="Google Shape;403;p52"/>
          <p:cNvSpPr txBox="1"/>
          <p:nvPr/>
        </p:nvSpPr>
        <p:spPr>
          <a:xfrm>
            <a:off x="4367800" y="4503750"/>
            <a:ext cx="2314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…great collaboration(?)...</a:t>
            </a:r>
            <a:endParaRPr i="1">
              <a:solidFill>
                <a:schemeClr val="dk1"/>
              </a:solidFill>
              <a:latin typeface="Nunito"/>
              <a:ea typeface="Nunito"/>
              <a:cs typeface="Nunito"/>
              <a:sym typeface="Nunito"/>
            </a:endParaRPr>
          </a:p>
        </p:txBody>
      </p:sp>
      <p:sp>
        <p:nvSpPr>
          <p:cNvPr id="404" name="Google Shape;404;p52"/>
          <p:cNvSpPr txBox="1"/>
          <p:nvPr/>
        </p:nvSpPr>
        <p:spPr>
          <a:xfrm>
            <a:off x="468125" y="1230400"/>
            <a:ext cx="215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Great lectures…</a:t>
            </a:r>
            <a:endParaRPr i="1">
              <a:solidFill>
                <a:schemeClr val="dk1"/>
              </a:solidFill>
              <a:latin typeface="Nunito"/>
              <a:ea typeface="Nunito"/>
              <a:cs typeface="Nunito"/>
              <a:sym typeface="Nunito"/>
            </a:endParaRPr>
          </a:p>
        </p:txBody>
      </p:sp>
      <p:sp>
        <p:nvSpPr>
          <p:cNvPr id="405" name="Google Shape;405;p52"/>
          <p:cNvSpPr txBox="1"/>
          <p:nvPr/>
        </p:nvSpPr>
        <p:spPr>
          <a:xfrm>
            <a:off x="1146725" y="1514350"/>
            <a:ext cx="215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…g</a:t>
            </a:r>
            <a:r>
              <a:rPr i="1" lang="en">
                <a:solidFill>
                  <a:schemeClr val="dk1"/>
                </a:solidFill>
                <a:latin typeface="Nunito"/>
                <a:ea typeface="Nunito"/>
                <a:cs typeface="Nunito"/>
                <a:sym typeface="Nunito"/>
              </a:rPr>
              <a:t>reat tutorials…</a:t>
            </a:r>
            <a:endParaRPr i="1">
              <a:solidFill>
                <a:schemeClr val="dk1"/>
              </a:solidFill>
              <a:latin typeface="Nunito"/>
              <a:ea typeface="Nunito"/>
              <a:cs typeface="Nunito"/>
              <a:sym typeface="Nunito"/>
            </a:endParaRPr>
          </a:p>
        </p:txBody>
      </p:sp>
      <p:sp>
        <p:nvSpPr>
          <p:cNvPr id="406" name="Google Shape;406;p52"/>
          <p:cNvSpPr txBox="1"/>
          <p:nvPr/>
        </p:nvSpPr>
        <p:spPr>
          <a:xfrm>
            <a:off x="2035800" y="1758175"/>
            <a:ext cx="215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…great opportunities…</a:t>
            </a:r>
            <a:endParaRPr i="1">
              <a:solidFill>
                <a:schemeClr val="dk1"/>
              </a:solidFill>
              <a:latin typeface="Nunito"/>
              <a:ea typeface="Nunito"/>
              <a:cs typeface="Nunito"/>
              <a:sym typeface="Nunito"/>
            </a:endParaRPr>
          </a:p>
        </p:txBody>
      </p:sp>
      <p:sp>
        <p:nvSpPr>
          <p:cNvPr id="407" name="Google Shape;407;p52"/>
          <p:cNvSpPr txBox="1"/>
          <p:nvPr/>
        </p:nvSpPr>
        <p:spPr>
          <a:xfrm>
            <a:off x="6437175" y="4663200"/>
            <a:ext cx="215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…and still lots to learn!</a:t>
            </a:r>
            <a:endParaRPr i="1">
              <a:solidFill>
                <a:schemeClr val="dk1"/>
              </a:solidFill>
              <a:latin typeface="Nunito"/>
              <a:ea typeface="Nunito"/>
              <a:cs typeface="Nunito"/>
              <a:sym typeface="Nunito"/>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11" name="Shape 411"/>
        <p:cNvGrpSpPr/>
        <p:nvPr/>
      </p:nvGrpSpPr>
      <p:grpSpPr>
        <a:xfrm>
          <a:off x="0" y="0"/>
          <a:ext cx="0" cy="0"/>
          <a:chOff x="0" y="0"/>
          <a:chExt cx="0" cy="0"/>
        </a:xfrm>
      </p:grpSpPr>
      <p:sp>
        <p:nvSpPr>
          <p:cNvPr id="412" name="Google Shape;412;p5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Thank you ISR Summer School 2024!</a:t>
            </a:r>
            <a:endParaRPr>
              <a:latin typeface="Nunito"/>
              <a:ea typeface="Nunito"/>
              <a:cs typeface="Nunito"/>
              <a:sym typeface="Nunito"/>
            </a:endParaRPr>
          </a:p>
        </p:txBody>
      </p:sp>
      <p:sp>
        <p:nvSpPr>
          <p:cNvPr id="413" name="Google Shape;413;p5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14" name="Google Shape;414;p53"/>
          <p:cNvPicPr preferRelativeResize="0"/>
          <p:nvPr/>
        </p:nvPicPr>
        <p:blipFill>
          <a:blip r:embed="rId3">
            <a:alphaModFix/>
          </a:blip>
          <a:stretch>
            <a:fillRect/>
          </a:stretch>
        </p:blipFill>
        <p:spPr>
          <a:xfrm>
            <a:off x="535325" y="2285950"/>
            <a:ext cx="3490676" cy="2618007"/>
          </a:xfrm>
          <a:prstGeom prst="rect">
            <a:avLst/>
          </a:prstGeom>
          <a:noFill/>
          <a:ln>
            <a:noFill/>
          </a:ln>
        </p:spPr>
      </p:pic>
      <p:sp>
        <p:nvSpPr>
          <p:cNvPr id="415" name="Google Shape;415;p53"/>
          <p:cNvSpPr txBox="1"/>
          <p:nvPr/>
        </p:nvSpPr>
        <p:spPr>
          <a:xfrm>
            <a:off x="4367800" y="4503750"/>
            <a:ext cx="2314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…great collaboration(?)...</a:t>
            </a:r>
            <a:endParaRPr i="1">
              <a:solidFill>
                <a:schemeClr val="dk1"/>
              </a:solidFill>
              <a:latin typeface="Nunito"/>
              <a:ea typeface="Nunito"/>
              <a:cs typeface="Nunito"/>
              <a:sym typeface="Nunito"/>
            </a:endParaRPr>
          </a:p>
        </p:txBody>
      </p:sp>
      <p:sp>
        <p:nvSpPr>
          <p:cNvPr id="416" name="Google Shape;416;p53"/>
          <p:cNvSpPr txBox="1"/>
          <p:nvPr/>
        </p:nvSpPr>
        <p:spPr>
          <a:xfrm>
            <a:off x="468125" y="1230400"/>
            <a:ext cx="215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Great lectures…</a:t>
            </a:r>
            <a:endParaRPr i="1">
              <a:solidFill>
                <a:schemeClr val="dk1"/>
              </a:solidFill>
              <a:latin typeface="Nunito"/>
              <a:ea typeface="Nunito"/>
              <a:cs typeface="Nunito"/>
              <a:sym typeface="Nunito"/>
            </a:endParaRPr>
          </a:p>
        </p:txBody>
      </p:sp>
      <p:sp>
        <p:nvSpPr>
          <p:cNvPr id="417" name="Google Shape;417;p53"/>
          <p:cNvSpPr txBox="1"/>
          <p:nvPr/>
        </p:nvSpPr>
        <p:spPr>
          <a:xfrm>
            <a:off x="1146725" y="1514350"/>
            <a:ext cx="215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…great tutorials…</a:t>
            </a:r>
            <a:endParaRPr i="1">
              <a:solidFill>
                <a:schemeClr val="dk1"/>
              </a:solidFill>
              <a:latin typeface="Nunito"/>
              <a:ea typeface="Nunito"/>
              <a:cs typeface="Nunito"/>
              <a:sym typeface="Nunito"/>
            </a:endParaRPr>
          </a:p>
        </p:txBody>
      </p:sp>
      <p:sp>
        <p:nvSpPr>
          <p:cNvPr id="418" name="Google Shape;418;p53"/>
          <p:cNvSpPr txBox="1"/>
          <p:nvPr/>
        </p:nvSpPr>
        <p:spPr>
          <a:xfrm>
            <a:off x="2035800" y="1758175"/>
            <a:ext cx="215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…great opportunities…</a:t>
            </a:r>
            <a:endParaRPr i="1">
              <a:solidFill>
                <a:schemeClr val="dk1"/>
              </a:solidFill>
              <a:latin typeface="Nunito"/>
              <a:ea typeface="Nunito"/>
              <a:cs typeface="Nunito"/>
              <a:sym typeface="Nunito"/>
            </a:endParaRPr>
          </a:p>
        </p:txBody>
      </p:sp>
      <p:sp>
        <p:nvSpPr>
          <p:cNvPr id="419" name="Google Shape;419;p53"/>
          <p:cNvSpPr txBox="1"/>
          <p:nvPr/>
        </p:nvSpPr>
        <p:spPr>
          <a:xfrm>
            <a:off x="6437175" y="4663200"/>
            <a:ext cx="215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a:solidFill>
                  <a:schemeClr val="dk1"/>
                </a:solidFill>
                <a:latin typeface="Nunito"/>
                <a:ea typeface="Nunito"/>
                <a:cs typeface="Nunito"/>
                <a:sym typeface="Nunito"/>
              </a:rPr>
              <a:t>…and still lots to learn!</a:t>
            </a:r>
            <a:endParaRPr i="1">
              <a:solidFill>
                <a:schemeClr val="dk1"/>
              </a:solidFill>
              <a:latin typeface="Nunito"/>
              <a:ea typeface="Nunito"/>
              <a:cs typeface="Nunito"/>
              <a:sym typeface="Nunito"/>
            </a:endParaRPr>
          </a:p>
        </p:txBody>
      </p:sp>
      <p:pic>
        <p:nvPicPr>
          <p:cNvPr id="420" name="Google Shape;420;p53"/>
          <p:cNvPicPr preferRelativeResize="0"/>
          <p:nvPr/>
        </p:nvPicPr>
        <p:blipFill>
          <a:blip r:embed="rId4">
            <a:alphaModFix/>
          </a:blip>
          <a:stretch>
            <a:fillRect/>
          </a:stretch>
        </p:blipFill>
        <p:spPr>
          <a:xfrm>
            <a:off x="4300969" y="1302962"/>
            <a:ext cx="4374410" cy="29155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Background</a:t>
            </a:r>
            <a:endParaRPr>
              <a:latin typeface="Nunito"/>
              <a:ea typeface="Nunito"/>
              <a:cs typeface="Nunito"/>
              <a:sym typeface="Nunito"/>
            </a:endParaRPr>
          </a:p>
        </p:txBody>
      </p:sp>
      <p:sp>
        <p:nvSpPr>
          <p:cNvPr id="82" name="Google Shape;82;p17"/>
          <p:cNvSpPr txBox="1"/>
          <p:nvPr>
            <p:ph idx="1" type="body"/>
          </p:nvPr>
        </p:nvSpPr>
        <p:spPr>
          <a:xfrm>
            <a:off x="311700" y="1152475"/>
            <a:ext cx="64488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900">
                <a:solidFill>
                  <a:schemeClr val="dk1"/>
                </a:solidFill>
                <a:latin typeface="Nunito"/>
                <a:ea typeface="Nunito"/>
                <a:cs typeface="Nunito"/>
                <a:sym typeface="Nunito"/>
              </a:rPr>
              <a:t>In-Situ Measurements (Satellites, Rockets, etc) :</a:t>
            </a:r>
            <a:endParaRPr b="1" sz="1900">
              <a:solidFill>
                <a:schemeClr val="dk1"/>
              </a:solidFill>
              <a:latin typeface="Nunito"/>
              <a:ea typeface="Nunito"/>
              <a:cs typeface="Nunito"/>
              <a:sym typeface="Nunito"/>
            </a:endParaRPr>
          </a:p>
          <a:p>
            <a:pPr indent="-349250" lvl="0" marL="457200" rtl="0" algn="l">
              <a:spcBef>
                <a:spcPts val="1200"/>
              </a:spcBef>
              <a:spcAft>
                <a:spcPts val="0"/>
              </a:spcAft>
              <a:buClr>
                <a:schemeClr val="dk1"/>
              </a:buClr>
              <a:buSzPts val="1900"/>
              <a:buFont typeface="Nunito"/>
              <a:buChar char="+"/>
            </a:pPr>
            <a:r>
              <a:rPr lang="en" sz="1900">
                <a:solidFill>
                  <a:schemeClr val="dk1"/>
                </a:solidFill>
                <a:latin typeface="Nunito"/>
                <a:ea typeface="Nunito"/>
                <a:cs typeface="Nunito"/>
                <a:sym typeface="Nunito"/>
              </a:rPr>
              <a:t>Direct, high-accuracy data at specific locations, ideal for localized and controlled experiments.</a:t>
            </a:r>
            <a:endParaRPr sz="1900">
              <a:solidFill>
                <a:schemeClr val="dk1"/>
              </a:solidFill>
              <a:latin typeface="Nunito"/>
              <a:ea typeface="Nunito"/>
              <a:cs typeface="Nunito"/>
              <a:sym typeface="Nunito"/>
            </a:endParaRPr>
          </a:p>
          <a:p>
            <a:pPr indent="-349250" lvl="0" marL="457200" rtl="0" algn="l">
              <a:spcBef>
                <a:spcPts val="0"/>
              </a:spcBef>
              <a:spcAft>
                <a:spcPts val="0"/>
              </a:spcAft>
              <a:buClr>
                <a:schemeClr val="dk1"/>
              </a:buClr>
              <a:buSzPts val="1900"/>
              <a:buFont typeface="Nunito"/>
              <a:buChar char="-"/>
            </a:pPr>
            <a:r>
              <a:rPr lang="en" sz="1900">
                <a:solidFill>
                  <a:schemeClr val="dk1"/>
                </a:solidFill>
                <a:latin typeface="Nunito"/>
                <a:ea typeface="Nunito"/>
                <a:cs typeface="Nunito"/>
                <a:sym typeface="Nunito"/>
              </a:rPr>
              <a:t>Limited spatial coverage</a:t>
            </a:r>
            <a:endParaRPr sz="1900">
              <a:solidFill>
                <a:schemeClr val="dk1"/>
              </a:solidFill>
              <a:latin typeface="Nunito"/>
              <a:ea typeface="Nunito"/>
              <a:cs typeface="Nunito"/>
              <a:sym typeface="Nunito"/>
            </a:endParaRPr>
          </a:p>
          <a:p>
            <a:pPr indent="0" lvl="0" marL="0" rtl="0" algn="l">
              <a:spcBef>
                <a:spcPts val="1200"/>
              </a:spcBef>
              <a:spcAft>
                <a:spcPts val="0"/>
              </a:spcAft>
              <a:buClr>
                <a:schemeClr val="dk1"/>
              </a:buClr>
              <a:buSzPts val="1100"/>
              <a:buFont typeface="Arial"/>
              <a:buNone/>
            </a:pPr>
            <a:r>
              <a:rPr b="1" lang="en" sz="1900">
                <a:solidFill>
                  <a:schemeClr val="dk1"/>
                </a:solidFill>
                <a:latin typeface="Nunito"/>
                <a:ea typeface="Nunito"/>
                <a:cs typeface="Nunito"/>
                <a:sym typeface="Nunito"/>
              </a:rPr>
              <a:t>Incoherent Scatter Radar (ISR) Measurements:</a:t>
            </a:r>
            <a:endParaRPr b="1" sz="1900">
              <a:solidFill>
                <a:schemeClr val="dk1"/>
              </a:solidFill>
              <a:latin typeface="Nunito"/>
              <a:ea typeface="Nunito"/>
              <a:cs typeface="Nunito"/>
              <a:sym typeface="Nunito"/>
            </a:endParaRPr>
          </a:p>
          <a:p>
            <a:pPr indent="-349250" lvl="0" marL="457200" rtl="0" algn="l">
              <a:spcBef>
                <a:spcPts val="1200"/>
              </a:spcBef>
              <a:spcAft>
                <a:spcPts val="0"/>
              </a:spcAft>
              <a:buClr>
                <a:schemeClr val="dk1"/>
              </a:buClr>
              <a:buSzPts val="1900"/>
              <a:buFont typeface="Nunito"/>
              <a:buChar char="+"/>
            </a:pPr>
            <a:r>
              <a:rPr lang="en" sz="1900">
                <a:solidFill>
                  <a:schemeClr val="dk1"/>
                </a:solidFill>
                <a:latin typeface="Nunito"/>
                <a:ea typeface="Nunito"/>
                <a:cs typeface="Nunito"/>
                <a:sym typeface="Nunito"/>
              </a:rPr>
              <a:t>Offer wide-area, monitoring of ionosphere, capturing large volumes of data simultaneously.</a:t>
            </a:r>
            <a:endParaRPr sz="1900">
              <a:solidFill>
                <a:schemeClr val="dk1"/>
              </a:solidFill>
              <a:latin typeface="Nunito"/>
              <a:ea typeface="Nunito"/>
              <a:cs typeface="Nunito"/>
              <a:sym typeface="Nunito"/>
            </a:endParaRPr>
          </a:p>
          <a:p>
            <a:pPr indent="-349250" lvl="0" marL="457200" rtl="0" algn="l">
              <a:spcBef>
                <a:spcPts val="0"/>
              </a:spcBef>
              <a:spcAft>
                <a:spcPts val="0"/>
              </a:spcAft>
              <a:buClr>
                <a:schemeClr val="dk1"/>
              </a:buClr>
              <a:buSzPts val="1900"/>
              <a:buFont typeface="Nunito"/>
              <a:buChar char="-"/>
            </a:pPr>
            <a:r>
              <a:rPr lang="en" sz="1900">
                <a:solidFill>
                  <a:schemeClr val="dk1"/>
                </a:solidFill>
                <a:latin typeface="Nunito"/>
                <a:ea typeface="Nunito"/>
                <a:cs typeface="Nunito"/>
                <a:sym typeface="Nunito"/>
              </a:rPr>
              <a:t>Indirect measurements </a:t>
            </a:r>
            <a:endParaRPr sz="2300" u="sng">
              <a:latin typeface="Nunito"/>
              <a:ea typeface="Nunito"/>
              <a:cs typeface="Nunito"/>
              <a:sym typeface="Nunito"/>
            </a:endParaRPr>
          </a:p>
        </p:txBody>
      </p:sp>
      <p:sp>
        <p:nvSpPr>
          <p:cNvPr id="83" name="Google Shape;83;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7" name="Shape 87"/>
        <p:cNvGrpSpPr/>
        <p:nvPr/>
      </p:nvGrpSpPr>
      <p:grpSpPr>
        <a:xfrm>
          <a:off x="0" y="0"/>
          <a:ext cx="0" cy="0"/>
          <a:chOff x="0" y="0"/>
          <a:chExt cx="0" cy="0"/>
        </a:xfrm>
      </p:grpSpPr>
      <p:sp>
        <p:nvSpPr>
          <p:cNvPr id="88" name="Google Shape;88;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Q</a:t>
            </a:r>
            <a:r>
              <a:rPr lang="en">
                <a:latin typeface="Nunito"/>
                <a:ea typeface="Nunito"/>
                <a:cs typeface="Nunito"/>
                <a:sym typeface="Nunito"/>
              </a:rPr>
              <a:t>uestions</a:t>
            </a:r>
            <a:endParaRPr>
              <a:latin typeface="Nunito"/>
              <a:ea typeface="Nunito"/>
              <a:cs typeface="Nunito"/>
              <a:sym typeface="Nunito"/>
            </a:endParaRPr>
          </a:p>
        </p:txBody>
      </p:sp>
      <p:sp>
        <p:nvSpPr>
          <p:cNvPr id="89" name="Google Shape;89;p18"/>
          <p:cNvSpPr txBox="1"/>
          <p:nvPr>
            <p:ph idx="1" type="body"/>
          </p:nvPr>
        </p:nvSpPr>
        <p:spPr>
          <a:xfrm>
            <a:off x="623050" y="1164100"/>
            <a:ext cx="80772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a:ea typeface="Nunito"/>
              <a:cs typeface="Nunito"/>
              <a:sym typeface="Nunito"/>
            </a:endParaRPr>
          </a:p>
          <a:p>
            <a:pPr indent="-330200" lvl="0" marL="457200" rtl="0" algn="l">
              <a:spcBef>
                <a:spcPts val="1200"/>
              </a:spcBef>
              <a:spcAft>
                <a:spcPts val="0"/>
              </a:spcAft>
              <a:buClr>
                <a:schemeClr val="dk1"/>
              </a:buClr>
              <a:buSzPts val="1600"/>
              <a:buChar char="●"/>
            </a:pPr>
            <a:r>
              <a:rPr lang="en">
                <a:solidFill>
                  <a:schemeClr val="dk1"/>
                </a:solidFill>
                <a:latin typeface="Nunito"/>
                <a:ea typeface="Nunito"/>
                <a:cs typeface="Nunito"/>
                <a:sym typeface="Nunito"/>
              </a:rPr>
              <a:t>Does </a:t>
            </a:r>
            <a:r>
              <a:rPr lang="en" sz="2000">
                <a:solidFill>
                  <a:schemeClr val="dk1"/>
                </a:solidFill>
                <a:latin typeface="Nunito"/>
                <a:ea typeface="Nunito"/>
                <a:cs typeface="Nunito"/>
                <a:sym typeface="Nunito"/>
              </a:rPr>
              <a:t>SWARM-A underestimate the ISR electron density, i.e., </a:t>
            </a:r>
            <a:r>
              <a:rPr b="1" lang="en" sz="2000">
                <a:solidFill>
                  <a:schemeClr val="dk1"/>
                </a:solidFill>
                <a:latin typeface="Nunito"/>
                <a:ea typeface="Nunito"/>
                <a:cs typeface="Nunito"/>
                <a:sym typeface="Nunito"/>
              </a:rPr>
              <a:t>do we validate previous results</a:t>
            </a:r>
            <a:r>
              <a:rPr lang="en" sz="2000">
                <a:solidFill>
                  <a:schemeClr val="dk1"/>
                </a:solidFill>
                <a:latin typeface="Nunito"/>
                <a:ea typeface="Nunito"/>
                <a:cs typeface="Nunito"/>
                <a:sym typeface="Nunito"/>
              </a:rPr>
              <a:t>?</a:t>
            </a:r>
            <a:endParaRPr sz="2000">
              <a:solidFill>
                <a:schemeClr val="dk1"/>
              </a:solidFill>
              <a:latin typeface="Nunito"/>
              <a:ea typeface="Nunito"/>
              <a:cs typeface="Nunito"/>
              <a:sym typeface="Nunito"/>
            </a:endParaRPr>
          </a:p>
          <a:p>
            <a:pPr indent="-355600" lvl="0" marL="457200" rtl="0" algn="l">
              <a:spcBef>
                <a:spcPts val="1000"/>
              </a:spcBef>
              <a:spcAft>
                <a:spcPts val="0"/>
              </a:spcAft>
              <a:buClr>
                <a:schemeClr val="dk1"/>
              </a:buClr>
              <a:buSzPts val="2000"/>
              <a:buChar char="●"/>
            </a:pPr>
            <a:r>
              <a:rPr lang="en" sz="2000">
                <a:solidFill>
                  <a:schemeClr val="dk1"/>
                </a:solidFill>
                <a:latin typeface="Nunito"/>
                <a:ea typeface="Nunito"/>
                <a:cs typeface="Nunito"/>
                <a:sym typeface="Nunito"/>
              </a:rPr>
              <a:t>If yes, </a:t>
            </a:r>
            <a:r>
              <a:rPr b="1" lang="en" sz="2000">
                <a:solidFill>
                  <a:schemeClr val="dk1"/>
                </a:solidFill>
                <a:latin typeface="Nunito"/>
                <a:ea typeface="Nunito"/>
                <a:cs typeface="Nunito"/>
                <a:sym typeface="Nunito"/>
              </a:rPr>
              <a:t>what makes this underestimation occur</a:t>
            </a:r>
            <a:r>
              <a:rPr lang="en" sz="2000">
                <a:solidFill>
                  <a:schemeClr val="dk1"/>
                </a:solidFill>
                <a:latin typeface="Nunito"/>
                <a:ea typeface="Nunito"/>
                <a:cs typeface="Nunito"/>
                <a:sym typeface="Nunito"/>
              </a:rPr>
              <a:t>?</a:t>
            </a:r>
            <a:endParaRPr sz="2000">
              <a:solidFill>
                <a:schemeClr val="dk1"/>
              </a:solidFill>
              <a:latin typeface="Nunito"/>
              <a:ea typeface="Nunito"/>
              <a:cs typeface="Nunito"/>
              <a:sym typeface="Nunito"/>
            </a:endParaRPr>
          </a:p>
          <a:p>
            <a:pPr indent="-330200" lvl="0" marL="457200" rtl="0" algn="l">
              <a:spcBef>
                <a:spcPts val="1000"/>
              </a:spcBef>
              <a:spcAft>
                <a:spcPts val="1000"/>
              </a:spcAft>
              <a:buClr>
                <a:schemeClr val="dk1"/>
              </a:buClr>
              <a:buSzPts val="1600"/>
              <a:buChar char="●"/>
            </a:pPr>
            <a:r>
              <a:rPr lang="en" sz="2000">
                <a:solidFill>
                  <a:schemeClr val="dk1"/>
                </a:solidFill>
                <a:latin typeface="Nunito"/>
                <a:ea typeface="Nunito"/>
                <a:cs typeface="Nunito"/>
                <a:sym typeface="Nunito"/>
              </a:rPr>
              <a:t>How ca</a:t>
            </a:r>
            <a:r>
              <a:rPr lang="en">
                <a:solidFill>
                  <a:schemeClr val="dk1"/>
                </a:solidFill>
                <a:latin typeface="Nunito"/>
                <a:ea typeface="Nunito"/>
                <a:cs typeface="Nunito"/>
                <a:sym typeface="Nunito"/>
              </a:rPr>
              <a:t>n we still </a:t>
            </a:r>
            <a:r>
              <a:rPr b="1" lang="en">
                <a:solidFill>
                  <a:schemeClr val="dk1"/>
                </a:solidFill>
                <a:latin typeface="Nunito"/>
                <a:ea typeface="Nunito"/>
                <a:cs typeface="Nunito"/>
                <a:sym typeface="Nunito"/>
              </a:rPr>
              <a:t>use the SWARM data to help improve the topside ISR data</a:t>
            </a:r>
            <a:r>
              <a:rPr lang="en">
                <a:solidFill>
                  <a:schemeClr val="dk1"/>
                </a:solidFill>
                <a:latin typeface="Nunito"/>
                <a:ea typeface="Nunito"/>
                <a:cs typeface="Nunito"/>
                <a:sym typeface="Nunito"/>
              </a:rPr>
              <a:t>?</a:t>
            </a:r>
            <a:endParaRPr>
              <a:solidFill>
                <a:schemeClr val="dk1"/>
              </a:solidFill>
              <a:latin typeface="Nunito"/>
              <a:ea typeface="Nunito"/>
              <a:cs typeface="Nunito"/>
              <a:sym typeface="Nunito"/>
            </a:endParaRPr>
          </a:p>
        </p:txBody>
      </p:sp>
      <p:sp>
        <p:nvSpPr>
          <p:cNvPr id="90" name="Google Shape;90;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ph type="title"/>
          </p:nvPr>
        </p:nvSpPr>
        <p:spPr>
          <a:xfrm>
            <a:off x="311700" y="22854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What is our methodology?</a:t>
            </a:r>
            <a:endParaRPr>
              <a:latin typeface="Nunito"/>
              <a:ea typeface="Nunito"/>
              <a:cs typeface="Nunito"/>
              <a:sym typeface="Nunito"/>
            </a:endParaRPr>
          </a:p>
        </p:txBody>
      </p:sp>
      <p:sp>
        <p:nvSpPr>
          <p:cNvPr id="96" name="Google Shape;96;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SWARM</a:t>
            </a:r>
            <a:endParaRPr>
              <a:latin typeface="Nunito"/>
              <a:ea typeface="Nunito"/>
              <a:cs typeface="Nunito"/>
              <a:sym typeface="Nunito"/>
            </a:endParaRPr>
          </a:p>
        </p:txBody>
      </p:sp>
      <p:sp>
        <p:nvSpPr>
          <p:cNvPr id="102" name="Google Shape;102;p20"/>
          <p:cNvSpPr txBox="1"/>
          <p:nvPr>
            <p:ph idx="1" type="body"/>
          </p:nvPr>
        </p:nvSpPr>
        <p:spPr>
          <a:xfrm>
            <a:off x="6945425" y="1143000"/>
            <a:ext cx="2041200" cy="187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700">
              <a:solidFill>
                <a:schemeClr val="dk1"/>
              </a:solidFill>
            </a:endParaRPr>
          </a:p>
          <a:p>
            <a:pPr indent="0" lvl="0" marL="0" rtl="0" algn="l">
              <a:spcBef>
                <a:spcPts val="1200"/>
              </a:spcBef>
              <a:spcAft>
                <a:spcPts val="1200"/>
              </a:spcAft>
              <a:buNone/>
            </a:pPr>
            <a:r>
              <a:t/>
            </a:r>
            <a:endParaRPr sz="1700">
              <a:solidFill>
                <a:schemeClr val="dk1"/>
              </a:solidFill>
            </a:endParaRPr>
          </a:p>
        </p:txBody>
      </p:sp>
      <p:pic>
        <p:nvPicPr>
          <p:cNvPr id="103" name="Google Shape;103;p20"/>
          <p:cNvPicPr preferRelativeResize="0"/>
          <p:nvPr/>
        </p:nvPicPr>
        <p:blipFill>
          <a:blip r:embed="rId3">
            <a:alphaModFix/>
          </a:blip>
          <a:stretch>
            <a:fillRect/>
          </a:stretch>
        </p:blipFill>
        <p:spPr>
          <a:xfrm>
            <a:off x="3929849" y="2718675"/>
            <a:ext cx="3457702" cy="1998774"/>
          </a:xfrm>
          <a:prstGeom prst="rect">
            <a:avLst/>
          </a:prstGeom>
          <a:noFill/>
          <a:ln>
            <a:noFill/>
          </a:ln>
        </p:spPr>
      </p:pic>
      <p:sp>
        <p:nvSpPr>
          <p:cNvPr id="104" name="Google Shape;104;p20"/>
          <p:cNvSpPr txBox="1"/>
          <p:nvPr>
            <p:ph idx="1" type="body"/>
          </p:nvPr>
        </p:nvSpPr>
        <p:spPr>
          <a:xfrm>
            <a:off x="3825775" y="445025"/>
            <a:ext cx="5470500" cy="167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700">
                <a:solidFill>
                  <a:schemeClr val="dk1"/>
                </a:solidFill>
                <a:latin typeface="Nunito"/>
                <a:ea typeface="Nunito"/>
                <a:cs typeface="Nunito"/>
                <a:sym typeface="Nunito"/>
              </a:rPr>
              <a:t>Inclination</a:t>
            </a:r>
            <a:r>
              <a:rPr lang="en" sz="1700">
                <a:solidFill>
                  <a:schemeClr val="dk1"/>
                </a:solidFill>
                <a:latin typeface="Nunito"/>
                <a:ea typeface="Nunito"/>
                <a:cs typeface="Nunito"/>
                <a:sym typeface="Nunito"/>
              </a:rPr>
              <a:t>: 87.4° (polar orbit)</a:t>
            </a:r>
            <a:endParaRPr sz="1700">
              <a:solidFill>
                <a:schemeClr val="dk1"/>
              </a:solidFill>
              <a:latin typeface="Nunito"/>
              <a:ea typeface="Nunito"/>
              <a:cs typeface="Nunito"/>
              <a:sym typeface="Nunito"/>
            </a:endParaRPr>
          </a:p>
          <a:p>
            <a:pPr indent="0" lvl="0" marL="0" rtl="0" algn="l">
              <a:spcBef>
                <a:spcPts val="1200"/>
              </a:spcBef>
              <a:spcAft>
                <a:spcPts val="0"/>
              </a:spcAft>
              <a:buClr>
                <a:schemeClr val="dk1"/>
              </a:buClr>
              <a:buSzPts val="1100"/>
              <a:buFont typeface="Arial"/>
              <a:buNone/>
            </a:pPr>
            <a:r>
              <a:rPr b="1" lang="en" sz="1700">
                <a:solidFill>
                  <a:schemeClr val="dk1"/>
                </a:solidFill>
                <a:latin typeface="Nunito"/>
                <a:ea typeface="Nunito"/>
                <a:cs typeface="Nunito"/>
                <a:sym typeface="Nunito"/>
              </a:rPr>
              <a:t>Altitude</a:t>
            </a:r>
            <a:r>
              <a:rPr lang="en" sz="1700">
                <a:solidFill>
                  <a:schemeClr val="dk1"/>
                </a:solidFill>
                <a:latin typeface="Nunito"/>
                <a:ea typeface="Nunito"/>
                <a:cs typeface="Nunito"/>
                <a:sym typeface="Nunito"/>
              </a:rPr>
              <a:t>: ~470 km</a:t>
            </a:r>
            <a:endParaRPr b="1" sz="1700">
              <a:solidFill>
                <a:schemeClr val="dk1"/>
              </a:solidFill>
              <a:latin typeface="Nunito"/>
              <a:ea typeface="Nunito"/>
              <a:cs typeface="Nunito"/>
              <a:sym typeface="Nunito"/>
            </a:endParaRPr>
          </a:p>
          <a:p>
            <a:pPr indent="0" lvl="0" marL="0" rtl="0" algn="l">
              <a:spcBef>
                <a:spcPts val="1200"/>
              </a:spcBef>
              <a:spcAft>
                <a:spcPts val="0"/>
              </a:spcAft>
              <a:buNone/>
            </a:pPr>
            <a:r>
              <a:rPr b="1" lang="en" sz="1700">
                <a:solidFill>
                  <a:schemeClr val="dk1"/>
                </a:solidFill>
                <a:latin typeface="Nunito"/>
                <a:ea typeface="Nunito"/>
                <a:cs typeface="Nunito"/>
                <a:sym typeface="Nunito"/>
              </a:rPr>
              <a:t>Langmuir Probe: </a:t>
            </a:r>
            <a:r>
              <a:rPr lang="en" sz="1700">
                <a:solidFill>
                  <a:schemeClr val="dk1"/>
                </a:solidFill>
                <a:latin typeface="Nunito"/>
                <a:ea typeface="Nunito"/>
                <a:cs typeface="Nunito"/>
                <a:sym typeface="Nunito"/>
              </a:rPr>
              <a:t>E</a:t>
            </a:r>
            <a:r>
              <a:rPr lang="en" sz="1700">
                <a:solidFill>
                  <a:schemeClr val="dk1"/>
                </a:solidFill>
                <a:latin typeface="Nunito"/>
                <a:ea typeface="Nunito"/>
                <a:cs typeface="Nunito"/>
                <a:sym typeface="Nunito"/>
              </a:rPr>
              <a:t>lectron density &amp; temperature</a:t>
            </a:r>
            <a:endParaRPr sz="1700">
              <a:solidFill>
                <a:schemeClr val="dk1"/>
              </a:solidFill>
              <a:latin typeface="Nunito"/>
              <a:ea typeface="Nunito"/>
              <a:cs typeface="Nunito"/>
              <a:sym typeface="Nunito"/>
            </a:endParaRPr>
          </a:p>
          <a:p>
            <a:pPr indent="0" lvl="0" marL="0" rtl="0" algn="l">
              <a:spcBef>
                <a:spcPts val="1200"/>
              </a:spcBef>
              <a:spcAft>
                <a:spcPts val="0"/>
              </a:spcAft>
              <a:buNone/>
            </a:pPr>
            <a:r>
              <a:rPr b="1" lang="en" sz="1700">
                <a:solidFill>
                  <a:schemeClr val="dk1"/>
                </a:solidFill>
                <a:latin typeface="Nunito"/>
                <a:ea typeface="Nunito"/>
                <a:cs typeface="Nunito"/>
                <a:sym typeface="Nunito"/>
              </a:rPr>
              <a:t>Three satellites</a:t>
            </a:r>
            <a:r>
              <a:rPr lang="en" sz="1700">
                <a:solidFill>
                  <a:schemeClr val="dk1"/>
                </a:solidFill>
                <a:latin typeface="Nunito"/>
                <a:ea typeface="Nunito"/>
                <a:cs typeface="Nunito"/>
                <a:sym typeface="Nunito"/>
              </a:rPr>
              <a:t>: A, B, C. AC orbit together spaced 155km</a:t>
            </a:r>
            <a:endParaRPr sz="1700">
              <a:solidFill>
                <a:schemeClr val="dk1"/>
              </a:solidFill>
              <a:latin typeface="Nunito"/>
              <a:ea typeface="Nunito"/>
              <a:cs typeface="Nunito"/>
              <a:sym typeface="Nunito"/>
            </a:endParaRPr>
          </a:p>
          <a:p>
            <a:pPr indent="0" lvl="0" marL="0" rtl="0" algn="l">
              <a:spcBef>
                <a:spcPts val="1200"/>
              </a:spcBef>
              <a:spcAft>
                <a:spcPts val="0"/>
              </a:spcAft>
              <a:buNone/>
            </a:pPr>
            <a:r>
              <a:t/>
            </a:r>
            <a:endParaRPr sz="1700">
              <a:solidFill>
                <a:schemeClr val="dk1"/>
              </a:solidFill>
              <a:latin typeface="Nunito"/>
              <a:ea typeface="Nunito"/>
              <a:cs typeface="Nunito"/>
              <a:sym typeface="Nunito"/>
            </a:endParaRPr>
          </a:p>
          <a:p>
            <a:pPr indent="0" lvl="0" marL="0" rtl="0" algn="l">
              <a:spcBef>
                <a:spcPts val="1200"/>
              </a:spcBef>
              <a:spcAft>
                <a:spcPts val="1200"/>
              </a:spcAft>
              <a:buNone/>
            </a:pPr>
            <a:r>
              <a:t/>
            </a:r>
            <a:endParaRPr sz="1700">
              <a:solidFill>
                <a:schemeClr val="dk1"/>
              </a:solidFill>
              <a:latin typeface="Nunito"/>
              <a:ea typeface="Nunito"/>
              <a:cs typeface="Nunito"/>
              <a:sym typeface="Nunito"/>
            </a:endParaRPr>
          </a:p>
        </p:txBody>
      </p:sp>
      <p:sp>
        <p:nvSpPr>
          <p:cNvPr id="105" name="Google Shape;105;p20"/>
          <p:cNvSpPr txBox="1"/>
          <p:nvPr/>
        </p:nvSpPr>
        <p:spPr>
          <a:xfrm>
            <a:off x="-4421650" y="-1937375"/>
            <a:ext cx="3000000" cy="5933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800">
              <a:solidFill>
                <a:schemeClr val="dk2"/>
              </a:solidFill>
            </a:endParaRPr>
          </a:p>
          <a:p>
            <a:pPr indent="0" lvl="0" marL="0" rtl="0" algn="l">
              <a:lnSpc>
                <a:spcPct val="115000"/>
              </a:lnSpc>
              <a:spcBef>
                <a:spcPts val="1200"/>
              </a:spcBef>
              <a:spcAft>
                <a:spcPts val="1200"/>
              </a:spcAft>
              <a:buNone/>
            </a:pPr>
            <a:r>
              <a:rPr lang="en" sz="1500">
                <a:solidFill>
                  <a:schemeClr val="dk2"/>
                </a:solidFill>
              </a:rPr>
              <a:t>three Swarm satellites have been in operation since 2013 (Buchert et al., 2015; FriisChristensen et al., 2008; Knudsen et al., 2017). The Swarm satellites fly at altitudes of 400 to 500 km, and measure the electron density with a temporal resolution of one second or better (Buchert et al., 2015), i.e. with a spatial resolution of less than 10 km. Langmuir probes are one of many instruments on these satellite. The electron density can also be inferred from the Thermal Ion Imager (TII) instrument (Knudsen et al., 2017). Data from the TII have only just started to be explored (Xiong et al., 2022)</a:t>
            </a:r>
            <a:endParaRPr/>
          </a:p>
        </p:txBody>
      </p:sp>
      <p:sp>
        <p:nvSpPr>
          <p:cNvPr id="106" name="Google Shape;106;p20"/>
          <p:cNvSpPr txBox="1"/>
          <p:nvPr/>
        </p:nvSpPr>
        <p:spPr>
          <a:xfrm>
            <a:off x="4055775" y="4783800"/>
            <a:ext cx="4533600" cy="35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1200">
                <a:solidFill>
                  <a:schemeClr val="dk1"/>
                </a:solidFill>
                <a:latin typeface="Nunito"/>
                <a:ea typeface="Nunito"/>
                <a:cs typeface="Nunito"/>
                <a:sym typeface="Nunito"/>
              </a:rPr>
              <a:t>Images courtesy of Canadian Space Agency and ESA</a:t>
            </a:r>
            <a:endParaRPr i="1" sz="1200">
              <a:solidFill>
                <a:schemeClr val="dk1"/>
              </a:solidFill>
              <a:latin typeface="Nunito"/>
              <a:ea typeface="Nunito"/>
              <a:cs typeface="Nunito"/>
              <a:sym typeface="Nunito"/>
            </a:endParaRPr>
          </a:p>
        </p:txBody>
      </p:sp>
      <p:sp>
        <p:nvSpPr>
          <p:cNvPr id="107" name="Google Shape;107;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8" name="Google Shape;108;p20"/>
          <p:cNvPicPr preferRelativeResize="0"/>
          <p:nvPr/>
        </p:nvPicPr>
        <p:blipFill>
          <a:blip r:embed="rId4">
            <a:alphaModFix/>
          </a:blip>
          <a:stretch>
            <a:fillRect/>
          </a:stretch>
        </p:blipFill>
        <p:spPr>
          <a:xfrm>
            <a:off x="7374399" y="3450218"/>
            <a:ext cx="1457899" cy="1248334"/>
          </a:xfrm>
          <a:prstGeom prst="rect">
            <a:avLst/>
          </a:prstGeom>
          <a:noFill/>
          <a:ln>
            <a:noFill/>
          </a:ln>
        </p:spPr>
      </p:pic>
      <p:pic>
        <p:nvPicPr>
          <p:cNvPr id="109" name="Google Shape;109;p20"/>
          <p:cNvPicPr preferRelativeResize="0"/>
          <p:nvPr/>
        </p:nvPicPr>
        <p:blipFill>
          <a:blip r:embed="rId5">
            <a:alphaModFix/>
          </a:blip>
          <a:stretch>
            <a:fillRect/>
          </a:stretch>
        </p:blipFill>
        <p:spPr>
          <a:xfrm>
            <a:off x="152400" y="1170125"/>
            <a:ext cx="3634073" cy="3678237"/>
          </a:xfrm>
          <a:prstGeom prst="rect">
            <a:avLst/>
          </a:prstGeom>
          <a:noFill/>
          <a:ln>
            <a:noFill/>
          </a:ln>
        </p:spPr>
      </p:pic>
      <p:sp>
        <p:nvSpPr>
          <p:cNvPr id="110" name="Google Shape;110;p20"/>
          <p:cNvSpPr txBox="1"/>
          <p:nvPr/>
        </p:nvSpPr>
        <p:spPr>
          <a:xfrm>
            <a:off x="152400" y="4848350"/>
            <a:ext cx="3308100" cy="35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1200">
                <a:solidFill>
                  <a:schemeClr val="dk1"/>
                </a:solidFill>
                <a:latin typeface="Nunito"/>
                <a:ea typeface="Nunito"/>
                <a:cs typeface="Nunito"/>
                <a:sym typeface="Nunito"/>
              </a:rPr>
              <a:t>Generated</a:t>
            </a:r>
            <a:r>
              <a:rPr i="1" lang="en" sz="1200">
                <a:solidFill>
                  <a:schemeClr val="dk1"/>
                </a:solidFill>
                <a:latin typeface="Nunito"/>
                <a:ea typeface="Nunito"/>
                <a:cs typeface="Nunito"/>
                <a:sym typeface="Nunito"/>
              </a:rPr>
              <a:t> courtesy of </a:t>
            </a:r>
            <a:r>
              <a:rPr lang="en" sz="1100" u="sng">
                <a:solidFill>
                  <a:schemeClr val="hlink"/>
                </a:solidFill>
                <a:hlinkClick r:id="rId6"/>
              </a:rPr>
              <a:t>https://vires.services/</a:t>
            </a:r>
            <a:r>
              <a:rPr i="1" lang="en" sz="1200">
                <a:solidFill>
                  <a:schemeClr val="dk1"/>
                </a:solidFill>
                <a:latin typeface="Nunito"/>
                <a:ea typeface="Nunito"/>
                <a:cs typeface="Nunito"/>
                <a:sym typeface="Nunito"/>
              </a:rPr>
              <a:t> </a:t>
            </a:r>
            <a:endParaRPr i="1" sz="1200">
              <a:solidFill>
                <a:schemeClr val="dk1"/>
              </a:solidFill>
              <a:latin typeface="Nunito"/>
              <a:ea typeface="Nunito"/>
              <a:cs typeface="Nunito"/>
              <a:sym typeface="Nuni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1"/>
          <p:cNvSpPr txBox="1"/>
          <p:nvPr>
            <p:ph type="title"/>
          </p:nvPr>
        </p:nvSpPr>
        <p:spPr>
          <a:xfrm>
            <a:off x="311700" y="445025"/>
            <a:ext cx="8520600" cy="5727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SWARM-A Observation Schedule</a:t>
            </a:r>
            <a:endParaRPr>
              <a:latin typeface="Nunito"/>
              <a:ea typeface="Nunito"/>
              <a:cs typeface="Nunito"/>
              <a:sym typeface="Nunito"/>
            </a:endParaRPr>
          </a:p>
        </p:txBody>
      </p:sp>
      <p:sp>
        <p:nvSpPr>
          <p:cNvPr id="116" name="Google Shape;116;p21"/>
          <p:cNvSpPr txBox="1"/>
          <p:nvPr>
            <p:ph idx="1" type="body"/>
          </p:nvPr>
        </p:nvSpPr>
        <p:spPr>
          <a:xfrm>
            <a:off x="311700" y="1152475"/>
            <a:ext cx="32658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117" name="Google Shape;117;p21"/>
          <p:cNvPicPr preferRelativeResize="0"/>
          <p:nvPr/>
        </p:nvPicPr>
        <p:blipFill rotWithShape="1">
          <a:blip r:embed="rId4">
            <a:alphaModFix/>
          </a:blip>
          <a:srcRect b="5015" l="0" r="0" t="0"/>
          <a:stretch/>
        </p:blipFill>
        <p:spPr>
          <a:xfrm>
            <a:off x="4127150" y="1062425"/>
            <a:ext cx="4809326" cy="3695549"/>
          </a:xfrm>
          <a:prstGeom prst="rect">
            <a:avLst/>
          </a:prstGeom>
          <a:noFill/>
          <a:ln>
            <a:noFill/>
          </a:ln>
        </p:spPr>
      </p:pic>
      <p:pic>
        <p:nvPicPr>
          <p:cNvPr id="118" name="Google Shape;118;p21"/>
          <p:cNvPicPr preferRelativeResize="0"/>
          <p:nvPr/>
        </p:nvPicPr>
        <p:blipFill rotWithShape="1">
          <a:blip r:embed="rId5">
            <a:alphaModFix/>
          </a:blip>
          <a:srcRect b="0" l="2224" r="5088" t="0"/>
          <a:stretch/>
        </p:blipFill>
        <p:spPr>
          <a:xfrm>
            <a:off x="91875" y="1152475"/>
            <a:ext cx="3825174" cy="3800550"/>
          </a:xfrm>
          <a:prstGeom prst="rect">
            <a:avLst/>
          </a:prstGeom>
          <a:noFill/>
          <a:ln>
            <a:noFill/>
          </a:ln>
        </p:spPr>
      </p:pic>
      <p:sp>
        <p:nvSpPr>
          <p:cNvPr id="119" name="Google Shape;119;p21"/>
          <p:cNvSpPr txBox="1"/>
          <p:nvPr/>
        </p:nvSpPr>
        <p:spPr>
          <a:xfrm>
            <a:off x="4174700" y="3459500"/>
            <a:ext cx="4714200" cy="2298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120" name="Google Shape;120;p21"/>
          <p:cNvSpPr/>
          <p:nvPr/>
        </p:nvSpPr>
        <p:spPr>
          <a:xfrm rot="-4315108">
            <a:off x="2823463" y="1825235"/>
            <a:ext cx="522924" cy="2467206"/>
          </a:xfrm>
          <a:prstGeom prst="bentArrow">
            <a:avLst>
              <a:gd fmla="val 18097" name="adj1"/>
              <a:gd fmla="val 25000" name="adj2"/>
              <a:gd fmla="val 25000" name="adj3"/>
              <a:gd fmla="val 43750" name="adj4"/>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1" name="Google Shape;121;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2" name="Google Shape;122;p21"/>
          <p:cNvSpPr txBox="1"/>
          <p:nvPr/>
        </p:nvSpPr>
        <p:spPr>
          <a:xfrm>
            <a:off x="6428175" y="702725"/>
            <a:ext cx="2508300" cy="35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chemeClr val="dk1"/>
                </a:solidFill>
                <a:latin typeface="Nunito"/>
                <a:ea typeface="Nunito"/>
                <a:cs typeface="Nunito"/>
                <a:sym typeface="Nunito"/>
              </a:rPr>
              <a:t>heavens-above.com</a:t>
            </a:r>
            <a:endParaRPr i="1">
              <a:solidFill>
                <a:schemeClr val="dk1"/>
              </a:solidFill>
              <a:latin typeface="Nunito"/>
              <a:ea typeface="Nunito"/>
              <a:cs typeface="Nunito"/>
              <a:sym typeface="Nunito"/>
            </a:endParaRPr>
          </a:p>
        </p:txBody>
      </p:sp>
      <p:cxnSp>
        <p:nvCxnSpPr>
          <p:cNvPr id="123" name="Google Shape;123;p21"/>
          <p:cNvCxnSpPr/>
          <p:nvPr/>
        </p:nvCxnSpPr>
        <p:spPr>
          <a:xfrm flipH="1">
            <a:off x="6248700" y="986600"/>
            <a:ext cx="552300" cy="276300"/>
          </a:xfrm>
          <a:prstGeom prst="straightConnector1">
            <a:avLst/>
          </a:prstGeom>
          <a:noFill/>
          <a:ln cap="flat" cmpd="sng" w="38100">
            <a:solidFill>
              <a:schemeClr val="dk1"/>
            </a:solidFill>
            <a:prstDash val="solid"/>
            <a:round/>
            <a:headEnd len="med" w="med" type="none"/>
            <a:tailEnd len="med" w="med" type="triangle"/>
          </a:ln>
        </p:spPr>
      </p:cxnSp>
      <p:sp>
        <p:nvSpPr>
          <p:cNvPr id="124" name="Google Shape;124;p21"/>
          <p:cNvSpPr txBox="1"/>
          <p:nvPr/>
        </p:nvSpPr>
        <p:spPr>
          <a:xfrm>
            <a:off x="-473775" y="4703625"/>
            <a:ext cx="2508300" cy="35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chemeClr val="dk1"/>
                </a:solidFill>
                <a:latin typeface="Nunito"/>
                <a:ea typeface="Nunito"/>
                <a:cs typeface="Nunito"/>
                <a:sym typeface="Nunito"/>
              </a:rPr>
              <a:t>in-the-sky.org</a:t>
            </a:r>
            <a:endParaRPr i="1">
              <a:solidFill>
                <a:schemeClr val="dk1"/>
              </a:solidFill>
              <a:latin typeface="Nunito"/>
              <a:ea typeface="Nunito"/>
              <a:cs typeface="Nunito"/>
              <a:sym typeface="Nunito"/>
            </a:endParaRPr>
          </a:p>
        </p:txBody>
      </p:sp>
      <p:cxnSp>
        <p:nvCxnSpPr>
          <p:cNvPr id="125" name="Google Shape;125;p21"/>
          <p:cNvCxnSpPr/>
          <p:nvPr/>
        </p:nvCxnSpPr>
        <p:spPr>
          <a:xfrm flipH="1" rot="10800000">
            <a:off x="644175" y="4459425"/>
            <a:ext cx="329400" cy="285900"/>
          </a:xfrm>
          <a:prstGeom prst="straightConnector1">
            <a:avLst/>
          </a:prstGeom>
          <a:noFill/>
          <a:ln cap="flat" cmpd="sng" w="38100">
            <a:solidFill>
              <a:schemeClr val="dk1"/>
            </a:solidFill>
            <a:prstDash val="solid"/>
            <a:round/>
            <a:headEnd len="med" w="med"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