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modernComment_105_3EA1CCF1.xml" ContentType="application/vnd.ms-powerpoint.comment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omments/modernComment_115_E766C4B.xml" ContentType="application/vnd.ms-powerpoint.comments+xml"/>
  <Override PartName="/ppt/comments/modernComment_10D_2A563870.xml" ContentType="application/vnd.ms-powerpoint.comments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7"/>
  </p:notesMasterIdLst>
  <p:sldIdLst>
    <p:sldId id="256" r:id="rId2"/>
    <p:sldId id="307" r:id="rId3"/>
    <p:sldId id="258" r:id="rId4"/>
    <p:sldId id="257" r:id="rId5"/>
    <p:sldId id="278" r:id="rId6"/>
    <p:sldId id="260" r:id="rId7"/>
    <p:sldId id="259" r:id="rId8"/>
    <p:sldId id="261" r:id="rId9"/>
    <p:sldId id="298" r:id="rId10"/>
    <p:sldId id="297" r:id="rId11"/>
    <p:sldId id="300" r:id="rId12"/>
    <p:sldId id="280" r:id="rId13"/>
    <p:sldId id="282" r:id="rId14"/>
    <p:sldId id="276" r:id="rId15"/>
    <p:sldId id="264" r:id="rId16"/>
    <p:sldId id="265" r:id="rId17"/>
    <p:sldId id="289" r:id="rId18"/>
    <p:sldId id="266" r:id="rId19"/>
    <p:sldId id="308" r:id="rId20"/>
    <p:sldId id="279" r:id="rId21"/>
    <p:sldId id="311" r:id="rId22"/>
    <p:sldId id="267" r:id="rId23"/>
    <p:sldId id="283" r:id="rId24"/>
    <p:sldId id="288" r:id="rId25"/>
    <p:sldId id="275" r:id="rId26"/>
    <p:sldId id="270" r:id="rId27"/>
    <p:sldId id="295" r:id="rId28"/>
    <p:sldId id="299" r:id="rId29"/>
    <p:sldId id="271" r:id="rId30"/>
    <p:sldId id="304" r:id="rId31"/>
    <p:sldId id="277" r:id="rId32"/>
    <p:sldId id="269" r:id="rId33"/>
    <p:sldId id="309" r:id="rId34"/>
    <p:sldId id="301" r:id="rId35"/>
    <p:sldId id="305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5582667-6102-27E7-ED8E-01A166EB4B6B}" name="Guest User" initials="GU" userId="Guest User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0D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922519-4812-4FCE-B721-FB0504CBED7F}" v="18" dt="2024-07-26T23:16:30.806"/>
    <p1510:client id="{18012078-8B99-474F-8DBC-3D1CFB9BCDE4}" v="1" dt="2024-07-27T02:28:09.598"/>
    <p1510:client id="{455F798F-0E20-4A17-89F1-2847EDB3430F}" v="1172" dt="2024-07-27T09:51:46.628"/>
    <p1510:client id="{4862F019-46E9-4CA6-A720-92C0C19996C9}" v="17" dt="2024-07-26T19:07:42.346"/>
    <p1510:client id="{6742157D-8309-4BFB-AED8-B2491FFF13F2}" v="2827" dt="2024-07-27T02:55:55.480"/>
    <p1510:client id="{7624ED45-55FD-47AB-A654-CEB157C12BAE}" v="161" dt="2024-07-26T15:44:46.807"/>
    <p1510:client id="{959C9F7B-993B-4558-ABBD-377AB09E01D3}" v="12" dt="2024-07-26T19:15:56.452"/>
    <p1510:client id="{9FD50AC0-A364-466F-BA5B-E5DE02AA0194}" v="53" dt="2024-07-27T12:20:23.711"/>
    <p1510:client id="{AFA19232-D004-4F1C-9CA4-86D21C6678E8}" v="112" dt="2024-07-27T06:05:09.008"/>
    <p1510:client id="{B0E9678F-F43C-4C26-BFB2-B76E145563C2}" v="679" dt="2024-07-26T22:41:13.141"/>
    <p1510:client id="{B1DD51DD-6E24-47FF-A3F2-86D267F4E3BD}" v="39" dt="2024-07-26T23:23:36.181"/>
    <p1510:client id="{BB20D80F-8075-4F61-96A4-A59158810586}" v="228" dt="2024-07-27T08:28:11.499"/>
    <p1510:client id="{C314EBB8-4119-4772-993E-C3B00A2D476C}" v="47" dt="2024-07-26T23:29:56.218"/>
    <p1510:client id="{C3651C5E-2DEE-4061-A780-BA3047AADC1F}" v="376" dt="2024-07-26T22:01:03.532"/>
    <p1510:client id="{D30DF812-0B2C-4D52-854E-05068938716E}" v="12" dt="2024-07-27T03:27:33.486"/>
    <p1510:client id="{D74F6C70-9AA4-45BD-924E-48A094BC4552}" v="1717" dt="2024-07-27T12:31:35.834"/>
    <p1510:client id="{E3868895-553B-41EA-A241-903499F0E3EA}" v="6" dt="2024-07-26T20:19:07.548"/>
    <p1510:client id="{E46374B1-00B3-4995-81F0-3F62E1316813}" v="80" dt="2024-07-27T03:51:31.349"/>
    <p1510:client id="{F1BE532C-B2E2-4569-AF69-7E79991A30B3}" v="88" dt="2024-07-27T12:17:18.876"/>
    <p1510:client id="{F86496D1-EE20-4944-998E-DF8D7D5500B6}" v="1067" dt="2024-07-26T14:13:48.50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5"/>
    <p:restoredTop sz="94668"/>
  </p:normalViewPr>
  <p:slideViewPr>
    <p:cSldViewPr snapToGrid="0">
      <p:cViewPr varScale="1">
        <p:scale>
          <a:sx n="122" d="100"/>
          <a:sy n="122" d="100"/>
        </p:scale>
        <p:origin x="36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microsoft.com/office/2015/10/relationships/revisionInfo" Target="revisionInfo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microsoft.com/office/2018/10/relationships/authors" Target="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comments/modernComment_105_3EA1CCF1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B9C893E1-5328-4480-95B5-3A19C2147C42}" authorId="{95582667-6102-27E7-ED8E-01A166EB4B6B}" status="resolved" created="2024-07-27T02:24:46.211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1050791153" sldId="261"/>
      <ac:spMk id="3" creationId="{32AA2D1C-6412-2769-9BA8-B5CAE7F57B30}"/>
      <ac:txMk cp="312" len="9">
        <ac:context len="679" hash="4248567244"/>
      </ac:txMk>
    </ac:txMkLst>
    <p188:pos x="1796642" y="3131889"/>
    <p188:replyLst>
      <p188:reply id="{7D41403B-3E43-4FE1-A4E9-468FEF73D87B}" authorId="{95582667-6102-27E7-ED8E-01A166EB4B6B}" created="2024-07-27T09:52:15.426">
        <p188:txBody>
          <a:bodyPr/>
          <a:lstStyle/>
          <a:p>
            <a:r>
              <a:rPr lang="en-US"/>
              <a:t>done</a:t>
            </a:r>
          </a:p>
        </p188:txBody>
      </p188:reply>
    </p188:replyLst>
    <p188:txBody>
      <a:bodyPr/>
      <a:lstStyle/>
      <a:p>
        <a:r>
          <a:rPr lang="en-US"/>
          <a:t>Arunima, maybe there is something to talk about here with IRI?
 not sure</a:t>
        </a:r>
      </a:p>
    </p188:txBody>
  </p188:cm>
</p188:cmLst>
</file>

<file path=ppt/comments/modernComment_10D_2A563870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DB442ECB-2F14-446B-A4E8-94AED2B544A9}" authorId="{95582667-6102-27E7-ED8E-01A166EB4B6B}" status="resolved" created="2024-07-27T02:48:54.778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710293616" sldId="269"/>
      <ac:spMk id="3" creationId="{6316690B-344A-A63C-B6E6-C66F1DB2A4B8}"/>
      <ac:txMk cp="0" len="187">
        <ac:context len="386" hash="2902939185"/>
      </ac:txMk>
    </ac:txMkLst>
    <p188:pos x="5292055" y="1013669"/>
    <p188:replyLst>
      <p188:reply id="{9634CD06-0E4D-4176-AE10-7408016C7507}" authorId="{95582667-6102-27E7-ED8E-01A166EB4B6B}" created="2024-07-27T02:50:36.277">
        <p188:txBody>
          <a:bodyPr/>
          <a:lstStyle/>
          <a:p>
            <a:r>
              <a:rPr lang="en-US"/>
              <a:t>or lessons learned?</a:t>
            </a:r>
          </a:p>
        </p188:txBody>
      </p188:reply>
    </p188:replyLst>
    <p188:txBody>
      <a:bodyPr/>
      <a:lstStyle/>
      <a:p>
        <a:r>
          <a:rPr lang="en-US"/>
          <a:t>anyone got any other ideas for future work?</a:t>
        </a:r>
      </a:p>
    </p188:txBody>
  </p188:cm>
</p188:cmLst>
</file>

<file path=ppt/comments/modernComment_115_E766C4B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365B9706-6DE6-4F40-969F-CEACEC6A0AFF}" authorId="{95582667-6102-27E7-ED8E-01A166EB4B6B}" created="2024-07-27T10:17:09.902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242641995" sldId="277"/>
      <ac:spMk id="3" creationId="{908AD9D3-4E56-241E-EF62-7B9350DF4800}"/>
      <ac:txMk cp="390" len="34">
        <ac:context len="426" hash="564635442"/>
      </ac:txMk>
    </ac:txMkLst>
    <p188:pos x="5729111" y="3534833"/>
    <p188:txBody>
      <a:bodyPr/>
      <a:lstStyle/>
      <a:p>
        <a:r>
          <a:rPr lang="en-US"/>
          <a:t>can someone write something more about the GPS conclusions?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1C4F50-D1CA-432F-BB01-96079C49BDBC}" type="datetimeFigureOut">
              <a:t>7/27/24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B0577A-4C19-4048-B7E3-D078B5FF9678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86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B0577A-4C19-4048-B7E3-D078B5FF9678}" type="slidenum"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3558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B0577A-4C19-4048-B7E3-D078B5FF9678}" type="slidenum"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0571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B0577A-4C19-4048-B7E3-D078B5FF9678}" type="slidenum"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2197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B0577A-4C19-4048-B7E3-D078B5FF9678}" type="slidenum"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830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B0577A-4C19-4048-B7E3-D078B5FF9678}" type="slidenum"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4951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7/27/24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7/27/24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7/27/24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7/27/24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7/27/24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7/27/24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7/27/24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7/27/24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7/27/24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7/27/24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7/27/24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D0D0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7/27/24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media" Target="../media/media2.mp4"/><Relationship Id="rId7" Type="http://schemas.openxmlformats.org/officeDocument/2006/relationships/image" Target="../media/image26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5.pn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2.mp4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15_E766C4B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microsoft.com/office/2018/10/relationships/comments" Target="../comments/modernComment_10D_2A56387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05_3EA1CCF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Imagen 5" descr="Range Facilities | Poker Flat Research Range">
            <a:extLst>
              <a:ext uri="{FF2B5EF4-FFF2-40B4-BE49-F238E27FC236}">
                <a16:creationId xmlns:a16="http://schemas.microsoft.com/office/drawing/2014/main" id="{C639D7C4-8421-A49B-593D-F4F91E5C79EC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</a:blip>
          <a:srcRect t="11765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5" name="Título 4">
            <a:extLst>
              <a:ext uri="{FF2B5EF4-FFF2-40B4-BE49-F238E27FC236}">
                <a16:creationId xmlns:a16="http://schemas.microsoft.com/office/drawing/2014/main" id="{BED1589D-57C5-A239-64C5-7E8786F4D1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28000" y="98337"/>
            <a:ext cx="9144000" cy="908518"/>
          </a:xfrm>
        </p:spPr>
        <p:txBody>
          <a:bodyPr>
            <a:normAutofit fontScale="90000"/>
          </a:bodyPr>
          <a:lstStyle/>
          <a:p>
            <a:r>
              <a:rPr lang="es-ES" b="1"/>
              <a:t>Original: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832518"/>
            <a:ext cx="9144000" cy="2062951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1800" b="1">
                <a:solidFill>
                  <a:srgbClr val="FFFFFF"/>
                </a:solidFill>
              </a:rPr>
              <a:t>Group 1</a:t>
            </a:r>
          </a:p>
          <a:p>
            <a:r>
              <a:rPr lang="en-US" sz="1800">
                <a:solidFill>
                  <a:srgbClr val="FFFFFF"/>
                </a:solidFill>
              </a:rPr>
              <a:t>Susan Palacios</a:t>
            </a:r>
          </a:p>
          <a:p>
            <a:r>
              <a:rPr lang="en-US" sz="1800">
                <a:solidFill>
                  <a:srgbClr val="FFFFFF"/>
                </a:solidFill>
              </a:rPr>
              <a:t>Arunima Prakash</a:t>
            </a:r>
          </a:p>
          <a:p>
            <a:r>
              <a:rPr lang="en-US" sz="1800">
                <a:solidFill>
                  <a:srgbClr val="FFFFFF"/>
                </a:solidFill>
              </a:rPr>
              <a:t>Bimal Dahal</a:t>
            </a:r>
          </a:p>
          <a:p>
            <a:r>
              <a:rPr lang="en-US" sz="1800">
                <a:solidFill>
                  <a:srgbClr val="FFFFFF"/>
                </a:solidFill>
              </a:rPr>
              <a:t>Brian Pitzel</a:t>
            </a:r>
          </a:p>
          <a:p>
            <a:r>
              <a:rPr lang="en-US" sz="1800">
                <a:solidFill>
                  <a:srgbClr val="FFFFFF"/>
                </a:solidFill>
              </a:rPr>
              <a:t>Teddy Surco</a:t>
            </a:r>
          </a:p>
          <a:p>
            <a:endParaRPr lang="en-US" sz="600">
              <a:solidFill>
                <a:srgbClr val="FFFFFF"/>
              </a:solidFill>
            </a:endParaRPr>
          </a:p>
        </p:txBody>
      </p:sp>
      <p:sp>
        <p:nvSpPr>
          <p:cNvPr id="4" name="Título 4">
            <a:extLst>
              <a:ext uri="{FF2B5EF4-FFF2-40B4-BE49-F238E27FC236}">
                <a16:creationId xmlns:a16="http://schemas.microsoft.com/office/drawing/2014/main" id="{C48CDD1A-3469-5576-5D19-6E115BEC744E}"/>
              </a:ext>
            </a:extLst>
          </p:cNvPr>
          <p:cNvSpPr txBox="1">
            <a:spLocks/>
          </p:cNvSpPr>
          <p:nvPr/>
        </p:nvSpPr>
        <p:spPr>
          <a:xfrm>
            <a:off x="236400" y="1624737"/>
            <a:ext cx="12084000" cy="1658518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>
                <a:solidFill>
                  <a:srgbClr val="FFFFFF"/>
                </a:solidFill>
                <a:ea typeface="+mj-lt"/>
                <a:cs typeface="+mj-lt"/>
              </a:rPr>
              <a:t>Investigating Ionospheric E-F Region Anomalies at High Latitudes</a:t>
            </a:r>
            <a:endParaRPr lang="es-ES" b="1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538B34D-149E-80D0-2332-9E93CF903D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1292" y="1325129"/>
            <a:ext cx="8217415" cy="5509742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5DAA55CB-8BE4-ED12-0F36-0BA2CF2CBC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2200" y="-2075"/>
            <a:ext cx="11006946" cy="1325563"/>
          </a:xfrm>
        </p:spPr>
        <p:txBody>
          <a:bodyPr anchor="b">
            <a:normAutofit/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RAW unfiltered data from all 4 beams of PFISR (E Region) using alternate code</a:t>
            </a:r>
          </a:p>
        </p:txBody>
      </p:sp>
    </p:spTree>
    <p:extLst>
      <p:ext uri="{BB962C8B-B14F-4D97-AF65-F5344CB8AC3E}">
        <p14:creationId xmlns:p14="http://schemas.microsoft.com/office/powerpoint/2010/main" val="6704241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graph&#10;&#10;Description automatically generated">
            <a:extLst>
              <a:ext uri="{FF2B5EF4-FFF2-40B4-BE49-F238E27FC236}">
                <a16:creationId xmlns:a16="http://schemas.microsoft.com/office/drawing/2014/main" id="{87F19940-E36E-4286-91A9-B92D5B739C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248" y="1073323"/>
            <a:ext cx="5623652" cy="4012793"/>
          </a:xfrm>
          <a:prstGeom prst="rect">
            <a:avLst/>
          </a:prstGeom>
        </p:spPr>
      </p:pic>
      <p:pic>
        <p:nvPicPr>
          <p:cNvPr id="6" name="Picture 5" descr="A screenshot of a graph&#10;&#10;Description automatically generated">
            <a:extLst>
              <a:ext uri="{FF2B5EF4-FFF2-40B4-BE49-F238E27FC236}">
                <a16:creationId xmlns:a16="http://schemas.microsoft.com/office/drawing/2014/main" id="{84F3E40D-9B6F-16DF-5092-0F99D9C73C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8926" y="1073323"/>
            <a:ext cx="5623650" cy="401279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2035BC3-020E-FA07-BBCA-8A2FA6D4C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00" y="-2075"/>
            <a:ext cx="10844946" cy="893563"/>
          </a:xfrm>
        </p:spPr>
        <p:txBody>
          <a:bodyPr anchor="b">
            <a:normAutofit/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RAW unfiltered data from all 4 beams of PFISR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DCA6144-350B-77D8-5A88-C63175DA55DF}"/>
              </a:ext>
            </a:extLst>
          </p:cNvPr>
          <p:cNvSpPr txBox="1">
            <a:spLocks/>
          </p:cNvSpPr>
          <p:nvPr/>
        </p:nvSpPr>
        <p:spPr>
          <a:xfrm>
            <a:off x="676200" y="5337925"/>
            <a:ext cx="10844946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>
                <a:solidFill>
                  <a:schemeClr val="accent2"/>
                </a:solidFill>
              </a:rPr>
              <a:t>Errors were generally very large in LOS and vector velocities!</a:t>
            </a:r>
          </a:p>
        </p:txBody>
      </p:sp>
    </p:spTree>
    <p:extLst>
      <p:ext uri="{BB962C8B-B14F-4D97-AF65-F5344CB8AC3E}">
        <p14:creationId xmlns:p14="http://schemas.microsoft.com/office/powerpoint/2010/main" val="3969576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060FF5F-0186-392E-CF56-69C0917F28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853" t="6931" r="10891" b="3630"/>
          <a:stretch/>
        </p:blipFill>
        <p:spPr>
          <a:xfrm>
            <a:off x="559260" y="912606"/>
            <a:ext cx="5146171" cy="5549722"/>
          </a:xfrm>
        </p:spPr>
      </p:pic>
      <p:pic>
        <p:nvPicPr>
          <p:cNvPr id="6" name="Content Placeholder 3" descr="A screenshot of a graph&#10;&#10;Description automatically generated">
            <a:extLst>
              <a:ext uri="{FF2B5EF4-FFF2-40B4-BE49-F238E27FC236}">
                <a16:creationId xmlns:a16="http://schemas.microsoft.com/office/drawing/2014/main" id="{71D74EC3-F15E-88D7-4891-3545623016F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00" t="6601" r="10891" b="2970"/>
          <a:stretch/>
        </p:blipFill>
        <p:spPr>
          <a:xfrm>
            <a:off x="6221275" y="912606"/>
            <a:ext cx="5299486" cy="554967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84030AB8-D654-CE07-D4FA-F0563463D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200" y="183925"/>
            <a:ext cx="11348946" cy="725563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en-US" sz="3200">
                <a:solidFill>
                  <a:schemeClr val="bg1"/>
                </a:solidFill>
              </a:rPr>
              <a:t>Filtered data from all 4 beams of PFISR (F region)</a:t>
            </a:r>
            <a:br>
              <a:rPr lang="en-US" sz="3200"/>
            </a:br>
            <a:r>
              <a:rPr lang="en-US" sz="3200">
                <a:solidFill>
                  <a:schemeClr val="bg1"/>
                </a:solidFill>
              </a:rPr>
              <a:t>combining both long pulse and alternate code</a:t>
            </a:r>
          </a:p>
        </p:txBody>
      </p:sp>
    </p:spTree>
    <p:extLst>
      <p:ext uri="{BB962C8B-B14F-4D97-AF65-F5344CB8AC3E}">
        <p14:creationId xmlns:p14="http://schemas.microsoft.com/office/powerpoint/2010/main" val="20055641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3">
            <a:extLst>
              <a:ext uri="{FF2B5EF4-FFF2-40B4-BE49-F238E27FC236}">
                <a16:creationId xmlns:a16="http://schemas.microsoft.com/office/drawing/2014/main" id="{9C1267E7-FF98-60D4-EB9F-92C1BF8F96C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370" t="8041" r="13442" b="4742"/>
          <a:stretch/>
        </p:blipFill>
        <p:spPr>
          <a:xfrm>
            <a:off x="644312" y="956874"/>
            <a:ext cx="5018906" cy="5628492"/>
          </a:xfrm>
          <a:prstGeom prst="rect">
            <a:avLst/>
          </a:prstGeom>
        </p:spPr>
      </p:pic>
      <p:pic>
        <p:nvPicPr>
          <p:cNvPr id="10" name="Content Placeholder 3" descr="A screenshot of a graph showing different colored dots&#10;&#10;Description automatically generated">
            <a:extLst>
              <a:ext uri="{FF2B5EF4-FFF2-40B4-BE49-F238E27FC236}">
                <a16:creationId xmlns:a16="http://schemas.microsoft.com/office/drawing/2014/main" id="{5D8E3D9E-B572-B19E-E9FC-D61D5438CF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5673" t="8999" r="12000" b="4391"/>
          <a:stretch/>
        </p:blipFill>
        <p:spPr>
          <a:xfrm>
            <a:off x="6401301" y="957978"/>
            <a:ext cx="5397708" cy="5646056"/>
          </a:xfr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DFE20C4F-B1F1-AC2D-DB3D-2ED43034E6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200" y="183925"/>
            <a:ext cx="11348946" cy="725563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en-US" sz="3200">
                <a:solidFill>
                  <a:schemeClr val="bg1"/>
                </a:solidFill>
              </a:rPr>
              <a:t>Filtered data from all 4 beams of PFISR (F region)</a:t>
            </a:r>
            <a:br>
              <a:rPr lang="en-US" sz="3200"/>
            </a:br>
            <a:r>
              <a:rPr lang="en-US" sz="3200">
                <a:solidFill>
                  <a:schemeClr val="bg1"/>
                </a:solidFill>
              </a:rPr>
              <a:t>combining both long pulse and alternate code</a:t>
            </a:r>
          </a:p>
        </p:txBody>
      </p:sp>
    </p:spTree>
    <p:extLst>
      <p:ext uri="{BB962C8B-B14F-4D97-AF65-F5344CB8AC3E}">
        <p14:creationId xmlns:p14="http://schemas.microsoft.com/office/powerpoint/2010/main" val="18022859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FAF1E4-D28C-54BD-64A3-B70EA9625C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00" y="-312875"/>
            <a:ext cx="11919600" cy="1325563"/>
          </a:xfrm>
        </p:spPr>
        <p:txBody>
          <a:bodyPr>
            <a:normAutofit/>
          </a:bodyPr>
          <a:lstStyle/>
          <a:p>
            <a:pPr algn="ctr"/>
            <a:r>
              <a:rPr lang="en-US" sz="3200">
                <a:solidFill>
                  <a:srgbClr val="FFFFFF"/>
                </a:solidFill>
              </a:rPr>
              <a:t>Electron Density Profiles for different integration times for 1 beam</a:t>
            </a:r>
            <a:endParaRPr lang="en-US" sz="3200"/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8B63D245-52C1-E79D-7B24-F2F9732231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66731" y="1322418"/>
            <a:ext cx="2679669" cy="5359338"/>
          </a:xfrm>
        </p:spPr>
      </p:pic>
      <p:pic>
        <p:nvPicPr>
          <p:cNvPr id="15" name="Content Placeholder 11">
            <a:extLst>
              <a:ext uri="{FF2B5EF4-FFF2-40B4-BE49-F238E27FC236}">
                <a16:creationId xmlns:a16="http://schemas.microsoft.com/office/drawing/2014/main" id="{7D2FC582-76FF-5B68-F1DA-9D2E5DE0E7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8316" y="1322418"/>
            <a:ext cx="2679669" cy="5359338"/>
          </a:xfrm>
          <a:prstGeom prst="rect">
            <a:avLst/>
          </a:prstGeom>
        </p:spPr>
      </p:pic>
      <p:pic>
        <p:nvPicPr>
          <p:cNvPr id="17" name="Content Placeholder 14">
            <a:extLst>
              <a:ext uri="{FF2B5EF4-FFF2-40B4-BE49-F238E27FC236}">
                <a16:creationId xmlns:a16="http://schemas.microsoft.com/office/drawing/2014/main" id="{6E5EFE33-3888-65FD-A027-44563A5114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65788" y="1322418"/>
            <a:ext cx="2679669" cy="535933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E8F267F-CEB5-F552-D21E-6E04C196540E}"/>
              </a:ext>
            </a:extLst>
          </p:cNvPr>
          <p:cNvSpPr txBox="1"/>
          <p:nvPr/>
        </p:nvSpPr>
        <p:spPr>
          <a:xfrm>
            <a:off x="1122000" y="828000"/>
            <a:ext cx="768000" cy="369332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1 min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FA76F67-D1D6-72F5-4113-38DAE95AED41}"/>
              </a:ext>
            </a:extLst>
          </p:cNvPr>
          <p:cNvSpPr txBox="1"/>
          <p:nvPr/>
        </p:nvSpPr>
        <p:spPr>
          <a:xfrm>
            <a:off x="4248000" y="827999"/>
            <a:ext cx="888000" cy="369332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10 min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906FFA2-5998-2A63-28B0-327E51102125}"/>
              </a:ext>
            </a:extLst>
          </p:cNvPr>
          <p:cNvSpPr txBox="1"/>
          <p:nvPr/>
        </p:nvSpPr>
        <p:spPr>
          <a:xfrm>
            <a:off x="7164000" y="827999"/>
            <a:ext cx="882000" cy="369332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20 min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25DCBF-D6C7-2940-2F9A-85F97192464E}"/>
              </a:ext>
            </a:extLst>
          </p:cNvPr>
          <p:cNvSpPr txBox="1"/>
          <p:nvPr/>
        </p:nvSpPr>
        <p:spPr>
          <a:xfrm>
            <a:off x="9138000" y="1715999"/>
            <a:ext cx="2724000" cy="646331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Weighted average based on uncertainties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EF9263E-1077-48BC-8FAF-75369FB2EFFE}"/>
              </a:ext>
            </a:extLst>
          </p:cNvPr>
          <p:cNvSpPr txBox="1"/>
          <p:nvPr/>
        </p:nvSpPr>
        <p:spPr>
          <a:xfrm>
            <a:off x="9138000" y="2675999"/>
            <a:ext cx="1752000" cy="369332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General mean 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57AE0AE1-E4AD-C787-A352-BF60ADDE6EB3}"/>
              </a:ext>
            </a:extLst>
          </p:cNvPr>
          <p:cNvSpPr txBox="1">
            <a:spLocks/>
          </p:cNvSpPr>
          <p:nvPr/>
        </p:nvSpPr>
        <p:spPr>
          <a:xfrm>
            <a:off x="9138600" y="4519525"/>
            <a:ext cx="2709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>
                <a:solidFill>
                  <a:srgbClr val="FFFFFF"/>
                </a:solidFill>
              </a:rPr>
              <a:t>Weighted averages do a lot better than the general means!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3551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1799ED-FB15-8250-96A1-067DF0F880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800" y="-875"/>
            <a:ext cx="12195600" cy="9055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>
                <a:solidFill>
                  <a:schemeClr val="bg1"/>
                </a:solidFill>
              </a:rPr>
              <a:t>BEAM 1: Finalized Electron Density Profiles with integration time of 20 mins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B0D2014-C34C-CF3C-56B6-4D39286FB5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8662" y="751625"/>
            <a:ext cx="10688676" cy="5353338"/>
          </a:xfr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C7289BD4-B0E4-BFF2-1191-5C834AB8360C}"/>
              </a:ext>
            </a:extLst>
          </p:cNvPr>
          <p:cNvSpPr txBox="1">
            <a:spLocks/>
          </p:cNvSpPr>
          <p:nvPr/>
        </p:nvSpPr>
        <p:spPr>
          <a:xfrm>
            <a:off x="222600" y="5953525"/>
            <a:ext cx="12303600" cy="90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>
                <a:solidFill>
                  <a:schemeClr val="accent2"/>
                </a:solidFill>
              </a:rPr>
              <a:t>Peak Electron Density of 5.62e11 /m</a:t>
            </a:r>
            <a:r>
              <a:rPr lang="en-US" sz="3200" baseline="30000">
                <a:solidFill>
                  <a:schemeClr val="accent2"/>
                </a:solidFill>
              </a:rPr>
              <a:t>3</a:t>
            </a:r>
            <a:r>
              <a:rPr lang="en-US" sz="3200">
                <a:solidFill>
                  <a:schemeClr val="accent2"/>
                </a:solidFill>
              </a:rPr>
              <a:t> at 315. 5 km </a:t>
            </a:r>
          </a:p>
        </p:txBody>
      </p:sp>
    </p:spTree>
    <p:extLst>
      <p:ext uri="{BB962C8B-B14F-4D97-AF65-F5344CB8AC3E}">
        <p14:creationId xmlns:p14="http://schemas.microsoft.com/office/powerpoint/2010/main" val="18326758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CAD4B64-3107-5EAC-50EF-30B0DC3281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36662" y="751625"/>
            <a:ext cx="10718676" cy="5359338"/>
          </a:xfr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6C6A393F-CD71-963F-9940-86E8B3581F3B}"/>
              </a:ext>
            </a:extLst>
          </p:cNvPr>
          <p:cNvSpPr txBox="1">
            <a:spLocks/>
          </p:cNvSpPr>
          <p:nvPr/>
        </p:nvSpPr>
        <p:spPr>
          <a:xfrm>
            <a:off x="-1800" y="-875"/>
            <a:ext cx="12195600" cy="90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>
                <a:solidFill>
                  <a:schemeClr val="bg1"/>
                </a:solidFill>
              </a:rPr>
              <a:t>BEAM 2: Finalized Electron Density Profiles with integration time of 20 mins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8C7BEAF-DD76-3BBB-EB53-4429D98149A4}"/>
              </a:ext>
            </a:extLst>
          </p:cNvPr>
          <p:cNvSpPr txBox="1">
            <a:spLocks/>
          </p:cNvSpPr>
          <p:nvPr/>
        </p:nvSpPr>
        <p:spPr>
          <a:xfrm>
            <a:off x="222600" y="5953525"/>
            <a:ext cx="12303600" cy="90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>
                <a:solidFill>
                  <a:schemeClr val="accent2"/>
                </a:solidFill>
              </a:rPr>
              <a:t>Peak Electron Density of 5.70e11 /m</a:t>
            </a:r>
            <a:r>
              <a:rPr lang="en-US" sz="3200" baseline="30000">
                <a:solidFill>
                  <a:schemeClr val="accent2"/>
                </a:solidFill>
              </a:rPr>
              <a:t>3</a:t>
            </a:r>
            <a:r>
              <a:rPr lang="en-US" sz="3200">
                <a:solidFill>
                  <a:schemeClr val="accent2"/>
                </a:solidFill>
              </a:rPr>
              <a:t> at 303. 1 km </a:t>
            </a:r>
          </a:p>
        </p:txBody>
      </p:sp>
    </p:spTree>
    <p:extLst>
      <p:ext uri="{BB962C8B-B14F-4D97-AF65-F5344CB8AC3E}">
        <p14:creationId xmlns:p14="http://schemas.microsoft.com/office/powerpoint/2010/main" val="32585505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C5A21E7-F836-5531-A849-9681C90B430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2662" y="709625"/>
            <a:ext cx="10886676" cy="5443338"/>
          </a:xfr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84A6F110-BE7A-BA77-9DE5-7B8326C40424}"/>
              </a:ext>
            </a:extLst>
          </p:cNvPr>
          <p:cNvSpPr txBox="1">
            <a:spLocks/>
          </p:cNvSpPr>
          <p:nvPr/>
        </p:nvSpPr>
        <p:spPr>
          <a:xfrm>
            <a:off x="-1800" y="-875"/>
            <a:ext cx="12195600" cy="90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>
                <a:solidFill>
                  <a:schemeClr val="bg1"/>
                </a:solidFill>
              </a:rPr>
              <a:t>BEAM 3: Finalized Electron Density Profiles with integration time of 20 mins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79E3E7FB-9E70-F0E9-F77B-E3019276241D}"/>
              </a:ext>
            </a:extLst>
          </p:cNvPr>
          <p:cNvSpPr txBox="1">
            <a:spLocks/>
          </p:cNvSpPr>
          <p:nvPr/>
        </p:nvSpPr>
        <p:spPr>
          <a:xfrm>
            <a:off x="198600" y="6037525"/>
            <a:ext cx="12303600" cy="90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>
                <a:solidFill>
                  <a:schemeClr val="accent2"/>
                </a:solidFill>
              </a:rPr>
              <a:t>Peak Electron Density of 5.95e11 /m</a:t>
            </a:r>
            <a:r>
              <a:rPr lang="en-US" sz="3200" baseline="30000">
                <a:solidFill>
                  <a:schemeClr val="accent2"/>
                </a:solidFill>
                <a:ea typeface="+mj-lt"/>
                <a:cs typeface="+mj-lt"/>
              </a:rPr>
              <a:t>3</a:t>
            </a:r>
            <a:r>
              <a:rPr lang="en-US" sz="3200">
                <a:solidFill>
                  <a:schemeClr val="accent2"/>
                </a:solidFill>
              </a:rPr>
              <a:t> at 309. 1 km </a:t>
            </a:r>
          </a:p>
        </p:txBody>
      </p:sp>
    </p:spTree>
    <p:extLst>
      <p:ext uri="{BB962C8B-B14F-4D97-AF65-F5344CB8AC3E}">
        <p14:creationId xmlns:p14="http://schemas.microsoft.com/office/powerpoint/2010/main" val="38645863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5F9808B-2948-9798-3D3B-B0B6262380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2662" y="709625"/>
            <a:ext cx="10886676" cy="5443338"/>
          </a:xfr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062E80E0-F570-FFF7-DB56-5FE34126A2C9}"/>
              </a:ext>
            </a:extLst>
          </p:cNvPr>
          <p:cNvSpPr txBox="1">
            <a:spLocks/>
          </p:cNvSpPr>
          <p:nvPr/>
        </p:nvSpPr>
        <p:spPr>
          <a:xfrm>
            <a:off x="-1800" y="-875"/>
            <a:ext cx="12195600" cy="90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>
                <a:solidFill>
                  <a:schemeClr val="bg1"/>
                </a:solidFill>
              </a:rPr>
              <a:t>BEAM 4: Finalized Electron Density Profiles with integration time of 20 mins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59B54515-C360-1975-8FEC-C51FCEDF169E}"/>
              </a:ext>
            </a:extLst>
          </p:cNvPr>
          <p:cNvSpPr txBox="1">
            <a:spLocks/>
          </p:cNvSpPr>
          <p:nvPr/>
        </p:nvSpPr>
        <p:spPr>
          <a:xfrm>
            <a:off x="222600" y="5953525"/>
            <a:ext cx="12303600" cy="90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>
                <a:solidFill>
                  <a:schemeClr val="accent2"/>
                </a:solidFill>
              </a:rPr>
              <a:t>Peak Electron Density of 5.65e11 /m</a:t>
            </a:r>
            <a:r>
              <a:rPr lang="en-US" sz="3200" baseline="30000">
                <a:solidFill>
                  <a:schemeClr val="accent2"/>
                </a:solidFill>
              </a:rPr>
              <a:t>3</a:t>
            </a:r>
            <a:r>
              <a:rPr lang="en-US" sz="3200">
                <a:solidFill>
                  <a:schemeClr val="accent2"/>
                </a:solidFill>
              </a:rPr>
              <a:t> at 315. 5 km </a:t>
            </a:r>
          </a:p>
        </p:txBody>
      </p:sp>
    </p:spTree>
    <p:extLst>
      <p:ext uri="{BB962C8B-B14F-4D97-AF65-F5344CB8AC3E}">
        <p14:creationId xmlns:p14="http://schemas.microsoft.com/office/powerpoint/2010/main" val="32750416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9D7F47-C10B-7109-663B-AFCD07C337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00" y="89125"/>
            <a:ext cx="12075600" cy="989563"/>
          </a:xfrm>
        </p:spPr>
        <p:txBody>
          <a:bodyPr>
            <a:normAutofit fontScale="90000"/>
          </a:bodyPr>
          <a:lstStyle/>
          <a:p>
            <a:r>
              <a:rPr lang="en-US">
                <a:solidFill>
                  <a:srgbClr val="FFFFFF"/>
                </a:solidFill>
              </a:rPr>
              <a:t>Change in Peak Densities and it’s altitude over the 2 hours</a:t>
            </a:r>
          </a:p>
        </p:txBody>
      </p:sp>
      <p:pic>
        <p:nvPicPr>
          <p:cNvPr id="5" name="Content Placeholder 5" descr="A graph of the peak density&#10;&#10;Description automatically generated">
            <a:extLst>
              <a:ext uri="{FF2B5EF4-FFF2-40B4-BE49-F238E27FC236}">
                <a16:creationId xmlns:a16="http://schemas.microsoft.com/office/drawing/2014/main" id="{BEBA8776-B8F8-045E-551D-62D8289316E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013" r="131" b="2950"/>
          <a:stretch/>
        </p:blipFill>
        <p:spPr>
          <a:xfrm>
            <a:off x="124250" y="1286078"/>
            <a:ext cx="8192736" cy="4348885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C224A3D1-DD93-B358-42F9-CA9A5ED8D056}"/>
              </a:ext>
            </a:extLst>
          </p:cNvPr>
          <p:cNvSpPr txBox="1">
            <a:spLocks/>
          </p:cNvSpPr>
          <p:nvPr/>
        </p:nvSpPr>
        <p:spPr>
          <a:xfrm>
            <a:off x="246600" y="5869525"/>
            <a:ext cx="11643600" cy="989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>
                <a:solidFill>
                  <a:schemeClr val="accent2"/>
                </a:solidFill>
              </a:rPr>
              <a:t>Even in two hours of "nothing", we saw the ionosphere move, literally!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11ACFFC-745B-A115-3988-83F373998F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4406" y="2046600"/>
            <a:ext cx="3591188" cy="272880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1FD93347-BB16-B33A-0236-5DFABFF03EDB}"/>
              </a:ext>
            </a:extLst>
          </p:cNvPr>
          <p:cNvSpPr txBox="1">
            <a:spLocks/>
          </p:cNvSpPr>
          <p:nvPr/>
        </p:nvSpPr>
        <p:spPr>
          <a:xfrm>
            <a:off x="2424600" y="651303"/>
            <a:ext cx="2139600" cy="8583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>
                <a:solidFill>
                  <a:schemeClr val="accent2"/>
                </a:solidFill>
              </a:rPr>
              <a:t>PFISR </a:t>
            </a:r>
            <a:endParaRPr lang="en-US">
              <a:solidFill>
                <a:schemeClr val="accent2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91840100-EC9B-486F-09FE-5780A73EE434}"/>
              </a:ext>
            </a:extLst>
          </p:cNvPr>
          <p:cNvSpPr txBox="1">
            <a:spLocks/>
          </p:cNvSpPr>
          <p:nvPr/>
        </p:nvSpPr>
        <p:spPr>
          <a:xfrm>
            <a:off x="9417711" y="1284414"/>
            <a:ext cx="2139600" cy="8583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>
                <a:solidFill>
                  <a:schemeClr val="accent2"/>
                </a:solidFill>
              </a:rPr>
              <a:t>IRI </a:t>
            </a:r>
            <a:endParaRPr lang="en-US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339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Imagen 5" descr="Range Facilities | Poker Flat Research Range">
            <a:extLst>
              <a:ext uri="{FF2B5EF4-FFF2-40B4-BE49-F238E27FC236}">
                <a16:creationId xmlns:a16="http://schemas.microsoft.com/office/drawing/2014/main" id="{C639D7C4-8421-A49B-593D-F4F91E5C79EC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rcRect t="11765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5" name="Título 4">
            <a:extLst>
              <a:ext uri="{FF2B5EF4-FFF2-40B4-BE49-F238E27FC236}">
                <a16:creationId xmlns:a16="http://schemas.microsoft.com/office/drawing/2014/main" id="{BED1589D-57C5-A239-64C5-7E8786F4D1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28000" y="98337"/>
            <a:ext cx="9144000" cy="908518"/>
          </a:xfrm>
        </p:spPr>
        <p:txBody>
          <a:bodyPr>
            <a:normAutofit fontScale="90000"/>
          </a:bodyPr>
          <a:lstStyle/>
          <a:p>
            <a:br>
              <a:rPr lang="es-ES" b="1"/>
            </a:br>
            <a:br>
              <a:rPr lang="es-ES" b="1"/>
            </a:br>
            <a:r>
              <a:rPr lang="es-ES" b="1" err="1"/>
              <a:t>Refined</a:t>
            </a:r>
            <a:r>
              <a:rPr lang="es-ES" b="1"/>
              <a:t>:</a:t>
            </a:r>
          </a:p>
        </p:txBody>
      </p:sp>
      <p:sp>
        <p:nvSpPr>
          <p:cNvPr id="4" name="Título 4">
            <a:extLst>
              <a:ext uri="{FF2B5EF4-FFF2-40B4-BE49-F238E27FC236}">
                <a16:creationId xmlns:a16="http://schemas.microsoft.com/office/drawing/2014/main" id="{C48CDD1A-3469-5576-5D19-6E115BEC744E}"/>
              </a:ext>
            </a:extLst>
          </p:cNvPr>
          <p:cNvSpPr txBox="1">
            <a:spLocks/>
          </p:cNvSpPr>
          <p:nvPr/>
        </p:nvSpPr>
        <p:spPr>
          <a:xfrm>
            <a:off x="950400" y="1528737"/>
            <a:ext cx="10104000" cy="1718518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err="1">
                <a:solidFill>
                  <a:srgbClr val="FFFFFF"/>
                </a:solidFill>
                <a:ea typeface="+mj-lt"/>
                <a:cs typeface="+mj-lt"/>
              </a:rPr>
              <a:t>What</a:t>
            </a:r>
            <a:r>
              <a:rPr lang="es-ES" b="1">
                <a:solidFill>
                  <a:srgbClr val="FFFFFF"/>
                </a:solidFill>
                <a:ea typeface="+mj-lt"/>
                <a:cs typeface="+mj-lt"/>
              </a:rPr>
              <a:t> do </a:t>
            </a:r>
            <a:r>
              <a:rPr lang="es-ES" b="1" err="1">
                <a:solidFill>
                  <a:srgbClr val="FFFFFF"/>
                </a:solidFill>
                <a:ea typeface="+mj-lt"/>
                <a:cs typeface="+mj-lt"/>
              </a:rPr>
              <a:t>you</a:t>
            </a:r>
            <a:r>
              <a:rPr lang="es-ES" b="1">
                <a:solidFill>
                  <a:srgbClr val="FFFFFF"/>
                </a:solidFill>
                <a:ea typeface="+mj-lt"/>
                <a:cs typeface="+mj-lt"/>
              </a:rPr>
              <a:t> do </a:t>
            </a:r>
            <a:r>
              <a:rPr lang="es-ES" b="1" err="1">
                <a:solidFill>
                  <a:srgbClr val="FFFFFF"/>
                </a:solidFill>
                <a:ea typeface="+mj-lt"/>
                <a:cs typeface="+mj-lt"/>
              </a:rPr>
              <a:t>when</a:t>
            </a:r>
            <a:r>
              <a:rPr lang="es-ES" b="1">
                <a:solidFill>
                  <a:srgbClr val="FFFFFF"/>
                </a:solidFill>
                <a:ea typeface="+mj-lt"/>
                <a:cs typeface="+mj-lt"/>
              </a:rPr>
              <a:t> </a:t>
            </a:r>
            <a:r>
              <a:rPr lang="es-ES" b="1" err="1">
                <a:solidFill>
                  <a:srgbClr val="FFFFFF"/>
                </a:solidFill>
                <a:ea typeface="+mj-lt"/>
                <a:cs typeface="+mj-lt"/>
              </a:rPr>
              <a:t>you</a:t>
            </a:r>
            <a:r>
              <a:rPr lang="es-ES" b="1">
                <a:solidFill>
                  <a:srgbClr val="FFFFFF"/>
                </a:solidFill>
                <a:ea typeface="+mj-lt"/>
                <a:cs typeface="+mj-lt"/>
              </a:rPr>
              <a:t> </a:t>
            </a:r>
            <a:r>
              <a:rPr lang="es-ES" b="1" err="1">
                <a:solidFill>
                  <a:srgbClr val="FFFFFF"/>
                </a:solidFill>
                <a:ea typeface="+mj-lt"/>
                <a:cs typeface="+mj-lt"/>
              </a:rPr>
              <a:t>see</a:t>
            </a:r>
            <a:r>
              <a:rPr lang="es-ES" b="1">
                <a:solidFill>
                  <a:srgbClr val="FFFFFF"/>
                </a:solidFill>
                <a:ea typeface="+mj-lt"/>
                <a:cs typeface="+mj-lt"/>
              </a:rPr>
              <a:t> </a:t>
            </a:r>
            <a:r>
              <a:rPr lang="es-ES" b="1" err="1">
                <a:solidFill>
                  <a:srgbClr val="FFFFFF"/>
                </a:solidFill>
                <a:ea typeface="+mj-lt"/>
                <a:cs typeface="+mj-lt"/>
              </a:rPr>
              <a:t>nothing</a:t>
            </a:r>
            <a:r>
              <a:rPr lang="es-ES" b="1">
                <a:solidFill>
                  <a:srgbClr val="FFFFFF"/>
                </a:solidFill>
                <a:ea typeface="+mj-lt"/>
                <a:cs typeface="+mj-lt"/>
              </a:rPr>
              <a:t> in </a:t>
            </a:r>
            <a:r>
              <a:rPr lang="es-ES" b="1" err="1">
                <a:solidFill>
                  <a:srgbClr val="FFFFFF"/>
                </a:solidFill>
                <a:ea typeface="+mj-lt"/>
                <a:cs typeface="+mj-lt"/>
              </a:rPr>
              <a:t>your</a:t>
            </a:r>
            <a:r>
              <a:rPr lang="es-ES" b="1">
                <a:solidFill>
                  <a:srgbClr val="FFFFFF"/>
                </a:solidFill>
                <a:ea typeface="+mj-lt"/>
                <a:cs typeface="+mj-lt"/>
              </a:rPr>
              <a:t> data?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4684F74C-B067-995E-C028-CDC6F6BE0C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32518"/>
            <a:ext cx="9144000" cy="2062951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1800" b="1">
                <a:solidFill>
                  <a:srgbClr val="FFFFFF"/>
                </a:solidFill>
              </a:rPr>
              <a:t>Group 1</a:t>
            </a:r>
          </a:p>
          <a:p>
            <a:r>
              <a:rPr lang="en-US" sz="1800">
                <a:solidFill>
                  <a:srgbClr val="FFFFFF"/>
                </a:solidFill>
              </a:rPr>
              <a:t>Susan Palacios</a:t>
            </a:r>
          </a:p>
          <a:p>
            <a:r>
              <a:rPr lang="en-US" sz="1800">
                <a:solidFill>
                  <a:srgbClr val="FFFFFF"/>
                </a:solidFill>
              </a:rPr>
              <a:t>Arunima Prakash</a:t>
            </a:r>
          </a:p>
          <a:p>
            <a:r>
              <a:rPr lang="en-US" sz="1800">
                <a:solidFill>
                  <a:srgbClr val="FFFFFF"/>
                </a:solidFill>
              </a:rPr>
              <a:t>Bimal Dahal</a:t>
            </a:r>
          </a:p>
          <a:p>
            <a:r>
              <a:rPr lang="en-US" sz="1800">
                <a:solidFill>
                  <a:srgbClr val="FFFFFF"/>
                </a:solidFill>
              </a:rPr>
              <a:t>Brian Pitzel</a:t>
            </a:r>
          </a:p>
          <a:p>
            <a:r>
              <a:rPr lang="en-US" sz="1800">
                <a:solidFill>
                  <a:srgbClr val="FFFFFF"/>
                </a:solidFill>
              </a:rPr>
              <a:t>Teddy Surco</a:t>
            </a:r>
          </a:p>
          <a:p>
            <a:endParaRPr lang="en-US" sz="6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758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9D7F47-C10B-7109-663B-AFCD07C337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756" y="140236"/>
            <a:ext cx="4039878" cy="3145896"/>
          </a:xfrm>
        </p:spPr>
        <p:txBody>
          <a:bodyPr>
            <a:normAutofit/>
          </a:bodyPr>
          <a:lstStyle/>
          <a:p>
            <a:pPr algn="ctr"/>
            <a:r>
              <a:rPr lang="en-US" sz="4000">
                <a:solidFill>
                  <a:srgbClr val="FFFFFF"/>
                </a:solidFill>
              </a:rPr>
              <a:t>Comparison of Electron Density Profiles: PFISR vs IRI</a:t>
            </a:r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FC0B1D1-7373-0DF3-367B-5A6E9A8A4BDC}"/>
              </a:ext>
            </a:extLst>
          </p:cNvPr>
          <p:cNvSpPr txBox="1">
            <a:spLocks/>
          </p:cNvSpPr>
          <p:nvPr/>
        </p:nvSpPr>
        <p:spPr>
          <a:xfrm>
            <a:off x="8750489" y="1885303"/>
            <a:ext cx="2139600" cy="8583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>
                <a:solidFill>
                  <a:srgbClr val="0070C0"/>
                </a:solidFill>
              </a:rPr>
              <a:t>PFISR </a:t>
            </a:r>
            <a:endParaRPr lang="en-US">
              <a:solidFill>
                <a:srgbClr val="0070C0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8FBEB5F-0350-F55A-C317-976F25ADCC9A}"/>
              </a:ext>
            </a:extLst>
          </p:cNvPr>
          <p:cNvSpPr txBox="1">
            <a:spLocks/>
          </p:cNvSpPr>
          <p:nvPr/>
        </p:nvSpPr>
        <p:spPr>
          <a:xfrm>
            <a:off x="8751988" y="2573858"/>
            <a:ext cx="2139600" cy="8583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>
                <a:solidFill>
                  <a:schemeClr val="accent2"/>
                </a:solidFill>
              </a:rPr>
              <a:t>IRI </a:t>
            </a:r>
            <a:endParaRPr lang="en-US">
              <a:solidFill>
                <a:schemeClr val="accent2"/>
              </a:solidFill>
            </a:endParaRPr>
          </a:p>
        </p:txBody>
      </p:sp>
      <p:pic>
        <p:nvPicPr>
          <p:cNvPr id="5" name="Content Placeholder 10">
            <a:extLst>
              <a:ext uri="{FF2B5EF4-FFF2-40B4-BE49-F238E27FC236}">
                <a16:creationId xmlns:a16="http://schemas.microsoft.com/office/drawing/2014/main" id="{FC413B93-83A2-978A-0553-553C72C502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30505" y="-1366"/>
            <a:ext cx="4483766" cy="6863915"/>
          </a:xfrm>
        </p:spPr>
      </p:pic>
    </p:spTree>
    <p:extLst>
      <p:ext uri="{BB962C8B-B14F-4D97-AF65-F5344CB8AC3E}">
        <p14:creationId xmlns:p14="http://schemas.microsoft.com/office/powerpoint/2010/main" val="8335707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9D7F47-C10B-7109-663B-AFCD07C337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800" y="-875"/>
            <a:ext cx="11751600" cy="858352"/>
          </a:xfrm>
        </p:spPr>
        <p:txBody>
          <a:bodyPr/>
          <a:lstStyle/>
          <a:p>
            <a:pPr algn="ctr"/>
            <a:r>
              <a:rPr lang="en-US" sz="4000">
                <a:solidFill>
                  <a:srgbClr val="FFFFFF"/>
                </a:solidFill>
              </a:rPr>
              <a:t>Comparison of Electron Density Profiles: PFISR vs IRI</a:t>
            </a:r>
            <a:endParaRPr lang="en-US"/>
          </a:p>
        </p:txBody>
      </p:sp>
      <p:pic>
        <p:nvPicPr>
          <p:cNvPr id="3" name="Prez1">
            <a:hlinkClick r:id="" action="ppaction://media"/>
            <a:extLst>
              <a:ext uri="{FF2B5EF4-FFF2-40B4-BE49-F238E27FC236}">
                <a16:creationId xmlns:a16="http://schemas.microsoft.com/office/drawing/2014/main" id="{9F58E5D5-3341-A7D8-86CF-38FA4FE020F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805097" y="1287026"/>
            <a:ext cx="2849563" cy="54864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F1EB3406-94D6-02FC-3B42-A72A6D5A645B}"/>
              </a:ext>
            </a:extLst>
          </p:cNvPr>
          <p:cNvSpPr txBox="1">
            <a:spLocks/>
          </p:cNvSpPr>
          <p:nvPr/>
        </p:nvSpPr>
        <p:spPr>
          <a:xfrm>
            <a:off x="2160600" y="615303"/>
            <a:ext cx="2139600" cy="8583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>
                <a:solidFill>
                  <a:schemeClr val="accent2"/>
                </a:solidFill>
              </a:rPr>
              <a:t>PFISR </a:t>
            </a:r>
            <a:endParaRPr lang="en-US">
              <a:solidFill>
                <a:schemeClr val="accent2"/>
              </a:solidFill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A728B82-B9AC-8120-9C22-116BB13AC974}"/>
              </a:ext>
            </a:extLst>
          </p:cNvPr>
          <p:cNvSpPr txBox="1">
            <a:spLocks/>
          </p:cNvSpPr>
          <p:nvPr/>
        </p:nvSpPr>
        <p:spPr>
          <a:xfrm>
            <a:off x="7065711" y="612414"/>
            <a:ext cx="2139600" cy="8583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>
                <a:solidFill>
                  <a:schemeClr val="accent2"/>
                </a:solidFill>
              </a:rPr>
              <a:t>IRI </a:t>
            </a:r>
            <a:endParaRPr lang="en-US">
              <a:solidFill>
                <a:schemeClr val="accent2"/>
              </a:solidFill>
            </a:endParaRPr>
          </a:p>
        </p:txBody>
      </p:sp>
      <p:pic>
        <p:nvPicPr>
          <p:cNvPr id="4" name="VID-20240727-WA0004">
            <a:hlinkClick r:id="" action="ppaction://media"/>
            <a:extLst>
              <a:ext uri="{FF2B5EF4-FFF2-40B4-BE49-F238E27FC236}">
                <a16:creationId xmlns:a16="http://schemas.microsoft.com/office/drawing/2014/main" id="{D62C5A5B-60A9-5CFC-D7CF-2936AD749382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874000" y="1285800"/>
            <a:ext cx="45720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931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613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0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16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68902813-7EEE-E232-B34B-4DCBD2E5AEF2}"/>
              </a:ext>
            </a:extLst>
          </p:cNvPr>
          <p:cNvSpPr txBox="1">
            <a:spLocks/>
          </p:cNvSpPr>
          <p:nvPr/>
        </p:nvSpPr>
        <p:spPr>
          <a:xfrm>
            <a:off x="136200" y="-282875"/>
            <a:ext cx="11751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>
                <a:solidFill>
                  <a:srgbClr val="FFFFFF"/>
                </a:solidFill>
              </a:rPr>
              <a:t>Comparison of Electron Density Contours: PFISR vs IRI</a:t>
            </a:r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1BFE37AD-C93E-08EA-E5EA-96F560613D57}"/>
              </a:ext>
            </a:extLst>
          </p:cNvPr>
          <p:cNvSpPr txBox="1">
            <a:spLocks/>
          </p:cNvSpPr>
          <p:nvPr/>
        </p:nvSpPr>
        <p:spPr>
          <a:xfrm>
            <a:off x="10050600" y="1599303"/>
            <a:ext cx="2139600" cy="8583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>
                <a:solidFill>
                  <a:schemeClr val="accent2"/>
                </a:solidFill>
              </a:rPr>
              <a:t>PFISR </a:t>
            </a:r>
            <a:endParaRPr lang="en-US">
              <a:solidFill>
                <a:schemeClr val="accent2"/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7388E90-7A4E-D786-5C28-C11352007073}"/>
              </a:ext>
            </a:extLst>
          </p:cNvPr>
          <p:cNvSpPr txBox="1">
            <a:spLocks/>
          </p:cNvSpPr>
          <p:nvPr/>
        </p:nvSpPr>
        <p:spPr>
          <a:xfrm>
            <a:off x="9093711" y="4704414"/>
            <a:ext cx="2139600" cy="8583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>
                <a:solidFill>
                  <a:schemeClr val="accent2"/>
                </a:solidFill>
              </a:rPr>
              <a:t>IRI </a:t>
            </a:r>
            <a:endParaRPr lang="en-US">
              <a:solidFill>
                <a:schemeClr val="accent2"/>
              </a:solidFill>
            </a:endParaRPr>
          </a:p>
        </p:txBody>
      </p:sp>
      <p:pic>
        <p:nvPicPr>
          <p:cNvPr id="5" name="Content Placeholder 3">
            <a:extLst>
              <a:ext uri="{FF2B5EF4-FFF2-40B4-BE49-F238E27FC236}">
                <a16:creationId xmlns:a16="http://schemas.microsoft.com/office/drawing/2014/main" id="{34AAF800-5D94-1C36-801B-D9018F9DDD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877" t="9005" r="10835" b="69488"/>
          <a:stretch/>
        </p:blipFill>
        <p:spPr>
          <a:xfrm>
            <a:off x="295260" y="870606"/>
            <a:ext cx="9666127" cy="2486511"/>
          </a:xfr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445BBBC-70DD-1126-1B7C-6957AF10A1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8000" y="3524561"/>
            <a:ext cx="6438000" cy="3210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159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21280D-F0AA-FED2-EF0F-D62E3A5A64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0" y="-875"/>
            <a:ext cx="12189600" cy="1343563"/>
          </a:xfrm>
        </p:spPr>
        <p:txBody>
          <a:bodyPr>
            <a:normAutofit/>
          </a:bodyPr>
          <a:lstStyle/>
          <a:p>
            <a:pPr algn="ctr"/>
            <a:r>
              <a:rPr lang="en-US">
                <a:solidFill>
                  <a:srgbClr val="FFFFFF"/>
                </a:solidFill>
              </a:rPr>
              <a:t>Change in the electron density over the solar zenith angle during 2 hours using </a:t>
            </a:r>
            <a:r>
              <a:rPr lang="en-US">
                <a:solidFill>
                  <a:schemeClr val="accent2"/>
                </a:solidFill>
              </a:rPr>
              <a:t>ALL</a:t>
            </a:r>
            <a:r>
              <a:rPr lang="en-US">
                <a:solidFill>
                  <a:srgbClr val="FFFFFF"/>
                </a:solidFill>
              </a:rPr>
              <a:t> data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06E55C6-8082-66B6-8E69-3F6A9DD6DC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3162" y="1356278"/>
            <a:ext cx="9051822" cy="5405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8555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253F2E02-999F-65A4-3167-BA396D2A42ED}"/>
              </a:ext>
            </a:extLst>
          </p:cNvPr>
          <p:cNvGrpSpPr/>
          <p:nvPr/>
        </p:nvGrpSpPr>
        <p:grpSpPr>
          <a:xfrm>
            <a:off x="244645" y="1396643"/>
            <a:ext cx="8750709" cy="5268246"/>
            <a:chOff x="1720645" y="1480643"/>
            <a:chExt cx="8750709" cy="5268246"/>
          </a:xfrm>
        </p:grpSpPr>
        <p:pic>
          <p:nvPicPr>
            <p:cNvPr id="8" name="Picture 7" descr="A graph of different colored lines&#10;&#10;Description automatically generated">
              <a:extLst>
                <a:ext uri="{FF2B5EF4-FFF2-40B4-BE49-F238E27FC236}">
                  <a16:creationId xmlns:a16="http://schemas.microsoft.com/office/drawing/2014/main" id="{2847B9CA-55B9-AD15-BDE2-C23901CF0B6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20645" y="1480643"/>
              <a:ext cx="8750709" cy="5268246"/>
            </a:xfrm>
            <a:prstGeom prst="rect">
              <a:avLst/>
            </a:prstGeom>
          </p:spPr>
        </p:pic>
        <p:cxnSp>
          <p:nvCxnSpPr>
            <p:cNvPr id="3" name="Straight Arrow Connector 2">
              <a:extLst>
                <a:ext uri="{FF2B5EF4-FFF2-40B4-BE49-F238E27FC236}">
                  <a16:creationId xmlns:a16="http://schemas.microsoft.com/office/drawing/2014/main" id="{2E06793F-37F4-4A8F-A2C5-4C7074B4DAB5}"/>
                </a:ext>
              </a:extLst>
            </p:cNvPr>
            <p:cNvCxnSpPr/>
            <p:nvPr/>
          </p:nvCxnSpPr>
          <p:spPr>
            <a:xfrm>
              <a:off x="2566800" y="3667800"/>
              <a:ext cx="7526400" cy="1310400"/>
            </a:xfrm>
            <a:prstGeom prst="straightConnector1">
              <a:avLst/>
            </a:prstGeom>
            <a:ln w="571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7" name="Title 1">
            <a:extLst>
              <a:ext uri="{FF2B5EF4-FFF2-40B4-BE49-F238E27FC236}">
                <a16:creationId xmlns:a16="http://schemas.microsoft.com/office/drawing/2014/main" id="{F9AB8943-A227-06ED-2B4F-0362988955A0}"/>
              </a:ext>
            </a:extLst>
          </p:cNvPr>
          <p:cNvSpPr txBox="1">
            <a:spLocks/>
          </p:cNvSpPr>
          <p:nvPr/>
        </p:nvSpPr>
        <p:spPr>
          <a:xfrm>
            <a:off x="4200" y="-875"/>
            <a:ext cx="12189600" cy="1343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>
                <a:solidFill>
                  <a:srgbClr val="FFFFFF"/>
                </a:solidFill>
              </a:rPr>
              <a:t>Change in the electron density over the solar zenith angle during 2 hours using </a:t>
            </a:r>
            <a:r>
              <a:rPr lang="en-US">
                <a:solidFill>
                  <a:schemeClr val="accent2"/>
                </a:solidFill>
              </a:rPr>
              <a:t>FILTERED</a:t>
            </a:r>
            <a:r>
              <a:rPr lang="en-US">
                <a:solidFill>
                  <a:srgbClr val="FFFFFF"/>
                </a:solidFill>
              </a:rPr>
              <a:t> data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576916E-CF48-E2E7-29C2-F34C65DB9F52}"/>
              </a:ext>
            </a:extLst>
          </p:cNvPr>
          <p:cNvSpPr txBox="1">
            <a:spLocks/>
          </p:cNvSpPr>
          <p:nvPr/>
        </p:nvSpPr>
        <p:spPr>
          <a:xfrm>
            <a:off x="9178200" y="1715125"/>
            <a:ext cx="2691600" cy="1307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>
                <a:solidFill>
                  <a:schemeClr val="accent2"/>
                </a:solidFill>
              </a:rPr>
              <a:t>Filtered = major outliers removed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A7AA91-450F-6B0C-BE0F-1873C4812F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56406" y="4248600"/>
            <a:ext cx="2535188" cy="19188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91678434-B3CB-E2DD-CD40-F948FD58BC49}"/>
              </a:ext>
            </a:extLst>
          </p:cNvPr>
          <p:cNvSpPr txBox="1">
            <a:spLocks/>
          </p:cNvSpPr>
          <p:nvPr/>
        </p:nvSpPr>
        <p:spPr>
          <a:xfrm>
            <a:off x="9256200" y="6167125"/>
            <a:ext cx="2691600" cy="431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>
                <a:solidFill>
                  <a:schemeClr val="accent2"/>
                </a:solidFill>
              </a:rPr>
              <a:t>From IRI</a:t>
            </a:r>
          </a:p>
        </p:txBody>
      </p:sp>
    </p:spTree>
    <p:extLst>
      <p:ext uri="{BB962C8B-B14F-4D97-AF65-F5344CB8AC3E}">
        <p14:creationId xmlns:p14="http://schemas.microsoft.com/office/powerpoint/2010/main" val="41825632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EF6A7239-CEF4-2F2D-A0E4-97233D199180}"/>
              </a:ext>
            </a:extLst>
          </p:cNvPr>
          <p:cNvGrpSpPr/>
          <p:nvPr/>
        </p:nvGrpSpPr>
        <p:grpSpPr>
          <a:xfrm>
            <a:off x="300584" y="1408524"/>
            <a:ext cx="8813575" cy="5241272"/>
            <a:chOff x="1692584" y="1408524"/>
            <a:chExt cx="8813575" cy="524127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D5B89F7-7847-7688-74AA-A15B861C5FA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92584" y="1408524"/>
              <a:ext cx="8813575" cy="5241272"/>
            </a:xfrm>
            <a:prstGeom prst="rect">
              <a:avLst/>
            </a:prstGeom>
          </p:spPr>
        </p:pic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E74DD214-99DD-DD8C-9D4F-E19D98AF7923}"/>
                </a:ext>
              </a:extLst>
            </p:cNvPr>
            <p:cNvCxnSpPr/>
            <p:nvPr/>
          </p:nvCxnSpPr>
          <p:spPr>
            <a:xfrm flipV="1">
              <a:off x="2661354" y="3609938"/>
              <a:ext cx="7448532" cy="347088"/>
            </a:xfrm>
            <a:prstGeom prst="straightConnector1">
              <a:avLst/>
            </a:prstGeom>
            <a:ln w="571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8" name="Title 1">
            <a:extLst>
              <a:ext uri="{FF2B5EF4-FFF2-40B4-BE49-F238E27FC236}">
                <a16:creationId xmlns:a16="http://schemas.microsoft.com/office/drawing/2014/main" id="{CAB348B9-C904-AE2F-B4A3-F5FE263302FD}"/>
              </a:ext>
            </a:extLst>
          </p:cNvPr>
          <p:cNvSpPr txBox="1">
            <a:spLocks/>
          </p:cNvSpPr>
          <p:nvPr/>
        </p:nvSpPr>
        <p:spPr>
          <a:xfrm>
            <a:off x="4200" y="-875"/>
            <a:ext cx="12189600" cy="1343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>
                <a:solidFill>
                  <a:srgbClr val="FFFFFF"/>
                </a:solidFill>
              </a:rPr>
              <a:t>Change in the electron temperatures over the solar zenith angle during 2 hours using </a:t>
            </a:r>
            <a:r>
              <a:rPr lang="en-US">
                <a:solidFill>
                  <a:schemeClr val="accent2"/>
                </a:solidFill>
              </a:rPr>
              <a:t>FILTERED</a:t>
            </a:r>
            <a:r>
              <a:rPr lang="en-US">
                <a:solidFill>
                  <a:srgbClr val="FFFFFF"/>
                </a:solidFill>
              </a:rPr>
              <a:t> data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83F01DD-B9C4-E3CE-FC39-BB6B9C371B50}"/>
              </a:ext>
            </a:extLst>
          </p:cNvPr>
          <p:cNvSpPr txBox="1">
            <a:spLocks/>
          </p:cNvSpPr>
          <p:nvPr/>
        </p:nvSpPr>
        <p:spPr>
          <a:xfrm>
            <a:off x="9232200" y="3431125"/>
            <a:ext cx="2691600" cy="1307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>
                <a:solidFill>
                  <a:schemeClr val="accent2"/>
                </a:solidFill>
              </a:rPr>
              <a:t>Filtered = major outliers removed</a:t>
            </a:r>
          </a:p>
        </p:txBody>
      </p:sp>
    </p:spTree>
    <p:extLst>
      <p:ext uri="{BB962C8B-B14F-4D97-AF65-F5344CB8AC3E}">
        <p14:creationId xmlns:p14="http://schemas.microsoft.com/office/powerpoint/2010/main" val="2760751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EBF8696-2107-C342-BEE8-1E868DC49C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5558" y="1435986"/>
            <a:ext cx="8773115" cy="5241272"/>
          </a:xfr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5F325D3F-F3D8-4A48-7314-82D2CCE4BFE5}"/>
              </a:ext>
            </a:extLst>
          </p:cNvPr>
          <p:cNvCxnSpPr/>
          <p:nvPr/>
        </p:nvCxnSpPr>
        <p:spPr>
          <a:xfrm flipV="1">
            <a:off x="1197354" y="4290872"/>
            <a:ext cx="7459656" cy="146855"/>
          </a:xfrm>
          <a:prstGeom prst="straightConnector1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FD849998-C62A-4BFC-CEE0-D71E1598070B}"/>
              </a:ext>
            </a:extLst>
          </p:cNvPr>
          <p:cNvSpPr txBox="1">
            <a:spLocks/>
          </p:cNvSpPr>
          <p:nvPr/>
        </p:nvSpPr>
        <p:spPr>
          <a:xfrm>
            <a:off x="4200" y="-875"/>
            <a:ext cx="12189600" cy="1343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>
                <a:solidFill>
                  <a:srgbClr val="FFFFFF"/>
                </a:solidFill>
              </a:rPr>
              <a:t>Change in the ion temperature over the solar zenith angle during 2 hours using </a:t>
            </a:r>
            <a:r>
              <a:rPr lang="en-US">
                <a:solidFill>
                  <a:schemeClr val="accent2"/>
                </a:solidFill>
              </a:rPr>
              <a:t>FILTERED</a:t>
            </a:r>
            <a:r>
              <a:rPr lang="en-US">
                <a:solidFill>
                  <a:srgbClr val="FFFFFF"/>
                </a:solidFill>
              </a:rPr>
              <a:t> data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30CF3EE-E68D-1B80-DB4D-A71097B4F368}"/>
              </a:ext>
            </a:extLst>
          </p:cNvPr>
          <p:cNvSpPr txBox="1">
            <a:spLocks/>
          </p:cNvSpPr>
          <p:nvPr/>
        </p:nvSpPr>
        <p:spPr>
          <a:xfrm>
            <a:off x="9232200" y="3431125"/>
            <a:ext cx="2691600" cy="1307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>
                <a:solidFill>
                  <a:schemeClr val="accent2"/>
                </a:solidFill>
              </a:rPr>
              <a:t>Filtered = major outliers removed</a:t>
            </a:r>
          </a:p>
        </p:txBody>
      </p:sp>
    </p:spTree>
    <p:extLst>
      <p:ext uri="{BB962C8B-B14F-4D97-AF65-F5344CB8AC3E}">
        <p14:creationId xmlns:p14="http://schemas.microsoft.com/office/powerpoint/2010/main" val="40389165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90EF2951-1394-AE7E-98E5-0F3DFFB336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154" y="4486413"/>
            <a:ext cx="1216932" cy="92542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16D8549-1FB5-EB25-DE24-28F6CDCF6C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31761"/>
            <a:ext cx="8429203" cy="5062227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BB15006-8E52-9C9F-659F-03347B2036D8}"/>
              </a:ext>
            </a:extLst>
          </p:cNvPr>
          <p:cNvCxnSpPr/>
          <p:nvPr/>
        </p:nvCxnSpPr>
        <p:spPr>
          <a:xfrm>
            <a:off x="814756" y="4190632"/>
            <a:ext cx="7220488" cy="420473"/>
          </a:xfrm>
          <a:prstGeom prst="straightConnector1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itle 1">
            <a:extLst>
              <a:ext uri="{FF2B5EF4-FFF2-40B4-BE49-F238E27FC236}">
                <a16:creationId xmlns:a16="http://schemas.microsoft.com/office/drawing/2014/main" id="{796F679A-9217-06F0-37D6-61D1A1AEA817}"/>
              </a:ext>
            </a:extLst>
          </p:cNvPr>
          <p:cNvSpPr txBox="1">
            <a:spLocks/>
          </p:cNvSpPr>
          <p:nvPr/>
        </p:nvSpPr>
        <p:spPr>
          <a:xfrm>
            <a:off x="4200" y="-875"/>
            <a:ext cx="12189600" cy="1343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>
                <a:solidFill>
                  <a:srgbClr val="FFFFFF"/>
                </a:solidFill>
              </a:rPr>
              <a:t>Change in the electron energy density over the solar zenith angle during 2 hours using </a:t>
            </a:r>
            <a:r>
              <a:rPr lang="en-US">
                <a:solidFill>
                  <a:schemeClr val="accent2"/>
                </a:solidFill>
              </a:rPr>
              <a:t>FILTERED</a:t>
            </a:r>
            <a:r>
              <a:rPr lang="en-US">
                <a:solidFill>
                  <a:srgbClr val="FFFFFF"/>
                </a:solidFill>
              </a:rPr>
              <a:t> data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93154C94-2C56-4558-62BA-1682CBD212E6}"/>
              </a:ext>
            </a:extLst>
          </p:cNvPr>
          <p:cNvSpPr txBox="1">
            <a:spLocks/>
          </p:cNvSpPr>
          <p:nvPr/>
        </p:nvSpPr>
        <p:spPr>
          <a:xfrm>
            <a:off x="8836200" y="1619125"/>
            <a:ext cx="2691600" cy="1307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>
                <a:solidFill>
                  <a:schemeClr val="accent2"/>
                </a:solidFill>
              </a:rPr>
              <a:t>Filtered = major outliers removed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B681FED-DBEA-89D9-A4CB-154C1F0C6E3F}"/>
              </a:ext>
            </a:extLst>
          </p:cNvPr>
          <p:cNvSpPr txBox="1"/>
          <p:nvPr/>
        </p:nvSpPr>
        <p:spPr>
          <a:xfrm>
            <a:off x="9366000" y="4488000"/>
            <a:ext cx="1074000" cy="92333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Electron energy density =</a:t>
            </a:r>
          </a:p>
        </p:txBody>
      </p:sp>
    </p:spTree>
    <p:extLst>
      <p:ext uri="{BB962C8B-B14F-4D97-AF65-F5344CB8AC3E}">
        <p14:creationId xmlns:p14="http://schemas.microsoft.com/office/powerpoint/2010/main" val="42471068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B424FB7-98F0-44CC-47E9-DFE7532F3A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30612"/>
            <a:ext cx="8510123" cy="5129661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9FBD5968-62BE-9D1A-F4E5-D6C4AAA78345}"/>
              </a:ext>
            </a:extLst>
          </p:cNvPr>
          <p:cNvCxnSpPr/>
          <p:nvPr/>
        </p:nvCxnSpPr>
        <p:spPr>
          <a:xfrm>
            <a:off x="820319" y="4218442"/>
            <a:ext cx="7292794" cy="487218"/>
          </a:xfrm>
          <a:prstGeom prst="straightConnector1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itle 1">
            <a:extLst>
              <a:ext uri="{FF2B5EF4-FFF2-40B4-BE49-F238E27FC236}">
                <a16:creationId xmlns:a16="http://schemas.microsoft.com/office/drawing/2014/main" id="{83A92E63-4CEA-7C0C-CC72-7DC6BC43DEC0}"/>
              </a:ext>
            </a:extLst>
          </p:cNvPr>
          <p:cNvSpPr txBox="1">
            <a:spLocks/>
          </p:cNvSpPr>
          <p:nvPr/>
        </p:nvSpPr>
        <p:spPr>
          <a:xfrm>
            <a:off x="4200" y="-875"/>
            <a:ext cx="12189600" cy="1343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>
                <a:solidFill>
                  <a:srgbClr val="FFFFFF"/>
                </a:solidFill>
              </a:rPr>
              <a:t>Change in the ion energy density over the solar zenith angle during 2 hours using </a:t>
            </a:r>
            <a:r>
              <a:rPr lang="en-US">
                <a:solidFill>
                  <a:schemeClr val="accent2"/>
                </a:solidFill>
              </a:rPr>
              <a:t>FILTERED</a:t>
            </a:r>
            <a:r>
              <a:rPr lang="en-US">
                <a:solidFill>
                  <a:srgbClr val="FFFFFF"/>
                </a:solidFill>
              </a:rPr>
              <a:t> data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14394061-CA18-8B15-999C-395751B4499D}"/>
              </a:ext>
            </a:extLst>
          </p:cNvPr>
          <p:cNvSpPr txBox="1">
            <a:spLocks/>
          </p:cNvSpPr>
          <p:nvPr/>
        </p:nvSpPr>
        <p:spPr>
          <a:xfrm>
            <a:off x="8836200" y="1619125"/>
            <a:ext cx="2691600" cy="1307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>
                <a:solidFill>
                  <a:schemeClr val="accent2"/>
                </a:solidFill>
              </a:rPr>
              <a:t>Filtered = major outliers removed</a:t>
            </a:r>
          </a:p>
        </p:txBody>
      </p:sp>
      <p:pic>
        <p:nvPicPr>
          <p:cNvPr id="13" name="Picture 12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C3054953-0420-0493-114D-68464B4A0D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6154" y="4486413"/>
            <a:ext cx="1216932" cy="92542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B3C91A6-DEB5-854C-2F1F-D2F8AA81D8E7}"/>
              </a:ext>
            </a:extLst>
          </p:cNvPr>
          <p:cNvSpPr txBox="1"/>
          <p:nvPr/>
        </p:nvSpPr>
        <p:spPr>
          <a:xfrm>
            <a:off x="9366000" y="4488000"/>
            <a:ext cx="1074000" cy="92333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Ion</a:t>
            </a:r>
          </a:p>
          <a:p>
            <a:r>
              <a:rPr lang="en-US"/>
              <a:t>energy density =</a:t>
            </a:r>
          </a:p>
        </p:txBody>
      </p:sp>
    </p:spTree>
    <p:extLst>
      <p:ext uri="{BB962C8B-B14F-4D97-AF65-F5344CB8AC3E}">
        <p14:creationId xmlns:p14="http://schemas.microsoft.com/office/powerpoint/2010/main" val="41070276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D0D0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5A6AB52-C80F-401A-1DB3-8B52E8AD60A8}"/>
              </a:ext>
            </a:extLst>
          </p:cNvPr>
          <p:cNvSpPr/>
          <p:nvPr/>
        </p:nvSpPr>
        <p:spPr>
          <a:xfrm>
            <a:off x="304666" y="2031999"/>
            <a:ext cx="5778000" cy="438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3CD231D-281F-7A2B-0CA3-87A949C70D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40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3600" b="1">
                <a:solidFill>
                  <a:srgbClr val="FFFFFF"/>
                </a:solidFill>
              </a:rPr>
              <a:t>Comparison of TEC - PFISR vs GPS</a:t>
            </a:r>
            <a:endParaRPr lang="en-US" b="1"/>
          </a:p>
        </p:txBody>
      </p:sp>
      <p:pic>
        <p:nvPicPr>
          <p:cNvPr id="4" name="Marcador de contenido 3" descr="Gráfico, Histograma&#10;&#10;Descripción generada automáticamente">
            <a:extLst>
              <a:ext uri="{FF2B5EF4-FFF2-40B4-BE49-F238E27FC236}">
                <a16:creationId xmlns:a16="http://schemas.microsoft.com/office/drawing/2014/main" id="{B086FAF0-A5AB-680F-0AA7-8FDF6D7364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4461" y="2035887"/>
            <a:ext cx="5767995" cy="4363338"/>
          </a:xfrm>
        </p:spPr>
      </p:pic>
      <p:pic>
        <p:nvPicPr>
          <p:cNvPr id="5" name="Imagen 4" descr="Gráfico, Diagrama&#10;&#10;Descripción generada automáticamente">
            <a:extLst>
              <a:ext uri="{FF2B5EF4-FFF2-40B4-BE49-F238E27FC236}">
                <a16:creationId xmlns:a16="http://schemas.microsoft.com/office/drawing/2014/main" id="{43B5E5CC-E9BD-02FE-C5B3-AC56609C0C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0107" y="2039731"/>
            <a:ext cx="5885923" cy="4359284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75A13677-5F0C-4E85-2BDC-15BB20298D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3298" y="2088033"/>
            <a:ext cx="2343150" cy="600075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87B727BE-A81E-F901-C497-8FD821E4B1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92447" y="2512128"/>
            <a:ext cx="2091763" cy="464073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D040541B-41BB-CBC4-FDC1-BB34CD8AC9AF}"/>
              </a:ext>
            </a:extLst>
          </p:cNvPr>
          <p:cNvSpPr txBox="1"/>
          <p:nvPr/>
        </p:nvSpPr>
        <p:spPr>
          <a:xfrm>
            <a:off x="2583084" y="1088020"/>
            <a:ext cx="7025832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solidFill>
                  <a:schemeClr val="accent2"/>
                </a:solidFill>
              </a:rPr>
              <a:t>Vertical TEC (IPP=350 km) based on GNSS receiver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A766BCB3-7448-0697-CAEA-A388C89E016A}"/>
              </a:ext>
            </a:extLst>
          </p:cNvPr>
          <p:cNvSpPr txBox="1"/>
          <p:nvPr/>
        </p:nvSpPr>
        <p:spPr>
          <a:xfrm>
            <a:off x="2160046" y="1637818"/>
            <a:ext cx="2743200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FFFFFF"/>
                </a:solidFill>
                <a:latin typeface="Calibri"/>
              </a:rPr>
              <a:t>Elevation mask&gt; 20</a:t>
            </a:r>
            <a:r>
              <a:rPr lang="en-US" sz="2000">
                <a:solidFill>
                  <a:srgbClr val="FFFFFF"/>
                </a:solidFill>
                <a:latin typeface="+mn-ea"/>
              </a:rPr>
              <a:t>°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B94EF02D-35EB-43B0-3CFE-B9C46DF4652C}"/>
              </a:ext>
            </a:extLst>
          </p:cNvPr>
          <p:cNvSpPr txBox="1"/>
          <p:nvPr/>
        </p:nvSpPr>
        <p:spPr>
          <a:xfrm>
            <a:off x="6770628" y="3161818"/>
            <a:ext cx="2743200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  <a:latin typeface="Calibri"/>
              </a:rPr>
              <a:t>Satellite IPPs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D6364AA6-156E-4D7C-F684-800977A0F92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62272" y="3432014"/>
            <a:ext cx="151074" cy="283339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28737C61-A5E5-C4A3-6960-2733480841D1}"/>
              </a:ext>
            </a:extLst>
          </p:cNvPr>
          <p:cNvSpPr txBox="1"/>
          <p:nvPr/>
        </p:nvSpPr>
        <p:spPr>
          <a:xfrm>
            <a:off x="8236754" y="3576577"/>
            <a:ext cx="2743200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  <a:latin typeface="Calibri"/>
              </a:rPr>
              <a:t>Beam IPPs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78A6F85A-EA4B-851E-2309-F5A76AC1E63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80170" y="3817835"/>
            <a:ext cx="180010" cy="264048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BCA10C62-9150-F758-FE67-C9B071D7A6F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29967" y="3856416"/>
            <a:ext cx="180010" cy="264048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E271D50D-9098-92EF-F3E3-ED06607DBA0D}"/>
              </a:ext>
            </a:extLst>
          </p:cNvPr>
          <p:cNvSpPr txBox="1"/>
          <p:nvPr/>
        </p:nvSpPr>
        <p:spPr>
          <a:xfrm>
            <a:off x="8468248" y="4271057"/>
            <a:ext cx="274320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FFFFFF"/>
                </a:solidFill>
                <a:latin typeface="Calibri"/>
              </a:rPr>
              <a:t>PFISR</a:t>
            </a:r>
            <a:endParaRPr lang="es-ES" sz="14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8825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FA896C-E910-EEFC-59EA-5FA27B7A0D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200" y="-875"/>
            <a:ext cx="10515600" cy="1325563"/>
          </a:xfrm>
        </p:spPr>
        <p:txBody>
          <a:bodyPr/>
          <a:lstStyle/>
          <a:p>
            <a:r>
              <a:rPr lang="en-US" b="1">
                <a:solidFill>
                  <a:schemeClr val="bg1"/>
                </a:solidFill>
              </a:rPr>
              <a:t>Space Weather During Experiment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37FE06F-78D9-3842-B91D-CBEE53CA1C63}"/>
              </a:ext>
            </a:extLst>
          </p:cNvPr>
          <p:cNvSpPr txBox="1"/>
          <p:nvPr/>
        </p:nvSpPr>
        <p:spPr>
          <a:xfrm>
            <a:off x="1506372" y="2690708"/>
            <a:ext cx="2580000" cy="1477328"/>
          </a:xfrm>
          <a:prstGeom prst="rect">
            <a:avLst/>
          </a:prstGeom>
          <a:solidFill>
            <a:schemeClr val="bg1"/>
          </a:solidFill>
          <a:effectLst>
            <a:outerShdw blurRad="63500" dist="38100" dir="2700000">
              <a:srgbClr val="000000">
                <a:alpha val="36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err="1"/>
              <a:t>Dst</a:t>
            </a:r>
            <a:r>
              <a:rPr lang="en-US"/>
              <a:t> = 29.3.9 </a:t>
            </a:r>
            <a:r>
              <a:rPr lang="en-US" err="1"/>
              <a:t>nT</a:t>
            </a:r>
            <a:endParaRPr lang="en-US"/>
          </a:p>
          <a:p>
            <a:r>
              <a:rPr lang="en-US" err="1"/>
              <a:t>Kp</a:t>
            </a:r>
            <a:r>
              <a:rPr lang="en-US"/>
              <a:t> = 1</a:t>
            </a:r>
          </a:p>
          <a:p>
            <a:r>
              <a:rPr lang="en-US" err="1"/>
              <a:t>Bz</a:t>
            </a:r>
            <a:r>
              <a:rPr lang="en-US"/>
              <a:t> = 8.55 </a:t>
            </a:r>
            <a:r>
              <a:rPr lang="en-US" err="1"/>
              <a:t>nT</a:t>
            </a:r>
            <a:endParaRPr lang="en-US"/>
          </a:p>
          <a:p>
            <a:r>
              <a:rPr lang="en-US"/>
              <a:t>Solar Wind = 312.3 km/s</a:t>
            </a:r>
          </a:p>
          <a:p>
            <a:r>
              <a:rPr lang="en-US"/>
              <a:t>F10.7 = </a:t>
            </a:r>
            <a:r>
              <a:rPr lang="en-US">
                <a:ea typeface="+mn-lt"/>
                <a:cs typeface="+mn-lt"/>
              </a:rPr>
              <a:t>179.8 </a:t>
            </a:r>
            <a:r>
              <a:rPr lang="en-US" err="1">
                <a:ea typeface="+mn-lt"/>
                <a:cs typeface="+mn-lt"/>
              </a:rPr>
              <a:t>sfu</a:t>
            </a:r>
            <a:endParaRPr lang="en-US">
              <a:ea typeface="+mn-lt"/>
              <a:cs typeface="+mn-lt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1CE6859-9754-6737-319F-9C3F4648BB0C}"/>
              </a:ext>
            </a:extLst>
          </p:cNvPr>
          <p:cNvGrpSpPr/>
          <p:nvPr/>
        </p:nvGrpSpPr>
        <p:grpSpPr>
          <a:xfrm>
            <a:off x="4650383" y="1326771"/>
            <a:ext cx="7128670" cy="4467670"/>
            <a:chOff x="3138383" y="1326771"/>
            <a:chExt cx="8408390" cy="5189802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A2ACD403-FD98-B6CF-C825-68938F53D9F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38383" y="1326771"/>
              <a:ext cx="8408390" cy="5189802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E5F75EC-BE91-052C-D976-FE3B1E04B13A}"/>
                </a:ext>
              </a:extLst>
            </p:cNvPr>
            <p:cNvSpPr/>
            <p:nvPr/>
          </p:nvSpPr>
          <p:spPr>
            <a:xfrm>
              <a:off x="7695037" y="1679997"/>
              <a:ext cx="310658" cy="452861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590340EC-36CA-4954-418B-712CA2F06F7F}"/>
              </a:ext>
            </a:extLst>
          </p:cNvPr>
          <p:cNvSpPr txBox="1"/>
          <p:nvPr/>
        </p:nvSpPr>
        <p:spPr>
          <a:xfrm>
            <a:off x="852371" y="6332707"/>
            <a:ext cx="11046000" cy="369332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Background: Sun on 24th July, at  1 UT taken from SDO Atmospheric Imaging Assembly instrument at 171 Å</a:t>
            </a:r>
          </a:p>
        </p:txBody>
      </p:sp>
    </p:spTree>
    <p:extLst>
      <p:ext uri="{BB962C8B-B14F-4D97-AF65-F5344CB8AC3E}">
        <p14:creationId xmlns:p14="http://schemas.microsoft.com/office/powerpoint/2010/main" val="375332876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D0D0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0959BC5-30A5-86DB-53F4-1524325E57FF}"/>
              </a:ext>
            </a:extLst>
          </p:cNvPr>
          <p:cNvSpPr/>
          <p:nvPr/>
        </p:nvSpPr>
        <p:spPr>
          <a:xfrm>
            <a:off x="6554096" y="890235"/>
            <a:ext cx="5389620" cy="58512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D0A5A63-653D-138E-948D-1A3E59DC0839}"/>
              </a:ext>
            </a:extLst>
          </p:cNvPr>
          <p:cNvSpPr/>
          <p:nvPr/>
        </p:nvSpPr>
        <p:spPr>
          <a:xfrm>
            <a:off x="613833" y="973666"/>
            <a:ext cx="5389620" cy="58512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3CD231D-281F-7A2B-0CA3-87A949C70D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901" y="-1407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>
                <a:solidFill>
                  <a:schemeClr val="bg1"/>
                </a:solidFill>
              </a:rPr>
              <a:t>Ionospheric Scintillation (GPS)</a:t>
            </a:r>
          </a:p>
        </p:txBody>
      </p:sp>
      <p:pic>
        <p:nvPicPr>
          <p:cNvPr id="3" name="Imagen 2" descr="Gráfico, Histograma&#10;&#10;Descripción generada automáticamente">
            <a:extLst>
              <a:ext uri="{FF2B5EF4-FFF2-40B4-BE49-F238E27FC236}">
                <a16:creationId xmlns:a16="http://schemas.microsoft.com/office/drawing/2014/main" id="{E55AD260-C6ED-D419-728C-4A88FB82A2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078" y="1033101"/>
            <a:ext cx="4591896" cy="3152054"/>
          </a:xfrm>
          <a:prstGeom prst="rect">
            <a:avLst/>
          </a:prstGeom>
        </p:spPr>
      </p:pic>
      <p:pic>
        <p:nvPicPr>
          <p:cNvPr id="4" name="Imagen 3" descr="Gráfico, Histograma&#10;&#10;Descripción generada automáticamente">
            <a:extLst>
              <a:ext uri="{FF2B5EF4-FFF2-40B4-BE49-F238E27FC236}">
                <a16:creationId xmlns:a16="http://schemas.microsoft.com/office/drawing/2014/main" id="{48E20C18-5182-6A77-D378-4C4240623F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7267" y="936645"/>
            <a:ext cx="4591895" cy="3152053"/>
          </a:xfrm>
          <a:prstGeom prst="rect">
            <a:avLst/>
          </a:prstGeom>
        </p:spPr>
      </p:pic>
      <p:pic>
        <p:nvPicPr>
          <p:cNvPr id="7" name="Imagen 6" descr="Gráfico, Diagrama&#10;&#10;Descripción generada automáticamente">
            <a:extLst>
              <a:ext uri="{FF2B5EF4-FFF2-40B4-BE49-F238E27FC236}">
                <a16:creationId xmlns:a16="http://schemas.microsoft.com/office/drawing/2014/main" id="{B4589136-8908-89E3-AE01-AC2D7BF850D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4043" r="-925" b="7253"/>
          <a:stretch/>
        </p:blipFill>
        <p:spPr>
          <a:xfrm>
            <a:off x="588078" y="4179740"/>
            <a:ext cx="5344167" cy="2639227"/>
          </a:xfrm>
          <a:prstGeom prst="rect">
            <a:avLst/>
          </a:prstGeom>
        </p:spPr>
      </p:pic>
      <p:pic>
        <p:nvPicPr>
          <p:cNvPr id="8" name="Imagen 7" descr="Gráfico&#10;&#10;Descripción generada automáticamente">
            <a:extLst>
              <a:ext uri="{FF2B5EF4-FFF2-40B4-BE49-F238E27FC236}">
                <a16:creationId xmlns:a16="http://schemas.microsoft.com/office/drawing/2014/main" id="{DDA1891F-786C-C15E-3A23-472C1948778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3959" b="7100"/>
          <a:stretch/>
        </p:blipFill>
        <p:spPr>
          <a:xfrm>
            <a:off x="6596311" y="4095156"/>
            <a:ext cx="5343663" cy="2645096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2472670E-CA05-12F3-4510-CFB878730EA0}"/>
              </a:ext>
            </a:extLst>
          </p:cNvPr>
          <p:cNvSpPr txBox="1"/>
          <p:nvPr/>
        </p:nvSpPr>
        <p:spPr>
          <a:xfrm>
            <a:off x="2525211" y="1213413"/>
            <a:ext cx="2743200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>
                <a:latin typeface="Calibri"/>
                <a:ea typeface="Calibri"/>
                <a:cs typeface="Calibri"/>
              </a:rPr>
              <a:t>Dawson Receiver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D5C53857-4F1F-01A5-59DB-98EE3626C05C}"/>
              </a:ext>
            </a:extLst>
          </p:cNvPr>
          <p:cNvSpPr txBox="1"/>
          <p:nvPr/>
        </p:nvSpPr>
        <p:spPr>
          <a:xfrm>
            <a:off x="7473387" y="1213413"/>
            <a:ext cx="2743200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>
                <a:latin typeface="Calibri"/>
                <a:ea typeface="Calibri"/>
                <a:cs typeface="Calibri"/>
              </a:rPr>
              <a:t>Dawson Receiver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CD07A84C-2017-3DF7-B8FF-9AEAEDD96DC5}"/>
              </a:ext>
            </a:extLst>
          </p:cNvPr>
          <p:cNvSpPr txBox="1"/>
          <p:nvPr/>
        </p:nvSpPr>
        <p:spPr>
          <a:xfrm>
            <a:off x="2554147" y="4820855"/>
            <a:ext cx="274320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Calibri"/>
              </a:rPr>
              <a:t>Dawson Receiver</a:t>
            </a:r>
            <a:endParaRPr lang="es-ES" sz="1400"/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A1569EB9-0C5C-5619-A6DD-0AC8F9259C4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68170" y="3817835"/>
            <a:ext cx="180010" cy="264048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1B681898-1448-CEED-8C90-1DB04B0CFB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57994" y="5042824"/>
            <a:ext cx="170365" cy="292984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381C19DE-5B72-8261-B976-F9F206D120CC}"/>
              </a:ext>
            </a:extLst>
          </p:cNvPr>
          <p:cNvSpPr txBox="1"/>
          <p:nvPr/>
        </p:nvSpPr>
        <p:spPr>
          <a:xfrm>
            <a:off x="1184476" y="5332070"/>
            <a:ext cx="274320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Calibri"/>
              </a:rPr>
              <a:t>PFISR</a:t>
            </a:r>
            <a:endParaRPr lang="es-ES" sz="1400"/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DB7D57ED-1B6E-566A-B323-DE0C2B4F0D9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4340000">
            <a:off x="1810423" y="5187894"/>
            <a:ext cx="199301" cy="350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0198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9F2247-1D2D-5C1D-8957-3DAB1D652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>
                <a:solidFill>
                  <a:srgbClr val="FFFFFF"/>
                </a:solidFill>
              </a:rPr>
              <a:t>Conclusions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8AD9D3-4E56-241E-EF62-7B9350DF48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3625"/>
            <a:ext cx="11067600" cy="4723338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3200">
                <a:solidFill>
                  <a:schemeClr val="accent2"/>
                </a:solidFill>
              </a:rPr>
              <a:t>Having a well-established baseline is vital to see any anomalies in the ionosphere! So all data is important data!</a:t>
            </a:r>
          </a:p>
          <a:p>
            <a:r>
              <a:rPr lang="en-US" sz="3200">
                <a:solidFill>
                  <a:srgbClr val="FFFFFF"/>
                </a:solidFill>
              </a:rPr>
              <a:t>So what does nothing look like?</a:t>
            </a:r>
            <a:endParaRPr lang="en-US"/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2800">
                <a:solidFill>
                  <a:srgbClr val="FFFFFF"/>
                </a:solidFill>
              </a:rPr>
              <a:t>PFISR</a:t>
            </a:r>
          </a:p>
          <a:p>
            <a:pPr lvl="2">
              <a:buFont typeface="Wingdings" panose="020B0604020202020204" pitchFamily="34" charset="0"/>
              <a:buChar char="§"/>
            </a:pPr>
            <a:r>
              <a:rPr lang="en-US" sz="2400" b="1">
                <a:solidFill>
                  <a:schemeClr val="accent2"/>
                </a:solidFill>
              </a:rPr>
              <a:t>Somewhat matches IRI!</a:t>
            </a:r>
          </a:p>
          <a:p>
            <a:pPr lvl="2">
              <a:buFont typeface="Wingdings" panose="020B0604020202020204" pitchFamily="34" charset="0"/>
              <a:buChar char="§"/>
            </a:pPr>
            <a:r>
              <a:rPr lang="en-US" sz="2400" b="1">
                <a:solidFill>
                  <a:schemeClr val="accent2"/>
                </a:solidFill>
              </a:rPr>
              <a:t>Ne peaks at 5e11, peak around 300 km</a:t>
            </a:r>
          </a:p>
          <a:p>
            <a:pPr lvl="2">
              <a:buFont typeface="Wingdings" panose="020B0604020202020204" pitchFamily="34" charset="0"/>
              <a:buChar char="§"/>
            </a:pPr>
            <a:r>
              <a:rPr lang="en-US" sz="2400" b="1">
                <a:solidFill>
                  <a:schemeClr val="accent2"/>
                </a:solidFill>
              </a:rPr>
              <a:t>Temperature: </a:t>
            </a:r>
            <a:r>
              <a:rPr lang="en-US" sz="2400" b="1" err="1">
                <a:solidFill>
                  <a:schemeClr val="accent2"/>
                </a:solidFill>
              </a:rPr>
              <a:t>Te</a:t>
            </a:r>
            <a:r>
              <a:rPr lang="en-US" sz="2400" b="1">
                <a:solidFill>
                  <a:schemeClr val="accent2"/>
                </a:solidFill>
              </a:rPr>
              <a:t> &gt; Ti, </a:t>
            </a:r>
            <a:r>
              <a:rPr lang="en-US" sz="2400" b="1" err="1">
                <a:solidFill>
                  <a:schemeClr val="accent2"/>
                </a:solidFill>
              </a:rPr>
              <a:t>Te</a:t>
            </a:r>
            <a:r>
              <a:rPr lang="en-US" sz="2400" b="1">
                <a:solidFill>
                  <a:schemeClr val="accent2"/>
                </a:solidFill>
              </a:rPr>
              <a:t>/Ti increases with altitude as expected</a:t>
            </a:r>
          </a:p>
          <a:p>
            <a:pPr lvl="2">
              <a:buFont typeface="Wingdings" panose="020B0604020202020204" pitchFamily="34" charset="0"/>
              <a:buChar char="§"/>
            </a:pPr>
            <a:r>
              <a:rPr lang="en-US" sz="2400" b="1">
                <a:solidFill>
                  <a:schemeClr val="accent2"/>
                </a:solidFill>
              </a:rPr>
              <a:t>Ne, </a:t>
            </a:r>
            <a:r>
              <a:rPr lang="en-US" sz="2400" b="1" err="1">
                <a:solidFill>
                  <a:schemeClr val="accent2"/>
                </a:solidFill>
              </a:rPr>
              <a:t>Te</a:t>
            </a:r>
            <a:r>
              <a:rPr lang="en-US" sz="2400" b="1">
                <a:solidFill>
                  <a:schemeClr val="accent2"/>
                </a:solidFill>
              </a:rPr>
              <a:t>, Ti, and their products vary gently with SZA as expected </a:t>
            </a:r>
          </a:p>
          <a:p>
            <a:pPr lvl="2">
              <a:buFont typeface="Wingdings" panose="020B0604020202020204" pitchFamily="34" charset="0"/>
              <a:buChar char="§"/>
            </a:pPr>
            <a:r>
              <a:rPr lang="en-US" sz="2400">
                <a:solidFill>
                  <a:srgbClr val="FFFFFF"/>
                </a:solidFill>
              </a:rPr>
              <a:t>Relatively poor quality of LOS velocity data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2800">
                <a:solidFill>
                  <a:srgbClr val="FFFFFF"/>
                </a:solidFill>
              </a:rPr>
              <a:t>GPS</a:t>
            </a:r>
          </a:p>
          <a:p>
            <a:pPr lvl="2">
              <a:buFont typeface="Wingdings" panose="020B0604020202020204" pitchFamily="34" charset="0"/>
              <a:buChar char="§"/>
            </a:pPr>
            <a:r>
              <a:rPr lang="en-US" sz="2400">
                <a:solidFill>
                  <a:srgbClr val="FFFFFF"/>
                </a:solidFill>
              </a:rPr>
              <a:t>Low scintillation parameter values</a:t>
            </a:r>
          </a:p>
          <a:p>
            <a:endParaRPr lang="en-US" sz="32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41995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2E6942-BFBB-36C2-2DC1-66D49B141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200" y="-875"/>
            <a:ext cx="10515600" cy="1325563"/>
          </a:xfrm>
        </p:spPr>
        <p:txBody>
          <a:bodyPr/>
          <a:lstStyle/>
          <a:p>
            <a:pPr algn="ctr"/>
            <a:r>
              <a:rPr lang="en-US" b="1">
                <a:solidFill>
                  <a:srgbClr val="FFFFFF"/>
                </a:solidFill>
              </a:rPr>
              <a:t>Future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16690B-344A-A63C-B6E6-C66F1DB2A4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200" y="1147625"/>
            <a:ext cx="5985215" cy="5587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b="1">
                <a:solidFill>
                  <a:schemeClr val="bg1"/>
                </a:solidFill>
                <a:latin typeface="Arial"/>
                <a:cs typeface="Arial"/>
              </a:rPr>
              <a:t>After </a:t>
            </a:r>
            <a:r>
              <a:rPr lang="en-US" b="1" err="1">
                <a:solidFill>
                  <a:schemeClr val="bg1"/>
                </a:solidFill>
                <a:latin typeface="Arial"/>
                <a:cs typeface="Arial"/>
              </a:rPr>
              <a:t>Dr.Goncharenko's</a:t>
            </a:r>
            <a:r>
              <a:rPr lang="en-US" b="1">
                <a:solidFill>
                  <a:schemeClr val="bg1"/>
                </a:solidFill>
                <a:latin typeface="Arial"/>
                <a:cs typeface="Arial"/>
              </a:rPr>
              <a:t> talk yesterday we learned there is an ongoing SSW in Antarctica - </a:t>
            </a:r>
            <a:r>
              <a:rPr lang="en-US" b="1">
                <a:solidFill>
                  <a:schemeClr val="accent2"/>
                </a:solidFill>
                <a:latin typeface="Arial"/>
                <a:cs typeface="Arial"/>
              </a:rPr>
              <a:t>so the data we have may not be nothing! It could have Inter-hemispheric coupling (IHC) signatures!</a:t>
            </a:r>
            <a:endParaRPr lang="en-US" u="sng">
              <a:solidFill>
                <a:schemeClr val="accent2"/>
              </a:solidFill>
              <a:latin typeface="Arial"/>
              <a:cs typeface="Arial"/>
            </a:endParaRP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2000">
                <a:solidFill>
                  <a:srgbClr val="FFFFFF"/>
                </a:solidFill>
                <a:latin typeface="Aptos" panose="020B0004020202020204"/>
                <a:cs typeface="Arial"/>
              </a:rPr>
              <a:t>Investigate teleconnection signatures in the PFISR and RISR data using a longer (10 days?) dataset</a:t>
            </a:r>
          </a:p>
          <a:p>
            <a:pPr lvl="1">
              <a:buFont typeface="Courier New" panose="020B0604020202020204" pitchFamily="34" charset="0"/>
              <a:buChar char="o"/>
            </a:pPr>
            <a:endParaRPr lang="en-US" sz="2000">
              <a:solidFill>
                <a:srgbClr val="FFFFFF"/>
              </a:solidFill>
              <a:latin typeface="Aptos" panose="020B0004020202020204"/>
              <a:cs typeface="Arial"/>
            </a:endParaRPr>
          </a:p>
          <a:p>
            <a:r>
              <a:rPr lang="en-US" sz="2400">
                <a:solidFill>
                  <a:srgbClr val="FFFFFF"/>
                </a:solidFill>
                <a:latin typeface="Aptos" panose="020B0004020202020204"/>
                <a:cs typeface="Arial"/>
              </a:rPr>
              <a:t>Compare PFISR data with neutral temperatures from MSIS </a:t>
            </a:r>
          </a:p>
          <a:p>
            <a:r>
              <a:rPr lang="en-US" sz="2400">
                <a:solidFill>
                  <a:srgbClr val="FFFFFF"/>
                </a:solidFill>
                <a:latin typeface="Aptos" panose="020B0004020202020204"/>
                <a:cs typeface="Arial"/>
              </a:rPr>
              <a:t>Compare PFISR data with PF ionosonde data</a:t>
            </a:r>
          </a:p>
        </p:txBody>
      </p:sp>
      <p:pic>
        <p:nvPicPr>
          <p:cNvPr id="6" name="Picture 5" descr="A graph of a graph&#10;&#10;Description automatically generated">
            <a:extLst>
              <a:ext uri="{FF2B5EF4-FFF2-40B4-BE49-F238E27FC236}">
                <a16:creationId xmlns:a16="http://schemas.microsoft.com/office/drawing/2014/main" id="{1D262C26-146E-14F0-5F8F-7579EDC312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4478" y="1715282"/>
            <a:ext cx="5981889" cy="40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293616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2E6942-BFBB-36C2-2DC1-66D49B141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2200" y="209125"/>
            <a:ext cx="10515600" cy="1325563"/>
          </a:xfrm>
        </p:spPr>
        <p:txBody>
          <a:bodyPr/>
          <a:lstStyle/>
          <a:p>
            <a:pPr algn="ctr"/>
            <a:r>
              <a:rPr lang="en-US" b="1">
                <a:solidFill>
                  <a:srgbClr val="FFFFFF"/>
                </a:solidFill>
              </a:rPr>
              <a:t>Lessons Learned!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16690B-344A-A63C-B6E6-C66F1DB2A4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0200" y="1081625"/>
            <a:ext cx="11157215" cy="5143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en-US" u="sng">
              <a:solidFill>
                <a:srgbClr val="FFFFFF"/>
              </a:solidFill>
              <a:latin typeface="Arial"/>
              <a:cs typeface="Arial"/>
            </a:endParaRPr>
          </a:p>
          <a:p>
            <a:r>
              <a:rPr lang="en-US" sz="4400" b="1">
                <a:solidFill>
                  <a:schemeClr val="accent2"/>
                </a:solidFill>
                <a:ea typeface="+mn-lt"/>
                <a:cs typeface="+mn-lt"/>
              </a:rPr>
              <a:t>Nothing could always be something!</a:t>
            </a:r>
            <a:endParaRPr lang="en-US" sz="4400">
              <a:solidFill>
                <a:schemeClr val="accent2"/>
              </a:solidFill>
              <a:ea typeface="+mn-lt"/>
              <a:cs typeface="+mn-lt"/>
            </a:endParaRP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2000">
                <a:solidFill>
                  <a:srgbClr val="FFFFFF"/>
                </a:solidFill>
              </a:rPr>
              <a:t>SSW in the SH could be affecting ionosphere in the NH!</a:t>
            </a:r>
          </a:p>
          <a:p>
            <a:r>
              <a:rPr lang="en-US" sz="2400">
                <a:solidFill>
                  <a:schemeClr val="accent2"/>
                </a:solidFill>
              </a:rPr>
              <a:t>Use more beams</a:t>
            </a:r>
            <a:endParaRPr lang="en-US">
              <a:solidFill>
                <a:schemeClr val="accent2"/>
              </a:solidFill>
            </a:endParaRP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2000">
                <a:solidFill>
                  <a:srgbClr val="FFFFFF"/>
                </a:solidFill>
              </a:rPr>
              <a:t>Higher spatial coverage will help find more irregularities</a:t>
            </a:r>
          </a:p>
          <a:p>
            <a:r>
              <a:rPr lang="en-US" sz="2400">
                <a:solidFill>
                  <a:schemeClr val="accent2"/>
                </a:solidFill>
              </a:rPr>
              <a:t>Madrigal parameter calculator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2000">
                <a:solidFill>
                  <a:srgbClr val="FFFFFF"/>
                </a:solidFill>
              </a:rPr>
              <a:t>Pretty seamless</a:t>
            </a:r>
          </a:p>
          <a:p>
            <a:pPr lvl="1">
              <a:buFont typeface="Courier New" panose="020B0604020202020204" pitchFamily="34" charset="0"/>
              <a:buChar char="o"/>
            </a:pPr>
            <a:endParaRPr lang="en-US" sz="2400">
              <a:solidFill>
                <a:srgbClr val="FFFFFF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4CD34B9-5791-3717-E4C9-596655E474F4}"/>
              </a:ext>
            </a:extLst>
          </p:cNvPr>
          <p:cNvSpPr txBox="1">
            <a:spLocks/>
          </p:cNvSpPr>
          <p:nvPr/>
        </p:nvSpPr>
        <p:spPr>
          <a:xfrm>
            <a:off x="882600" y="489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>
                <a:solidFill>
                  <a:srgbClr val="FFFFFF"/>
                </a:solidFill>
              </a:rPr>
              <a:t>Thank you for  organizing this summer school and for all the amazing sessions!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53010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9D7F47-C10B-7109-663B-AFCD07C337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FFFFF"/>
                </a:solidFill>
              </a:rPr>
              <a:t>Change in Peak Densities over the 2 hours</a:t>
            </a:r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03A0F22E-70D4-2B82-EEDF-CCB8BB2364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25841" y="1696229"/>
            <a:ext cx="4351338" cy="4351338"/>
          </a:xfrm>
        </p:spPr>
      </p:pic>
      <p:pic>
        <p:nvPicPr>
          <p:cNvPr id="5" name="Content Placeholder 5" descr="A graph of the peak density&#10;&#10;Description automatically generated">
            <a:extLst>
              <a:ext uri="{FF2B5EF4-FFF2-40B4-BE49-F238E27FC236}">
                <a16:creationId xmlns:a16="http://schemas.microsoft.com/office/drawing/2014/main" id="{BEBA8776-B8F8-045E-551D-62D8289316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750" y="1538078"/>
            <a:ext cx="6962141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31912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27041A-1565-0664-D1CD-C374F9810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7310D50-1A80-920A-8E81-03C51DC298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14929" y="1825625"/>
            <a:ext cx="6962141" cy="4351338"/>
          </a:xfrm>
        </p:spPr>
      </p:pic>
    </p:spTree>
    <p:extLst>
      <p:ext uri="{BB962C8B-B14F-4D97-AF65-F5344CB8AC3E}">
        <p14:creationId xmlns:p14="http://schemas.microsoft.com/office/powerpoint/2010/main" val="8705200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8A8EAB8-D2FF-444D-B34B-7D32F106AD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C1D502D-2C70-8B40-94BE-83EC60A5AA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8721"/>
            <a:ext cx="6399671" cy="1243650"/>
          </a:xfrm>
        </p:spPr>
        <p:txBody>
          <a:bodyPr anchor="b">
            <a:normAutofit/>
          </a:bodyPr>
          <a:lstStyle/>
          <a:p>
            <a:r>
              <a:rPr lang="en-US" sz="3800">
                <a:solidFill>
                  <a:schemeClr val="bg1"/>
                </a:solidFill>
              </a:rPr>
              <a:t>Description of the experiment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EA38897-7BA3-4408-8083-3235339C4A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1873" y="1749756"/>
            <a:ext cx="4718304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85A96C-6970-2064-3DDF-7AC3870B69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7769" y="1747192"/>
            <a:ext cx="4586513" cy="3647710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>
                <a:solidFill>
                  <a:schemeClr val="bg1"/>
                </a:solidFill>
              </a:rPr>
              <a:t>Instruments: 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2800">
                <a:solidFill>
                  <a:schemeClr val="bg1"/>
                </a:solidFill>
              </a:rPr>
              <a:t>Poker Flat Incoherent Scatter Radar (PFISR)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2800">
                <a:solidFill>
                  <a:schemeClr val="bg1"/>
                </a:solidFill>
              </a:rPr>
              <a:t>GPS Receivers</a:t>
            </a:r>
          </a:p>
          <a:p>
            <a:r>
              <a:rPr lang="en-US">
                <a:solidFill>
                  <a:schemeClr val="bg1"/>
                </a:solidFill>
              </a:rPr>
              <a:t>Models: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2800">
                <a:solidFill>
                  <a:schemeClr val="bg1"/>
                </a:solidFill>
              </a:rPr>
              <a:t>International Reference Ionosphere (IRI)</a:t>
            </a:r>
          </a:p>
          <a:p>
            <a:r>
              <a:rPr lang="en-US">
                <a:solidFill>
                  <a:schemeClr val="bg1"/>
                </a:solidFill>
              </a:rPr>
              <a:t>Time of investigation: 24th</a:t>
            </a:r>
            <a:r>
              <a:rPr lang="en-US" sz="2800">
                <a:solidFill>
                  <a:schemeClr val="bg1"/>
                </a:solidFill>
              </a:rPr>
              <a:t> July, 2024 1-3 UT</a:t>
            </a:r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11AD06B-AB20-4097-8606-5DA00DBACE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4027" y="5707672"/>
            <a:ext cx="4713997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D50994ED-DAA1-793F-C1AF-F1E27EEEFEC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" t="2833" r="16525" b="3257"/>
          <a:stretch/>
        </p:blipFill>
        <p:spPr>
          <a:xfrm>
            <a:off x="6946727" y="1587128"/>
            <a:ext cx="4728859" cy="3977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2867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7AE9375-4664-4DB2-922D-2782A6E439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9EA45C0-B436-328B-B4B7-4CDF2F6878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199" y="142308"/>
            <a:ext cx="7188989" cy="1021424"/>
          </a:xfrm>
        </p:spPr>
        <p:txBody>
          <a:bodyPr anchor="b">
            <a:normAutofit/>
          </a:bodyPr>
          <a:lstStyle/>
          <a:p>
            <a:r>
              <a:rPr lang="en-US" sz="4000">
                <a:solidFill>
                  <a:schemeClr val="bg1"/>
                </a:solidFill>
              </a:rPr>
              <a:t>PFISR - Geometry and Details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E504C98-6397-41C1-A8D8-2D9C4ED307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1440584"/>
            <a:ext cx="8027189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7C2F6CE-0CF2-4DDD-85F5-96799A328F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4164811" y="6267491"/>
            <a:ext cx="8027189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8E858738-B8A9-9098-75B5-1B211214D5F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03689959"/>
              </p:ext>
            </p:extLst>
          </p:nvPr>
        </p:nvGraphicFramePr>
        <p:xfrm>
          <a:off x="8367372" y="2115679"/>
          <a:ext cx="3700576" cy="2172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7837">
                  <a:extLst>
                    <a:ext uri="{9D8B030D-6E8A-4147-A177-3AD203B41FA5}">
                      <a16:colId xmlns:a16="http://schemas.microsoft.com/office/drawing/2014/main" val="1607544990"/>
                    </a:ext>
                  </a:extLst>
                </a:gridCol>
                <a:gridCol w="1116000">
                  <a:extLst>
                    <a:ext uri="{9D8B030D-6E8A-4147-A177-3AD203B41FA5}">
                      <a16:colId xmlns:a16="http://schemas.microsoft.com/office/drawing/2014/main" val="2677547200"/>
                    </a:ext>
                  </a:extLst>
                </a:gridCol>
                <a:gridCol w="1044000">
                  <a:extLst>
                    <a:ext uri="{9D8B030D-6E8A-4147-A177-3AD203B41FA5}">
                      <a16:colId xmlns:a16="http://schemas.microsoft.com/office/drawing/2014/main" val="3418113605"/>
                    </a:ext>
                  </a:extLst>
                </a:gridCol>
                <a:gridCol w="962739">
                  <a:extLst>
                    <a:ext uri="{9D8B030D-6E8A-4147-A177-3AD203B41FA5}">
                      <a16:colId xmlns:a16="http://schemas.microsoft.com/office/drawing/2014/main" val="536777984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SN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/>
                        <a:t>Beam ID</a:t>
                      </a:r>
                      <a:endParaRPr lang="en-US" err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Az (deg)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El (deg)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81272372"/>
                  </a:ext>
                </a:extLst>
              </a:tr>
              <a:tr h="426024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/>
                        <a:t>64016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/>
                        <a:t>14.04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90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13526196"/>
                  </a:ext>
                </a:extLst>
              </a:tr>
              <a:tr h="426024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/>
                        <a:t>64157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-154.30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77.50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22301920"/>
                  </a:ext>
                </a:extLst>
              </a:tr>
              <a:tr h="426024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/>
                        <a:t>64964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-34.69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66.09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53161533"/>
                  </a:ext>
                </a:extLst>
              </a:tr>
              <a:tr h="426024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/>
                        <a:t>65066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75.03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65.56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1747590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8DF4FA53-B956-2B16-E90D-0A559A46DCB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060" t="6875" r="12450" b="48750"/>
          <a:stretch/>
        </p:blipFill>
        <p:spPr>
          <a:xfrm>
            <a:off x="4701030" y="2119574"/>
            <a:ext cx="3536634" cy="348539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F58563D-6999-C582-972F-BB2CF69DAC6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00" t="51375" r="8121" b="4781"/>
          <a:stretch/>
        </p:blipFill>
        <p:spPr>
          <a:xfrm>
            <a:off x="82515" y="2118366"/>
            <a:ext cx="4500752" cy="3485358"/>
          </a:xfrm>
          <a:prstGeom prst="rect">
            <a:avLst/>
          </a:prstGeom>
        </p:spPr>
      </p:pic>
      <p:sp>
        <p:nvSpPr>
          <p:cNvPr id="7" name="Subtitle 2">
            <a:extLst>
              <a:ext uri="{FF2B5EF4-FFF2-40B4-BE49-F238E27FC236}">
                <a16:creationId xmlns:a16="http://schemas.microsoft.com/office/drawing/2014/main" id="{7EB2F398-468A-756B-06CD-A4077D5652C6}"/>
              </a:ext>
            </a:extLst>
          </p:cNvPr>
          <p:cNvSpPr txBox="1">
            <a:spLocks/>
          </p:cNvSpPr>
          <p:nvPr/>
        </p:nvSpPr>
        <p:spPr>
          <a:xfrm>
            <a:off x="8888145" y="4650138"/>
            <a:ext cx="2475110" cy="61125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>
                <a:solidFill>
                  <a:srgbClr val="FFFFFF"/>
                </a:solidFill>
              </a:rPr>
              <a:t>ISR mode: Long pulse and alternating code</a:t>
            </a:r>
          </a:p>
        </p:txBody>
      </p:sp>
    </p:spTree>
    <p:extLst>
      <p:ext uri="{BB962C8B-B14F-4D97-AF65-F5344CB8AC3E}">
        <p14:creationId xmlns:p14="http://schemas.microsoft.com/office/powerpoint/2010/main" val="15598411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D84BD5-4E8B-59D0-9A79-3512A5FD08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FFFFF"/>
                </a:solidFill>
              </a:rPr>
              <a:t>Science Goals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AA2D1C-6412-2769-9BA8-B5CAE7F57B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31625"/>
            <a:ext cx="10515600" cy="4645338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US">
              <a:solidFill>
                <a:srgbClr val="FFFFFF"/>
              </a:solidFill>
            </a:endParaRPr>
          </a:p>
          <a:p>
            <a:endParaRPr lang="en-US">
              <a:solidFill>
                <a:srgbClr val="FFFFFF"/>
              </a:solidFill>
            </a:endParaRPr>
          </a:p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37DDB4E-65DD-1D0D-1829-3C47A5AAF259}"/>
              </a:ext>
            </a:extLst>
          </p:cNvPr>
          <p:cNvSpPr txBox="1">
            <a:spLocks/>
          </p:cNvSpPr>
          <p:nvPr/>
        </p:nvSpPr>
        <p:spPr>
          <a:xfrm>
            <a:off x="838200" y="1531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b="1" u="sng">
                <a:solidFill>
                  <a:schemeClr val="accent2"/>
                </a:solidFill>
                <a:ea typeface="+mn-lt"/>
                <a:cs typeface="+mn-lt"/>
              </a:rPr>
              <a:t>Original:</a:t>
            </a:r>
          </a:p>
          <a:p>
            <a:pPr marL="0" indent="0">
              <a:buNone/>
            </a:pPr>
            <a:r>
              <a:rPr lang="en-US">
                <a:solidFill>
                  <a:srgbClr val="FFFFFF"/>
                </a:solidFill>
                <a:ea typeface="+mn-lt"/>
                <a:cs typeface="+mn-lt"/>
              </a:rPr>
              <a:t>Investigate irregularities in Ne, </a:t>
            </a:r>
            <a:r>
              <a:rPr lang="en-US" err="1">
                <a:solidFill>
                  <a:srgbClr val="FFFFFF"/>
                </a:solidFill>
                <a:ea typeface="+mn-lt"/>
                <a:cs typeface="+mn-lt"/>
              </a:rPr>
              <a:t>Te</a:t>
            </a:r>
            <a:r>
              <a:rPr lang="en-US">
                <a:solidFill>
                  <a:srgbClr val="FFFFFF"/>
                </a:solidFill>
                <a:ea typeface="+mn-lt"/>
                <a:cs typeface="+mn-lt"/>
              </a:rPr>
              <a:t>, Ti in the E and F-region under active geomagnetic conditions, and examine drift velocities at the same time</a:t>
            </a:r>
          </a:p>
          <a:p>
            <a:pPr marL="0" indent="0">
              <a:buNone/>
            </a:pPr>
            <a:r>
              <a:rPr lang="en-US" b="1" i="1">
                <a:solidFill>
                  <a:srgbClr val="FFFFFF"/>
                </a:solidFill>
                <a:ea typeface="+mn-lt"/>
                <a:cs typeface="+mn-lt"/>
              </a:rPr>
              <a:t>Read: Find some cool anomalies and see some drifts</a:t>
            </a:r>
          </a:p>
          <a:p>
            <a:pPr marL="0" indent="0">
              <a:buNone/>
            </a:pPr>
            <a:endParaRPr lang="en-US">
              <a:solidFill>
                <a:srgbClr val="FFFFFF"/>
              </a:solidFill>
              <a:ea typeface="+mn-lt"/>
              <a:cs typeface="+mn-lt"/>
            </a:endParaRPr>
          </a:p>
          <a:p>
            <a:pPr marL="0" indent="0">
              <a:buNone/>
            </a:pPr>
            <a:r>
              <a:rPr lang="en-US" sz="3600" b="1" u="sng">
                <a:solidFill>
                  <a:schemeClr val="accent2"/>
                </a:solidFill>
                <a:ea typeface="+mn-lt"/>
                <a:cs typeface="+mn-lt"/>
              </a:rPr>
              <a:t>Refined:</a:t>
            </a:r>
          </a:p>
          <a:p>
            <a:pPr marL="0" indent="0">
              <a:buNone/>
            </a:pPr>
            <a:r>
              <a:rPr lang="en-US">
                <a:solidFill>
                  <a:srgbClr val="FFFFFF"/>
                </a:solidFill>
                <a:ea typeface="+mn-lt"/>
                <a:cs typeface="+mn-lt"/>
              </a:rPr>
              <a:t>Establish baseline ionosphere conditions to enable detection of something irregular</a:t>
            </a:r>
          </a:p>
          <a:p>
            <a:pPr marL="0" indent="0">
              <a:buNone/>
            </a:pPr>
            <a:r>
              <a:rPr lang="en-US" b="1" i="1">
                <a:solidFill>
                  <a:srgbClr val="FFFFFF"/>
                </a:solidFill>
              </a:rPr>
              <a:t>Read: What does nothing look like?</a:t>
            </a:r>
          </a:p>
        </p:txBody>
      </p:sp>
    </p:spTree>
    <p:extLst>
      <p:ext uri="{BB962C8B-B14F-4D97-AF65-F5344CB8AC3E}">
        <p14:creationId xmlns:p14="http://schemas.microsoft.com/office/powerpoint/2010/main" val="41023016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1D502D-2C70-8B40-94BE-83EC60A5AA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>
                <a:solidFill>
                  <a:srgbClr val="FFFFFF"/>
                </a:solidFill>
              </a:rPr>
              <a:t>What does nothing look like?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85A96C-6970-2064-3DDF-7AC3870B69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15625"/>
            <a:ext cx="10899381" cy="3031338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>
                <a:solidFill>
                  <a:srgbClr val="FFFFFF"/>
                </a:solidFill>
                <a:latin typeface="Arial"/>
                <a:cs typeface="Arial"/>
              </a:rPr>
              <a:t>Define "nothing" - using our PFISR experiment</a:t>
            </a:r>
            <a:endParaRPr lang="en-US">
              <a:solidFill>
                <a:srgbClr val="000000"/>
              </a:solidFill>
              <a:latin typeface="Arial"/>
              <a:cs typeface="Arial"/>
            </a:endParaRPr>
          </a:p>
          <a:p>
            <a:pPr lvl="1">
              <a:buFont typeface="Courier New,monospace" panose="020B0604020202020204" pitchFamily="34" charset="0"/>
              <a:buChar char="o"/>
            </a:pPr>
            <a:r>
              <a:rPr lang="en-US">
                <a:solidFill>
                  <a:srgbClr val="FFFFFF"/>
                </a:solidFill>
                <a:latin typeface="Arial"/>
                <a:cs typeface="Arial"/>
              </a:rPr>
              <a:t>  Nothing (data)</a:t>
            </a:r>
            <a:endParaRPr lang="en-US"/>
          </a:p>
          <a:p>
            <a:r>
              <a:rPr lang="en-US">
                <a:solidFill>
                  <a:srgbClr val="FFFFFF"/>
                </a:solidFill>
              </a:rPr>
              <a:t>Define "nothing" - using the International Reference Ionosphere (IRI)</a:t>
            </a:r>
            <a:endParaRPr lang="en-US"/>
          </a:p>
          <a:p>
            <a:pPr lvl="1">
              <a:buFont typeface="Courier New" panose="020B0604020202020204" pitchFamily="34" charset="0"/>
              <a:buChar char="o"/>
            </a:pPr>
            <a:r>
              <a:rPr lang="en-US">
                <a:solidFill>
                  <a:srgbClr val="FFFFFF"/>
                </a:solidFill>
              </a:rPr>
              <a:t>  Nothing (model)</a:t>
            </a:r>
          </a:p>
          <a:p>
            <a:r>
              <a:rPr lang="en-US">
                <a:solidFill>
                  <a:srgbClr val="FFFFFF"/>
                </a:solidFill>
              </a:rPr>
              <a:t>Compare the "nothings" (data vs model)</a:t>
            </a:r>
          </a:p>
          <a:p>
            <a:endParaRPr lang="en-US">
              <a:solidFill>
                <a:srgbClr val="FFFFFF"/>
              </a:solidFill>
              <a:cs typeface="Arial"/>
            </a:endParaRPr>
          </a:p>
          <a:p>
            <a:pPr marL="0" indent="0">
              <a:buNone/>
            </a:pPr>
            <a:r>
              <a:rPr lang="en-US" b="1">
                <a:solidFill>
                  <a:schemeClr val="accent2"/>
                </a:solidFill>
                <a:cs typeface="Arial"/>
              </a:rPr>
              <a:t>Motivation: Establish</a:t>
            </a:r>
            <a:r>
              <a:rPr lang="en-US" b="1">
                <a:solidFill>
                  <a:schemeClr val="accent2"/>
                </a:solidFill>
                <a:latin typeface="Aptos"/>
                <a:cs typeface="Arial"/>
              </a:rPr>
              <a:t> a quiet baseline "nothing" so we know when we see an anomaly "something".</a:t>
            </a:r>
            <a:endParaRPr lang="en-US" b="1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346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D0D0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F944E337-3E5D-4A1F-A5A1-2057F25B8A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DA50D69-7CF7-4844-B844-A2B821C77F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-7854"/>
            <a:ext cx="12192000" cy="6865854"/>
          </a:xfrm>
          <a:prstGeom prst="rect">
            <a:avLst/>
          </a:pr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3D84BD5-4E8B-59D0-9A79-3512A5FD08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30626" y="-1506"/>
            <a:ext cx="8295217" cy="1338696"/>
          </a:xfrm>
        </p:spPr>
        <p:txBody>
          <a:bodyPr>
            <a:normAutofit/>
          </a:bodyPr>
          <a:lstStyle/>
          <a:p>
            <a:r>
              <a:rPr lang="en-US" b="1">
                <a:solidFill>
                  <a:srgbClr val="FFFFFF"/>
                </a:solidFill>
              </a:rPr>
              <a:t>"Nothing" Data Analysis Overview</a:t>
            </a:r>
          </a:p>
        </p:txBody>
      </p:sp>
      <p:pic>
        <p:nvPicPr>
          <p:cNvPr id="14" name="Picture 13" descr="Abstract particle graph background">
            <a:extLst>
              <a:ext uri="{FF2B5EF4-FFF2-40B4-BE49-F238E27FC236}">
                <a16:creationId xmlns:a16="http://schemas.microsoft.com/office/drawing/2014/main" id="{8E99EE02-F71F-424C-C3BC-626CF584010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7308" r="26199" b="-3"/>
          <a:stretch/>
        </p:blipFill>
        <p:spPr>
          <a:xfrm>
            <a:off x="20" y="10"/>
            <a:ext cx="3754739" cy="6857990"/>
          </a:xfrm>
          <a:custGeom>
            <a:avLst/>
            <a:gdLst/>
            <a:ahLst/>
            <a:cxnLst/>
            <a:rect l="l" t="t" r="r" b="b"/>
            <a:pathLst>
              <a:path w="3754759" h="6858000">
                <a:moveTo>
                  <a:pt x="0" y="0"/>
                </a:moveTo>
                <a:lnTo>
                  <a:pt x="3405358" y="0"/>
                </a:lnTo>
                <a:lnTo>
                  <a:pt x="3406298" y="5103"/>
                </a:lnTo>
                <a:cubicBezTo>
                  <a:pt x="3408705" y="9272"/>
                  <a:pt x="3410993" y="13534"/>
                  <a:pt x="3408744" y="22806"/>
                </a:cubicBezTo>
                <a:cubicBezTo>
                  <a:pt x="3398212" y="18869"/>
                  <a:pt x="3412504" y="58782"/>
                  <a:pt x="3403554" y="60481"/>
                </a:cubicBezTo>
                <a:cubicBezTo>
                  <a:pt x="3417198" y="75379"/>
                  <a:pt x="3401704" y="83956"/>
                  <a:pt x="3406685" y="104437"/>
                </a:cubicBezTo>
                <a:cubicBezTo>
                  <a:pt x="3412035" y="113935"/>
                  <a:pt x="3413215" y="120918"/>
                  <a:pt x="3408439" y="130745"/>
                </a:cubicBezTo>
                <a:cubicBezTo>
                  <a:pt x="3434362" y="174436"/>
                  <a:pt x="3410826" y="157826"/>
                  <a:pt x="3422002" y="199353"/>
                </a:cubicBezTo>
                <a:cubicBezTo>
                  <a:pt x="3433366" y="235046"/>
                  <a:pt x="3441595" y="275734"/>
                  <a:pt x="3466217" y="309590"/>
                </a:cubicBezTo>
                <a:cubicBezTo>
                  <a:pt x="3473022" y="315692"/>
                  <a:pt x="3476249" y="331335"/>
                  <a:pt x="3473425" y="344525"/>
                </a:cubicBezTo>
                <a:cubicBezTo>
                  <a:pt x="3472938" y="346792"/>
                  <a:pt x="3472286" y="348904"/>
                  <a:pt x="3471491" y="350788"/>
                </a:cubicBezTo>
                <a:cubicBezTo>
                  <a:pt x="3476473" y="380853"/>
                  <a:pt x="3497528" y="490678"/>
                  <a:pt x="3503314" y="524915"/>
                </a:cubicBezTo>
                <a:cubicBezTo>
                  <a:pt x="3495110" y="528110"/>
                  <a:pt x="3511009" y="544789"/>
                  <a:pt x="3506208" y="556205"/>
                </a:cubicBezTo>
                <a:cubicBezTo>
                  <a:pt x="3501906" y="564424"/>
                  <a:pt x="3505727" y="571402"/>
                  <a:pt x="3506503" y="579730"/>
                </a:cubicBezTo>
                <a:cubicBezTo>
                  <a:pt x="3503352" y="590904"/>
                  <a:pt x="3511763" y="626437"/>
                  <a:pt x="3516997" y="635552"/>
                </a:cubicBezTo>
                <a:cubicBezTo>
                  <a:pt x="3534688" y="657082"/>
                  <a:pt x="3524838" y="708447"/>
                  <a:pt x="3538464" y="726388"/>
                </a:cubicBezTo>
                <a:cubicBezTo>
                  <a:pt x="3540659" y="733032"/>
                  <a:pt x="3541735" y="739585"/>
                  <a:pt x="3542115" y="746049"/>
                </a:cubicBezTo>
                <a:lnTo>
                  <a:pt x="3541598" y="764218"/>
                </a:lnTo>
                <a:lnTo>
                  <a:pt x="3538294" y="769538"/>
                </a:lnTo>
                <a:lnTo>
                  <a:pt x="3539714" y="780556"/>
                </a:lnTo>
                <a:lnTo>
                  <a:pt x="3539328" y="783752"/>
                </a:lnTo>
                <a:cubicBezTo>
                  <a:pt x="3538575" y="789859"/>
                  <a:pt x="3537953" y="795880"/>
                  <a:pt x="3537882" y="801812"/>
                </a:cubicBezTo>
                <a:cubicBezTo>
                  <a:pt x="3555332" y="793164"/>
                  <a:pt x="3540143" y="850853"/>
                  <a:pt x="3553763" y="833773"/>
                </a:cubicBezTo>
                <a:cubicBezTo>
                  <a:pt x="3556400" y="864868"/>
                  <a:pt x="3568671" y="840452"/>
                  <a:pt x="3557696" y="878520"/>
                </a:cubicBezTo>
                <a:cubicBezTo>
                  <a:pt x="3574636" y="926170"/>
                  <a:pt x="3572932" y="1002669"/>
                  <a:pt x="3596902" y="1039468"/>
                </a:cubicBezTo>
                <a:cubicBezTo>
                  <a:pt x="3588227" y="1035176"/>
                  <a:pt x="3582669" y="1055878"/>
                  <a:pt x="3587550" y="1069793"/>
                </a:cubicBezTo>
                <a:cubicBezTo>
                  <a:pt x="3553603" y="1054905"/>
                  <a:pt x="3620138" y="1124159"/>
                  <a:pt x="3598129" y="1137690"/>
                </a:cubicBezTo>
                <a:cubicBezTo>
                  <a:pt x="3619154" y="1137277"/>
                  <a:pt x="3657845" y="1198819"/>
                  <a:pt x="3642072" y="1229443"/>
                </a:cubicBezTo>
                <a:cubicBezTo>
                  <a:pt x="3648492" y="1274612"/>
                  <a:pt x="3667414" y="1305895"/>
                  <a:pt x="3662799" y="1353804"/>
                </a:cubicBezTo>
                <a:cubicBezTo>
                  <a:pt x="3665680" y="1355144"/>
                  <a:pt x="3668149" y="1357448"/>
                  <a:pt x="3670319" y="1360420"/>
                </a:cubicBezTo>
                <a:lnTo>
                  <a:pt x="3675717" y="1370453"/>
                </a:lnTo>
                <a:lnTo>
                  <a:pt x="3675458" y="1372456"/>
                </a:lnTo>
                <a:cubicBezTo>
                  <a:pt x="3675775" y="1380261"/>
                  <a:pt x="3677154" y="1384198"/>
                  <a:pt x="3678998" y="1386422"/>
                </a:cubicBezTo>
                <a:lnTo>
                  <a:pt x="3681613" y="1387932"/>
                </a:lnTo>
                <a:lnTo>
                  <a:pt x="3684619" y="1397028"/>
                </a:lnTo>
                <a:lnTo>
                  <a:pt x="3692094" y="1413643"/>
                </a:lnTo>
                <a:lnTo>
                  <a:pt x="3692036" y="1417975"/>
                </a:lnTo>
                <a:lnTo>
                  <a:pt x="3701043" y="1444940"/>
                </a:lnTo>
                <a:lnTo>
                  <a:pt x="3700474" y="1445893"/>
                </a:lnTo>
                <a:cubicBezTo>
                  <a:pt x="3699407" y="1448641"/>
                  <a:pt x="3699006" y="1451835"/>
                  <a:pt x="3699990" y="1456030"/>
                </a:cubicBezTo>
                <a:cubicBezTo>
                  <a:pt x="3688343" y="1458099"/>
                  <a:pt x="3696713" y="1461887"/>
                  <a:pt x="3700642" y="1474079"/>
                </a:cubicBezTo>
                <a:cubicBezTo>
                  <a:pt x="3683431" y="1480016"/>
                  <a:pt x="3700716" y="1509516"/>
                  <a:pt x="3693587" y="1522890"/>
                </a:cubicBezTo>
                <a:cubicBezTo>
                  <a:pt x="3696861" y="1531716"/>
                  <a:pt x="3700010" y="1541157"/>
                  <a:pt x="3702900" y="1551068"/>
                </a:cubicBezTo>
                <a:lnTo>
                  <a:pt x="3708038" y="1631578"/>
                </a:lnTo>
                <a:lnTo>
                  <a:pt x="3698097" y="1716642"/>
                </a:lnTo>
                <a:cubicBezTo>
                  <a:pt x="3699314" y="1747867"/>
                  <a:pt x="3695412" y="1775147"/>
                  <a:pt x="3700384" y="1801382"/>
                </a:cubicBezTo>
                <a:cubicBezTo>
                  <a:pt x="3696845" y="1812311"/>
                  <a:pt x="3695699" y="1822504"/>
                  <a:pt x="3702257" y="1832013"/>
                </a:cubicBezTo>
                <a:cubicBezTo>
                  <a:pt x="3701651" y="1861238"/>
                  <a:pt x="3693313" y="1868713"/>
                  <a:pt x="3700986" y="1886838"/>
                </a:cubicBezTo>
                <a:cubicBezTo>
                  <a:pt x="3687741" y="1903887"/>
                  <a:pt x="3693148" y="1904594"/>
                  <a:pt x="3697545" y="1912087"/>
                </a:cubicBezTo>
                <a:lnTo>
                  <a:pt x="3697885" y="1913171"/>
                </a:lnTo>
                <a:lnTo>
                  <a:pt x="3695987" y="1915505"/>
                </a:lnTo>
                <a:lnTo>
                  <a:pt x="3695284" y="1920179"/>
                </a:lnTo>
                <a:lnTo>
                  <a:pt x="3696499" y="1932787"/>
                </a:lnTo>
                <a:lnTo>
                  <a:pt x="3697473" y="1937503"/>
                </a:lnTo>
                <a:cubicBezTo>
                  <a:pt x="3697953" y="1940760"/>
                  <a:pt x="3698023" y="1942937"/>
                  <a:pt x="3697799" y="1944457"/>
                </a:cubicBezTo>
                <a:lnTo>
                  <a:pt x="3697642" y="1944638"/>
                </a:lnTo>
                <a:lnTo>
                  <a:pt x="3698268" y="1951136"/>
                </a:lnTo>
                <a:cubicBezTo>
                  <a:pt x="3699704" y="1962083"/>
                  <a:pt x="3701457" y="1972719"/>
                  <a:pt x="3703418" y="1982828"/>
                </a:cubicBezTo>
                <a:cubicBezTo>
                  <a:pt x="3694620" y="1991887"/>
                  <a:pt x="3707345" y="2028973"/>
                  <a:pt x="3689767" y="2025705"/>
                </a:cubicBezTo>
                <a:cubicBezTo>
                  <a:pt x="3691896" y="2039367"/>
                  <a:pt x="3699517" y="2047321"/>
                  <a:pt x="3687894" y="2043252"/>
                </a:cubicBezTo>
                <a:cubicBezTo>
                  <a:pt x="3688268" y="2047766"/>
                  <a:pt x="3687435" y="2050599"/>
                  <a:pt x="3686015" y="2052668"/>
                </a:cubicBezTo>
                <a:lnTo>
                  <a:pt x="3685329" y="2053280"/>
                </a:lnTo>
                <a:lnTo>
                  <a:pt x="3690348" y="2083660"/>
                </a:lnTo>
                <a:lnTo>
                  <a:pt x="3689688" y="2087758"/>
                </a:lnTo>
                <a:lnTo>
                  <a:pt x="3694656" y="2107476"/>
                </a:lnTo>
                <a:lnTo>
                  <a:pt x="3696317" y="2117709"/>
                </a:lnTo>
                <a:lnTo>
                  <a:pt x="3698652" y="2120508"/>
                </a:lnTo>
                <a:cubicBezTo>
                  <a:pt x="3700138" y="2123582"/>
                  <a:pt x="3700933" y="2128051"/>
                  <a:pt x="3700157" y="2135655"/>
                </a:cubicBezTo>
                <a:lnTo>
                  <a:pt x="3699626" y="2137431"/>
                </a:lnTo>
                <a:lnTo>
                  <a:pt x="3703486" y="2149795"/>
                </a:lnTo>
                <a:cubicBezTo>
                  <a:pt x="3705184" y="2153754"/>
                  <a:pt x="3707268" y="2157232"/>
                  <a:pt x="3709885" y="2160002"/>
                </a:cubicBezTo>
                <a:cubicBezTo>
                  <a:pt x="3698737" y="2203287"/>
                  <a:pt x="3712805" y="2242927"/>
                  <a:pt x="3712777" y="2289319"/>
                </a:cubicBezTo>
                <a:cubicBezTo>
                  <a:pt x="3693169" y="2310331"/>
                  <a:pt x="3722276" y="2389074"/>
                  <a:pt x="3742794" y="2399589"/>
                </a:cubicBezTo>
                <a:cubicBezTo>
                  <a:pt x="3725319" y="2400703"/>
                  <a:pt x="3751962" y="2457534"/>
                  <a:pt x="3753311" y="2472464"/>
                </a:cubicBezTo>
                <a:cubicBezTo>
                  <a:pt x="3753760" y="2477441"/>
                  <a:pt x="3751399" y="2477762"/>
                  <a:pt x="3743656" y="2469811"/>
                </a:cubicBezTo>
                <a:cubicBezTo>
                  <a:pt x="3746474" y="2485608"/>
                  <a:pt x="3738186" y="2502460"/>
                  <a:pt x="3730339" y="2493869"/>
                </a:cubicBezTo>
                <a:cubicBezTo>
                  <a:pt x="3748556" y="2541387"/>
                  <a:pt x="3736267" y="2613433"/>
                  <a:pt x="3746134" y="2667651"/>
                </a:cubicBezTo>
                <a:cubicBezTo>
                  <a:pt x="3730160" y="2698252"/>
                  <a:pt x="3745496" y="2681337"/>
                  <a:pt x="3743743" y="2712354"/>
                </a:cubicBezTo>
                <a:cubicBezTo>
                  <a:pt x="3759373" y="2703131"/>
                  <a:pt x="3736572" y="2750256"/>
                  <a:pt x="3754759" y="2751060"/>
                </a:cubicBezTo>
                <a:cubicBezTo>
                  <a:pt x="3753864" y="2756679"/>
                  <a:pt x="3752424" y="2762098"/>
                  <a:pt x="3750841" y="2767527"/>
                </a:cubicBezTo>
                <a:lnTo>
                  <a:pt x="3750021" y="2770377"/>
                </a:lnTo>
                <a:lnTo>
                  <a:pt x="3749874" y="2781617"/>
                </a:lnTo>
                <a:lnTo>
                  <a:pt x="3745916" y="2784975"/>
                </a:lnTo>
                <a:lnTo>
                  <a:pt x="3742888" y="2802030"/>
                </a:lnTo>
                <a:cubicBezTo>
                  <a:pt x="3742360" y="2808388"/>
                  <a:pt x="3742498" y="2815196"/>
                  <a:pt x="3743710" y="2822667"/>
                </a:cubicBezTo>
                <a:cubicBezTo>
                  <a:pt x="3751787" y="2840797"/>
                  <a:pt x="3744398" y="2870002"/>
                  <a:pt x="3746201" y="2896003"/>
                </a:cubicBezTo>
                <a:lnTo>
                  <a:pt x="3749006" y="2907846"/>
                </a:lnTo>
                <a:lnTo>
                  <a:pt x="3747206" y="2947037"/>
                </a:lnTo>
                <a:cubicBezTo>
                  <a:pt x="3747030" y="2958176"/>
                  <a:pt x="3747214" y="2969719"/>
                  <a:pt x="3748070" y="2981841"/>
                </a:cubicBezTo>
                <a:lnTo>
                  <a:pt x="3750937" y="3004278"/>
                </a:lnTo>
                <a:lnTo>
                  <a:pt x="3749761" y="3010254"/>
                </a:lnTo>
                <a:cubicBezTo>
                  <a:pt x="3750425" y="3020530"/>
                  <a:pt x="3756245" y="3033889"/>
                  <a:pt x="3749923" y="3032983"/>
                </a:cubicBezTo>
                <a:lnTo>
                  <a:pt x="3752658" y="3044429"/>
                </a:lnTo>
                <a:lnTo>
                  <a:pt x="3748217" y="3056076"/>
                </a:lnTo>
                <a:cubicBezTo>
                  <a:pt x="3747117" y="3057381"/>
                  <a:pt x="3745928" y="3058381"/>
                  <a:pt x="3744691" y="3059042"/>
                </a:cubicBezTo>
                <a:lnTo>
                  <a:pt x="3747123" y="3075102"/>
                </a:lnTo>
                <a:lnTo>
                  <a:pt x="3744190" y="3088509"/>
                </a:lnTo>
                <a:lnTo>
                  <a:pt x="3747093" y="3099930"/>
                </a:lnTo>
                <a:lnTo>
                  <a:pt x="3746799" y="3104743"/>
                </a:lnTo>
                <a:lnTo>
                  <a:pt x="3745610" y="3116729"/>
                </a:lnTo>
                <a:cubicBezTo>
                  <a:pt x="3744666" y="3122891"/>
                  <a:pt x="3743503" y="3129792"/>
                  <a:pt x="3742676" y="3137453"/>
                </a:cubicBezTo>
                <a:lnTo>
                  <a:pt x="3742441" y="3143884"/>
                </a:lnTo>
                <a:lnTo>
                  <a:pt x="3737104" y="3158122"/>
                </a:lnTo>
                <a:cubicBezTo>
                  <a:pt x="3733050" y="3168490"/>
                  <a:pt x="3730374" y="3176626"/>
                  <a:pt x="3733275" y="3185367"/>
                </a:cubicBezTo>
                <a:cubicBezTo>
                  <a:pt x="3728135" y="3200760"/>
                  <a:pt x="3712176" y="3212117"/>
                  <a:pt x="3717639" y="3233769"/>
                </a:cubicBezTo>
                <a:cubicBezTo>
                  <a:pt x="3709851" y="3227497"/>
                  <a:pt x="3717920" y="3258095"/>
                  <a:pt x="3710433" y="3262123"/>
                </a:cubicBezTo>
                <a:cubicBezTo>
                  <a:pt x="3704342" y="3264110"/>
                  <a:pt x="3705370" y="3273856"/>
                  <a:pt x="3703458" y="3281408"/>
                </a:cubicBezTo>
                <a:cubicBezTo>
                  <a:pt x="3697412" y="3287020"/>
                  <a:pt x="3693483" y="3324746"/>
                  <a:pt x="3695027" y="3337739"/>
                </a:cubicBezTo>
                <a:cubicBezTo>
                  <a:pt x="3703095" y="3374177"/>
                  <a:pt x="3679154" y="3404974"/>
                  <a:pt x="3684951" y="3434139"/>
                </a:cubicBezTo>
                <a:cubicBezTo>
                  <a:pt x="3684732" y="3441861"/>
                  <a:pt x="3683615" y="3448308"/>
                  <a:pt x="3681946" y="3453928"/>
                </a:cubicBezTo>
                <a:lnTo>
                  <a:pt x="3675939" y="3468021"/>
                </a:lnTo>
                <a:cubicBezTo>
                  <a:pt x="3674480" y="3468264"/>
                  <a:pt x="3673022" y="3468506"/>
                  <a:pt x="3671563" y="3468748"/>
                </a:cubicBezTo>
                <a:lnTo>
                  <a:pt x="3669360" y="3479164"/>
                </a:lnTo>
                <a:lnTo>
                  <a:pt x="3668060" y="3481325"/>
                </a:lnTo>
                <a:cubicBezTo>
                  <a:pt x="3665560" y="3485437"/>
                  <a:pt x="3663197" y="3489622"/>
                  <a:pt x="3661315" y="3494328"/>
                </a:cubicBezTo>
                <a:cubicBezTo>
                  <a:pt x="3678446" y="3506175"/>
                  <a:pt x="3648136" y="3536311"/>
                  <a:pt x="3664679" y="3537226"/>
                </a:cubicBezTo>
                <a:cubicBezTo>
                  <a:pt x="3657322" y="3565147"/>
                  <a:pt x="3674997" y="3558694"/>
                  <a:pt x="3654205" y="3577551"/>
                </a:cubicBezTo>
                <a:cubicBezTo>
                  <a:pt x="3653633" y="3634248"/>
                  <a:pt x="3628736" y="3694092"/>
                  <a:pt x="3637325" y="3749618"/>
                </a:cubicBezTo>
                <a:cubicBezTo>
                  <a:pt x="3631446" y="3736800"/>
                  <a:pt x="3620480" y="3747498"/>
                  <a:pt x="3620258" y="3763981"/>
                </a:cubicBezTo>
                <a:cubicBezTo>
                  <a:pt x="3596667" y="3715365"/>
                  <a:pt x="3630603" y="3842969"/>
                  <a:pt x="3608193" y="3830141"/>
                </a:cubicBezTo>
                <a:cubicBezTo>
                  <a:pt x="3625759" y="3852486"/>
                  <a:pt x="3638965" y="3943841"/>
                  <a:pt x="3616479" y="3951521"/>
                </a:cubicBezTo>
                <a:cubicBezTo>
                  <a:pt x="3607940" y="3994867"/>
                  <a:pt x="3614033" y="4040502"/>
                  <a:pt x="3595498" y="4074157"/>
                </a:cubicBezTo>
                <a:cubicBezTo>
                  <a:pt x="3597477" y="4078342"/>
                  <a:pt x="3598819" y="4082864"/>
                  <a:pt x="3599706" y="4087599"/>
                </a:cubicBezTo>
                <a:lnTo>
                  <a:pt x="3601103" y="4101515"/>
                </a:lnTo>
                <a:lnTo>
                  <a:pt x="3600274" y="4102849"/>
                </a:lnTo>
                <a:cubicBezTo>
                  <a:pt x="3598143" y="4109482"/>
                  <a:pt x="3598077" y="4114144"/>
                  <a:pt x="3598925" y="4117926"/>
                </a:cubicBezTo>
                <a:lnTo>
                  <a:pt x="3600630" y="4121966"/>
                </a:lnTo>
                <a:lnTo>
                  <a:pt x="3600331" y="4132543"/>
                </a:lnTo>
                <a:lnTo>
                  <a:pt x="3601432" y="4154003"/>
                </a:lnTo>
                <a:lnTo>
                  <a:pt x="3600054" y="4157433"/>
                </a:lnTo>
                <a:lnTo>
                  <a:pt x="3599248" y="4188888"/>
                </a:lnTo>
                <a:cubicBezTo>
                  <a:pt x="3598993" y="4188940"/>
                  <a:pt x="3598738" y="4188992"/>
                  <a:pt x="3598484" y="4189044"/>
                </a:cubicBezTo>
                <a:cubicBezTo>
                  <a:pt x="3596754" y="4190111"/>
                  <a:pt x="3595443" y="4192250"/>
                  <a:pt x="3594971" y="4196698"/>
                </a:cubicBezTo>
                <a:cubicBezTo>
                  <a:pt x="3584674" y="4185805"/>
                  <a:pt x="3590455" y="4197885"/>
                  <a:pt x="3589971" y="4211958"/>
                </a:cubicBezTo>
                <a:cubicBezTo>
                  <a:pt x="3573870" y="4198179"/>
                  <a:pt x="3579156" y="4240607"/>
                  <a:pt x="3569135" y="4243705"/>
                </a:cubicBezTo>
                <a:cubicBezTo>
                  <a:pt x="3569142" y="4254351"/>
                  <a:pt x="3568856" y="4265362"/>
                  <a:pt x="3568210" y="4276468"/>
                </a:cubicBezTo>
                <a:lnTo>
                  <a:pt x="3567613" y="4282925"/>
                </a:lnTo>
                <a:cubicBezTo>
                  <a:pt x="3567553" y="4282949"/>
                  <a:pt x="3567492" y="4282974"/>
                  <a:pt x="3567432" y="4282999"/>
                </a:cubicBezTo>
                <a:cubicBezTo>
                  <a:pt x="3566940" y="4284280"/>
                  <a:pt x="3566607" y="4286359"/>
                  <a:pt x="3566464" y="4289697"/>
                </a:cubicBezTo>
                <a:lnTo>
                  <a:pt x="3566526" y="4294698"/>
                </a:lnTo>
                <a:lnTo>
                  <a:pt x="3565367" y="4307225"/>
                </a:lnTo>
                <a:lnTo>
                  <a:pt x="3563841" y="4311164"/>
                </a:lnTo>
                <a:lnTo>
                  <a:pt x="3561610" y="4312189"/>
                </a:lnTo>
                <a:lnTo>
                  <a:pt x="3561734" y="4313408"/>
                </a:lnTo>
                <a:cubicBezTo>
                  <a:pt x="3564537" y="4323096"/>
                  <a:pt x="3569544" y="4327053"/>
                  <a:pt x="3553832" y="4334910"/>
                </a:cubicBezTo>
                <a:cubicBezTo>
                  <a:pt x="3557797" y="4356533"/>
                  <a:pt x="3548502" y="4358433"/>
                  <a:pt x="3542564" y="4385380"/>
                </a:cubicBezTo>
                <a:cubicBezTo>
                  <a:pt x="3547050" y="4398267"/>
                  <a:pt x="3544091" y="4407098"/>
                  <a:pt x="3538724" y="4415150"/>
                </a:cubicBezTo>
                <a:cubicBezTo>
                  <a:pt x="3538633" y="4442707"/>
                  <a:pt x="3529920" y="4465824"/>
                  <a:pt x="3525348" y="4495753"/>
                </a:cubicBezTo>
                <a:cubicBezTo>
                  <a:pt x="3529387" y="4530212"/>
                  <a:pt x="3514579" y="4543935"/>
                  <a:pt x="3509749" y="4575934"/>
                </a:cubicBezTo>
                <a:cubicBezTo>
                  <a:pt x="3519579" y="4606914"/>
                  <a:pt x="3496418" y="4596497"/>
                  <a:pt x="3489779" y="4611927"/>
                </a:cubicBezTo>
                <a:lnTo>
                  <a:pt x="3488856" y="4616508"/>
                </a:lnTo>
                <a:lnTo>
                  <a:pt x="3489486" y="4629163"/>
                </a:lnTo>
                <a:lnTo>
                  <a:pt x="3490242" y="4633947"/>
                </a:lnTo>
                <a:cubicBezTo>
                  <a:pt x="3490570" y="4637233"/>
                  <a:pt x="3490539" y="4639406"/>
                  <a:pt x="3490244" y="4640894"/>
                </a:cubicBezTo>
                <a:lnTo>
                  <a:pt x="3490078" y="4641059"/>
                </a:lnTo>
                <a:lnTo>
                  <a:pt x="3490403" y="4647582"/>
                </a:lnTo>
                <a:cubicBezTo>
                  <a:pt x="3491330" y="4658608"/>
                  <a:pt x="3492590" y="4669354"/>
                  <a:pt x="3494082" y="4679601"/>
                </a:cubicBezTo>
                <a:cubicBezTo>
                  <a:pt x="3484854" y="4687754"/>
                  <a:pt x="3495864" y="4725869"/>
                  <a:pt x="3478421" y="4720918"/>
                </a:cubicBezTo>
                <a:cubicBezTo>
                  <a:pt x="3479918" y="4734712"/>
                  <a:pt x="3487176" y="4743359"/>
                  <a:pt x="3475730" y="4738188"/>
                </a:cubicBezTo>
                <a:cubicBezTo>
                  <a:pt x="3475894" y="4742712"/>
                  <a:pt x="3474928" y="4745450"/>
                  <a:pt x="3473409" y="4747368"/>
                </a:cubicBezTo>
                <a:lnTo>
                  <a:pt x="3472696" y="4747913"/>
                </a:lnTo>
                <a:lnTo>
                  <a:pt x="3476304" y="4778609"/>
                </a:lnTo>
                <a:lnTo>
                  <a:pt x="3475454" y="4782623"/>
                </a:lnTo>
                <a:lnTo>
                  <a:pt x="3479507" y="4802712"/>
                </a:lnTo>
                <a:lnTo>
                  <a:pt x="3480695" y="4813049"/>
                </a:lnTo>
                <a:lnTo>
                  <a:pt x="3482902" y="4816057"/>
                </a:lnTo>
                <a:cubicBezTo>
                  <a:pt x="3484247" y="4819259"/>
                  <a:pt x="3484834" y="4823783"/>
                  <a:pt x="3483703" y="4831270"/>
                </a:cubicBezTo>
                <a:lnTo>
                  <a:pt x="3483090" y="4832984"/>
                </a:lnTo>
                <a:lnTo>
                  <a:pt x="3486378" y="4845654"/>
                </a:lnTo>
                <a:cubicBezTo>
                  <a:pt x="3487893" y="4849755"/>
                  <a:pt x="3489817" y="4853416"/>
                  <a:pt x="3492309" y="4856425"/>
                </a:cubicBezTo>
                <a:cubicBezTo>
                  <a:pt x="3479133" y="4898390"/>
                  <a:pt x="3491371" y="4939174"/>
                  <a:pt x="3489182" y="4985308"/>
                </a:cubicBezTo>
                <a:cubicBezTo>
                  <a:pt x="3492413" y="5037202"/>
                  <a:pt x="3496839" y="5073159"/>
                  <a:pt x="3498182" y="5107346"/>
                </a:cubicBezTo>
                <a:cubicBezTo>
                  <a:pt x="3500266" y="5123329"/>
                  <a:pt x="3506680" y="5240376"/>
                  <a:pt x="3499225" y="5231073"/>
                </a:cubicBezTo>
                <a:cubicBezTo>
                  <a:pt x="3515247" y="5280090"/>
                  <a:pt x="3497607" y="5309911"/>
                  <a:pt x="3504960" y="5364785"/>
                </a:cubicBezTo>
                <a:cubicBezTo>
                  <a:pt x="3487546" y="5393671"/>
                  <a:pt x="3503686" y="5378336"/>
                  <a:pt x="3500486" y="5409009"/>
                </a:cubicBezTo>
                <a:cubicBezTo>
                  <a:pt x="3516561" y="5401350"/>
                  <a:pt x="3491544" y="5446009"/>
                  <a:pt x="3509710" y="5448570"/>
                </a:cubicBezTo>
                <a:cubicBezTo>
                  <a:pt x="3508555" y="5454072"/>
                  <a:pt x="3506859" y="5459319"/>
                  <a:pt x="3505022" y="5464568"/>
                </a:cubicBezTo>
                <a:lnTo>
                  <a:pt x="3504070" y="5467320"/>
                </a:lnTo>
                <a:lnTo>
                  <a:pt x="3503399" y="5478483"/>
                </a:lnTo>
                <a:lnTo>
                  <a:pt x="3499281" y="5481443"/>
                </a:lnTo>
                <a:lnTo>
                  <a:pt x="3499047" y="5616712"/>
                </a:lnTo>
                <a:cubicBezTo>
                  <a:pt x="3502347" y="5628424"/>
                  <a:pt x="3503819" y="5666768"/>
                  <a:pt x="3498775" y="5675291"/>
                </a:cubicBezTo>
                <a:cubicBezTo>
                  <a:pt x="3497984" y="5683547"/>
                  <a:pt x="3500335" y="5692400"/>
                  <a:pt x="3494739" y="5697458"/>
                </a:cubicBezTo>
                <a:cubicBezTo>
                  <a:pt x="3492180" y="5715432"/>
                  <a:pt x="3486290" y="5756597"/>
                  <a:pt x="3483423" y="5783137"/>
                </a:cubicBezTo>
                <a:cubicBezTo>
                  <a:pt x="3491452" y="5796973"/>
                  <a:pt x="3477643" y="5819988"/>
                  <a:pt x="3477532" y="5856699"/>
                </a:cubicBezTo>
                <a:cubicBezTo>
                  <a:pt x="3486776" y="5871818"/>
                  <a:pt x="3477340" y="5881447"/>
                  <a:pt x="3490032" y="5910638"/>
                </a:cubicBezTo>
                <a:cubicBezTo>
                  <a:pt x="3488930" y="5911913"/>
                  <a:pt x="3487924" y="5913488"/>
                  <a:pt x="3487046" y="5915313"/>
                </a:cubicBezTo>
                <a:cubicBezTo>
                  <a:pt x="3481941" y="5925917"/>
                  <a:pt x="3482137" y="5942505"/>
                  <a:pt x="3487484" y="5952365"/>
                </a:cubicBezTo>
                <a:cubicBezTo>
                  <a:pt x="3504666" y="5999029"/>
                  <a:pt x="3505019" y="6042078"/>
                  <a:pt x="3509266" y="6082373"/>
                </a:cubicBezTo>
                <a:cubicBezTo>
                  <a:pt x="3512265" y="6128005"/>
                  <a:pt x="3492950" y="6098121"/>
                  <a:pt x="3509564" y="6154771"/>
                </a:cubicBezTo>
                <a:cubicBezTo>
                  <a:pt x="3503223" y="6161045"/>
                  <a:pt x="3503062" y="6168289"/>
                  <a:pt x="3506404" y="6180433"/>
                </a:cubicBezTo>
                <a:cubicBezTo>
                  <a:pt x="3507378" y="6202614"/>
                  <a:pt x="3491084" y="6201180"/>
                  <a:pt x="3501312" y="6223427"/>
                </a:cubicBezTo>
                <a:cubicBezTo>
                  <a:pt x="3492497" y="6219559"/>
                  <a:pt x="3498753" y="6265580"/>
                  <a:pt x="3489469" y="6255476"/>
                </a:cubicBezTo>
                <a:cubicBezTo>
                  <a:pt x="3481791" y="6270065"/>
                  <a:pt x="3495037" y="6276996"/>
                  <a:pt x="3488398" y="6291462"/>
                </a:cubicBezTo>
                <a:cubicBezTo>
                  <a:pt x="3487099" y="6307679"/>
                  <a:pt x="3497555" y="6282019"/>
                  <a:pt x="3498547" y="6299935"/>
                </a:cubicBezTo>
                <a:cubicBezTo>
                  <a:pt x="3498173" y="6321676"/>
                  <a:pt x="3514193" y="6321381"/>
                  <a:pt x="3494028" y="6338390"/>
                </a:cubicBezTo>
                <a:lnTo>
                  <a:pt x="3486030" y="6396716"/>
                </a:lnTo>
                <a:cubicBezTo>
                  <a:pt x="3491309" y="6409668"/>
                  <a:pt x="3488928" y="6420134"/>
                  <a:pt x="3484103" y="6430386"/>
                </a:cubicBezTo>
                <a:cubicBezTo>
                  <a:pt x="3485763" y="6460632"/>
                  <a:pt x="3478568" y="6488285"/>
                  <a:pt x="3475922" y="6522318"/>
                </a:cubicBezTo>
                <a:cubicBezTo>
                  <a:pt x="3482128" y="6559051"/>
                  <a:pt x="3468277" y="6578006"/>
                  <a:pt x="3465506" y="6614374"/>
                </a:cubicBezTo>
                <a:cubicBezTo>
                  <a:pt x="3478925" y="6650248"/>
                  <a:pt x="3446064" y="6638174"/>
                  <a:pt x="3446789" y="6668768"/>
                </a:cubicBezTo>
                <a:cubicBezTo>
                  <a:pt x="3458869" y="6718505"/>
                  <a:pt x="3435878" y="6667592"/>
                  <a:pt x="3439582" y="6744454"/>
                </a:cubicBezTo>
                <a:cubicBezTo>
                  <a:pt x="3441631" y="6748797"/>
                  <a:pt x="3439393" y="6758101"/>
                  <a:pt x="3436538" y="6757102"/>
                </a:cubicBezTo>
                <a:cubicBezTo>
                  <a:pt x="3437461" y="6773941"/>
                  <a:pt x="3420846" y="6822488"/>
                  <a:pt x="3424061" y="6846522"/>
                </a:cubicBezTo>
                <a:lnTo>
                  <a:pt x="3423032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AA2D1C-6412-2769-9BA8-B5CAE7F57B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1710" y="1154208"/>
            <a:ext cx="8083550" cy="5107230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2000" b="1">
                <a:solidFill>
                  <a:schemeClr val="accent2"/>
                </a:solidFill>
                <a:ea typeface="+mn-lt"/>
                <a:cs typeface="+mn-lt"/>
              </a:rPr>
              <a:t>Integration time of PFISR data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2000">
                <a:solidFill>
                  <a:srgbClr val="FFFFFF"/>
                </a:solidFill>
                <a:ea typeface="+mn-lt"/>
                <a:cs typeface="+mn-lt"/>
              </a:rPr>
              <a:t>All integration times examined: 1 min, 3min, 5 min, 10 min, 15 min, 20 min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2000">
                <a:solidFill>
                  <a:srgbClr val="FFFFFF"/>
                </a:solidFill>
                <a:ea typeface="+mn-lt"/>
                <a:cs typeface="+mn-lt"/>
              </a:rPr>
              <a:t>Two modes combined: Long pulse and Alternating codes 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2000" b="1">
                <a:solidFill>
                  <a:srgbClr val="FFFFFF"/>
                </a:solidFill>
                <a:ea typeface="+mn-lt"/>
                <a:cs typeface="+mn-lt"/>
              </a:rPr>
              <a:t>Longer integrations =&gt; lower errors</a:t>
            </a:r>
          </a:p>
          <a:p>
            <a:r>
              <a:rPr lang="en-US" sz="2000" b="1">
                <a:solidFill>
                  <a:schemeClr val="accent2"/>
                </a:solidFill>
                <a:ea typeface="+mn-lt"/>
                <a:cs typeface="+mn-lt"/>
              </a:rPr>
              <a:t>Data filtering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2000">
                <a:solidFill>
                  <a:srgbClr val="FFFFFF"/>
                </a:solidFill>
                <a:ea typeface="+mn-lt"/>
                <a:cs typeface="+mn-lt"/>
              </a:rPr>
              <a:t>Chi-squared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2000">
                <a:solidFill>
                  <a:srgbClr val="FFFFFF"/>
                </a:solidFill>
                <a:ea typeface="+mn-lt"/>
                <a:cs typeface="+mn-lt"/>
              </a:rPr>
              <a:t>Magnitude</a:t>
            </a:r>
            <a:r>
              <a:rPr lang="en-US" sz="2000">
                <a:solidFill>
                  <a:srgbClr val="FFFFFF"/>
                </a:solidFill>
              </a:rPr>
              <a:t> of error vs. Measurement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2000">
                <a:solidFill>
                  <a:srgbClr val="FFFFFF"/>
                </a:solidFill>
              </a:rPr>
              <a:t>Obvious outlier points (common sense)</a:t>
            </a:r>
          </a:p>
          <a:p>
            <a:r>
              <a:rPr lang="en-US" sz="2000" b="1">
                <a:solidFill>
                  <a:schemeClr val="accent2"/>
                </a:solidFill>
              </a:rPr>
              <a:t>Comparison with IRI Model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2000">
                <a:solidFill>
                  <a:srgbClr val="FFFFFF"/>
                </a:solidFill>
              </a:rPr>
              <a:t>International Reference Ionosphere (IRI) model is a standard empirical model that uses data from various ground based instruments (ISR, ionosondes) and various satellites (COSMIC, GNSS). (</a:t>
            </a:r>
            <a:r>
              <a:rPr lang="en-US" sz="2000" err="1">
                <a:solidFill>
                  <a:srgbClr val="FFFFFF"/>
                </a:solidFill>
              </a:rPr>
              <a:t>Bilitza</a:t>
            </a:r>
            <a:r>
              <a:rPr lang="en-US" sz="2000">
                <a:solidFill>
                  <a:srgbClr val="FFFFFF"/>
                </a:solidFill>
              </a:rPr>
              <a:t> et al., 2022 and Forsythe et al., 2024) 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2000">
                <a:solidFill>
                  <a:srgbClr val="FFFFFF"/>
                </a:solidFill>
              </a:rPr>
              <a:t>Inputs for the IRI model include PFISR </a:t>
            </a:r>
            <a:r>
              <a:rPr lang="en-US" sz="2000" err="1">
                <a:solidFill>
                  <a:srgbClr val="FFFFFF"/>
                </a:solidFill>
              </a:rPr>
              <a:t>lat</a:t>
            </a:r>
            <a:r>
              <a:rPr lang="en-US" sz="2000">
                <a:solidFill>
                  <a:srgbClr val="FFFFFF"/>
                </a:solidFill>
              </a:rPr>
              <a:t> and </a:t>
            </a:r>
            <a:r>
              <a:rPr lang="en-US" sz="2000" err="1">
                <a:solidFill>
                  <a:srgbClr val="FFFFFF"/>
                </a:solidFill>
              </a:rPr>
              <a:t>lon</a:t>
            </a:r>
            <a:r>
              <a:rPr lang="en-US" sz="2000">
                <a:solidFill>
                  <a:srgbClr val="FFFFFF"/>
                </a:solidFill>
              </a:rPr>
              <a:t>, F10.7 during 1-3 UT, run with same integration times as PFISR data.</a:t>
            </a:r>
          </a:p>
        </p:txBody>
      </p:sp>
    </p:spTree>
    <p:extLst>
      <p:ext uri="{BB962C8B-B14F-4D97-AF65-F5344CB8AC3E}">
        <p14:creationId xmlns:p14="http://schemas.microsoft.com/office/powerpoint/2010/main" val="1050791153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0DEC5EE-D8D4-EC8E-BD0F-81D0A4947B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7292" y="1301371"/>
            <a:ext cx="8217415" cy="5497258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64E3BB9E-2698-74C6-A673-0E96C3E30D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00" y="-2075"/>
            <a:ext cx="10844946" cy="1325563"/>
          </a:xfrm>
        </p:spPr>
        <p:txBody>
          <a:bodyPr anchor="b">
            <a:normAutofit/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RAW unfiltered data from all 4 beams of PFISR</a:t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(F region) using long pulse</a:t>
            </a:r>
          </a:p>
        </p:txBody>
      </p:sp>
    </p:spTree>
    <p:extLst>
      <p:ext uri="{BB962C8B-B14F-4D97-AF65-F5344CB8AC3E}">
        <p14:creationId xmlns:p14="http://schemas.microsoft.com/office/powerpoint/2010/main" val="12093346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1118</Words>
  <Application>Microsoft Macintosh PowerPoint</Application>
  <PresentationFormat>Widescreen</PresentationFormat>
  <Paragraphs>173</Paragraphs>
  <Slides>35</Slides>
  <Notes>5</Notes>
  <HiddenSlides>2</HiddenSlides>
  <MMClips>2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3" baseType="lpstr">
      <vt:lpstr>Aptos</vt:lpstr>
      <vt:lpstr>Aptos Display</vt:lpstr>
      <vt:lpstr>Arial</vt:lpstr>
      <vt:lpstr>Calibri</vt:lpstr>
      <vt:lpstr>Courier New</vt:lpstr>
      <vt:lpstr>Courier New,monospace</vt:lpstr>
      <vt:lpstr>Wingdings</vt:lpstr>
      <vt:lpstr>office theme</vt:lpstr>
      <vt:lpstr>Original:</vt:lpstr>
      <vt:lpstr>  Refined:</vt:lpstr>
      <vt:lpstr>Space Weather During Experiment</vt:lpstr>
      <vt:lpstr>Description of the experiment</vt:lpstr>
      <vt:lpstr>PFISR - Geometry and Details</vt:lpstr>
      <vt:lpstr>Science Goals</vt:lpstr>
      <vt:lpstr>What does nothing look like?</vt:lpstr>
      <vt:lpstr>"Nothing" Data Analysis Overview</vt:lpstr>
      <vt:lpstr>RAW unfiltered data from all 4 beams of PFISR (F region) using long pulse</vt:lpstr>
      <vt:lpstr>RAW unfiltered data from all 4 beams of PFISR (E Region) using alternate code</vt:lpstr>
      <vt:lpstr>RAW unfiltered data from all 4 beams of PFISR</vt:lpstr>
      <vt:lpstr>Filtered data from all 4 beams of PFISR (F region) combining both long pulse and alternate code</vt:lpstr>
      <vt:lpstr>Filtered data from all 4 beams of PFISR (F region) combining both long pulse and alternate code</vt:lpstr>
      <vt:lpstr>Electron Density Profiles for different integration times for 1 beam</vt:lpstr>
      <vt:lpstr>BEAM 1: Finalized Electron Density Profiles with integration time of 20 mins</vt:lpstr>
      <vt:lpstr>PowerPoint Presentation</vt:lpstr>
      <vt:lpstr>PowerPoint Presentation</vt:lpstr>
      <vt:lpstr>PowerPoint Presentation</vt:lpstr>
      <vt:lpstr>Change in Peak Densities and it’s altitude over the 2 hours</vt:lpstr>
      <vt:lpstr>Comparison of Electron Density Profiles: PFISR vs IRI</vt:lpstr>
      <vt:lpstr>Comparison of Electron Density Profiles: PFISR vs IRI</vt:lpstr>
      <vt:lpstr>PowerPoint Presentation</vt:lpstr>
      <vt:lpstr>Change in the electron density over the solar zenith angle during 2 hours using ALL data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Comparison of TEC - PFISR vs GPS</vt:lpstr>
      <vt:lpstr>Ionospheric Scintillation (GPS)</vt:lpstr>
      <vt:lpstr>Conclusions</vt:lpstr>
      <vt:lpstr>Future Work</vt:lpstr>
      <vt:lpstr>Lessons Learned!</vt:lpstr>
      <vt:lpstr>Change in Peak Densities over the 2 hours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Arunima Prakash</cp:lastModifiedBy>
  <cp:revision>3</cp:revision>
  <dcterms:created xsi:type="dcterms:W3CDTF">2024-07-26T13:33:22Z</dcterms:created>
  <dcterms:modified xsi:type="dcterms:W3CDTF">2024-07-27T15:45:59Z</dcterms:modified>
</cp:coreProperties>
</file>