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eec8142bd6_8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eec8142bd6_8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eea79ec6c4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2eea79ec6c4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eec8142bd6_8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eec8142bd6_8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eec8142bd6_8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eec8142bd6_8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eec8142bd6_8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2eec8142bd6_8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eec8142bd6_8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2eec8142bd6_8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eea79ec6c4_4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2eea79ec6c4_4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eeb6898cba_5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2eeb6898cba_5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595959"/>
                </a:solidFill>
              </a:rPr>
              <a:t>Latitude of PFISR ~65</a:t>
            </a:r>
            <a:r>
              <a:rPr baseline="30000" lang="en" sz="1800">
                <a:solidFill>
                  <a:srgbClr val="595959"/>
                </a:solidFill>
              </a:rPr>
              <a:t>o</a:t>
            </a:r>
            <a:endParaRPr baseline="30000" sz="1800">
              <a:solidFill>
                <a:srgbClr val="59595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595959"/>
                </a:solidFill>
              </a:rPr>
              <a:t>Latitude of RISR ~75</a:t>
            </a:r>
            <a:r>
              <a:rPr baseline="30000" lang="en" sz="1800">
                <a:solidFill>
                  <a:srgbClr val="595959"/>
                </a:solidFill>
              </a:rPr>
              <a:t>o </a:t>
            </a:r>
            <a:r>
              <a:rPr lang="en" sz="1800">
                <a:solidFill>
                  <a:srgbClr val="595959"/>
                </a:solidFill>
              </a:rPr>
              <a:t>North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eeb6898cba_5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2eeb6898cba_5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2eeb6898cba_5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2eeb6898cba_5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eeb6898cba_5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eeb6898cba_5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eeb6898cba_5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2eeb6898cba_5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2eea79ec6c4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2eea79ec6c4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2eea79ec6c4_4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2eea79ec6c4_4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eea79ec6c4_4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2eea79ec6c4_4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2eeb6898cba_5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2eeb6898cba_5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1.1% chance of scintillation happening from 23-01 ut</a:t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2eeb6898cba_5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2eeb6898cba_5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-154.3 az and 77.5 elevation</a:t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2eec8142bd6_6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2eec8142bd6_6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eec8142bd6_6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eec8142bd6_6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eeb6898cba_7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eeb6898cba_7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eec8142bd6_23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eec8142bd6_23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ee7336d53c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ee7336d53c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ee7336d53c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ee7336d53c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ee7336d53c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2ee7336d53c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ee7336d53c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ee7336d53c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9.png"/><Relationship Id="rId4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9.png"/><Relationship Id="rId4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png"/><Relationship Id="rId4" Type="http://schemas.openxmlformats.org/officeDocument/2006/relationships/image" Target="../media/image2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3.jpg"/><Relationship Id="rId4" Type="http://schemas.openxmlformats.org/officeDocument/2006/relationships/image" Target="../media/image25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4.jpg"/><Relationship Id="rId4" Type="http://schemas.openxmlformats.org/officeDocument/2006/relationships/image" Target="../media/image35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1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s://doi.org/10.1029/2018RS006779" TargetMode="External"/><Relationship Id="rId4" Type="http://schemas.openxmlformats.org/officeDocument/2006/relationships/image" Target="../media/image36.png"/><Relationship Id="rId5" Type="http://schemas.openxmlformats.org/officeDocument/2006/relationships/image" Target="../media/image3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2.png"/><Relationship Id="rId4" Type="http://schemas.openxmlformats.org/officeDocument/2006/relationships/image" Target="../media/image31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2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8.png"/><Relationship Id="rId5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9.png"/><Relationship Id="rId5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Relationship Id="rId4" Type="http://schemas.openxmlformats.org/officeDocument/2006/relationships/image" Target="../media/image2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8.png"/><Relationship Id="rId4" Type="http://schemas.openxmlformats.org/officeDocument/2006/relationships/image" Target="../media/image4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3.png"/><Relationship Id="rId4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2247904" y="-180475"/>
            <a:ext cx="4648200" cy="164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/>
              <a:t>ISR School 2024</a:t>
            </a:r>
            <a:endParaRPr sz="45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15432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Characterizing Ionospheric Responses to Quiet Geomagnetic </a:t>
            </a:r>
            <a:r>
              <a:rPr lang="en"/>
              <a:t>Conditions</a:t>
            </a:r>
            <a:r>
              <a:rPr lang="en"/>
              <a:t>: PFISR and RISER Radar Observations</a:t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1866150" y="2335875"/>
            <a:ext cx="5411700" cy="14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Homa Yazdi Karimi, Tapendra Sodari, Grace Kwon, Purbita Chatterjee, Gytis Blinstrubas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58437" y="3626012"/>
            <a:ext cx="2451460" cy="104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9898" y="3673910"/>
            <a:ext cx="2436802" cy="115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89625" y="3347576"/>
            <a:ext cx="1514225" cy="1603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83575" y="3772738"/>
            <a:ext cx="2103175" cy="954125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/>
          <p:nvPr>
            <p:ph type="title"/>
          </p:nvPr>
        </p:nvSpPr>
        <p:spPr>
          <a:xfrm>
            <a:off x="178000" y="445025"/>
            <a:ext cx="8760000" cy="8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Moving Trail in Electron Density Observed: Can it be a TID ??</a:t>
            </a:r>
            <a:endParaRPr b="1"/>
          </a:p>
        </p:txBody>
      </p:sp>
      <p:pic>
        <p:nvPicPr>
          <p:cNvPr id="141" name="Google Shape;14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588" y="1433424"/>
            <a:ext cx="4224776" cy="3453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53725" y="1433425"/>
            <a:ext cx="3927926" cy="3453526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2"/>
          <p:cNvSpPr/>
          <p:nvPr/>
        </p:nvSpPr>
        <p:spPr>
          <a:xfrm>
            <a:off x="843200" y="1967450"/>
            <a:ext cx="2885700" cy="1780200"/>
          </a:xfrm>
          <a:prstGeom prst="rect">
            <a:avLst/>
          </a:prstGeom>
          <a:noFill/>
          <a:ln cap="flat" cmpd="sng" w="38100">
            <a:solidFill>
              <a:srgbClr val="EA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Storm onset</a:t>
            </a:r>
            <a:endParaRPr/>
          </a:p>
        </p:txBody>
      </p:sp>
      <p:pic>
        <p:nvPicPr>
          <p:cNvPr id="150" name="Google Shape;15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11613"/>
            <a:ext cx="4693700" cy="25702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3"/>
          <p:cNvPicPr preferRelativeResize="0"/>
          <p:nvPr/>
        </p:nvPicPr>
        <p:blipFill rotWithShape="1">
          <a:blip r:embed="rId4">
            <a:alphaModFix/>
          </a:blip>
          <a:srcRect b="0" l="0" r="9074" t="0"/>
          <a:stretch/>
        </p:blipFill>
        <p:spPr>
          <a:xfrm>
            <a:off x="4760300" y="1111625"/>
            <a:ext cx="4267773" cy="2570225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3"/>
          <p:cNvSpPr txBox="1"/>
          <p:nvPr>
            <p:ph idx="1" type="body"/>
          </p:nvPr>
        </p:nvSpPr>
        <p:spPr>
          <a:xfrm>
            <a:off x="819400" y="3987125"/>
            <a:ext cx="5791800" cy="65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200"/>
              <a:t>Left = PFISR, right = RISR-N</a:t>
            </a:r>
            <a:endParaRPr sz="1200"/>
          </a:p>
        </p:txBody>
      </p:sp>
      <p:sp>
        <p:nvSpPr>
          <p:cNvPr id="153" name="Google Shape;153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4"/>
          <p:cNvSpPr txBox="1"/>
          <p:nvPr>
            <p:ph type="title"/>
          </p:nvPr>
        </p:nvSpPr>
        <p:spPr>
          <a:xfrm>
            <a:off x="178000" y="445025"/>
            <a:ext cx="8760000" cy="8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Moving Trail in Electron Density Observed: Can it be a TID ??</a:t>
            </a:r>
            <a:endParaRPr b="1"/>
          </a:p>
        </p:txBody>
      </p:sp>
      <p:pic>
        <p:nvPicPr>
          <p:cNvPr id="159" name="Google Shape;15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588" y="1433424"/>
            <a:ext cx="4224776" cy="3453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53725" y="1433425"/>
            <a:ext cx="3927926" cy="3453526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4"/>
          <p:cNvSpPr/>
          <p:nvPr/>
        </p:nvSpPr>
        <p:spPr>
          <a:xfrm>
            <a:off x="843200" y="1967450"/>
            <a:ext cx="2885700" cy="1780200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5"/>
          <p:cNvSpPr txBox="1"/>
          <p:nvPr>
            <p:ph type="title"/>
          </p:nvPr>
        </p:nvSpPr>
        <p:spPr>
          <a:xfrm>
            <a:off x="311700" y="1077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Electron Density variations at different heights</a:t>
            </a:r>
            <a:endParaRPr b="1"/>
          </a:p>
        </p:txBody>
      </p:sp>
      <p:sp>
        <p:nvSpPr>
          <p:cNvPr id="168" name="Google Shape;168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9" name="Google Shape;16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14300" y="626775"/>
            <a:ext cx="4431473" cy="3092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3813125"/>
            <a:ext cx="9144003" cy="116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6"/>
          <p:cNvSpPr txBox="1"/>
          <p:nvPr>
            <p:ph type="title"/>
          </p:nvPr>
        </p:nvSpPr>
        <p:spPr>
          <a:xfrm>
            <a:off x="311700" y="238900"/>
            <a:ext cx="5056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Ne gradient at 350 km altitude</a:t>
            </a:r>
            <a:endParaRPr b="1"/>
          </a:p>
        </p:txBody>
      </p:sp>
      <p:sp>
        <p:nvSpPr>
          <p:cNvPr id="176" name="Google Shape;176;p26"/>
          <p:cNvSpPr txBox="1"/>
          <p:nvPr/>
        </p:nvSpPr>
        <p:spPr>
          <a:xfrm>
            <a:off x="377275" y="1007250"/>
            <a:ext cx="3129300" cy="15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Why ??</a:t>
            </a:r>
            <a:endParaRPr b="1"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DD7E6B"/>
                </a:solidFill>
              </a:rPr>
              <a:t>That is the region around which F2 peak density exists.</a:t>
            </a:r>
            <a:endParaRPr b="1" sz="1800">
              <a:solidFill>
                <a:srgbClr val="DD7E6B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77" name="Google Shape;17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21500" y="1007250"/>
            <a:ext cx="5332625" cy="3352996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6"/>
          <p:cNvSpPr/>
          <p:nvPr/>
        </p:nvSpPr>
        <p:spPr>
          <a:xfrm>
            <a:off x="5162225" y="1245675"/>
            <a:ext cx="2688900" cy="2689200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26"/>
          <p:cNvSpPr txBox="1"/>
          <p:nvPr/>
        </p:nvSpPr>
        <p:spPr>
          <a:xfrm>
            <a:off x="412225" y="3222875"/>
            <a:ext cx="3129300" cy="12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</a:rPr>
              <a:t>Sharp changes in Ne gradient observed at 350 km throughout the time of observation</a:t>
            </a:r>
            <a:endParaRPr b="1" sz="1800">
              <a:solidFill>
                <a:schemeClr val="accent1"/>
              </a:solidFill>
            </a:endParaRPr>
          </a:p>
        </p:txBody>
      </p:sp>
      <p:cxnSp>
        <p:nvCxnSpPr>
          <p:cNvPr id="180" name="Google Shape;180;p26"/>
          <p:cNvCxnSpPr/>
          <p:nvPr/>
        </p:nvCxnSpPr>
        <p:spPr>
          <a:xfrm flipH="1" rot="10800000">
            <a:off x="3506575" y="2922950"/>
            <a:ext cx="1564500" cy="913500"/>
          </a:xfrm>
          <a:prstGeom prst="straightConnector1">
            <a:avLst/>
          </a:prstGeom>
          <a:noFill/>
          <a:ln cap="flat" cmpd="sng" w="38100">
            <a:solidFill>
              <a:srgbClr val="FF99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1" name="Google Shape;181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7"/>
          <p:cNvSpPr txBox="1"/>
          <p:nvPr>
            <p:ph type="title"/>
          </p:nvPr>
        </p:nvSpPr>
        <p:spPr>
          <a:xfrm>
            <a:off x="65700" y="238925"/>
            <a:ext cx="9078300" cy="9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What concerns us about Ne gradient fluctuations at 350 km altitude ??</a:t>
            </a:r>
            <a:endParaRPr b="1"/>
          </a:p>
        </p:txBody>
      </p:sp>
      <p:sp>
        <p:nvSpPr>
          <p:cNvPr id="187" name="Google Shape;187;p27"/>
          <p:cNvSpPr txBox="1"/>
          <p:nvPr/>
        </p:nvSpPr>
        <p:spPr>
          <a:xfrm>
            <a:off x="290425" y="1386600"/>
            <a:ext cx="8057100" cy="35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8761D"/>
                </a:solidFill>
              </a:rPr>
              <a:t>–</a:t>
            </a:r>
            <a:r>
              <a:rPr lang="en" sz="1800">
                <a:solidFill>
                  <a:schemeClr val="accent1"/>
                </a:solidFill>
              </a:rPr>
              <a:t> </a:t>
            </a:r>
            <a:r>
              <a:rPr lang="en" sz="1800">
                <a:solidFill>
                  <a:srgbClr val="38761D"/>
                </a:solidFill>
              </a:rPr>
              <a:t>Electron density gradient at a selected height essentially describes the rate of change of electron density with time in that region.</a:t>
            </a:r>
            <a:endParaRPr sz="1800">
              <a:solidFill>
                <a:srgbClr val="38761D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38761D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8761D"/>
                </a:solidFill>
              </a:rPr>
              <a:t>–  If we can notice sharp changes/rapid fluctuations in plasma density     gradient, it implies, there may be some irregularities/instabilities associated in that region.</a:t>
            </a:r>
            <a:endParaRPr sz="1800">
              <a:solidFill>
                <a:srgbClr val="38761D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38761D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8761D"/>
                </a:solidFill>
              </a:rPr>
              <a:t>– Can also provide a qualitative measurement of the amount of scintillation associated with a signal as it passes through that region.</a:t>
            </a:r>
            <a:endParaRPr sz="1800">
              <a:solidFill>
                <a:srgbClr val="38761D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38761D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8761D"/>
                </a:solidFill>
              </a:rPr>
              <a:t>– Can serve to help remove scintillation effects in navigation signals.</a:t>
            </a:r>
            <a:endParaRPr sz="1800">
              <a:solidFill>
                <a:srgbClr val="38761D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88" name="Google Shape;188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8"/>
          <p:cNvSpPr txBox="1"/>
          <p:nvPr>
            <p:ph type="title"/>
          </p:nvPr>
        </p:nvSpPr>
        <p:spPr>
          <a:xfrm>
            <a:off x="4852650" y="90900"/>
            <a:ext cx="4592400" cy="70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920"/>
              <a:t>Convection pattern:</a:t>
            </a:r>
            <a:endParaRPr sz="192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920"/>
              <a:t>Bz&gt;0 and Bz&lt;0</a:t>
            </a:r>
            <a:endParaRPr sz="1920"/>
          </a:p>
        </p:txBody>
      </p:sp>
      <p:sp>
        <p:nvSpPr>
          <p:cNvPr id="194" name="Google Shape;194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5" name="Google Shape;19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20800" y="791375"/>
            <a:ext cx="9844449" cy="3768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49150"/>
            <a:ext cx="4684250" cy="4452799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8"/>
          <p:cNvSpPr txBox="1"/>
          <p:nvPr/>
        </p:nvSpPr>
        <p:spPr>
          <a:xfrm>
            <a:off x="8465350" y="505175"/>
            <a:ext cx="914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98" name="Google Shape;198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Google Shape;20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09124" y="993800"/>
            <a:ext cx="5280276" cy="41497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9"/>
          <p:cNvSpPr txBox="1"/>
          <p:nvPr>
            <p:ph type="title"/>
          </p:nvPr>
        </p:nvSpPr>
        <p:spPr>
          <a:xfrm>
            <a:off x="152400" y="810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PFISR Velocities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Daytime 23:00-01:00 Ut (15:00-17:00 AKDT)</a:t>
            </a:r>
            <a:endParaRPr/>
          </a:p>
        </p:txBody>
      </p:sp>
      <p:sp>
        <p:nvSpPr>
          <p:cNvPr id="205" name="Google Shape;205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Google Shape;21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4025" y="1062625"/>
            <a:ext cx="5114076" cy="4080874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30"/>
          <p:cNvSpPr txBox="1"/>
          <p:nvPr>
            <p:ph type="title"/>
          </p:nvPr>
        </p:nvSpPr>
        <p:spPr>
          <a:xfrm>
            <a:off x="152400" y="47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RISR-N </a:t>
            </a:r>
            <a:r>
              <a:rPr lang="en"/>
              <a:t>Velocities</a:t>
            </a:r>
            <a:endParaRPr/>
          </a:p>
        </p:txBody>
      </p:sp>
      <p:sp>
        <p:nvSpPr>
          <p:cNvPr id="212" name="Google Shape;212;p30"/>
          <p:cNvSpPr txBox="1"/>
          <p:nvPr/>
        </p:nvSpPr>
        <p:spPr>
          <a:xfrm>
            <a:off x="0" y="523650"/>
            <a:ext cx="8520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</a:rPr>
              <a:t>Daytime 23:00-01:00 Ut (18:00-20:00 CDT)</a:t>
            </a:r>
            <a:endParaRPr/>
          </a:p>
        </p:txBody>
      </p:sp>
      <p:sp>
        <p:nvSpPr>
          <p:cNvPr id="213" name="Google Shape;213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1588" y="568150"/>
            <a:ext cx="5408586" cy="422265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31"/>
          <p:cNvSpPr txBox="1"/>
          <p:nvPr>
            <p:ph type="title"/>
          </p:nvPr>
        </p:nvSpPr>
        <p:spPr>
          <a:xfrm>
            <a:off x="177625" y="433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SuperDARN Convection Map</a:t>
            </a:r>
            <a:endParaRPr/>
          </a:p>
        </p:txBody>
      </p:sp>
      <p:sp>
        <p:nvSpPr>
          <p:cNvPr id="220" name="Google Shape;220;p31"/>
          <p:cNvSpPr/>
          <p:nvPr/>
        </p:nvSpPr>
        <p:spPr>
          <a:xfrm>
            <a:off x="1496125" y="798825"/>
            <a:ext cx="708900" cy="1264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31"/>
          <p:cNvSpPr/>
          <p:nvPr/>
        </p:nvSpPr>
        <p:spPr>
          <a:xfrm>
            <a:off x="1648525" y="693475"/>
            <a:ext cx="1083300" cy="708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31"/>
          <p:cNvSpPr/>
          <p:nvPr/>
        </p:nvSpPr>
        <p:spPr>
          <a:xfrm>
            <a:off x="1911475" y="1061275"/>
            <a:ext cx="609600" cy="465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31"/>
          <p:cNvSpPr/>
          <p:nvPr/>
        </p:nvSpPr>
        <p:spPr>
          <a:xfrm>
            <a:off x="1757350" y="1213675"/>
            <a:ext cx="657300" cy="572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31"/>
          <p:cNvSpPr/>
          <p:nvPr/>
        </p:nvSpPr>
        <p:spPr>
          <a:xfrm>
            <a:off x="1873975" y="4081900"/>
            <a:ext cx="708900" cy="708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311700" y="176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620"/>
              <a:t>Scientific Objectives</a:t>
            </a:r>
            <a:endParaRPr sz="3620"/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311700" y="1174025"/>
            <a:ext cx="7907100" cy="429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Observe the onset of the solar wind to the Earth 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Observe density enhancements and gradients correlated with the storm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Demonstrate</a:t>
            </a:r>
            <a:r>
              <a:rPr lang="en" sz="2100"/>
              <a:t> that ISR can sense two cell convection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Predict which layer scintillation will occur due to density gradients</a:t>
            </a:r>
            <a:endParaRPr sz="21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2"/>
          <p:cNvSpPr txBox="1"/>
          <p:nvPr>
            <p:ph type="title"/>
          </p:nvPr>
        </p:nvSpPr>
        <p:spPr>
          <a:xfrm>
            <a:off x="177625" y="433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SuperDARN Convection Map</a:t>
            </a:r>
            <a:endParaRPr/>
          </a:p>
        </p:txBody>
      </p:sp>
      <p:pic>
        <p:nvPicPr>
          <p:cNvPr id="231" name="Google Shape;23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2575" y="1074350"/>
            <a:ext cx="8196466" cy="3820974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3"/>
          <p:cNvSpPr txBox="1"/>
          <p:nvPr>
            <p:ph type="title"/>
          </p:nvPr>
        </p:nvSpPr>
        <p:spPr>
          <a:xfrm>
            <a:off x="311700" y="445025"/>
            <a:ext cx="2069400" cy="24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During the night time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PFISR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2024-07-24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33"/>
          <p:cNvSpPr txBox="1"/>
          <p:nvPr>
            <p:ph idx="1" type="body"/>
          </p:nvPr>
        </p:nvSpPr>
        <p:spPr>
          <a:xfrm>
            <a:off x="3551475" y="1167775"/>
            <a:ext cx="5067000" cy="258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39" name="Google Shape;239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81000" y="445025"/>
            <a:ext cx="6451301" cy="2312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94762" y="2678225"/>
            <a:ext cx="6023764" cy="2312175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48" name="Google Shape;24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2205" y="0"/>
            <a:ext cx="7739207" cy="269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26750" y="2495225"/>
            <a:ext cx="7650102" cy="2571750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5"/>
          <p:cNvSpPr txBox="1"/>
          <p:nvPr>
            <p:ph type="title"/>
          </p:nvPr>
        </p:nvSpPr>
        <p:spPr>
          <a:xfrm>
            <a:off x="311700" y="445025"/>
            <a:ext cx="1356900" cy="243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RISR</a:t>
            </a:r>
            <a:endParaRPr/>
          </a:p>
        </p:txBody>
      </p:sp>
      <p:sp>
        <p:nvSpPr>
          <p:cNvPr id="256" name="Google Shape;256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57" name="Google Shape;257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8400" y="482200"/>
            <a:ext cx="7233901" cy="4179099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6"/>
          <p:cNvSpPr txBox="1"/>
          <p:nvPr>
            <p:ph type="title"/>
          </p:nvPr>
        </p:nvSpPr>
        <p:spPr>
          <a:xfrm>
            <a:off x="311700" y="270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Scintillation Prediction</a:t>
            </a:r>
            <a:endParaRPr/>
          </a:p>
        </p:txBody>
      </p:sp>
      <p:sp>
        <p:nvSpPr>
          <p:cNvPr id="264" name="Google Shape;264;p36"/>
          <p:cNvSpPr txBox="1"/>
          <p:nvPr>
            <p:ph idx="1" type="body"/>
          </p:nvPr>
        </p:nvSpPr>
        <p:spPr>
          <a:xfrm>
            <a:off x="0" y="4630100"/>
            <a:ext cx="8520600" cy="51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050">
                <a:solidFill>
                  <a:srgbClr val="1C1D1E"/>
                </a:solidFill>
                <a:highlight>
                  <a:srgbClr val="FFFFFF"/>
                </a:highlight>
              </a:rPr>
              <a:t>Sreenivash, V., Su, Y., &amp; Datta-Barua, S. (2020). Automated ionospheric scattering layer hypothesis generation for detected and classified auroral GPS scintillation events. </a:t>
            </a:r>
            <a:r>
              <a:rPr i="1" lang="en" sz="1050">
                <a:solidFill>
                  <a:srgbClr val="1C1D1E"/>
                </a:solidFill>
                <a:highlight>
                  <a:srgbClr val="FFFFFF"/>
                </a:highlight>
              </a:rPr>
              <a:t>Radio Science</a:t>
            </a:r>
            <a:r>
              <a:rPr lang="en" sz="1050">
                <a:solidFill>
                  <a:srgbClr val="1C1D1E"/>
                </a:solidFill>
                <a:highlight>
                  <a:srgbClr val="FFFFFF"/>
                </a:highlight>
              </a:rPr>
              <a:t>, 55, e2018RS006779. </a:t>
            </a:r>
            <a:r>
              <a:rPr lang="en" sz="1050">
                <a:solidFill>
                  <a:srgbClr val="005274"/>
                </a:solidFill>
                <a:highlight>
                  <a:srgbClr val="FFFFFF"/>
                </a:highlight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https://doi.org/10.1029/2018RS006779</a:t>
            </a:r>
            <a:endParaRPr/>
          </a:p>
        </p:txBody>
      </p:sp>
      <p:pic>
        <p:nvPicPr>
          <p:cNvPr id="265" name="Google Shape;265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4375" y="1233600"/>
            <a:ext cx="4519440" cy="256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14875" y="445025"/>
            <a:ext cx="3660494" cy="3419676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36"/>
          <p:cNvSpPr/>
          <p:nvPr/>
        </p:nvSpPr>
        <p:spPr>
          <a:xfrm>
            <a:off x="6776375" y="2032763"/>
            <a:ext cx="337500" cy="244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90</a:t>
            </a:r>
            <a:endParaRPr sz="1000"/>
          </a:p>
        </p:txBody>
      </p:sp>
      <p:sp>
        <p:nvSpPr>
          <p:cNvPr id="268" name="Google Shape;268;p36"/>
          <p:cNvSpPr/>
          <p:nvPr/>
        </p:nvSpPr>
        <p:spPr>
          <a:xfrm>
            <a:off x="7430275" y="1861997"/>
            <a:ext cx="217500" cy="191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sp>
        <p:nvSpPr>
          <p:cNvPr id="269" name="Google Shape;269;p36"/>
          <p:cNvSpPr/>
          <p:nvPr/>
        </p:nvSpPr>
        <p:spPr>
          <a:xfrm>
            <a:off x="6442275" y="1572197"/>
            <a:ext cx="217500" cy="191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sp>
        <p:nvSpPr>
          <p:cNvPr id="270" name="Google Shape;270;p36"/>
          <p:cNvSpPr txBox="1"/>
          <p:nvPr/>
        </p:nvSpPr>
        <p:spPr>
          <a:xfrm>
            <a:off x="5450375" y="3864700"/>
            <a:ext cx="29895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Image modified from Sreenivash et al. 2020</a:t>
            </a:r>
            <a:endParaRPr sz="1100">
              <a:solidFill>
                <a:schemeClr val="dk2"/>
              </a:solidFill>
            </a:endParaRPr>
          </a:p>
        </p:txBody>
      </p:sp>
      <p:sp>
        <p:nvSpPr>
          <p:cNvPr id="271" name="Google Shape;271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7"/>
          <p:cNvSpPr txBox="1"/>
          <p:nvPr>
            <p:ph type="title"/>
          </p:nvPr>
        </p:nvSpPr>
        <p:spPr>
          <a:xfrm>
            <a:off x="60500" y="174975"/>
            <a:ext cx="1804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Scintillation Prediction</a:t>
            </a:r>
            <a:endParaRPr/>
          </a:p>
        </p:txBody>
      </p:sp>
      <p:pic>
        <p:nvPicPr>
          <p:cNvPr id="277" name="Google Shape;277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36250" y="72082"/>
            <a:ext cx="2269200" cy="498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488" y="4148100"/>
            <a:ext cx="1804525" cy="82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36312" y="2679950"/>
            <a:ext cx="3290724" cy="2524875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37"/>
          <p:cNvSpPr/>
          <p:nvPr/>
        </p:nvSpPr>
        <p:spPr>
          <a:xfrm>
            <a:off x="5293988" y="4998500"/>
            <a:ext cx="2269200" cy="128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81" name="Google Shape;281;p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67450" y="118175"/>
            <a:ext cx="3228449" cy="2524875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37"/>
          <p:cNvSpPr/>
          <p:nvPr/>
        </p:nvSpPr>
        <p:spPr>
          <a:xfrm>
            <a:off x="5315925" y="2401150"/>
            <a:ext cx="2269200" cy="128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37"/>
          <p:cNvSpPr txBox="1"/>
          <p:nvPr/>
        </p:nvSpPr>
        <p:spPr>
          <a:xfrm>
            <a:off x="5231775" y="2401150"/>
            <a:ext cx="344700" cy="20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23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284" name="Google Shape;284;p37"/>
          <p:cNvSpPr txBox="1"/>
          <p:nvPr/>
        </p:nvSpPr>
        <p:spPr>
          <a:xfrm>
            <a:off x="7263125" y="2401150"/>
            <a:ext cx="344700" cy="20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01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285" name="Google Shape;285;p37"/>
          <p:cNvSpPr txBox="1"/>
          <p:nvPr/>
        </p:nvSpPr>
        <p:spPr>
          <a:xfrm>
            <a:off x="6278163" y="2401150"/>
            <a:ext cx="344700" cy="20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0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286" name="Google Shape;286;p37"/>
          <p:cNvSpPr txBox="1"/>
          <p:nvPr/>
        </p:nvSpPr>
        <p:spPr>
          <a:xfrm>
            <a:off x="5704500" y="2401150"/>
            <a:ext cx="548700" cy="20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23.5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287" name="Google Shape;287;p37"/>
          <p:cNvSpPr txBox="1"/>
          <p:nvPr/>
        </p:nvSpPr>
        <p:spPr>
          <a:xfrm>
            <a:off x="6731000" y="2401150"/>
            <a:ext cx="548700" cy="20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0.5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288" name="Google Shape;288;p37"/>
          <p:cNvSpPr txBox="1"/>
          <p:nvPr/>
        </p:nvSpPr>
        <p:spPr>
          <a:xfrm>
            <a:off x="5215838" y="4977850"/>
            <a:ext cx="344700" cy="20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23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289" name="Google Shape;289;p37"/>
          <p:cNvSpPr txBox="1"/>
          <p:nvPr/>
        </p:nvSpPr>
        <p:spPr>
          <a:xfrm>
            <a:off x="7218488" y="4969350"/>
            <a:ext cx="344700" cy="20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01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290" name="Google Shape;290;p37"/>
          <p:cNvSpPr txBox="1"/>
          <p:nvPr/>
        </p:nvSpPr>
        <p:spPr>
          <a:xfrm>
            <a:off x="6253188" y="4977850"/>
            <a:ext cx="344700" cy="20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0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291" name="Google Shape;291;p37"/>
          <p:cNvSpPr txBox="1"/>
          <p:nvPr/>
        </p:nvSpPr>
        <p:spPr>
          <a:xfrm>
            <a:off x="5667338" y="4977850"/>
            <a:ext cx="548700" cy="20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23.5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292" name="Google Shape;292;p37"/>
          <p:cNvSpPr txBox="1"/>
          <p:nvPr/>
        </p:nvSpPr>
        <p:spPr>
          <a:xfrm>
            <a:off x="6687488" y="4977850"/>
            <a:ext cx="548700" cy="20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0.5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293" name="Google Shape;293;p37"/>
          <p:cNvSpPr txBox="1"/>
          <p:nvPr/>
        </p:nvSpPr>
        <p:spPr>
          <a:xfrm>
            <a:off x="6042850" y="2497800"/>
            <a:ext cx="709200" cy="14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Time UT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294" name="Google Shape;294;p37"/>
          <p:cNvSpPr txBox="1"/>
          <p:nvPr/>
        </p:nvSpPr>
        <p:spPr>
          <a:xfrm>
            <a:off x="6021800" y="5062050"/>
            <a:ext cx="709200" cy="14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Time UT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295" name="Google Shape;295;p37"/>
          <p:cNvSpPr txBox="1"/>
          <p:nvPr/>
        </p:nvSpPr>
        <p:spPr>
          <a:xfrm rot="-5400000">
            <a:off x="4446800" y="1264750"/>
            <a:ext cx="1034400" cy="14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Altitude [km]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296" name="Google Shape;296;p37"/>
          <p:cNvSpPr txBox="1"/>
          <p:nvPr/>
        </p:nvSpPr>
        <p:spPr>
          <a:xfrm rot="-5400000">
            <a:off x="4424200" y="3841700"/>
            <a:ext cx="1034400" cy="14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Altitude [km]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297" name="Google Shape;297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38"/>
          <p:cNvSpPr txBox="1"/>
          <p:nvPr>
            <p:ph type="title"/>
          </p:nvPr>
        </p:nvSpPr>
        <p:spPr>
          <a:xfrm>
            <a:off x="311700" y="176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620"/>
              <a:t>Conclusion</a:t>
            </a:r>
            <a:endParaRPr sz="3620"/>
          </a:p>
        </p:txBody>
      </p:sp>
      <p:sp>
        <p:nvSpPr>
          <p:cNvPr id="303" name="Google Shape;303;p38"/>
          <p:cNvSpPr txBox="1"/>
          <p:nvPr>
            <p:ph idx="1" type="body"/>
          </p:nvPr>
        </p:nvSpPr>
        <p:spPr>
          <a:xfrm>
            <a:off x="311700" y="1174025"/>
            <a:ext cx="7907100" cy="429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The solar wind arrived early</a:t>
            </a:r>
            <a:r>
              <a:rPr lang="en" sz="2100"/>
              <a:t> 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Observed density enhancements and gradients correlated with the storm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Showed the correlation of ISR and SuperDARN velocity </a:t>
            </a:r>
            <a:r>
              <a:rPr lang="en" sz="2100"/>
              <a:t>measurements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Predicted</a:t>
            </a:r>
            <a:r>
              <a:rPr lang="en" sz="2100"/>
              <a:t> the layer </a:t>
            </a:r>
            <a:r>
              <a:rPr lang="en" sz="2100"/>
              <a:t>scintillation most likely would occur</a:t>
            </a:r>
            <a:r>
              <a:rPr lang="en" sz="2100"/>
              <a:t> </a:t>
            </a:r>
            <a:endParaRPr sz="21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title"/>
          </p:nvPr>
        </p:nvSpPr>
        <p:spPr>
          <a:xfrm>
            <a:off x="311700" y="176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Experimental Setup</a:t>
            </a:r>
            <a:endParaRPr/>
          </a:p>
        </p:txBody>
      </p:sp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311700" y="807675"/>
            <a:ext cx="4153800" cy="429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10000"/>
          </a:bodyPr>
          <a:lstStyle/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PFISR (Poker Flat Incoherent Scatter Radar) </a:t>
            </a:r>
            <a:endParaRPr/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Experiment Run 23:00-01:00 UT (19:00-21:00 EST) 07/23/2024</a:t>
            </a:r>
            <a:endParaRPr/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12 Beam Setup (Similar to World Day Setup)</a:t>
            </a:r>
            <a:endParaRPr/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Requested Alternating Code (AC) and Long Pulse (LP)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182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PFISR data also used from </a:t>
            </a:r>
            <a:endParaRPr/>
          </a:p>
          <a:p>
            <a:pPr indent="-31718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800"/>
              <a:t>18:00-21:00 UT</a:t>
            </a:r>
            <a:endParaRPr sz="1800"/>
          </a:p>
          <a:p>
            <a:pPr indent="-31718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800"/>
              <a:t>03:00-08:00 UT </a:t>
            </a:r>
            <a:endParaRPr sz="1800"/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RISR-N (Resolute Incoherent Scatter Radar)</a:t>
            </a:r>
            <a:endParaRPr/>
          </a:p>
          <a:p>
            <a:pPr indent="-31718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800"/>
              <a:t>18:00-21:00 UT</a:t>
            </a:r>
            <a:endParaRPr sz="1800"/>
          </a:p>
          <a:p>
            <a:pPr indent="-31718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800"/>
              <a:t>23:00-01:00 UT </a:t>
            </a:r>
            <a:endParaRPr sz="1800"/>
          </a:p>
          <a:p>
            <a:pPr indent="-31718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800"/>
              <a:t>03:00-08:00 UT 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5" name="Google Shape;7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2336375"/>
            <a:ext cx="3082901" cy="276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85350" y="0"/>
            <a:ext cx="4355625" cy="2474001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275" y="709250"/>
            <a:ext cx="5683676" cy="4278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93926" y="1144175"/>
            <a:ext cx="3181327" cy="1570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36600" y="2922600"/>
            <a:ext cx="3096001" cy="13350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6"/>
          <p:cNvSpPr txBox="1"/>
          <p:nvPr/>
        </p:nvSpPr>
        <p:spPr>
          <a:xfrm>
            <a:off x="236425" y="289800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Real Time Solar Wind</a:t>
            </a:r>
            <a:endParaRPr/>
          </a:p>
        </p:txBody>
      </p:sp>
      <p:sp>
        <p:nvSpPr>
          <p:cNvPr id="86" name="Google Shape;86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600" y="369950"/>
            <a:ext cx="5009951" cy="200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55950" y="2830931"/>
            <a:ext cx="4424899" cy="1741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8275" y="2830925"/>
            <a:ext cx="4159268" cy="1636875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5" name="Google Shape;95;p17"/>
          <p:cNvSpPr txBox="1"/>
          <p:nvPr/>
        </p:nvSpPr>
        <p:spPr>
          <a:xfrm>
            <a:off x="5472450" y="177925"/>
            <a:ext cx="30000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peaks in electron density, though these peaks shift and reduce in magnitude as time progresses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a clear overall decrease in electron density is evident across all altitudes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Electron Density</a:t>
            </a:r>
            <a:endParaRPr/>
          </a:p>
        </p:txBody>
      </p:sp>
      <p:sp>
        <p:nvSpPr>
          <p:cNvPr id="101" name="Google Shape;101;p18"/>
          <p:cNvSpPr txBox="1"/>
          <p:nvPr>
            <p:ph idx="1" type="body"/>
          </p:nvPr>
        </p:nvSpPr>
        <p:spPr>
          <a:xfrm>
            <a:off x="819400" y="3987125"/>
            <a:ext cx="5791800" cy="65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200"/>
              <a:t>Left = PFISR, right = RISR-N</a:t>
            </a:r>
            <a:endParaRPr sz="1200"/>
          </a:p>
        </p:txBody>
      </p:sp>
      <p:pic>
        <p:nvPicPr>
          <p:cNvPr id="102" name="Google Shape;10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000" y="1017725"/>
            <a:ext cx="4437336" cy="2732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14324" y="1039301"/>
            <a:ext cx="4437324" cy="27324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4" name="Google Shape;104;p18"/>
          <p:cNvCxnSpPr/>
          <p:nvPr/>
        </p:nvCxnSpPr>
        <p:spPr>
          <a:xfrm>
            <a:off x="489125" y="2394125"/>
            <a:ext cx="14502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5" name="Google Shape;105;p18"/>
          <p:cNvCxnSpPr/>
          <p:nvPr/>
        </p:nvCxnSpPr>
        <p:spPr>
          <a:xfrm>
            <a:off x="2666625" y="2383950"/>
            <a:ext cx="14502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6" name="Google Shape;106;p18"/>
          <p:cNvCxnSpPr/>
          <p:nvPr/>
        </p:nvCxnSpPr>
        <p:spPr>
          <a:xfrm>
            <a:off x="4922450" y="2220450"/>
            <a:ext cx="14502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7" name="Google Shape;107;p18"/>
          <p:cNvCxnSpPr/>
          <p:nvPr/>
        </p:nvCxnSpPr>
        <p:spPr>
          <a:xfrm>
            <a:off x="7099950" y="2210275"/>
            <a:ext cx="14502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8" name="Google Shape;108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Normalized density (all beams)</a:t>
            </a:r>
            <a:endParaRPr/>
          </a:p>
        </p:txBody>
      </p:sp>
      <p:pic>
        <p:nvPicPr>
          <p:cNvPr id="114" name="Google Shape;11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71" y="1017725"/>
            <a:ext cx="4903802" cy="268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9"/>
          <p:cNvPicPr preferRelativeResize="0"/>
          <p:nvPr/>
        </p:nvPicPr>
        <p:blipFill rotWithShape="1">
          <a:blip r:embed="rId4">
            <a:alphaModFix/>
          </a:blip>
          <a:srcRect b="0" l="0" r="9165" t="0"/>
          <a:stretch/>
        </p:blipFill>
        <p:spPr>
          <a:xfrm>
            <a:off x="4921575" y="1124055"/>
            <a:ext cx="4222426" cy="254534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9"/>
          <p:cNvSpPr txBox="1"/>
          <p:nvPr>
            <p:ph idx="1" type="body"/>
          </p:nvPr>
        </p:nvSpPr>
        <p:spPr>
          <a:xfrm>
            <a:off x="819400" y="3987125"/>
            <a:ext cx="5791800" cy="65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200"/>
              <a:t>Left = PFISR, right = RISR-N</a:t>
            </a:r>
            <a:endParaRPr sz="1200"/>
          </a:p>
        </p:txBody>
      </p:sp>
      <p:sp>
        <p:nvSpPr>
          <p:cNvPr id="117" name="Google Shape;117;p19"/>
          <p:cNvSpPr/>
          <p:nvPr/>
        </p:nvSpPr>
        <p:spPr>
          <a:xfrm>
            <a:off x="17150" y="1673300"/>
            <a:ext cx="1518900" cy="6351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Possible</a:t>
            </a:r>
            <a:r>
              <a:rPr lang="en"/>
              <a:t> drivers of Ne enhancement</a:t>
            </a:r>
            <a:endParaRPr/>
          </a:p>
        </p:txBody>
      </p:sp>
      <p:pic>
        <p:nvPicPr>
          <p:cNvPr id="124" name="Google Shape;12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072" y="1286525"/>
            <a:ext cx="4906824" cy="3250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0"/>
          <p:cNvPicPr preferRelativeResize="0"/>
          <p:nvPr/>
        </p:nvPicPr>
        <p:blipFill rotWithShape="1">
          <a:blip r:embed="rId4">
            <a:alphaModFix/>
          </a:blip>
          <a:srcRect b="3081" l="0" r="2695" t="0"/>
          <a:stretch/>
        </p:blipFill>
        <p:spPr>
          <a:xfrm>
            <a:off x="5088100" y="2020450"/>
            <a:ext cx="3898101" cy="2184025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Te/Ti ratio</a:t>
            </a:r>
            <a:endParaRPr/>
          </a:p>
        </p:txBody>
      </p:sp>
      <p:pic>
        <p:nvPicPr>
          <p:cNvPr id="132" name="Google Shape;13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4623577" cy="3820976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1"/>
          <p:cNvSpPr txBox="1"/>
          <p:nvPr>
            <p:ph idx="1" type="body"/>
          </p:nvPr>
        </p:nvSpPr>
        <p:spPr>
          <a:xfrm>
            <a:off x="6461550" y="177275"/>
            <a:ext cx="2500200" cy="79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63365, 76.1, 66.2 PFISR (left) </a:t>
            </a:r>
            <a:endParaRPr sz="12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200"/>
              <a:t>65306, 26.0, 85.0 RISR-N (right)</a:t>
            </a:r>
            <a:endParaRPr sz="1200"/>
          </a:p>
        </p:txBody>
      </p:sp>
      <p:pic>
        <p:nvPicPr>
          <p:cNvPr id="134" name="Google Shape;134;p21"/>
          <p:cNvPicPr preferRelativeResize="0"/>
          <p:nvPr/>
        </p:nvPicPr>
        <p:blipFill rotWithShape="1">
          <a:blip r:embed="rId4">
            <a:alphaModFix/>
          </a:blip>
          <a:srcRect b="0" l="0" r="10586" t="0"/>
          <a:stretch/>
        </p:blipFill>
        <p:spPr>
          <a:xfrm>
            <a:off x="4873700" y="1107150"/>
            <a:ext cx="4270300" cy="3946924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