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2c105134c4e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2c105134c4e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2c105134c4e_0_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2c105134c4e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2c105134c4e_0_1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2c105134c4e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2c105134c4e_0_1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2c105134c4e_0_1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c105134c4e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c105134c4e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c105134c4e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c105134c4e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2c105134c4e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2c105134c4e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c105134c4e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c105134c4e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c105134c4e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2c105134c4e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2c105134c4e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2c105134c4e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c105134c4e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c105134c4e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c105134c4e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2c105134c4e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jpg"/><Relationship Id="rId4"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How to Build an MTG Pippin Box</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Kirsten (Olson) Pappas, Class of 2014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2"/>
          <p:cNvSpPr/>
          <p:nvPr/>
        </p:nvSpPr>
        <p:spPr>
          <a:xfrm flipH="1" rot="-5400000">
            <a:off x="3566825" y="3741425"/>
            <a:ext cx="1796700" cy="3432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4" name="Google Shape;164;p22"/>
          <p:cNvSpPr/>
          <p:nvPr/>
        </p:nvSpPr>
        <p:spPr>
          <a:xfrm flipH="1" rot="-5400000">
            <a:off x="2795650" y="3738075"/>
            <a:ext cx="1796700" cy="3432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5" name="Google Shape;165;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8. Attach Short Edges</a:t>
            </a:r>
            <a:endParaRPr/>
          </a:p>
        </p:txBody>
      </p:sp>
      <p:sp>
        <p:nvSpPr>
          <p:cNvPr id="166" name="Google Shape;166;p22"/>
          <p:cNvSpPr txBox="1"/>
          <p:nvPr>
            <p:ph idx="1" type="body"/>
          </p:nvPr>
        </p:nvSpPr>
        <p:spPr>
          <a:xfrm>
            <a:off x="311700" y="1152475"/>
            <a:ext cx="8520600" cy="1778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Add the short edges to the ends using the same screws into the 2x4s.</a:t>
            </a:r>
            <a:endParaRPr/>
          </a:p>
          <a:p>
            <a:pPr indent="-342900" lvl="0" marL="457200" rtl="0" algn="l">
              <a:spcBef>
                <a:spcPts val="0"/>
              </a:spcBef>
              <a:spcAft>
                <a:spcPts val="0"/>
              </a:spcAft>
              <a:buSzPts val="1800"/>
              <a:buChar char="●"/>
            </a:pPr>
            <a:r>
              <a:rPr lang="en"/>
              <a:t>If you have either a nail gun or a staple gun with really long staples (pink, also approximate), go around the outer edge to connect the shorter edge directly to the longer edges. Do not do this with screws, as it will most likely split the wood. </a:t>
            </a:r>
            <a:endParaRPr/>
          </a:p>
        </p:txBody>
      </p:sp>
      <p:sp>
        <p:nvSpPr>
          <p:cNvPr id="167" name="Google Shape;167;p22"/>
          <p:cNvSpPr/>
          <p:nvPr/>
        </p:nvSpPr>
        <p:spPr>
          <a:xfrm>
            <a:off x="6825575" y="3258723"/>
            <a:ext cx="1253400" cy="1254300"/>
          </a:xfrm>
          <a:prstGeom prst="rect">
            <a:avLst/>
          </a:prstGeom>
          <a:solidFill>
            <a:srgbClr val="99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8" name="Google Shape;168;p22"/>
          <p:cNvSpPr/>
          <p:nvPr/>
        </p:nvSpPr>
        <p:spPr>
          <a:xfrm>
            <a:off x="7233959" y="3809063"/>
            <a:ext cx="153600" cy="1536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9" name="Google Shape;169;p22"/>
          <p:cNvSpPr/>
          <p:nvPr/>
        </p:nvSpPr>
        <p:spPr>
          <a:xfrm>
            <a:off x="7516919" y="3809063"/>
            <a:ext cx="153600" cy="1536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0" name="Google Shape;170;p22"/>
          <p:cNvSpPr/>
          <p:nvPr/>
        </p:nvSpPr>
        <p:spPr>
          <a:xfrm>
            <a:off x="7306097" y="3809063"/>
            <a:ext cx="307200" cy="1536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1" name="Google Shape;171;p22"/>
          <p:cNvSpPr/>
          <p:nvPr/>
        </p:nvSpPr>
        <p:spPr>
          <a:xfrm rot="-5400000">
            <a:off x="-56900" y="3285925"/>
            <a:ext cx="1883400" cy="1253400"/>
          </a:xfrm>
          <a:prstGeom prst="rect">
            <a:avLst/>
          </a:prstGeom>
          <a:solidFill>
            <a:srgbClr val="BF9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2" name="Google Shape;172;p22"/>
          <p:cNvSpPr/>
          <p:nvPr/>
        </p:nvSpPr>
        <p:spPr>
          <a:xfrm>
            <a:off x="258100" y="2913524"/>
            <a:ext cx="1253400" cy="97800"/>
          </a:xfrm>
          <a:prstGeom prst="rect">
            <a:avLst/>
          </a:prstGeom>
          <a:solidFill>
            <a:srgbClr val="99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3" name="Google Shape;173;p22"/>
          <p:cNvSpPr/>
          <p:nvPr/>
        </p:nvSpPr>
        <p:spPr>
          <a:xfrm rot="-5400000">
            <a:off x="252700" y="29645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4" name="Google Shape;174;p22"/>
          <p:cNvSpPr/>
          <p:nvPr/>
        </p:nvSpPr>
        <p:spPr>
          <a:xfrm rot="-5400000">
            <a:off x="405100" y="29645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5" name="Google Shape;175;p22"/>
          <p:cNvSpPr/>
          <p:nvPr/>
        </p:nvSpPr>
        <p:spPr>
          <a:xfrm rot="-5400000">
            <a:off x="1014700" y="29645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6" name="Google Shape;176;p22"/>
          <p:cNvSpPr/>
          <p:nvPr/>
        </p:nvSpPr>
        <p:spPr>
          <a:xfrm rot="-5400000">
            <a:off x="1167100" y="29645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7" name="Google Shape;177;p22"/>
          <p:cNvSpPr/>
          <p:nvPr/>
        </p:nvSpPr>
        <p:spPr>
          <a:xfrm rot="10800000">
            <a:off x="258100" y="4814726"/>
            <a:ext cx="1253400" cy="97800"/>
          </a:xfrm>
          <a:prstGeom prst="rect">
            <a:avLst/>
          </a:prstGeom>
          <a:solidFill>
            <a:srgbClr val="99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a:p>
        </p:txBody>
      </p:sp>
      <p:sp>
        <p:nvSpPr>
          <p:cNvPr id="178" name="Google Shape;178;p22"/>
          <p:cNvSpPr/>
          <p:nvPr/>
        </p:nvSpPr>
        <p:spPr>
          <a:xfrm rot="5400000">
            <a:off x="1177000" y="47933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a:p>
        </p:txBody>
      </p:sp>
      <p:sp>
        <p:nvSpPr>
          <p:cNvPr id="179" name="Google Shape;179;p22"/>
          <p:cNvSpPr/>
          <p:nvPr/>
        </p:nvSpPr>
        <p:spPr>
          <a:xfrm rot="5400000">
            <a:off x="1024600" y="47933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a:p>
        </p:txBody>
      </p:sp>
      <p:sp>
        <p:nvSpPr>
          <p:cNvPr id="180" name="Google Shape;180;p22"/>
          <p:cNvSpPr/>
          <p:nvPr/>
        </p:nvSpPr>
        <p:spPr>
          <a:xfrm rot="5400000">
            <a:off x="415000" y="47933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a:p>
        </p:txBody>
      </p:sp>
      <p:sp>
        <p:nvSpPr>
          <p:cNvPr id="181" name="Google Shape;181;p22"/>
          <p:cNvSpPr/>
          <p:nvPr/>
        </p:nvSpPr>
        <p:spPr>
          <a:xfrm rot="5400000">
            <a:off x="262600" y="47933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a:p>
        </p:txBody>
      </p:sp>
      <p:sp>
        <p:nvSpPr>
          <p:cNvPr id="182" name="Google Shape;182;p22"/>
          <p:cNvSpPr/>
          <p:nvPr/>
        </p:nvSpPr>
        <p:spPr>
          <a:xfrm rot="10800000">
            <a:off x="3458500" y="4814726"/>
            <a:ext cx="1253400" cy="97800"/>
          </a:xfrm>
          <a:prstGeom prst="rect">
            <a:avLst/>
          </a:prstGeom>
          <a:solidFill>
            <a:srgbClr val="99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a:p>
        </p:txBody>
      </p:sp>
      <p:sp>
        <p:nvSpPr>
          <p:cNvPr id="183" name="Google Shape;183;p22"/>
          <p:cNvSpPr/>
          <p:nvPr/>
        </p:nvSpPr>
        <p:spPr>
          <a:xfrm rot="5400000">
            <a:off x="4377400" y="47933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a:p>
        </p:txBody>
      </p:sp>
      <p:sp>
        <p:nvSpPr>
          <p:cNvPr id="184" name="Google Shape;184;p22"/>
          <p:cNvSpPr/>
          <p:nvPr/>
        </p:nvSpPr>
        <p:spPr>
          <a:xfrm rot="5400000">
            <a:off x="4225000" y="47933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a:p>
        </p:txBody>
      </p:sp>
      <p:sp>
        <p:nvSpPr>
          <p:cNvPr id="185" name="Google Shape;185;p22"/>
          <p:cNvSpPr/>
          <p:nvPr/>
        </p:nvSpPr>
        <p:spPr>
          <a:xfrm rot="5400000">
            <a:off x="3615400" y="47933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a:p>
        </p:txBody>
      </p:sp>
      <p:sp>
        <p:nvSpPr>
          <p:cNvPr id="186" name="Google Shape;186;p22"/>
          <p:cNvSpPr/>
          <p:nvPr/>
        </p:nvSpPr>
        <p:spPr>
          <a:xfrm rot="5400000">
            <a:off x="3463000" y="47933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a:p>
        </p:txBody>
      </p:sp>
      <p:sp>
        <p:nvSpPr>
          <p:cNvPr id="187" name="Google Shape;187;p22"/>
          <p:cNvSpPr/>
          <p:nvPr/>
        </p:nvSpPr>
        <p:spPr>
          <a:xfrm>
            <a:off x="3458500" y="2913524"/>
            <a:ext cx="1253400" cy="97800"/>
          </a:xfrm>
          <a:prstGeom prst="rect">
            <a:avLst/>
          </a:prstGeom>
          <a:solidFill>
            <a:srgbClr val="99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8" name="Google Shape;188;p22"/>
          <p:cNvSpPr/>
          <p:nvPr/>
        </p:nvSpPr>
        <p:spPr>
          <a:xfrm rot="-5400000">
            <a:off x="3453100" y="29645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9" name="Google Shape;189;p22"/>
          <p:cNvSpPr/>
          <p:nvPr/>
        </p:nvSpPr>
        <p:spPr>
          <a:xfrm rot="-5400000">
            <a:off x="3605500" y="29645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0" name="Google Shape;190;p22"/>
          <p:cNvSpPr/>
          <p:nvPr/>
        </p:nvSpPr>
        <p:spPr>
          <a:xfrm rot="-5400000">
            <a:off x="4215100" y="29645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1" name="Google Shape;191;p22"/>
          <p:cNvSpPr/>
          <p:nvPr/>
        </p:nvSpPr>
        <p:spPr>
          <a:xfrm rot="-5400000">
            <a:off x="4367500" y="29645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2" name="Google Shape;192;p22"/>
          <p:cNvSpPr txBox="1"/>
          <p:nvPr/>
        </p:nvSpPr>
        <p:spPr>
          <a:xfrm>
            <a:off x="2268125" y="3403325"/>
            <a:ext cx="974400" cy="63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Cut out view:</a:t>
            </a:r>
            <a:endParaRPr sz="1800">
              <a:solidFill>
                <a:schemeClr val="dk2"/>
              </a:solidFill>
            </a:endParaRPr>
          </a:p>
        </p:txBody>
      </p:sp>
      <p:sp>
        <p:nvSpPr>
          <p:cNvPr id="193" name="Google Shape;193;p22"/>
          <p:cNvSpPr/>
          <p:nvPr/>
        </p:nvSpPr>
        <p:spPr>
          <a:xfrm>
            <a:off x="6931946" y="3378950"/>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4" name="Google Shape;194;p22"/>
          <p:cNvSpPr/>
          <p:nvPr/>
        </p:nvSpPr>
        <p:spPr>
          <a:xfrm>
            <a:off x="7103900" y="3378950"/>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5" name="Google Shape;195;p22"/>
          <p:cNvSpPr/>
          <p:nvPr/>
        </p:nvSpPr>
        <p:spPr>
          <a:xfrm>
            <a:off x="7659959" y="3401609"/>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6" name="Google Shape;196;p22"/>
          <p:cNvSpPr/>
          <p:nvPr/>
        </p:nvSpPr>
        <p:spPr>
          <a:xfrm>
            <a:off x="7831912" y="3401609"/>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7" name="Google Shape;197;p22"/>
          <p:cNvSpPr/>
          <p:nvPr/>
        </p:nvSpPr>
        <p:spPr>
          <a:xfrm>
            <a:off x="7713500" y="4338667"/>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8" name="Google Shape;198;p22"/>
          <p:cNvSpPr/>
          <p:nvPr/>
        </p:nvSpPr>
        <p:spPr>
          <a:xfrm>
            <a:off x="7885454" y="4338667"/>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9" name="Google Shape;199;p22"/>
          <p:cNvSpPr/>
          <p:nvPr/>
        </p:nvSpPr>
        <p:spPr>
          <a:xfrm>
            <a:off x="6940171" y="4338667"/>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0" name="Google Shape;200;p22"/>
          <p:cNvSpPr/>
          <p:nvPr/>
        </p:nvSpPr>
        <p:spPr>
          <a:xfrm>
            <a:off x="7112124" y="4338667"/>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1" name="Google Shape;201;p22"/>
          <p:cNvSpPr/>
          <p:nvPr/>
        </p:nvSpPr>
        <p:spPr>
          <a:xfrm>
            <a:off x="7954925" y="3285325"/>
            <a:ext cx="68100" cy="68100"/>
          </a:xfrm>
          <a:prstGeom prst="ellipse">
            <a:avLst/>
          </a:prstGeom>
          <a:solidFill>
            <a:srgbClr val="FF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2" name="Google Shape;202;p22"/>
          <p:cNvSpPr/>
          <p:nvPr/>
        </p:nvSpPr>
        <p:spPr>
          <a:xfrm>
            <a:off x="7726325" y="3285325"/>
            <a:ext cx="68100" cy="68100"/>
          </a:xfrm>
          <a:prstGeom prst="ellipse">
            <a:avLst/>
          </a:prstGeom>
          <a:solidFill>
            <a:srgbClr val="FF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3" name="Google Shape;203;p22"/>
          <p:cNvSpPr/>
          <p:nvPr/>
        </p:nvSpPr>
        <p:spPr>
          <a:xfrm>
            <a:off x="7421525" y="3285325"/>
            <a:ext cx="68100" cy="68100"/>
          </a:xfrm>
          <a:prstGeom prst="ellipse">
            <a:avLst/>
          </a:prstGeom>
          <a:solidFill>
            <a:srgbClr val="FF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4" name="Google Shape;204;p22"/>
          <p:cNvSpPr/>
          <p:nvPr/>
        </p:nvSpPr>
        <p:spPr>
          <a:xfrm>
            <a:off x="7116725" y="3285325"/>
            <a:ext cx="68100" cy="68100"/>
          </a:xfrm>
          <a:prstGeom prst="ellipse">
            <a:avLst/>
          </a:prstGeom>
          <a:solidFill>
            <a:srgbClr val="FF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5" name="Google Shape;205;p22"/>
          <p:cNvSpPr/>
          <p:nvPr/>
        </p:nvSpPr>
        <p:spPr>
          <a:xfrm>
            <a:off x="6888125" y="3285325"/>
            <a:ext cx="68100" cy="68100"/>
          </a:xfrm>
          <a:prstGeom prst="ellipse">
            <a:avLst/>
          </a:prstGeom>
          <a:solidFill>
            <a:srgbClr val="FF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6" name="Google Shape;206;p22"/>
          <p:cNvSpPr/>
          <p:nvPr/>
        </p:nvSpPr>
        <p:spPr>
          <a:xfrm>
            <a:off x="6888125" y="3590125"/>
            <a:ext cx="68100" cy="68100"/>
          </a:xfrm>
          <a:prstGeom prst="ellipse">
            <a:avLst/>
          </a:prstGeom>
          <a:solidFill>
            <a:srgbClr val="FF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7" name="Google Shape;207;p22"/>
          <p:cNvSpPr/>
          <p:nvPr/>
        </p:nvSpPr>
        <p:spPr>
          <a:xfrm>
            <a:off x="6888125" y="3818725"/>
            <a:ext cx="68100" cy="68100"/>
          </a:xfrm>
          <a:prstGeom prst="ellipse">
            <a:avLst/>
          </a:prstGeom>
          <a:solidFill>
            <a:srgbClr val="FF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8" name="Google Shape;208;p22"/>
          <p:cNvSpPr/>
          <p:nvPr/>
        </p:nvSpPr>
        <p:spPr>
          <a:xfrm>
            <a:off x="6888125" y="4123525"/>
            <a:ext cx="68100" cy="68100"/>
          </a:xfrm>
          <a:prstGeom prst="ellipse">
            <a:avLst/>
          </a:prstGeom>
          <a:solidFill>
            <a:srgbClr val="FF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9" name="Google Shape;209;p22"/>
          <p:cNvSpPr/>
          <p:nvPr/>
        </p:nvSpPr>
        <p:spPr>
          <a:xfrm>
            <a:off x="6888125" y="4428325"/>
            <a:ext cx="68100" cy="68100"/>
          </a:xfrm>
          <a:prstGeom prst="ellipse">
            <a:avLst/>
          </a:prstGeom>
          <a:solidFill>
            <a:srgbClr val="FF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0" name="Google Shape;210;p22"/>
          <p:cNvSpPr/>
          <p:nvPr/>
        </p:nvSpPr>
        <p:spPr>
          <a:xfrm>
            <a:off x="7116725" y="4428325"/>
            <a:ext cx="68100" cy="68100"/>
          </a:xfrm>
          <a:prstGeom prst="ellipse">
            <a:avLst/>
          </a:prstGeom>
          <a:solidFill>
            <a:srgbClr val="FF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1" name="Google Shape;211;p22"/>
          <p:cNvSpPr/>
          <p:nvPr/>
        </p:nvSpPr>
        <p:spPr>
          <a:xfrm>
            <a:off x="7421525" y="4428325"/>
            <a:ext cx="68100" cy="68100"/>
          </a:xfrm>
          <a:prstGeom prst="ellipse">
            <a:avLst/>
          </a:prstGeom>
          <a:solidFill>
            <a:srgbClr val="FF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2" name="Google Shape;212;p22"/>
          <p:cNvSpPr/>
          <p:nvPr/>
        </p:nvSpPr>
        <p:spPr>
          <a:xfrm>
            <a:off x="7726325" y="4428325"/>
            <a:ext cx="68100" cy="68100"/>
          </a:xfrm>
          <a:prstGeom prst="ellipse">
            <a:avLst/>
          </a:prstGeom>
          <a:solidFill>
            <a:srgbClr val="FF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3" name="Google Shape;213;p22"/>
          <p:cNvSpPr/>
          <p:nvPr/>
        </p:nvSpPr>
        <p:spPr>
          <a:xfrm>
            <a:off x="7954925" y="4428325"/>
            <a:ext cx="68100" cy="68100"/>
          </a:xfrm>
          <a:prstGeom prst="ellipse">
            <a:avLst/>
          </a:prstGeom>
          <a:solidFill>
            <a:srgbClr val="FF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4" name="Google Shape;214;p22"/>
          <p:cNvSpPr/>
          <p:nvPr/>
        </p:nvSpPr>
        <p:spPr>
          <a:xfrm>
            <a:off x="7985808" y="4199725"/>
            <a:ext cx="68100" cy="68100"/>
          </a:xfrm>
          <a:prstGeom prst="ellipse">
            <a:avLst/>
          </a:prstGeom>
          <a:solidFill>
            <a:srgbClr val="FF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5" name="Google Shape;215;p22"/>
          <p:cNvSpPr/>
          <p:nvPr/>
        </p:nvSpPr>
        <p:spPr>
          <a:xfrm>
            <a:off x="7985808" y="3818725"/>
            <a:ext cx="68100" cy="68100"/>
          </a:xfrm>
          <a:prstGeom prst="ellipse">
            <a:avLst/>
          </a:prstGeom>
          <a:solidFill>
            <a:srgbClr val="FF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6" name="Google Shape;216;p22"/>
          <p:cNvSpPr/>
          <p:nvPr/>
        </p:nvSpPr>
        <p:spPr>
          <a:xfrm>
            <a:off x="7985808" y="3590125"/>
            <a:ext cx="68100" cy="68100"/>
          </a:xfrm>
          <a:prstGeom prst="ellipse">
            <a:avLst/>
          </a:prstGeom>
          <a:solidFill>
            <a:srgbClr val="FF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9. Sand Everything</a:t>
            </a:r>
            <a:endParaRPr/>
          </a:p>
        </p:txBody>
      </p:sp>
      <p:sp>
        <p:nvSpPr>
          <p:cNvPr id="222" name="Google Shape;222;p2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No splinters allowed on the Pippin Boxes!</a:t>
            </a:r>
            <a:endParaRPr/>
          </a:p>
          <a:p>
            <a:pPr indent="-342900" lvl="0" marL="457200" rtl="0" algn="l">
              <a:spcBef>
                <a:spcPts val="0"/>
              </a:spcBef>
              <a:spcAft>
                <a:spcPts val="0"/>
              </a:spcAft>
              <a:buSzPts val="1800"/>
              <a:buChar char="●"/>
            </a:pPr>
            <a:r>
              <a:rPr lang="en"/>
              <a:t>Sand down all of the edges</a:t>
            </a:r>
            <a:endParaRPr/>
          </a:p>
          <a:p>
            <a:pPr indent="-342900" lvl="0" marL="457200" rtl="0" algn="l">
              <a:spcBef>
                <a:spcPts val="0"/>
              </a:spcBef>
              <a:spcAft>
                <a:spcPts val="0"/>
              </a:spcAft>
              <a:buSzPts val="1800"/>
              <a:buChar char="●"/>
            </a:pPr>
            <a:r>
              <a:rPr lang="en"/>
              <a:t>Sand down the inside of the handles so that people don’t get splinters when they pick up the boxes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10. Test</a:t>
            </a:r>
            <a:endParaRPr/>
          </a:p>
        </p:txBody>
      </p:sp>
      <p:sp>
        <p:nvSpPr>
          <p:cNvPr id="228" name="Google Shape;228;p2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Take a good, hard look at your finished project. Does </a:t>
            </a:r>
            <a:r>
              <a:rPr lang="en"/>
              <a:t>this feel like something you would feel confident standing on, jumping on, using as stairs?</a:t>
            </a:r>
            <a:endParaRPr/>
          </a:p>
          <a:p>
            <a:pPr indent="-342900" lvl="0" marL="457200" rtl="0" algn="l">
              <a:spcBef>
                <a:spcPts val="0"/>
              </a:spcBef>
              <a:spcAft>
                <a:spcPts val="0"/>
              </a:spcAft>
              <a:buSzPts val="1800"/>
              <a:buChar char="●"/>
            </a:pPr>
            <a:r>
              <a:rPr lang="en"/>
              <a:t>If yes, do that. If you survive, congratulations! You have built a good Pippin Box.</a:t>
            </a:r>
            <a:endParaRPr/>
          </a:p>
          <a:p>
            <a:pPr indent="-342900" lvl="0" marL="457200" rtl="0" algn="l">
              <a:spcBef>
                <a:spcPts val="0"/>
              </a:spcBef>
              <a:spcAft>
                <a:spcPts val="0"/>
              </a:spcAft>
              <a:buSzPts val="1800"/>
              <a:buChar char="●"/>
            </a:pPr>
            <a:r>
              <a:rPr lang="en"/>
              <a:t>If not, fix it. Can it be salvaged? Anything you can do to reinforce it more? If not, pull it apart.</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11. Probably paint them</a:t>
            </a:r>
            <a:endParaRPr/>
          </a:p>
        </p:txBody>
      </p:sp>
      <p:sp>
        <p:nvSpPr>
          <p:cNvPr id="234" name="Google Shape;234;p2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In general, it is a good idea to have a coat of paint on most of the set components we have. This is because the paint is where we add our fireproofing. Also, a coat of paint can make things a bit smoother.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Notes before we start</a:t>
            </a:r>
            <a:endParaRPr/>
          </a:p>
        </p:txBody>
      </p:sp>
      <p:sp>
        <p:nvSpPr>
          <p:cNvPr id="61" name="Google Shape;61;p14"/>
          <p:cNvSpPr txBox="1"/>
          <p:nvPr>
            <p:ph idx="1" type="body"/>
          </p:nvPr>
        </p:nvSpPr>
        <p:spPr>
          <a:xfrm>
            <a:off x="311700" y="908175"/>
            <a:ext cx="8520600" cy="41211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Pippin Boxes are 1 foot x 1 foot x 1 ½ foot and have handles in both of the end caps for easy carrying.</a:t>
            </a:r>
            <a:endParaRPr/>
          </a:p>
          <a:p>
            <a:pPr indent="-342900" lvl="0" marL="457200" rtl="0" algn="l">
              <a:spcBef>
                <a:spcPts val="0"/>
              </a:spcBef>
              <a:spcAft>
                <a:spcPts val="0"/>
              </a:spcAft>
              <a:buSzPts val="1800"/>
              <a:buChar char="●"/>
            </a:pPr>
            <a:r>
              <a:rPr lang="en"/>
              <a:t>Properly built Pippin Boxes are a theater person’s best friend. They can be used in sets, to hold up wood while cutting it, as a step stool for us short people, you name it.</a:t>
            </a:r>
            <a:endParaRPr/>
          </a:p>
          <a:p>
            <a:pPr indent="-342900" lvl="0" marL="457200" rtl="0" algn="l">
              <a:spcBef>
                <a:spcPts val="0"/>
              </a:spcBef>
              <a:spcAft>
                <a:spcPts val="0"/>
              </a:spcAft>
              <a:buSzPts val="1800"/>
              <a:buChar char="●"/>
            </a:pPr>
            <a:r>
              <a:rPr lang="en"/>
              <a:t>Because of this, you should be very careful/precise in your creation. Stuff should be as flush as possible. If you ever create a Pippin Box that seems “wonky,” take it apart and do it again. These need to be structural for years after you leave. Don’t skimp or people might get hurt.</a:t>
            </a:r>
            <a:endParaRPr/>
          </a:p>
          <a:p>
            <a:pPr indent="-342900" lvl="0" marL="457200" rtl="0" algn="l">
              <a:spcBef>
                <a:spcPts val="0"/>
              </a:spcBef>
              <a:spcAft>
                <a:spcPts val="0"/>
              </a:spcAft>
              <a:buSzPts val="1800"/>
              <a:buChar char="●"/>
            </a:pPr>
            <a:r>
              <a:rPr lang="en"/>
              <a:t>On a similar note, if you ever find a Pippin Box that is structurally unstable/falling apart, pull it apart. It is better to have no Pippin Box than to have a crappy Pippin Box. Safety first!</a:t>
            </a:r>
            <a:endParaRPr/>
          </a:p>
          <a:p>
            <a:pPr indent="-342900" lvl="0" marL="457200" rtl="0" algn="l">
              <a:spcBef>
                <a:spcPts val="0"/>
              </a:spcBef>
              <a:spcAft>
                <a:spcPts val="0"/>
              </a:spcAft>
              <a:buSzPts val="1800"/>
              <a:buChar char="●"/>
            </a:pPr>
            <a:r>
              <a:rPr lang="en"/>
              <a:t>In this document, colors are added for the easy of telling things apart.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388620" lvl="0" marL="457200" rtl="0" algn="l">
              <a:spcBef>
                <a:spcPts val="0"/>
              </a:spcBef>
              <a:spcAft>
                <a:spcPts val="0"/>
              </a:spcAft>
              <a:buSzPct val="100000"/>
              <a:buAutoNum type="arabicPeriod"/>
            </a:pPr>
            <a:r>
              <a:rPr lang="en"/>
              <a:t>Cut Short Edges (x2)</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The short edges are 1 foot x 1 foot squares made of ¾ inch plywood.</a:t>
            </a:r>
            <a:endParaRPr/>
          </a:p>
          <a:p>
            <a:pPr indent="-342900" lvl="0" marL="457200" rtl="0" algn="l">
              <a:spcBef>
                <a:spcPts val="0"/>
              </a:spcBef>
              <a:spcAft>
                <a:spcPts val="0"/>
              </a:spcAft>
              <a:buSzPts val="1800"/>
              <a:buChar char="●"/>
            </a:pPr>
            <a:r>
              <a:rPr lang="en"/>
              <a:t>Each Pippin box has 2 of them</a:t>
            </a:r>
            <a:endParaRPr/>
          </a:p>
          <a:p>
            <a:pPr indent="0" lvl="0" marL="0" rtl="0" algn="l">
              <a:spcBef>
                <a:spcPts val="1200"/>
              </a:spcBef>
              <a:spcAft>
                <a:spcPts val="1200"/>
              </a:spcAft>
              <a:buNone/>
            </a:pPr>
            <a:r>
              <a:t/>
            </a:r>
            <a:endParaRPr/>
          </a:p>
        </p:txBody>
      </p:sp>
      <p:sp>
        <p:nvSpPr>
          <p:cNvPr id="68" name="Google Shape;68;p15"/>
          <p:cNvSpPr/>
          <p:nvPr/>
        </p:nvSpPr>
        <p:spPr>
          <a:xfrm>
            <a:off x="3488550" y="2081075"/>
            <a:ext cx="2044500" cy="2048400"/>
          </a:xfrm>
          <a:prstGeom prst="rect">
            <a:avLst/>
          </a:prstGeom>
          <a:solidFill>
            <a:srgbClr val="99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2. Put handles in the short edges</a:t>
            </a:r>
            <a:endParaRPr/>
          </a:p>
        </p:txBody>
      </p:sp>
      <p:sp>
        <p:nvSpPr>
          <p:cNvPr id="74" name="Google Shape;74;p16"/>
          <p:cNvSpPr txBox="1"/>
          <p:nvPr>
            <p:ph idx="1" type="body"/>
          </p:nvPr>
        </p:nvSpPr>
        <p:spPr>
          <a:xfrm>
            <a:off x="311700" y="1152475"/>
            <a:ext cx="8520600" cy="1778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AutoNum type="arabicPeriod"/>
            </a:pPr>
            <a:r>
              <a:rPr lang="en"/>
              <a:t>Cut two circular holes in the center of the piece, using a hole saw drill bit.</a:t>
            </a:r>
            <a:endParaRPr/>
          </a:p>
          <a:p>
            <a:pPr indent="0" lvl="0" marL="0" rtl="0" algn="l">
              <a:spcBef>
                <a:spcPts val="1200"/>
              </a:spcBef>
              <a:spcAft>
                <a:spcPts val="0"/>
              </a:spcAft>
              <a:buNone/>
            </a:pPr>
            <a:r>
              <a:t/>
            </a:r>
            <a:endParaRPr/>
          </a:p>
          <a:p>
            <a:pPr indent="-342900" lvl="0" marL="457200" rtl="0" algn="l">
              <a:spcBef>
                <a:spcPts val="1200"/>
              </a:spcBef>
              <a:spcAft>
                <a:spcPts val="0"/>
              </a:spcAft>
              <a:buSzPts val="1800"/>
              <a:buAutoNum type="arabicPeriod"/>
            </a:pPr>
            <a:r>
              <a:rPr lang="en"/>
              <a:t>Connect the two holes using a jigsaw or other appropriate saw.</a:t>
            </a:r>
            <a:endParaRPr/>
          </a:p>
        </p:txBody>
      </p:sp>
      <p:pic>
        <p:nvPicPr>
          <p:cNvPr id="75" name="Google Shape;75;p16"/>
          <p:cNvPicPr preferRelativeResize="0"/>
          <p:nvPr/>
        </p:nvPicPr>
        <p:blipFill>
          <a:blip r:embed="rId3">
            <a:alphaModFix/>
          </a:blip>
          <a:stretch>
            <a:fillRect/>
          </a:stretch>
        </p:blipFill>
        <p:spPr>
          <a:xfrm>
            <a:off x="7521225" y="126588"/>
            <a:ext cx="1100076" cy="1100076"/>
          </a:xfrm>
          <a:prstGeom prst="rect">
            <a:avLst/>
          </a:prstGeom>
          <a:noFill/>
          <a:ln>
            <a:noFill/>
          </a:ln>
        </p:spPr>
      </p:pic>
      <p:pic>
        <p:nvPicPr>
          <p:cNvPr id="76" name="Google Shape;76;p16"/>
          <p:cNvPicPr preferRelativeResize="0"/>
          <p:nvPr/>
        </p:nvPicPr>
        <p:blipFill>
          <a:blip r:embed="rId4">
            <a:alphaModFix/>
          </a:blip>
          <a:stretch>
            <a:fillRect/>
          </a:stretch>
        </p:blipFill>
        <p:spPr>
          <a:xfrm>
            <a:off x="6224594" y="96994"/>
            <a:ext cx="1159225" cy="1159250"/>
          </a:xfrm>
          <a:prstGeom prst="rect">
            <a:avLst/>
          </a:prstGeom>
          <a:noFill/>
          <a:ln>
            <a:noFill/>
          </a:ln>
        </p:spPr>
      </p:pic>
      <p:sp>
        <p:nvSpPr>
          <p:cNvPr id="77" name="Google Shape;77;p16"/>
          <p:cNvSpPr/>
          <p:nvPr/>
        </p:nvSpPr>
        <p:spPr>
          <a:xfrm>
            <a:off x="863000" y="2931175"/>
            <a:ext cx="1580700" cy="1581900"/>
          </a:xfrm>
          <a:prstGeom prst="rect">
            <a:avLst/>
          </a:prstGeom>
          <a:solidFill>
            <a:srgbClr val="99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8" name="Google Shape;78;p16"/>
          <p:cNvSpPr/>
          <p:nvPr/>
        </p:nvSpPr>
        <p:spPr>
          <a:xfrm>
            <a:off x="1378025" y="3625225"/>
            <a:ext cx="193800" cy="1938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9" name="Google Shape;79;p16"/>
          <p:cNvSpPr/>
          <p:nvPr/>
        </p:nvSpPr>
        <p:spPr>
          <a:xfrm>
            <a:off x="1734875" y="3625225"/>
            <a:ext cx="193800" cy="1938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0" name="Google Shape;80;p16"/>
          <p:cNvSpPr/>
          <p:nvPr/>
        </p:nvSpPr>
        <p:spPr>
          <a:xfrm>
            <a:off x="4996775" y="2931175"/>
            <a:ext cx="1580700" cy="1581900"/>
          </a:xfrm>
          <a:prstGeom prst="rect">
            <a:avLst/>
          </a:prstGeom>
          <a:solidFill>
            <a:srgbClr val="99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1" name="Google Shape;81;p16"/>
          <p:cNvSpPr/>
          <p:nvPr/>
        </p:nvSpPr>
        <p:spPr>
          <a:xfrm>
            <a:off x="5511800" y="3625225"/>
            <a:ext cx="193800" cy="1938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2" name="Google Shape;82;p16"/>
          <p:cNvSpPr/>
          <p:nvPr/>
        </p:nvSpPr>
        <p:spPr>
          <a:xfrm>
            <a:off x="5868650" y="3625225"/>
            <a:ext cx="193800" cy="1938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3" name="Google Shape;83;p16"/>
          <p:cNvSpPr/>
          <p:nvPr/>
        </p:nvSpPr>
        <p:spPr>
          <a:xfrm>
            <a:off x="5602775" y="3625225"/>
            <a:ext cx="387300" cy="1938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3. Cut Long Edges A (x2)</a:t>
            </a:r>
            <a:endParaRPr/>
          </a:p>
        </p:txBody>
      </p:sp>
      <p:sp>
        <p:nvSpPr>
          <p:cNvPr id="89" name="Google Shape;89;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The first set of long edges is the wider set. They are also made of ¾ inch plywood. There are two of them.</a:t>
            </a:r>
            <a:endParaRPr/>
          </a:p>
          <a:p>
            <a:pPr indent="-342900" lvl="0" marL="457200" rtl="0" algn="l">
              <a:spcBef>
                <a:spcPts val="0"/>
              </a:spcBef>
              <a:spcAft>
                <a:spcPts val="0"/>
              </a:spcAft>
              <a:buSzPts val="1800"/>
              <a:buChar char="●"/>
            </a:pPr>
            <a:r>
              <a:rPr lang="en"/>
              <a:t>They should be 1 foot wide and 16 ½ inches tall. This is so, when the short edges are put on either end, the box itself ends up being exactly 18 inches tall.</a:t>
            </a:r>
            <a:endParaRPr/>
          </a:p>
        </p:txBody>
      </p:sp>
      <p:sp>
        <p:nvSpPr>
          <p:cNvPr id="90" name="Google Shape;90;p17"/>
          <p:cNvSpPr/>
          <p:nvPr/>
        </p:nvSpPr>
        <p:spPr>
          <a:xfrm>
            <a:off x="3165725" y="3049525"/>
            <a:ext cx="2377500" cy="1581900"/>
          </a:xfrm>
          <a:prstGeom prst="rect">
            <a:avLst/>
          </a:prstGeom>
          <a:solidFill>
            <a:srgbClr val="BF9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4</a:t>
            </a:r>
            <a:r>
              <a:rPr lang="en"/>
              <a:t>. Cut Long Edges B (x2)</a:t>
            </a:r>
            <a:endParaRPr/>
          </a:p>
        </p:txBody>
      </p:sp>
      <p:sp>
        <p:nvSpPr>
          <p:cNvPr id="96" name="Google Shape;96;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The first set of long edges is the narrower set. They are also made of ¾ inch plywood. There are two of them.</a:t>
            </a:r>
            <a:endParaRPr/>
          </a:p>
          <a:p>
            <a:pPr indent="-342900" lvl="0" marL="457200" rtl="0" algn="l">
              <a:spcBef>
                <a:spcPts val="0"/>
              </a:spcBef>
              <a:spcAft>
                <a:spcPts val="0"/>
              </a:spcAft>
              <a:buSzPts val="1800"/>
              <a:buChar char="●"/>
            </a:pPr>
            <a:r>
              <a:rPr lang="en"/>
              <a:t>They should be 10 ½ inches wide and 16 ½ inches tall. </a:t>
            </a:r>
            <a:endParaRPr/>
          </a:p>
        </p:txBody>
      </p:sp>
      <p:sp>
        <p:nvSpPr>
          <p:cNvPr id="97" name="Google Shape;97;p18"/>
          <p:cNvSpPr/>
          <p:nvPr/>
        </p:nvSpPr>
        <p:spPr>
          <a:xfrm>
            <a:off x="3165725" y="2823525"/>
            <a:ext cx="2377500" cy="1463700"/>
          </a:xfrm>
          <a:prstGeom prst="rect">
            <a:avLst/>
          </a:prstGeom>
          <a:solidFill>
            <a:srgbClr val="1155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5. Cut 2x4 supports (x4)</a:t>
            </a:r>
            <a:endParaRPr/>
          </a:p>
        </p:txBody>
      </p:sp>
      <p:sp>
        <p:nvSpPr>
          <p:cNvPr id="103" name="Google Shape;103;p1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2x4s are added to the inside to help the box stay structural.</a:t>
            </a:r>
            <a:endParaRPr/>
          </a:p>
          <a:p>
            <a:pPr indent="-342900" lvl="0" marL="457200" rtl="0" algn="l">
              <a:spcBef>
                <a:spcPts val="0"/>
              </a:spcBef>
              <a:spcAft>
                <a:spcPts val="0"/>
              </a:spcAft>
              <a:buSzPts val="1800"/>
              <a:buChar char="●"/>
            </a:pPr>
            <a:r>
              <a:rPr lang="en"/>
              <a:t>There are a total of 4 of them and they are 16 ½ inches long, like the long edges of the Pippin Box.</a:t>
            </a:r>
            <a:endParaRPr/>
          </a:p>
        </p:txBody>
      </p:sp>
      <p:sp>
        <p:nvSpPr>
          <p:cNvPr id="104" name="Google Shape;104;p19"/>
          <p:cNvSpPr/>
          <p:nvPr/>
        </p:nvSpPr>
        <p:spPr>
          <a:xfrm>
            <a:off x="3133450" y="2995700"/>
            <a:ext cx="2377500" cy="2262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6. Attach 2x4s to Long Edges B</a:t>
            </a:r>
            <a:endParaRPr/>
          </a:p>
        </p:txBody>
      </p:sp>
      <p:sp>
        <p:nvSpPr>
          <p:cNvPr id="110" name="Google Shape;110;p20"/>
          <p:cNvSpPr txBox="1"/>
          <p:nvPr>
            <p:ph idx="1" type="body"/>
          </p:nvPr>
        </p:nvSpPr>
        <p:spPr>
          <a:xfrm>
            <a:off x="311700" y="1152475"/>
            <a:ext cx="8520600" cy="2391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Using 1 ½ inch screws or similar, attach the thinner edge of a 2x4 to the longer edge of a Long Edge B. (Green for screw location)</a:t>
            </a:r>
            <a:endParaRPr/>
          </a:p>
          <a:p>
            <a:pPr indent="-342900" lvl="0" marL="457200" rtl="0" algn="l">
              <a:spcBef>
                <a:spcPts val="0"/>
              </a:spcBef>
              <a:spcAft>
                <a:spcPts val="0"/>
              </a:spcAft>
              <a:buSzPts val="1800"/>
              <a:buChar char="●"/>
            </a:pPr>
            <a:r>
              <a:rPr lang="en"/>
              <a:t>Repeat until both Long Edge Bs have two 2x4s attached to them. (See picture)</a:t>
            </a:r>
            <a:endParaRPr/>
          </a:p>
          <a:p>
            <a:pPr indent="-342900" lvl="0" marL="457200" rtl="0" algn="l">
              <a:spcBef>
                <a:spcPts val="0"/>
              </a:spcBef>
              <a:spcAft>
                <a:spcPts val="0"/>
              </a:spcAft>
              <a:buSzPts val="1800"/>
              <a:buChar char="●"/>
            </a:pPr>
            <a:r>
              <a:rPr lang="en"/>
              <a:t>Back in the day, I believe we used to use a nail gun to REALLY make sure these things stayed together, but I don’t think we </a:t>
            </a:r>
            <a:r>
              <a:rPr lang="en"/>
              <a:t>currently</a:t>
            </a:r>
            <a:r>
              <a:rPr lang="en"/>
              <a:t> have a functional one.</a:t>
            </a:r>
            <a:endParaRPr/>
          </a:p>
        </p:txBody>
      </p:sp>
      <p:sp>
        <p:nvSpPr>
          <p:cNvPr id="111" name="Google Shape;111;p20"/>
          <p:cNvSpPr/>
          <p:nvPr/>
        </p:nvSpPr>
        <p:spPr>
          <a:xfrm>
            <a:off x="4050194" y="3468175"/>
            <a:ext cx="2080500" cy="1280700"/>
          </a:xfrm>
          <a:prstGeom prst="rect">
            <a:avLst/>
          </a:prstGeom>
          <a:solidFill>
            <a:srgbClr val="1155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2" name="Google Shape;112;p20"/>
          <p:cNvSpPr/>
          <p:nvPr/>
        </p:nvSpPr>
        <p:spPr>
          <a:xfrm flipH="1" rot="10800000">
            <a:off x="4050194" y="3468277"/>
            <a:ext cx="2094300" cy="1992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3" name="Google Shape;113;p20"/>
          <p:cNvSpPr/>
          <p:nvPr/>
        </p:nvSpPr>
        <p:spPr>
          <a:xfrm flipH="1" rot="10800000">
            <a:off x="4043325" y="4549700"/>
            <a:ext cx="2094300" cy="1992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4" name="Google Shape;114;p20"/>
          <p:cNvSpPr/>
          <p:nvPr/>
        </p:nvSpPr>
        <p:spPr>
          <a:xfrm>
            <a:off x="7661686" y="3247975"/>
            <a:ext cx="131100" cy="1500900"/>
          </a:xfrm>
          <a:prstGeom prst="rect">
            <a:avLst/>
          </a:prstGeom>
          <a:solidFill>
            <a:srgbClr val="1155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5" name="Google Shape;115;p20"/>
          <p:cNvSpPr/>
          <p:nvPr/>
        </p:nvSpPr>
        <p:spPr>
          <a:xfrm flipH="1" rot="10800000">
            <a:off x="7164400" y="3248144"/>
            <a:ext cx="497400" cy="2334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6" name="Google Shape;116;p20"/>
          <p:cNvSpPr/>
          <p:nvPr/>
        </p:nvSpPr>
        <p:spPr>
          <a:xfrm flipH="1" rot="10800000">
            <a:off x="7164400" y="4515500"/>
            <a:ext cx="497400" cy="2334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7" name="Google Shape;117;p20"/>
          <p:cNvSpPr/>
          <p:nvPr/>
        </p:nvSpPr>
        <p:spPr>
          <a:xfrm>
            <a:off x="7484900" y="332402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8" name="Google Shape;118;p20"/>
          <p:cNvSpPr/>
          <p:nvPr/>
        </p:nvSpPr>
        <p:spPr>
          <a:xfrm>
            <a:off x="7484900" y="4598150"/>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9" name="Google Shape;119;p20"/>
          <p:cNvSpPr/>
          <p:nvPr/>
        </p:nvSpPr>
        <p:spPr>
          <a:xfrm>
            <a:off x="5884700" y="3531350"/>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0" name="Google Shape;120;p20"/>
          <p:cNvSpPr/>
          <p:nvPr/>
        </p:nvSpPr>
        <p:spPr>
          <a:xfrm>
            <a:off x="5275100" y="3531350"/>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1" name="Google Shape;121;p20"/>
          <p:cNvSpPr/>
          <p:nvPr/>
        </p:nvSpPr>
        <p:spPr>
          <a:xfrm>
            <a:off x="4741700" y="3531350"/>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2" name="Google Shape;122;p20"/>
          <p:cNvSpPr/>
          <p:nvPr/>
        </p:nvSpPr>
        <p:spPr>
          <a:xfrm>
            <a:off x="4132100" y="3531350"/>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3" name="Google Shape;123;p20"/>
          <p:cNvSpPr/>
          <p:nvPr/>
        </p:nvSpPr>
        <p:spPr>
          <a:xfrm>
            <a:off x="4120771" y="4620809"/>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4" name="Google Shape;124;p20"/>
          <p:cNvSpPr/>
          <p:nvPr/>
        </p:nvSpPr>
        <p:spPr>
          <a:xfrm>
            <a:off x="4730371" y="4620809"/>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5" name="Google Shape;125;p20"/>
          <p:cNvSpPr/>
          <p:nvPr/>
        </p:nvSpPr>
        <p:spPr>
          <a:xfrm>
            <a:off x="5263771" y="4620809"/>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6" name="Google Shape;126;p20"/>
          <p:cNvSpPr/>
          <p:nvPr/>
        </p:nvSpPr>
        <p:spPr>
          <a:xfrm>
            <a:off x="5949571" y="4620809"/>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7" name="Google Shape;127;p20"/>
          <p:cNvSpPr txBox="1"/>
          <p:nvPr/>
        </p:nvSpPr>
        <p:spPr>
          <a:xfrm>
            <a:off x="138200" y="3481550"/>
            <a:ext cx="2746500" cy="1280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Note: screw locations are approximate. Screws should always go from the Plywood into the 2x4, not the other way around </a:t>
            </a:r>
            <a:endParaRPr sz="1800">
              <a:solidFill>
                <a:schemeClr val="dk2"/>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7. Attach Long Edge As to Long Edge Bs</a:t>
            </a:r>
            <a:endParaRPr/>
          </a:p>
        </p:txBody>
      </p:sp>
      <p:sp>
        <p:nvSpPr>
          <p:cNvPr id="133" name="Google Shape;133;p21"/>
          <p:cNvSpPr txBox="1"/>
          <p:nvPr>
            <p:ph idx="1" type="body"/>
          </p:nvPr>
        </p:nvSpPr>
        <p:spPr>
          <a:xfrm>
            <a:off x="311700" y="1152475"/>
            <a:ext cx="8520600" cy="1775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Using the same screws from the previous step, attach the long end of Long Edge A to the long end of Long Edge B using the 2x4s.</a:t>
            </a:r>
            <a:endParaRPr/>
          </a:p>
          <a:p>
            <a:pPr indent="-342900" lvl="0" marL="457200" rtl="0" algn="l">
              <a:spcBef>
                <a:spcPts val="0"/>
              </a:spcBef>
              <a:spcAft>
                <a:spcPts val="0"/>
              </a:spcAft>
              <a:buSzPts val="1800"/>
              <a:buChar char="●"/>
            </a:pPr>
            <a:r>
              <a:rPr lang="en"/>
              <a:t>Repeat</a:t>
            </a:r>
            <a:r>
              <a:rPr lang="en"/>
              <a:t> until you have a box shape. (These edges should also be as flush as possible.</a:t>
            </a:r>
            <a:endParaRPr/>
          </a:p>
          <a:p>
            <a:pPr indent="-342900" lvl="0" marL="457200" rtl="0" algn="l">
              <a:spcBef>
                <a:spcPts val="0"/>
              </a:spcBef>
              <a:spcAft>
                <a:spcPts val="0"/>
              </a:spcAft>
              <a:buSzPts val="1800"/>
              <a:buChar char="●"/>
            </a:pPr>
            <a:r>
              <a:rPr lang="en"/>
              <a:t>Once again, screw placement is approximate.</a:t>
            </a:r>
            <a:endParaRPr/>
          </a:p>
        </p:txBody>
      </p:sp>
      <p:sp>
        <p:nvSpPr>
          <p:cNvPr id="134" name="Google Shape;134;p21"/>
          <p:cNvSpPr/>
          <p:nvPr/>
        </p:nvSpPr>
        <p:spPr>
          <a:xfrm>
            <a:off x="2555736" y="3216575"/>
            <a:ext cx="131100" cy="1500900"/>
          </a:xfrm>
          <a:prstGeom prst="rect">
            <a:avLst/>
          </a:prstGeom>
          <a:solidFill>
            <a:srgbClr val="1155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5" name="Google Shape;135;p21"/>
          <p:cNvSpPr/>
          <p:nvPr/>
        </p:nvSpPr>
        <p:spPr>
          <a:xfrm flipH="1" rot="10800000">
            <a:off x="2058450" y="3216744"/>
            <a:ext cx="497400" cy="2334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6" name="Google Shape;136;p21"/>
          <p:cNvSpPr/>
          <p:nvPr/>
        </p:nvSpPr>
        <p:spPr>
          <a:xfrm flipH="1" rot="10800000">
            <a:off x="2058450" y="4484100"/>
            <a:ext cx="497400" cy="2334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7" name="Google Shape;137;p21"/>
          <p:cNvSpPr/>
          <p:nvPr/>
        </p:nvSpPr>
        <p:spPr>
          <a:xfrm rot="-5400000">
            <a:off x="1733850" y="2263325"/>
            <a:ext cx="131100" cy="1775400"/>
          </a:xfrm>
          <a:prstGeom prst="rect">
            <a:avLst/>
          </a:prstGeom>
          <a:solidFill>
            <a:srgbClr val="BF9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8" name="Google Shape;138;p21"/>
          <p:cNvSpPr/>
          <p:nvPr/>
        </p:nvSpPr>
        <p:spPr>
          <a:xfrm rot="10800000">
            <a:off x="921575" y="3216585"/>
            <a:ext cx="131100" cy="1500900"/>
          </a:xfrm>
          <a:prstGeom prst="rect">
            <a:avLst/>
          </a:prstGeom>
          <a:solidFill>
            <a:srgbClr val="1155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9" name="Google Shape;139;p21"/>
          <p:cNvSpPr/>
          <p:nvPr/>
        </p:nvSpPr>
        <p:spPr>
          <a:xfrm flipH="1">
            <a:off x="1052561" y="4483916"/>
            <a:ext cx="497400" cy="2334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0" name="Google Shape;140;p21"/>
          <p:cNvSpPr/>
          <p:nvPr/>
        </p:nvSpPr>
        <p:spPr>
          <a:xfrm flipH="1">
            <a:off x="1052561" y="3216560"/>
            <a:ext cx="497400" cy="2334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1" name="Google Shape;141;p21"/>
          <p:cNvSpPr/>
          <p:nvPr/>
        </p:nvSpPr>
        <p:spPr>
          <a:xfrm rot="-5400000">
            <a:off x="1745250" y="3894300"/>
            <a:ext cx="131100" cy="1777500"/>
          </a:xfrm>
          <a:prstGeom prst="rect">
            <a:avLst/>
          </a:prstGeom>
          <a:solidFill>
            <a:srgbClr val="BF9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2" name="Google Shape;142;p21"/>
          <p:cNvSpPr/>
          <p:nvPr/>
        </p:nvSpPr>
        <p:spPr>
          <a:xfrm rot="-5400000">
            <a:off x="1243300" y="31169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3" name="Google Shape;143;p21"/>
          <p:cNvSpPr/>
          <p:nvPr/>
        </p:nvSpPr>
        <p:spPr>
          <a:xfrm rot="-5400000">
            <a:off x="1014700" y="31169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4" name="Google Shape;144;p21"/>
          <p:cNvSpPr/>
          <p:nvPr/>
        </p:nvSpPr>
        <p:spPr>
          <a:xfrm rot="-5400000">
            <a:off x="2005300" y="31169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5" name="Google Shape;145;p21"/>
          <p:cNvSpPr/>
          <p:nvPr/>
        </p:nvSpPr>
        <p:spPr>
          <a:xfrm rot="-5400000">
            <a:off x="2310100" y="31169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6" name="Google Shape;146;p21"/>
          <p:cNvSpPr/>
          <p:nvPr/>
        </p:nvSpPr>
        <p:spPr>
          <a:xfrm rot="-5400000">
            <a:off x="2310100" y="47171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7" name="Google Shape;147;p21"/>
          <p:cNvSpPr/>
          <p:nvPr/>
        </p:nvSpPr>
        <p:spPr>
          <a:xfrm rot="-5400000">
            <a:off x="2081500" y="47171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8" name="Google Shape;148;p21"/>
          <p:cNvSpPr/>
          <p:nvPr/>
        </p:nvSpPr>
        <p:spPr>
          <a:xfrm rot="-5400000">
            <a:off x="1243300" y="47171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9" name="Google Shape;149;p21"/>
          <p:cNvSpPr/>
          <p:nvPr/>
        </p:nvSpPr>
        <p:spPr>
          <a:xfrm rot="-5400000">
            <a:off x="1014700" y="4717175"/>
            <a:ext cx="3399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0" name="Google Shape;150;p21"/>
          <p:cNvSpPr/>
          <p:nvPr/>
        </p:nvSpPr>
        <p:spPr>
          <a:xfrm>
            <a:off x="4023850" y="3079175"/>
            <a:ext cx="2668500" cy="1775700"/>
          </a:xfrm>
          <a:prstGeom prst="rect">
            <a:avLst/>
          </a:prstGeom>
          <a:solidFill>
            <a:srgbClr val="BF9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1" name="Google Shape;151;p21"/>
          <p:cNvSpPr/>
          <p:nvPr/>
        </p:nvSpPr>
        <p:spPr>
          <a:xfrm>
            <a:off x="4208300" y="3226550"/>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2" name="Google Shape;152;p21"/>
          <p:cNvSpPr/>
          <p:nvPr/>
        </p:nvSpPr>
        <p:spPr>
          <a:xfrm>
            <a:off x="4513100" y="3455150"/>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3" name="Google Shape;153;p21"/>
          <p:cNvSpPr/>
          <p:nvPr/>
        </p:nvSpPr>
        <p:spPr>
          <a:xfrm>
            <a:off x="6037100" y="3226550"/>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4" name="Google Shape;154;p21"/>
          <p:cNvSpPr/>
          <p:nvPr/>
        </p:nvSpPr>
        <p:spPr>
          <a:xfrm>
            <a:off x="6341900" y="3455150"/>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5" name="Google Shape;155;p21"/>
          <p:cNvSpPr/>
          <p:nvPr/>
        </p:nvSpPr>
        <p:spPr>
          <a:xfrm>
            <a:off x="4208300" y="4423091"/>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6" name="Google Shape;156;p21"/>
          <p:cNvSpPr/>
          <p:nvPr/>
        </p:nvSpPr>
        <p:spPr>
          <a:xfrm>
            <a:off x="4513100" y="4651691"/>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7" name="Google Shape;157;p21"/>
          <p:cNvSpPr/>
          <p:nvPr/>
        </p:nvSpPr>
        <p:spPr>
          <a:xfrm>
            <a:off x="6113300" y="4423091"/>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8" name="Google Shape;158;p21"/>
          <p:cNvSpPr/>
          <p:nvPr/>
        </p:nvSpPr>
        <p:spPr>
          <a:xfrm>
            <a:off x="6418100" y="4651691"/>
            <a:ext cx="131100" cy="681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