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68.xml"/>
  <Override ContentType="application/vnd.openxmlformats-officedocument.presentationml.notesSlide+xml" PartName="/ppt/notesSlides/notesSlide222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206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33.xml"/>
  <Override ContentType="application/vnd.openxmlformats-officedocument.presentationml.notesSlide+xml" PartName="/ppt/notesSlides/notesSlide176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96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148.xml"/>
  <Override ContentType="application/vnd.openxmlformats-officedocument.presentationml.notesSlide+xml" PartName="/ppt/notesSlides/notesSlide202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137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1.xml"/>
  <Override ContentType="application/vnd.openxmlformats-officedocument.presentationml.notesSlide+xml" PartName="/ppt/notesSlides/notesSlide15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8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180.xml"/>
  <Override ContentType="application/vnd.openxmlformats-officedocument.presentationml.notesSlide+xml" PartName="/ppt/notesSlides/notesSlide17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0.xml"/>
  <Override ContentType="application/vnd.openxmlformats-officedocument.presentationml.notesSlide+xml" PartName="/ppt/notesSlides/notesSlide12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44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57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16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87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213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177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1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0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52.xml"/>
  <Override ContentType="application/vnd.openxmlformats-officedocument.presentationml.notesSlide+xml" PartName="/ppt/notesSlides/notesSlide195.xml"/>
  <Override ContentType="application/vnd.openxmlformats-officedocument.presentationml.notesSlide+xml" PartName="/ppt/notesSlides/notesSlide183.xml"/>
  <Override ContentType="application/vnd.openxmlformats-officedocument.presentationml.notesSlide+xml" PartName="/ppt/notesSlides/notesSlide217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167.xml"/>
  <Override ContentType="application/vnd.openxmlformats-officedocument.presentationml.notesSlide+xml" PartName="/ppt/notesSlides/notesSlide140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149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39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5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199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90.xml"/>
  <Override ContentType="application/vnd.openxmlformats-officedocument.presentationml.notesSlide+xml" PartName="/ppt/notesSlides/notesSlide218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3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73.xml"/>
  <Override ContentType="application/vnd.openxmlformats-officedocument.presentationml.notesSlide+xml" PartName="/ppt/notesSlides/notesSlide128.xml"/>
  <Override ContentType="application/vnd.openxmlformats-officedocument.presentationml.notesSlide+xml" PartName="/ppt/notesSlides/notesSlide162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45.xml"/>
  <Override ContentType="application/vnd.openxmlformats-officedocument.presentationml.notesSlide+xml" PartName="/ppt/notesSlides/notesSlide207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8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86.xml"/>
  <Override ContentType="application/vnd.openxmlformats-officedocument.presentationml.notesSlide+xml" PartName="/ppt/notesSlides/notesSlide143.xml"/>
  <Override ContentType="application/vnd.openxmlformats-officedocument.presentationml.notesSlide+xml" PartName="/ppt/notesSlides/notesSlide151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94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166.xml"/>
  <Override ContentType="application/vnd.openxmlformats-officedocument.presentationml.notesSlide+xml" PartName="/ppt/notesSlides/notesSlide182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78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135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204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7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16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138.xml"/>
  <Override ContentType="application/vnd.openxmlformats-officedocument.presentationml.notesSlide+xml" PartName="/ppt/notesSlides/notesSlide16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98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155.xml"/>
  <Override ContentType="application/vnd.openxmlformats-officedocument.presentationml.notesSlide+xml" PartName="/ppt/notesSlides/notesSlide189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46.xml"/>
  <Override ContentType="application/vnd.openxmlformats-officedocument.presentationml.notesSlide+xml" PartName="/ppt/notesSlides/notesSlide21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0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31.xml"/>
  <Override ContentType="application/vnd.openxmlformats-officedocument.presentationml.notesSlide+xml" PartName="/ppt/notesSlides/notesSlide127.xml"/>
  <Override ContentType="application/vnd.openxmlformats-officedocument.presentationml.notesSlide+xml" PartName="/ppt/notesSlides/notesSlide191.xml"/>
  <Override ContentType="application/vnd.openxmlformats-officedocument.presentationml.notesSlide+xml" PartName="/ppt/notesSlides/notesSlide20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174.xml"/>
  <Override ContentType="application/vnd.openxmlformats-officedocument.presentationml.notesSlide+xml" PartName="/ppt/notesSlides/notesSlide212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193.xml"/>
  <Override ContentType="application/vnd.openxmlformats-officedocument.presentationml.notesSlide+xml" PartName="/ppt/notesSlides/notesSlide150.xml"/>
  <Override ContentType="application/vnd.openxmlformats-officedocument.presentationml.notesSlide+xml" PartName="/ppt/notesSlides/notesSlide142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59.xml"/>
  <Override ContentType="application/vnd.openxmlformats-officedocument.presentationml.notesSlide+xml" PartName="/ppt/notesSlides/notesSlide185.xml"/>
  <Override ContentType="application/vnd.openxmlformats-officedocument.presentationml.notesSlide+xml" PartName="/ppt/notesSlides/notesSlide215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69.xml"/>
  <Override ContentType="application/vnd.openxmlformats-officedocument.presentationml.notesSlide+xml" PartName="/ppt/notesSlides/notesSlide205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60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79.xml"/>
  <Override ContentType="application/vnd.openxmlformats-officedocument.presentationml.notesSlide+xml" PartName="/ppt/notesSlides/notesSlide165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170.xml"/>
  <Override ContentType="application/vnd.openxmlformats-officedocument.presentationml.notesSlide+xml" PartName="/ppt/notesSlides/notesSlide197.xml"/>
  <Override ContentType="application/vnd.openxmlformats-officedocument.presentationml.notesSlide+xml" PartName="/ppt/notesSlides/notesSlide221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154.xml"/>
  <Override ContentType="application/vnd.openxmlformats-officedocument.presentationml.notesSlide+xml" PartName="/ppt/notesSlides/notesSlide136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200.xml"/>
  <Override ContentType="application/vnd.openxmlformats-officedocument.presentationml.notesSlide+xml" PartName="/ppt/notesSlides/notesSlide181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09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1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64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211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132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158.xml"/>
  <Override ContentType="application/vnd.openxmlformats-officedocument.presentationml.notesSlide+xml" PartName="/ppt/notesSlides/notesSlide175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164.xml"/>
  <Override ContentType="application/vnd.openxmlformats-officedocument.presentationml.slide+xml" PartName="/ppt/slides/slide43.xml"/>
  <Override ContentType="application/vnd.openxmlformats-officedocument.presentationml.slide+xml" PartName="/ppt/slides/slide199.xml"/>
  <Override ContentType="application/vnd.openxmlformats-officedocument.presentationml.slide+xml" PartName="/ppt/slides/slide210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202.xml"/>
  <Override ContentType="application/vnd.openxmlformats-officedocument.presentationml.slide+xml" PartName="/ppt/slides/slide105.xml"/>
  <Override ContentType="application/vnd.openxmlformats-officedocument.presentationml.slide+xml" PartName="/ppt/slides/slide148.xml"/>
  <Override ContentType="application/vnd.openxmlformats-officedocument.presentationml.slide+xml" PartName="/ppt/slides/slide172.xml"/>
  <Override ContentType="application/vnd.openxmlformats-officedocument.presentationml.slide+xml" PartName="/ppt/slides/slide19.xml"/>
  <Override ContentType="application/vnd.openxmlformats-officedocument.presentationml.slide+xml" PartName="/ppt/slides/slide5.xml"/>
  <Override ContentType="application/vnd.openxmlformats-officedocument.presentationml.slide+xml" PartName="/ppt/slides/slide51.xml"/>
  <Override ContentType="application/vnd.openxmlformats-officedocument.presentationml.slide+xml" PartName="/ppt/slides/slide113.xml"/>
  <Override ContentType="application/vnd.openxmlformats-officedocument.presentationml.slide+xml" PartName="/ppt/slides/slide94.xml"/>
  <Override ContentType="application/vnd.openxmlformats-officedocument.presentationml.slide+xml" PartName="/ppt/slides/slide156.xml"/>
  <Override ContentType="application/vnd.openxmlformats-officedocument.presentationml.slide+xml" PartName="/ppt/slides/slide217.xml"/>
  <Override ContentType="application/vnd.openxmlformats-officedocument.presentationml.slide+xml" PartName="/ppt/slides/slide71.xml"/>
  <Override ContentType="application/vnd.openxmlformats-officedocument.presentationml.slide+xml" PartName="/ppt/slides/slide179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36.xml"/>
  <Override ContentType="application/vnd.openxmlformats-officedocument.presentationml.slide+xml" PartName="/ppt/slides/slide184.xml"/>
  <Override ContentType="application/vnd.openxmlformats-officedocument.presentationml.slide+xml" PartName="/ppt/slides/slide141.xml"/>
  <Override ContentType="application/vnd.openxmlformats-officedocument.presentationml.slide+xml" PartName="/ppt/slides/slide82.xml"/>
  <Override ContentType="application/vnd.openxmlformats-officedocument.presentationml.slide+xml" PartName="/ppt/slides/slide9.xml"/>
  <Override ContentType="application/vnd.openxmlformats-officedocument.presentationml.slide+xml" PartName="/ppt/slides/slide16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187.xml"/>
  <Override ContentType="application/vnd.openxmlformats-officedocument.presentationml.slide+xml" PartName="/ppt/slides/slide98.xml"/>
  <Override ContentType="application/vnd.openxmlformats-officedocument.presentationml.slide+xml" PartName="/ppt/slides/slide152.xml"/>
  <Override ContentType="application/vnd.openxmlformats-officedocument.presentationml.slide+xml" PartName="/ppt/slides/slide125.xml"/>
  <Override ContentType="application/vnd.openxmlformats-officedocument.presentationml.slide+xml" PartName="/ppt/slides/slide20.xml"/>
  <Override ContentType="application/vnd.openxmlformats-officedocument.presentationml.slide+xml" PartName="/ppt/slides/slide161.xml"/>
  <Override ContentType="application/vnd.openxmlformats-officedocument.presentationml.slide+xml" PartName="/ppt/slides/slide214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206.xml"/>
  <Override ContentType="application/vnd.openxmlformats-officedocument.presentationml.slide+xml" PartName="/ppt/slides/slide55.xml"/>
  <Override ContentType="application/vnd.openxmlformats-officedocument.presentationml.slide+xml" PartName="/ppt/slides/slide195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129.xml"/>
  <Override ContentType="application/vnd.openxmlformats-officedocument.presentationml.slide+xml" PartName="/ppt/slides/slide63.xml"/>
  <Override ContentType="application/vnd.openxmlformats-officedocument.presentationml.slide+xml" PartName="/ppt/slides/slide159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144.xml"/>
  <Override ContentType="application/vnd.openxmlformats-officedocument.presentationml.slide+xml" PartName="/ppt/slides/slide133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176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180.xml"/>
  <Override ContentType="application/vnd.openxmlformats-officedocument.presentationml.slide+xml" PartName="/ppt/slides/slide18.xml"/>
  <Override ContentType="application/vnd.openxmlformats-officedocument.presentationml.slide+xml" PartName="/ppt/slides/slide201.xml"/>
  <Override ContentType="application/vnd.openxmlformats-officedocument.presentationml.slide+xml" PartName="/ppt/slides/slide52.xml"/>
  <Override ContentType="application/vnd.openxmlformats-officedocument.presentationml.slide+xml" PartName="/ppt/slides/slide95.xml"/>
  <Override ContentType="application/vnd.openxmlformats-officedocument.presentationml.slide+xml" PartName="/ppt/slides/slide181.xml"/>
  <Override ContentType="application/vnd.openxmlformats-officedocument.presentationml.slide+xml" PartName="/ppt/slides/slide157.xml"/>
  <Override ContentType="application/vnd.openxmlformats-officedocument.presentationml.slide+xml" PartName="/ppt/slides/slide211.xml"/>
  <Override ContentType="application/vnd.openxmlformats-officedocument.presentationml.slide+xml" PartName="/ppt/slides/slide77.xml"/>
  <Override ContentType="application/vnd.openxmlformats-officedocument.presentationml.slide+xml" PartName="/ppt/slides/slide165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47.xml"/>
  <Override ContentType="application/vnd.openxmlformats-officedocument.presentationml.slide+xml" PartName="/ppt/slides/slide191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137.xml"/>
  <Override ContentType="application/vnd.openxmlformats-officedocument.presentationml.slide+xml" PartName="/ppt/slides/slide110.xml"/>
  <Override ContentType="application/vnd.openxmlformats-officedocument.presentationml.slide+xml" PartName="/ppt/slides/slide153.xml"/>
  <Override ContentType="application/vnd.openxmlformats-officedocument.presentationml.slide+xml" PartName="/ppt/slides/slide67.xml"/>
  <Override ContentType="application/vnd.openxmlformats-officedocument.presentationml.slide+xml" PartName="/ppt/slides/slide196.xml"/>
  <Override ContentType="application/vnd.openxmlformats-officedocument.presentationml.slide+xml" PartName="/ppt/slides/slide171.xml"/>
  <Override ContentType="application/vnd.openxmlformats-officedocument.presentationml.slide+xml" PartName="/ppt/slides/slide49.xml"/>
  <Override ContentType="application/vnd.openxmlformats-officedocument.presentationml.slide+xml" PartName="/ppt/slides/slide216.xml"/>
  <Override ContentType="application/vnd.openxmlformats-officedocument.presentationml.slide+xml" PartName="/ppt/slides/slide83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221.xml"/>
  <Override ContentType="application/vnd.openxmlformats-officedocument.presentationml.slide+xml" PartName="/ppt/slides/slide73.xml"/>
  <Override ContentType="application/vnd.openxmlformats-officedocument.presentationml.slide+xml" PartName="/ppt/slides/slide169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86.xml"/>
  <Override ContentType="application/vnd.openxmlformats-officedocument.presentationml.slide+xml" PartName="/ppt/slides/slide215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222.xml"/>
  <Override ContentType="application/vnd.openxmlformats-officedocument.presentationml.slide+xml" PartName="/ppt/slides/slide205.xml"/>
  <Override ContentType="application/vnd.openxmlformats-officedocument.presentationml.slide+xml" PartName="/ppt/slides/slide160.xml"/>
  <Override ContentType="application/vnd.openxmlformats-officedocument.presentationml.slide+xml" PartName="/ppt/slides/slide100.xml"/>
  <Override ContentType="application/vnd.openxmlformats-officedocument.presentationml.slide+xml" PartName="/ppt/slides/slide90.xml"/>
  <Override ContentType="application/vnd.openxmlformats-officedocument.presentationml.slide+xml" PartName="/ppt/slides/slide143.xml"/>
  <Override ContentType="application/vnd.openxmlformats-officedocument.presentationml.slide+xml" PartName="/ppt/slides/slide132.xml"/>
  <Override ContentType="application/vnd.openxmlformats-officedocument.presentationml.slide+xml" PartName="/ppt/slides/slide62.xml"/>
  <Override ContentType="application/vnd.openxmlformats-officedocument.presentationml.slide+xml" PartName="/ppt/slides/slide175.xml"/>
  <Override ContentType="application/vnd.openxmlformats-officedocument.presentationml.slide+xml" PartName="/ppt/slides/slide1.xml"/>
  <Override ContentType="application/vnd.openxmlformats-officedocument.presentationml.slide+xml" PartName="/ppt/slides/slide192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209.xml"/>
  <Override ContentType="application/vnd.openxmlformats-officedocument.presentationml.slide+xml" PartName="/ppt/slides/slide200.xml"/>
  <Override ContentType="application/vnd.openxmlformats-officedocument.presentationml.slide+xml" PartName="/ppt/slides/slide88.xml"/>
  <Override ContentType="application/vnd.openxmlformats-officedocument.presentationml.slide+xml" PartName="/ppt/slides/slide158.xml"/>
  <Override ContentType="application/vnd.openxmlformats-officedocument.presentationml.slide+xml" PartName="/ppt/slides/slide115.xml"/>
  <Override ContentType="application/vnd.openxmlformats-officedocument.presentationml.slide+xml" PartName="/ppt/slides/slide3.xml"/>
  <Override ContentType="application/vnd.openxmlformats-officedocument.presentationml.slide+xml" PartName="/ppt/slides/slide182.xml"/>
  <Override ContentType="application/vnd.openxmlformats-officedocument.presentationml.slide+xml" PartName="/ppt/slides/slide17.xml"/>
  <Override ContentType="application/vnd.openxmlformats-officedocument.presentationml.slide+xml" PartName="/ppt/slides/slide138.xml"/>
  <Override ContentType="application/vnd.openxmlformats-officedocument.presentationml.slide+xml" PartName="/ppt/slides/slide25.xml"/>
  <Override ContentType="application/vnd.openxmlformats-officedocument.presentationml.slide+xml" PartName="/ppt/slides/slide174.xml"/>
  <Override ContentType="application/vnd.openxmlformats-officedocument.presentationml.slide+xml" PartName="/ppt/slides/slide190.xml"/>
  <Override ContentType="application/vnd.openxmlformats-officedocument.presentationml.slide+xml" PartName="/ppt/slides/slide33.xml"/>
  <Override ContentType="application/vnd.openxmlformats-officedocument.presentationml.slide+xml" PartName="/ppt/slides/slide219.xml"/>
  <Override ContentType="application/vnd.openxmlformats-officedocument.presentationml.slide+xml" PartName="/ppt/slides/slide68.xml"/>
  <Override ContentType="application/vnd.openxmlformats-officedocument.presentationml.slide+xml" PartName="/ppt/slides/slide170.xml"/>
  <Override ContentType="application/vnd.openxmlformats-officedocument.presentationml.slide+xml" PartName="/ppt/slides/slide204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220.xml"/>
  <Override ContentType="application/vnd.openxmlformats-officedocument.presentationml.slide+xml" PartName="/ppt/slides/slide166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4.xml"/>
  <Override ContentType="application/vnd.openxmlformats-officedocument.presentationml.slide+xml" PartName="/ppt/slides/slide197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185.xml"/>
  <Override ContentType="application/vnd.openxmlformats-officedocument.presentationml.slide+xml" PartName="/ppt/slides/slide65.xml"/>
  <Override ContentType="application/vnd.openxmlformats-officedocument.presentationml.slide+xml" PartName="/ppt/slides/slide118.xml"/>
  <Override ContentType="application/vnd.openxmlformats-officedocument.presentationml.slide+xml" PartName="/ppt/slides/slide142.xml"/>
  <Override ContentType="application/vnd.openxmlformats-officedocument.presentationml.slide+xml" PartName="/ppt/slides/slide72.xml"/>
  <Override ContentType="application/vnd.openxmlformats-officedocument.presentationml.slide+xml" PartName="/ppt/slides/slide135.xml"/>
  <Override ContentType="application/vnd.openxmlformats-officedocument.presentationml.slide+xml" PartName="/ppt/slides/slide178.xml"/>
  <Override ContentType="application/vnd.openxmlformats-officedocument.presentationml.slide+xml" PartName="/ppt/slides/slide29.xml"/>
  <Override ContentType="application/vnd.openxmlformats-officedocument.presentationml.slide+xml" PartName="/ppt/slides/slide212.xml"/>
  <Override ContentType="application/vnd.openxmlformats-officedocument.presentationml.slide+xml" PartName="/ppt/slides/slide76.xml"/>
  <Override ContentType="application/vnd.openxmlformats-officedocument.presentationml.slide+xml" PartName="/ppt/slides/slide131.xml"/>
  <Override ContentType="application/vnd.openxmlformats-officedocument.presentationml.slide+xml" PartName="/ppt/slides/slide93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114.xml"/>
  <Override ContentType="application/vnd.openxmlformats-officedocument.presentationml.slide+xml" PartName="/ppt/slides/slide163.xml"/>
  <Override ContentType="application/vnd.openxmlformats-officedocument.presentationml.slide+xml" PartName="/ppt/slides/slide127.xml"/>
  <Override ContentType="application/vnd.openxmlformats-officedocument.presentationml.slide+xml" PartName="/ppt/slides/slide146.xml"/>
  <Override ContentType="application/vnd.openxmlformats-officedocument.presentationml.slide+xml" PartName="/ppt/slides/slide150.xml"/>
  <Override ContentType="application/vnd.openxmlformats-officedocument.presentationml.slide+xml" PartName="/ppt/slides/slide189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57.xml"/>
  <Override ContentType="application/vnd.openxmlformats-officedocument.presentationml.slide+xml" PartName="/ppt/slides/slide44.xml"/>
  <Override ContentType="application/vnd.openxmlformats-officedocument.presentationml.slide+xml" PartName="/ppt/slides/slide193.xml"/>
  <Override ContentType="application/vnd.openxmlformats-officedocument.presentationml.slide+xml" PartName="/ppt/slides/slide208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39.xml"/>
  <Override ContentType="application/vnd.openxmlformats-officedocument.presentationml.slide+xml" PartName="/ppt/slides/slide60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198.xml"/>
  <Override ContentType="application/vnd.openxmlformats-officedocument.presentationml.slide+xml" PartName="/ppt/slides/slide15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218.xml"/>
  <Override ContentType="application/vnd.openxmlformats-officedocument.presentationml.slide+xml" PartName="/ppt/slides/slide130.xml"/>
  <Override ContentType="application/vnd.openxmlformats-officedocument.presentationml.slide+xml" PartName="/ppt/slides/slide173.xml"/>
  <Override ContentType="application/vnd.openxmlformats-officedocument.presentationml.slide+xml" PartName="/ppt/slides/slide16.xml"/>
  <Override ContentType="application/vnd.openxmlformats-officedocument.presentationml.slide+xml" PartName="/ppt/slides/slide97.xml"/>
  <Override ContentType="application/vnd.openxmlformats-officedocument.presentationml.slide+xml" PartName="/ppt/slides/slide140.xml"/>
  <Override ContentType="application/vnd.openxmlformats-officedocument.presentationml.slide+xml" PartName="/ppt/slides/slide11.xml"/>
  <Override ContentType="application/vnd.openxmlformats-officedocument.presentationml.slide+xml" PartName="/ppt/slides/slide183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149.xml"/>
  <Override ContentType="application/vnd.openxmlformats-officedocument.presentationml.slide+xml" PartName="/ppt/slides/slide203.xml"/>
  <Override ContentType="application/vnd.openxmlformats-officedocument.presentationml.slide+xml" PartName="/ppt/slides/slide124.xml"/>
  <Override ContentType="application/vnd.openxmlformats-officedocument.presentationml.slide+xml" PartName="/ppt/slides/slide106.xml"/>
  <Override ContentType="application/vnd.openxmlformats-officedocument.presentationml.slide+xml" PartName="/ppt/slides/slide167.xml"/>
  <Override ContentType="application/vnd.openxmlformats-officedocument.presentationml.slide+xml" PartName="/ppt/slides/slide70.xml"/>
  <Override ContentType="application/vnd.openxmlformats-officedocument.presentationml.slide+xml" PartName="/ppt/slides/slide194.xml"/>
  <Override ContentType="application/vnd.openxmlformats-officedocument.presentationml.slide+xml" PartName="/ppt/slides/slide151.xml"/>
  <Override ContentType="application/vnd.openxmlformats-officedocument.presentationml.slide+xml" PartName="/ppt/slides/slide177.xml"/>
  <Override ContentType="application/vnd.openxmlformats-officedocument.presentationml.slide+xml" PartName="/ppt/slides/slide134.xml"/>
  <Override ContentType="application/vnd.openxmlformats-officedocument.presentationml.slide+xml" PartName="/ppt/slides/slide207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145.xml"/>
  <Override ContentType="application/vnd.openxmlformats-officedocument.presentationml.slide+xml" PartName="/ppt/slides/slide188.xml"/>
  <Override ContentType="application/vnd.openxmlformats-officedocument.presentationml.slide+xml" PartName="/ppt/slides/slide162.xml"/>
  <Override ContentType="application/vnd.openxmlformats-officedocument.presentationml.slide+xml" PartName="/ppt/slides/slide32.xml"/>
  <Override ContentType="application/vnd.openxmlformats-officedocument.presentationml.slide+xml" PartName="/ppt/slides/slide75.xml"/>
  <Override ContentType="application/vnd.openxmlformats-officedocument.presentationml.slide+xml" PartName="/ppt/slides/slide213.xml"/>
  <Override ContentType="application/vnd.openxmlformats-officedocument.presentationml.slide+xml" PartName="/ppt/slides/slide58.xml"/>
  <Override ContentType="application/vnd.openxmlformats-officedocument.presentationml.slide+xml" PartName="/ppt/slides/slide15.xml"/>
  <Override ContentType="application/vnd.openxmlformats-officedocument.presentationml.slide+xml" PartName="/ppt/slides/slide12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</p:sldIdLst>
  <p:sldSz cy="5143500" cx="9144000"/>
  <p:notesSz cx="6858000" cy="9144000"/>
  <p:embeddedFontLst>
    <p:embeddedFont>
      <p:font typeface="Lora"/>
      <p:regular r:id="rId229"/>
      <p:bold r:id="rId230"/>
      <p:italic r:id="rId231"/>
      <p:boldItalic r:id="rId232"/>
    </p:embeddedFont>
    <p:embeddedFont>
      <p:font typeface="EB Garamond"/>
      <p:regular r:id="rId233"/>
      <p:bold r:id="rId234"/>
      <p:italic r:id="rId235"/>
      <p:boldItalic r:id="rId236"/>
    </p:embeddedFont>
    <p:embeddedFont>
      <p:font typeface="Helvetica Neue"/>
      <p:regular r:id="rId237"/>
      <p:bold r:id="rId238"/>
      <p:italic r:id="rId239"/>
      <p:boldItalic r:id="rId240"/>
    </p:embeddedFont>
    <p:embeddedFont>
      <p:font typeface="Open Sans Medium"/>
      <p:regular r:id="rId241"/>
      <p:bold r:id="rId242"/>
      <p:italic r:id="rId243"/>
      <p:boldItalic r:id="rId244"/>
    </p:embeddedFont>
    <p:embeddedFont>
      <p:font typeface="Open Sans"/>
      <p:regular r:id="rId245"/>
      <p:bold r:id="rId246"/>
      <p:italic r:id="rId247"/>
      <p:boldItalic r:id="rId2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783768-73F6-48E6-9DA4-B386A1C8A837}">
  <a:tblStyle styleId="{9E783768-73F6-48E6-9DA4-B386A1C8A8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190" Type="http://schemas.openxmlformats.org/officeDocument/2006/relationships/slide" Target="slides/slide18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194" Type="http://schemas.openxmlformats.org/officeDocument/2006/relationships/slide" Target="slides/slide188.xml"/><Relationship Id="rId43" Type="http://schemas.openxmlformats.org/officeDocument/2006/relationships/slide" Target="slides/slide37.xml"/><Relationship Id="rId193" Type="http://schemas.openxmlformats.org/officeDocument/2006/relationships/slide" Target="slides/slide187.xml"/><Relationship Id="rId46" Type="http://schemas.openxmlformats.org/officeDocument/2006/relationships/slide" Target="slides/slide40.xml"/><Relationship Id="rId192" Type="http://schemas.openxmlformats.org/officeDocument/2006/relationships/slide" Target="slides/slide186.xml"/><Relationship Id="rId45" Type="http://schemas.openxmlformats.org/officeDocument/2006/relationships/slide" Target="slides/slide39.xml"/><Relationship Id="rId191" Type="http://schemas.openxmlformats.org/officeDocument/2006/relationships/slide" Target="slides/slide185.xml"/><Relationship Id="rId48" Type="http://schemas.openxmlformats.org/officeDocument/2006/relationships/slide" Target="slides/slide42.xml"/><Relationship Id="rId187" Type="http://schemas.openxmlformats.org/officeDocument/2006/relationships/slide" Target="slides/slide181.xml"/><Relationship Id="rId47" Type="http://schemas.openxmlformats.org/officeDocument/2006/relationships/slide" Target="slides/slide41.xml"/><Relationship Id="rId186" Type="http://schemas.openxmlformats.org/officeDocument/2006/relationships/slide" Target="slides/slide180.xml"/><Relationship Id="rId185" Type="http://schemas.openxmlformats.org/officeDocument/2006/relationships/slide" Target="slides/slide179.xml"/><Relationship Id="rId49" Type="http://schemas.openxmlformats.org/officeDocument/2006/relationships/slide" Target="slides/slide43.xml"/><Relationship Id="rId184" Type="http://schemas.openxmlformats.org/officeDocument/2006/relationships/slide" Target="slides/slide178.xml"/><Relationship Id="rId189" Type="http://schemas.openxmlformats.org/officeDocument/2006/relationships/slide" Target="slides/slide183.xml"/><Relationship Id="rId188" Type="http://schemas.openxmlformats.org/officeDocument/2006/relationships/slide" Target="slides/slide18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183" Type="http://schemas.openxmlformats.org/officeDocument/2006/relationships/slide" Target="slides/slide177.xml"/><Relationship Id="rId32" Type="http://schemas.openxmlformats.org/officeDocument/2006/relationships/slide" Target="slides/slide26.xml"/><Relationship Id="rId182" Type="http://schemas.openxmlformats.org/officeDocument/2006/relationships/slide" Target="slides/slide176.xml"/><Relationship Id="rId35" Type="http://schemas.openxmlformats.org/officeDocument/2006/relationships/slide" Target="slides/slide29.xml"/><Relationship Id="rId181" Type="http://schemas.openxmlformats.org/officeDocument/2006/relationships/slide" Target="slides/slide175.xml"/><Relationship Id="rId34" Type="http://schemas.openxmlformats.org/officeDocument/2006/relationships/slide" Target="slides/slide28.xml"/><Relationship Id="rId180" Type="http://schemas.openxmlformats.org/officeDocument/2006/relationships/slide" Target="slides/slide174.xml"/><Relationship Id="rId37" Type="http://schemas.openxmlformats.org/officeDocument/2006/relationships/slide" Target="slides/slide31.xml"/><Relationship Id="rId176" Type="http://schemas.openxmlformats.org/officeDocument/2006/relationships/slide" Target="slides/slide170.xml"/><Relationship Id="rId36" Type="http://schemas.openxmlformats.org/officeDocument/2006/relationships/slide" Target="slides/slide30.xml"/><Relationship Id="rId175" Type="http://schemas.openxmlformats.org/officeDocument/2006/relationships/slide" Target="slides/slide169.xml"/><Relationship Id="rId39" Type="http://schemas.openxmlformats.org/officeDocument/2006/relationships/slide" Target="slides/slide33.xml"/><Relationship Id="rId174" Type="http://schemas.openxmlformats.org/officeDocument/2006/relationships/slide" Target="slides/slide168.xml"/><Relationship Id="rId38" Type="http://schemas.openxmlformats.org/officeDocument/2006/relationships/slide" Target="slides/slide32.xml"/><Relationship Id="rId173" Type="http://schemas.openxmlformats.org/officeDocument/2006/relationships/slide" Target="slides/slide167.xml"/><Relationship Id="rId179" Type="http://schemas.openxmlformats.org/officeDocument/2006/relationships/slide" Target="slides/slide173.xml"/><Relationship Id="rId178" Type="http://schemas.openxmlformats.org/officeDocument/2006/relationships/slide" Target="slides/slide172.xml"/><Relationship Id="rId177" Type="http://schemas.openxmlformats.org/officeDocument/2006/relationships/slide" Target="slides/slide171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98" Type="http://schemas.openxmlformats.org/officeDocument/2006/relationships/slide" Target="slides/slide192.xml"/><Relationship Id="rId14" Type="http://schemas.openxmlformats.org/officeDocument/2006/relationships/slide" Target="slides/slide8.xml"/><Relationship Id="rId197" Type="http://schemas.openxmlformats.org/officeDocument/2006/relationships/slide" Target="slides/slide191.xml"/><Relationship Id="rId17" Type="http://schemas.openxmlformats.org/officeDocument/2006/relationships/slide" Target="slides/slide11.xml"/><Relationship Id="rId196" Type="http://schemas.openxmlformats.org/officeDocument/2006/relationships/slide" Target="slides/slide190.xml"/><Relationship Id="rId16" Type="http://schemas.openxmlformats.org/officeDocument/2006/relationships/slide" Target="slides/slide10.xml"/><Relationship Id="rId195" Type="http://schemas.openxmlformats.org/officeDocument/2006/relationships/slide" Target="slides/slide189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99" Type="http://schemas.openxmlformats.org/officeDocument/2006/relationships/slide" Target="slides/slide193.xml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150" Type="http://schemas.openxmlformats.org/officeDocument/2006/relationships/slide" Target="slides/slide144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149" Type="http://schemas.openxmlformats.org/officeDocument/2006/relationships/slide" Target="slides/slide143.xml"/><Relationship Id="rId4" Type="http://schemas.openxmlformats.org/officeDocument/2006/relationships/tableStyles" Target="tableStyles.xml"/><Relationship Id="rId148" Type="http://schemas.openxmlformats.org/officeDocument/2006/relationships/slide" Target="slides/slide142.xml"/><Relationship Id="rId9" Type="http://schemas.openxmlformats.org/officeDocument/2006/relationships/slide" Target="slides/slide3.xml"/><Relationship Id="rId143" Type="http://schemas.openxmlformats.org/officeDocument/2006/relationships/slide" Target="slides/slide137.xml"/><Relationship Id="rId142" Type="http://schemas.openxmlformats.org/officeDocument/2006/relationships/slide" Target="slides/slide136.xml"/><Relationship Id="rId141" Type="http://schemas.openxmlformats.org/officeDocument/2006/relationships/slide" Target="slides/slide135.xml"/><Relationship Id="rId140" Type="http://schemas.openxmlformats.org/officeDocument/2006/relationships/slide" Target="slides/slide134.xml"/><Relationship Id="rId5" Type="http://schemas.openxmlformats.org/officeDocument/2006/relationships/slideMaster" Target="slideMasters/slideMaster1.xml"/><Relationship Id="rId147" Type="http://schemas.openxmlformats.org/officeDocument/2006/relationships/slide" Target="slides/slide141.xml"/><Relationship Id="rId6" Type="http://schemas.openxmlformats.org/officeDocument/2006/relationships/notesMaster" Target="notesMasters/notesMaster1.xml"/><Relationship Id="rId146" Type="http://schemas.openxmlformats.org/officeDocument/2006/relationships/slide" Target="slides/slide140.xml"/><Relationship Id="rId7" Type="http://schemas.openxmlformats.org/officeDocument/2006/relationships/slide" Target="slides/slide1.xml"/><Relationship Id="rId145" Type="http://schemas.openxmlformats.org/officeDocument/2006/relationships/slide" Target="slides/slide139.xml"/><Relationship Id="rId8" Type="http://schemas.openxmlformats.org/officeDocument/2006/relationships/slide" Target="slides/slide2.xml"/><Relationship Id="rId144" Type="http://schemas.openxmlformats.org/officeDocument/2006/relationships/slide" Target="slides/slide138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139" Type="http://schemas.openxmlformats.org/officeDocument/2006/relationships/slide" Target="slides/slide133.xml"/><Relationship Id="rId138" Type="http://schemas.openxmlformats.org/officeDocument/2006/relationships/slide" Target="slides/slide132.xml"/><Relationship Id="rId137" Type="http://schemas.openxmlformats.org/officeDocument/2006/relationships/slide" Target="slides/slide131.xml"/><Relationship Id="rId132" Type="http://schemas.openxmlformats.org/officeDocument/2006/relationships/slide" Target="slides/slide126.xml"/><Relationship Id="rId131" Type="http://schemas.openxmlformats.org/officeDocument/2006/relationships/slide" Target="slides/slide125.xml"/><Relationship Id="rId130" Type="http://schemas.openxmlformats.org/officeDocument/2006/relationships/slide" Target="slides/slide124.xml"/><Relationship Id="rId136" Type="http://schemas.openxmlformats.org/officeDocument/2006/relationships/slide" Target="slides/slide130.xml"/><Relationship Id="rId135" Type="http://schemas.openxmlformats.org/officeDocument/2006/relationships/slide" Target="slides/slide129.xml"/><Relationship Id="rId134" Type="http://schemas.openxmlformats.org/officeDocument/2006/relationships/slide" Target="slides/slide128.xml"/><Relationship Id="rId133" Type="http://schemas.openxmlformats.org/officeDocument/2006/relationships/slide" Target="slides/slide127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172" Type="http://schemas.openxmlformats.org/officeDocument/2006/relationships/slide" Target="slides/slide166.xml"/><Relationship Id="rId65" Type="http://schemas.openxmlformats.org/officeDocument/2006/relationships/slide" Target="slides/slide59.xml"/><Relationship Id="rId171" Type="http://schemas.openxmlformats.org/officeDocument/2006/relationships/slide" Target="slides/slide165.xml"/><Relationship Id="rId68" Type="http://schemas.openxmlformats.org/officeDocument/2006/relationships/slide" Target="slides/slide62.xml"/><Relationship Id="rId170" Type="http://schemas.openxmlformats.org/officeDocument/2006/relationships/slide" Target="slides/slide164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165" Type="http://schemas.openxmlformats.org/officeDocument/2006/relationships/slide" Target="slides/slide159.xml"/><Relationship Id="rId69" Type="http://schemas.openxmlformats.org/officeDocument/2006/relationships/slide" Target="slides/slide63.xml"/><Relationship Id="rId164" Type="http://schemas.openxmlformats.org/officeDocument/2006/relationships/slide" Target="slides/slide158.xml"/><Relationship Id="rId163" Type="http://schemas.openxmlformats.org/officeDocument/2006/relationships/slide" Target="slides/slide157.xml"/><Relationship Id="rId162" Type="http://schemas.openxmlformats.org/officeDocument/2006/relationships/slide" Target="slides/slide156.xml"/><Relationship Id="rId169" Type="http://schemas.openxmlformats.org/officeDocument/2006/relationships/slide" Target="slides/slide163.xml"/><Relationship Id="rId168" Type="http://schemas.openxmlformats.org/officeDocument/2006/relationships/slide" Target="slides/slide162.xml"/><Relationship Id="rId167" Type="http://schemas.openxmlformats.org/officeDocument/2006/relationships/slide" Target="slides/slide161.xml"/><Relationship Id="rId166" Type="http://schemas.openxmlformats.org/officeDocument/2006/relationships/slide" Target="slides/slide160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161" Type="http://schemas.openxmlformats.org/officeDocument/2006/relationships/slide" Target="slides/slide155.xml"/><Relationship Id="rId54" Type="http://schemas.openxmlformats.org/officeDocument/2006/relationships/slide" Target="slides/slide48.xml"/><Relationship Id="rId160" Type="http://schemas.openxmlformats.org/officeDocument/2006/relationships/slide" Target="slides/slide154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159" Type="http://schemas.openxmlformats.org/officeDocument/2006/relationships/slide" Target="slides/slide153.xml"/><Relationship Id="rId59" Type="http://schemas.openxmlformats.org/officeDocument/2006/relationships/slide" Target="slides/slide53.xml"/><Relationship Id="rId154" Type="http://schemas.openxmlformats.org/officeDocument/2006/relationships/slide" Target="slides/slide148.xml"/><Relationship Id="rId58" Type="http://schemas.openxmlformats.org/officeDocument/2006/relationships/slide" Target="slides/slide52.xml"/><Relationship Id="rId153" Type="http://schemas.openxmlformats.org/officeDocument/2006/relationships/slide" Target="slides/slide147.xml"/><Relationship Id="rId152" Type="http://schemas.openxmlformats.org/officeDocument/2006/relationships/slide" Target="slides/slide146.xml"/><Relationship Id="rId151" Type="http://schemas.openxmlformats.org/officeDocument/2006/relationships/slide" Target="slides/slide145.xml"/><Relationship Id="rId158" Type="http://schemas.openxmlformats.org/officeDocument/2006/relationships/slide" Target="slides/slide152.xml"/><Relationship Id="rId157" Type="http://schemas.openxmlformats.org/officeDocument/2006/relationships/slide" Target="slides/slide151.xml"/><Relationship Id="rId156" Type="http://schemas.openxmlformats.org/officeDocument/2006/relationships/slide" Target="slides/slide150.xml"/><Relationship Id="rId155" Type="http://schemas.openxmlformats.org/officeDocument/2006/relationships/slide" Target="slides/slide149.xml"/><Relationship Id="rId107" Type="http://schemas.openxmlformats.org/officeDocument/2006/relationships/slide" Target="slides/slide101.xml"/><Relationship Id="rId228" Type="http://schemas.openxmlformats.org/officeDocument/2006/relationships/slide" Target="slides/slide222.xml"/><Relationship Id="rId106" Type="http://schemas.openxmlformats.org/officeDocument/2006/relationships/slide" Target="slides/slide100.xml"/><Relationship Id="rId227" Type="http://schemas.openxmlformats.org/officeDocument/2006/relationships/slide" Target="slides/slide221.xml"/><Relationship Id="rId105" Type="http://schemas.openxmlformats.org/officeDocument/2006/relationships/slide" Target="slides/slide99.xml"/><Relationship Id="rId226" Type="http://schemas.openxmlformats.org/officeDocument/2006/relationships/slide" Target="slides/slide220.xml"/><Relationship Id="rId104" Type="http://schemas.openxmlformats.org/officeDocument/2006/relationships/slide" Target="slides/slide98.xml"/><Relationship Id="rId225" Type="http://schemas.openxmlformats.org/officeDocument/2006/relationships/slide" Target="slides/slide219.xml"/><Relationship Id="rId109" Type="http://schemas.openxmlformats.org/officeDocument/2006/relationships/slide" Target="slides/slide103.xml"/><Relationship Id="rId108" Type="http://schemas.openxmlformats.org/officeDocument/2006/relationships/slide" Target="slides/slide102.xml"/><Relationship Id="rId229" Type="http://schemas.openxmlformats.org/officeDocument/2006/relationships/font" Target="fonts/Lora-regular.fntdata"/><Relationship Id="rId220" Type="http://schemas.openxmlformats.org/officeDocument/2006/relationships/slide" Target="slides/slide214.xml"/><Relationship Id="rId103" Type="http://schemas.openxmlformats.org/officeDocument/2006/relationships/slide" Target="slides/slide97.xml"/><Relationship Id="rId224" Type="http://schemas.openxmlformats.org/officeDocument/2006/relationships/slide" Target="slides/slide218.xml"/><Relationship Id="rId102" Type="http://schemas.openxmlformats.org/officeDocument/2006/relationships/slide" Target="slides/slide96.xml"/><Relationship Id="rId223" Type="http://schemas.openxmlformats.org/officeDocument/2006/relationships/slide" Target="slides/slide217.xml"/><Relationship Id="rId101" Type="http://schemas.openxmlformats.org/officeDocument/2006/relationships/slide" Target="slides/slide95.xml"/><Relationship Id="rId222" Type="http://schemas.openxmlformats.org/officeDocument/2006/relationships/slide" Target="slides/slide216.xml"/><Relationship Id="rId100" Type="http://schemas.openxmlformats.org/officeDocument/2006/relationships/slide" Target="slides/slide94.xml"/><Relationship Id="rId221" Type="http://schemas.openxmlformats.org/officeDocument/2006/relationships/slide" Target="slides/slide215.xml"/><Relationship Id="rId217" Type="http://schemas.openxmlformats.org/officeDocument/2006/relationships/slide" Target="slides/slide211.xml"/><Relationship Id="rId216" Type="http://schemas.openxmlformats.org/officeDocument/2006/relationships/slide" Target="slides/slide210.xml"/><Relationship Id="rId215" Type="http://schemas.openxmlformats.org/officeDocument/2006/relationships/slide" Target="slides/slide209.xml"/><Relationship Id="rId214" Type="http://schemas.openxmlformats.org/officeDocument/2006/relationships/slide" Target="slides/slide208.xml"/><Relationship Id="rId219" Type="http://schemas.openxmlformats.org/officeDocument/2006/relationships/slide" Target="slides/slide213.xml"/><Relationship Id="rId218" Type="http://schemas.openxmlformats.org/officeDocument/2006/relationships/slide" Target="slides/slide212.xml"/><Relationship Id="rId213" Type="http://schemas.openxmlformats.org/officeDocument/2006/relationships/slide" Target="slides/slide207.xml"/><Relationship Id="rId212" Type="http://schemas.openxmlformats.org/officeDocument/2006/relationships/slide" Target="slides/slide206.xml"/><Relationship Id="rId211" Type="http://schemas.openxmlformats.org/officeDocument/2006/relationships/slide" Target="slides/slide205.xml"/><Relationship Id="rId210" Type="http://schemas.openxmlformats.org/officeDocument/2006/relationships/slide" Target="slides/slide204.xml"/><Relationship Id="rId129" Type="http://schemas.openxmlformats.org/officeDocument/2006/relationships/slide" Target="slides/slide123.xml"/><Relationship Id="rId128" Type="http://schemas.openxmlformats.org/officeDocument/2006/relationships/slide" Target="slides/slide122.xml"/><Relationship Id="rId127" Type="http://schemas.openxmlformats.org/officeDocument/2006/relationships/slide" Target="slides/slide121.xml"/><Relationship Id="rId248" Type="http://schemas.openxmlformats.org/officeDocument/2006/relationships/font" Target="fonts/OpenSans-boldItalic.fntdata"/><Relationship Id="rId126" Type="http://schemas.openxmlformats.org/officeDocument/2006/relationships/slide" Target="slides/slide120.xml"/><Relationship Id="rId247" Type="http://schemas.openxmlformats.org/officeDocument/2006/relationships/font" Target="fonts/OpenSans-italic.fntdata"/><Relationship Id="rId121" Type="http://schemas.openxmlformats.org/officeDocument/2006/relationships/slide" Target="slides/slide115.xml"/><Relationship Id="rId242" Type="http://schemas.openxmlformats.org/officeDocument/2006/relationships/font" Target="fonts/OpenSansMedium-bold.fntdata"/><Relationship Id="rId120" Type="http://schemas.openxmlformats.org/officeDocument/2006/relationships/slide" Target="slides/slide114.xml"/><Relationship Id="rId241" Type="http://schemas.openxmlformats.org/officeDocument/2006/relationships/font" Target="fonts/OpenSansMedium-regular.fntdata"/><Relationship Id="rId240" Type="http://schemas.openxmlformats.org/officeDocument/2006/relationships/font" Target="fonts/HelveticaNeue-boldItalic.fntdata"/><Relationship Id="rId125" Type="http://schemas.openxmlformats.org/officeDocument/2006/relationships/slide" Target="slides/slide119.xml"/><Relationship Id="rId246" Type="http://schemas.openxmlformats.org/officeDocument/2006/relationships/font" Target="fonts/OpenSans-bold.fntdata"/><Relationship Id="rId124" Type="http://schemas.openxmlformats.org/officeDocument/2006/relationships/slide" Target="slides/slide118.xml"/><Relationship Id="rId245" Type="http://schemas.openxmlformats.org/officeDocument/2006/relationships/font" Target="fonts/OpenSans-regular.fntdata"/><Relationship Id="rId123" Type="http://schemas.openxmlformats.org/officeDocument/2006/relationships/slide" Target="slides/slide117.xml"/><Relationship Id="rId244" Type="http://schemas.openxmlformats.org/officeDocument/2006/relationships/font" Target="fonts/OpenSansMedium-boldItalic.fntdata"/><Relationship Id="rId122" Type="http://schemas.openxmlformats.org/officeDocument/2006/relationships/slide" Target="slides/slide116.xml"/><Relationship Id="rId243" Type="http://schemas.openxmlformats.org/officeDocument/2006/relationships/font" Target="fonts/OpenSansMedium-italic.fntdata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99" Type="http://schemas.openxmlformats.org/officeDocument/2006/relationships/slide" Target="slides/slide93.xml"/><Relationship Id="rId98" Type="http://schemas.openxmlformats.org/officeDocument/2006/relationships/slide" Target="slides/slide92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18" Type="http://schemas.openxmlformats.org/officeDocument/2006/relationships/slide" Target="slides/slide112.xml"/><Relationship Id="rId239" Type="http://schemas.openxmlformats.org/officeDocument/2006/relationships/font" Target="fonts/HelveticaNeue-italic.fntdata"/><Relationship Id="rId117" Type="http://schemas.openxmlformats.org/officeDocument/2006/relationships/slide" Target="slides/slide111.xml"/><Relationship Id="rId238" Type="http://schemas.openxmlformats.org/officeDocument/2006/relationships/font" Target="fonts/HelveticaNeue-bold.fntdata"/><Relationship Id="rId116" Type="http://schemas.openxmlformats.org/officeDocument/2006/relationships/slide" Target="slides/slide110.xml"/><Relationship Id="rId237" Type="http://schemas.openxmlformats.org/officeDocument/2006/relationships/font" Target="fonts/HelveticaNeue-regular.fntdata"/><Relationship Id="rId115" Type="http://schemas.openxmlformats.org/officeDocument/2006/relationships/slide" Target="slides/slide109.xml"/><Relationship Id="rId236" Type="http://schemas.openxmlformats.org/officeDocument/2006/relationships/font" Target="fonts/EBGaramond-boldItalic.fntdata"/><Relationship Id="rId119" Type="http://schemas.openxmlformats.org/officeDocument/2006/relationships/slide" Target="slides/slide113.xml"/><Relationship Id="rId110" Type="http://schemas.openxmlformats.org/officeDocument/2006/relationships/slide" Target="slides/slide104.xml"/><Relationship Id="rId231" Type="http://schemas.openxmlformats.org/officeDocument/2006/relationships/font" Target="fonts/Lora-italic.fntdata"/><Relationship Id="rId230" Type="http://schemas.openxmlformats.org/officeDocument/2006/relationships/font" Target="fonts/Lora-bold.fntdata"/><Relationship Id="rId114" Type="http://schemas.openxmlformats.org/officeDocument/2006/relationships/slide" Target="slides/slide108.xml"/><Relationship Id="rId235" Type="http://schemas.openxmlformats.org/officeDocument/2006/relationships/font" Target="fonts/EBGaramond-italic.fntdata"/><Relationship Id="rId113" Type="http://schemas.openxmlformats.org/officeDocument/2006/relationships/slide" Target="slides/slide107.xml"/><Relationship Id="rId234" Type="http://schemas.openxmlformats.org/officeDocument/2006/relationships/font" Target="fonts/EBGaramond-bold.fntdata"/><Relationship Id="rId112" Type="http://schemas.openxmlformats.org/officeDocument/2006/relationships/slide" Target="slides/slide106.xml"/><Relationship Id="rId233" Type="http://schemas.openxmlformats.org/officeDocument/2006/relationships/font" Target="fonts/EBGaramond-regular.fntdata"/><Relationship Id="rId111" Type="http://schemas.openxmlformats.org/officeDocument/2006/relationships/slide" Target="slides/slide105.xml"/><Relationship Id="rId232" Type="http://schemas.openxmlformats.org/officeDocument/2006/relationships/font" Target="fonts/Lora-boldItalic.fntdata"/><Relationship Id="rId206" Type="http://schemas.openxmlformats.org/officeDocument/2006/relationships/slide" Target="slides/slide200.xml"/><Relationship Id="rId205" Type="http://schemas.openxmlformats.org/officeDocument/2006/relationships/slide" Target="slides/slide199.xml"/><Relationship Id="rId204" Type="http://schemas.openxmlformats.org/officeDocument/2006/relationships/slide" Target="slides/slide198.xml"/><Relationship Id="rId203" Type="http://schemas.openxmlformats.org/officeDocument/2006/relationships/slide" Target="slides/slide197.xml"/><Relationship Id="rId209" Type="http://schemas.openxmlformats.org/officeDocument/2006/relationships/slide" Target="slides/slide203.xml"/><Relationship Id="rId208" Type="http://schemas.openxmlformats.org/officeDocument/2006/relationships/slide" Target="slides/slide202.xml"/><Relationship Id="rId207" Type="http://schemas.openxmlformats.org/officeDocument/2006/relationships/slide" Target="slides/slide201.xml"/><Relationship Id="rId202" Type="http://schemas.openxmlformats.org/officeDocument/2006/relationships/slide" Target="slides/slide196.xml"/><Relationship Id="rId201" Type="http://schemas.openxmlformats.org/officeDocument/2006/relationships/slide" Target="slides/slide195.xml"/><Relationship Id="rId200" Type="http://schemas.openxmlformats.org/officeDocument/2006/relationships/slide" Target="slides/slide19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a1c5d5f0c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2a1c5d5f0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a54dcaf9e4_0_15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a54dcaf9e4_0_15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5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g2a54dcaf9e4_0_4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7" name="Google Shape;1587;g2a54dcaf9e4_0_4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" name="Google Shape;1592;g2a54dcaf9e4_0_4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3" name="Google Shape;1593;g2a54dcaf9e4_0_4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9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g2a54dcaf9e4_0_4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1" name="Google Shape;1601;g2a54dcaf9e4_0_4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9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2a54dcaf9e4_0_4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2a54dcaf9e4_0_4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7" name="Shape 1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" name="Google Shape;1618;g2a54dcaf9e4_0_4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9" name="Google Shape;1619;g2a54dcaf9e4_0_4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4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g2a54dcaf9e4_0_4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6" name="Google Shape;1626;g2a54dcaf9e4_0_4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1" name="Shape 1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Google Shape;1632;g2a54dcaf9e4_0_4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3" name="Google Shape;1633;g2a54dcaf9e4_0_4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g2a54dcaf9e4_0_4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9" name="Google Shape;1639;g2a54dcaf9e4_0_4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3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g2a54dcaf9e4_0_4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5" name="Google Shape;1645;g2a54dcaf9e4_0_4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0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g2a54dcaf9e4_0_4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2" name="Google Shape;1652;g2a54dcaf9e4_0_4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a54dcaf9e4_0_1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a54dcaf9e4_0_1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7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g2a54dcaf9e4_0_4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9" name="Google Shape;1659;g2a54dcaf9e4_0_4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4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g2a54dcaf9e4_0_4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6" name="Google Shape;1666;g2a54dcaf9e4_0_4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g2a54dcaf9e4_0_4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3" name="Google Shape;1673;g2a54dcaf9e4_0_4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7" name="Shape 1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" name="Google Shape;1678;g2a54dcaf9e4_0_49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9" name="Google Shape;1679;g2a54dcaf9e4_0_49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3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g2a54dcaf9e4_3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5" name="Google Shape;1685;g2a54dcaf9e4_3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0" name="Shape 1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1" name="Google Shape;1691;g2a54dcaf9e4_3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2" name="Google Shape;1692;g2a54dcaf9e4_3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8" name="Shape 1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" name="Google Shape;1699;g2a54dcaf9e4_3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0" name="Google Shape;1700;g2a54dcaf9e4_3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7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g2a54dcaf9e4_3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9" name="Google Shape;1709;g2a54dcaf9e4_3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9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Google Shape;1720;g2a54dcaf9e4_3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1" name="Google Shape;1721;g2a54dcaf9e4_3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5" name="Shape 1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" name="Google Shape;1726;g2a54dcaf9e4_3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7" name="Google Shape;1727;g2a54dcaf9e4_3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a54dcaf9e4_0_1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a54dcaf9e4_0_1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1" name="Shape 1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Google Shape;1732;g2a54dcaf9e4_3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3" name="Google Shape;1733;g2a54dcaf9e4_3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9" name="Shape 1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" name="Google Shape;1740;g2a54dcaf9e4_3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1" name="Google Shape;1741;g2a54dcaf9e4_3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8" name="Shape 1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9" name="Google Shape;1749;g2a54dcaf9e4_3_5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0" name="Google Shape;1750;g2a54dcaf9e4_3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9" name="Shape 1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0" name="Google Shape;1760;g2a54dcaf9e4_3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1" name="Google Shape;1761;g2a54dcaf9e4_3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g2a54dcaf9e4_3_5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9" name="Google Shape;1769;g2a54dcaf9e4_3_5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4" name="Shape 1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5" name="Google Shape;1785;g2a54dcaf9e4_3_5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6" name="Google Shape;1786;g2a54dcaf9e4_3_5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8" name="Shape 1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9" name="Google Shape;1799;g2a54dcaf9e4_3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0" name="Google Shape;1800;g2a54dcaf9e4_3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6" name="Shape 1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7" name="Google Shape;1807;g2a54dcaf9e4_3_5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8" name="Google Shape;1808;g2a54dcaf9e4_3_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3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Google Shape;1814;g2a54dcaf9e4_3_5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5" name="Google Shape;1815;g2a54dcaf9e4_3_5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4" name="Shape 1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5" name="Google Shape;1825;g2a54dcaf9e4_3_5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6" name="Google Shape;1826;g2a54dcaf9e4_3_5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a54dcaf9e4_0_1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2a54dcaf9e4_0_1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7" name="Shape 1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Google Shape;1838;g2a54dcaf9e4_3_5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9" name="Google Shape;1839;g2a54dcaf9e4_3_5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9" name="Shape 1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" name="Google Shape;1850;g2a54dcaf9e4_3_6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1" name="Google Shape;1851;g2a54dcaf9e4_3_6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g2a54dcaf9e4_3_6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6" name="Google Shape;1876;g2a54dcaf9e4_3_6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5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g2a54dcaf9e4_3_6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7" name="Google Shape;1887;g2a54dcaf9e4_3_6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g2a54dcaf9e4_3_6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9" name="Google Shape;1899;g2a54dcaf9e4_3_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9" name="Shape 1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0" name="Google Shape;1910;g2a54dcaf9e4_3_6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1" name="Google Shape;1911;g2a54dcaf9e4_3_6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7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g2a54dcaf9e4_3_6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9" name="Google Shape;1919;g2a54dcaf9e4_3_6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6" name="Shape 1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7" name="Google Shape;1927;g2a54dcaf9e4_3_6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8" name="Google Shape;1928;g2a54dcaf9e4_3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0" name="Shape 1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1" name="Google Shape;1941;g2a54dcaf9e4_3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2" name="Google Shape;1942;g2a54dcaf9e4_3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8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Google Shape;1949;g2a54dcaf9e4_3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0" name="Google Shape;1950;g2a54dcaf9e4_3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a54dcaf9e4_0_16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a54dcaf9e4_0_1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5" name="Shape 1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" name="Google Shape;1956;g2a54dcaf9e4_3_6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7" name="Google Shape;1957;g2a54dcaf9e4_3_6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2" name="Shape 1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3" name="Google Shape;1963;g2a54dcaf9e4_3_7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4" name="Google Shape;1964;g2a54dcaf9e4_3_7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9" name="Shape 1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" name="Google Shape;1970;g2a54dcaf9e4_3_7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1" name="Google Shape;1971;g2a54dcaf9e4_3_7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5" name="Shape 1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" name="Google Shape;1976;g2a54dcaf9e4_3_7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7" name="Google Shape;1977;g2a54dcaf9e4_3_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1" name="Shape 1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2" name="Google Shape;1982;g2a54dcaf9e4_3_7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3" name="Google Shape;1983;g2a54dcaf9e4_3_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9" name="Shape 1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Google Shape;1990;g2a54dcaf9e4_3_7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1" name="Google Shape;1991;g2a54dcaf9e4_3_7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8" name="Shape 1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9" name="Google Shape;1999;g2a54dcaf9e4_3_7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0" name="Google Shape;2000;g2a54dcaf9e4_3_7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7" name="Shape 2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" name="Google Shape;2008;g2a54dcaf9e4_3_7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9" name="Google Shape;2009;g2a54dcaf9e4_3_7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5" name="Shape 2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6" name="Google Shape;2016;g2a54dcaf9e4_3_7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7" name="Google Shape;2017;g2a54dcaf9e4_3_7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2" name="Shape 2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" name="Google Shape;2033;g2a54dcaf9e4_3_7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4" name="Google Shape;2034;g2a54dcaf9e4_3_7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a54dcaf9e4_0_16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2a54dcaf9e4_0_1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6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2a54dcaf9e4_3_7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8" name="Google Shape;2048;g2a54dcaf9e4_3_7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4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2a54dcaf9e4_3_7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6" name="Google Shape;2056;g2a54dcaf9e4_3_7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5" name="Shape 2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Google Shape;2066;g2a54dcaf9e4_3_7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7" name="Google Shape;2067;g2a54dcaf9e4_3_7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5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g2a54dcaf9e4_3_8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7" name="Google Shape;2077;g2a54dcaf9e4_3_8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3" name="Shape 2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4" name="Google Shape;2084;g2a54dcaf9e4_3_8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5" name="Google Shape;2085;g2a54dcaf9e4_3_8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1" name="Shape 2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2" name="Google Shape;2092;g2a54dcaf9e4_3_8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3" name="Google Shape;2093;g2a54dcaf9e4_3_8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9" name="Shape 2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0" name="Google Shape;2100;g2a54dcaf9e4_3_8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1" name="Google Shape;2101;g2a54dcaf9e4_3_8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7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g2a54dcaf9e4_3_8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9" name="Google Shape;2109;g2a54dcaf9e4_3_8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4" name="Shape 2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Google Shape;2115;g2a54dcaf9e4_3_8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6" name="Google Shape;2116;g2a54dcaf9e4_3_8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Google Shape;2122;g2a54dcaf9e4_3_8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3" name="Google Shape;2123;g2a54dcaf9e4_3_8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a54dcaf9e4_0_16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2a54dcaf9e4_0_16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8" name="Shape 2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" name="Google Shape;2129;g2a54dcaf9e4_3_8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0" name="Google Shape;2130;g2a54dcaf9e4_3_8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4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Google Shape;2135;g2a54dcaf9e4_0_4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6" name="Google Shape;2136;g2a54dcaf9e4_0_4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0" name="Shape 2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g2a54dcaf9e4_0_46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2" name="Google Shape;2142;g2a54dcaf9e4_0_46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7" name="Shape 2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8" name="Google Shape;2148;g2a54dcaf9e4_0_49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9" name="Google Shape;2149;g2a54dcaf9e4_0_49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6" name="Shape 2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7" name="Google Shape;2157;g2a54dcaf9e4_0_49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8" name="Google Shape;2158;g2a54dcaf9e4_0_49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4" name="Shape 2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5" name="Google Shape;2165;g2a54dcaf9e4_0_4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6" name="Google Shape;2166;g2a54dcaf9e4_0_4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1" name="Shape 2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Google Shape;2172;g2a54dcaf9e4_0_4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3" name="Google Shape;2173;g2a54dcaf9e4_0_4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7" name="Shape 2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8" name="Google Shape;2188;g2a54dcaf9e4_0_4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9" name="Google Shape;2189;g2a54dcaf9e4_0_4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3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g2a54dcaf9e4_0_46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5" name="Google Shape;2195;g2a54dcaf9e4_0_46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8" name="Shape 2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9" name="Google Shape;2209;g2a54dcaf9e4_0_46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0" name="Google Shape;2210;g2a54dcaf9e4_0_46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a54dcaf9e4_0_16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2a54dcaf9e4_0_1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8" name="Shape 2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9" name="Google Shape;2229;g2a54dcaf9e4_0_47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0" name="Google Shape;2230;g2a54dcaf9e4_0_47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8" name="Shape 2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9" name="Google Shape;2249;g2a54dcaf9e4_0_47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0" name="Google Shape;2250;g2a54dcaf9e4_0_47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5" name="Shape 2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" name="Google Shape;2256;g2a54dcaf9e4_0_47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7" name="Google Shape;2257;g2a54dcaf9e4_0_47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2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Google Shape;2263;g2a54dcaf9e4_0_47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4" name="Google Shape;2264;g2a54dcaf9e4_0_47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9" name="Shape 2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0" name="Google Shape;2270;g2a54dcaf9e4_0_47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1" name="Google Shape;2271;g2a54dcaf9e4_0_47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6" name="Shape 2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Google Shape;2277;g2a54dcaf9e4_0_47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8" name="Google Shape;2278;g2a54dcaf9e4_0_47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3" name="Shape 2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4" name="Google Shape;2284;g2a54dcaf9e4_0_47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5" name="Google Shape;2285;g2a54dcaf9e4_0_47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1" name="Shape 2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Google Shape;2292;g2a54dcaf9e4_0_47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3" name="Google Shape;2293;g2a54dcaf9e4_0_47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1" name="Shape 2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2" name="Google Shape;2302;g2a54dcaf9e4_0_47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3" name="Google Shape;2303;g2a54dcaf9e4_0_47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9" name="Shape 2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0" name="Google Shape;2310;g2a54dcaf9e4_0_47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1" name="Google Shape;2311;g2a54dcaf9e4_0_47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a54dcaf9e4_0_1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2a54dcaf9e4_0_1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7" name="Shape 2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8" name="Google Shape;2318;g2a54dcaf9e4_0_47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9" name="Google Shape;2319;g2a54dcaf9e4_0_47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5" name="Shape 2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6" name="Google Shape;2326;g2a54dcaf9e4_0_48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7" name="Google Shape;2327;g2a54dcaf9e4_0_48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4" name="Shape 2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" name="Google Shape;2335;g2a54dcaf9e4_0_48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6" name="Google Shape;2336;g2a54dcaf9e4_0_48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4" name="Shape 2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" name="Google Shape;2345;g2a54dcaf9e4_0_48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6" name="Google Shape;2346;g2a54dcaf9e4_0_48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1" name="Shape 2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2" name="Google Shape;2352;g2a54dcaf9e4_0_48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3" name="Google Shape;2353;g2a54dcaf9e4_0_48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8" name="Shape 2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" name="Google Shape;2359;g2a54dcaf9e4_0_48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0" name="Google Shape;2360;g2a54dcaf9e4_0_48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5" name="Shape 2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6" name="Google Shape;2366;g2a54dcaf9e4_0_48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7" name="Google Shape;2367;g2a54dcaf9e4_0_48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3" name="Shape 2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4" name="Google Shape;2374;g2a54dcaf9e4_0_48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5" name="Google Shape;2375;g2a54dcaf9e4_0_48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1" name="Shape 2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2" name="Google Shape;2382;g2a54dcaf9e4_0_48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3" name="Google Shape;2383;g2a54dcaf9e4_0_48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9" name="Shape 2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" name="Google Shape;2390;g2a54dcaf9e4_0_48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1" name="Google Shape;2391;g2a54dcaf9e4_0_4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a54dcaf9e4_0_18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a54dcaf9e4_0_18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8" name="Shape 2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9" name="Google Shape;2399;g2a54dcaf9e4_0_48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0" name="Google Shape;2400;g2a54dcaf9e4_0_48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7" name="Shape 2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8" name="Google Shape;2408;g2a54dcaf9e4_0_48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9" name="Google Shape;2409;g2a54dcaf9e4_0_48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7" name="Shape 2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8" name="Google Shape;2418;g2a54dcaf9e4_0_48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9" name="Google Shape;2419;g2a54dcaf9e4_0_4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5" name="Shape 2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" name="Google Shape;2426;g2a54dcaf9e4_0_48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7" name="Google Shape;2427;g2a54dcaf9e4_0_48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2" name="Shape 2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3" name="Google Shape;2433;g2a54dcaf9e4_0_48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4" name="Google Shape;2434;g2a54dcaf9e4_0_48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8" name="Shape 2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9" name="Google Shape;2439;g2a54dcaf9e4_0_49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0" name="Google Shape;2440;g2a54dcaf9e4_0_49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5" name="Shape 2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6" name="Google Shape;2446;g2a54dcaf9e4_0_46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7" name="Google Shape;2447;g2a54dcaf9e4_0_46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1" name="Shape 2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2" name="Google Shape;2452;g2a54dcaf9e4_3_1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3" name="Google Shape;2453;g2a54dcaf9e4_3_1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8" name="Shape 2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" name="Google Shape;2459;g2a54dcaf9e4_3_1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0" name="Google Shape;2460;g2a54dcaf9e4_3_1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4" name="Shape 2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5" name="Google Shape;2465;g2a54dcaf9e4_3_1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6" name="Google Shape;2466;g2a54dcaf9e4_3_1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a54dcaf9e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a54dcaf9e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a54dcaf9e4_0_18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2a54dcaf9e4_0_18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6" name="Shape 2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7" name="Google Shape;2477;g2a54dcaf9e4_3_1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8" name="Google Shape;2478;g2a54dcaf9e4_3_1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5" name="Shape 2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Google Shape;2486;g2a54dcaf9e4_3_1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7" name="Google Shape;2487;g2a54dcaf9e4_3_1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3" name="Shape 2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g2a54dcaf9e4_3_1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5" name="Google Shape;2495;g2a54dcaf9e4_3_1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0" name="Shape 2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1" name="Google Shape;2511;g2a54dcaf9e4_3_1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2" name="Google Shape;2512;g2a54dcaf9e4_3_1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2" name="Shape 2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3" name="Google Shape;2523;g2a54dcaf9e4_3_1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4" name="Google Shape;2524;g2a54dcaf9e4_3_1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0" name="Shape 2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1" name="Google Shape;2531;g2a54dcaf9e4_3_1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2" name="Google Shape;2532;g2a54dcaf9e4_3_1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7" name="Shape 2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8" name="Google Shape;2538;g2a54dcaf9e4_3_1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9" name="Google Shape;2539;g2a54dcaf9e4_3_1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5" name="Shape 2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6" name="Google Shape;2546;g2a54dcaf9e4_3_1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7" name="Google Shape;2547;g2a54dcaf9e4_3_1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2" name="Shape 2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3" name="Google Shape;2553;g2a54dcaf9e4_3_1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4" name="Google Shape;2554;g2a54dcaf9e4_3_1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9" name="Shape 2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" name="Google Shape;2560;g2a54dcaf9e4_3_1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1" name="Google Shape;2561;g2a54dcaf9e4_3_1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2a54dcaf9e4_0_18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2a54dcaf9e4_0_18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9" name="Shape 2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" name="Google Shape;2570;g2a54dcaf9e4_3_1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1" name="Google Shape;2571;g2a54dcaf9e4_3_1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8" name="Shape 2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9" name="Google Shape;2579;g2a54dcaf9e4_3_1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0" name="Google Shape;2580;g2a54dcaf9e4_3_1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5" name="Shape 2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6" name="Google Shape;2586;g2a54dcaf9e4_3_1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7" name="Google Shape;2587;g2a54dcaf9e4_3_1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3" name="Shape 2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4" name="Google Shape;2604;g2a54dcaf9e4_3_1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5" name="Google Shape;2605;g2a54dcaf9e4_3_1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0" name="Shape 2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" name="Google Shape;2611;g2a54dcaf9e4_3_1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2" name="Google Shape;2612;g2a54dcaf9e4_3_1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6" name="Shape 2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7" name="Google Shape;2617;g2a54dcaf9e4_3_1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8" name="Google Shape;2618;g2a54dcaf9e4_3_1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9" name="Shape 2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0" name="Google Shape;2630;g2a54dcaf9e4_3_1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1" name="Google Shape;2631;g2a54dcaf9e4_3_1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2" name="Shape 2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3" name="Google Shape;2643;g2a54dcaf9e4_3_1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4" name="Google Shape;2644;g2a54dcaf9e4_3_1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5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g2a54dcaf9e4_3_1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7" name="Google Shape;2657;g2a54dcaf9e4_3_1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2" name="Shape 2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" name="Google Shape;2663;g2a54dcaf9e4_3_1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4" name="Google Shape;2664;g2a54dcaf9e4_3_1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2a54dcaf9e4_0_18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2a54dcaf9e4_0_18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0" name="Shape 2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1" name="Google Shape;2671;g2a54dcaf9e4_3_1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2" name="Google Shape;2672;g2a54dcaf9e4_3_1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0" name="Shape 2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1" name="Google Shape;2691;g2a54dcaf9e4_3_1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2" name="Google Shape;2692;g2a54dcaf9e4_3_1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7" name="Shape 2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8" name="Google Shape;2698;g2a54dcaf9e4_3_1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9" name="Google Shape;2699;g2a54dcaf9e4_3_1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2a54dcaf9e4_0_19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Google Shape;609;g2a54dcaf9e4_0_19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2a54dcaf9e4_0_19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2a54dcaf9e4_0_19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g2a54dcaf9e4_0_19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2" name="Google Shape;632;g2a54dcaf9e4_0_19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a54dcaf9e4_0_19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2a54dcaf9e4_0_19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a54dcaf9e4_0_19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2a54dcaf9e4_0_19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2a54dcaf9e4_0_19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1" name="Google Shape;681;g2a54dcaf9e4_0_19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2a54dcaf9e4_0_19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2a54dcaf9e4_0_19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a1c5d5f0c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a1c5d5f0c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a54dcaf9e4_0_20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a54dcaf9e4_0_20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2a54dcaf9e4_0_20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6" name="Google Shape;726;g2a54dcaf9e4_0_20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2a54dcaf9e4_0_20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2a54dcaf9e4_0_2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2a54dcaf9e4_0_20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1" name="Google Shape;761;g2a54dcaf9e4_0_20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a54dcaf9e4_0_20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2a54dcaf9e4_0_20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2a54dcaf9e4_0_20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5" name="Google Shape;785;g2a54dcaf9e4_0_20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2a54dcaf9e4_0_20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2a54dcaf9e4_0_20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2a54dcaf9e4_0_20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2a54dcaf9e4_0_2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2a54dcaf9e4_0_20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2a54dcaf9e4_0_20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g2a54dcaf9e4_0_20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5" name="Google Shape;835;g2a54dcaf9e4_0_20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a1c5d5f0c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a1c5d5f0c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g2a54dcaf9e4_0_2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3" name="Google Shape;843;g2a54dcaf9e4_0_2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g2a54dcaf9e4_0_2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6" name="Google Shape;856;g2a54dcaf9e4_0_2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2a54dcaf9e4_0_2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2a54dcaf9e4_0_2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2a54dcaf9e4_0_2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2a54dcaf9e4_0_2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2a54dcaf9e4_0_2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2a54dcaf9e4_0_2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2a54dcaf9e4_0_2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2a54dcaf9e4_0_2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2a54dcaf9e4_0_2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2a54dcaf9e4_0_2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2a54dcaf9e4_0_2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9" name="Google Shape;929;g2a54dcaf9e4_0_2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g2a54dcaf9e4_0_2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5" name="Google Shape;955;g2a54dcaf9e4_0_2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g2a54dcaf9e4_0_2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2" name="Google Shape;962;g2a54dcaf9e4_0_2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a1c5d5f0c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a1c5d5f0c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7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g2a54dcaf9e4_0_2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9" name="Google Shape;969;g2a54dcaf9e4_0_2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2a54dcaf9e4_0_2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6" name="Google Shape;996;g2a54dcaf9e4_0_2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0" name="Shape 1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Google Shape;1001;g2a54dcaf9e4_0_2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2" name="Google Shape;1002;g2a54dcaf9e4_0_2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g2a54dcaf9e4_0_2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8" name="Google Shape;1008;g2a54dcaf9e4_0_2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2a54dcaf9e4_0_2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8" name="Google Shape;1018;g2a54dcaf9e4_0_2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g2a54dcaf9e4_0_2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5" name="Google Shape;1025;g2a54dcaf9e4_0_2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2a54dcaf9e4_0_2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2a54dcaf9e4_0_2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g2a54dcaf9e4_0_2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5" name="Google Shape;1065;g2a54dcaf9e4_0_2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3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g2a54dcaf9e4_0_2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5" name="Google Shape;1075;g2a54dcaf9e4_0_2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2a54dcaf9e4_0_2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5" name="Google Shape;1085;g2a54dcaf9e4_0_2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ed218534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ed218534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g2a54dcaf9e4_0_2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6" name="Google Shape;1116;g2a54dcaf9e4_0_2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2a54dcaf9e4_0_2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2a54dcaf9e4_0_2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2a54dcaf9e4_0_2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1" name="Google Shape;1131;g2a54dcaf9e4_0_2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2a54dcaf9e4_0_2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2a54dcaf9e4_0_2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g2a54dcaf9e4_0_2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4" name="Google Shape;1164;g2a54dcaf9e4_0_2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9" name="Shape 1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Google Shape;1170;g2a54dcaf9e4_0_24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1" name="Google Shape;1171;g2a54dcaf9e4_0_2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g2a54dcaf9e4_0_2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8" name="Google Shape;1178;g2a54dcaf9e4_0_2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6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g2a54dcaf9e4_0_2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8" name="Google Shape;1188;g2a54dcaf9e4_0_2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4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g2a54dcaf9e4_0_2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6" name="Google Shape;1196;g2a54dcaf9e4_0_2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g2a54dcaf9e4_0_2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7" name="Google Shape;1217;g2a54dcaf9e4_0_2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a54dcaf9e4_0_1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a54dcaf9e4_0_1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g2a54dcaf9e4_0_2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3" name="Google Shape;1243;g2a54dcaf9e4_0_2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0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g2a54dcaf9e4_0_2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2" name="Google Shape;1262;g2a54dcaf9e4_0_2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2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g2a54dcaf9e4_0_2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4" name="Google Shape;1274;g2a54dcaf9e4_0_2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6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g2a54dcaf9e4_0_2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8" name="Google Shape;1288;g2a54dcaf9e4_0_2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8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g2a54dcaf9e4_0_25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0" name="Google Shape;1300;g2a54dcaf9e4_0_25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7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g2a54dcaf9e4_0_25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9" name="Google Shape;1329;g2a54dcaf9e4_0_2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9" name="Shape 1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Google Shape;1370;g2a54dcaf9e4_0_2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1" name="Google Shape;1371;g2a54dcaf9e4_0_2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g2a54dcaf9e4_0_26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3" name="Google Shape;1383;g2a54dcaf9e4_0_26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g2a54dcaf9e4_0_26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3" name="Google Shape;1393;g2a54dcaf9e4_0_26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Google Shape;1401;g2a54dcaf9e4_0_26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2" name="Google Shape;1402;g2a54dcaf9e4_0_2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a54dcaf9e4_0_1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a54dcaf9e4_0_1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4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g2a54dcaf9e4_0_26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6" name="Google Shape;1416;g2a54dcaf9e4_0_26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1" name="Shape 1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Google Shape;1422;g2a54dcaf9e4_0_26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3" name="Google Shape;1423;g2a54dcaf9e4_0_26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Google Shape;1429;g2a54dcaf9e4_0_26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0" name="Google Shape;1430;g2a54dcaf9e4_0_26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7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g2a54dcaf9e4_0_2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9" name="Google Shape;1459;g2a54dcaf9e4_0_2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Google Shape;1464;g2a54dcaf9e4_0_27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5" name="Google Shape;1465;g2a54dcaf9e4_0_27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9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" name="Google Shape;1470;g2a54dcaf9e4_0_27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1" name="Google Shape;1471;g2a54dcaf9e4_0_27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6" name="Shape 1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7" name="Google Shape;1477;g2a54dcaf9e4_0_27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8" name="Google Shape;1478;g2a54dcaf9e4_0_2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7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g2a54dcaf9e4_0_27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9" name="Google Shape;1489;g2a54dcaf9e4_0_2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4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Google Shape;1495;g2a54dcaf9e4_0_27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6" name="Google Shape;1496;g2a54dcaf9e4_0_27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0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g2a54dcaf9e4_2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2" name="Google Shape;1502;g2a54dcaf9e4_2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a54dcaf9e4_0_1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a54dcaf9e4_0_1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6" name="Shape 1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7" name="Google Shape;1507;g2a54dcaf9e4_2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8" name="Google Shape;1508;g2a54dcaf9e4_2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2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g2a54dcaf9e4_0_27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4" name="Google Shape;1514;g2a54dcaf9e4_0_27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Masses have changed + there are new additions: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BOOSTER: x2 Black Powder assembly(0.70 - 1.40), , ( 1x FRR Bulkhead (0.22 lbs), x1 staging cone (1.3 lbs) , Parachute masses total - 5ft + 7ft (10.1 oz + 15.3 oz, 1.59 lbs). Quicklinks x4 (.008 x 4 (.032)), swivels x4 (.01 x 4 (.04))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SUSTAINER: x1 Black Powder assembly (0.70), , x1 Piston assembly (0.57 lbs), x1 nose cone (4.98), x1 nose cone BH (0.33 lbs), and Parachute mass total (1.59 lbs), quicklinks x4 (.008 x 4 (.032)), swivels x4 (.01 x 4 (.04)</a:t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0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g2a54dcaf9e4_0_27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2" name="Google Shape;1522;g2a54dcaf9e4_0_27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8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9" name="Google Shape;1529;g2a54dcaf9e4_0_28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0" name="Google Shape;1530;g2a54dcaf9e4_0_28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4" name="Shape 1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5" name="Google Shape;1535;g2a54dcaf9e4_0_4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6" name="Google Shape;1536;g2a54dcaf9e4_0_4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0" name="Shape 1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" name="Google Shape;1541;g2a54dcaf9e4_0_4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2" name="Google Shape;1542;g2a54dcaf9e4_0_4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7" name="Shape 1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8" name="Google Shape;1548;g2a54dcaf9e4_0_4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9" name="Google Shape;1549;g2a54dcaf9e4_0_4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g2a54dcaf9e4_0_4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5" name="Google Shape;1555;g2a54dcaf9e4_0_4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g2a54dcaf9e4_0_4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3" name="Google Shape;1563;g2a54dcaf9e4_0_4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g2a54dcaf9e4_0_4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1" name="Google Shape;1581;g2a54dcaf9e4_0_4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T Light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93150" y="2630913"/>
            <a:ext cx="8357700" cy="152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Helvetica Neue"/>
              <a:buNone/>
              <a:defRPr b="1" sz="5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55012" y="568675"/>
            <a:ext cx="4833976" cy="2348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0"/>
              <a:buFont typeface="Helvetica Neue"/>
              <a:buNone/>
              <a:defRPr b="1" sz="120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algn="ctr"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ctr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Open Sans Medium"/>
              <a:buChar char="●"/>
              <a:defRPr sz="20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 sz="16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  <a:defRPr sz="16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  <a:defRPr sz="1600"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Helvetica Neue"/>
              <a:buNone/>
              <a:defRPr b="1" sz="24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Medium"/>
              <a:buChar char="●"/>
              <a:defRPr sz="12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Helvetica Neue"/>
              <a:buNone/>
              <a:defRPr b="1" sz="48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None/>
              <a:defRPr i="1" sz="21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buNone/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 sz="28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Open Sans Medium"/>
              <a:buChar char="●"/>
              <a:defRPr sz="20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r">
              <a:buNone/>
              <a:defRPr b="1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69000" y="4556830"/>
            <a:ext cx="548700" cy="49999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1.xml"/><Relationship Id="rId3" Type="http://schemas.openxmlformats.org/officeDocument/2006/relationships/image" Target="../media/image91.jpg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92.jpg"/><Relationship Id="rId4" Type="http://schemas.openxmlformats.org/officeDocument/2006/relationships/image" Target="../media/image91.jpg"/><Relationship Id="rId5" Type="http://schemas.openxmlformats.org/officeDocument/2006/relationships/image" Target="../media/image96.jpg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98.png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4.xml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7.xml"/><Relationship Id="rId3" Type="http://schemas.openxmlformats.org/officeDocument/2006/relationships/image" Target="../media/image14.png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1.xml"/><Relationship Id="rId3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2.xml"/><Relationship Id="rId3" Type="http://schemas.openxmlformats.org/officeDocument/2006/relationships/image" Target="../media/image120.png"/><Relationship Id="rId4" Type="http://schemas.openxmlformats.org/officeDocument/2006/relationships/image" Target="../media/image118.png"/><Relationship Id="rId5" Type="http://schemas.openxmlformats.org/officeDocument/2006/relationships/image" Target="../media/image103.png"/><Relationship Id="rId6" Type="http://schemas.openxmlformats.org/officeDocument/2006/relationships/image" Target="../media/image107.png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3.xml"/><Relationship Id="rId3" Type="http://schemas.openxmlformats.org/officeDocument/2006/relationships/image" Target="../media/image108.png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4.xml"/><Relationship Id="rId3" Type="http://schemas.openxmlformats.org/officeDocument/2006/relationships/image" Target="../media/image106.png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5.xml"/><Relationship Id="rId3" Type="http://schemas.openxmlformats.org/officeDocument/2006/relationships/image" Target="../media/image114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6" Type="http://schemas.openxmlformats.org/officeDocument/2006/relationships/image" Target="../media/image115.png"/><Relationship Id="rId7" Type="http://schemas.openxmlformats.org/officeDocument/2006/relationships/image" Target="../media/image121.png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6.xml"/><Relationship Id="rId3" Type="http://schemas.openxmlformats.org/officeDocument/2006/relationships/image" Target="../media/image111.png"/></Relationships>
</file>

<file path=ppt/slides/_rels/slide1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7.xml"/></Relationships>
</file>

<file path=ppt/slides/_rels/slide1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8.xml"/><Relationship Id="rId3" Type="http://schemas.openxmlformats.org/officeDocument/2006/relationships/image" Target="../media/image110.png"/><Relationship Id="rId4" Type="http://schemas.openxmlformats.org/officeDocument/2006/relationships/image" Target="../media/image112.png"/></Relationships>
</file>

<file path=ppt/slides/_rels/slide1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9.xml"/><Relationship Id="rId3" Type="http://schemas.openxmlformats.org/officeDocument/2006/relationships/image" Target="../media/image127.png"/><Relationship Id="rId4" Type="http://schemas.openxmlformats.org/officeDocument/2006/relationships/image" Target="../media/image13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0.xml"/><Relationship Id="rId3" Type="http://schemas.openxmlformats.org/officeDocument/2006/relationships/image" Target="../media/image127.png"/><Relationship Id="rId4" Type="http://schemas.openxmlformats.org/officeDocument/2006/relationships/image" Target="../media/image141.png"/></Relationships>
</file>

<file path=ppt/slides/_rels/slide1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1.xml"/><Relationship Id="rId3" Type="http://schemas.openxmlformats.org/officeDocument/2006/relationships/image" Target="../media/image140.png"/><Relationship Id="rId4" Type="http://schemas.openxmlformats.org/officeDocument/2006/relationships/image" Target="../media/image131.png"/></Relationships>
</file>

<file path=ppt/slides/_rels/slide1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2.xml"/><Relationship Id="rId3" Type="http://schemas.openxmlformats.org/officeDocument/2006/relationships/image" Target="../media/image127.png"/></Relationships>
</file>

<file path=ppt/slides/_rels/slide1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3.xml"/><Relationship Id="rId3" Type="http://schemas.openxmlformats.org/officeDocument/2006/relationships/image" Target="../media/image127.png"/><Relationship Id="rId4" Type="http://schemas.openxmlformats.org/officeDocument/2006/relationships/image" Target="../media/image163.png"/></Relationships>
</file>

<file path=ppt/slides/_rels/slide1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4.xml"/><Relationship Id="rId3" Type="http://schemas.openxmlformats.org/officeDocument/2006/relationships/image" Target="../media/image127.png"/><Relationship Id="rId4" Type="http://schemas.openxmlformats.org/officeDocument/2006/relationships/image" Target="../media/image145.png"/></Relationships>
</file>

<file path=ppt/slides/_rels/slide1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5.xml"/><Relationship Id="rId3" Type="http://schemas.openxmlformats.org/officeDocument/2006/relationships/image" Target="../media/image169.png"/></Relationships>
</file>

<file path=ppt/slides/_rels/slide1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6.xml"/><Relationship Id="rId3" Type="http://schemas.openxmlformats.org/officeDocument/2006/relationships/image" Target="../media/image122.png"/></Relationships>
</file>

<file path=ppt/slides/_rels/slide1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7.xml"/><Relationship Id="rId3" Type="http://schemas.openxmlformats.org/officeDocument/2006/relationships/image" Target="../media/image164.png"/></Relationships>
</file>

<file path=ppt/slides/_rels/slide1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8.xml"/></Relationships>
</file>

<file path=ppt/slides/_rels/slide1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9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0.xml"/></Relationships>
</file>

<file path=ppt/slides/_rels/slide1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1.xml"/></Relationships>
</file>

<file path=ppt/slides/_rels/slide1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2.xml"/></Relationships>
</file>

<file path=ppt/slides/_rels/slide1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3.xml"/></Relationships>
</file>

<file path=ppt/slides/_rels/slide1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4.xml"/></Relationships>
</file>

<file path=ppt/slides/_rels/slide1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5.xml"/><Relationship Id="rId3" Type="http://schemas.openxmlformats.org/officeDocument/2006/relationships/image" Target="../media/image125.png"/><Relationship Id="rId4" Type="http://schemas.openxmlformats.org/officeDocument/2006/relationships/image" Target="../media/image126.png"/></Relationships>
</file>

<file path=ppt/slides/_rels/slide1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6.xml"/><Relationship Id="rId3" Type="http://schemas.openxmlformats.org/officeDocument/2006/relationships/image" Target="../media/image142.png"/><Relationship Id="rId4" Type="http://schemas.openxmlformats.org/officeDocument/2006/relationships/image" Target="../media/image147.png"/><Relationship Id="rId5" Type="http://schemas.openxmlformats.org/officeDocument/2006/relationships/image" Target="../media/image132.png"/></Relationships>
</file>

<file path=ppt/slides/_rels/slide1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7.xml"/><Relationship Id="rId3" Type="http://schemas.openxmlformats.org/officeDocument/2006/relationships/image" Target="../media/image128.png"/></Relationships>
</file>

<file path=ppt/slides/_rels/slide1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8.xml"/><Relationship Id="rId3" Type="http://schemas.openxmlformats.org/officeDocument/2006/relationships/image" Target="../media/image130.png"/></Relationships>
</file>

<file path=ppt/slides/_rels/slide1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9.xml"/><Relationship Id="rId3" Type="http://schemas.openxmlformats.org/officeDocument/2006/relationships/image" Target="../media/image114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6" Type="http://schemas.openxmlformats.org/officeDocument/2006/relationships/image" Target="../media/image177.png"/><Relationship Id="rId7" Type="http://schemas.openxmlformats.org/officeDocument/2006/relationships/image" Target="../media/image1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2.jpg"/></Relationships>
</file>

<file path=ppt/slides/_rels/slide1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0.xml"/><Relationship Id="rId3" Type="http://schemas.openxmlformats.org/officeDocument/2006/relationships/image" Target="../media/image137.png"/></Relationships>
</file>

<file path=ppt/slides/_rels/slide1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1.xml"/><Relationship Id="rId3" Type="http://schemas.openxmlformats.org/officeDocument/2006/relationships/image" Target="../media/image110.png"/><Relationship Id="rId4" Type="http://schemas.openxmlformats.org/officeDocument/2006/relationships/image" Target="../media/image129.png"/></Relationships>
</file>

<file path=ppt/slides/_rels/slide1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2.xml"/><Relationship Id="rId3" Type="http://schemas.openxmlformats.org/officeDocument/2006/relationships/image" Target="../media/image182.png"/><Relationship Id="rId4" Type="http://schemas.openxmlformats.org/officeDocument/2006/relationships/image" Target="../media/image135.jpg"/></Relationships>
</file>

<file path=ppt/slides/_rels/slide1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3.xml"/><Relationship Id="rId3" Type="http://schemas.openxmlformats.org/officeDocument/2006/relationships/image" Target="../media/image133.jpg"/><Relationship Id="rId4" Type="http://schemas.openxmlformats.org/officeDocument/2006/relationships/image" Target="../media/image183.png"/></Relationships>
</file>

<file path=ppt/slides/_rels/slide1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4.xml"/><Relationship Id="rId3" Type="http://schemas.openxmlformats.org/officeDocument/2006/relationships/image" Target="../media/image150.jpg"/><Relationship Id="rId4" Type="http://schemas.openxmlformats.org/officeDocument/2006/relationships/image" Target="../media/image184.png"/></Relationships>
</file>

<file path=ppt/slides/_rels/slide1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5.xml"/><Relationship Id="rId3" Type="http://schemas.openxmlformats.org/officeDocument/2006/relationships/image" Target="../media/image181.png"/></Relationships>
</file>

<file path=ppt/slides/_rels/slide1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6.xml"/><Relationship Id="rId3" Type="http://schemas.openxmlformats.org/officeDocument/2006/relationships/image" Target="../media/image180.png"/></Relationships>
</file>

<file path=ppt/slides/_rels/slide1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7.xml"/></Relationships>
</file>

<file path=ppt/slides/_rels/slide1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8.xml"/></Relationships>
</file>

<file path=ppt/slides/_rels/slide1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9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0.xml"/></Relationships>
</file>

<file path=ppt/slides/_rels/slide1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1.xml"/></Relationships>
</file>

<file path=ppt/slides/_rels/slide1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2.xml"/></Relationships>
</file>

<file path=ppt/slides/_rels/slide1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3.xml"/><Relationship Id="rId3" Type="http://schemas.openxmlformats.org/officeDocument/2006/relationships/image" Target="../media/image139.png"/></Relationships>
</file>

<file path=ppt/slides/_rels/slide1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4.xml"/></Relationships>
</file>

<file path=ppt/slides/_rels/slide1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5.xml"/></Relationships>
</file>

<file path=ppt/slides/_rels/slide1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6.xml"/></Relationships>
</file>

<file path=ppt/slides/_rels/slide1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7.xml"/></Relationships>
</file>

<file path=ppt/slides/_rels/slide1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8.xml"/><Relationship Id="rId3" Type="http://schemas.openxmlformats.org/officeDocument/2006/relationships/image" Target="../media/image146.png"/><Relationship Id="rId4" Type="http://schemas.openxmlformats.org/officeDocument/2006/relationships/image" Target="../media/image144.png"/></Relationships>
</file>

<file path=ppt/slides/_rels/slide1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9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0.xml"/></Relationships>
</file>

<file path=ppt/slides/_rels/slide1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1.xml"/></Relationships>
</file>

<file path=ppt/slides/_rels/slide1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2.xml"/><Relationship Id="rId3" Type="http://schemas.openxmlformats.org/officeDocument/2006/relationships/image" Target="../media/image148.png"/></Relationships>
</file>

<file path=ppt/slides/_rels/slide1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3.xml"/></Relationships>
</file>

<file path=ppt/slides/_rels/slide1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4.xml"/><Relationship Id="rId3" Type="http://schemas.openxmlformats.org/officeDocument/2006/relationships/image" Target="../media/image149.png"/></Relationships>
</file>

<file path=ppt/slides/_rels/slide1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5.xml"/><Relationship Id="rId3" Type="http://schemas.openxmlformats.org/officeDocument/2006/relationships/image" Target="../media/image153.png"/></Relationships>
</file>

<file path=ppt/slides/_rels/slide1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6.xml"/><Relationship Id="rId3" Type="http://schemas.openxmlformats.org/officeDocument/2006/relationships/image" Target="../media/image161.png"/></Relationships>
</file>

<file path=ppt/slides/_rels/slide1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7.xml"/><Relationship Id="rId3" Type="http://schemas.openxmlformats.org/officeDocument/2006/relationships/image" Target="../media/image156.png"/><Relationship Id="rId4" Type="http://schemas.openxmlformats.org/officeDocument/2006/relationships/image" Target="../media/image159.png"/></Relationships>
</file>

<file path=ppt/slides/_rels/slide1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8.xml"/><Relationship Id="rId3" Type="http://schemas.openxmlformats.org/officeDocument/2006/relationships/image" Target="../media/image152.png"/></Relationships>
</file>

<file path=ppt/slides/_rels/slide1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9.xml"/><Relationship Id="rId3" Type="http://schemas.openxmlformats.org/officeDocument/2006/relationships/image" Target="../media/image15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0.xml"/><Relationship Id="rId3" Type="http://schemas.openxmlformats.org/officeDocument/2006/relationships/image" Target="../media/image159.png"/></Relationships>
</file>

<file path=ppt/slides/_rels/slide1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1.xml"/><Relationship Id="rId3" Type="http://schemas.openxmlformats.org/officeDocument/2006/relationships/image" Target="../media/image160.png"/><Relationship Id="rId4" Type="http://schemas.openxmlformats.org/officeDocument/2006/relationships/image" Target="../media/image154.png"/></Relationships>
</file>

<file path=ppt/slides/_rels/slide1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2.xml"/><Relationship Id="rId3" Type="http://schemas.openxmlformats.org/officeDocument/2006/relationships/image" Target="../media/image155.png"/><Relationship Id="rId4" Type="http://schemas.openxmlformats.org/officeDocument/2006/relationships/image" Target="../media/image158.png"/><Relationship Id="rId5" Type="http://schemas.openxmlformats.org/officeDocument/2006/relationships/image" Target="../media/image162.png"/></Relationships>
</file>

<file path=ppt/slides/_rels/slide1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3.xml"/><Relationship Id="rId3" Type="http://schemas.openxmlformats.org/officeDocument/2006/relationships/image" Target="../media/image165.png"/></Relationships>
</file>

<file path=ppt/slides/_rels/slide1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4.xml"/></Relationships>
</file>

<file path=ppt/slides/_rels/slide1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5.xml"/></Relationships>
</file>

<file path=ppt/slides/_rels/slide1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6.xml"/><Relationship Id="rId3" Type="http://schemas.openxmlformats.org/officeDocument/2006/relationships/image" Target="../media/image197.png"/></Relationships>
</file>

<file path=ppt/slides/_rels/slide1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7.xml"/><Relationship Id="rId3" Type="http://schemas.openxmlformats.org/officeDocument/2006/relationships/image" Target="../media/image197.png"/></Relationships>
</file>

<file path=ppt/slides/_rels/slide1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8.xml"/><Relationship Id="rId3" Type="http://schemas.openxmlformats.org/officeDocument/2006/relationships/image" Target="../media/image195.png"/></Relationships>
</file>

<file path=ppt/slides/_rels/slide1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9.xml"/><Relationship Id="rId3" Type="http://schemas.openxmlformats.org/officeDocument/2006/relationships/image" Target="../media/image195.png"/><Relationship Id="rId4" Type="http://schemas.openxmlformats.org/officeDocument/2006/relationships/image" Target="../media/image17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1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0.xml"/><Relationship Id="rId3" Type="http://schemas.openxmlformats.org/officeDocument/2006/relationships/image" Target="../media/image195.png"/><Relationship Id="rId4" Type="http://schemas.openxmlformats.org/officeDocument/2006/relationships/image" Target="../media/image198.png"/></Relationships>
</file>

<file path=ppt/slides/_rels/slide1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1.xml"/><Relationship Id="rId3" Type="http://schemas.openxmlformats.org/officeDocument/2006/relationships/image" Target="../media/image195.png"/><Relationship Id="rId4" Type="http://schemas.openxmlformats.org/officeDocument/2006/relationships/image" Target="../media/image198.png"/></Relationships>
</file>

<file path=ppt/slides/_rels/slide1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2.xml"/><Relationship Id="rId3" Type="http://schemas.openxmlformats.org/officeDocument/2006/relationships/image" Target="../media/image195.png"/><Relationship Id="rId4" Type="http://schemas.openxmlformats.org/officeDocument/2006/relationships/image" Target="../media/image168.png"/></Relationships>
</file>

<file path=ppt/slides/_rels/slide1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3.xml"/><Relationship Id="rId3" Type="http://schemas.openxmlformats.org/officeDocument/2006/relationships/image" Target="../media/image166.png"/></Relationships>
</file>

<file path=ppt/slides/_rels/slide1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4.xml"/></Relationships>
</file>

<file path=ppt/slides/_rels/slide1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5.xml"/><Relationship Id="rId3" Type="http://schemas.openxmlformats.org/officeDocument/2006/relationships/image" Target="../media/image167.png"/></Relationships>
</file>

<file path=ppt/slides/_rels/slide1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6.xml"/></Relationships>
</file>

<file path=ppt/slides/_rels/slide1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7.xml"/></Relationships>
</file>

<file path=ppt/slides/_rels/slide1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8.xml"/></Relationships>
</file>

<file path=ppt/slides/_rels/slide1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9.xml"/><Relationship Id="rId3" Type="http://schemas.openxmlformats.org/officeDocument/2006/relationships/image" Target="../media/image171.png"/><Relationship Id="rId4" Type="http://schemas.openxmlformats.org/officeDocument/2006/relationships/image" Target="../media/image170.png"/><Relationship Id="rId5" Type="http://schemas.openxmlformats.org/officeDocument/2006/relationships/image" Target="../media/image17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10.png"/></Relationships>
</file>

<file path=ppt/slides/_rels/slide2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0.xml"/><Relationship Id="rId3" Type="http://schemas.openxmlformats.org/officeDocument/2006/relationships/image" Target="../media/image174.png"/><Relationship Id="rId4" Type="http://schemas.openxmlformats.org/officeDocument/2006/relationships/image" Target="../media/image173.png"/><Relationship Id="rId5" Type="http://schemas.openxmlformats.org/officeDocument/2006/relationships/image" Target="../media/image175.png"/></Relationships>
</file>

<file path=ppt/slides/_rels/slide2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1.xml"/><Relationship Id="rId3" Type="http://schemas.openxmlformats.org/officeDocument/2006/relationships/image" Target="../media/image176.png"/></Relationships>
</file>

<file path=ppt/slides/_rels/slide2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2.xml"/><Relationship Id="rId3" Type="http://schemas.openxmlformats.org/officeDocument/2006/relationships/image" Target="../media/image179.png"/></Relationships>
</file>

<file path=ppt/slides/_rels/slide2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3.xml"/><Relationship Id="rId3" Type="http://schemas.openxmlformats.org/officeDocument/2006/relationships/image" Target="../media/image127.png"/><Relationship Id="rId4" Type="http://schemas.openxmlformats.org/officeDocument/2006/relationships/image" Target="../media/image189.png"/></Relationships>
</file>

<file path=ppt/slides/_rels/slide2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4.xml"/><Relationship Id="rId3" Type="http://schemas.openxmlformats.org/officeDocument/2006/relationships/image" Target="../media/image190.png"/></Relationships>
</file>

<file path=ppt/slides/_rels/slide2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5.xml"/></Relationships>
</file>

<file path=ppt/slides/_rels/slide2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6.xml"/><Relationship Id="rId3" Type="http://schemas.openxmlformats.org/officeDocument/2006/relationships/image" Target="../media/image196.png"/><Relationship Id="rId4" Type="http://schemas.openxmlformats.org/officeDocument/2006/relationships/image" Target="../media/image179.png"/></Relationships>
</file>

<file path=ppt/slides/_rels/slide2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7.xml"/></Relationships>
</file>

<file path=ppt/slides/_rels/slide2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8.xml"/></Relationships>
</file>

<file path=ppt/slides/_rels/slide2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9.xml"/><Relationship Id="rId3" Type="http://schemas.openxmlformats.org/officeDocument/2006/relationships/image" Target="../media/image19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0.xml"/><Relationship Id="rId3" Type="http://schemas.openxmlformats.org/officeDocument/2006/relationships/image" Target="../media/image188.png"/><Relationship Id="rId4" Type="http://schemas.openxmlformats.org/officeDocument/2006/relationships/image" Target="../media/image193.png"/></Relationships>
</file>

<file path=ppt/slides/_rels/slide2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1.xml"/></Relationships>
</file>

<file path=ppt/slides/_rels/slide2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2.xml"/><Relationship Id="rId3" Type="http://schemas.openxmlformats.org/officeDocument/2006/relationships/image" Target="../media/image185.jpg"/><Relationship Id="rId4" Type="http://schemas.openxmlformats.org/officeDocument/2006/relationships/image" Target="../media/image192.png"/></Relationships>
</file>

<file path=ppt/slides/_rels/slide2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3.xml"/></Relationships>
</file>

<file path=ppt/slides/_rels/slide2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4.xml"/></Relationships>
</file>

<file path=ppt/slides/_rels/slide2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5.xml"/></Relationships>
</file>

<file path=ppt/slides/_rels/slide2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6.xml"/></Relationships>
</file>

<file path=ppt/slides/_rels/slide2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7.xml"/></Relationships>
</file>

<file path=ppt/slides/_rels/slide2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8.xml"/></Relationships>
</file>

<file path=ppt/slides/_rels/slide2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9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2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0.xml"/><Relationship Id="rId3" Type="http://schemas.openxmlformats.org/officeDocument/2006/relationships/image" Target="../media/image186.jpg"/></Relationships>
</file>

<file path=ppt/slides/_rels/slide2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1.xml"/></Relationships>
</file>

<file path=ppt/slides/_rels/slide2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2.xml"/><Relationship Id="rId3" Type="http://schemas.openxmlformats.org/officeDocument/2006/relationships/image" Target="../media/image194.png"/><Relationship Id="rId4" Type="http://schemas.openxmlformats.org/officeDocument/2006/relationships/image" Target="../media/image18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35.png"/><Relationship Id="rId5" Type="http://schemas.openxmlformats.org/officeDocument/2006/relationships/image" Target="../media/image2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6.png"/><Relationship Id="rId4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8.png"/><Relationship Id="rId4" Type="http://schemas.openxmlformats.org/officeDocument/2006/relationships/image" Target="../media/image3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png"/><Relationship Id="rId4" Type="http://schemas.openxmlformats.org/officeDocument/2006/relationships/image" Target="../media/image23.png"/><Relationship Id="rId5" Type="http://schemas.openxmlformats.org/officeDocument/2006/relationships/image" Target="../media/image44.png"/><Relationship Id="rId6" Type="http://schemas.openxmlformats.org/officeDocument/2006/relationships/image" Target="../media/image2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2.png"/><Relationship Id="rId4" Type="http://schemas.openxmlformats.org/officeDocument/2006/relationships/image" Target="../media/image75.png"/><Relationship Id="rId5" Type="http://schemas.openxmlformats.org/officeDocument/2006/relationships/image" Target="../media/image8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8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5.png"/><Relationship Id="rId4" Type="http://schemas.openxmlformats.org/officeDocument/2006/relationships/image" Target="../media/image4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94.jpg"/><Relationship Id="rId4" Type="http://schemas.openxmlformats.org/officeDocument/2006/relationships/image" Target="../media/image34.png"/><Relationship Id="rId5" Type="http://schemas.openxmlformats.org/officeDocument/2006/relationships/image" Target="../media/image41.png"/><Relationship Id="rId6" Type="http://schemas.openxmlformats.org/officeDocument/2006/relationships/image" Target="../media/image5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.png"/><Relationship Id="rId4" Type="http://schemas.openxmlformats.org/officeDocument/2006/relationships/image" Target="../media/image47.png"/><Relationship Id="rId5" Type="http://schemas.openxmlformats.org/officeDocument/2006/relationships/image" Target="../media/image42.png"/><Relationship Id="rId6" Type="http://schemas.openxmlformats.org/officeDocument/2006/relationships/image" Target="../media/image38.png"/><Relationship Id="rId7" Type="http://schemas.openxmlformats.org/officeDocument/2006/relationships/image" Target="../media/image37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3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6.png"/><Relationship Id="rId4" Type="http://schemas.openxmlformats.org/officeDocument/2006/relationships/image" Target="../media/image48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5.png"/><Relationship Id="rId4" Type="http://schemas.openxmlformats.org/officeDocument/2006/relationships/image" Target="../media/image49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43.png"/><Relationship Id="rId4" Type="http://schemas.openxmlformats.org/officeDocument/2006/relationships/image" Target="../media/image61.png"/><Relationship Id="rId5" Type="http://schemas.openxmlformats.org/officeDocument/2006/relationships/image" Target="../media/image5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5.png"/><Relationship Id="rId4" Type="http://schemas.openxmlformats.org/officeDocument/2006/relationships/image" Target="../media/image58.png"/><Relationship Id="rId5" Type="http://schemas.openxmlformats.org/officeDocument/2006/relationships/image" Target="../media/image56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6.jpg"/><Relationship Id="rId4" Type="http://schemas.openxmlformats.org/officeDocument/2006/relationships/image" Target="../media/image102.jpg"/><Relationship Id="rId5" Type="http://schemas.openxmlformats.org/officeDocument/2006/relationships/image" Target="../media/image105.jp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9.png"/><Relationship Id="rId4" Type="http://schemas.openxmlformats.org/officeDocument/2006/relationships/image" Target="../media/image60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9.png"/><Relationship Id="rId4" Type="http://schemas.openxmlformats.org/officeDocument/2006/relationships/image" Target="../media/image60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6.jpg"/><Relationship Id="rId4" Type="http://schemas.openxmlformats.org/officeDocument/2006/relationships/image" Target="../media/image6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3.png"/><Relationship Id="rId4" Type="http://schemas.openxmlformats.org/officeDocument/2006/relationships/image" Target="../media/image71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3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90.png"/><Relationship Id="rId4" Type="http://schemas.openxmlformats.org/officeDocument/2006/relationships/image" Target="../media/image78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101.png"/><Relationship Id="rId4" Type="http://schemas.openxmlformats.org/officeDocument/2006/relationships/image" Target="../media/image8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19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65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82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65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77.png"/><Relationship Id="rId4" Type="http://schemas.openxmlformats.org/officeDocument/2006/relationships/image" Target="../media/image76.png"/><Relationship Id="rId5" Type="http://schemas.openxmlformats.org/officeDocument/2006/relationships/image" Target="../media/image74.pn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89.png"/><Relationship Id="rId4" Type="http://schemas.openxmlformats.org/officeDocument/2006/relationships/image" Target="../media/image109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79.png"/><Relationship Id="rId4" Type="http://schemas.openxmlformats.org/officeDocument/2006/relationships/image" Target="../media/image104.png"/><Relationship Id="rId5" Type="http://schemas.openxmlformats.org/officeDocument/2006/relationships/image" Target="../media/image87.png"/><Relationship Id="rId6" Type="http://schemas.openxmlformats.org/officeDocument/2006/relationships/image" Target="../media/image93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151.png"/><Relationship Id="rId4" Type="http://schemas.openxmlformats.org/officeDocument/2006/relationships/image" Target="../media/image124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84.jpg"/><Relationship Id="rId4" Type="http://schemas.openxmlformats.org/officeDocument/2006/relationships/image" Target="../media/image83.jp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12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97.png"/><Relationship Id="rId4" Type="http://schemas.openxmlformats.org/officeDocument/2006/relationships/image" Target="../media/image86.png"/><Relationship Id="rId5" Type="http://schemas.openxmlformats.org/officeDocument/2006/relationships/image" Target="../media/image113.png"/><Relationship Id="rId6" Type="http://schemas.openxmlformats.org/officeDocument/2006/relationships/image" Target="../media/image95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Project Prometheus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 December 2023</a:t>
            </a:r>
            <a:endParaRPr/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Critical</a:t>
            </a:r>
            <a:r>
              <a:rPr lang="en" sz="2400"/>
              <a:t> Design Review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type="title"/>
          </p:nvPr>
        </p:nvSpPr>
        <p:spPr>
          <a:xfrm>
            <a:off x="311700" y="2054287"/>
            <a:ext cx="8520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AF1F39"/>
                </a:solidFill>
              </a:rPr>
              <a:t>Recovery System</a:t>
            </a:r>
            <a:endParaRPr sz="4800">
              <a:solidFill>
                <a:srgbClr val="AF1F39"/>
              </a:solidFill>
            </a:endParaRPr>
          </a:p>
        </p:txBody>
      </p:sp>
      <p:sp>
        <p:nvSpPr>
          <p:cNvPr id="189" name="Google Shape;18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8" name="Shape 1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9" name="Google Shape;1589;p112"/>
          <p:cNvSpPr txBox="1"/>
          <p:nvPr>
            <p:ph type="title"/>
          </p:nvPr>
        </p:nvSpPr>
        <p:spPr>
          <a:xfrm>
            <a:off x="311700" y="2054287"/>
            <a:ext cx="8520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AF1F39"/>
                </a:solidFill>
              </a:rPr>
              <a:t>Avionics Bay</a:t>
            </a:r>
            <a:endParaRPr sz="4800">
              <a:solidFill>
                <a:srgbClr val="AF1F39"/>
              </a:solidFill>
            </a:endParaRPr>
          </a:p>
        </p:txBody>
      </p:sp>
      <p:sp>
        <p:nvSpPr>
          <p:cNvPr id="1590" name="Google Shape;1590;p1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4" name="Shape 1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Google Shape;1595;p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</a:t>
            </a:r>
            <a:r>
              <a:rPr lang="en">
                <a:solidFill>
                  <a:srgbClr val="AF1F39"/>
                </a:solidFill>
              </a:rPr>
              <a:t>Bay- Layout (Front)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96" name="Google Shape;1596;p113"/>
          <p:cNvSpPr txBox="1"/>
          <p:nvPr>
            <p:ph idx="1" type="body"/>
          </p:nvPr>
        </p:nvSpPr>
        <p:spPr>
          <a:xfrm>
            <a:off x="293125" y="1122675"/>
            <a:ext cx="4134600" cy="33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Panel Dimensions: </a:t>
            </a:r>
            <a:endParaRPr b="1" sz="1900">
              <a:latin typeface="Open Sans"/>
              <a:ea typeface="Open Sans"/>
              <a:cs typeface="Open Sans"/>
              <a:sym typeface="Open Sans"/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4.10 x 5.75 in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Two antennas: </a:t>
            </a:r>
            <a:r>
              <a:rPr lang="en" sz="1900"/>
              <a:t>Transmitting at different frequencies, lower risk of interference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Total length: 12.5 in</a:t>
            </a:r>
            <a:endParaRPr sz="19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1597" name="Google Shape;1597;p1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8" name="Google Shape;1598;p113"/>
          <p:cNvPicPr preferRelativeResize="0"/>
          <p:nvPr/>
        </p:nvPicPr>
        <p:blipFill rotWithShape="1">
          <a:blip r:embed="rId3">
            <a:alphaModFix/>
          </a:blip>
          <a:srcRect b="4879" l="2040" r="9219" t="0"/>
          <a:stretch/>
        </p:blipFill>
        <p:spPr>
          <a:xfrm>
            <a:off x="4330450" y="973075"/>
            <a:ext cx="5055100" cy="364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2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p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</a:t>
            </a:r>
            <a:r>
              <a:rPr lang="en">
                <a:solidFill>
                  <a:srgbClr val="AF1F39"/>
                </a:solidFill>
              </a:rPr>
              <a:t>Bay- Layout (Back)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604" name="Google Shape;1604;p114"/>
          <p:cNvSpPr txBox="1"/>
          <p:nvPr>
            <p:ph idx="1" type="body"/>
          </p:nvPr>
        </p:nvSpPr>
        <p:spPr>
          <a:xfrm>
            <a:off x="293125" y="1122675"/>
            <a:ext cx="4134600" cy="33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Sustainer only: </a:t>
            </a:r>
            <a:r>
              <a:rPr lang="en" sz="1900"/>
              <a:t>Batteries necessary for air brake servo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LiFePO4, approx 9.6 V with three batteries</a:t>
            </a:r>
            <a:endParaRPr sz="19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1605" name="Google Shape;1605;p1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06" name="Google Shape;1606;p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8775" y="1017725"/>
            <a:ext cx="5110974" cy="344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7" name="Google Shape;1607;p114"/>
          <p:cNvPicPr preferRelativeResize="0"/>
          <p:nvPr/>
        </p:nvPicPr>
        <p:blipFill rotWithShape="1">
          <a:blip r:embed="rId4">
            <a:alphaModFix/>
          </a:blip>
          <a:srcRect b="4879" l="2040" r="9219" t="0"/>
          <a:stretch/>
        </p:blipFill>
        <p:spPr>
          <a:xfrm>
            <a:off x="4392300" y="1017725"/>
            <a:ext cx="4993248" cy="360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8" name="Google Shape;1608;p114"/>
          <p:cNvPicPr preferRelativeResize="0"/>
          <p:nvPr/>
        </p:nvPicPr>
        <p:blipFill rotWithShape="1">
          <a:blip r:embed="rId5">
            <a:alphaModFix/>
          </a:blip>
          <a:srcRect b="7080" l="1691" r="11132" t="0"/>
          <a:stretch/>
        </p:blipFill>
        <p:spPr>
          <a:xfrm>
            <a:off x="4392300" y="956900"/>
            <a:ext cx="4876299" cy="350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2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p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Bay- CAD</a:t>
            </a:r>
            <a:endParaRPr/>
          </a:p>
        </p:txBody>
      </p:sp>
      <p:sp>
        <p:nvSpPr>
          <p:cNvPr id="1614" name="Google Shape;1614;p115"/>
          <p:cNvSpPr txBox="1"/>
          <p:nvPr>
            <p:ph idx="1" type="body"/>
          </p:nvPr>
        </p:nvSpPr>
        <p:spPr>
          <a:xfrm>
            <a:off x="311700" y="1152475"/>
            <a:ext cx="551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3 Boards: </a:t>
            </a:r>
            <a:r>
              <a:rPr lang="en" sz="1900"/>
              <a:t>Allows placement of more components on the outside of AV Bay for easy access and integration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Panels extend slightly past bulkhead at bottom to ensure no metal surrounding antennas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Total length: </a:t>
            </a:r>
            <a:r>
              <a:rPr lang="en" sz="1900"/>
              <a:t>13.5 in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Includes 0.5 in clearance for antennas</a:t>
            </a:r>
            <a:endParaRPr sz="1900"/>
          </a:p>
        </p:txBody>
      </p:sp>
      <p:sp>
        <p:nvSpPr>
          <p:cNvPr id="1615" name="Google Shape;1615;p1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16" name="Google Shape;1616;p115"/>
          <p:cNvPicPr preferRelativeResize="0"/>
          <p:nvPr/>
        </p:nvPicPr>
        <p:blipFill rotWithShape="1">
          <a:blip r:embed="rId3">
            <a:alphaModFix/>
          </a:blip>
          <a:srcRect b="5803" l="33052" r="39984" t="20078"/>
          <a:stretch/>
        </p:blipFill>
        <p:spPr>
          <a:xfrm>
            <a:off x="5974225" y="-343951"/>
            <a:ext cx="2783852" cy="5204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0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Google Shape;1621;p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Bay- Board Mass Breakdown</a:t>
            </a:r>
            <a:endParaRPr/>
          </a:p>
        </p:txBody>
      </p:sp>
      <p:sp>
        <p:nvSpPr>
          <p:cNvPr id="1622" name="Google Shape;1622;p1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623" name="Google Shape;1623;p116"/>
          <p:cNvGraphicFramePr/>
          <p:nvPr/>
        </p:nvGraphicFramePr>
        <p:xfrm>
          <a:off x="952500" y="1306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642800"/>
                <a:gridCol w="1812025"/>
                <a:gridCol w="27841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Component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Quantity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[lb]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LiFePO4 Battery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0.180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LiPo Battery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0.053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Raven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0.055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SRAD Boards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0.065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Antenna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0.025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0.936 lb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7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p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Bay- Structure Mass Breakdown</a:t>
            </a:r>
            <a:endParaRPr/>
          </a:p>
        </p:txBody>
      </p:sp>
      <p:sp>
        <p:nvSpPr>
          <p:cNvPr id="1629" name="Google Shape;1629;p1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630" name="Google Shape;1630;p117"/>
          <p:cNvGraphicFramePr/>
          <p:nvPr/>
        </p:nvGraphicFramePr>
        <p:xfrm>
          <a:off x="952500" y="1306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642800"/>
                <a:gridCol w="1812025"/>
                <a:gridCol w="27841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Component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Quantity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[lb]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Lower Bulkhead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0.330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Upper Bulkhead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0.420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Panel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0.101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Aluminum Threaded Rod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0.024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Miscellaneous 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N/A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0.04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Boards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0.846</a:t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</a:t>
                      </a:r>
                      <a:endParaRPr b="1"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2.101 lb</a:t>
                      </a:r>
                      <a:endParaRPr b="1" sz="15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4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p11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636" name="Google Shape;1636;p1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0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119"/>
          <p:cNvSpPr txBox="1"/>
          <p:nvPr>
            <p:ph type="title"/>
          </p:nvPr>
        </p:nvSpPr>
        <p:spPr>
          <a:xfrm>
            <a:off x="311700" y="2054287"/>
            <a:ext cx="8520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AF1F39"/>
                </a:solidFill>
              </a:rPr>
              <a:t>Testing Plans</a:t>
            </a:r>
            <a:endParaRPr sz="4800">
              <a:solidFill>
                <a:srgbClr val="AF1F39"/>
              </a:solidFill>
            </a:endParaRPr>
          </a:p>
        </p:txBody>
      </p:sp>
      <p:sp>
        <p:nvSpPr>
          <p:cNvPr id="1642" name="Google Shape;1642;p1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6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p1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Power Amplifier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48" name="Google Shape;1648;p120"/>
          <p:cNvSpPr txBox="1"/>
          <p:nvPr>
            <p:ph idx="1" type="body"/>
          </p:nvPr>
        </p:nvSpPr>
        <p:spPr>
          <a:xfrm>
            <a:off x="311700" y="1152475"/>
            <a:ext cx="8520600" cy="35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Power output 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RF power meter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&gt;12 dBm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Interference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Construct AV bay, place and turn on both DENNIS and Telemega, move to different positions around AV Bay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 Consistent signal received from both flight computers  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Distance Confirmation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Separate laptop from DENNIS PA in open field by as large a distance possible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Packets received consistently </a:t>
            </a:r>
            <a:endParaRPr sz="1700"/>
          </a:p>
        </p:txBody>
      </p:sp>
      <p:sp>
        <p:nvSpPr>
          <p:cNvPr id="1649" name="Google Shape;1649;p1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p1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Pyros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55" name="Google Shape;1655;p121"/>
          <p:cNvSpPr txBox="1"/>
          <p:nvPr>
            <p:ph idx="1" type="body"/>
          </p:nvPr>
        </p:nvSpPr>
        <p:spPr>
          <a:xfrm>
            <a:off x="311700" y="1152475"/>
            <a:ext cx="8520600" cy="35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Ematch Ignition 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Check to see if switch to ignite matches functions; flip transistor with basic program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Ematches ignite</a:t>
            </a:r>
            <a:endParaRPr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State Machine Functionality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Simulate stages of launch and different lockout conditions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 Proper functioning of state machine  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656" name="Google Shape;1656;p1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Functional Requirements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95" name="Google Shape;195;p23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Drogue and Main Parachutes:</a:t>
            </a:r>
            <a:r>
              <a:rPr lang="en" sz="1600">
                <a:solidFill>
                  <a:srgbClr val="000000"/>
                </a:solidFill>
              </a:rPr>
              <a:t> A vehicle with apogee &gt; 1500 ft must have two parachutes (drogue and main)*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Main Parachute Deployment Altitude &lt; 1500 ft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 Medium"/>
              <a:buChar char="○"/>
            </a:pPr>
            <a:r>
              <a:rPr lang="en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Goal: 1400 ft</a:t>
            </a:r>
            <a:endParaRPr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Descent Velocities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 Medium"/>
              <a:buChar char="○"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65 ft/s &lt; Drogue </a:t>
            </a:r>
            <a:r>
              <a:rPr lang="en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descent velocity &lt; 165 ft/s</a:t>
            </a:r>
            <a:endParaRPr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 Medium"/>
              <a:buChar char="■"/>
            </a:pPr>
            <a:r>
              <a:rPr lang="en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Goal: 70 ft/s</a:t>
            </a:r>
            <a:endParaRPr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 Medium"/>
              <a:buChar char="○"/>
            </a:pPr>
            <a:r>
              <a:rPr lang="en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Main Descent Velocity &lt; 36 ft/s</a:t>
            </a:r>
            <a:endParaRPr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 Medium"/>
              <a:buChar char="■"/>
            </a:pPr>
            <a:r>
              <a:rPr lang="en">
                <a:solidFill>
                  <a:srgbClr val="00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Goal: 25 ft/s</a:t>
            </a:r>
            <a:endParaRPr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Redundancy </a:t>
            </a:r>
            <a:r>
              <a:rPr lang="en" sz="1600">
                <a:solidFill>
                  <a:srgbClr val="000000"/>
                </a:solidFill>
              </a:rPr>
              <a:t>in parachute deployment triggers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96" name="Google Shape;19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0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p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Cameras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62" name="Google Shape;1662;p122"/>
          <p:cNvSpPr txBox="1"/>
          <p:nvPr>
            <p:ph idx="1" type="body"/>
          </p:nvPr>
        </p:nvSpPr>
        <p:spPr>
          <a:xfrm>
            <a:off x="311700" y="1152475"/>
            <a:ext cx="8520600" cy="35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Aeroshell temperature control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Allow cameras to sit outside in sunlight while on for 30 minutes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 Cameras record continuously, don’t overheat  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663" name="Google Shape;1663;p1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7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p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Air Brakes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69" name="Google Shape;1669;p123"/>
          <p:cNvSpPr txBox="1"/>
          <p:nvPr>
            <p:ph idx="1" type="body"/>
          </p:nvPr>
        </p:nvSpPr>
        <p:spPr>
          <a:xfrm>
            <a:off x="311700" y="1152475"/>
            <a:ext cx="8520600" cy="356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Ground Test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From horizontal position, deploy recovery and air brakes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Ignition of recovery system and deployment of air brakes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Test Launch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Deploy air brakes at calculated altitude to reach goal apogee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Goal:  Successful deployment, goal altitude reached within 1% accuracy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670" name="Google Shape;1670;p1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4" name="Shape 1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5" name="Google Shape;1675;p1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676" name="Google Shape;1676;p1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0" name="Shape 1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Google Shape;1681;p125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Propulsion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1682" name="Google Shape;1682;p125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Project Prometheus Critical Design Review</a:t>
            </a:r>
            <a:endParaRPr sz="240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6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p1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Agenda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88" name="Google Shape;1688;p126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Requirements</a:t>
            </a:r>
            <a:endParaRPr>
              <a:solidFill>
                <a:schemeClr val="dk1"/>
              </a:solidFill>
            </a:endParaRPr>
          </a:p>
          <a:p>
            <a:pPr indent="-3556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Propellant Overview</a:t>
            </a:r>
            <a:endParaRPr>
              <a:solidFill>
                <a:schemeClr val="dk1"/>
              </a:solidFill>
            </a:endParaRPr>
          </a:p>
          <a:p>
            <a:pPr indent="-3556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System Overview</a:t>
            </a:r>
            <a:endParaRPr>
              <a:solidFill>
                <a:schemeClr val="dk1"/>
              </a:solidFill>
            </a:endParaRPr>
          </a:p>
          <a:p>
            <a:pPr indent="-3556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Booster Motor</a:t>
            </a:r>
            <a:endParaRPr>
              <a:solidFill>
                <a:schemeClr val="dk1"/>
              </a:solidFill>
            </a:endParaRPr>
          </a:p>
          <a:p>
            <a:pPr indent="-3556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Sustainer Motor</a:t>
            </a:r>
            <a:endParaRPr sz="2200"/>
          </a:p>
        </p:txBody>
      </p:sp>
      <p:sp>
        <p:nvSpPr>
          <p:cNvPr id="1689" name="Google Shape;1689;p1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3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1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Requirements Summary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695" name="Google Shape;1695;p127"/>
          <p:cNvSpPr txBox="1"/>
          <p:nvPr>
            <p:ph idx="1" type="body"/>
          </p:nvPr>
        </p:nvSpPr>
        <p:spPr>
          <a:xfrm>
            <a:off x="311700" y="1000075"/>
            <a:ext cx="8520600" cy="399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Motors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Deliver enough thrust to carry a 6” diameter sustainer to 30k feet*</a:t>
            </a:r>
            <a:endParaRPr sz="14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Thrust to weight ratio of at least 8 for the booster and 3 for the sustainer*</a:t>
            </a:r>
            <a:endParaRPr sz="14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Exit the launch rail with a minimum velocity of 50 FPS* (100 FPS to avoid waiver)</a:t>
            </a:r>
            <a:endParaRPr sz="14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Bursting pressure of no less than twice maximum expected operating pressure*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Sustainer ignition at ambient pressure of 11 PSI (.75 atm)</a:t>
            </a:r>
            <a:endParaRPr sz="14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Tests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All flight hardware hydrostatic tested at a minimum of 1.5 × max operating pressure for at least twice the operating duration*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All flight hardware static fired yielding a thrust and pressure curve*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Measured curves must closely match the simulations when accounting for pressure differences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All flight hardware will be flown once prior to the competition*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696" name="Google Shape;1696;p1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7" name="Google Shape;1697;p127"/>
          <p:cNvSpPr txBox="1"/>
          <p:nvPr/>
        </p:nvSpPr>
        <p:spPr>
          <a:xfrm>
            <a:off x="5982150" y="4526750"/>
            <a:ext cx="30390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128"/>
          <p:cNvSpPr txBox="1"/>
          <p:nvPr/>
        </p:nvSpPr>
        <p:spPr>
          <a:xfrm>
            <a:off x="5799000" y="4364125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*percent of total propellant mass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† 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burn rate = a × pressure</a:t>
            </a:r>
            <a:r>
              <a:rPr baseline="30000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3" name="Google Shape;1703;p128"/>
          <p:cNvSpPr txBox="1"/>
          <p:nvPr>
            <p:ph idx="1" type="body"/>
          </p:nvPr>
        </p:nvSpPr>
        <p:spPr>
          <a:xfrm>
            <a:off x="4419600" y="1000075"/>
            <a:ext cx="4095000" cy="2399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Deimos: 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Reactants* 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</a:pPr>
            <a:r>
              <a:rPr lang="en" sz="1400">
                <a:solidFill>
                  <a:schemeClr val="dk1"/>
                </a:solidFill>
              </a:rPr>
              <a:t>9% aluminum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</a:pPr>
            <a:r>
              <a:rPr lang="en" sz="1400">
                <a:solidFill>
                  <a:schemeClr val="dk1"/>
                </a:solidFill>
              </a:rPr>
              <a:t>24% 90μm AP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</a:pPr>
            <a:r>
              <a:rPr lang="en" sz="1400">
                <a:solidFill>
                  <a:schemeClr val="dk1"/>
                </a:solidFill>
              </a:rPr>
              <a:t>48% 200μm AP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a = 0.02055 in/(s*psi^n)</a:t>
            </a:r>
            <a:r>
              <a:rPr baseline="30000" lang="en" sz="1400">
                <a:solidFill>
                  <a:schemeClr val="dk1"/>
                </a:solidFill>
              </a:rPr>
              <a:t>†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n = 0.37614</a:t>
            </a:r>
            <a:r>
              <a:rPr baseline="30000" lang="en" sz="1400">
                <a:solidFill>
                  <a:schemeClr val="dk1"/>
                </a:solidFill>
              </a:rPr>
              <a:t>†</a:t>
            </a:r>
            <a:endParaRPr sz="1400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704" name="Google Shape;1704;p128"/>
          <p:cNvSpPr txBox="1"/>
          <p:nvPr>
            <p:ph idx="1" type="body"/>
          </p:nvPr>
        </p:nvSpPr>
        <p:spPr>
          <a:xfrm>
            <a:off x="311700" y="1000075"/>
            <a:ext cx="42603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Angry Goat: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Reactants*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</a:pPr>
            <a:r>
              <a:rPr lang="en" sz="1400">
                <a:solidFill>
                  <a:schemeClr val="dk1"/>
                </a:solidFill>
              </a:rPr>
              <a:t>10% aluminum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</a:pPr>
            <a:r>
              <a:rPr lang="en" sz="1400">
                <a:solidFill>
                  <a:schemeClr val="dk1"/>
                </a:solidFill>
              </a:rPr>
              <a:t>2% magnesium 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</a:pPr>
            <a:r>
              <a:rPr lang="en" sz="1400">
                <a:solidFill>
                  <a:schemeClr val="dk1"/>
                </a:solidFill>
              </a:rPr>
              <a:t>28% 90μm AP</a:t>
            </a:r>
            <a:endParaRPr sz="1400">
              <a:solidFill>
                <a:schemeClr val="dk1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</a:pPr>
            <a:r>
              <a:rPr lang="en" sz="1400">
                <a:solidFill>
                  <a:schemeClr val="dk1"/>
                </a:solidFill>
              </a:rPr>
              <a:t>42% 400μm AP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a = 0.013971 in/(s*psi^n)</a:t>
            </a:r>
            <a:r>
              <a:rPr baseline="30000" lang="en" sz="1400">
                <a:solidFill>
                  <a:schemeClr val="dk1"/>
                </a:solidFill>
              </a:rPr>
              <a:t>†</a:t>
            </a:r>
            <a:endParaRPr baseline="30000"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n = 0.453300</a:t>
            </a:r>
            <a:r>
              <a:rPr baseline="30000" lang="en" sz="1400">
                <a:solidFill>
                  <a:schemeClr val="dk1"/>
                </a:solidFill>
              </a:rPr>
              <a:t>†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b="1" lang="en" sz="1400">
                <a:solidFill>
                  <a:schemeClr val="dk1"/>
                </a:solidFill>
              </a:rPr>
              <a:t>Outclasses Deimos in virtually every respect</a:t>
            </a:r>
            <a:endParaRPr b="1" sz="1400">
              <a:solidFill>
                <a:schemeClr val="dk1"/>
              </a:solidFill>
            </a:endParaRPr>
          </a:p>
        </p:txBody>
      </p:sp>
      <p:sp>
        <p:nvSpPr>
          <p:cNvPr id="1705" name="Google Shape;1705;p1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Propellant Selection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06" name="Google Shape;1706;p1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0" name="Shape 1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1" name="Google Shape;1711;p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0" y="195575"/>
            <a:ext cx="9144001" cy="4630856"/>
          </a:xfrm>
          <a:prstGeom prst="rect">
            <a:avLst/>
          </a:prstGeom>
          <a:noFill/>
          <a:ln>
            <a:noFill/>
          </a:ln>
        </p:spPr>
      </p:pic>
      <p:sp>
        <p:nvSpPr>
          <p:cNvPr id="1712" name="Google Shape;1712;p1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System Overview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13" name="Google Shape;1713;p129"/>
          <p:cNvSpPr txBox="1"/>
          <p:nvPr>
            <p:ph idx="1" type="body"/>
          </p:nvPr>
        </p:nvSpPr>
        <p:spPr>
          <a:xfrm>
            <a:off x="311700" y="863550"/>
            <a:ext cx="5190900" cy="7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Two stage propulsion will carry the payload to 30k ft AGL in 45 seconds</a:t>
            </a:r>
            <a:endParaRPr/>
          </a:p>
        </p:txBody>
      </p:sp>
      <p:sp>
        <p:nvSpPr>
          <p:cNvPr id="1714" name="Google Shape;1714;p1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15" name="Google Shape;1715;p129"/>
          <p:cNvSpPr txBox="1"/>
          <p:nvPr/>
        </p:nvSpPr>
        <p:spPr>
          <a:xfrm>
            <a:off x="2898300" y="3494575"/>
            <a:ext cx="1634400" cy="1082100"/>
          </a:xfrm>
          <a:prstGeom prst="rect">
            <a:avLst/>
          </a:prstGeom>
          <a:solidFill>
            <a:srgbClr val="999999"/>
          </a:solidFill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O5443: Deimos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21 kNs Impulse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54 lbs Wet 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26.4 lbs Dry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3.8 s Burn Time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16" name="Google Shape;1716;p129"/>
          <p:cNvSpPr txBox="1"/>
          <p:nvPr/>
        </p:nvSpPr>
        <p:spPr>
          <a:xfrm>
            <a:off x="5644225" y="522400"/>
            <a:ext cx="1848900" cy="1082100"/>
          </a:xfrm>
          <a:prstGeom prst="rect">
            <a:avLst/>
          </a:prstGeom>
          <a:solidFill>
            <a:srgbClr val="999999"/>
          </a:solidFill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N3261: Angry Goat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11.4 kNs Impulse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38.2 lbs Wet</a:t>
            </a:r>
            <a:r>
              <a:rPr lang="en">
                <a:solidFill>
                  <a:srgbClr val="AF1F39"/>
                </a:solidFill>
                <a:highlight>
                  <a:srgbClr val="00FFFF"/>
                </a:highlight>
                <a:latin typeface="Open Sans Medium"/>
                <a:ea typeface="Open Sans Medium"/>
                <a:cs typeface="Open Sans Medium"/>
                <a:sym typeface="Open Sans Medium"/>
              </a:rPr>
              <a:t> </a:t>
            </a:r>
            <a:endParaRPr>
              <a:solidFill>
                <a:srgbClr val="AF1F39"/>
              </a:solidFill>
              <a:highlight>
                <a:srgbClr val="00FFFF"/>
              </a:highlight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22 lbs Dry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4.3 s Burn Time</a:t>
            </a:r>
            <a:endParaRPr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717" name="Google Shape;1717;p129"/>
          <p:cNvCxnSpPr>
            <a:stCxn id="1716" idx="1"/>
          </p:cNvCxnSpPr>
          <p:nvPr/>
        </p:nvCxnSpPr>
        <p:spPr>
          <a:xfrm flipH="1">
            <a:off x="4350025" y="1063450"/>
            <a:ext cx="1294200" cy="11598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18" name="Google Shape;1718;p129"/>
          <p:cNvCxnSpPr>
            <a:stCxn id="1715" idx="1"/>
          </p:cNvCxnSpPr>
          <p:nvPr/>
        </p:nvCxnSpPr>
        <p:spPr>
          <a:xfrm rot="10800000">
            <a:off x="1234800" y="2615425"/>
            <a:ext cx="1663500" cy="1420200"/>
          </a:xfrm>
          <a:prstGeom prst="straightConnector1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2" name="Shape 1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" name="Google Shape;1723;p1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Questions?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24" name="Google Shape;1724;p1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1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Booster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30" name="Google Shape;1730;p1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/>
          <p:nvPr/>
        </p:nvSpPr>
        <p:spPr>
          <a:xfrm>
            <a:off x="3618888" y="4268350"/>
            <a:ext cx="157626" cy="864702"/>
          </a:xfrm>
          <a:prstGeom prst="irregularSeal2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4"/>
          <p:cNvSpPr txBox="1"/>
          <p:nvPr>
            <p:ph idx="1" type="body"/>
          </p:nvPr>
        </p:nvSpPr>
        <p:spPr>
          <a:xfrm>
            <a:off x="6186475" y="92925"/>
            <a:ext cx="20769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Sustainer Drogue Deployment</a:t>
            </a: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(30,000 ft)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Google Shape;20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04" name="Google Shape;204;p24"/>
          <p:cNvGrpSpPr/>
          <p:nvPr/>
        </p:nvGrpSpPr>
        <p:grpSpPr>
          <a:xfrm>
            <a:off x="3520448" y="4275734"/>
            <a:ext cx="343021" cy="540729"/>
            <a:chOff x="3706207" y="359086"/>
            <a:chExt cx="576215" cy="2061489"/>
          </a:xfrm>
        </p:grpSpPr>
        <p:sp>
          <p:nvSpPr>
            <p:cNvPr id="205" name="Google Shape;205;p24"/>
            <p:cNvSpPr/>
            <p:nvPr/>
          </p:nvSpPr>
          <p:spPr>
            <a:xfrm rot="5400000">
              <a:off x="3335248" y="907936"/>
              <a:ext cx="1327500" cy="2298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4"/>
            <p:cNvSpPr/>
            <p:nvPr/>
          </p:nvSpPr>
          <p:spPr>
            <a:xfrm>
              <a:off x="3884354" y="952975"/>
              <a:ext cx="229800" cy="14676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7" name="Google Shape;207;p24"/>
            <p:cNvGrpSpPr/>
            <p:nvPr/>
          </p:nvGrpSpPr>
          <p:grpSpPr>
            <a:xfrm flipH="1" rot="5400000">
              <a:off x="3580369" y="1934271"/>
              <a:ext cx="535984" cy="284308"/>
              <a:chOff x="2367756" y="1282700"/>
              <a:chExt cx="1130291" cy="519000"/>
            </a:xfrm>
          </p:grpSpPr>
          <p:sp>
            <p:nvSpPr>
              <p:cNvPr id="208" name="Google Shape;208;p24"/>
              <p:cNvSpPr/>
              <p:nvPr/>
            </p:nvSpPr>
            <p:spPr>
              <a:xfrm flipH="1" rot="10800000">
                <a:off x="2367756" y="1285683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24"/>
              <p:cNvSpPr/>
              <p:nvPr/>
            </p:nvSpPr>
            <p:spPr>
              <a:xfrm rot="5400000">
                <a:off x="2900448" y="1204100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0" name="Google Shape;210;p24"/>
            <p:cNvGrpSpPr/>
            <p:nvPr/>
          </p:nvGrpSpPr>
          <p:grpSpPr>
            <a:xfrm rot="-5400000">
              <a:off x="3886834" y="1948870"/>
              <a:ext cx="535984" cy="255192"/>
              <a:chOff x="2367756" y="1156634"/>
              <a:chExt cx="1130291" cy="519000"/>
            </a:xfrm>
          </p:grpSpPr>
          <p:sp>
            <p:nvSpPr>
              <p:cNvPr id="211" name="Google Shape;211;p24"/>
              <p:cNvSpPr/>
              <p:nvPr/>
            </p:nvSpPr>
            <p:spPr>
              <a:xfrm flipH="1" rot="10800000">
                <a:off x="2367756" y="1159616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4"/>
              <p:cNvSpPr/>
              <p:nvPr/>
            </p:nvSpPr>
            <p:spPr>
              <a:xfrm rot="5400000">
                <a:off x="2900448" y="1078034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3" name="Google Shape;213;p24"/>
          <p:cNvGrpSpPr/>
          <p:nvPr/>
        </p:nvGrpSpPr>
        <p:grpSpPr>
          <a:xfrm>
            <a:off x="5902774" y="3256817"/>
            <a:ext cx="586459" cy="948611"/>
            <a:chOff x="4537974" y="1255930"/>
            <a:chExt cx="586459" cy="948611"/>
          </a:xfrm>
        </p:grpSpPr>
        <p:grpSp>
          <p:nvGrpSpPr>
            <p:cNvPr id="214" name="Google Shape;214;p24"/>
            <p:cNvGrpSpPr/>
            <p:nvPr/>
          </p:nvGrpSpPr>
          <p:grpSpPr>
            <a:xfrm>
              <a:off x="4537974" y="1894311"/>
              <a:ext cx="157652" cy="310230"/>
              <a:chOff x="3706219" y="359092"/>
              <a:chExt cx="576215" cy="1116739"/>
            </a:xfrm>
          </p:grpSpPr>
          <p:sp>
            <p:nvSpPr>
              <p:cNvPr id="215" name="Google Shape;215;p24"/>
              <p:cNvSpPr/>
              <p:nvPr/>
            </p:nvSpPr>
            <p:spPr>
              <a:xfrm rot="5400000">
                <a:off x="3639458" y="603742"/>
                <a:ext cx="719100" cy="2298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24"/>
              <p:cNvSpPr/>
              <p:nvPr/>
            </p:nvSpPr>
            <p:spPr>
              <a:xfrm>
                <a:off x="3884368" y="680831"/>
                <a:ext cx="229800" cy="7950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17" name="Google Shape;217;p24"/>
              <p:cNvGrpSpPr/>
              <p:nvPr/>
            </p:nvGrpSpPr>
            <p:grpSpPr>
              <a:xfrm flipH="1" rot="5400000">
                <a:off x="3703189" y="1147306"/>
                <a:ext cx="290369" cy="284308"/>
                <a:chOff x="4286298" y="1282678"/>
                <a:chExt cx="612335" cy="519000"/>
              </a:xfrm>
            </p:grpSpPr>
            <p:sp>
              <p:nvSpPr>
                <p:cNvPr id="218" name="Google Shape;218;p24"/>
                <p:cNvSpPr/>
                <p:nvPr/>
              </p:nvSpPr>
              <p:spPr>
                <a:xfrm flipH="1" rot="10800000">
                  <a:off x="4286298" y="1285661"/>
                  <a:ext cx="263168" cy="514267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9" name="Google Shape;219;p24"/>
                <p:cNvSpPr/>
                <p:nvPr/>
              </p:nvSpPr>
              <p:spPr>
                <a:xfrm rot="5400000">
                  <a:off x="4455983" y="1359028"/>
                  <a:ext cx="519000" cy="3663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0" name="Google Shape;220;p24"/>
              <p:cNvGrpSpPr/>
              <p:nvPr/>
            </p:nvGrpSpPr>
            <p:grpSpPr>
              <a:xfrm rot="-5400000">
                <a:off x="4009653" y="1161886"/>
                <a:ext cx="290369" cy="255192"/>
                <a:chOff x="4286338" y="1156657"/>
                <a:chExt cx="612335" cy="519000"/>
              </a:xfrm>
            </p:grpSpPr>
            <p:sp>
              <p:nvSpPr>
                <p:cNvPr id="221" name="Google Shape;221;p24"/>
                <p:cNvSpPr/>
                <p:nvPr/>
              </p:nvSpPr>
              <p:spPr>
                <a:xfrm flipH="1" rot="10800000">
                  <a:off x="4286338" y="1159640"/>
                  <a:ext cx="263168" cy="514267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" name="Google Shape;222;p24"/>
                <p:cNvSpPr/>
                <p:nvPr/>
              </p:nvSpPr>
              <p:spPr>
                <a:xfrm rot="5400000">
                  <a:off x="4456023" y="1233007"/>
                  <a:ext cx="519000" cy="3663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3" name="Google Shape;223;p24"/>
            <p:cNvGrpSpPr/>
            <p:nvPr/>
          </p:nvGrpSpPr>
          <p:grpSpPr>
            <a:xfrm rot="7609661">
              <a:off x="4802969" y="1814270"/>
              <a:ext cx="264986" cy="273738"/>
              <a:chOff x="422350" y="1482800"/>
              <a:chExt cx="610200" cy="645000"/>
            </a:xfrm>
          </p:grpSpPr>
          <p:sp>
            <p:nvSpPr>
              <p:cNvPr id="224" name="Google Shape;224;p24"/>
              <p:cNvSpPr/>
              <p:nvPr/>
            </p:nvSpPr>
            <p:spPr>
              <a:xfrm rot="10800000">
                <a:off x="422350" y="1482800"/>
                <a:ext cx="561900" cy="6000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25" name="Google Shape;225;p24"/>
              <p:cNvCxnSpPr>
                <a:stCxn id="224" idx="2"/>
              </p:cNvCxnSpPr>
              <p:nvPr/>
            </p:nvCxnSpPr>
            <p:spPr>
              <a:xfrm rot="3228159">
                <a:off x="804007" y="1735148"/>
                <a:ext cx="81786" cy="412104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6" name="Google Shape;226;p24"/>
              <p:cNvCxnSpPr>
                <a:stCxn id="224" idx="0"/>
              </p:cNvCxnSpPr>
              <p:nvPr/>
            </p:nvCxnSpPr>
            <p:spPr>
              <a:xfrm flipH="1" rot="-7570690">
                <a:off x="350244" y="1923979"/>
                <a:ext cx="427411" cy="38942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7" name="Google Shape;227;p24"/>
              <p:cNvCxnSpPr/>
              <p:nvPr/>
            </p:nvCxnSpPr>
            <p:spPr>
              <a:xfrm flipH="1">
                <a:off x="705500" y="1780375"/>
                <a:ext cx="93000" cy="3120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8" name="Google Shape;228;p24"/>
              <p:cNvCxnSpPr/>
              <p:nvPr/>
            </p:nvCxnSpPr>
            <p:spPr>
              <a:xfrm>
                <a:off x="581825" y="1758950"/>
                <a:ext cx="124200" cy="338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29" name="Google Shape;229;p24"/>
            <p:cNvCxnSpPr>
              <a:endCxn id="215" idx="2"/>
            </p:cNvCxnSpPr>
            <p:nvPr/>
          </p:nvCxnSpPr>
          <p:spPr>
            <a:xfrm rot="5400000">
              <a:off x="4555531" y="1706361"/>
              <a:ext cx="250500" cy="1254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30" name="Google Shape;230;p24"/>
            <p:cNvGrpSpPr/>
            <p:nvPr/>
          </p:nvGrpSpPr>
          <p:grpSpPr>
            <a:xfrm>
              <a:off x="4571991" y="1255930"/>
              <a:ext cx="342815" cy="400179"/>
              <a:chOff x="422350" y="1482800"/>
              <a:chExt cx="561900" cy="621300"/>
            </a:xfrm>
          </p:grpSpPr>
          <p:sp>
            <p:nvSpPr>
              <p:cNvPr id="231" name="Google Shape;231;p24"/>
              <p:cNvSpPr/>
              <p:nvPr/>
            </p:nvSpPr>
            <p:spPr>
              <a:xfrm rot="10800000">
                <a:off x="422350" y="1482800"/>
                <a:ext cx="561900" cy="6000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32" name="Google Shape;232;p24"/>
              <p:cNvCxnSpPr>
                <a:stCxn id="231" idx="2"/>
              </p:cNvCxnSpPr>
              <p:nvPr/>
            </p:nvCxnSpPr>
            <p:spPr>
              <a:xfrm flipH="1">
                <a:off x="705550" y="1782800"/>
                <a:ext cx="278700" cy="3168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3" name="Google Shape;233;p24"/>
              <p:cNvCxnSpPr>
                <a:stCxn id="231" idx="0"/>
              </p:cNvCxnSpPr>
              <p:nvPr/>
            </p:nvCxnSpPr>
            <p:spPr>
              <a:xfrm>
                <a:off x="422350" y="1782800"/>
                <a:ext cx="283200" cy="3213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4" name="Google Shape;234;p24"/>
              <p:cNvCxnSpPr/>
              <p:nvPr/>
            </p:nvCxnSpPr>
            <p:spPr>
              <a:xfrm flipH="1">
                <a:off x="705500" y="1780375"/>
                <a:ext cx="93000" cy="3120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5" name="Google Shape;235;p24"/>
              <p:cNvCxnSpPr/>
              <p:nvPr/>
            </p:nvCxnSpPr>
            <p:spPr>
              <a:xfrm>
                <a:off x="581825" y="1758950"/>
                <a:ext cx="124200" cy="338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36" name="Google Shape;236;p24"/>
            <p:cNvCxnSpPr/>
            <p:nvPr/>
          </p:nvCxnSpPr>
          <p:spPr>
            <a:xfrm rot="10800000">
              <a:off x="4674500" y="1770175"/>
              <a:ext cx="178500" cy="999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37" name="Google Shape;237;p24"/>
          <p:cNvGrpSpPr/>
          <p:nvPr/>
        </p:nvGrpSpPr>
        <p:grpSpPr>
          <a:xfrm>
            <a:off x="3520471" y="3720700"/>
            <a:ext cx="343021" cy="781098"/>
            <a:chOff x="3706207" y="359086"/>
            <a:chExt cx="576215" cy="2061489"/>
          </a:xfrm>
        </p:grpSpPr>
        <p:sp>
          <p:nvSpPr>
            <p:cNvPr id="238" name="Google Shape;238;p24"/>
            <p:cNvSpPr/>
            <p:nvPr/>
          </p:nvSpPr>
          <p:spPr>
            <a:xfrm rot="5400000">
              <a:off x="3335248" y="907936"/>
              <a:ext cx="1327500" cy="2298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4"/>
            <p:cNvSpPr/>
            <p:nvPr/>
          </p:nvSpPr>
          <p:spPr>
            <a:xfrm>
              <a:off x="3884354" y="952975"/>
              <a:ext cx="229800" cy="14676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0" name="Google Shape;240;p24"/>
            <p:cNvGrpSpPr/>
            <p:nvPr/>
          </p:nvGrpSpPr>
          <p:grpSpPr>
            <a:xfrm flipH="1" rot="5400000">
              <a:off x="3580369" y="1934271"/>
              <a:ext cx="535984" cy="284308"/>
              <a:chOff x="2367756" y="1282700"/>
              <a:chExt cx="1130291" cy="519000"/>
            </a:xfrm>
          </p:grpSpPr>
          <p:sp>
            <p:nvSpPr>
              <p:cNvPr id="241" name="Google Shape;241;p24"/>
              <p:cNvSpPr/>
              <p:nvPr/>
            </p:nvSpPr>
            <p:spPr>
              <a:xfrm flipH="1" rot="10800000">
                <a:off x="2367756" y="1285683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24"/>
              <p:cNvSpPr/>
              <p:nvPr/>
            </p:nvSpPr>
            <p:spPr>
              <a:xfrm rot="5400000">
                <a:off x="2900448" y="1204100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24"/>
            <p:cNvGrpSpPr/>
            <p:nvPr/>
          </p:nvGrpSpPr>
          <p:grpSpPr>
            <a:xfrm rot="-5400000">
              <a:off x="3886834" y="1948870"/>
              <a:ext cx="535984" cy="255192"/>
              <a:chOff x="2367756" y="1156634"/>
              <a:chExt cx="1130291" cy="519000"/>
            </a:xfrm>
          </p:grpSpPr>
          <p:sp>
            <p:nvSpPr>
              <p:cNvPr id="244" name="Google Shape;244;p24"/>
              <p:cNvSpPr/>
              <p:nvPr/>
            </p:nvSpPr>
            <p:spPr>
              <a:xfrm flipH="1" rot="10800000">
                <a:off x="2367756" y="1159616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24"/>
              <p:cNvSpPr/>
              <p:nvPr/>
            </p:nvSpPr>
            <p:spPr>
              <a:xfrm rot="5400000">
                <a:off x="2900448" y="1078034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46" name="Google Shape;246;p24"/>
          <p:cNvGrpSpPr/>
          <p:nvPr/>
        </p:nvGrpSpPr>
        <p:grpSpPr>
          <a:xfrm>
            <a:off x="5566996" y="413827"/>
            <a:ext cx="327517" cy="1058314"/>
            <a:chOff x="4537971" y="1408677"/>
            <a:chExt cx="327517" cy="1058314"/>
          </a:xfrm>
        </p:grpSpPr>
        <p:grpSp>
          <p:nvGrpSpPr>
            <p:cNvPr id="247" name="Google Shape;247;p24"/>
            <p:cNvGrpSpPr/>
            <p:nvPr/>
          </p:nvGrpSpPr>
          <p:grpSpPr>
            <a:xfrm>
              <a:off x="4537971" y="1894309"/>
              <a:ext cx="157652" cy="572682"/>
              <a:chOff x="3706207" y="359086"/>
              <a:chExt cx="576215" cy="2061489"/>
            </a:xfrm>
          </p:grpSpPr>
          <p:sp>
            <p:nvSpPr>
              <p:cNvPr id="248" name="Google Shape;248;p24"/>
              <p:cNvSpPr/>
              <p:nvPr/>
            </p:nvSpPr>
            <p:spPr>
              <a:xfrm rot="5400000">
                <a:off x="3335248" y="907936"/>
                <a:ext cx="1327500" cy="2298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24"/>
              <p:cNvSpPr/>
              <p:nvPr/>
            </p:nvSpPr>
            <p:spPr>
              <a:xfrm>
                <a:off x="3884354" y="952975"/>
                <a:ext cx="229800" cy="1467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50" name="Google Shape;250;p24"/>
              <p:cNvGrpSpPr/>
              <p:nvPr/>
            </p:nvGrpSpPr>
            <p:grpSpPr>
              <a:xfrm flipH="1" rot="5400000">
                <a:off x="3580369" y="1934271"/>
                <a:ext cx="535984" cy="284308"/>
                <a:chOff x="2367756" y="1282700"/>
                <a:chExt cx="1130291" cy="519000"/>
              </a:xfrm>
            </p:grpSpPr>
            <p:sp>
              <p:nvSpPr>
                <p:cNvPr id="251" name="Google Shape;251;p24"/>
                <p:cNvSpPr/>
                <p:nvPr/>
              </p:nvSpPr>
              <p:spPr>
                <a:xfrm flipH="1" rot="10800000">
                  <a:off x="2367756" y="1285683"/>
                  <a:ext cx="485775" cy="514275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" name="Google Shape;252;p24"/>
                <p:cNvSpPr/>
                <p:nvPr/>
              </p:nvSpPr>
              <p:spPr>
                <a:xfrm rot="5400000">
                  <a:off x="2900448" y="1204100"/>
                  <a:ext cx="519000" cy="6762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3" name="Google Shape;253;p24"/>
              <p:cNvGrpSpPr/>
              <p:nvPr/>
            </p:nvGrpSpPr>
            <p:grpSpPr>
              <a:xfrm rot="-5400000">
                <a:off x="3886834" y="1948870"/>
                <a:ext cx="535984" cy="255192"/>
                <a:chOff x="2367756" y="1156634"/>
                <a:chExt cx="1130291" cy="519000"/>
              </a:xfrm>
            </p:grpSpPr>
            <p:sp>
              <p:nvSpPr>
                <p:cNvPr id="254" name="Google Shape;254;p24"/>
                <p:cNvSpPr/>
                <p:nvPr/>
              </p:nvSpPr>
              <p:spPr>
                <a:xfrm flipH="1" rot="10800000">
                  <a:off x="2367756" y="1159616"/>
                  <a:ext cx="485775" cy="514275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5" name="Google Shape;255;p24"/>
                <p:cNvSpPr/>
                <p:nvPr/>
              </p:nvSpPr>
              <p:spPr>
                <a:xfrm rot="5400000">
                  <a:off x="2900448" y="1078034"/>
                  <a:ext cx="519000" cy="6762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cxnSp>
          <p:nvCxnSpPr>
            <p:cNvPr id="256" name="Google Shape;256;p24"/>
            <p:cNvCxnSpPr>
              <a:endCxn id="248" idx="2"/>
            </p:cNvCxnSpPr>
            <p:nvPr/>
          </p:nvCxnSpPr>
          <p:spPr>
            <a:xfrm rot="5400000">
              <a:off x="4555528" y="1706359"/>
              <a:ext cx="250500" cy="1254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57" name="Google Shape;257;p24"/>
            <p:cNvGrpSpPr/>
            <p:nvPr/>
          </p:nvGrpSpPr>
          <p:grpSpPr>
            <a:xfrm>
              <a:off x="4621509" y="1408677"/>
              <a:ext cx="243979" cy="263566"/>
              <a:chOff x="503514" y="1719948"/>
              <a:chExt cx="399900" cy="409200"/>
            </a:xfrm>
          </p:grpSpPr>
          <p:sp>
            <p:nvSpPr>
              <p:cNvPr id="258" name="Google Shape;258;p24"/>
              <p:cNvSpPr/>
              <p:nvPr/>
            </p:nvSpPr>
            <p:spPr>
              <a:xfrm rot="10800000">
                <a:off x="503514" y="1719948"/>
                <a:ext cx="399900" cy="3954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59" name="Google Shape;259;p24"/>
              <p:cNvCxnSpPr>
                <a:stCxn id="258" idx="2"/>
              </p:cNvCxnSpPr>
              <p:nvPr/>
            </p:nvCxnSpPr>
            <p:spPr>
              <a:xfrm flipH="1">
                <a:off x="705114" y="1917648"/>
                <a:ext cx="198300" cy="2088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60" name="Google Shape;260;p24"/>
              <p:cNvCxnSpPr>
                <a:stCxn id="258" idx="0"/>
              </p:cNvCxnSpPr>
              <p:nvPr/>
            </p:nvCxnSpPr>
            <p:spPr>
              <a:xfrm>
                <a:off x="503514" y="1917648"/>
                <a:ext cx="201600" cy="211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61" name="Google Shape;261;p24"/>
              <p:cNvCxnSpPr/>
              <p:nvPr/>
            </p:nvCxnSpPr>
            <p:spPr>
              <a:xfrm flipH="1">
                <a:off x="704878" y="1916089"/>
                <a:ext cx="66300" cy="205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62" name="Google Shape;262;p24"/>
              <p:cNvCxnSpPr/>
              <p:nvPr/>
            </p:nvCxnSpPr>
            <p:spPr>
              <a:xfrm>
                <a:off x="616927" y="1901973"/>
                <a:ext cx="88200" cy="222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263" name="Google Shape;263;p24"/>
          <p:cNvSpPr/>
          <p:nvPr/>
        </p:nvSpPr>
        <p:spPr>
          <a:xfrm>
            <a:off x="3701400" y="293146"/>
            <a:ext cx="4126600" cy="4523250"/>
          </a:xfrm>
          <a:custGeom>
            <a:rect b="b" l="l" r="r" t="t"/>
            <a:pathLst>
              <a:path extrusionOk="0" h="180930" w="165064">
                <a:moveTo>
                  <a:pt x="0" y="137895"/>
                </a:moveTo>
                <a:cubicBezTo>
                  <a:pt x="14309" y="114963"/>
                  <a:pt x="58341" y="-6868"/>
                  <a:pt x="85852" y="304"/>
                </a:cubicBezTo>
                <a:cubicBezTo>
                  <a:pt x="113363" y="7477"/>
                  <a:pt x="151862" y="150826"/>
                  <a:pt x="165064" y="180930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264" name="Google Shape;264;p24"/>
          <p:cNvSpPr/>
          <p:nvPr/>
        </p:nvSpPr>
        <p:spPr>
          <a:xfrm>
            <a:off x="4055100" y="2521904"/>
            <a:ext cx="2137000" cy="2471350"/>
          </a:xfrm>
          <a:custGeom>
            <a:rect b="b" l="l" r="r" t="t"/>
            <a:pathLst>
              <a:path extrusionOk="0" h="98854" w="85480">
                <a:moveTo>
                  <a:pt x="0" y="22807"/>
                </a:moveTo>
                <a:cubicBezTo>
                  <a:pt x="5207" y="19565"/>
                  <a:pt x="16997" y="-9321"/>
                  <a:pt x="31244" y="3353"/>
                </a:cubicBezTo>
                <a:cubicBezTo>
                  <a:pt x="45491" y="16028"/>
                  <a:pt x="76441" y="82937"/>
                  <a:pt x="85480" y="98854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265" name="Google Shape;265;p24"/>
          <p:cNvSpPr/>
          <p:nvPr/>
        </p:nvSpPr>
        <p:spPr>
          <a:xfrm>
            <a:off x="5739626" y="240384"/>
            <a:ext cx="102900" cy="98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4"/>
          <p:cNvSpPr/>
          <p:nvPr/>
        </p:nvSpPr>
        <p:spPr>
          <a:xfrm>
            <a:off x="3957255" y="3088041"/>
            <a:ext cx="102900" cy="98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4"/>
          <p:cNvSpPr/>
          <p:nvPr/>
        </p:nvSpPr>
        <p:spPr>
          <a:xfrm>
            <a:off x="4597762" y="2477964"/>
            <a:ext cx="102900" cy="98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4"/>
          <p:cNvSpPr/>
          <p:nvPr/>
        </p:nvSpPr>
        <p:spPr>
          <a:xfrm>
            <a:off x="5664562" y="4001964"/>
            <a:ext cx="102900" cy="98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4"/>
          <p:cNvSpPr/>
          <p:nvPr/>
        </p:nvSpPr>
        <p:spPr>
          <a:xfrm>
            <a:off x="7477066" y="3925764"/>
            <a:ext cx="102900" cy="98700"/>
          </a:xfrm>
          <a:prstGeom prst="ellipse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0" name="Google Shape;270;p24"/>
          <p:cNvGrpSpPr/>
          <p:nvPr/>
        </p:nvGrpSpPr>
        <p:grpSpPr>
          <a:xfrm>
            <a:off x="7677046" y="3140992"/>
            <a:ext cx="586462" cy="1211061"/>
            <a:chOff x="4537971" y="1255930"/>
            <a:chExt cx="586462" cy="1211061"/>
          </a:xfrm>
        </p:grpSpPr>
        <p:grpSp>
          <p:nvGrpSpPr>
            <p:cNvPr id="271" name="Google Shape;271;p24"/>
            <p:cNvGrpSpPr/>
            <p:nvPr/>
          </p:nvGrpSpPr>
          <p:grpSpPr>
            <a:xfrm>
              <a:off x="4537971" y="1894309"/>
              <a:ext cx="157652" cy="572682"/>
              <a:chOff x="3706207" y="359086"/>
              <a:chExt cx="576215" cy="2061489"/>
            </a:xfrm>
          </p:grpSpPr>
          <p:sp>
            <p:nvSpPr>
              <p:cNvPr id="272" name="Google Shape;272;p24"/>
              <p:cNvSpPr/>
              <p:nvPr/>
            </p:nvSpPr>
            <p:spPr>
              <a:xfrm rot="5400000">
                <a:off x="3335248" y="907936"/>
                <a:ext cx="1327500" cy="2298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24"/>
              <p:cNvSpPr/>
              <p:nvPr/>
            </p:nvSpPr>
            <p:spPr>
              <a:xfrm>
                <a:off x="3884354" y="952975"/>
                <a:ext cx="229800" cy="14676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74" name="Google Shape;274;p24"/>
              <p:cNvGrpSpPr/>
              <p:nvPr/>
            </p:nvGrpSpPr>
            <p:grpSpPr>
              <a:xfrm flipH="1" rot="5400000">
                <a:off x="3580369" y="1934271"/>
                <a:ext cx="535984" cy="284308"/>
                <a:chOff x="2367756" y="1282700"/>
                <a:chExt cx="1130291" cy="519000"/>
              </a:xfrm>
            </p:grpSpPr>
            <p:sp>
              <p:nvSpPr>
                <p:cNvPr id="275" name="Google Shape;275;p24"/>
                <p:cNvSpPr/>
                <p:nvPr/>
              </p:nvSpPr>
              <p:spPr>
                <a:xfrm flipH="1" rot="10800000">
                  <a:off x="2367756" y="1285683"/>
                  <a:ext cx="485775" cy="514275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6" name="Google Shape;276;p24"/>
                <p:cNvSpPr/>
                <p:nvPr/>
              </p:nvSpPr>
              <p:spPr>
                <a:xfrm rot="5400000">
                  <a:off x="2900448" y="1204100"/>
                  <a:ext cx="519000" cy="6762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7" name="Google Shape;277;p24"/>
              <p:cNvGrpSpPr/>
              <p:nvPr/>
            </p:nvGrpSpPr>
            <p:grpSpPr>
              <a:xfrm rot="-5400000">
                <a:off x="3886834" y="1948870"/>
                <a:ext cx="535984" cy="255192"/>
                <a:chOff x="2367756" y="1156634"/>
                <a:chExt cx="1130291" cy="519000"/>
              </a:xfrm>
            </p:grpSpPr>
            <p:sp>
              <p:nvSpPr>
                <p:cNvPr id="278" name="Google Shape;278;p24"/>
                <p:cNvSpPr/>
                <p:nvPr/>
              </p:nvSpPr>
              <p:spPr>
                <a:xfrm flipH="1" rot="10800000">
                  <a:off x="2367756" y="1159616"/>
                  <a:ext cx="485775" cy="514275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9" name="Google Shape;279;p24"/>
                <p:cNvSpPr/>
                <p:nvPr/>
              </p:nvSpPr>
              <p:spPr>
                <a:xfrm rot="5400000">
                  <a:off x="2900448" y="1078034"/>
                  <a:ext cx="519000" cy="6762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80" name="Google Shape;280;p24"/>
            <p:cNvGrpSpPr/>
            <p:nvPr/>
          </p:nvGrpSpPr>
          <p:grpSpPr>
            <a:xfrm rot="7609661">
              <a:off x="4802969" y="1814270"/>
              <a:ext cx="264986" cy="273738"/>
              <a:chOff x="422350" y="1482800"/>
              <a:chExt cx="610200" cy="645000"/>
            </a:xfrm>
          </p:grpSpPr>
          <p:sp>
            <p:nvSpPr>
              <p:cNvPr id="281" name="Google Shape;281;p24"/>
              <p:cNvSpPr/>
              <p:nvPr/>
            </p:nvSpPr>
            <p:spPr>
              <a:xfrm rot="10800000">
                <a:off x="422350" y="1482800"/>
                <a:ext cx="561900" cy="6000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82" name="Google Shape;282;p24"/>
              <p:cNvCxnSpPr>
                <a:stCxn id="281" idx="2"/>
              </p:cNvCxnSpPr>
              <p:nvPr/>
            </p:nvCxnSpPr>
            <p:spPr>
              <a:xfrm rot="3228159">
                <a:off x="804007" y="1735148"/>
                <a:ext cx="81786" cy="412104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83" name="Google Shape;283;p24"/>
              <p:cNvCxnSpPr>
                <a:stCxn id="281" idx="0"/>
              </p:cNvCxnSpPr>
              <p:nvPr/>
            </p:nvCxnSpPr>
            <p:spPr>
              <a:xfrm flipH="1" rot="-7570690">
                <a:off x="350244" y="1923979"/>
                <a:ext cx="427411" cy="38942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84" name="Google Shape;284;p24"/>
              <p:cNvCxnSpPr/>
              <p:nvPr/>
            </p:nvCxnSpPr>
            <p:spPr>
              <a:xfrm flipH="1">
                <a:off x="705500" y="1780375"/>
                <a:ext cx="93000" cy="3120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85" name="Google Shape;285;p24"/>
              <p:cNvCxnSpPr/>
              <p:nvPr/>
            </p:nvCxnSpPr>
            <p:spPr>
              <a:xfrm>
                <a:off x="581825" y="1758950"/>
                <a:ext cx="124200" cy="338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86" name="Google Shape;286;p24"/>
            <p:cNvCxnSpPr>
              <a:endCxn id="272" idx="2"/>
            </p:cNvCxnSpPr>
            <p:nvPr/>
          </p:nvCxnSpPr>
          <p:spPr>
            <a:xfrm rot="5400000">
              <a:off x="4555528" y="1706359"/>
              <a:ext cx="250500" cy="1254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87" name="Google Shape;287;p24"/>
            <p:cNvGrpSpPr/>
            <p:nvPr/>
          </p:nvGrpSpPr>
          <p:grpSpPr>
            <a:xfrm>
              <a:off x="4571991" y="1255930"/>
              <a:ext cx="342815" cy="400179"/>
              <a:chOff x="422350" y="1482800"/>
              <a:chExt cx="561900" cy="621300"/>
            </a:xfrm>
          </p:grpSpPr>
          <p:sp>
            <p:nvSpPr>
              <p:cNvPr id="288" name="Google Shape;288;p24"/>
              <p:cNvSpPr/>
              <p:nvPr/>
            </p:nvSpPr>
            <p:spPr>
              <a:xfrm rot="10800000">
                <a:off x="422350" y="1482800"/>
                <a:ext cx="561900" cy="6000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89" name="Google Shape;289;p24"/>
              <p:cNvCxnSpPr>
                <a:stCxn id="288" idx="2"/>
              </p:cNvCxnSpPr>
              <p:nvPr/>
            </p:nvCxnSpPr>
            <p:spPr>
              <a:xfrm flipH="1">
                <a:off x="705550" y="1782800"/>
                <a:ext cx="278700" cy="3168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90" name="Google Shape;290;p24"/>
              <p:cNvCxnSpPr>
                <a:stCxn id="288" idx="0"/>
              </p:cNvCxnSpPr>
              <p:nvPr/>
            </p:nvCxnSpPr>
            <p:spPr>
              <a:xfrm>
                <a:off x="422350" y="1782800"/>
                <a:ext cx="283200" cy="3213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91" name="Google Shape;291;p24"/>
              <p:cNvCxnSpPr/>
              <p:nvPr/>
            </p:nvCxnSpPr>
            <p:spPr>
              <a:xfrm flipH="1">
                <a:off x="705500" y="1780375"/>
                <a:ext cx="93000" cy="3120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92" name="Google Shape;292;p24"/>
              <p:cNvCxnSpPr/>
              <p:nvPr/>
            </p:nvCxnSpPr>
            <p:spPr>
              <a:xfrm>
                <a:off x="581825" y="1758950"/>
                <a:ext cx="124200" cy="3381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93" name="Google Shape;293;p24"/>
            <p:cNvCxnSpPr/>
            <p:nvPr/>
          </p:nvCxnSpPr>
          <p:spPr>
            <a:xfrm rot="10800000">
              <a:off x="4674500" y="1770175"/>
              <a:ext cx="178500" cy="999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94" name="Google Shape;294;p24"/>
          <p:cNvGrpSpPr/>
          <p:nvPr/>
        </p:nvGrpSpPr>
        <p:grpSpPr>
          <a:xfrm>
            <a:off x="4485436" y="2690302"/>
            <a:ext cx="327514" cy="802748"/>
            <a:chOff x="4537974" y="1408677"/>
            <a:chExt cx="327514" cy="802748"/>
          </a:xfrm>
        </p:grpSpPr>
        <p:grpSp>
          <p:nvGrpSpPr>
            <p:cNvPr id="295" name="Google Shape;295;p24"/>
            <p:cNvGrpSpPr/>
            <p:nvPr/>
          </p:nvGrpSpPr>
          <p:grpSpPr>
            <a:xfrm>
              <a:off x="4537974" y="1894304"/>
              <a:ext cx="157652" cy="317121"/>
              <a:chOff x="3706219" y="359068"/>
              <a:chExt cx="576215" cy="1141543"/>
            </a:xfrm>
          </p:grpSpPr>
          <p:sp>
            <p:nvSpPr>
              <p:cNvPr id="296" name="Google Shape;296;p24"/>
              <p:cNvSpPr/>
              <p:nvPr/>
            </p:nvSpPr>
            <p:spPr>
              <a:xfrm rot="5400000">
                <a:off x="3631508" y="611668"/>
                <a:ext cx="735000" cy="2298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" name="Google Shape;297;p24"/>
              <p:cNvSpPr/>
              <p:nvPr/>
            </p:nvSpPr>
            <p:spPr>
              <a:xfrm>
                <a:off x="3884368" y="687910"/>
                <a:ext cx="229800" cy="812700"/>
              </a:xfrm>
              <a:prstGeom prst="rec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8" name="Google Shape;298;p24"/>
              <p:cNvGrpSpPr/>
              <p:nvPr/>
            </p:nvGrpSpPr>
            <p:grpSpPr>
              <a:xfrm flipH="1" rot="5400000">
                <a:off x="3699983" y="1167823"/>
                <a:ext cx="296780" cy="284308"/>
                <a:chOff x="4236273" y="1282678"/>
                <a:chExt cx="625855" cy="519000"/>
              </a:xfrm>
            </p:grpSpPr>
            <p:sp>
              <p:nvSpPr>
                <p:cNvPr id="299" name="Google Shape;299;p24"/>
                <p:cNvSpPr/>
                <p:nvPr/>
              </p:nvSpPr>
              <p:spPr>
                <a:xfrm flipH="1" rot="10800000">
                  <a:off x="4236273" y="1285661"/>
                  <a:ext cx="268979" cy="514267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0" name="Google Shape;300;p24"/>
                <p:cNvSpPr/>
                <p:nvPr/>
              </p:nvSpPr>
              <p:spPr>
                <a:xfrm rot="5400000">
                  <a:off x="4415427" y="1354978"/>
                  <a:ext cx="519000" cy="3744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01" name="Google Shape;301;p24"/>
              <p:cNvGrpSpPr/>
              <p:nvPr/>
            </p:nvGrpSpPr>
            <p:grpSpPr>
              <a:xfrm rot="-5400000">
                <a:off x="4006447" y="1182403"/>
                <a:ext cx="296780" cy="255192"/>
                <a:chOff x="4236311" y="1156657"/>
                <a:chExt cx="625855" cy="519000"/>
              </a:xfrm>
            </p:grpSpPr>
            <p:sp>
              <p:nvSpPr>
                <p:cNvPr id="302" name="Google Shape;302;p24"/>
                <p:cNvSpPr/>
                <p:nvPr/>
              </p:nvSpPr>
              <p:spPr>
                <a:xfrm flipH="1" rot="10800000">
                  <a:off x="4236311" y="1159640"/>
                  <a:ext cx="268979" cy="514267"/>
                </a:xfrm>
                <a:prstGeom prst="flowChartManualInput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3" name="Google Shape;303;p24"/>
                <p:cNvSpPr/>
                <p:nvPr/>
              </p:nvSpPr>
              <p:spPr>
                <a:xfrm rot="5400000">
                  <a:off x="4415466" y="1228957"/>
                  <a:ext cx="519000" cy="374400"/>
                </a:xfrm>
                <a:prstGeom prst="rtTriangle">
                  <a:avLst/>
                </a:prstGeom>
                <a:solidFill>
                  <a:srgbClr val="000000"/>
                </a:solidFill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cxnSp>
          <p:nvCxnSpPr>
            <p:cNvPr id="304" name="Google Shape;304;p24"/>
            <p:cNvCxnSpPr>
              <a:endCxn id="296" idx="2"/>
            </p:cNvCxnSpPr>
            <p:nvPr/>
          </p:nvCxnSpPr>
          <p:spPr>
            <a:xfrm rot="5400000">
              <a:off x="4555531" y="1706354"/>
              <a:ext cx="250500" cy="125400"/>
            </a:xfrm>
            <a:prstGeom prst="curvedConnector3">
              <a:avLst>
                <a:gd fmla="val 50000" name="adj1"/>
              </a:avLst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305" name="Google Shape;305;p24"/>
            <p:cNvGrpSpPr/>
            <p:nvPr/>
          </p:nvGrpSpPr>
          <p:grpSpPr>
            <a:xfrm>
              <a:off x="4621509" y="1408677"/>
              <a:ext cx="243979" cy="263566"/>
              <a:chOff x="503514" y="1719948"/>
              <a:chExt cx="399900" cy="409200"/>
            </a:xfrm>
          </p:grpSpPr>
          <p:sp>
            <p:nvSpPr>
              <p:cNvPr id="306" name="Google Shape;306;p24"/>
              <p:cNvSpPr/>
              <p:nvPr/>
            </p:nvSpPr>
            <p:spPr>
              <a:xfrm rot="10800000">
                <a:off x="503514" y="1719948"/>
                <a:ext cx="399900" cy="395400"/>
              </a:xfrm>
              <a:prstGeom prst="pie">
                <a:avLst>
                  <a:gd fmla="val 0" name="adj1"/>
                  <a:gd fmla="val 10800000" name="adj2"/>
                </a:avLst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07" name="Google Shape;307;p24"/>
              <p:cNvCxnSpPr>
                <a:stCxn id="306" idx="2"/>
              </p:cNvCxnSpPr>
              <p:nvPr/>
            </p:nvCxnSpPr>
            <p:spPr>
              <a:xfrm flipH="1">
                <a:off x="705114" y="1917648"/>
                <a:ext cx="198300" cy="2088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8" name="Google Shape;308;p24"/>
              <p:cNvCxnSpPr>
                <a:stCxn id="306" idx="0"/>
              </p:cNvCxnSpPr>
              <p:nvPr/>
            </p:nvCxnSpPr>
            <p:spPr>
              <a:xfrm>
                <a:off x="503514" y="1917648"/>
                <a:ext cx="201600" cy="211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9" name="Google Shape;309;p24"/>
              <p:cNvCxnSpPr/>
              <p:nvPr/>
            </p:nvCxnSpPr>
            <p:spPr>
              <a:xfrm flipH="1">
                <a:off x="704878" y="1916089"/>
                <a:ext cx="66300" cy="205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0" name="Google Shape;310;p24"/>
              <p:cNvCxnSpPr/>
              <p:nvPr/>
            </p:nvCxnSpPr>
            <p:spPr>
              <a:xfrm>
                <a:off x="616927" y="1901973"/>
                <a:ext cx="88200" cy="222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311" name="Google Shape;311;p24"/>
          <p:cNvSpPr txBox="1"/>
          <p:nvPr>
            <p:ph idx="1" type="body"/>
          </p:nvPr>
        </p:nvSpPr>
        <p:spPr>
          <a:xfrm>
            <a:off x="7828000" y="4001975"/>
            <a:ext cx="1389600" cy="9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Sustainer Main Deployment </a:t>
            </a: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(1,400ft)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2" name="Google Shape;312;p24"/>
          <p:cNvSpPr txBox="1"/>
          <p:nvPr>
            <p:ph idx="1" type="body"/>
          </p:nvPr>
        </p:nvSpPr>
        <p:spPr>
          <a:xfrm>
            <a:off x="6055175" y="4100675"/>
            <a:ext cx="13896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Booster Main Deployment </a:t>
            </a: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(1,400ft)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3" name="Google Shape;313;p24"/>
          <p:cNvSpPr txBox="1"/>
          <p:nvPr>
            <p:ph idx="1" type="body"/>
          </p:nvPr>
        </p:nvSpPr>
        <p:spPr>
          <a:xfrm>
            <a:off x="4597750" y="1985300"/>
            <a:ext cx="1891500" cy="7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Booster Drogue Deployment</a:t>
            </a: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(6,000ft)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4" name="Google Shape;314;p24"/>
          <p:cNvSpPr txBox="1"/>
          <p:nvPr>
            <p:ph idx="1" type="body"/>
          </p:nvPr>
        </p:nvSpPr>
        <p:spPr>
          <a:xfrm>
            <a:off x="2270600" y="2942379"/>
            <a:ext cx="1817700" cy="42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Separation </a:t>
            </a: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(4,000ft)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5" name="Google Shape;315;p24"/>
          <p:cNvSpPr txBox="1"/>
          <p:nvPr/>
        </p:nvSpPr>
        <p:spPr>
          <a:xfrm>
            <a:off x="304800" y="990600"/>
            <a:ext cx="4464000" cy="18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Medium"/>
              <a:buChar char="●"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Sustainer:</a:t>
            </a: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Drogue &amp; Main Parachutes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Dual separation, dual deployment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Medium"/>
              <a:buChar char="●"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Booster:</a:t>
            </a: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Drogue &amp; Main Parachutes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Dual separation, dual deployment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 Medium"/>
              <a:buChar char="●"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Deployment </a:t>
            </a: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Mechanism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Sustainer Drogue: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Piston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Others: 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Black Powder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Charge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16" name="Google Shape;31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Flight + Recovery Trajectories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4" name="Shape 1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5" name="Google Shape;1735;p132"/>
          <p:cNvSpPr txBox="1"/>
          <p:nvPr>
            <p:ph idx="1" type="body"/>
          </p:nvPr>
        </p:nvSpPr>
        <p:spPr>
          <a:xfrm>
            <a:off x="500550" y="948675"/>
            <a:ext cx="6267600" cy="399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Propulsion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Push the sustainer to Mach 0.8 in 4 seconds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Deliver enough initial thrust to accelerate the rocket to at least 100 FPS before leaving the rail</a:t>
            </a:r>
            <a:endParaRPr sz="14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Thrust to weight ratio of at least 8*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High acceleration (&gt;10G) &amp; quick burn time (&lt;4s) to drop mass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Mass flux below 1.5 lb/in</a:t>
            </a:r>
            <a:r>
              <a:rPr baseline="30000" lang="en" sz="1400">
                <a:solidFill>
                  <a:schemeClr val="dk1"/>
                </a:solidFill>
              </a:rPr>
              <a:t>2</a:t>
            </a:r>
            <a:r>
              <a:rPr lang="en" sz="1400">
                <a:solidFill>
                  <a:schemeClr val="dk1"/>
                </a:solidFill>
              </a:rPr>
              <a:t>s for the duration of the burn to mitigate erosive burning  </a:t>
            </a:r>
            <a:endParaRPr sz="14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Hardware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Yield at no less than twice max operating pressure*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Wide tolerances to minimize machining on the motor case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736" name="Google Shape;1736;p1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7" name="Google Shape;1737;p1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Requirements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38" name="Google Shape;1738;p132"/>
          <p:cNvSpPr txBox="1"/>
          <p:nvPr/>
        </p:nvSpPr>
        <p:spPr>
          <a:xfrm>
            <a:off x="5732650" y="4526750"/>
            <a:ext cx="29919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2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1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744" name="Google Shape;1744;p133"/>
          <p:cNvGraphicFramePr/>
          <p:nvPr/>
        </p:nvGraphicFramePr>
        <p:xfrm>
          <a:off x="5521100" y="554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6450"/>
                <a:gridCol w="1194900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Motor Classification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O5443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Total Impulse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21 kNs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Specific Impulse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171 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Propellant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27.6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Peak Mass Flux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0.99 lbs/in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</a:rPr>
                        <a:t>2</a:t>
                      </a: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Average Pressure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600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Peak Pressure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780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45" name="Google Shape;1745;p133"/>
          <p:cNvSpPr txBox="1"/>
          <p:nvPr>
            <p:ph type="title"/>
          </p:nvPr>
        </p:nvSpPr>
        <p:spPr>
          <a:xfrm>
            <a:off x="311700" y="445025"/>
            <a:ext cx="328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Overview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1746" name="Google Shape;1746;p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000" y="1017725"/>
            <a:ext cx="4404232" cy="255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7" name="Google Shape;1747;p133"/>
          <p:cNvPicPr preferRelativeResize="0"/>
          <p:nvPr/>
        </p:nvPicPr>
        <p:blipFill rotWithShape="1">
          <a:blip r:embed="rId4">
            <a:alphaModFix/>
          </a:blip>
          <a:srcRect b="39493" l="8992" r="8580" t="38638"/>
          <a:stretch/>
        </p:blipFill>
        <p:spPr>
          <a:xfrm>
            <a:off x="898650" y="3569975"/>
            <a:ext cx="7346698" cy="140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p1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53" name="Google Shape;1753;p1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Grain Geometry</a:t>
            </a:r>
            <a:endParaRPr>
              <a:solidFill>
                <a:srgbClr val="990000"/>
              </a:solidFill>
            </a:endParaRPr>
          </a:p>
        </p:txBody>
      </p:sp>
      <p:grpSp>
        <p:nvGrpSpPr>
          <p:cNvPr id="1754" name="Google Shape;1754;p134"/>
          <p:cNvGrpSpPr/>
          <p:nvPr/>
        </p:nvGrpSpPr>
        <p:grpSpPr>
          <a:xfrm>
            <a:off x="847550" y="2932925"/>
            <a:ext cx="7448899" cy="1672750"/>
            <a:chOff x="1349600" y="2471125"/>
            <a:chExt cx="7448899" cy="1672750"/>
          </a:xfrm>
        </p:grpSpPr>
        <p:pic>
          <p:nvPicPr>
            <p:cNvPr id="1755" name="Google Shape;1755;p1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49600" y="2471125"/>
              <a:ext cx="3819226" cy="1672750"/>
            </a:xfrm>
            <a:prstGeom prst="rect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756" name="Google Shape;1756;p134"/>
            <p:cNvPicPr preferRelativeResize="0"/>
            <p:nvPr/>
          </p:nvPicPr>
          <p:blipFill rotWithShape="1">
            <a:blip r:embed="rId4">
              <a:alphaModFix/>
            </a:blip>
            <a:srcRect b="33235" l="20829" r="0" t="0"/>
            <a:stretch/>
          </p:blipFill>
          <p:spPr>
            <a:xfrm>
              <a:off x="5168825" y="2471125"/>
              <a:ext cx="3629674" cy="1672750"/>
            </a:xfrm>
            <a:prstGeom prst="rect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pic>
        <p:nvPicPr>
          <p:cNvPr id="1757" name="Google Shape;1757;p134"/>
          <p:cNvPicPr preferRelativeResize="0"/>
          <p:nvPr/>
        </p:nvPicPr>
        <p:blipFill rotWithShape="1">
          <a:blip r:embed="rId5">
            <a:alphaModFix/>
          </a:blip>
          <a:srcRect b="38547" l="33999" r="20448" t="40440"/>
          <a:stretch/>
        </p:blipFill>
        <p:spPr>
          <a:xfrm>
            <a:off x="4813375" y="1224281"/>
            <a:ext cx="4105149" cy="1224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8" name="Google Shape;1758;p134"/>
          <p:cNvPicPr preferRelativeResize="0"/>
          <p:nvPr/>
        </p:nvPicPr>
        <p:blipFill rotWithShape="1">
          <a:blip r:embed="rId6">
            <a:alphaModFix/>
          </a:blip>
          <a:srcRect b="40283" l="30324" r="19939" t="42932"/>
          <a:stretch/>
        </p:blipFill>
        <p:spPr>
          <a:xfrm>
            <a:off x="311700" y="1359811"/>
            <a:ext cx="4368850" cy="953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2" name="Shape 1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Google Shape;1763;p1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64" name="Google Shape;1764;p135"/>
          <p:cNvSpPr txBox="1"/>
          <p:nvPr>
            <p:ph idx="1" type="body"/>
          </p:nvPr>
        </p:nvSpPr>
        <p:spPr>
          <a:xfrm>
            <a:off x="0" y="903675"/>
            <a:ext cx="5490900" cy="292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Requirements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Withstand 2*max operating pressure of the chamber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Attach securely to booster case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Support the fin can under high acceleration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Optimized for 1385 ft above ground level level (2/3 of burnout altitude 2078 ft) </a:t>
            </a:r>
            <a:endParaRPr sz="1400">
              <a:solidFill>
                <a:schemeClr val="dk1"/>
              </a:solidFill>
            </a:endParaRPr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Materials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Aluminum 6061-T6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Canvas phenolic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Graphite</a:t>
            </a:r>
            <a:endParaRPr sz="140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22860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765" name="Google Shape;1765;p1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Bell Nozzle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1766" name="Google Shape;1766;p135"/>
          <p:cNvPicPr preferRelativeResize="0"/>
          <p:nvPr/>
        </p:nvPicPr>
        <p:blipFill rotWithShape="1">
          <a:blip r:embed="rId3">
            <a:alphaModFix/>
          </a:blip>
          <a:srcRect b="13146" l="25587" r="26861" t="14775"/>
          <a:stretch/>
        </p:blipFill>
        <p:spPr>
          <a:xfrm>
            <a:off x="5375375" y="298475"/>
            <a:ext cx="3645773" cy="3980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0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" name="Google Shape;1771;p136"/>
          <p:cNvPicPr preferRelativeResize="0"/>
          <p:nvPr/>
        </p:nvPicPr>
        <p:blipFill rotWithShape="1">
          <a:blip r:embed="rId3">
            <a:alphaModFix/>
          </a:blip>
          <a:srcRect b="7390" l="9196" r="9707" t="7262"/>
          <a:stretch/>
        </p:blipFill>
        <p:spPr>
          <a:xfrm>
            <a:off x="4391950" y="757550"/>
            <a:ext cx="4787297" cy="36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2" name="Google Shape;1772;p1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773" name="Google Shape;1773;p136"/>
          <p:cNvGraphicFramePr/>
          <p:nvPr/>
        </p:nvGraphicFramePr>
        <p:xfrm>
          <a:off x="755950" y="1195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61250"/>
                <a:gridCol w="1605075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7.13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1.500”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Throat 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0.150”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Convergent Geometry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6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0° 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half angle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Linearized Divergence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1D1C1D"/>
                          </a:solidFill>
                        </a:rPr>
                        <a:t>25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° half angle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Throat to Expansion Area Ratio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6.15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Exit Velocity at Optimized Height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Mach </a:t>
                      </a:r>
                      <a:r>
                        <a:rPr lang="en"/>
                        <a:t>2.97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74" name="Google Shape;1774;p1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775" name="Google Shape;1775;p136"/>
          <p:cNvSpPr txBox="1"/>
          <p:nvPr/>
        </p:nvSpPr>
        <p:spPr>
          <a:xfrm>
            <a:off x="6393058" y="1287882"/>
            <a:ext cx="81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Ø 1.500”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76" name="Google Shape;1776;p136"/>
          <p:cNvCxnSpPr/>
          <p:nvPr/>
        </p:nvCxnSpPr>
        <p:spPr>
          <a:xfrm>
            <a:off x="6290175" y="1661125"/>
            <a:ext cx="1007400" cy="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777" name="Google Shape;1777;p136"/>
          <p:cNvCxnSpPr/>
          <p:nvPr/>
        </p:nvCxnSpPr>
        <p:spPr>
          <a:xfrm>
            <a:off x="7297688" y="1711625"/>
            <a:ext cx="12000" cy="622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78" name="Google Shape;1778;p136"/>
          <p:cNvCxnSpPr/>
          <p:nvPr/>
        </p:nvCxnSpPr>
        <p:spPr>
          <a:xfrm>
            <a:off x="7297700" y="1711625"/>
            <a:ext cx="288000" cy="622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79" name="Google Shape;1779;p136"/>
          <p:cNvSpPr txBox="1"/>
          <p:nvPr/>
        </p:nvSpPr>
        <p:spPr>
          <a:xfrm>
            <a:off x="7233000" y="2190943"/>
            <a:ext cx="91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25°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0" name="Google Shape;1780;p136"/>
          <p:cNvSpPr txBox="1"/>
          <p:nvPr/>
        </p:nvSpPr>
        <p:spPr>
          <a:xfrm>
            <a:off x="6289400" y="3969425"/>
            <a:ext cx="1024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Ø 3.838”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781" name="Google Shape;1781;p136"/>
          <p:cNvCxnSpPr/>
          <p:nvPr/>
        </p:nvCxnSpPr>
        <p:spPr>
          <a:xfrm flipH="1">
            <a:off x="5178300" y="869125"/>
            <a:ext cx="7200" cy="3410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782" name="Google Shape;1782;p136"/>
          <p:cNvCxnSpPr/>
          <p:nvPr/>
        </p:nvCxnSpPr>
        <p:spPr>
          <a:xfrm>
            <a:off x="5345900" y="4338725"/>
            <a:ext cx="2879400" cy="129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783" name="Google Shape;1783;p136"/>
          <p:cNvSpPr txBox="1"/>
          <p:nvPr/>
        </p:nvSpPr>
        <p:spPr>
          <a:xfrm>
            <a:off x="5124557" y="1910395"/>
            <a:ext cx="738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4.769”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7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p137"/>
          <p:cNvSpPr txBox="1"/>
          <p:nvPr>
            <p:ph type="title"/>
          </p:nvPr>
        </p:nvSpPr>
        <p:spPr>
          <a:xfrm>
            <a:off x="311700" y="43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 Derivations</a:t>
            </a:r>
            <a:endParaRPr/>
          </a:p>
        </p:txBody>
      </p:sp>
      <p:sp>
        <p:nvSpPr>
          <p:cNvPr id="1789" name="Google Shape;1789;p137"/>
          <p:cNvSpPr txBox="1"/>
          <p:nvPr>
            <p:ph idx="1" type="body"/>
          </p:nvPr>
        </p:nvSpPr>
        <p:spPr>
          <a:xfrm>
            <a:off x="878025" y="2136275"/>
            <a:ext cx="3910200" cy="5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Isentropic Gas Flow Equations:</a:t>
            </a:r>
            <a:endParaRPr/>
          </a:p>
        </p:txBody>
      </p:sp>
      <p:sp>
        <p:nvSpPr>
          <p:cNvPr id="1790" name="Google Shape;1790;p1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91" name="Google Shape;1791;p137"/>
          <p:cNvSpPr txBox="1"/>
          <p:nvPr>
            <p:ph idx="1" type="body"/>
          </p:nvPr>
        </p:nvSpPr>
        <p:spPr>
          <a:xfrm>
            <a:off x="883800" y="892325"/>
            <a:ext cx="2601600" cy="5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Barometric Formula</a:t>
            </a:r>
            <a:endParaRPr/>
          </a:p>
        </p:txBody>
      </p:sp>
      <p:sp>
        <p:nvSpPr>
          <p:cNvPr id="1792" name="Google Shape;1792;p137"/>
          <p:cNvSpPr txBox="1"/>
          <p:nvPr/>
        </p:nvSpPr>
        <p:spPr>
          <a:xfrm>
            <a:off x="883800" y="4396050"/>
            <a:ext cx="73764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r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101325 Pa ; T: 288.16 K ; g : 9.81 m/s</a:t>
            </a:r>
            <a:r>
              <a:rPr baseline="30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; M: 0.0289 kg/mol ; R: 8.3145 J/(Mol*K) ; 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h: height above sea level; 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exit mach number; 𝜸: specific heat of propellant; 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chamber pressure; 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ambient pressure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1793" name="Google Shape;1793;p137"/>
          <p:cNvPicPr preferRelativeResize="0"/>
          <p:nvPr/>
        </p:nvPicPr>
        <p:blipFill rotWithShape="1">
          <a:blip r:embed="rId3">
            <a:alphaModFix/>
          </a:blip>
          <a:srcRect b="0" l="4443" r="0" t="0"/>
          <a:stretch/>
        </p:blipFill>
        <p:spPr>
          <a:xfrm>
            <a:off x="999338" y="1233138"/>
            <a:ext cx="2486075" cy="97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4" name="Google Shape;1794;p137"/>
          <p:cNvPicPr preferRelativeResize="0"/>
          <p:nvPr/>
        </p:nvPicPr>
        <p:blipFill rotWithShape="1">
          <a:blip r:embed="rId4">
            <a:alphaModFix/>
          </a:blip>
          <a:srcRect b="0" l="2733" r="0" t="0"/>
          <a:stretch/>
        </p:blipFill>
        <p:spPr>
          <a:xfrm>
            <a:off x="999350" y="2541875"/>
            <a:ext cx="3035049" cy="7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5" name="Google Shape;1795;p137"/>
          <p:cNvPicPr preferRelativeResize="0"/>
          <p:nvPr/>
        </p:nvPicPr>
        <p:blipFill rotWithShape="1">
          <a:blip r:embed="rId5">
            <a:alphaModFix/>
          </a:blip>
          <a:srcRect b="0" l="2837" r="0" t="0"/>
          <a:stretch/>
        </p:blipFill>
        <p:spPr>
          <a:xfrm>
            <a:off x="999350" y="3380225"/>
            <a:ext cx="2948901" cy="104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6" name="Google Shape;1796;p137"/>
          <p:cNvPicPr preferRelativeResize="0"/>
          <p:nvPr/>
        </p:nvPicPr>
        <p:blipFill rotWithShape="1">
          <a:blip r:embed="rId6">
            <a:alphaModFix/>
          </a:blip>
          <a:srcRect b="0" l="54912" r="0" t="0"/>
          <a:stretch/>
        </p:blipFill>
        <p:spPr>
          <a:xfrm>
            <a:off x="5419024" y="48575"/>
            <a:ext cx="2410998" cy="228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7" name="Google Shape;1797;p1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96575" y="2335825"/>
            <a:ext cx="2655888" cy="209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1" name="Shape 1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" name="Google Shape;1802;p1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</a:rPr>
              <a:t>FOS (Pressure from Chamber)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3" name="Google Shape;1803;p1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04" name="Google Shape;1804;p138"/>
          <p:cNvPicPr preferRelativeResize="0"/>
          <p:nvPr/>
        </p:nvPicPr>
        <p:blipFill rotWithShape="1">
          <a:blip r:embed="rId3">
            <a:alphaModFix/>
          </a:blip>
          <a:srcRect b="26451" l="20197" r="0" t="20217"/>
          <a:stretch/>
        </p:blipFill>
        <p:spPr>
          <a:xfrm>
            <a:off x="652475" y="886250"/>
            <a:ext cx="7839027" cy="3737147"/>
          </a:xfrm>
          <a:prstGeom prst="rect">
            <a:avLst/>
          </a:prstGeom>
          <a:noFill/>
          <a:ln>
            <a:noFill/>
          </a:ln>
        </p:spPr>
      </p:pic>
      <p:sp>
        <p:nvSpPr>
          <p:cNvPr id="1805" name="Google Shape;1805;p138"/>
          <p:cNvSpPr txBox="1"/>
          <p:nvPr/>
        </p:nvSpPr>
        <p:spPr>
          <a:xfrm>
            <a:off x="3653775" y="457037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6.245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9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p1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3650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Risk Assessment and Mitigation - Nozzle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811" name="Google Shape;1811;p1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812" name="Google Shape;1812;p139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7925"/>
                <a:gridCol w="1161950"/>
                <a:gridCol w="993525"/>
                <a:gridCol w="33472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O-rings fail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three hundred series for the most lenient tolerances and double seal against the case wall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Slag buildup in throat area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a wider throat for the slag to eject more easily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Gas leak between graphite, phenolic, and carrier interface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Score surfaces that RTV needs to seal, utilize a pure taper design that seals better with pressure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Structural failure of graphite throat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sufficient thickness of graphite and utilize an FoS of 2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6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p1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18" name="Google Shape;1818;p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9725" y="2374475"/>
            <a:ext cx="11525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9" name="Google Shape;1819;p140"/>
          <p:cNvSpPr txBox="1"/>
          <p:nvPr>
            <p:ph type="title"/>
          </p:nvPr>
        </p:nvSpPr>
        <p:spPr>
          <a:xfrm>
            <a:off x="311700" y="4450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Case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820" name="Google Shape;1820;p140"/>
          <p:cNvGraphicFramePr/>
          <p:nvPr/>
        </p:nvGraphicFramePr>
        <p:xfrm>
          <a:off x="5162225" y="338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644875"/>
                <a:gridCol w="1272150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 6061-T6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11.25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34”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Outer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Case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0.1875”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0.125”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Anticipated stress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12480 psi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Actual FoS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2.8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21" name="Google Shape;1821;p140"/>
          <p:cNvSpPr txBox="1"/>
          <p:nvPr/>
        </p:nvSpPr>
        <p:spPr>
          <a:xfrm>
            <a:off x="1323950" y="3490150"/>
            <a:ext cx="31431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1822" name="Google Shape;1822;p140"/>
          <p:cNvPicPr preferRelativeResize="0"/>
          <p:nvPr/>
        </p:nvPicPr>
        <p:blipFill rotWithShape="1">
          <a:blip r:embed="rId4">
            <a:alphaModFix/>
          </a:blip>
          <a:srcRect b="39134" l="21864" r="21797" t="39838"/>
          <a:stretch/>
        </p:blipFill>
        <p:spPr>
          <a:xfrm>
            <a:off x="1195375" y="3789250"/>
            <a:ext cx="6753249" cy="126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3" name="Google Shape;1823;p140"/>
          <p:cNvSpPr txBox="1"/>
          <p:nvPr>
            <p:ph idx="1" type="body"/>
          </p:nvPr>
        </p:nvSpPr>
        <p:spPr>
          <a:xfrm>
            <a:off x="0" y="903675"/>
            <a:ext cx="4524300" cy="147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780 PSI internal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Utilize a FoS of 2*</a:t>
            </a:r>
            <a:endParaRPr sz="1400">
              <a:solidFill>
                <a:schemeClr val="dk1"/>
              </a:solidFill>
            </a:endParaRPr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Hoop Stress Approximation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Used linearized formula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p1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9" name="Google Shape;1829;p141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830" name="Google Shape;1830;p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1" name="Google Shape;1831;p141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1832" name="Google Shape;1832;p141"/>
          <p:cNvGraphicFramePr/>
          <p:nvPr/>
        </p:nvGraphicFramePr>
        <p:xfrm>
          <a:off x="5856575" y="60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06875"/>
                <a:gridCol w="1207775"/>
              </a:tblGrid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 6061-T6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1.94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Bottom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0.400”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Bottom FoS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2.00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Wall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0.218”  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Wall FoS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2.00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Case O-Ring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2-355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Liner O-Ring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2-353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33" name="Google Shape;1833;p141"/>
          <p:cNvSpPr txBox="1"/>
          <p:nvPr/>
        </p:nvSpPr>
        <p:spPr>
          <a:xfrm>
            <a:off x="5594550" y="4526750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34" name="Google Shape;1834;p141"/>
          <p:cNvSpPr txBox="1"/>
          <p:nvPr>
            <p:ph type="title"/>
          </p:nvPr>
        </p:nvSpPr>
        <p:spPr>
          <a:xfrm>
            <a:off x="311700" y="4450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Forward Closure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1835" name="Google Shape;1835;p141"/>
          <p:cNvPicPr preferRelativeResize="0"/>
          <p:nvPr/>
        </p:nvPicPr>
        <p:blipFill rotWithShape="1">
          <a:blip r:embed="rId4">
            <a:alphaModFix/>
          </a:blip>
          <a:srcRect b="14563" l="19272" r="19565" t="39623"/>
          <a:stretch/>
        </p:blipFill>
        <p:spPr>
          <a:xfrm>
            <a:off x="637563" y="2449275"/>
            <a:ext cx="4831024" cy="199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836" name="Google Shape;1836;p141"/>
          <p:cNvSpPr txBox="1"/>
          <p:nvPr>
            <p:ph idx="1" type="body"/>
          </p:nvPr>
        </p:nvSpPr>
        <p:spPr>
          <a:xfrm>
            <a:off x="0" y="903675"/>
            <a:ext cx="5247000" cy="11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Prevent exhaust escape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Seat pressure tap for inflight data collection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Utilize a FoS of 2*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Parachutes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22" name="Google Shape;322;p25"/>
          <p:cNvSpPr txBox="1"/>
          <p:nvPr>
            <p:ph idx="1" type="body"/>
          </p:nvPr>
        </p:nvSpPr>
        <p:spPr>
          <a:xfrm>
            <a:off x="323532" y="865325"/>
            <a:ext cx="4527000" cy="387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Drogue Parachutes (SRAD):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Type: Disk-Band Gap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Material: Ripstop Nylon, braided kevlar shroud lines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Deployed at Apogee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Descent velocity: 70 ft/s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Prevent excessive drifting, stabilize rocket for mains to open cleanly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Main Parachutes (COTS):</a:t>
            </a:r>
            <a:endParaRPr b="1"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Type: Eye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Material: Ripstop Nylon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Deployed at 1400 ft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Descent velocity: 25 ft/s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323" name="Google Shape;32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4" name="Google Shape;32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1470" y="2751575"/>
            <a:ext cx="2920830" cy="220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25"/>
          <p:cNvPicPr preferRelativeResize="0"/>
          <p:nvPr/>
        </p:nvPicPr>
        <p:blipFill rotWithShape="1">
          <a:blip r:embed="rId4">
            <a:alphaModFix/>
          </a:blip>
          <a:srcRect b="29148" l="19955" r="14978" t="25114"/>
          <a:stretch/>
        </p:blipFill>
        <p:spPr>
          <a:xfrm>
            <a:off x="5021468" y="408125"/>
            <a:ext cx="2354525" cy="2206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0" name="Shape 1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Google Shape;1841;p142"/>
          <p:cNvSpPr txBox="1"/>
          <p:nvPr>
            <p:ph type="title"/>
          </p:nvPr>
        </p:nvSpPr>
        <p:spPr>
          <a:xfrm>
            <a:off x="311700" y="4450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Factor of Safety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842" name="Google Shape;1842;p1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3" name="Google Shape;1843;p142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844" name="Google Shape;1844;p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45" name="Google Shape;1845;p142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846" name="Google Shape;1846;p142"/>
          <p:cNvPicPr preferRelativeResize="0"/>
          <p:nvPr/>
        </p:nvPicPr>
        <p:blipFill rotWithShape="1">
          <a:blip r:embed="rId4">
            <a:alphaModFix/>
          </a:blip>
          <a:srcRect b="0" l="18606" r="0" t="26465"/>
          <a:stretch/>
        </p:blipFill>
        <p:spPr>
          <a:xfrm>
            <a:off x="488213" y="875350"/>
            <a:ext cx="8412473" cy="4181476"/>
          </a:xfrm>
          <a:prstGeom prst="rect">
            <a:avLst/>
          </a:prstGeom>
          <a:noFill/>
          <a:ln>
            <a:noFill/>
          </a:ln>
        </p:spPr>
      </p:pic>
      <p:sp>
        <p:nvSpPr>
          <p:cNvPr id="1847" name="Google Shape;1847;p142"/>
          <p:cNvSpPr/>
          <p:nvPr/>
        </p:nvSpPr>
        <p:spPr>
          <a:xfrm>
            <a:off x="692700" y="4584275"/>
            <a:ext cx="5327700" cy="39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48" name="Google Shape;1848;p142"/>
          <p:cNvSpPr txBox="1"/>
          <p:nvPr/>
        </p:nvSpPr>
        <p:spPr>
          <a:xfrm>
            <a:off x="2653200" y="457767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1.00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2" name="Shape 1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" name="Google Shape;1853;p143"/>
          <p:cNvPicPr preferRelativeResize="0"/>
          <p:nvPr/>
        </p:nvPicPr>
        <p:blipFill rotWithShape="1">
          <a:blip r:embed="rId3">
            <a:alphaModFix/>
          </a:blip>
          <a:srcRect b="13579" l="14090" r="34429" t="30994"/>
          <a:stretch/>
        </p:blipFill>
        <p:spPr>
          <a:xfrm>
            <a:off x="5275500" y="2916300"/>
            <a:ext cx="2914651" cy="1760748"/>
          </a:xfrm>
          <a:prstGeom prst="rect">
            <a:avLst/>
          </a:prstGeom>
          <a:noFill/>
          <a:ln>
            <a:noFill/>
          </a:ln>
        </p:spPr>
      </p:pic>
      <p:sp>
        <p:nvSpPr>
          <p:cNvPr id="1854" name="Google Shape;1854;p143"/>
          <p:cNvSpPr txBox="1"/>
          <p:nvPr>
            <p:ph idx="1" type="body"/>
          </p:nvPr>
        </p:nvSpPr>
        <p:spPr>
          <a:xfrm>
            <a:off x="-146325" y="936775"/>
            <a:ext cx="5766000" cy="18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Connect the booster to the MPT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Hold the forward closure in place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88.96 kN upward force (on bottom face)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20.90 kN downward force (on lip)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FoS above 2*</a:t>
            </a:r>
            <a:endParaRPr sz="1600"/>
          </a:p>
        </p:txBody>
      </p:sp>
      <p:graphicFrame>
        <p:nvGraphicFramePr>
          <p:cNvPr id="1855" name="Google Shape;1855;p143"/>
          <p:cNvGraphicFramePr/>
          <p:nvPr/>
        </p:nvGraphicFramePr>
        <p:xfrm>
          <a:off x="645100" y="2646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06875"/>
                <a:gridCol w="1207775"/>
              </a:tblGrid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 6061-T6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1.51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Upper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0.298”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Minimum FoS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2.78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56" name="Google Shape;1856;p143"/>
          <p:cNvSpPr txBox="1"/>
          <p:nvPr/>
        </p:nvSpPr>
        <p:spPr>
          <a:xfrm>
            <a:off x="645100" y="4709125"/>
            <a:ext cx="26625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57" name="Google Shape;1857;p143"/>
          <p:cNvSpPr txBox="1"/>
          <p:nvPr/>
        </p:nvSpPr>
        <p:spPr>
          <a:xfrm>
            <a:off x="5275498" y="2325825"/>
            <a:ext cx="7770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.298”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8" name="Google Shape;1858;p143"/>
          <p:cNvSpPr txBox="1"/>
          <p:nvPr/>
        </p:nvSpPr>
        <p:spPr>
          <a:xfrm>
            <a:off x="6432216" y="2561847"/>
            <a:ext cx="9021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5.750”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9" name="Google Shape;1859;p143"/>
          <p:cNvSpPr txBox="1"/>
          <p:nvPr/>
        </p:nvSpPr>
        <p:spPr>
          <a:xfrm>
            <a:off x="8157052" y="2980900"/>
            <a:ext cx="7770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1.250”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0" name="Google Shape;1860;p143"/>
          <p:cNvSpPr txBox="1"/>
          <p:nvPr/>
        </p:nvSpPr>
        <p:spPr>
          <a:xfrm>
            <a:off x="8120304" y="3926813"/>
            <a:ext cx="8505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2.188”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1" name="Google Shape;1861;p143"/>
          <p:cNvSpPr txBox="1"/>
          <p:nvPr/>
        </p:nvSpPr>
        <p:spPr>
          <a:xfrm>
            <a:off x="6475150" y="4675150"/>
            <a:ext cx="6543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5.625”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2" name="Google Shape;1862;p143"/>
          <p:cNvSpPr txBox="1"/>
          <p:nvPr/>
        </p:nvSpPr>
        <p:spPr>
          <a:xfrm>
            <a:off x="5275499" y="4834382"/>
            <a:ext cx="5712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.200”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3" name="Google Shape;1863;p143"/>
          <p:cNvSpPr txBox="1"/>
          <p:nvPr/>
        </p:nvSpPr>
        <p:spPr>
          <a:xfrm>
            <a:off x="4613391" y="3381598"/>
            <a:ext cx="5712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.250”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4" name="Google Shape;1864;p143"/>
          <p:cNvSpPr txBox="1"/>
          <p:nvPr>
            <p:ph idx="12" type="sldNum"/>
          </p:nvPr>
        </p:nvSpPr>
        <p:spPr>
          <a:xfrm>
            <a:off x="8173251" y="4872715"/>
            <a:ext cx="497100" cy="3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865" name="Google Shape;1865;p143"/>
          <p:cNvCxnSpPr/>
          <p:nvPr/>
        </p:nvCxnSpPr>
        <p:spPr>
          <a:xfrm flipH="1">
            <a:off x="8156550" y="2932125"/>
            <a:ext cx="4800" cy="590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66" name="Google Shape;1866;p143"/>
          <p:cNvCxnSpPr/>
          <p:nvPr/>
        </p:nvCxnSpPr>
        <p:spPr>
          <a:xfrm>
            <a:off x="5400675" y="2836875"/>
            <a:ext cx="27003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67" name="Google Shape;1867;p143"/>
          <p:cNvCxnSpPr/>
          <p:nvPr/>
        </p:nvCxnSpPr>
        <p:spPr>
          <a:xfrm>
            <a:off x="5383225" y="2694000"/>
            <a:ext cx="219000" cy="4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68" name="Google Shape;1868;p143"/>
          <p:cNvCxnSpPr/>
          <p:nvPr/>
        </p:nvCxnSpPr>
        <p:spPr>
          <a:xfrm>
            <a:off x="8107375" y="3636975"/>
            <a:ext cx="9600" cy="990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69" name="Google Shape;1869;p143"/>
          <p:cNvCxnSpPr/>
          <p:nvPr/>
        </p:nvCxnSpPr>
        <p:spPr>
          <a:xfrm flipH="1" rot="10800000">
            <a:off x="5445125" y="4708425"/>
            <a:ext cx="2610000" cy="14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70" name="Google Shape;1870;p143"/>
          <p:cNvCxnSpPr/>
          <p:nvPr/>
        </p:nvCxnSpPr>
        <p:spPr>
          <a:xfrm>
            <a:off x="5400675" y="4834375"/>
            <a:ext cx="219000" cy="4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871" name="Google Shape;1871;p143"/>
          <p:cNvCxnSpPr/>
          <p:nvPr/>
        </p:nvCxnSpPr>
        <p:spPr>
          <a:xfrm>
            <a:off x="5227650" y="3461700"/>
            <a:ext cx="4800" cy="196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1872" name="Google Shape;1872;p143"/>
          <p:cNvPicPr preferRelativeResize="0"/>
          <p:nvPr/>
        </p:nvPicPr>
        <p:blipFill rotWithShape="1">
          <a:blip r:embed="rId4">
            <a:alphaModFix/>
          </a:blip>
          <a:srcRect b="19098" l="14326" r="51635" t="17785"/>
          <a:stretch/>
        </p:blipFill>
        <p:spPr>
          <a:xfrm>
            <a:off x="5663999" y="101875"/>
            <a:ext cx="2137648" cy="2223947"/>
          </a:xfrm>
          <a:prstGeom prst="rect">
            <a:avLst/>
          </a:prstGeom>
          <a:noFill/>
          <a:ln>
            <a:noFill/>
          </a:ln>
        </p:spPr>
      </p:pic>
      <p:sp>
        <p:nvSpPr>
          <p:cNvPr id="1873" name="Google Shape;1873;p143"/>
          <p:cNvSpPr txBox="1"/>
          <p:nvPr>
            <p:ph type="title"/>
          </p:nvPr>
        </p:nvSpPr>
        <p:spPr>
          <a:xfrm>
            <a:off x="311700" y="4450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Forward Retention Ring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7" name="Shape 1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8" name="Google Shape;1878;p144"/>
          <p:cNvSpPr txBox="1"/>
          <p:nvPr>
            <p:ph type="title"/>
          </p:nvPr>
        </p:nvSpPr>
        <p:spPr>
          <a:xfrm>
            <a:off x="311700" y="445025"/>
            <a:ext cx="59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Anticipated Maximum Forces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879" name="Google Shape;1879;p144"/>
          <p:cNvSpPr txBox="1"/>
          <p:nvPr>
            <p:ph idx="1" type="body"/>
          </p:nvPr>
        </p:nvSpPr>
        <p:spPr>
          <a:xfrm>
            <a:off x="422350" y="1017725"/>
            <a:ext cx="8520600" cy="31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Upward Forces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86.2 kN 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Derived from anticipated maximum internal pressure and surface area of the FC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Downward Forces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20.9 kN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Derived from summing g-force and drag maximums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183.854 kg (</a:t>
            </a:r>
            <a:r>
              <a:rPr lang="en" sz="1400">
                <a:solidFill>
                  <a:schemeClr val="dk1"/>
                </a:solidFill>
              </a:rPr>
              <a:t>Mass above FRR)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* 122.03 </a:t>
            </a:r>
            <a:r>
              <a:rPr lang="en" sz="1400">
                <a:solidFill>
                  <a:schemeClr val="dk1"/>
                </a:solidFill>
              </a:rPr>
              <a:t>m/s</a:t>
            </a:r>
            <a:r>
              <a:rPr baseline="30000" lang="en" sz="1400">
                <a:solidFill>
                  <a:schemeClr val="dk1"/>
                </a:solidFill>
              </a:rPr>
              <a:t>2</a:t>
            </a:r>
            <a:r>
              <a:rPr lang="en" sz="1400">
                <a:solidFill>
                  <a:schemeClr val="dk1"/>
                </a:solidFill>
              </a:rPr>
              <a:t> (max acceleration) 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= 20.67 kN 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Drag: 0.184 kN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0" name="Google Shape;1880;p1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1" name="Google Shape;1881;p144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882" name="Google Shape;1882;p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83" name="Google Shape;1883;p144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84" name="Google Shape;1884;p144"/>
          <p:cNvSpPr/>
          <p:nvPr/>
        </p:nvSpPr>
        <p:spPr>
          <a:xfrm>
            <a:off x="692700" y="4584275"/>
            <a:ext cx="5327700" cy="39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Google Shape;1889;p1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90" name="Google Shape;1890;p145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891" name="Google Shape;1891;p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92" name="Google Shape;1892;p145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93" name="Google Shape;1893;p145"/>
          <p:cNvSpPr txBox="1"/>
          <p:nvPr>
            <p:ph type="title"/>
          </p:nvPr>
        </p:nvSpPr>
        <p:spPr>
          <a:xfrm>
            <a:off x="311700" y="4115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FoS (upward forces)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894" name="Google Shape;1894;p145"/>
          <p:cNvSpPr/>
          <p:nvPr/>
        </p:nvSpPr>
        <p:spPr>
          <a:xfrm>
            <a:off x="692700" y="4584275"/>
            <a:ext cx="5327700" cy="39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95" name="Google Shape;1895;p145"/>
          <p:cNvSpPr txBox="1"/>
          <p:nvPr/>
        </p:nvSpPr>
        <p:spPr>
          <a:xfrm>
            <a:off x="2653200" y="457767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2.77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96" name="Google Shape;1896;p145"/>
          <p:cNvPicPr preferRelativeResize="0"/>
          <p:nvPr/>
        </p:nvPicPr>
        <p:blipFill rotWithShape="1">
          <a:blip r:embed="rId4">
            <a:alphaModFix/>
          </a:blip>
          <a:srcRect b="14188" l="21528" r="9205" t="20246"/>
          <a:stretch/>
        </p:blipFill>
        <p:spPr>
          <a:xfrm>
            <a:off x="1022425" y="984225"/>
            <a:ext cx="6935456" cy="367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1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02" name="Google Shape;1902;p146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903" name="Google Shape;1903;p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04" name="Google Shape;1904;p146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05" name="Google Shape;1905;p146"/>
          <p:cNvSpPr txBox="1"/>
          <p:nvPr>
            <p:ph type="title"/>
          </p:nvPr>
        </p:nvSpPr>
        <p:spPr>
          <a:xfrm>
            <a:off x="311700" y="4115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FoS (downward forces)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06" name="Google Shape;1906;p146"/>
          <p:cNvSpPr/>
          <p:nvPr/>
        </p:nvSpPr>
        <p:spPr>
          <a:xfrm>
            <a:off x="692700" y="4584275"/>
            <a:ext cx="5327700" cy="39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907" name="Google Shape;1907;p146"/>
          <p:cNvSpPr txBox="1"/>
          <p:nvPr/>
        </p:nvSpPr>
        <p:spPr>
          <a:xfrm>
            <a:off x="2653200" y="457767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12.0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08" name="Google Shape;1908;p146"/>
          <p:cNvPicPr preferRelativeResize="0"/>
          <p:nvPr/>
        </p:nvPicPr>
        <p:blipFill rotWithShape="1">
          <a:blip r:embed="rId4">
            <a:alphaModFix/>
          </a:blip>
          <a:srcRect b="14725" l="13240" r="6172" t="20916"/>
          <a:stretch/>
        </p:blipFill>
        <p:spPr>
          <a:xfrm>
            <a:off x="762000" y="1158475"/>
            <a:ext cx="7619999" cy="341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2" name="Shape 1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3" name="Google Shape;1913;p1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14" name="Google Shape;1914;p147"/>
          <p:cNvSpPr txBox="1"/>
          <p:nvPr>
            <p:ph type="title"/>
          </p:nvPr>
        </p:nvSpPr>
        <p:spPr>
          <a:xfrm>
            <a:off x="311700" y="4115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FEA (max displacement)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15" name="Google Shape;1915;p147"/>
          <p:cNvSpPr txBox="1"/>
          <p:nvPr/>
        </p:nvSpPr>
        <p:spPr>
          <a:xfrm>
            <a:off x="2128625" y="4659925"/>
            <a:ext cx="325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Max Displacement: .0001 in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916" name="Google Shape;1916;p147"/>
          <p:cNvPicPr preferRelativeResize="0"/>
          <p:nvPr/>
        </p:nvPicPr>
        <p:blipFill rotWithShape="1">
          <a:blip r:embed="rId3">
            <a:alphaModFix/>
          </a:blip>
          <a:srcRect b="13816" l="13420" r="5686" t="20704"/>
          <a:stretch/>
        </p:blipFill>
        <p:spPr>
          <a:xfrm>
            <a:off x="920750" y="1161375"/>
            <a:ext cx="7302499" cy="332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0" name="Shape 1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1" name="Google Shape;1921;p1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22" name="Google Shape;1922;p1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Bolt Selection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923" name="Google Shape;1923;p148"/>
          <p:cNvGraphicFramePr/>
          <p:nvPr/>
        </p:nvGraphicFramePr>
        <p:xfrm>
          <a:off x="1041675" y="2251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07075"/>
                <a:gridCol w="2260525"/>
              </a:tblGrid>
              <a:tr h="37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Threads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5/16-18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3/4”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Countersink Angle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82</a:t>
                      </a:r>
                      <a:r>
                        <a:rPr baseline="30000" lang="en"/>
                        <a:t>o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Black-Oxide Alloy Steel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Tensile Strength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140,000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24" name="Google Shape;1924;p148"/>
          <p:cNvSpPr txBox="1"/>
          <p:nvPr>
            <p:ph idx="1" type="body"/>
          </p:nvPr>
        </p:nvSpPr>
        <p:spPr>
          <a:xfrm>
            <a:off x="0" y="1017725"/>
            <a:ext cx="5272500" cy="9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Considerations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Coarse threads to limit seizing and stripping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Torx head to limit stripping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1925" name="Google Shape;1925;p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7601" y="1387121"/>
            <a:ext cx="2974850" cy="2369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9" name="Shape 1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0" name="Google Shape;1930;p149"/>
          <p:cNvPicPr preferRelativeResize="0"/>
          <p:nvPr/>
        </p:nvPicPr>
        <p:blipFill rotWithShape="1">
          <a:blip r:embed="rId3">
            <a:alphaModFix/>
          </a:blip>
          <a:srcRect b="14052" l="24821" r="24450" t="29350"/>
          <a:stretch/>
        </p:blipFill>
        <p:spPr>
          <a:xfrm>
            <a:off x="5014699" y="1584513"/>
            <a:ext cx="3154201" cy="197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31" name="Google Shape;1931;p1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2" name="Google Shape;1932;p149"/>
          <p:cNvSpPr txBox="1"/>
          <p:nvPr/>
        </p:nvSpPr>
        <p:spPr>
          <a:xfrm>
            <a:off x="6164563" y="3212641"/>
            <a:ext cx="68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0.470”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3" name="Google Shape;1933;p149"/>
          <p:cNvSpPr txBox="1"/>
          <p:nvPr/>
        </p:nvSpPr>
        <p:spPr>
          <a:xfrm>
            <a:off x="6987659" y="2782054"/>
            <a:ext cx="858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0.940”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34" name="Google Shape;1934;p149"/>
          <p:cNvSpPr txBox="1"/>
          <p:nvPr>
            <p:ph type="title"/>
          </p:nvPr>
        </p:nvSpPr>
        <p:spPr>
          <a:xfrm>
            <a:off x="311700" y="218000"/>
            <a:ext cx="35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Bolt Pattern Design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935" name="Google Shape;1935;p149"/>
          <p:cNvGraphicFramePr/>
          <p:nvPr/>
        </p:nvGraphicFramePr>
        <p:xfrm>
          <a:off x="759100" y="105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43975"/>
                <a:gridCol w="1738750"/>
              </a:tblGrid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Pattern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 rows of 10 bolts 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Bolts/Motor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40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Mass/Motor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0.75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Minimum FoS* 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2.06 (Compressive)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Edge Distance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1.5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×</a:t>
                      </a:r>
                      <a:r>
                        <a:rPr lang="en"/>
                        <a:t>D</a:t>
                      </a:r>
                      <a:r>
                        <a:rPr baseline="-25000" lang="en"/>
                        <a:t>Bolt</a:t>
                      </a:r>
                      <a:r>
                        <a:rPr lang="en"/>
                        <a:t> = 0.470”  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Row to Row Distance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3×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D</a:t>
                      </a:r>
                      <a:r>
                        <a:rPr baseline="-25000" lang="en">
                          <a:solidFill>
                            <a:schemeClr val="dk1"/>
                          </a:solidFill>
                        </a:rPr>
                        <a:t>Bolt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 = 0.940”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Engagement Length (minimum)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1.5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×D</a:t>
                      </a:r>
                      <a:r>
                        <a:rPr baseline="-25000" lang="en">
                          <a:solidFill>
                            <a:schemeClr val="dk1"/>
                          </a:solidFill>
                        </a:rPr>
                        <a:t>Bolt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 = 0.470”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36" name="Google Shape;1936;p149"/>
          <p:cNvSpPr txBox="1"/>
          <p:nvPr/>
        </p:nvSpPr>
        <p:spPr>
          <a:xfrm>
            <a:off x="648400" y="47895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937" name="Google Shape;1937;p149"/>
          <p:cNvCxnSpPr/>
          <p:nvPr/>
        </p:nvCxnSpPr>
        <p:spPr>
          <a:xfrm>
            <a:off x="6164575" y="3286750"/>
            <a:ext cx="0" cy="221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938" name="Google Shape;1938;p149"/>
          <p:cNvCxnSpPr/>
          <p:nvPr/>
        </p:nvCxnSpPr>
        <p:spPr>
          <a:xfrm rot="10800000">
            <a:off x="6987650" y="2730450"/>
            <a:ext cx="7500" cy="472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939" name="Google Shape;1939;p149"/>
          <p:cNvCxnSpPr/>
          <p:nvPr/>
        </p:nvCxnSpPr>
        <p:spPr>
          <a:xfrm>
            <a:off x="6583675" y="2730500"/>
            <a:ext cx="4221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3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p1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5" name="Google Shape;1945;p150"/>
          <p:cNvSpPr txBox="1"/>
          <p:nvPr>
            <p:ph type="title"/>
          </p:nvPr>
        </p:nvSpPr>
        <p:spPr>
          <a:xfrm>
            <a:off x="311700" y="445025"/>
            <a:ext cx="198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Bolt Specs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46" name="Google Shape;1946;p150"/>
          <p:cNvSpPr txBox="1"/>
          <p:nvPr/>
        </p:nvSpPr>
        <p:spPr>
          <a:xfrm>
            <a:off x="2755800" y="4709275"/>
            <a:ext cx="5299800" cy="3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*Max load is calculated from the applicable area and material yield strength</a:t>
            </a:r>
            <a:endParaRPr sz="11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947" name="Google Shape;1947;p150"/>
          <p:cNvSpPr txBox="1"/>
          <p:nvPr/>
        </p:nvSpPr>
        <p:spPr>
          <a:xfrm>
            <a:off x="311700" y="1017725"/>
            <a:ext cx="5611200" cy="3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Analysis Assumptions</a:t>
            </a:r>
            <a:endParaRPr sz="16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Bolt tensile strength: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140,000 psi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Hole Yield Stress: 35,000 psi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Factor of Safety: 1.25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Lubrication torque reduction factor (graphite): 0.5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Maximum Load Before Failure</a:t>
            </a:r>
            <a:endParaRPr sz="16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Bolt shaft: 7.877 kN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Bolt threads: 2.643 kN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Hole threads: 2.237 kN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Torque Specs</a:t>
            </a:r>
            <a:endParaRPr sz="16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Lubricated Torque: 6.1 Nm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Preload: 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2.237 kN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Failure Mode: In 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hole threads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1" name="Shape 1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2" name="Google Shape;1952;p1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53" name="Google Shape;1953;p1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Safety Margins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954" name="Google Shape;1954;p151"/>
          <p:cNvGraphicFramePr/>
          <p:nvPr/>
        </p:nvGraphicFramePr>
        <p:xfrm>
          <a:off x="2373038" y="1534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080725"/>
                <a:gridCol w="2317175"/>
              </a:tblGrid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Part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Lowest Margin of Safety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Case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1.8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Forward Retention Ring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1.8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Forward Closure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4.5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Nozzle Assembly 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1.3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Bolts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1.06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6"/>
          <p:cNvSpPr txBox="1"/>
          <p:nvPr>
            <p:ph type="title"/>
          </p:nvPr>
        </p:nvSpPr>
        <p:spPr>
          <a:xfrm>
            <a:off x="311700" y="445025"/>
            <a:ext cx="369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Parachute Sizing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31" name="Google Shape;33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32" name="Google Shape;332;p26"/>
          <p:cNvGrpSpPr/>
          <p:nvPr/>
        </p:nvGrpSpPr>
        <p:grpSpPr>
          <a:xfrm>
            <a:off x="146504" y="7006375"/>
            <a:ext cx="8685791" cy="2158218"/>
            <a:chOff x="335575" y="2001200"/>
            <a:chExt cx="8473115" cy="1759800"/>
          </a:xfrm>
        </p:grpSpPr>
        <p:grpSp>
          <p:nvGrpSpPr>
            <p:cNvPr id="333" name="Google Shape;333;p26"/>
            <p:cNvGrpSpPr/>
            <p:nvPr/>
          </p:nvGrpSpPr>
          <p:grpSpPr>
            <a:xfrm>
              <a:off x="335654" y="2001200"/>
              <a:ext cx="8473037" cy="345640"/>
              <a:chOff x="383775" y="2765417"/>
              <a:chExt cx="8524182" cy="403833"/>
            </a:xfrm>
          </p:grpSpPr>
          <p:sp>
            <p:nvSpPr>
              <p:cNvPr id="334" name="Google Shape;334;p26"/>
              <p:cNvSpPr/>
              <p:nvPr/>
            </p:nvSpPr>
            <p:spPr>
              <a:xfrm>
                <a:off x="383775" y="2775650"/>
                <a:ext cx="8520600" cy="393600"/>
              </a:xfrm>
              <a:prstGeom prst="rect">
                <a:avLst/>
              </a:prstGeom>
              <a:solidFill>
                <a:srgbClr val="CCCCC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t/>
                </a:r>
                <a:endParaRPr sz="2000">
                  <a:solidFill>
                    <a:schemeClr val="lt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335" name="Google Shape;335;p26"/>
              <p:cNvSpPr txBox="1"/>
              <p:nvPr/>
            </p:nvSpPr>
            <p:spPr>
              <a:xfrm>
                <a:off x="387357" y="2765417"/>
                <a:ext cx="8520600" cy="393600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F</a:t>
                </a:r>
                <a:r>
                  <a:rPr baseline="-25000"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 = (½) × C</a:t>
                </a:r>
                <a:r>
                  <a:rPr baseline="-25000"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 × A</a:t>
                </a:r>
                <a:r>
                  <a:rPr baseline="-25000"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P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 × ⍴ × v</a:t>
                </a:r>
                <a:r>
                  <a:rPr baseline="30000"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 at 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terminal</a:t>
                </a:r>
                <a:r>
                  <a:rPr lang="en" sz="1300"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 velocity to obtain desired circle area → diameter</a:t>
                </a:r>
                <a:endParaRPr sz="1100"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</p:grpSp>
        <p:pic>
          <p:nvPicPr>
            <p:cNvPr id="336" name="Google Shape;336;p2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5575" y="2346850"/>
              <a:ext cx="8472851" cy="14141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7" name="Google Shape;337;p26"/>
          <p:cNvGrpSpPr/>
          <p:nvPr/>
        </p:nvGrpSpPr>
        <p:grpSpPr>
          <a:xfrm>
            <a:off x="4655545" y="1207887"/>
            <a:ext cx="717378" cy="729096"/>
            <a:chOff x="422350" y="1482800"/>
            <a:chExt cx="561900" cy="621300"/>
          </a:xfrm>
        </p:grpSpPr>
        <p:sp>
          <p:nvSpPr>
            <p:cNvPr id="338" name="Google Shape;338;p26"/>
            <p:cNvSpPr/>
            <p:nvPr/>
          </p:nvSpPr>
          <p:spPr>
            <a:xfrm rot="10800000">
              <a:off x="422350" y="1482800"/>
              <a:ext cx="561900" cy="600000"/>
            </a:xfrm>
            <a:prstGeom prst="pie">
              <a:avLst>
                <a:gd fmla="val 0" name="adj1"/>
                <a:gd fmla="val 10800000" name="adj2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39" name="Google Shape;339;p26"/>
            <p:cNvCxnSpPr>
              <a:stCxn id="338" idx="2"/>
            </p:cNvCxnSpPr>
            <p:nvPr/>
          </p:nvCxnSpPr>
          <p:spPr>
            <a:xfrm flipH="1">
              <a:off x="705550" y="1782800"/>
              <a:ext cx="278700" cy="3168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0" name="Google Shape;340;p26"/>
            <p:cNvCxnSpPr>
              <a:stCxn id="338" idx="0"/>
            </p:cNvCxnSpPr>
            <p:nvPr/>
          </p:nvCxnSpPr>
          <p:spPr>
            <a:xfrm>
              <a:off x="422350" y="1782800"/>
              <a:ext cx="283200" cy="3213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1" name="Google Shape;341;p26"/>
            <p:cNvCxnSpPr/>
            <p:nvPr/>
          </p:nvCxnSpPr>
          <p:spPr>
            <a:xfrm flipH="1">
              <a:off x="705500" y="1780375"/>
              <a:ext cx="93000" cy="3120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2" name="Google Shape;342;p26"/>
            <p:cNvCxnSpPr/>
            <p:nvPr/>
          </p:nvCxnSpPr>
          <p:spPr>
            <a:xfrm>
              <a:off x="581825" y="1758950"/>
              <a:ext cx="124200" cy="3381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343" name="Google Shape;343;p26"/>
          <p:cNvCxnSpPr/>
          <p:nvPr/>
        </p:nvCxnSpPr>
        <p:spPr>
          <a:xfrm rot="10800000">
            <a:off x="5014238" y="636725"/>
            <a:ext cx="0" cy="5142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4" name="Google Shape;344;p26"/>
          <p:cNvCxnSpPr/>
          <p:nvPr/>
        </p:nvCxnSpPr>
        <p:spPr>
          <a:xfrm>
            <a:off x="5013497" y="2718080"/>
            <a:ext cx="1500" cy="5139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26"/>
          <p:cNvSpPr txBox="1"/>
          <p:nvPr/>
        </p:nvSpPr>
        <p:spPr>
          <a:xfrm>
            <a:off x="5185750" y="693725"/>
            <a:ext cx="16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b="1" baseline="-25000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b="1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 = Drag Force</a:t>
            </a:r>
            <a:endParaRPr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6" name="Google Shape;346;p26"/>
          <p:cNvSpPr txBox="1"/>
          <p:nvPr/>
        </p:nvSpPr>
        <p:spPr>
          <a:xfrm>
            <a:off x="5255850" y="2851125"/>
            <a:ext cx="28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b="1" baseline="-25000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g</a:t>
            </a:r>
            <a:r>
              <a:rPr b="1" lang="en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 = Force of gravity on object</a:t>
            </a:r>
            <a:endParaRPr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7" name="Google Shape;347;p26"/>
          <p:cNvSpPr txBox="1"/>
          <p:nvPr/>
        </p:nvSpPr>
        <p:spPr>
          <a:xfrm>
            <a:off x="5666125" y="1279175"/>
            <a:ext cx="3255600" cy="738900"/>
          </a:xfrm>
          <a:prstGeom prst="rect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Guiding Equation: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 × g = (½) × C</a:t>
            </a:r>
            <a:r>
              <a:rPr baseline="-25000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× A</a:t>
            </a:r>
            <a:r>
              <a:rPr baseline="-25000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× ⍴ × V</a:t>
            </a:r>
            <a:r>
              <a:rPr baseline="30000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baseline="30000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48" name="Google Shape;348;p26"/>
          <p:cNvGrpSpPr/>
          <p:nvPr/>
        </p:nvGrpSpPr>
        <p:grpSpPr>
          <a:xfrm>
            <a:off x="4842721" y="1936975"/>
            <a:ext cx="343021" cy="781098"/>
            <a:chOff x="3706207" y="359086"/>
            <a:chExt cx="576215" cy="2061489"/>
          </a:xfrm>
        </p:grpSpPr>
        <p:sp>
          <p:nvSpPr>
            <p:cNvPr id="349" name="Google Shape;349;p26"/>
            <p:cNvSpPr/>
            <p:nvPr/>
          </p:nvSpPr>
          <p:spPr>
            <a:xfrm rot="5400000">
              <a:off x="3335248" y="907936"/>
              <a:ext cx="1327500" cy="2298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6"/>
            <p:cNvSpPr/>
            <p:nvPr/>
          </p:nvSpPr>
          <p:spPr>
            <a:xfrm>
              <a:off x="3884354" y="952975"/>
              <a:ext cx="229800" cy="1467600"/>
            </a:xfrm>
            <a:prstGeom prst="rect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1" name="Google Shape;351;p26"/>
            <p:cNvGrpSpPr/>
            <p:nvPr/>
          </p:nvGrpSpPr>
          <p:grpSpPr>
            <a:xfrm flipH="1" rot="5400000">
              <a:off x="3580369" y="1934271"/>
              <a:ext cx="535984" cy="284308"/>
              <a:chOff x="2367756" y="1282700"/>
              <a:chExt cx="1130291" cy="519000"/>
            </a:xfrm>
          </p:grpSpPr>
          <p:sp>
            <p:nvSpPr>
              <p:cNvPr id="352" name="Google Shape;352;p26"/>
              <p:cNvSpPr/>
              <p:nvPr/>
            </p:nvSpPr>
            <p:spPr>
              <a:xfrm flipH="1" rot="10800000">
                <a:off x="2367756" y="1285683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26"/>
              <p:cNvSpPr/>
              <p:nvPr/>
            </p:nvSpPr>
            <p:spPr>
              <a:xfrm rot="5400000">
                <a:off x="2900448" y="1204100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54" name="Google Shape;354;p26"/>
            <p:cNvGrpSpPr/>
            <p:nvPr/>
          </p:nvGrpSpPr>
          <p:grpSpPr>
            <a:xfrm rot="-5400000">
              <a:off x="3886834" y="1948870"/>
              <a:ext cx="535984" cy="255192"/>
              <a:chOff x="2367756" y="1156634"/>
              <a:chExt cx="1130291" cy="519000"/>
            </a:xfrm>
          </p:grpSpPr>
          <p:sp>
            <p:nvSpPr>
              <p:cNvPr id="355" name="Google Shape;355;p26"/>
              <p:cNvSpPr/>
              <p:nvPr/>
            </p:nvSpPr>
            <p:spPr>
              <a:xfrm flipH="1" rot="10800000">
                <a:off x="2367756" y="1159616"/>
                <a:ext cx="485775" cy="514275"/>
              </a:xfrm>
              <a:prstGeom prst="flowChartManualInput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6" name="Google Shape;356;p26"/>
              <p:cNvSpPr/>
              <p:nvPr/>
            </p:nvSpPr>
            <p:spPr>
              <a:xfrm rot="5400000">
                <a:off x="2900448" y="1078034"/>
                <a:ext cx="519000" cy="676200"/>
              </a:xfrm>
              <a:prstGeom prst="rtTriangl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57" name="Google Shape;357;p26"/>
          <p:cNvSpPr txBox="1"/>
          <p:nvPr>
            <p:ph idx="1" type="body"/>
          </p:nvPr>
        </p:nvSpPr>
        <p:spPr>
          <a:xfrm>
            <a:off x="322890" y="1017725"/>
            <a:ext cx="4621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Design Constraints</a:t>
            </a:r>
            <a:endParaRPr b="1"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Descent Velocity (terminal velocity)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Drogue Parachutes: 70 ft/s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Main Parachutes: </a:t>
            </a:r>
            <a:r>
              <a:rPr lang="en" sz="1400">
                <a:solidFill>
                  <a:schemeClr val="dk1"/>
                </a:solidFill>
              </a:rPr>
              <a:t>25 ft/s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Want to find</a:t>
            </a:r>
            <a:endParaRPr b="1"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Diameter of parachute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Other Variables</a:t>
            </a:r>
            <a:endParaRPr b="1"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Coefficient of Drag (2.2 for COTS, 1.5 SRAD)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Air density at altitude of deployment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Mass of Sustainer and Booster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Sustainer: 61.1 lbs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Booster: 53.15 lbs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358" name="Google Shape;358;p26"/>
          <p:cNvSpPr txBox="1"/>
          <p:nvPr>
            <p:ph idx="1" type="body"/>
          </p:nvPr>
        </p:nvSpPr>
        <p:spPr>
          <a:xfrm>
            <a:off x="4931825" y="3462200"/>
            <a:ext cx="2691900" cy="1392600"/>
          </a:xfrm>
          <a:prstGeom prst="rect">
            <a:avLst/>
          </a:prstGeom>
          <a:solidFill>
            <a:srgbClr val="F4CCCC"/>
          </a:solidFill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Results (diameters):</a:t>
            </a:r>
            <a:endParaRPr b="1"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Sustainer Drogue: 5 ft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Sustainer Main: 7 ft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Booster Drogue: 3 ft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Booster Main: 7 ft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8" name="Shape 1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9" name="Google Shape;1959;p1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3650"/>
              <a:buFont typeface="Arial"/>
              <a:buNone/>
            </a:pPr>
            <a:r>
              <a:rPr lang="en" sz="2520">
                <a:solidFill>
                  <a:srgbClr val="990000"/>
                </a:solidFill>
              </a:rPr>
              <a:t>Risk Assessment and Mitigation - Motors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960" name="Google Shape;1960;p1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961" name="Google Shape;1961;p152"/>
          <p:cNvGraphicFramePr/>
          <p:nvPr/>
        </p:nvGraphicFramePr>
        <p:xfrm>
          <a:off x="878288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93975"/>
                <a:gridCol w="1185775"/>
                <a:gridCol w="1013900"/>
                <a:gridCol w="3393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Bolts torqued incorrectly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a torque wrench and an FoS of 1.25 in torque calcs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Bolts Shear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thick enough bolts</a:t>
                      </a:r>
                      <a:endParaRPr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Voids in propellant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density of the propellant to see if there are large voids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O-ring seals leak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material and thickness to withstand sufficient bending stress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Ablative liner fails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Sufficient thickness, look for defects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Forward Closure Deforms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an FoS of 2, conduct light test after hydrostatic test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5" name="Shape 1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" name="Google Shape;1966;p1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67" name="Google Shape;1967;p1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Mass Breakdown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968" name="Google Shape;1968;p153"/>
          <p:cNvGraphicFramePr/>
          <p:nvPr/>
        </p:nvGraphicFramePr>
        <p:xfrm>
          <a:off x="2177475" y="158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008925"/>
                <a:gridCol w="1075000"/>
                <a:gridCol w="1705100"/>
              </a:tblGrid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Part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Mass (lbs)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% Booster Mass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Reusable Hardware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21.2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21.9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Consumable Hardware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5.2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5.4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Propellant 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27.60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28.5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Total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54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55.8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2" name="Shape 1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3" name="Google Shape;1973;p15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Questions?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74" name="Google Shape;1974;p1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8" name="Shape 1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9" name="Google Shape;1979;p15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Sustainer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80" name="Google Shape;1980;p1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4" name="Shape 1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" name="Google Shape;1985;p156"/>
          <p:cNvSpPr txBox="1"/>
          <p:nvPr>
            <p:ph idx="1" type="body"/>
          </p:nvPr>
        </p:nvSpPr>
        <p:spPr>
          <a:xfrm>
            <a:off x="311700" y="1152475"/>
            <a:ext cx="7930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Propulsion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Push the sustainer to an apogee at 30000 feet*</a:t>
            </a:r>
            <a:endParaRPr sz="14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Thrust to weight ratio of at least 3*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Moderate constant acceleration (around 5G)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Mass flux below 1.5 lb/in</a:t>
            </a:r>
            <a:r>
              <a:rPr baseline="30000" lang="en" sz="1400">
                <a:solidFill>
                  <a:schemeClr val="dk1"/>
                </a:solidFill>
              </a:rPr>
              <a:t>2</a:t>
            </a:r>
            <a:r>
              <a:rPr lang="en" sz="1400">
                <a:solidFill>
                  <a:schemeClr val="dk1"/>
                </a:solidFill>
              </a:rPr>
              <a:t>s for the duration of the burn to mitigate erosive burning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Have a similar internal pressure as the booster to reduce design complexity</a:t>
            </a:r>
            <a:endParaRPr sz="14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Hardware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Yield at no less than twice max operating pressure*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Ignition system must be primed on the pad*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Wide tolerances to minimize machining on the motor case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Utilize the same bolts, o-rings, case stock, and retention rings as the booster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986" name="Google Shape;1986;p1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87" name="Google Shape;1987;p1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Sustainer Requirements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1988" name="Google Shape;1988;p156"/>
          <p:cNvSpPr txBox="1"/>
          <p:nvPr/>
        </p:nvSpPr>
        <p:spPr>
          <a:xfrm>
            <a:off x="5594550" y="4526750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2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p1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94" name="Google Shape;1994;p1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Sustainer Overview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1995" name="Google Shape;1995;p157"/>
          <p:cNvGraphicFramePr/>
          <p:nvPr/>
        </p:nvGraphicFramePr>
        <p:xfrm>
          <a:off x="4305300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317950"/>
                <a:gridCol w="2317950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Motor Classification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N2641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Total Impulse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11.4 kNs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Prop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16.16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Hardware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22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Peak Mass Flux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0.81 lbs/in^2*s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000000"/>
                          </a:solidFill>
                        </a:rPr>
                        <a:t>Average Pressure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554.95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Peak Pressure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604.77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996" name="Google Shape;1996;p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575" y="1279275"/>
            <a:ext cx="3614628" cy="2592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7" name="Google Shape;1997;p157"/>
          <p:cNvPicPr preferRelativeResize="0"/>
          <p:nvPr/>
        </p:nvPicPr>
        <p:blipFill rotWithShape="1">
          <a:blip r:embed="rId4">
            <a:alphaModFix/>
          </a:blip>
          <a:srcRect b="36367" l="9709" r="9910" t="36086"/>
          <a:stretch/>
        </p:blipFill>
        <p:spPr>
          <a:xfrm>
            <a:off x="1519150" y="3814575"/>
            <a:ext cx="5536077" cy="136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1" name="Shape 2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2" name="Google Shape;2002;p1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03" name="Google Shape;2003;p1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Grain Geometry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2004" name="Google Shape;2004;p158"/>
          <p:cNvPicPr preferRelativeResize="0"/>
          <p:nvPr/>
        </p:nvPicPr>
        <p:blipFill rotWithShape="1">
          <a:blip r:embed="rId3">
            <a:alphaModFix/>
          </a:blip>
          <a:srcRect b="0" l="0" r="0" t="13681"/>
          <a:stretch/>
        </p:blipFill>
        <p:spPr>
          <a:xfrm>
            <a:off x="1036025" y="2659850"/>
            <a:ext cx="2357800" cy="217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5" name="Google Shape;2005;p1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5575" y="2615800"/>
            <a:ext cx="4874736" cy="226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6" name="Google Shape;2006;p1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10196">
            <a:off x="2128764" y="-250246"/>
            <a:ext cx="5942099" cy="42418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0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p1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12" name="Google Shape;2012;p159"/>
          <p:cNvSpPr txBox="1"/>
          <p:nvPr>
            <p:ph idx="1" type="body"/>
          </p:nvPr>
        </p:nvSpPr>
        <p:spPr>
          <a:xfrm>
            <a:off x="0" y="903675"/>
            <a:ext cx="55536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Requirements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2*max operating pressure of the chamber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Attach securely to booster case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Support the fin can under high acceleration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Optimized for 12822 ft above ground level (sum of 2/3 of height difference from ignition to burnout and ignition)</a:t>
            </a:r>
            <a:endParaRPr sz="1400">
              <a:solidFill>
                <a:schemeClr val="dk1"/>
              </a:solidFill>
            </a:endParaRPr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Materials</a:t>
            </a:r>
            <a:endParaRPr sz="16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Aluminum 6061-T6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Canvas phenolic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Graphite</a:t>
            </a:r>
            <a:endParaRPr sz="1400">
              <a:solidFill>
                <a:schemeClr val="dk1"/>
              </a:solidFill>
            </a:endParaRPr>
          </a:p>
          <a:p>
            <a:pPr indent="-22860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2013" name="Google Shape;2013;p1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Bell Nozzle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2014" name="Google Shape;2014;p159"/>
          <p:cNvPicPr preferRelativeResize="0"/>
          <p:nvPr/>
        </p:nvPicPr>
        <p:blipFill rotWithShape="1">
          <a:blip r:embed="rId3">
            <a:alphaModFix/>
          </a:blip>
          <a:srcRect b="13956" l="25727" r="25147" t="15981"/>
          <a:stretch/>
        </p:blipFill>
        <p:spPr>
          <a:xfrm>
            <a:off x="5463376" y="543099"/>
            <a:ext cx="3680625" cy="3780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8" name="Shape 2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9" name="Google Shape;2019;p160"/>
          <p:cNvPicPr preferRelativeResize="0"/>
          <p:nvPr/>
        </p:nvPicPr>
        <p:blipFill rotWithShape="1">
          <a:blip r:embed="rId3">
            <a:alphaModFix/>
          </a:blip>
          <a:srcRect b="9250" l="9629" r="9581" t="8963"/>
          <a:stretch/>
        </p:blipFill>
        <p:spPr>
          <a:xfrm>
            <a:off x="4347975" y="798383"/>
            <a:ext cx="4760801" cy="3471165"/>
          </a:xfrm>
          <a:prstGeom prst="rect">
            <a:avLst/>
          </a:prstGeom>
          <a:noFill/>
          <a:ln>
            <a:noFill/>
          </a:ln>
        </p:spPr>
      </p:pic>
      <p:sp>
        <p:nvSpPr>
          <p:cNvPr id="2020" name="Google Shape;2020;p1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1" name="Google Shape;2021;p1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022" name="Google Shape;2022;p160"/>
          <p:cNvGraphicFramePr/>
          <p:nvPr/>
        </p:nvGraphicFramePr>
        <p:xfrm>
          <a:off x="515150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68050"/>
                <a:gridCol w="1680525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Mass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7.45</a:t>
                      </a:r>
                      <a:r>
                        <a:rPr lang="en"/>
                        <a:t>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Throat Diameter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1.100</a:t>
                      </a:r>
                      <a:r>
                        <a:rPr lang="en"/>
                        <a:t>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0.150’’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Convergence Geometry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1D1C1D"/>
                          </a:solidFill>
                          <a:highlight>
                            <a:srgbClr val="FFFFFF"/>
                          </a:highlight>
                        </a:rPr>
                        <a:t>60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° half angle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Linearized Divergence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1D1C1D"/>
                          </a:solidFill>
                          <a:highlight>
                            <a:srgbClr val="FFFFFF"/>
                          </a:highlight>
                        </a:rPr>
                        <a:t>26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° half angle</a:t>
                      </a:r>
                      <a:endParaRPr>
                        <a:solidFill>
                          <a:srgbClr val="1D1C1D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Throat to Expansion Area Ratio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7.62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Exit Velocity at Optimized Height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Mach 3.09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2023" name="Google Shape;2023;p160"/>
          <p:cNvCxnSpPr/>
          <p:nvPr/>
        </p:nvCxnSpPr>
        <p:spPr>
          <a:xfrm>
            <a:off x="6328450" y="1914025"/>
            <a:ext cx="738900" cy="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024" name="Google Shape;2024;p160"/>
          <p:cNvCxnSpPr/>
          <p:nvPr/>
        </p:nvCxnSpPr>
        <p:spPr>
          <a:xfrm>
            <a:off x="7101463" y="1982350"/>
            <a:ext cx="12000" cy="622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5" name="Google Shape;2025;p160"/>
          <p:cNvCxnSpPr/>
          <p:nvPr/>
        </p:nvCxnSpPr>
        <p:spPr>
          <a:xfrm>
            <a:off x="7101475" y="1982350"/>
            <a:ext cx="288000" cy="622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26" name="Google Shape;2026;p160"/>
          <p:cNvSpPr txBox="1"/>
          <p:nvPr/>
        </p:nvSpPr>
        <p:spPr>
          <a:xfrm>
            <a:off x="7036943" y="2463300"/>
            <a:ext cx="91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26°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7" name="Google Shape;2027;p160"/>
          <p:cNvSpPr txBox="1"/>
          <p:nvPr/>
        </p:nvSpPr>
        <p:spPr>
          <a:xfrm>
            <a:off x="6395552" y="1613050"/>
            <a:ext cx="738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1.100”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8" name="Google Shape;2028;p160"/>
          <p:cNvSpPr txBox="1"/>
          <p:nvPr/>
        </p:nvSpPr>
        <p:spPr>
          <a:xfrm>
            <a:off x="6413625" y="3845175"/>
            <a:ext cx="738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3.226”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029" name="Google Shape;2029;p160"/>
          <p:cNvCxnSpPr/>
          <p:nvPr/>
        </p:nvCxnSpPr>
        <p:spPr>
          <a:xfrm flipH="1">
            <a:off x="5256625" y="912950"/>
            <a:ext cx="16500" cy="32349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030" name="Google Shape;2030;p160"/>
          <p:cNvCxnSpPr/>
          <p:nvPr/>
        </p:nvCxnSpPr>
        <p:spPr>
          <a:xfrm>
            <a:off x="5579200" y="4123325"/>
            <a:ext cx="2237400" cy="9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2031" name="Google Shape;2031;p160"/>
          <p:cNvSpPr txBox="1"/>
          <p:nvPr/>
        </p:nvSpPr>
        <p:spPr>
          <a:xfrm>
            <a:off x="5202300" y="2235850"/>
            <a:ext cx="79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4.484”</a:t>
            </a:r>
            <a:endParaRPr b="1" sz="12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5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6" name="Google Shape;2036;p161"/>
          <p:cNvSpPr txBox="1"/>
          <p:nvPr>
            <p:ph type="title"/>
          </p:nvPr>
        </p:nvSpPr>
        <p:spPr>
          <a:xfrm>
            <a:off x="311700" y="43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 Derivations</a:t>
            </a:r>
            <a:endParaRPr/>
          </a:p>
        </p:txBody>
      </p:sp>
      <p:sp>
        <p:nvSpPr>
          <p:cNvPr id="2037" name="Google Shape;2037;p161"/>
          <p:cNvSpPr txBox="1"/>
          <p:nvPr>
            <p:ph idx="1" type="body"/>
          </p:nvPr>
        </p:nvSpPr>
        <p:spPr>
          <a:xfrm>
            <a:off x="878025" y="2136275"/>
            <a:ext cx="3910200" cy="5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Isentropic Gas Flow Equations:</a:t>
            </a:r>
            <a:endParaRPr/>
          </a:p>
        </p:txBody>
      </p:sp>
      <p:sp>
        <p:nvSpPr>
          <p:cNvPr id="2038" name="Google Shape;2038;p1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39" name="Google Shape;2039;p161"/>
          <p:cNvSpPr txBox="1"/>
          <p:nvPr>
            <p:ph idx="1" type="body"/>
          </p:nvPr>
        </p:nvSpPr>
        <p:spPr>
          <a:xfrm>
            <a:off x="883800" y="892325"/>
            <a:ext cx="2601600" cy="5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Barometric Formula</a:t>
            </a:r>
            <a:endParaRPr/>
          </a:p>
        </p:txBody>
      </p:sp>
      <p:sp>
        <p:nvSpPr>
          <p:cNvPr id="2040" name="Google Shape;2040;p161"/>
          <p:cNvSpPr txBox="1"/>
          <p:nvPr/>
        </p:nvSpPr>
        <p:spPr>
          <a:xfrm>
            <a:off x="883800" y="4396050"/>
            <a:ext cx="7376400" cy="4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r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101325 Pa ; T: 288.16 K ; g : 9.81 m/s</a:t>
            </a:r>
            <a:r>
              <a:rPr baseline="30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; M: 0.0289 kg/mol ; R: 8.3145 J/(Mol*K) ; 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h: height above sea level; 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exit mach number; 𝜸: specific heat of propellant; 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chamber pressure; p</a:t>
            </a:r>
            <a:r>
              <a:rPr baseline="-25000"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</a:t>
            </a: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: ambient pressure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041" name="Google Shape;2041;p161"/>
          <p:cNvPicPr preferRelativeResize="0"/>
          <p:nvPr/>
        </p:nvPicPr>
        <p:blipFill rotWithShape="1">
          <a:blip r:embed="rId3">
            <a:alphaModFix/>
          </a:blip>
          <a:srcRect b="0" l="4443" r="0" t="0"/>
          <a:stretch/>
        </p:blipFill>
        <p:spPr>
          <a:xfrm>
            <a:off x="999338" y="1233138"/>
            <a:ext cx="2486075" cy="97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2" name="Google Shape;2042;p161"/>
          <p:cNvPicPr preferRelativeResize="0"/>
          <p:nvPr/>
        </p:nvPicPr>
        <p:blipFill rotWithShape="1">
          <a:blip r:embed="rId4">
            <a:alphaModFix/>
          </a:blip>
          <a:srcRect b="0" l="2733" r="0" t="0"/>
          <a:stretch/>
        </p:blipFill>
        <p:spPr>
          <a:xfrm>
            <a:off x="999350" y="2541875"/>
            <a:ext cx="3035049" cy="7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3" name="Google Shape;2043;p161"/>
          <p:cNvPicPr preferRelativeResize="0"/>
          <p:nvPr/>
        </p:nvPicPr>
        <p:blipFill rotWithShape="1">
          <a:blip r:embed="rId5">
            <a:alphaModFix/>
          </a:blip>
          <a:srcRect b="0" l="2837" r="0" t="0"/>
          <a:stretch/>
        </p:blipFill>
        <p:spPr>
          <a:xfrm>
            <a:off x="999350" y="3380225"/>
            <a:ext cx="2948901" cy="104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4" name="Google Shape;2044;p161"/>
          <p:cNvPicPr preferRelativeResize="0"/>
          <p:nvPr/>
        </p:nvPicPr>
        <p:blipFill rotWithShape="1">
          <a:blip r:embed="rId6">
            <a:alphaModFix/>
          </a:blip>
          <a:srcRect b="0" l="55853" r="0" t="0"/>
          <a:stretch/>
        </p:blipFill>
        <p:spPr>
          <a:xfrm>
            <a:off x="5591512" y="74338"/>
            <a:ext cx="2397300" cy="219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5" name="Google Shape;2045;p1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63883" y="2277550"/>
            <a:ext cx="2652566" cy="211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Parachute Bags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64" name="Google Shape;364;p27"/>
          <p:cNvSpPr txBox="1"/>
          <p:nvPr>
            <p:ph idx="1" type="body"/>
          </p:nvPr>
        </p:nvSpPr>
        <p:spPr>
          <a:xfrm>
            <a:off x="311700" y="1000075"/>
            <a:ext cx="4953600" cy="34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</a:rPr>
              <a:t> must fully protect parachute from black powder charge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chemeClr val="dk1"/>
                </a:solidFill>
              </a:rPr>
              <a:t>Fully enclosed design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Material:</a:t>
            </a:r>
            <a:r>
              <a:rPr lang="en" sz="1800">
                <a:solidFill>
                  <a:srgbClr val="000000"/>
                </a:solidFill>
              </a:rPr>
              <a:t> flame resistant nylon fabric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365" name="Google Shape;365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66" name="Google Shape;366;p27"/>
          <p:cNvPicPr preferRelativeResize="0"/>
          <p:nvPr/>
        </p:nvPicPr>
        <p:blipFill rotWithShape="1">
          <a:blip r:embed="rId3">
            <a:alphaModFix/>
          </a:blip>
          <a:srcRect b="53141" l="13789" r="7009" t="0"/>
          <a:stretch/>
        </p:blipFill>
        <p:spPr>
          <a:xfrm rot="5400000">
            <a:off x="5279978" y="1324276"/>
            <a:ext cx="3569249" cy="2815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9" name="Shape 2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Google Shape;2050;p1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FOS (Pressure from Chamber)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051" name="Google Shape;2051;p1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52" name="Google Shape;2052;p162"/>
          <p:cNvPicPr preferRelativeResize="0"/>
          <p:nvPr/>
        </p:nvPicPr>
        <p:blipFill rotWithShape="1">
          <a:blip r:embed="rId3">
            <a:alphaModFix/>
          </a:blip>
          <a:srcRect b="22439" l="20372" r="12077" t="19261"/>
          <a:stretch/>
        </p:blipFill>
        <p:spPr>
          <a:xfrm>
            <a:off x="1174175" y="835475"/>
            <a:ext cx="6370350" cy="3957148"/>
          </a:xfrm>
          <a:prstGeom prst="rect">
            <a:avLst/>
          </a:prstGeom>
          <a:noFill/>
          <a:ln>
            <a:noFill/>
          </a:ln>
        </p:spPr>
      </p:pic>
      <p:sp>
        <p:nvSpPr>
          <p:cNvPr id="2053" name="Google Shape;2053;p162"/>
          <p:cNvSpPr txBox="1"/>
          <p:nvPr/>
        </p:nvSpPr>
        <p:spPr>
          <a:xfrm>
            <a:off x="3399950" y="465992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6.276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7" name="Shape 2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Google Shape;2058;p1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59" name="Google Shape;2059;p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0875" y="2247900"/>
            <a:ext cx="11525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0" name="Google Shape;2060;p163"/>
          <p:cNvSpPr txBox="1"/>
          <p:nvPr>
            <p:ph type="title"/>
          </p:nvPr>
        </p:nvSpPr>
        <p:spPr>
          <a:xfrm>
            <a:off x="311700" y="4450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Case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061" name="Google Shape;2061;p163"/>
          <p:cNvSpPr txBox="1"/>
          <p:nvPr>
            <p:ph idx="1" type="body"/>
          </p:nvPr>
        </p:nvSpPr>
        <p:spPr>
          <a:xfrm>
            <a:off x="518825" y="1017725"/>
            <a:ext cx="4247100" cy="26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</a:pPr>
            <a:r>
              <a:rPr lang="en" sz="1600"/>
              <a:t>Requirements: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Withstand 600 PSI during burn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Withstand 900 PSI for twice the burn time during hydrostatic test*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</a:pPr>
            <a:r>
              <a:rPr lang="en" sz="1400">
                <a:solidFill>
                  <a:schemeClr val="dk1"/>
                </a:solidFill>
              </a:rPr>
              <a:t>Utilize a FoS of 2*</a:t>
            </a:r>
            <a:endParaRPr sz="14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" sz="1600"/>
              <a:t>Hoop Stress Approximation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Used linearized formula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2062" name="Google Shape;2062;p163"/>
          <p:cNvPicPr preferRelativeResize="0"/>
          <p:nvPr/>
        </p:nvPicPr>
        <p:blipFill rotWithShape="1">
          <a:blip r:embed="rId4">
            <a:alphaModFix/>
          </a:blip>
          <a:srcRect b="3362" l="0" r="0" t="0"/>
          <a:stretch/>
        </p:blipFill>
        <p:spPr>
          <a:xfrm rot="-5400000">
            <a:off x="3903437" y="1867038"/>
            <a:ext cx="1163800" cy="4970174"/>
          </a:xfrm>
          <a:prstGeom prst="rect">
            <a:avLst/>
          </a:prstGeom>
          <a:noFill/>
          <a:ln>
            <a:noFill/>
          </a:ln>
        </p:spPr>
      </p:pic>
      <p:sp>
        <p:nvSpPr>
          <p:cNvPr id="2063" name="Google Shape;2063;p163"/>
          <p:cNvSpPr txBox="1"/>
          <p:nvPr/>
        </p:nvSpPr>
        <p:spPr>
          <a:xfrm>
            <a:off x="898200" y="3183300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 Medium"/>
                <a:ea typeface="Open Sans Medium"/>
                <a:cs typeface="Open Sans Medium"/>
                <a:sym typeface="Open Sans Medium"/>
              </a:rPr>
              <a:t>*denotes Spaceport America requirement</a:t>
            </a:r>
            <a:endParaRPr sz="10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aphicFrame>
        <p:nvGraphicFramePr>
          <p:cNvPr id="2064" name="Google Shape;2064;p163"/>
          <p:cNvGraphicFramePr/>
          <p:nvPr/>
        </p:nvGraphicFramePr>
        <p:xfrm>
          <a:off x="5776575" y="202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65975"/>
                <a:gridCol w="1365825"/>
              </a:tblGrid>
              <a:tr h="42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 6061-T6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10.2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31”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Outer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Case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0.1825”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0.125”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Anticipated Stress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9000 psi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Actual FoS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3.3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8" name="Shape 2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Google Shape;2069;p1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70" name="Google Shape;2070;p164"/>
          <p:cNvSpPr txBox="1"/>
          <p:nvPr>
            <p:ph idx="1" type="body"/>
          </p:nvPr>
        </p:nvSpPr>
        <p:spPr>
          <a:xfrm>
            <a:off x="0" y="903675"/>
            <a:ext cx="55830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Purposes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Ignite sustainer at 8100 feet AGL (~11 psi)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Choke flow of e-match to provide sufficient pressure and heat to ignite inner grain geometry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Seat pressure tap for data collection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Prevent exhaust escape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FoS above 2*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Utilize the same retention ring as the booster</a:t>
            </a:r>
            <a:endParaRPr sz="1400">
              <a:solidFill>
                <a:schemeClr val="dk1"/>
              </a:solidFill>
            </a:endParaRPr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Materials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Propellant: Angry Goat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Canvas phenolic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Aluminum 6061-T6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071" name="Google Shape;2071;p1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Forward Closure and IHEI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072" name="Google Shape;2072;p164"/>
          <p:cNvSpPr txBox="1"/>
          <p:nvPr/>
        </p:nvSpPr>
        <p:spPr>
          <a:xfrm>
            <a:off x="5594550" y="4526750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073" name="Google Shape;2073;p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7358" y="-282600"/>
            <a:ext cx="4738141" cy="296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4" name="Google Shape;2074;p1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4550" y="2684792"/>
            <a:ext cx="2715600" cy="17858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8" name="Shape 2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Google Shape;2079;p1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IHEI Igniter Bolt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080" name="Google Shape;2080;p1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81" name="Google Shape;2081;p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9097" y="445025"/>
            <a:ext cx="5162380" cy="4266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2" name="Google Shape;2082;p1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526877">
            <a:off x="-202509" y="1080382"/>
            <a:ext cx="4612893" cy="2820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6" name="Shape 2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7" name="Google Shape;2087;p1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IHEI Igniter Bolt (Crisalli Igniter)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088" name="Google Shape;2088;p1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89" name="Google Shape;2089;p166"/>
          <p:cNvPicPr preferRelativeResize="0"/>
          <p:nvPr/>
        </p:nvPicPr>
        <p:blipFill rotWithShape="1">
          <a:blip r:embed="rId3">
            <a:alphaModFix/>
          </a:blip>
          <a:srcRect b="2745" l="0" r="0" t="5122"/>
          <a:stretch/>
        </p:blipFill>
        <p:spPr>
          <a:xfrm>
            <a:off x="4441750" y="862712"/>
            <a:ext cx="3923749" cy="4153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0" name="Google Shape;2090;p166"/>
          <p:cNvPicPr preferRelativeResize="0"/>
          <p:nvPr/>
        </p:nvPicPr>
        <p:blipFill rotWithShape="1">
          <a:blip r:embed="rId4">
            <a:alphaModFix/>
          </a:blip>
          <a:srcRect b="2450" l="27158" r="30234" t="-2450"/>
          <a:stretch/>
        </p:blipFill>
        <p:spPr>
          <a:xfrm rot="-698426">
            <a:off x="1131211" y="931164"/>
            <a:ext cx="2805377" cy="4123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4" name="Shape 2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5" name="Google Shape;2095;p1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96" name="Google Shape;2096;p1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097" name="Google Shape;2097;p167"/>
          <p:cNvGraphicFramePr/>
          <p:nvPr/>
        </p:nvGraphicFramePr>
        <p:xfrm>
          <a:off x="714425" y="2399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317950"/>
                <a:gridCol w="2317950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Dry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2.297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Propellant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1.601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Forward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3.00”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0.25”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098" name="Google Shape;2098;p167"/>
          <p:cNvPicPr preferRelativeResize="0"/>
          <p:nvPr/>
        </p:nvPicPr>
        <p:blipFill rotWithShape="1">
          <a:blip r:embed="rId3">
            <a:alphaModFix/>
          </a:blip>
          <a:srcRect b="0" l="23904" r="25127" t="25512"/>
          <a:stretch/>
        </p:blipFill>
        <p:spPr>
          <a:xfrm rot="422942">
            <a:off x="4644338" y="7206"/>
            <a:ext cx="4555626" cy="4169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2" name="Shape 2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Google Shape;2103;p168"/>
          <p:cNvSpPr txBox="1"/>
          <p:nvPr>
            <p:ph idx="1" type="body"/>
          </p:nvPr>
        </p:nvSpPr>
        <p:spPr>
          <a:xfrm>
            <a:off x="0" y="903675"/>
            <a:ext cx="60993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Goal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Test the performance of the IHEI in a low pressure environment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Prove the feasibility of the system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Determine the risk of the erosive burning of the nozzle</a:t>
            </a:r>
            <a:endParaRPr sz="1400">
              <a:solidFill>
                <a:schemeClr val="dk1"/>
              </a:solidFill>
            </a:endParaRPr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Analysis Criteria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Success</a:t>
            </a:r>
            <a:endParaRPr sz="1400">
              <a:solidFill>
                <a:schemeClr val="dk1"/>
              </a:solidFill>
            </a:endParaRPr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>
                <a:solidFill>
                  <a:schemeClr val="dk1"/>
                </a:solidFill>
              </a:rPr>
              <a:t>Propellant lights and burns for more than 0.5s</a:t>
            </a:r>
            <a:endParaRPr sz="1400">
              <a:solidFill>
                <a:schemeClr val="dk1"/>
              </a:solidFill>
            </a:endParaRPr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>
                <a:solidFill>
                  <a:schemeClr val="dk1"/>
                </a:solidFill>
              </a:rPr>
              <a:t>Pre-choke pressure remains above 250 psi for 0.5s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Failure</a:t>
            </a:r>
            <a:endParaRPr sz="1400">
              <a:solidFill>
                <a:schemeClr val="dk1"/>
              </a:solidFill>
            </a:endParaRPr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>
                <a:solidFill>
                  <a:schemeClr val="dk1"/>
                </a:solidFill>
              </a:rPr>
              <a:t>Propellant fails to light</a:t>
            </a:r>
            <a:endParaRPr sz="1400">
              <a:solidFill>
                <a:schemeClr val="dk1"/>
              </a:solidFill>
            </a:endParaRPr>
          </a:p>
          <a:p>
            <a:pPr indent="-317500" lvl="2" marL="1828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>
                <a:solidFill>
                  <a:schemeClr val="dk1"/>
                </a:solidFill>
              </a:rPr>
              <a:t>Propellant lights and is immediately extinguished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2104" name="Google Shape;2104;p1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IHEI Testing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105" name="Google Shape;2105;p1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06" name="Google Shape;2106;p168"/>
          <p:cNvPicPr preferRelativeResize="0"/>
          <p:nvPr/>
        </p:nvPicPr>
        <p:blipFill rotWithShape="1">
          <a:blip r:embed="rId3">
            <a:alphaModFix/>
          </a:blip>
          <a:srcRect b="0" l="28730" r="25196" t="0"/>
          <a:stretch/>
        </p:blipFill>
        <p:spPr>
          <a:xfrm rot="10800000">
            <a:off x="5662599" y="-65925"/>
            <a:ext cx="3217226" cy="491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0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p1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Risk Assessment and Mitigation - IHEI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112" name="Google Shape;2112;p1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113" name="Google Shape;2113;p169"/>
          <p:cNvGraphicFramePr/>
          <p:nvPr/>
        </p:nvGraphicFramePr>
        <p:xfrm>
          <a:off x="952500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7925"/>
                <a:gridCol w="1161950"/>
                <a:gridCol w="993525"/>
                <a:gridCol w="3325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Igniters fail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 two completely separate igniters that can each light the grain alone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IHEI doesn’t light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sufficient throat size to choke the igniter burst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Choke point fails structurally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a throat length that can support itself, brace against grain wall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Igniter bolts leak through hole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Utilize high temperature epoxy, verify with hydrostatic tests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Bolts and transducer leak around threads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Utilize tapered threads and teflon tape, verify with hydrostatic tests</a:t>
                      </a:r>
                      <a:endParaRPr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7" name="Shape 2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" name="Google Shape;2118;p1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19" name="Google Shape;2119;p17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Mass Breakdown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120" name="Google Shape;2120;p170"/>
          <p:cNvGraphicFramePr/>
          <p:nvPr/>
        </p:nvGraphicFramePr>
        <p:xfrm>
          <a:off x="2177475" y="158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008925"/>
                <a:gridCol w="1075000"/>
                <a:gridCol w="1705100"/>
              </a:tblGrid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Part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Mass (lbs)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% Sustainer Mass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Reusable Hardware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17.7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19.1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Consumable Hardware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4.3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4.6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Propellant 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16.2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</a:rPr>
                        <a:t>17.5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Total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38.2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</a:rPr>
                        <a:t>41.2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4" name="Shape 2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" name="Google Shape;2125;p1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26" name="Google Shape;2126;p1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Safety Margins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127" name="Google Shape;2127;p171"/>
          <p:cNvGraphicFramePr/>
          <p:nvPr/>
        </p:nvGraphicFramePr>
        <p:xfrm>
          <a:off x="2373038" y="1534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080725"/>
                <a:gridCol w="2317175"/>
              </a:tblGrid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Part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Lowest Margin of Safety</a:t>
                      </a:r>
                      <a:endParaRPr b="1"/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Case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1.5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Forward Retention Ring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1.8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HEI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4.5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Nozzle Assembly 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1.5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Bolts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434343"/>
                          </a:solidFill>
                        </a:rPr>
                        <a:t>1.06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59595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Parachute Packing Volume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72" name="Google Shape;372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Packing Density:</a:t>
            </a:r>
            <a:r>
              <a:rPr lang="en" sz="1800">
                <a:solidFill>
                  <a:schemeClr val="dk1"/>
                </a:solidFill>
              </a:rPr>
              <a:t> Parachute, Bags, Lines, Swivels, and Quicklinks for each parachute assembly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73" name="Google Shape;37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74" name="Google Shape;374;p28"/>
          <p:cNvGraphicFramePr/>
          <p:nvPr/>
        </p:nvGraphicFramePr>
        <p:xfrm>
          <a:off x="742388" y="2079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553075"/>
                <a:gridCol w="2553075"/>
                <a:gridCol w="2553075"/>
              </a:tblGrid>
              <a:tr h="42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Parachute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Packed Volume (in^3)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Minimum Height in MPT (in)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2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Main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82.2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3.1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Drogue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56.2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2.1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 Main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81.9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3.1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 Drogue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29.3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1.1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p17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Questions?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133" name="Google Shape;2133;p1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7" name="Shape 2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Google Shape;2138;p17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Appendices and </a:t>
            </a:r>
            <a:endParaRPr>
              <a:solidFill>
                <a:srgbClr val="AF1F3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Reference Slides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139" name="Google Shape;2139;p1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3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p174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Project Prometheus: Structures &amp; AeroD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2145" name="Google Shape;2145;p174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 December 2023</a:t>
            </a:r>
            <a:endParaRPr/>
          </a:p>
        </p:txBody>
      </p:sp>
      <p:sp>
        <p:nvSpPr>
          <p:cNvPr id="2146" name="Google Shape;2146;p174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Critical Design Review</a:t>
            </a:r>
            <a:endParaRPr sz="2400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50" name="Shape 2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" name="Google Shape;2151;p1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420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Failure Modes Analysis</a:t>
            </a:r>
            <a:endParaRPr b="1" sz="2420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52" name="Google Shape;2152;p1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153" name="Google Shape;2153;p175"/>
          <p:cNvGraphicFramePr/>
          <p:nvPr/>
        </p:nvGraphicFramePr>
        <p:xfrm>
          <a:off x="311688" y="1017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222350"/>
                <a:gridCol w="1717150"/>
                <a:gridCol w="1858375"/>
              </a:tblGrid>
              <a:tr h="697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Modes: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Payload Module Leak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Pressure Vessel Failure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 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independent sealed layers of containment (follows NASA ISS standards for biological hazards)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PPE when handling rocket and payload pre/post-flight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Materials and thickness selection (calculated – </a:t>
                      </a:r>
                      <a:r>
                        <a:rPr lang="en" sz="1200" u="sng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minimum 0.001 inches</a:t>
                      </a: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for 6061)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Impact avoidance with vibration damping materials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Visual inspection prior to flight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154" name="Google Shape;2154;p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363" y="1322650"/>
            <a:ext cx="3134984" cy="3340692"/>
          </a:xfrm>
          <a:prstGeom prst="rect">
            <a:avLst/>
          </a:prstGeom>
          <a:noFill/>
          <a:ln>
            <a:noFill/>
          </a:ln>
        </p:spPr>
      </p:pic>
      <p:sp>
        <p:nvSpPr>
          <p:cNvPr id="2155" name="Google Shape;2155;p175"/>
          <p:cNvSpPr txBox="1"/>
          <p:nvPr/>
        </p:nvSpPr>
        <p:spPr>
          <a:xfrm>
            <a:off x="644700" y="4774200"/>
            <a:ext cx="818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Table 3. Payload Failure Modes Analysis</a:t>
            </a:r>
            <a:endParaRPr/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59" name="Shape 2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Google Shape;2160;p17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420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Failure Modes Analysis (</a:t>
            </a:r>
            <a:r>
              <a:rPr lang="en" sz="2420">
                <a:solidFill>
                  <a:srgbClr val="AF1F39"/>
                </a:solidFill>
              </a:rPr>
              <a:t>Loss of Science)</a:t>
            </a:r>
            <a:endParaRPr b="1" sz="2420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61" name="Google Shape;2161;p1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162" name="Google Shape;2162;p176"/>
          <p:cNvGraphicFramePr/>
          <p:nvPr/>
        </p:nvGraphicFramePr>
        <p:xfrm>
          <a:off x="349200" y="1017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190275"/>
                <a:gridCol w="1364200"/>
                <a:gridCol w="1364975"/>
                <a:gridCol w="1433650"/>
                <a:gridCol w="1546250"/>
                <a:gridCol w="1546250"/>
              </a:tblGrid>
              <a:tr h="861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Modes: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Eyeball Holder Failure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Camera Failure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SD Card Recovery Failure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LED Light Failure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Electronics Integration Failure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 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Vibration testing in flight- simulated environments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Selection of eyeball within specified allowable diameter 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Testing of camera operations prior to flight 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Secondary Camera(s) in parallel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Alternative science plan of comparing before and after flight axial lengths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Multiple circuits of LED lights in parallel 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Soldered wiring inside of insulating cover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Testing of basic electronics function prior to launch 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63" name="Google Shape;2163;p176"/>
          <p:cNvSpPr txBox="1"/>
          <p:nvPr/>
        </p:nvSpPr>
        <p:spPr>
          <a:xfrm>
            <a:off x="478200" y="4850400"/>
            <a:ext cx="818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Table 4. Payload Failure Modes Analysis - Loss of Science Cases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7" name="Shape 2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Google Shape;2168;p177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Project Prometheus: Avionics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2169" name="Google Shape;2169;p177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 December 2023</a:t>
            </a:r>
            <a:endParaRPr/>
          </a:p>
        </p:txBody>
      </p:sp>
      <p:sp>
        <p:nvSpPr>
          <p:cNvPr id="2170" name="Google Shape;2170;p177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Critical Design Review</a:t>
            </a:r>
            <a:endParaRPr sz="2400"/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4" name="Shape 2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5" name="Google Shape;2175;p1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Bay- Maximizing Antenna Spacing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176" name="Google Shape;2176;p178"/>
          <p:cNvSpPr txBox="1"/>
          <p:nvPr>
            <p:ph idx="1" type="body"/>
          </p:nvPr>
        </p:nvSpPr>
        <p:spPr>
          <a:xfrm>
            <a:off x="311700" y="1152475"/>
            <a:ext cx="5001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Triangular design:</a:t>
            </a:r>
            <a:r>
              <a:rPr lang="en" sz="1900"/>
              <a:t> maximizes the amount of space between antennas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" sz="1900">
                <a:latin typeface="Open Sans"/>
                <a:ea typeface="Open Sans"/>
                <a:cs typeface="Open Sans"/>
                <a:sym typeface="Open Sans"/>
              </a:rPr>
              <a:t>Downlink transmitting frequencies:</a:t>
            </a:r>
            <a:r>
              <a:rPr lang="en" sz="1900"/>
              <a:t> 70 cm band</a:t>
            </a:r>
            <a:endParaRPr sz="19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Best practices space antennas at ¼ wavelength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This design allows for ⅛ wavelength; not possible to allow more without more vertical space</a:t>
            </a:r>
            <a:endParaRPr sz="1800"/>
          </a:p>
        </p:txBody>
      </p:sp>
      <p:sp>
        <p:nvSpPr>
          <p:cNvPr id="2177" name="Google Shape;2177;p1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78" name="Google Shape;2178;p178"/>
          <p:cNvSpPr/>
          <p:nvPr/>
        </p:nvSpPr>
        <p:spPr>
          <a:xfrm>
            <a:off x="5941875" y="1250875"/>
            <a:ext cx="2743200" cy="2743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79" name="Google Shape;2179;p178"/>
          <p:cNvSpPr/>
          <p:nvPr/>
        </p:nvSpPr>
        <p:spPr>
          <a:xfrm>
            <a:off x="6399075" y="1625725"/>
            <a:ext cx="1828800" cy="15819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0" name="Google Shape;2180;p178"/>
          <p:cNvSpPr/>
          <p:nvPr/>
        </p:nvSpPr>
        <p:spPr>
          <a:xfrm>
            <a:off x="7058700" y="1556200"/>
            <a:ext cx="137100" cy="137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1" name="Google Shape;2181;p178"/>
          <p:cNvSpPr/>
          <p:nvPr/>
        </p:nvSpPr>
        <p:spPr>
          <a:xfrm>
            <a:off x="6942525" y="1735425"/>
            <a:ext cx="137100" cy="137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2" name="Google Shape;2182;p178"/>
          <p:cNvSpPr/>
          <p:nvPr/>
        </p:nvSpPr>
        <p:spPr>
          <a:xfrm>
            <a:off x="6476000" y="3286825"/>
            <a:ext cx="137100" cy="137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3" name="Google Shape;2183;p178"/>
          <p:cNvSpPr/>
          <p:nvPr/>
        </p:nvSpPr>
        <p:spPr>
          <a:xfrm>
            <a:off x="8209975" y="2934650"/>
            <a:ext cx="137100" cy="137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4" name="Google Shape;2184;p178"/>
          <p:cNvSpPr/>
          <p:nvPr/>
        </p:nvSpPr>
        <p:spPr>
          <a:xfrm>
            <a:off x="6529750" y="4254025"/>
            <a:ext cx="137100" cy="1371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185" name="Google Shape;2185;p178"/>
          <p:cNvSpPr txBox="1"/>
          <p:nvPr/>
        </p:nvSpPr>
        <p:spPr>
          <a:xfrm>
            <a:off x="6666850" y="4076275"/>
            <a:ext cx="1336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Antenna</a:t>
            </a:r>
            <a:endParaRPr/>
          </a:p>
        </p:txBody>
      </p:sp>
      <p:sp>
        <p:nvSpPr>
          <p:cNvPr id="2186" name="Google Shape;2186;p178"/>
          <p:cNvSpPr txBox="1"/>
          <p:nvPr/>
        </p:nvSpPr>
        <p:spPr>
          <a:xfrm>
            <a:off x="6725100" y="2934650"/>
            <a:ext cx="8043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4.25 in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Google Shape;2191;p17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Amplifier</a:t>
            </a:r>
            <a:endParaRPr/>
          </a:p>
        </p:txBody>
      </p:sp>
      <p:sp>
        <p:nvSpPr>
          <p:cNvPr id="2192" name="Google Shape;2192;p1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6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7" name="Google Shape;2197;p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8629" y="1108950"/>
            <a:ext cx="2190751" cy="394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8" name="Google Shape;2198;p1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8423" y="1170125"/>
            <a:ext cx="2883825" cy="39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2199" name="Google Shape;2199;p1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Power Amplifier Board- Layout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00" name="Google Shape;2200;p1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01" name="Google Shape;2201;p180"/>
          <p:cNvSpPr txBox="1"/>
          <p:nvPr>
            <p:ph type="title"/>
          </p:nvPr>
        </p:nvSpPr>
        <p:spPr>
          <a:xfrm>
            <a:off x="767150" y="1220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u="sng">
                <a:solidFill>
                  <a:schemeClr val="dk1"/>
                </a:solidFill>
              </a:rPr>
              <a:t>FRONT</a:t>
            </a:r>
            <a:endParaRPr b="0" u="sng">
              <a:solidFill>
                <a:schemeClr val="dk1"/>
              </a:solidFill>
            </a:endParaRPr>
          </a:p>
        </p:txBody>
      </p:sp>
      <p:sp>
        <p:nvSpPr>
          <p:cNvPr id="2202" name="Google Shape;2202;p180"/>
          <p:cNvSpPr txBox="1"/>
          <p:nvPr>
            <p:ph type="title"/>
          </p:nvPr>
        </p:nvSpPr>
        <p:spPr>
          <a:xfrm>
            <a:off x="5084550" y="1220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u="sng">
                <a:solidFill>
                  <a:schemeClr val="dk1"/>
                </a:solidFill>
              </a:rPr>
              <a:t>BACK</a:t>
            </a:r>
            <a:endParaRPr b="0" u="sng">
              <a:solidFill>
                <a:schemeClr val="dk1"/>
              </a:solidFill>
            </a:endParaRPr>
          </a:p>
        </p:txBody>
      </p:sp>
      <p:sp>
        <p:nvSpPr>
          <p:cNvPr id="2203" name="Google Shape;2203;p180"/>
          <p:cNvSpPr/>
          <p:nvPr/>
        </p:nvSpPr>
        <p:spPr>
          <a:xfrm rot="576578">
            <a:off x="2611963" y="1539492"/>
            <a:ext cx="824875" cy="186528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204" name="Google Shape;2204;p180"/>
          <p:cNvSpPr/>
          <p:nvPr/>
        </p:nvSpPr>
        <p:spPr>
          <a:xfrm rot="-1135749">
            <a:off x="2705384" y="4529728"/>
            <a:ext cx="824911" cy="18642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205" name="Google Shape;2205;p180"/>
          <p:cNvSpPr txBox="1"/>
          <p:nvPr/>
        </p:nvSpPr>
        <p:spPr>
          <a:xfrm>
            <a:off x="3553688" y="1549225"/>
            <a:ext cx="1423800" cy="3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Antenna 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206" name="Google Shape;2206;p180"/>
          <p:cNvSpPr txBox="1"/>
          <p:nvPr/>
        </p:nvSpPr>
        <p:spPr>
          <a:xfrm>
            <a:off x="3553700" y="4280125"/>
            <a:ext cx="1423800" cy="3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DENNIS 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connection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207" name="Google Shape;2207;p180"/>
          <p:cNvSpPr txBox="1"/>
          <p:nvPr/>
        </p:nvSpPr>
        <p:spPr>
          <a:xfrm>
            <a:off x="3446650" y="2975088"/>
            <a:ext cx="1423800" cy="3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Battery 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connection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1" name="Shape 2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" name="Google Shape;2212;p1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Power Amplifier Board Redesign- High Level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13" name="Google Shape;2213;p1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14" name="Google Shape;2214;p181"/>
          <p:cNvSpPr/>
          <p:nvPr/>
        </p:nvSpPr>
        <p:spPr>
          <a:xfrm>
            <a:off x="1257338" y="1443275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Buck Converter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15" name="Google Shape;2215;p181"/>
          <p:cNvSpPr/>
          <p:nvPr/>
        </p:nvSpPr>
        <p:spPr>
          <a:xfrm>
            <a:off x="2904400" y="1731875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6" name="Google Shape;2216;p181"/>
          <p:cNvSpPr/>
          <p:nvPr/>
        </p:nvSpPr>
        <p:spPr>
          <a:xfrm>
            <a:off x="5416675" y="16050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7" name="Google Shape;2217;p181"/>
          <p:cNvSpPr/>
          <p:nvPr/>
        </p:nvSpPr>
        <p:spPr>
          <a:xfrm>
            <a:off x="7928950" y="16203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5A6B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8" name="Google Shape;2218;p181"/>
          <p:cNvSpPr txBox="1"/>
          <p:nvPr/>
        </p:nvSpPr>
        <p:spPr>
          <a:xfrm>
            <a:off x="2824000" y="1381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5.5 V 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19" name="Google Shape;2219;p181"/>
          <p:cNvSpPr txBox="1"/>
          <p:nvPr/>
        </p:nvSpPr>
        <p:spPr>
          <a:xfrm>
            <a:off x="5336275" y="1204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5.0 V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0" name="Google Shape;2220;p181"/>
          <p:cNvSpPr/>
          <p:nvPr/>
        </p:nvSpPr>
        <p:spPr>
          <a:xfrm>
            <a:off x="5416675" y="18354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5A6B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1" name="Google Shape;2221;p181"/>
          <p:cNvSpPr txBox="1"/>
          <p:nvPr/>
        </p:nvSpPr>
        <p:spPr>
          <a:xfrm>
            <a:off x="5336275" y="1974300"/>
            <a:ext cx="1045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RF Input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915 MHz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2" name="Google Shape;2222;p181"/>
          <p:cNvSpPr txBox="1"/>
          <p:nvPr/>
        </p:nvSpPr>
        <p:spPr>
          <a:xfrm>
            <a:off x="7806100" y="1723825"/>
            <a:ext cx="1171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Amplified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RF Output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3" name="Google Shape;2223;p181"/>
          <p:cNvSpPr/>
          <p:nvPr/>
        </p:nvSpPr>
        <p:spPr>
          <a:xfrm>
            <a:off x="392100" y="1731875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4" name="Google Shape;2224;p181"/>
          <p:cNvSpPr txBox="1"/>
          <p:nvPr/>
        </p:nvSpPr>
        <p:spPr>
          <a:xfrm>
            <a:off x="311700" y="1381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7.4 V 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5" name="Google Shape;2225;p181"/>
          <p:cNvSpPr/>
          <p:nvPr/>
        </p:nvSpPr>
        <p:spPr>
          <a:xfrm>
            <a:off x="6322100" y="1439250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Power Amplifier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6" name="Google Shape;2226;p181"/>
          <p:cNvSpPr/>
          <p:nvPr/>
        </p:nvSpPr>
        <p:spPr>
          <a:xfrm>
            <a:off x="3729425" y="1443275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LDO Regulator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7" name="Google Shape;2227;p181"/>
          <p:cNvSpPr txBox="1"/>
          <p:nvPr>
            <p:ph idx="1" type="body"/>
          </p:nvPr>
        </p:nvSpPr>
        <p:spPr>
          <a:xfrm>
            <a:off x="449975" y="2571750"/>
            <a:ext cx="7983600" cy="24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PDR Problem: Too much power drawn from the power board previously</a:t>
            </a:r>
            <a:endParaRPr sz="1679"/>
          </a:p>
          <a:p>
            <a:pPr indent="-335280" lvl="1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Solution: use two LiPo batteries directly</a:t>
            </a:r>
            <a:endParaRPr sz="1679"/>
          </a:p>
          <a:p>
            <a:pPr indent="-335280" lvl="1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Note: for Spaceport must use LiFePO4 batteries (6.4V)</a:t>
            </a:r>
            <a:br>
              <a:rPr lang="en" sz="1679"/>
            </a:br>
            <a:endParaRPr sz="1679"/>
          </a:p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Decision to use buck converter over boost converter:</a:t>
            </a:r>
            <a:endParaRPr sz="1679"/>
          </a:p>
          <a:p>
            <a:pPr indent="-33528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More efficient → less heat generated</a:t>
            </a:r>
            <a:endParaRPr sz="1679"/>
          </a:p>
          <a:p>
            <a:pPr indent="-33528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Lower output ripple voltage</a:t>
            </a:r>
            <a:endParaRPr sz="1679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79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679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Parachute Shock Forces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80" name="Google Shape;380;p29"/>
          <p:cNvSpPr txBox="1"/>
          <p:nvPr>
            <p:ph idx="1" type="body"/>
          </p:nvPr>
        </p:nvSpPr>
        <p:spPr>
          <a:xfrm>
            <a:off x="311700" y="1000075"/>
            <a:ext cx="8520600" cy="343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Used OSCALC software to calculate shock forces on parachutes when they are deployed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Required inputs: 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Air Density at Deployment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Dry Vehicle Mass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Sustainer: 61 lbs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Booster: 51 lbs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Descent Rate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Drogue: 70 ft/s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Main: 25 ft/s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Coeff. Drag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Drogue: 1.5</a:t>
            </a:r>
            <a:endParaRPr sz="1400">
              <a:solidFill>
                <a:srgbClr val="000000"/>
              </a:solidFill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</a:pPr>
            <a:r>
              <a:rPr lang="en" sz="1400">
                <a:solidFill>
                  <a:srgbClr val="000000"/>
                </a:solidFill>
              </a:rPr>
              <a:t>Main: 2.2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Nominal Parachute Area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381" name="Google Shape;38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82" name="Google Shape;382;p29"/>
          <p:cNvGraphicFramePr/>
          <p:nvPr/>
        </p:nvGraphicFramePr>
        <p:xfrm>
          <a:off x="4289825" y="198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25975"/>
                <a:gridCol w="1723250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Parachute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Shock Force (N)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19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Drogue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531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Main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812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 Drogue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17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 Main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812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1" name="Shape 2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Google Shape;2232;p1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Power Amplifier Board Redesign- High Level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33" name="Google Shape;2233;p1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34" name="Google Shape;2234;p182"/>
          <p:cNvSpPr/>
          <p:nvPr/>
        </p:nvSpPr>
        <p:spPr>
          <a:xfrm>
            <a:off x="1257338" y="1443275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Buck Converter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35" name="Google Shape;2235;p182"/>
          <p:cNvSpPr/>
          <p:nvPr/>
        </p:nvSpPr>
        <p:spPr>
          <a:xfrm>
            <a:off x="2904400" y="1731875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6" name="Google Shape;2236;p182"/>
          <p:cNvSpPr/>
          <p:nvPr/>
        </p:nvSpPr>
        <p:spPr>
          <a:xfrm>
            <a:off x="5416675" y="16050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7" name="Google Shape;2237;p182"/>
          <p:cNvSpPr/>
          <p:nvPr/>
        </p:nvSpPr>
        <p:spPr>
          <a:xfrm>
            <a:off x="7928950" y="16203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5A6B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8" name="Google Shape;2238;p182"/>
          <p:cNvSpPr txBox="1"/>
          <p:nvPr/>
        </p:nvSpPr>
        <p:spPr>
          <a:xfrm>
            <a:off x="2824000" y="1381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5.5 V 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39" name="Google Shape;2239;p182"/>
          <p:cNvSpPr txBox="1"/>
          <p:nvPr/>
        </p:nvSpPr>
        <p:spPr>
          <a:xfrm>
            <a:off x="5336275" y="1204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5.0 V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0" name="Google Shape;2240;p182"/>
          <p:cNvSpPr/>
          <p:nvPr/>
        </p:nvSpPr>
        <p:spPr>
          <a:xfrm>
            <a:off x="5416675" y="1835400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D5A6BD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1" name="Google Shape;2241;p182"/>
          <p:cNvSpPr txBox="1"/>
          <p:nvPr/>
        </p:nvSpPr>
        <p:spPr>
          <a:xfrm>
            <a:off x="5336275" y="1974300"/>
            <a:ext cx="1045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RF Input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915 MHz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2" name="Google Shape;2242;p182"/>
          <p:cNvSpPr txBox="1"/>
          <p:nvPr/>
        </p:nvSpPr>
        <p:spPr>
          <a:xfrm>
            <a:off x="7806100" y="1723825"/>
            <a:ext cx="1171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Amplified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64D7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RF Output</a:t>
            </a:r>
            <a:endParaRPr sz="1500">
              <a:solidFill>
                <a:srgbClr val="A64D7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3" name="Google Shape;2243;p182"/>
          <p:cNvSpPr/>
          <p:nvPr/>
        </p:nvSpPr>
        <p:spPr>
          <a:xfrm>
            <a:off x="392100" y="1731875"/>
            <a:ext cx="642900" cy="138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4" name="Google Shape;2244;p182"/>
          <p:cNvSpPr txBox="1"/>
          <p:nvPr/>
        </p:nvSpPr>
        <p:spPr>
          <a:xfrm>
            <a:off x="311700" y="1381800"/>
            <a:ext cx="803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7.4 V </a:t>
            </a:r>
            <a:endParaRPr sz="1500">
              <a:solidFill>
                <a:srgbClr val="1155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5" name="Google Shape;2245;p182"/>
          <p:cNvSpPr/>
          <p:nvPr/>
        </p:nvSpPr>
        <p:spPr>
          <a:xfrm>
            <a:off x="6322100" y="1439250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Power Amplifier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6" name="Google Shape;2246;p182"/>
          <p:cNvSpPr/>
          <p:nvPr/>
        </p:nvSpPr>
        <p:spPr>
          <a:xfrm>
            <a:off x="3729425" y="1443275"/>
            <a:ext cx="1424700" cy="7161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Helvetica Neue"/>
                <a:ea typeface="Helvetica Neue"/>
                <a:cs typeface="Helvetica Neue"/>
                <a:sym typeface="Helvetica Neue"/>
              </a:rPr>
              <a:t>LDO Regulator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47" name="Google Shape;2247;p182"/>
          <p:cNvSpPr txBox="1"/>
          <p:nvPr>
            <p:ph idx="1" type="body"/>
          </p:nvPr>
        </p:nvSpPr>
        <p:spPr>
          <a:xfrm>
            <a:off x="449975" y="2571750"/>
            <a:ext cx="7983600" cy="24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Typically 20dB gain from chosen PA</a:t>
            </a:r>
            <a:endParaRPr sz="1679"/>
          </a:p>
          <a:p>
            <a:pPr indent="-33528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P1dB = 33dBm at 940 MHz</a:t>
            </a:r>
            <a:br>
              <a:rPr lang="en" sz="1679"/>
            </a:br>
            <a:endParaRPr sz="1679"/>
          </a:p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Legal limit of 36dBm effective radiated power at 900MHz </a:t>
            </a:r>
            <a:endParaRPr sz="1679"/>
          </a:p>
          <a:p>
            <a:pPr indent="-33528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○"/>
            </a:pPr>
            <a:r>
              <a:rPr lang="en" sz="1679"/>
              <a:t>Concern for manufacturer, less so for us</a:t>
            </a:r>
            <a:br>
              <a:rPr lang="en" sz="1679"/>
            </a:br>
            <a:endParaRPr sz="1679"/>
          </a:p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Range and interference testing </a:t>
            </a:r>
            <a:endParaRPr sz="1679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79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679"/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p1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Buck Converter- Component Selection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53" name="Google Shape;2253;p1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254" name="Google Shape;2254;p183"/>
          <p:cNvGraphicFramePr/>
          <p:nvPr/>
        </p:nvGraphicFramePr>
        <p:xfrm>
          <a:off x="21994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04725"/>
                <a:gridCol w="1714775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Needed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TPS62913RPUR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Vin (V)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4.4 to 10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 to 17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Vout (V)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5.5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0.8 to 5.5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Iout (A)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0.55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Voltage Ripple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–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&lt; 10 µVRMS after ferrite bead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(10 Hz, 100 kHz)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439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Package and Size (mm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–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QFN,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2.0 × 2.0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8" name="Shape 2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9" name="Google Shape;2259;p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Buck Converter- Schematic</a:t>
            </a:r>
            <a:endParaRPr/>
          </a:p>
        </p:txBody>
      </p:sp>
      <p:sp>
        <p:nvSpPr>
          <p:cNvPr id="2260" name="Google Shape;2260;p1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61" name="Google Shape;2261;p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21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5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Google Shape;2266;p1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LDO- Component Selection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67" name="Google Shape;2267;p1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268" name="Google Shape;2268;p185"/>
          <p:cNvGraphicFramePr/>
          <p:nvPr/>
        </p:nvGraphicFramePr>
        <p:xfrm>
          <a:off x="21994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04725"/>
                <a:gridCol w="1714775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Needed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TPS7A47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Vin (V)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5.5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 to 36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70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Vout (V)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5.0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1.4 to 20.5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Iout (A)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0.55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Voltage Ripple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–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 µVRMS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(10 Hz, 100 kHz)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  <a:tr h="439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Package and Size (mm</a:t>
                      </a:r>
                      <a:r>
                        <a:rPr baseline="30000"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)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–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VQFN, 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 x 5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2" name="Shape 2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" name="Google Shape;2273;p1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LDO- Schematic</a:t>
            </a:r>
            <a:endParaRPr/>
          </a:p>
        </p:txBody>
      </p:sp>
      <p:sp>
        <p:nvSpPr>
          <p:cNvPr id="2274" name="Google Shape;2274;p18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75" name="Google Shape;2275;p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5025" y="1017725"/>
            <a:ext cx="5862202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9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0" name="Google Shape;2280;p1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Amplifier IC- Schematic (Inherited)</a:t>
            </a:r>
            <a:endParaRPr/>
          </a:p>
        </p:txBody>
      </p:sp>
      <p:sp>
        <p:nvSpPr>
          <p:cNvPr id="2281" name="Google Shape;2281;p18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82" name="Google Shape;2282;p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638" y="1066225"/>
            <a:ext cx="7346717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6" name="Shape 2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7" name="Google Shape;2287;p1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Battery Connection- Schematic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88" name="Google Shape;2288;p1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89" name="Google Shape;2289;p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2794680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2290" name="Google Shape;2290;p188"/>
          <p:cNvSpPr txBox="1"/>
          <p:nvPr>
            <p:ph idx="1" type="body"/>
          </p:nvPr>
        </p:nvSpPr>
        <p:spPr>
          <a:xfrm>
            <a:off x="3429000" y="1246900"/>
            <a:ext cx="5229600" cy="3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JST connector- commonly used, easy to switch out battery</a:t>
            </a:r>
            <a:br>
              <a:rPr lang="en" sz="1679"/>
            </a:br>
            <a:endParaRPr sz="1679"/>
          </a:p>
          <a:p>
            <a:pPr indent="-33528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80"/>
              <a:buChar char="●"/>
            </a:pPr>
            <a:r>
              <a:rPr lang="en" sz="1679"/>
              <a:t>Rated for 3A current → we only need 0.6</a:t>
            </a:r>
            <a:endParaRPr sz="1679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679"/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4" name="Shape 2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Google Shape;2295;p1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Power Amplifier Board- Layout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296" name="Google Shape;2296;p18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97" name="Google Shape;2297;p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7200" y="1135475"/>
            <a:ext cx="3090305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8" name="Google Shape;2298;p1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8425" y="1170125"/>
            <a:ext cx="2862494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2299" name="Google Shape;2299;p189"/>
          <p:cNvSpPr txBox="1"/>
          <p:nvPr>
            <p:ph type="title"/>
          </p:nvPr>
        </p:nvSpPr>
        <p:spPr>
          <a:xfrm>
            <a:off x="957650" y="1220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u="sng">
                <a:solidFill>
                  <a:schemeClr val="lt1"/>
                </a:solidFill>
              </a:rPr>
              <a:t>FRONT</a:t>
            </a:r>
            <a:endParaRPr b="0" u="sng">
              <a:solidFill>
                <a:schemeClr val="lt1"/>
              </a:solidFill>
            </a:endParaRPr>
          </a:p>
        </p:txBody>
      </p:sp>
      <p:sp>
        <p:nvSpPr>
          <p:cNvPr id="2300" name="Google Shape;2300;p189"/>
          <p:cNvSpPr txBox="1"/>
          <p:nvPr>
            <p:ph type="title"/>
          </p:nvPr>
        </p:nvSpPr>
        <p:spPr>
          <a:xfrm>
            <a:off x="4651600" y="1220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u="sng">
                <a:solidFill>
                  <a:schemeClr val="lt1"/>
                </a:solidFill>
              </a:rPr>
              <a:t>BACK</a:t>
            </a:r>
            <a:endParaRPr b="0" u="sng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4" name="Shape 2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5" name="Google Shape;2305;p1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Four Plane Layout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06" name="Google Shape;2306;p190"/>
          <p:cNvSpPr txBox="1"/>
          <p:nvPr>
            <p:ph idx="1" type="body"/>
          </p:nvPr>
        </p:nvSpPr>
        <p:spPr>
          <a:xfrm>
            <a:off x="268425" y="3761175"/>
            <a:ext cx="85638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Goal:</a:t>
            </a:r>
            <a:endParaRPr sz="1600"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Minimize loss and interference</a:t>
            </a:r>
            <a:endParaRPr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Improve heat dissipation</a:t>
            </a:r>
            <a:endParaRPr/>
          </a:p>
        </p:txBody>
      </p:sp>
      <p:sp>
        <p:nvSpPr>
          <p:cNvPr id="2307" name="Google Shape;2307;p19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08" name="Google Shape;2308;p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000" y="1136513"/>
            <a:ext cx="8705850" cy="244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2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p1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Grounded Coplanar Waveguide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14" name="Google Shape;2314;p191"/>
          <p:cNvSpPr txBox="1"/>
          <p:nvPr>
            <p:ph idx="1" type="body"/>
          </p:nvPr>
        </p:nvSpPr>
        <p:spPr>
          <a:xfrm>
            <a:off x="558800" y="3064825"/>
            <a:ext cx="7650000" cy="159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Method of routing high frequency waves that involves two layers of the PCB</a:t>
            </a:r>
            <a:endParaRPr sz="1600"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Ground vias on either side of signal act as “fencing” against interference</a:t>
            </a:r>
            <a:endParaRPr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Ground plane helps to isolate the signal</a:t>
            </a:r>
            <a:endParaRPr/>
          </a:p>
        </p:txBody>
      </p:sp>
      <p:sp>
        <p:nvSpPr>
          <p:cNvPr id="2315" name="Google Shape;2315;p19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16" name="Google Shape;2316;p191"/>
          <p:cNvPicPr preferRelativeResize="0"/>
          <p:nvPr/>
        </p:nvPicPr>
        <p:blipFill rotWithShape="1">
          <a:blip r:embed="rId3">
            <a:alphaModFix/>
          </a:blip>
          <a:srcRect b="0" l="0" r="0" t="68920"/>
          <a:stretch/>
        </p:blipFill>
        <p:spPr>
          <a:xfrm>
            <a:off x="928325" y="1242025"/>
            <a:ext cx="5288900" cy="159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0"/>
          <p:cNvSpPr/>
          <p:nvPr/>
        </p:nvSpPr>
        <p:spPr>
          <a:xfrm>
            <a:off x="7862700" y="1496680"/>
            <a:ext cx="338125" cy="376975"/>
          </a:xfrm>
          <a:custGeom>
            <a:rect b="b" l="l" r="r" t="t"/>
            <a:pathLst>
              <a:path extrusionOk="0" h="15079" w="13525">
                <a:moveTo>
                  <a:pt x="0" y="139"/>
                </a:moveTo>
                <a:cubicBezTo>
                  <a:pt x="1905" y="375"/>
                  <a:pt x="9176" y="-937"/>
                  <a:pt x="11430" y="1553"/>
                </a:cubicBezTo>
                <a:cubicBezTo>
                  <a:pt x="13684" y="4043"/>
                  <a:pt x="13176" y="12825"/>
                  <a:pt x="13525" y="15079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8" name="Google Shape;388;p30"/>
          <p:cNvSpPr/>
          <p:nvPr/>
        </p:nvSpPr>
        <p:spPr>
          <a:xfrm>
            <a:off x="7870925" y="2905100"/>
            <a:ext cx="385750" cy="204775"/>
          </a:xfrm>
          <a:custGeom>
            <a:rect b="b" l="l" r="r" t="t"/>
            <a:pathLst>
              <a:path extrusionOk="0" h="8191" w="15430">
                <a:moveTo>
                  <a:pt x="0" y="0"/>
                </a:moveTo>
                <a:cubicBezTo>
                  <a:pt x="2254" y="222"/>
                  <a:pt x="10953" y="-32"/>
                  <a:pt x="13525" y="1333"/>
                </a:cubicBezTo>
                <a:cubicBezTo>
                  <a:pt x="16097" y="2698"/>
                  <a:pt x="15113" y="7048"/>
                  <a:pt x="15430" y="8191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9" name="Google Shape;389;p30"/>
          <p:cNvSpPr/>
          <p:nvPr/>
        </p:nvSpPr>
        <p:spPr>
          <a:xfrm>
            <a:off x="7555600" y="3080875"/>
            <a:ext cx="305325" cy="652450"/>
          </a:xfrm>
          <a:custGeom>
            <a:rect b="b" l="l" r="r" t="t"/>
            <a:pathLst>
              <a:path extrusionOk="0" h="26098" w="12213">
                <a:moveTo>
                  <a:pt x="12192" y="0"/>
                </a:moveTo>
                <a:cubicBezTo>
                  <a:pt x="11970" y="3461"/>
                  <a:pt x="12890" y="16414"/>
                  <a:pt x="10858" y="20764"/>
                </a:cubicBezTo>
                <a:cubicBezTo>
                  <a:pt x="8826" y="25114"/>
                  <a:pt x="1810" y="25209"/>
                  <a:pt x="0" y="26098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0" name="Google Shape;390;p30"/>
          <p:cNvSpPr/>
          <p:nvPr/>
        </p:nvSpPr>
        <p:spPr>
          <a:xfrm>
            <a:off x="7308225" y="2400244"/>
            <a:ext cx="547700" cy="385050"/>
          </a:xfrm>
          <a:custGeom>
            <a:rect b="b" l="l" r="r" t="t"/>
            <a:pathLst>
              <a:path extrusionOk="0" h="15402" w="21908">
                <a:moveTo>
                  <a:pt x="21908" y="162"/>
                </a:moveTo>
                <a:cubicBezTo>
                  <a:pt x="19781" y="226"/>
                  <a:pt x="12478" y="-441"/>
                  <a:pt x="9144" y="543"/>
                </a:cubicBezTo>
                <a:cubicBezTo>
                  <a:pt x="5810" y="1527"/>
                  <a:pt x="3429" y="3592"/>
                  <a:pt x="1905" y="6068"/>
                </a:cubicBezTo>
                <a:cubicBezTo>
                  <a:pt x="381" y="8545"/>
                  <a:pt x="318" y="13846"/>
                  <a:pt x="0" y="15402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391" name="Google Shape;391;p30"/>
          <p:cNvCxnSpPr/>
          <p:nvPr/>
        </p:nvCxnSpPr>
        <p:spPr>
          <a:xfrm flipH="1">
            <a:off x="7864075" y="1508000"/>
            <a:ext cx="1800" cy="764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2" name="Google Shape;392;p30"/>
          <p:cNvSpPr/>
          <p:nvPr/>
        </p:nvSpPr>
        <p:spPr>
          <a:xfrm rot="10800000">
            <a:off x="1852535" y="1913521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93" name="Google Shape;393;p30"/>
          <p:cNvSpPr/>
          <p:nvPr/>
        </p:nvSpPr>
        <p:spPr>
          <a:xfrm>
            <a:off x="2058800" y="1789702"/>
            <a:ext cx="588300" cy="761950"/>
          </a:xfrm>
          <a:custGeom>
            <a:rect b="b" l="l" r="r" t="t"/>
            <a:pathLst>
              <a:path extrusionOk="0" h="30478" w="23532">
                <a:moveTo>
                  <a:pt x="571" y="30478"/>
                </a:moveTo>
                <a:cubicBezTo>
                  <a:pt x="3730" y="30020"/>
                  <a:pt x="15698" y="30714"/>
                  <a:pt x="19523" y="27730"/>
                </a:cubicBezTo>
                <a:cubicBezTo>
                  <a:pt x="23349" y="24746"/>
                  <a:pt x="23588" y="16943"/>
                  <a:pt x="23524" y="12576"/>
                </a:cubicBezTo>
                <a:cubicBezTo>
                  <a:pt x="23461" y="8209"/>
                  <a:pt x="21714" y="3527"/>
                  <a:pt x="19142" y="1527"/>
                </a:cubicBezTo>
                <a:cubicBezTo>
                  <a:pt x="16570" y="-473"/>
                  <a:pt x="11283" y="-186"/>
                  <a:pt x="8093" y="575"/>
                </a:cubicBezTo>
                <a:cubicBezTo>
                  <a:pt x="4903" y="1336"/>
                  <a:pt x="1349" y="5174"/>
                  <a:pt x="0" y="6094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4" name="Google Shape;394;p30"/>
          <p:cNvSpPr/>
          <p:nvPr/>
        </p:nvSpPr>
        <p:spPr>
          <a:xfrm>
            <a:off x="1852535" y="3290421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95" name="Google Shape;395;p30"/>
          <p:cNvSpPr/>
          <p:nvPr/>
        </p:nvSpPr>
        <p:spPr>
          <a:xfrm>
            <a:off x="2059800" y="3042475"/>
            <a:ext cx="546925" cy="973525"/>
          </a:xfrm>
          <a:custGeom>
            <a:rect b="b" l="l" r="r" t="t"/>
            <a:pathLst>
              <a:path extrusionOk="0" h="38941" w="21877">
                <a:moveTo>
                  <a:pt x="0" y="24765"/>
                </a:moveTo>
                <a:cubicBezTo>
                  <a:pt x="1438" y="27004"/>
                  <a:pt x="5187" y="36563"/>
                  <a:pt x="8625" y="38198"/>
                </a:cubicBezTo>
                <a:cubicBezTo>
                  <a:pt x="12063" y="39834"/>
                  <a:pt x="18594" y="38833"/>
                  <a:pt x="20626" y="34578"/>
                </a:cubicBezTo>
                <a:cubicBezTo>
                  <a:pt x="22658" y="30324"/>
                  <a:pt x="21833" y="18051"/>
                  <a:pt x="20817" y="12671"/>
                </a:cubicBezTo>
                <a:cubicBezTo>
                  <a:pt x="19801" y="7291"/>
                  <a:pt x="17968" y="4409"/>
                  <a:pt x="14530" y="2297"/>
                </a:cubicBezTo>
                <a:cubicBezTo>
                  <a:pt x="11092" y="185"/>
                  <a:pt x="2581" y="383"/>
                  <a:pt x="191" y="0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6" name="Google Shape;396;p30"/>
          <p:cNvSpPr/>
          <p:nvPr/>
        </p:nvSpPr>
        <p:spPr>
          <a:xfrm>
            <a:off x="5664450" y="2084989"/>
            <a:ext cx="465125" cy="586700"/>
          </a:xfrm>
          <a:custGeom>
            <a:rect b="b" l="l" r="r" t="t"/>
            <a:pathLst>
              <a:path extrusionOk="0" h="23468" w="18605">
                <a:moveTo>
                  <a:pt x="0" y="43"/>
                </a:moveTo>
                <a:cubicBezTo>
                  <a:pt x="1926" y="233"/>
                  <a:pt x="8647" y="-629"/>
                  <a:pt x="11557" y="1180"/>
                </a:cubicBezTo>
                <a:cubicBezTo>
                  <a:pt x="14467" y="2989"/>
                  <a:pt x="16287" y="7180"/>
                  <a:pt x="17462" y="10895"/>
                </a:cubicBezTo>
                <a:cubicBezTo>
                  <a:pt x="18637" y="14610"/>
                  <a:pt x="18415" y="21373"/>
                  <a:pt x="18605" y="23468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7" name="Google Shape;397;p30"/>
          <p:cNvSpPr/>
          <p:nvPr/>
        </p:nvSpPr>
        <p:spPr>
          <a:xfrm>
            <a:off x="5217800" y="1457775"/>
            <a:ext cx="431100" cy="479300"/>
          </a:xfrm>
          <a:custGeom>
            <a:rect b="b" l="l" r="r" t="t"/>
            <a:pathLst>
              <a:path extrusionOk="0" h="19172" w="17244">
                <a:moveTo>
                  <a:pt x="0" y="0"/>
                </a:moveTo>
                <a:cubicBezTo>
                  <a:pt x="1795" y="528"/>
                  <a:pt x="8115" y="1515"/>
                  <a:pt x="10767" y="3170"/>
                </a:cubicBezTo>
                <a:cubicBezTo>
                  <a:pt x="13419" y="4826"/>
                  <a:pt x="14832" y="7266"/>
                  <a:pt x="15911" y="9933"/>
                </a:cubicBezTo>
                <a:cubicBezTo>
                  <a:pt x="16991" y="12600"/>
                  <a:pt x="17022" y="17632"/>
                  <a:pt x="17244" y="19172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398" name="Google Shape;398;p30"/>
          <p:cNvCxnSpPr>
            <a:endCxn id="399" idx="0"/>
          </p:cNvCxnSpPr>
          <p:nvPr/>
        </p:nvCxnSpPr>
        <p:spPr>
          <a:xfrm>
            <a:off x="2056363" y="2300388"/>
            <a:ext cx="0" cy="210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0" name="Google Shape;400;p30"/>
          <p:cNvSpPr txBox="1"/>
          <p:nvPr>
            <p:ph type="title"/>
          </p:nvPr>
        </p:nvSpPr>
        <p:spPr>
          <a:xfrm>
            <a:off x="311700" y="216425"/>
            <a:ext cx="331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Lines</a:t>
            </a:r>
            <a:r>
              <a:rPr lang="en">
                <a:solidFill>
                  <a:srgbClr val="AF1F39"/>
                </a:solidFill>
              </a:rPr>
              <a:t> Diagram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401" name="Google Shape;40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2" name="Google Shape;402;p30"/>
          <p:cNvSpPr/>
          <p:nvPr/>
        </p:nvSpPr>
        <p:spPr>
          <a:xfrm>
            <a:off x="1857150" y="893575"/>
            <a:ext cx="407700" cy="572700"/>
          </a:xfrm>
          <a:prstGeom prst="triangle">
            <a:avLst>
              <a:gd fmla="val 50000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03" name="Google Shape;403;p30"/>
          <p:cNvGrpSpPr/>
          <p:nvPr/>
        </p:nvGrpSpPr>
        <p:grpSpPr>
          <a:xfrm rot="10800000">
            <a:off x="1915001" y="1942046"/>
            <a:ext cx="282489" cy="319135"/>
            <a:chOff x="503514" y="1719948"/>
            <a:chExt cx="399900" cy="409200"/>
          </a:xfrm>
        </p:grpSpPr>
        <p:sp>
          <p:nvSpPr>
            <p:cNvPr id="404" name="Google Shape;404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05" name="Google Shape;405;p30"/>
            <p:cNvCxnSpPr>
              <a:stCxn id="404" idx="2"/>
            </p:cNvCxnSpPr>
            <p:nvPr/>
          </p:nvCxnSpPr>
          <p:spPr>
            <a:xfrm flipH="1">
              <a:off x="705114" y="1917648"/>
              <a:ext cx="198300" cy="208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6" name="Google Shape;406;p30"/>
            <p:cNvCxnSpPr>
              <a:stCxn id="404" idx="0"/>
            </p:cNvCxnSpPr>
            <p:nvPr/>
          </p:nvCxnSpPr>
          <p:spPr>
            <a:xfrm>
              <a:off x="503514" y="1917648"/>
              <a:ext cx="201600" cy="211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7" name="Google Shape;407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8" name="Google Shape;408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09" name="Google Shape;409;p30"/>
          <p:cNvSpPr/>
          <p:nvPr/>
        </p:nvSpPr>
        <p:spPr>
          <a:xfrm>
            <a:off x="1852535" y="2601971"/>
            <a:ext cx="407700" cy="393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10" name="Google Shape;410;p30"/>
          <p:cNvGrpSpPr/>
          <p:nvPr/>
        </p:nvGrpSpPr>
        <p:grpSpPr>
          <a:xfrm>
            <a:off x="1920043" y="3336360"/>
            <a:ext cx="282489" cy="319135"/>
            <a:chOff x="503514" y="1719948"/>
            <a:chExt cx="399900" cy="409200"/>
          </a:xfrm>
        </p:grpSpPr>
        <p:sp>
          <p:nvSpPr>
            <p:cNvPr id="411" name="Google Shape;411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12" name="Google Shape;412;p30"/>
            <p:cNvCxnSpPr>
              <a:stCxn id="411" idx="2"/>
            </p:cNvCxnSpPr>
            <p:nvPr/>
          </p:nvCxnSpPr>
          <p:spPr>
            <a:xfrm flipH="1">
              <a:off x="705114" y="1917648"/>
              <a:ext cx="198300" cy="208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3" name="Google Shape;413;p30"/>
            <p:cNvCxnSpPr>
              <a:stCxn id="411" idx="0"/>
            </p:cNvCxnSpPr>
            <p:nvPr/>
          </p:nvCxnSpPr>
          <p:spPr>
            <a:xfrm>
              <a:off x="503514" y="1917648"/>
              <a:ext cx="201600" cy="211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4" name="Google Shape;414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5" name="Google Shape;415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16" name="Google Shape;416;p30"/>
          <p:cNvSpPr/>
          <p:nvPr/>
        </p:nvSpPr>
        <p:spPr>
          <a:xfrm>
            <a:off x="1852525" y="4207480"/>
            <a:ext cx="407700" cy="807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17" name="Google Shape;417;p30"/>
          <p:cNvSpPr/>
          <p:nvPr/>
        </p:nvSpPr>
        <p:spPr>
          <a:xfrm>
            <a:off x="2264850" y="4621775"/>
            <a:ext cx="282600" cy="393600"/>
          </a:xfrm>
          <a:prstGeom prst="rtTriangl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18" name="Google Shape;418;p30"/>
          <p:cNvSpPr/>
          <p:nvPr/>
        </p:nvSpPr>
        <p:spPr>
          <a:xfrm flipH="1">
            <a:off x="1565025" y="4621775"/>
            <a:ext cx="282600" cy="393600"/>
          </a:xfrm>
          <a:prstGeom prst="rtTriangl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419" name="Google Shape;419;p30"/>
          <p:cNvCxnSpPr/>
          <p:nvPr/>
        </p:nvCxnSpPr>
        <p:spPr>
          <a:xfrm>
            <a:off x="2056513" y="1521450"/>
            <a:ext cx="0" cy="439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9" name="Google Shape;399;p30"/>
          <p:cNvSpPr/>
          <p:nvPr/>
        </p:nvSpPr>
        <p:spPr>
          <a:xfrm>
            <a:off x="2009863" y="251038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0" name="Google Shape;420;p30"/>
          <p:cNvSpPr/>
          <p:nvPr/>
        </p:nvSpPr>
        <p:spPr>
          <a:xfrm>
            <a:off x="2009725" y="1639888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1" name="Google Shape;421;p30"/>
          <p:cNvSpPr/>
          <p:nvPr/>
        </p:nvSpPr>
        <p:spPr>
          <a:xfrm>
            <a:off x="2009725" y="1564175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2" name="Google Shape;422;p30"/>
          <p:cNvSpPr/>
          <p:nvPr/>
        </p:nvSpPr>
        <p:spPr>
          <a:xfrm>
            <a:off x="2010013" y="147313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3" name="Google Shape;423;p30"/>
          <p:cNvSpPr/>
          <p:nvPr/>
        </p:nvSpPr>
        <p:spPr>
          <a:xfrm>
            <a:off x="2009863" y="299713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424" name="Google Shape;424;p30"/>
          <p:cNvCxnSpPr>
            <a:stCxn id="423" idx="4"/>
            <a:endCxn id="394" idx="0"/>
          </p:cNvCxnSpPr>
          <p:nvPr/>
        </p:nvCxnSpPr>
        <p:spPr>
          <a:xfrm>
            <a:off x="2056363" y="3087138"/>
            <a:ext cx="0" cy="203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5" name="Google Shape;425;p30"/>
          <p:cNvCxnSpPr>
            <a:endCxn id="416" idx="0"/>
          </p:cNvCxnSpPr>
          <p:nvPr/>
        </p:nvCxnSpPr>
        <p:spPr>
          <a:xfrm flipH="1">
            <a:off x="2056375" y="3649480"/>
            <a:ext cx="4800" cy="558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6" name="Google Shape;426;p30"/>
          <p:cNvSpPr/>
          <p:nvPr/>
        </p:nvSpPr>
        <p:spPr>
          <a:xfrm>
            <a:off x="2012238" y="410873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7" name="Google Shape;427;p30"/>
          <p:cNvSpPr/>
          <p:nvPr/>
        </p:nvSpPr>
        <p:spPr>
          <a:xfrm>
            <a:off x="2012238" y="4018725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8" name="Google Shape;428;p30"/>
          <p:cNvSpPr/>
          <p:nvPr/>
        </p:nvSpPr>
        <p:spPr>
          <a:xfrm>
            <a:off x="2012238" y="3943013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29" name="Google Shape;429;p30"/>
          <p:cNvSpPr txBox="1"/>
          <p:nvPr>
            <p:ph idx="1" type="body"/>
          </p:nvPr>
        </p:nvSpPr>
        <p:spPr>
          <a:xfrm>
            <a:off x="2250700" y="883600"/>
            <a:ext cx="12618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Nose Cone / 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Staging Cone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0" name="Google Shape;430;p30"/>
          <p:cNvSpPr txBox="1"/>
          <p:nvPr>
            <p:ph idx="1" type="body"/>
          </p:nvPr>
        </p:nvSpPr>
        <p:spPr>
          <a:xfrm>
            <a:off x="2273875" y="2615775"/>
            <a:ext cx="26232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Mission Package Tube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1" name="Google Shape;431;p30"/>
          <p:cNvSpPr txBox="1"/>
          <p:nvPr>
            <p:ph idx="1" type="body"/>
          </p:nvPr>
        </p:nvSpPr>
        <p:spPr>
          <a:xfrm>
            <a:off x="2288700" y="4192125"/>
            <a:ext cx="8802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2" name="Google Shape;432;p30"/>
          <p:cNvSpPr txBox="1"/>
          <p:nvPr>
            <p:ph idx="1" type="body"/>
          </p:nvPr>
        </p:nvSpPr>
        <p:spPr>
          <a:xfrm>
            <a:off x="480525" y="1804800"/>
            <a:ext cx="13644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Main </a:t>
            </a:r>
            <a:endParaRPr b="1" sz="120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Parachute + Bag</a:t>
            </a:r>
            <a:endParaRPr b="1" sz="120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3" name="Google Shape;433;p30"/>
          <p:cNvSpPr/>
          <p:nvPr/>
        </p:nvSpPr>
        <p:spPr>
          <a:xfrm>
            <a:off x="5446400" y="2548750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34" name="Google Shape;434;p30"/>
          <p:cNvSpPr/>
          <p:nvPr/>
        </p:nvSpPr>
        <p:spPr>
          <a:xfrm rot="10800000">
            <a:off x="5446410" y="2940571"/>
            <a:ext cx="407700" cy="572700"/>
          </a:xfrm>
          <a:prstGeom prst="triangle">
            <a:avLst>
              <a:gd fmla="val 50000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35" name="Google Shape;435;p30"/>
          <p:cNvGrpSpPr/>
          <p:nvPr/>
        </p:nvGrpSpPr>
        <p:grpSpPr>
          <a:xfrm>
            <a:off x="5509145" y="2594689"/>
            <a:ext cx="282489" cy="319135"/>
            <a:chOff x="503514" y="1719948"/>
            <a:chExt cx="399900" cy="409200"/>
          </a:xfrm>
        </p:grpSpPr>
        <p:sp>
          <p:nvSpPr>
            <p:cNvPr id="436" name="Google Shape;436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7" name="Google Shape;437;p30"/>
            <p:cNvCxnSpPr>
              <a:stCxn id="436" idx="2"/>
            </p:cNvCxnSpPr>
            <p:nvPr/>
          </p:nvCxnSpPr>
          <p:spPr>
            <a:xfrm flipH="1">
              <a:off x="705114" y="1917648"/>
              <a:ext cx="198300" cy="208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8" name="Google Shape;438;p30"/>
            <p:cNvCxnSpPr>
              <a:stCxn id="436" idx="0"/>
            </p:cNvCxnSpPr>
            <p:nvPr/>
          </p:nvCxnSpPr>
          <p:spPr>
            <a:xfrm>
              <a:off x="503514" y="1917648"/>
              <a:ext cx="201600" cy="211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9" name="Google Shape;439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0" name="Google Shape;440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41" name="Google Shape;441;p30"/>
          <p:cNvSpPr/>
          <p:nvPr/>
        </p:nvSpPr>
        <p:spPr>
          <a:xfrm rot="10800000">
            <a:off x="5446400" y="2139525"/>
            <a:ext cx="407700" cy="393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42" name="Google Shape;442;p30"/>
          <p:cNvGrpSpPr/>
          <p:nvPr/>
        </p:nvGrpSpPr>
        <p:grpSpPr>
          <a:xfrm>
            <a:off x="5071293" y="1138848"/>
            <a:ext cx="282489" cy="319135"/>
            <a:chOff x="503514" y="1719948"/>
            <a:chExt cx="399900" cy="409200"/>
          </a:xfrm>
        </p:grpSpPr>
        <p:sp>
          <p:nvSpPr>
            <p:cNvPr id="443" name="Google Shape;443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44" name="Google Shape;444;p30"/>
            <p:cNvCxnSpPr>
              <a:stCxn id="443" idx="2"/>
            </p:cNvCxnSpPr>
            <p:nvPr/>
          </p:nvCxnSpPr>
          <p:spPr>
            <a:xfrm flipH="1">
              <a:off x="705114" y="1917648"/>
              <a:ext cx="198300" cy="208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5" name="Google Shape;445;p30"/>
            <p:cNvCxnSpPr>
              <a:stCxn id="443" idx="0"/>
            </p:cNvCxnSpPr>
            <p:nvPr/>
          </p:nvCxnSpPr>
          <p:spPr>
            <a:xfrm>
              <a:off x="503514" y="1917648"/>
              <a:ext cx="201600" cy="211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6" name="Google Shape;446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7" name="Google Shape;447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48" name="Google Shape;448;p30"/>
          <p:cNvSpPr/>
          <p:nvPr/>
        </p:nvSpPr>
        <p:spPr>
          <a:xfrm>
            <a:off x="5924710" y="2666583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49" name="Google Shape;449;p30"/>
          <p:cNvGrpSpPr/>
          <p:nvPr/>
        </p:nvGrpSpPr>
        <p:grpSpPr>
          <a:xfrm>
            <a:off x="4716275" y="4067367"/>
            <a:ext cx="982425" cy="807900"/>
            <a:chOff x="4540550" y="1751192"/>
            <a:chExt cx="982425" cy="807900"/>
          </a:xfrm>
        </p:grpSpPr>
        <p:sp>
          <p:nvSpPr>
            <p:cNvPr id="450" name="Google Shape;450;p30"/>
            <p:cNvSpPr/>
            <p:nvPr/>
          </p:nvSpPr>
          <p:spPr>
            <a:xfrm>
              <a:off x="4828050" y="1751192"/>
              <a:ext cx="407700" cy="8079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sp>
          <p:nvSpPr>
            <p:cNvPr id="451" name="Google Shape;451;p30"/>
            <p:cNvSpPr/>
            <p:nvPr/>
          </p:nvSpPr>
          <p:spPr>
            <a:xfrm>
              <a:off x="5240375" y="2165488"/>
              <a:ext cx="282600" cy="393600"/>
            </a:xfrm>
            <a:prstGeom prst="rtTriangle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sp>
          <p:nvSpPr>
            <p:cNvPr id="452" name="Google Shape;452;p30"/>
            <p:cNvSpPr/>
            <p:nvPr/>
          </p:nvSpPr>
          <p:spPr>
            <a:xfrm flipH="1">
              <a:off x="4540550" y="2165488"/>
              <a:ext cx="282600" cy="393600"/>
            </a:xfrm>
            <a:prstGeom prst="rtTriangle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</p:grpSp>
      <p:sp>
        <p:nvSpPr>
          <p:cNvPr id="453" name="Google Shape;453;p30"/>
          <p:cNvSpPr/>
          <p:nvPr/>
        </p:nvSpPr>
        <p:spPr>
          <a:xfrm>
            <a:off x="5598838" y="2038650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454" name="Google Shape;454;p30"/>
          <p:cNvCxnSpPr>
            <a:endCxn id="455" idx="0"/>
          </p:cNvCxnSpPr>
          <p:nvPr/>
        </p:nvCxnSpPr>
        <p:spPr>
          <a:xfrm flipH="1">
            <a:off x="5209988" y="1452100"/>
            <a:ext cx="2400" cy="2350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6" name="Google Shape;456;p30"/>
          <p:cNvSpPr/>
          <p:nvPr/>
        </p:nvSpPr>
        <p:spPr>
          <a:xfrm>
            <a:off x="5163488" y="3968625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57" name="Google Shape;457;p30"/>
          <p:cNvSpPr/>
          <p:nvPr/>
        </p:nvSpPr>
        <p:spPr>
          <a:xfrm>
            <a:off x="5163488" y="3878613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55" name="Google Shape;455;p30"/>
          <p:cNvSpPr/>
          <p:nvPr/>
        </p:nvSpPr>
        <p:spPr>
          <a:xfrm>
            <a:off x="5163488" y="3802900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58" name="Google Shape;458;p30"/>
          <p:cNvGrpSpPr/>
          <p:nvPr/>
        </p:nvGrpSpPr>
        <p:grpSpPr>
          <a:xfrm>
            <a:off x="7723733" y="1188864"/>
            <a:ext cx="282489" cy="319135"/>
            <a:chOff x="503514" y="1719948"/>
            <a:chExt cx="399900" cy="409200"/>
          </a:xfrm>
        </p:grpSpPr>
        <p:sp>
          <p:nvSpPr>
            <p:cNvPr id="459" name="Google Shape;459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60" name="Google Shape;460;p30"/>
            <p:cNvCxnSpPr>
              <a:stCxn id="459" idx="2"/>
            </p:cNvCxnSpPr>
            <p:nvPr/>
          </p:nvCxnSpPr>
          <p:spPr>
            <a:xfrm flipH="1">
              <a:off x="705114" y="1917648"/>
              <a:ext cx="198300" cy="208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1" name="Google Shape;461;p30"/>
            <p:cNvCxnSpPr>
              <a:stCxn id="459" idx="0"/>
            </p:cNvCxnSpPr>
            <p:nvPr/>
          </p:nvCxnSpPr>
          <p:spPr>
            <a:xfrm>
              <a:off x="503514" y="1917648"/>
              <a:ext cx="201600" cy="211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2" name="Google Shape;462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63" name="Google Shape;463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64" name="Google Shape;464;p30"/>
          <p:cNvSpPr/>
          <p:nvPr/>
        </p:nvSpPr>
        <p:spPr>
          <a:xfrm rot="10800000">
            <a:off x="7992635" y="1936608"/>
            <a:ext cx="407700" cy="572700"/>
          </a:xfrm>
          <a:prstGeom prst="triangle">
            <a:avLst>
              <a:gd fmla="val 50000" name="adj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65" name="Google Shape;465;p30"/>
          <p:cNvSpPr/>
          <p:nvPr/>
        </p:nvSpPr>
        <p:spPr>
          <a:xfrm rot="10800000">
            <a:off x="7661125" y="2454088"/>
            <a:ext cx="407700" cy="393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66" name="Google Shape;466;p30"/>
          <p:cNvGrpSpPr/>
          <p:nvPr/>
        </p:nvGrpSpPr>
        <p:grpSpPr>
          <a:xfrm>
            <a:off x="7373763" y="4196067"/>
            <a:ext cx="982425" cy="807900"/>
            <a:chOff x="4540550" y="1751192"/>
            <a:chExt cx="982425" cy="807900"/>
          </a:xfrm>
        </p:grpSpPr>
        <p:sp>
          <p:nvSpPr>
            <p:cNvPr id="467" name="Google Shape;467;p30"/>
            <p:cNvSpPr/>
            <p:nvPr/>
          </p:nvSpPr>
          <p:spPr>
            <a:xfrm>
              <a:off x="4828050" y="1751192"/>
              <a:ext cx="407700" cy="807900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5240375" y="2165488"/>
              <a:ext cx="282600" cy="393600"/>
            </a:xfrm>
            <a:prstGeom prst="rtTriangle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sp>
          <p:nvSpPr>
            <p:cNvPr id="469" name="Google Shape;469;p30"/>
            <p:cNvSpPr/>
            <p:nvPr/>
          </p:nvSpPr>
          <p:spPr>
            <a:xfrm flipH="1">
              <a:off x="4540550" y="2165488"/>
              <a:ext cx="282600" cy="393600"/>
            </a:xfrm>
            <a:prstGeom prst="rtTriangle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</p:grpSp>
      <p:sp>
        <p:nvSpPr>
          <p:cNvPr id="470" name="Google Shape;470;p30"/>
          <p:cNvSpPr/>
          <p:nvPr/>
        </p:nvSpPr>
        <p:spPr>
          <a:xfrm>
            <a:off x="7106185" y="2785308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71" name="Google Shape;471;p30"/>
          <p:cNvSpPr/>
          <p:nvPr/>
        </p:nvSpPr>
        <p:spPr>
          <a:xfrm>
            <a:off x="8068835" y="3109958"/>
            <a:ext cx="407700" cy="3936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pSp>
        <p:nvGrpSpPr>
          <p:cNvPr id="472" name="Google Shape;472;p30"/>
          <p:cNvGrpSpPr/>
          <p:nvPr/>
        </p:nvGrpSpPr>
        <p:grpSpPr>
          <a:xfrm rot="-5400000">
            <a:off x="7259256" y="3579485"/>
            <a:ext cx="282489" cy="319135"/>
            <a:chOff x="503514" y="1719948"/>
            <a:chExt cx="399900" cy="409200"/>
          </a:xfrm>
        </p:grpSpPr>
        <p:sp>
          <p:nvSpPr>
            <p:cNvPr id="473" name="Google Shape;473;p30"/>
            <p:cNvSpPr/>
            <p:nvPr/>
          </p:nvSpPr>
          <p:spPr>
            <a:xfrm rot="10800000">
              <a:off x="503514" y="1719948"/>
              <a:ext cx="399900" cy="395400"/>
            </a:xfrm>
            <a:prstGeom prst="pie">
              <a:avLst>
                <a:gd fmla="val 0" name="adj1"/>
                <a:gd fmla="val 10800000" name="adj2"/>
              </a:avLst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74" name="Google Shape;474;p30"/>
            <p:cNvCxnSpPr>
              <a:stCxn id="473" idx="2"/>
            </p:cNvCxnSpPr>
            <p:nvPr/>
          </p:nvCxnSpPr>
          <p:spPr>
            <a:xfrm rot="5400000">
              <a:off x="699864" y="1922898"/>
              <a:ext cx="208800" cy="1983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5" name="Google Shape;475;p30"/>
            <p:cNvCxnSpPr>
              <a:stCxn id="473" idx="0"/>
            </p:cNvCxnSpPr>
            <p:nvPr/>
          </p:nvCxnSpPr>
          <p:spPr>
            <a:xfrm flipH="1" rot="-5400000">
              <a:off x="498564" y="1922598"/>
              <a:ext cx="211500" cy="2016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6" name="Google Shape;476;p30"/>
            <p:cNvCxnSpPr/>
            <p:nvPr/>
          </p:nvCxnSpPr>
          <p:spPr>
            <a:xfrm flipH="1">
              <a:off x="704878" y="1916089"/>
              <a:ext cx="66300" cy="205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77" name="Google Shape;477;p30"/>
            <p:cNvCxnSpPr/>
            <p:nvPr/>
          </p:nvCxnSpPr>
          <p:spPr>
            <a:xfrm>
              <a:off x="620631" y="1915490"/>
              <a:ext cx="84300" cy="209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78" name="Google Shape;478;p30"/>
          <p:cNvSpPr/>
          <p:nvPr/>
        </p:nvSpPr>
        <p:spPr>
          <a:xfrm>
            <a:off x="8149963" y="183853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79" name="Google Shape;479;p30"/>
          <p:cNvSpPr/>
          <p:nvPr/>
        </p:nvSpPr>
        <p:spPr>
          <a:xfrm>
            <a:off x="7818475" y="2364088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0" name="Google Shape;480;p30"/>
          <p:cNvSpPr/>
          <p:nvPr/>
        </p:nvSpPr>
        <p:spPr>
          <a:xfrm>
            <a:off x="7818475" y="2274075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1" name="Google Shape;481;p30"/>
          <p:cNvSpPr/>
          <p:nvPr/>
        </p:nvSpPr>
        <p:spPr>
          <a:xfrm>
            <a:off x="7818475" y="2198363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2" name="Google Shape;482;p30"/>
          <p:cNvSpPr/>
          <p:nvPr/>
        </p:nvSpPr>
        <p:spPr>
          <a:xfrm rot="5266992">
            <a:off x="2099000" y="2497230"/>
            <a:ext cx="93070" cy="9006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3" name="Google Shape;483;p30"/>
          <p:cNvSpPr/>
          <p:nvPr/>
        </p:nvSpPr>
        <p:spPr>
          <a:xfrm rot="5266992">
            <a:off x="2174661" y="2494429"/>
            <a:ext cx="93070" cy="9006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4" name="Google Shape;484;p30"/>
          <p:cNvSpPr/>
          <p:nvPr/>
        </p:nvSpPr>
        <p:spPr>
          <a:xfrm>
            <a:off x="5598838" y="1952050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5" name="Google Shape;485;p30"/>
          <p:cNvSpPr/>
          <p:nvPr/>
        </p:nvSpPr>
        <p:spPr>
          <a:xfrm>
            <a:off x="5598838" y="1876338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6" name="Google Shape;486;p30"/>
          <p:cNvSpPr/>
          <p:nvPr/>
        </p:nvSpPr>
        <p:spPr>
          <a:xfrm rot="5400000">
            <a:off x="2094219" y="3013319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7" name="Google Shape;487;p30"/>
          <p:cNvSpPr/>
          <p:nvPr/>
        </p:nvSpPr>
        <p:spPr>
          <a:xfrm rot="5400000">
            <a:off x="2169931" y="3013319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8" name="Google Shape;488;p30"/>
          <p:cNvSpPr/>
          <p:nvPr/>
        </p:nvSpPr>
        <p:spPr>
          <a:xfrm rot="10800000">
            <a:off x="7818475" y="2854225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89" name="Google Shape;489;p30"/>
          <p:cNvSpPr/>
          <p:nvPr/>
        </p:nvSpPr>
        <p:spPr>
          <a:xfrm rot="10800000">
            <a:off x="7818475" y="2944238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90" name="Google Shape;490;p30"/>
          <p:cNvSpPr/>
          <p:nvPr/>
        </p:nvSpPr>
        <p:spPr>
          <a:xfrm rot="10800000">
            <a:off x="7818475" y="3019950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91" name="Google Shape;491;p30"/>
          <p:cNvSpPr/>
          <p:nvPr/>
        </p:nvSpPr>
        <p:spPr>
          <a:xfrm>
            <a:off x="7555600" y="3747625"/>
            <a:ext cx="315625" cy="452425"/>
          </a:xfrm>
          <a:custGeom>
            <a:rect b="b" l="l" r="r" t="t"/>
            <a:pathLst>
              <a:path extrusionOk="0" h="18097" w="12625">
                <a:moveTo>
                  <a:pt x="12382" y="18097"/>
                </a:moveTo>
                <a:cubicBezTo>
                  <a:pt x="12223" y="15557"/>
                  <a:pt x="13494" y="5873"/>
                  <a:pt x="11430" y="2857"/>
                </a:cubicBezTo>
                <a:cubicBezTo>
                  <a:pt x="9366" y="-159"/>
                  <a:pt x="1905" y="476"/>
                  <a:pt x="0" y="0"/>
                </a:cubicBezTo>
              </a:path>
            </a:pathLst>
          </a:cu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2" name="Google Shape;492;p30"/>
          <p:cNvSpPr/>
          <p:nvPr/>
        </p:nvSpPr>
        <p:spPr>
          <a:xfrm>
            <a:off x="8149975" y="1750025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93" name="Google Shape;493;p30"/>
          <p:cNvSpPr/>
          <p:nvPr/>
        </p:nvSpPr>
        <p:spPr>
          <a:xfrm>
            <a:off x="8149975" y="1674313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494" name="Google Shape;494;p30"/>
          <p:cNvSpPr txBox="1"/>
          <p:nvPr>
            <p:ph idx="1" type="body"/>
          </p:nvPr>
        </p:nvSpPr>
        <p:spPr>
          <a:xfrm>
            <a:off x="499575" y="3165663"/>
            <a:ext cx="13644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Drogue</a:t>
            </a:r>
            <a:endParaRPr b="1" sz="120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Parachute + Bag</a:t>
            </a:r>
            <a:endParaRPr b="1" sz="120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30"/>
          <p:cNvSpPr txBox="1"/>
          <p:nvPr>
            <p:ph idx="1" type="body"/>
          </p:nvPr>
        </p:nvSpPr>
        <p:spPr>
          <a:xfrm>
            <a:off x="4334975" y="717150"/>
            <a:ext cx="2328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Drogue Deployment: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6" name="Google Shape;496;p30"/>
          <p:cNvSpPr txBox="1"/>
          <p:nvPr>
            <p:ph idx="1" type="body"/>
          </p:nvPr>
        </p:nvSpPr>
        <p:spPr>
          <a:xfrm>
            <a:off x="6816975" y="733079"/>
            <a:ext cx="16941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Main Deployment:</a:t>
            </a:r>
            <a:endParaRPr b="1"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97" name="Google Shape;497;p30"/>
          <p:cNvCxnSpPr/>
          <p:nvPr/>
        </p:nvCxnSpPr>
        <p:spPr>
          <a:xfrm flipH="1">
            <a:off x="4291975" y="807625"/>
            <a:ext cx="9300" cy="4249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98" name="Google Shape;498;p30"/>
          <p:cNvCxnSpPr/>
          <p:nvPr/>
        </p:nvCxnSpPr>
        <p:spPr>
          <a:xfrm flipH="1">
            <a:off x="6790838" y="807625"/>
            <a:ext cx="9300" cy="4249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499" name="Google Shape;499;p30"/>
          <p:cNvSpPr/>
          <p:nvPr/>
        </p:nvSpPr>
        <p:spPr>
          <a:xfrm>
            <a:off x="576638" y="1027213"/>
            <a:ext cx="93000" cy="90000"/>
          </a:xfrm>
          <a:prstGeom prst="ellipse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00" name="Google Shape;500;p30"/>
          <p:cNvSpPr/>
          <p:nvPr/>
        </p:nvSpPr>
        <p:spPr>
          <a:xfrm>
            <a:off x="576650" y="1350750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01" name="Google Shape;501;p30"/>
          <p:cNvSpPr/>
          <p:nvPr/>
        </p:nvSpPr>
        <p:spPr>
          <a:xfrm>
            <a:off x="576650" y="1275038"/>
            <a:ext cx="93000" cy="90000"/>
          </a:xfrm>
          <a:prstGeom prst="ellipse">
            <a:avLst/>
          </a:pr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02" name="Google Shape;502;p30"/>
          <p:cNvSpPr txBox="1"/>
          <p:nvPr>
            <p:ph idx="1" type="body"/>
          </p:nvPr>
        </p:nvSpPr>
        <p:spPr>
          <a:xfrm>
            <a:off x="619088" y="875425"/>
            <a:ext cx="9825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6D9EEB"/>
                </a:solidFill>
                <a:latin typeface="Open Sans"/>
                <a:ea typeface="Open Sans"/>
                <a:cs typeface="Open Sans"/>
                <a:sym typeface="Open Sans"/>
              </a:rPr>
              <a:t>Quicklink</a:t>
            </a:r>
            <a:endParaRPr b="1" sz="1200">
              <a:solidFill>
                <a:srgbClr val="6D9EE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3" name="Google Shape;503;p30"/>
          <p:cNvSpPr txBox="1"/>
          <p:nvPr>
            <p:ph idx="1" type="body"/>
          </p:nvPr>
        </p:nvSpPr>
        <p:spPr>
          <a:xfrm>
            <a:off x="641363" y="1175388"/>
            <a:ext cx="9825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Swivel</a:t>
            </a:r>
            <a:endParaRPr b="1" sz="1200">
              <a:solidFill>
                <a:srgbClr val="6AA84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4" name="Google Shape;504;p30"/>
          <p:cNvSpPr txBox="1"/>
          <p:nvPr>
            <p:ph idx="1" type="body"/>
          </p:nvPr>
        </p:nvSpPr>
        <p:spPr>
          <a:xfrm>
            <a:off x="475457" y="1616994"/>
            <a:ext cx="13644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Cone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05" name="Google Shape;505;p30"/>
          <p:cNvSpPr txBox="1"/>
          <p:nvPr>
            <p:ph idx="1" type="body"/>
          </p:nvPr>
        </p:nvSpPr>
        <p:spPr>
          <a:xfrm>
            <a:off x="771500" y="2214150"/>
            <a:ext cx="13644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Main Bag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06" name="Google Shape;506;p30"/>
          <p:cNvSpPr txBox="1"/>
          <p:nvPr>
            <p:ph idx="1" type="body"/>
          </p:nvPr>
        </p:nvSpPr>
        <p:spPr>
          <a:xfrm>
            <a:off x="2932725" y="1969169"/>
            <a:ext cx="13644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Main MPT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07" name="Google Shape;507;p30"/>
          <p:cNvSpPr txBox="1"/>
          <p:nvPr>
            <p:ph idx="1" type="body"/>
          </p:nvPr>
        </p:nvSpPr>
        <p:spPr>
          <a:xfrm>
            <a:off x="2822500" y="3412200"/>
            <a:ext cx="15957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Drogue MPT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08" name="Google Shape;508;p30"/>
          <p:cNvSpPr txBox="1"/>
          <p:nvPr>
            <p:ph idx="1" type="body"/>
          </p:nvPr>
        </p:nvSpPr>
        <p:spPr>
          <a:xfrm>
            <a:off x="509544" y="2987846"/>
            <a:ext cx="15957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Drogue Bag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09" name="Google Shape;509;p30"/>
          <p:cNvSpPr txBox="1"/>
          <p:nvPr>
            <p:ph idx="1" type="body"/>
          </p:nvPr>
        </p:nvSpPr>
        <p:spPr>
          <a:xfrm>
            <a:off x="1084475" y="3636425"/>
            <a:ext cx="1098900" cy="3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</a:rPr>
              <a:t>Motor Riser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510" name="Google Shape;510;p30"/>
          <p:cNvSpPr/>
          <p:nvPr/>
        </p:nvSpPr>
        <p:spPr>
          <a:xfrm>
            <a:off x="1800250" y="1732811"/>
            <a:ext cx="219000" cy="13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11" name="Google Shape;511;p30"/>
          <p:cNvSpPr/>
          <p:nvPr/>
        </p:nvSpPr>
        <p:spPr>
          <a:xfrm>
            <a:off x="1798025" y="3119498"/>
            <a:ext cx="219000" cy="13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12" name="Google Shape;512;p30"/>
          <p:cNvSpPr/>
          <p:nvPr/>
        </p:nvSpPr>
        <p:spPr>
          <a:xfrm rot="10800000">
            <a:off x="2723300" y="2074348"/>
            <a:ext cx="219000" cy="13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13" name="Google Shape;513;p30"/>
          <p:cNvSpPr/>
          <p:nvPr/>
        </p:nvSpPr>
        <p:spPr>
          <a:xfrm rot="10800000">
            <a:off x="2645212" y="3518492"/>
            <a:ext cx="219000" cy="138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0" name="Shape 2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1" name="Google Shape;2321;p1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Via Stitching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22" name="Google Shape;2322;p192"/>
          <p:cNvSpPr txBox="1"/>
          <p:nvPr>
            <p:ph idx="1" type="body"/>
          </p:nvPr>
        </p:nvSpPr>
        <p:spPr>
          <a:xfrm>
            <a:off x="3470475" y="1266725"/>
            <a:ext cx="5278800" cy="339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Uneven spread of vias consequence of automatic avoidance of parts on back side</a:t>
            </a:r>
            <a:br>
              <a:rPr lang="en" sz="1600"/>
            </a:b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Via stitching: </a:t>
            </a:r>
            <a:endParaRPr sz="1600"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Allow energy to dissipate quickly</a:t>
            </a:r>
            <a:endParaRPr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Ensures ground stays relatively consistent voltage</a:t>
            </a:r>
            <a:endParaRPr/>
          </a:p>
        </p:txBody>
      </p:sp>
      <p:sp>
        <p:nvSpPr>
          <p:cNvPr id="2323" name="Google Shape;2323;p1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24" name="Google Shape;2324;p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975" y="1111200"/>
            <a:ext cx="2862494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8" name="Shape 2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9" name="Google Shape;2329;p193"/>
          <p:cNvSpPr txBox="1"/>
          <p:nvPr>
            <p:ph idx="1" type="body"/>
          </p:nvPr>
        </p:nvSpPr>
        <p:spPr>
          <a:xfrm>
            <a:off x="6165300" y="1118975"/>
            <a:ext cx="2718900" cy="40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Effective dielectric constant impacted by geometry of transmission line</a:t>
            </a:r>
            <a:br>
              <a:rPr lang="en" sz="1600"/>
            </a:b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Higher dielectric constants result in more loss</a:t>
            </a:r>
            <a:endParaRPr sz="1600"/>
          </a:p>
        </p:txBody>
      </p:sp>
      <p:sp>
        <p:nvSpPr>
          <p:cNvPr id="2330" name="Google Shape;2330;p1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Grounded Coplanar Waveguide</a:t>
            </a:r>
            <a:endParaRPr/>
          </a:p>
        </p:txBody>
      </p:sp>
      <p:sp>
        <p:nvSpPr>
          <p:cNvPr id="2331" name="Google Shape;2331;p1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32" name="Google Shape;2332;p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875" y="1442000"/>
            <a:ext cx="2615050" cy="2531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3" name="Google Shape;2333;p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4350" y="1118975"/>
            <a:ext cx="2805900" cy="359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7" name="Shape 2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8" name="Google Shape;2338;p1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Grounded Coplanar Waveguide</a:t>
            </a:r>
            <a:endParaRPr/>
          </a:p>
        </p:txBody>
      </p:sp>
      <p:sp>
        <p:nvSpPr>
          <p:cNvPr id="2339" name="Google Shape;2339;p194"/>
          <p:cNvSpPr txBox="1"/>
          <p:nvPr>
            <p:ph idx="1" type="body"/>
          </p:nvPr>
        </p:nvSpPr>
        <p:spPr>
          <a:xfrm>
            <a:off x="226450" y="1005825"/>
            <a:ext cx="52140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Balance: Conductor loss higher at lower frequencies </a:t>
            </a:r>
            <a:endParaRPr sz="1600"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Skin effect (tendency to distribute on surface of conductor) increases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</a:pPr>
            <a:r>
              <a:rPr lang="en" sz="1600">
                <a:latin typeface="Open Sans"/>
                <a:ea typeface="Open Sans"/>
                <a:cs typeface="Open Sans"/>
                <a:sym typeface="Open Sans"/>
              </a:rPr>
              <a:t>A bit of a wash in terms of loss at 915MHz</a:t>
            </a:r>
            <a:endParaRPr sz="16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0" name="Google Shape;2340;p19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41" name="Google Shape;2341;p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0244" y="2344275"/>
            <a:ext cx="3462056" cy="266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2" name="Google Shape;2342;p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10946" y="177796"/>
            <a:ext cx="2257609" cy="117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3" name="Google Shape;2343;p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5850" y="1449722"/>
            <a:ext cx="2492550" cy="93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7" name="Shape 2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8" name="Google Shape;2348;p1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Amplifier BOM- Components</a:t>
            </a:r>
            <a:endParaRPr/>
          </a:p>
        </p:txBody>
      </p:sp>
      <p:sp>
        <p:nvSpPr>
          <p:cNvPr id="2349" name="Google Shape;2349;p1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50" name="Google Shape;2350;p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900" y="1017725"/>
            <a:ext cx="7964203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4" name="Shape 2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" name="Google Shape;2355;p1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Pyros-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56" name="Google Shape;2356;p1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Char char="●"/>
            </a:pPr>
            <a:r>
              <a:rPr lang="en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Goal: </a:t>
            </a:r>
            <a:endParaRPr sz="1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DENNIS triggers recovery for rocket rocket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Ability to ignite 3 ematches per DENNIS</a:t>
            </a:r>
            <a:endParaRPr sz="1900">
              <a:solidFill>
                <a:schemeClr val="dk1"/>
              </a:solidFill>
            </a:endParaRPr>
          </a:p>
          <a:p>
            <a:pPr indent="-3492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■"/>
            </a:pPr>
            <a:r>
              <a:rPr lang="en" sz="1900">
                <a:solidFill>
                  <a:schemeClr val="dk1"/>
                </a:solidFill>
              </a:rPr>
              <a:t>Sustainer: drogue, main parachute, miscellaneous</a:t>
            </a:r>
            <a:br>
              <a:rPr lang="en" sz="1900">
                <a:solidFill>
                  <a:schemeClr val="dk1"/>
                </a:solidFill>
              </a:rPr>
            </a:br>
            <a:endParaRPr sz="1900">
              <a:solidFill>
                <a:schemeClr val="dk1"/>
              </a:solidFill>
            </a:endParaRPr>
          </a:p>
          <a:p>
            <a:pPr indent="-3492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Char char="●"/>
            </a:pPr>
            <a:r>
              <a:rPr lang="en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Basic concept: </a:t>
            </a:r>
            <a:endParaRPr sz="1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Send a current through an electronic match to ignite it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Sense continuity to have confidence circuit working</a:t>
            </a:r>
            <a:br>
              <a:rPr lang="en" sz="1900">
                <a:solidFill>
                  <a:schemeClr val="dk1"/>
                </a:solidFill>
              </a:rPr>
            </a:b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2357" name="Google Shape;2357;p19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1" name="Shape 2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2" name="Google Shape;2362;p19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Char char="●"/>
            </a:pPr>
            <a:r>
              <a:rPr lang="en" sz="1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Decision not to fire first or second stages with DENNIS:</a:t>
            </a:r>
            <a:endParaRPr sz="1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pen Sans"/>
              <a:buChar char="○"/>
            </a:pPr>
            <a:r>
              <a:rPr lang="en" sz="1900">
                <a:solidFill>
                  <a:schemeClr val="dk1"/>
                </a:solidFill>
              </a:rPr>
              <a:t>Site/competition restrictions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Little additional proof of concept/challenge for firmware or hardware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Consequence of error high</a:t>
            </a:r>
            <a:br>
              <a:rPr lang="en" sz="1900">
                <a:solidFill>
                  <a:schemeClr val="dk1"/>
                </a:solidFill>
              </a:rPr>
            </a:br>
            <a:endParaRPr sz="1900">
              <a:solidFill>
                <a:schemeClr val="dk1"/>
              </a:solidFill>
            </a:endParaRPr>
          </a:p>
          <a:p>
            <a:pPr indent="-3492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●"/>
            </a:pPr>
            <a:r>
              <a:rPr lang="en" sz="1900">
                <a:solidFill>
                  <a:schemeClr val="dk1"/>
                </a:solidFill>
              </a:rPr>
              <a:t>Testing: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Circuit and code functionality check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Ground test </a:t>
            </a:r>
            <a:endParaRPr sz="1900">
              <a:solidFill>
                <a:schemeClr val="dk1"/>
              </a:solidFill>
            </a:endParaRPr>
          </a:p>
          <a:p>
            <a:pPr indent="-3492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" sz="1900">
                <a:solidFill>
                  <a:schemeClr val="dk1"/>
                </a:solidFill>
              </a:rPr>
              <a:t>Flight test on an L2</a:t>
            </a:r>
            <a:endParaRPr sz="1900">
              <a:solidFill>
                <a:schemeClr val="dk1"/>
              </a:solidFill>
            </a:endParaRPr>
          </a:p>
        </p:txBody>
      </p:sp>
      <p:sp>
        <p:nvSpPr>
          <p:cNvPr id="2363" name="Google Shape;2363;p1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Pyros- Safety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64" name="Google Shape;2364;p19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8" name="Shape 2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Google Shape;2369;p198"/>
          <p:cNvSpPr txBox="1"/>
          <p:nvPr>
            <p:ph idx="1" type="body"/>
          </p:nvPr>
        </p:nvSpPr>
        <p:spPr>
          <a:xfrm>
            <a:off x="311700" y="1152475"/>
            <a:ext cx="486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MOSFET transistor switched on by MCU by raising voltage at GATE</a:t>
            </a:r>
            <a:br>
              <a:rPr lang="en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MCU pin sense voltage over R</a:t>
            </a:r>
            <a:r>
              <a:rPr baseline="-25000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to check continuity</a:t>
            </a:r>
            <a:b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Ematch: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1A to ignite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40mA max to test</a:t>
            </a:r>
            <a:endParaRPr sz="1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0" name="Google Shape;2370;p1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Pyros- Design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71" name="Google Shape;2371;p1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72" name="Google Shape;2372;p198"/>
          <p:cNvPicPr preferRelativeResize="0"/>
          <p:nvPr/>
        </p:nvPicPr>
        <p:blipFill rotWithShape="1">
          <a:blip r:embed="rId3">
            <a:alphaModFix/>
          </a:blip>
          <a:srcRect b="27612" l="0" r="0" t="21396"/>
          <a:stretch/>
        </p:blipFill>
        <p:spPr>
          <a:xfrm>
            <a:off x="5321100" y="1272225"/>
            <a:ext cx="3822902" cy="25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6" name="Shape 2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7" name="Google Shape;2377;p199"/>
          <p:cNvSpPr txBox="1"/>
          <p:nvPr>
            <p:ph idx="1" type="body"/>
          </p:nvPr>
        </p:nvSpPr>
        <p:spPr>
          <a:xfrm>
            <a:off x="311700" y="1152475"/>
            <a:ext cx="486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MOSFET transistor switched on by MCU by raising voltage at GATE</a:t>
            </a:r>
            <a:br>
              <a:rPr lang="en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MCU pin sense voltage over R</a:t>
            </a:r>
            <a:r>
              <a:rPr baseline="-25000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to check continuity</a:t>
            </a:r>
            <a:b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Ematch: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1A to ignite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40mA max to test</a:t>
            </a:r>
            <a:endParaRPr sz="1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78" name="Google Shape;2378;p1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Pyros- Design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379" name="Google Shape;2379;p19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80" name="Google Shape;2380;p199"/>
          <p:cNvPicPr preferRelativeResize="0"/>
          <p:nvPr/>
        </p:nvPicPr>
        <p:blipFill rotWithShape="1">
          <a:blip r:embed="rId3">
            <a:alphaModFix/>
          </a:blip>
          <a:srcRect b="27612" l="0" r="0" t="21396"/>
          <a:stretch/>
        </p:blipFill>
        <p:spPr>
          <a:xfrm>
            <a:off x="5321100" y="1272225"/>
            <a:ext cx="3822902" cy="25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384" name="Shape 2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" name="Google Shape;2385;p20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Transistor Selection</a:t>
            </a:r>
            <a:endParaRPr b="1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386" name="Google Shape;2386;p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8" y="4383814"/>
            <a:ext cx="770026" cy="77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387" name="Google Shape;2387;p2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388" name="Google Shape;2388;p200"/>
          <p:cNvGraphicFramePr/>
          <p:nvPr/>
        </p:nvGraphicFramePr>
        <p:xfrm>
          <a:off x="1951338" y="1253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950375"/>
                <a:gridCol w="3290950"/>
              </a:tblGrid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SI2312BDS-T1-E3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DS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20V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GS</a:t>
                      </a:r>
                      <a:endParaRPr baseline="-250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8V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</a:t>
                      </a: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(5 seconds)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5.0A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</a:t>
                      </a: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(Steady State)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3.9A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</a:t>
                      </a: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(5 seconds)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1.25W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</a:t>
                      </a:r>
                      <a:r>
                        <a:rPr baseline="-25000"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</a:t>
                      </a: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(Steady State)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0.75W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  <a:tr h="39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Type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N-Channel, Enhancement</a:t>
                      </a:r>
                      <a:endParaRPr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392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p2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Check Transistor Works</a:t>
            </a:r>
            <a:endParaRPr b="1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94" name="Google Shape;2394;p201"/>
          <p:cNvSpPr txBox="1"/>
          <p:nvPr>
            <p:ph idx="1" type="body"/>
          </p:nvPr>
        </p:nvSpPr>
        <p:spPr>
          <a:xfrm>
            <a:off x="311700" y="1034625"/>
            <a:ext cx="3954300" cy="31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Below the maximum current/power of the transistor and above the current needed to ignite the ematch</a:t>
            </a:r>
            <a:b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b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aseline="-25000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95" name="Google Shape;2395;p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8" y="4383814"/>
            <a:ext cx="770026" cy="77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396" name="Google Shape;2396;p20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97" name="Google Shape;2397;p2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1" y="491938"/>
            <a:ext cx="4186526" cy="4223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Lines Sizing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19" name="Google Shape;51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520" name="Google Shape;520;p31"/>
          <p:cNvGraphicFramePr/>
          <p:nvPr/>
        </p:nvGraphicFramePr>
        <p:xfrm>
          <a:off x="311713" y="97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069100"/>
                <a:gridCol w="2069100"/>
                <a:gridCol w="2069100"/>
                <a:gridCol w="2426975"/>
              </a:tblGrid>
              <a:tr h="410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Line: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Length (Sustainer):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Length (Booster):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Calculations: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4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Cone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&gt; cone length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 MPT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16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 x MPT length AND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&gt; cone riser + cone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Main Bag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1.5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1.5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7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Drogue MPT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19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 x MPT length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0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Drogue Motor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24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16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 x motor length 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AND</a:t>
                      </a:r>
                      <a:endParaRPr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&gt; mpt riser + mpt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1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Drogue Bag Riser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1.5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1.5 ft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21" name="Google Shape;521;p31"/>
          <p:cNvSpPr txBox="1"/>
          <p:nvPr>
            <p:ph idx="1" type="body"/>
          </p:nvPr>
        </p:nvSpPr>
        <p:spPr>
          <a:xfrm>
            <a:off x="622650" y="4422925"/>
            <a:ext cx="7560300" cy="63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Dangling sections of the rocket should not collide with each other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Prevent wake effects from the rocket body on parachute inflation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401" name="Shape 2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" name="Google Shape;2402;p2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Resistor Calculations</a:t>
            </a:r>
            <a:endParaRPr b="1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03" name="Google Shape;2403;p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8" y="4383814"/>
            <a:ext cx="770026" cy="77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404" name="Google Shape;2404;p20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05" name="Google Shape;2405;p202"/>
          <p:cNvPicPr preferRelativeResize="0"/>
          <p:nvPr/>
        </p:nvPicPr>
        <p:blipFill rotWithShape="1">
          <a:blip r:embed="rId4">
            <a:alphaModFix/>
          </a:blip>
          <a:srcRect b="51822" l="0" r="0" t="8648"/>
          <a:stretch/>
        </p:blipFill>
        <p:spPr>
          <a:xfrm>
            <a:off x="1734000" y="2069000"/>
            <a:ext cx="5360151" cy="282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06" name="Google Shape;2406;p202"/>
          <p:cNvSpPr txBox="1"/>
          <p:nvPr>
            <p:ph idx="1" type="body"/>
          </p:nvPr>
        </p:nvSpPr>
        <p:spPr>
          <a:xfrm>
            <a:off x="311700" y="1034625"/>
            <a:ext cx="8468100" cy="31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When gate closed, can approximate current through ematch as current through resistors</a:t>
            </a:r>
            <a:b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aseline="-25000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410" name="Shape 2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1" name="Google Shape;2411;p20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Resistor Calculations</a:t>
            </a:r>
            <a:endParaRPr b="1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12" name="Google Shape;2412;p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8" y="4383814"/>
            <a:ext cx="770026" cy="77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3" name="Google Shape;2413;p20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14" name="Google Shape;2414;p203"/>
          <p:cNvPicPr preferRelativeResize="0"/>
          <p:nvPr/>
        </p:nvPicPr>
        <p:blipFill rotWithShape="1">
          <a:blip r:embed="rId4">
            <a:alphaModFix/>
          </a:blip>
          <a:srcRect b="22919" l="740" r="48904" t="46834"/>
          <a:stretch/>
        </p:blipFill>
        <p:spPr>
          <a:xfrm>
            <a:off x="1433650" y="2129075"/>
            <a:ext cx="3403950" cy="2726024"/>
          </a:xfrm>
          <a:prstGeom prst="rect">
            <a:avLst/>
          </a:prstGeom>
          <a:noFill/>
          <a:ln>
            <a:noFill/>
          </a:ln>
        </p:spPr>
      </p:pic>
      <p:sp>
        <p:nvSpPr>
          <p:cNvPr id="2415" name="Google Shape;2415;p203"/>
          <p:cNvSpPr txBox="1"/>
          <p:nvPr>
            <p:ph idx="1" type="body"/>
          </p:nvPr>
        </p:nvSpPr>
        <p:spPr>
          <a:xfrm>
            <a:off x="311700" y="1034625"/>
            <a:ext cx="8468100" cy="9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Ensure not too much voltage over sensing pin (&lt; 3.3V)</a:t>
            </a:r>
            <a:endParaRPr baseline="-25000" sz="2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416" name="Google Shape;2416;p203"/>
          <p:cNvPicPr preferRelativeResize="0"/>
          <p:nvPr/>
        </p:nvPicPr>
        <p:blipFill rotWithShape="1">
          <a:blip r:embed="rId4">
            <a:alphaModFix/>
          </a:blip>
          <a:srcRect b="4578" l="0" r="70898" t="76670"/>
          <a:stretch/>
        </p:blipFill>
        <p:spPr>
          <a:xfrm>
            <a:off x="5081325" y="2455866"/>
            <a:ext cx="2412449" cy="2072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420" name="Shape 2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1" name="Google Shape;2421;p2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Pyro Schematic</a:t>
            </a:r>
            <a:endParaRPr b="1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22" name="Google Shape;2422;p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8" y="4383814"/>
            <a:ext cx="770026" cy="77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423" name="Google Shape;2423;p2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24" name="Google Shape;2424;p2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56725" y="1017725"/>
            <a:ext cx="5214173" cy="405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8" name="Shape 2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9" name="Google Shape;2429;p2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Pyros- Layout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430" name="Google Shape;2430;p20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31" name="Google Shape;2431;p205"/>
          <p:cNvPicPr preferRelativeResize="0"/>
          <p:nvPr/>
        </p:nvPicPr>
        <p:blipFill rotWithShape="1">
          <a:blip r:embed="rId3">
            <a:alphaModFix/>
          </a:blip>
          <a:srcRect b="0" l="0" r="19672" t="0"/>
          <a:stretch/>
        </p:blipFill>
        <p:spPr>
          <a:xfrm>
            <a:off x="2021275" y="1235850"/>
            <a:ext cx="3958850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5" name="Shape 2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6" name="Google Shape;2436;p2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2437" name="Google Shape;2437;p20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1" name="Shape 2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2" name="Google Shape;2442;p2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Bay</a:t>
            </a:r>
            <a:endParaRPr/>
          </a:p>
        </p:txBody>
      </p:sp>
      <p:sp>
        <p:nvSpPr>
          <p:cNvPr id="2443" name="Google Shape;2443;p2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44" name="Google Shape;2444;p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5025" y="935325"/>
            <a:ext cx="5673954" cy="3820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8" name="Shape 2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9" name="Google Shape;2449;p208"/>
          <p:cNvSpPr txBox="1"/>
          <p:nvPr>
            <p:ph type="ctrTitle"/>
          </p:nvPr>
        </p:nvSpPr>
        <p:spPr>
          <a:xfrm>
            <a:off x="393150" y="3307025"/>
            <a:ext cx="8357700" cy="111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600">
                <a:solidFill>
                  <a:srgbClr val="990000"/>
                </a:solidFill>
              </a:rPr>
              <a:t>Project Prometheus: Propulsion</a:t>
            </a:r>
            <a:endParaRPr sz="3600">
              <a:solidFill>
                <a:srgbClr val="99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00">
                <a:solidFill>
                  <a:srgbClr val="999999"/>
                </a:solidFill>
              </a:rPr>
              <a:t>Critical Design Review</a:t>
            </a:r>
            <a:endParaRPr b="0" sz="3600">
              <a:solidFill>
                <a:srgbClr val="999999"/>
              </a:solidFill>
            </a:endParaRPr>
          </a:p>
        </p:txBody>
      </p:sp>
      <p:sp>
        <p:nvSpPr>
          <p:cNvPr id="2450" name="Google Shape;2450;p208"/>
          <p:cNvSpPr txBox="1"/>
          <p:nvPr>
            <p:ph idx="1" type="subTitle"/>
          </p:nvPr>
        </p:nvSpPr>
        <p:spPr>
          <a:xfrm>
            <a:off x="311700" y="4307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 December 2023</a:t>
            </a:r>
            <a:endParaRPr/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4" name="Shape 2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5" name="Google Shape;2455;p2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Objectives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456" name="Google Shape;2456;p209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Medium"/>
              <a:buChar char="●"/>
            </a:pPr>
            <a:r>
              <a:rPr lang="en"/>
              <a:t>Communicate proposed overall motor performance </a:t>
            </a:r>
            <a:endParaRPr/>
          </a:p>
          <a:p>
            <a:pPr indent="-3429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/>
              <a:t>Get feedback on grain geometry and thrust curves </a:t>
            </a:r>
            <a:endParaRPr/>
          </a:p>
          <a:p>
            <a:pPr indent="-3429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Medium"/>
              <a:buChar char="●"/>
            </a:pPr>
            <a:r>
              <a:rPr lang="en"/>
              <a:t>Share upcoming nozzle and head end ignition changes</a:t>
            </a:r>
            <a:endParaRPr/>
          </a:p>
          <a:p>
            <a:pPr indent="-3429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Medium"/>
              <a:buChar char="●"/>
            </a:pPr>
            <a:r>
              <a:rPr lang="en"/>
              <a:t>Get feedback on individual parts, especially on changes from past projects</a:t>
            </a:r>
            <a:endParaRPr/>
          </a:p>
          <a:p>
            <a:pPr indent="-342900" lvl="0" marL="685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Medium"/>
              <a:buChar char="●"/>
            </a:pPr>
            <a:r>
              <a:rPr lang="en"/>
              <a:t>Share planned timeline and cost</a:t>
            </a:r>
            <a:endParaRPr/>
          </a:p>
        </p:txBody>
      </p:sp>
      <p:sp>
        <p:nvSpPr>
          <p:cNvPr id="2457" name="Google Shape;2457;p20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1" name="Shape 2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" name="Google Shape;2462;p2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63" name="Google Shape;2463;p2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Motor-MPT Interface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7" name="Shape 2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" name="Google Shape;2468;p2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69" name="Google Shape;2469;p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481" y="1392425"/>
            <a:ext cx="1840008" cy="817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0" name="Google Shape;2470;p2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3476" y="2710638"/>
            <a:ext cx="4948074" cy="817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1" name="Google Shape;2471;p2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3475" y="4028845"/>
            <a:ext cx="4088530" cy="817705"/>
          </a:xfrm>
          <a:prstGeom prst="rect">
            <a:avLst/>
          </a:prstGeom>
          <a:noFill/>
          <a:ln>
            <a:noFill/>
          </a:ln>
        </p:spPr>
      </p:pic>
      <p:sp>
        <p:nvSpPr>
          <p:cNvPr id="2472" name="Google Shape;2472;p2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Stress Areas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473" name="Google Shape;2473;p211"/>
          <p:cNvSpPr txBox="1"/>
          <p:nvPr>
            <p:ph idx="1" type="body"/>
          </p:nvPr>
        </p:nvSpPr>
        <p:spPr>
          <a:xfrm>
            <a:off x="422350" y="1017725"/>
            <a:ext cx="2949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Bolt cross section area</a:t>
            </a:r>
            <a:endParaRPr/>
          </a:p>
        </p:txBody>
      </p:sp>
      <p:sp>
        <p:nvSpPr>
          <p:cNvPr id="2474" name="Google Shape;2474;p211"/>
          <p:cNvSpPr txBox="1"/>
          <p:nvPr>
            <p:ph idx="1" type="body"/>
          </p:nvPr>
        </p:nvSpPr>
        <p:spPr>
          <a:xfrm>
            <a:off x="422350" y="2259475"/>
            <a:ext cx="2949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Bolt thread shear area</a:t>
            </a:r>
            <a:endParaRPr/>
          </a:p>
        </p:txBody>
      </p:sp>
      <p:sp>
        <p:nvSpPr>
          <p:cNvPr id="2475" name="Google Shape;2475;p211"/>
          <p:cNvSpPr txBox="1"/>
          <p:nvPr>
            <p:ph idx="1" type="body"/>
          </p:nvPr>
        </p:nvSpPr>
        <p:spPr>
          <a:xfrm>
            <a:off x="422350" y="3635250"/>
            <a:ext cx="29490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Hole thread shear area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Agenda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Overview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Structures/Aerodynamics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Intermission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Avionics</a:t>
            </a:r>
            <a:endParaRPr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Propulsion</a:t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6851950" y="4703625"/>
            <a:ext cx="15177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*internal deadline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Lines and Attachments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27" name="Google Shape;527;p32"/>
          <p:cNvSpPr txBox="1"/>
          <p:nvPr>
            <p:ph idx="1" type="body"/>
          </p:nvPr>
        </p:nvSpPr>
        <p:spPr>
          <a:xfrm>
            <a:off x="311700" y="1000075"/>
            <a:ext cx="4260300" cy="43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>
                <a:solidFill>
                  <a:srgbClr val="000000"/>
                </a:solidFill>
              </a:rPr>
              <a:t>Lines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Capacity: 600lb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Material: Braided Kevlar</a:t>
            </a:r>
            <a:endParaRPr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>
                <a:solidFill>
                  <a:srgbClr val="000000"/>
                </a:solidFill>
              </a:rPr>
              <a:t>Shroud Lines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Capacity: 200lb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Material: Braided Kevlar</a:t>
            </a:r>
            <a:endParaRPr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>
                <a:solidFill>
                  <a:srgbClr val="000000"/>
                </a:solidFill>
              </a:rPr>
              <a:t>Figure 8 knots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Attaches lines to hardware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Tensile Testing: stronger than Bowline knots</a:t>
            </a:r>
            <a:endParaRPr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Quicklinks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Capacity: 500lb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Material: Zinc coated Steel</a:t>
            </a:r>
            <a:endParaRPr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>
                <a:solidFill>
                  <a:schemeClr val="dk1"/>
                </a:solidFill>
              </a:rPr>
              <a:t>Swivels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Capacity: 1,800lb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Material: 316 Stainless Steel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28" name="Google Shape;52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9" name="Google Shape;529;p32"/>
          <p:cNvPicPr preferRelativeResize="0"/>
          <p:nvPr/>
        </p:nvPicPr>
        <p:blipFill rotWithShape="1">
          <a:blip r:embed="rId3">
            <a:alphaModFix/>
          </a:blip>
          <a:srcRect b="0" l="12056" r="0" t="0"/>
          <a:stretch/>
        </p:blipFill>
        <p:spPr>
          <a:xfrm>
            <a:off x="4572000" y="3650900"/>
            <a:ext cx="759496" cy="15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6847" y="3650901"/>
            <a:ext cx="1139678" cy="15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32"/>
          <p:cNvPicPr preferRelativeResize="0"/>
          <p:nvPr/>
        </p:nvPicPr>
        <p:blipFill rotWithShape="1">
          <a:blip r:embed="rId5">
            <a:alphaModFix/>
          </a:blip>
          <a:srcRect b="0" l="17389" r="0" t="0"/>
          <a:stretch/>
        </p:blipFill>
        <p:spPr>
          <a:xfrm>
            <a:off x="6687124" y="3578725"/>
            <a:ext cx="629435" cy="15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77571" y="3479993"/>
            <a:ext cx="1139675" cy="165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71000" y="2270450"/>
            <a:ext cx="2607565" cy="1564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9" name="Shape 2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0" name="Google Shape;2480;p2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7075" y="893100"/>
            <a:ext cx="4404296" cy="19427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1" name="Google Shape;2481;p2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82" name="Google Shape;2482;p2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Mandril Design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2483" name="Google Shape;2483;p2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7225" y="2895975"/>
            <a:ext cx="5032132" cy="194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4" name="Google Shape;2484;p2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64357" y="2895975"/>
            <a:ext cx="2397125" cy="194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8" name="Shape 2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9" name="Google Shape;2489;p213"/>
          <p:cNvSpPr txBox="1"/>
          <p:nvPr>
            <p:ph idx="1" type="body"/>
          </p:nvPr>
        </p:nvSpPr>
        <p:spPr>
          <a:xfrm>
            <a:off x="0" y="903675"/>
            <a:ext cx="55164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Convert mass flow to thrust with 98% efficiency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Interface with sustainer case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Support the fin can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Optimized for 5666 ft (2/3 of burnout altitude of 8500 ft AGL</a:t>
            </a:r>
            <a:r>
              <a:rPr lang="en" sz="1400">
                <a:solidFill>
                  <a:schemeClr val="dk1"/>
                </a:solidFill>
              </a:rPr>
              <a:t>)</a:t>
            </a:r>
            <a:endParaRPr sz="1400">
              <a:solidFill>
                <a:schemeClr val="dk1"/>
              </a:solidFill>
            </a:endParaRPr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Materials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Aluminum 6061-T6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canvas phenolic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graphite</a:t>
            </a:r>
            <a:endParaRPr sz="140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indent="-22860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22860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490" name="Google Shape;2490;p2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1" name="Google Shape;2491;p2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Concave-Convex Nozzle (Secondary COA)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2492" name="Google Shape;2492;p213"/>
          <p:cNvPicPr preferRelativeResize="0"/>
          <p:nvPr/>
        </p:nvPicPr>
        <p:blipFill rotWithShape="1">
          <a:blip r:embed="rId3">
            <a:alphaModFix/>
          </a:blip>
          <a:srcRect b="10253" l="26349" r="24326" t="13281"/>
          <a:stretch/>
        </p:blipFill>
        <p:spPr>
          <a:xfrm>
            <a:off x="5663575" y="980500"/>
            <a:ext cx="3303284" cy="36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6" name="Shape 2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7" name="Google Shape;2497;p2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8" name="Google Shape;2498;p2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499" name="Google Shape;2499;p214"/>
          <p:cNvGraphicFramePr/>
          <p:nvPr/>
        </p:nvGraphicFramePr>
        <p:xfrm>
          <a:off x="714425" y="1237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317950"/>
                <a:gridCol w="2317950"/>
              </a:tblGrid>
              <a:tr h="292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8.98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lbs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1.100</a:t>
                      </a:r>
                      <a:r>
                        <a:rPr lang="en"/>
                        <a:t>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0.150’’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Convergent Geometry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60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°</a:t>
                      </a:r>
                      <a:r>
                        <a:rPr lang="en"/>
                        <a:t> half angle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Divergent Geometry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15° half angle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Throat to Expansion Area Ratio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8.372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Exit Velocity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Mach 3.13 at 5666 ft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500" name="Google Shape;2500;p214"/>
          <p:cNvPicPr preferRelativeResize="0"/>
          <p:nvPr/>
        </p:nvPicPr>
        <p:blipFill rotWithShape="1">
          <a:blip r:embed="rId3">
            <a:alphaModFix/>
          </a:blip>
          <a:srcRect b="19878" l="21575" r="25840" t="21204"/>
          <a:stretch/>
        </p:blipFill>
        <p:spPr>
          <a:xfrm>
            <a:off x="5491800" y="1109400"/>
            <a:ext cx="3502151" cy="3169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01" name="Google Shape;2501;p214"/>
          <p:cNvCxnSpPr/>
          <p:nvPr/>
        </p:nvCxnSpPr>
        <p:spPr>
          <a:xfrm flipH="1" rot="10800000">
            <a:off x="6369750" y="4062175"/>
            <a:ext cx="1622400" cy="7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502" name="Google Shape;2502;p214"/>
          <p:cNvCxnSpPr/>
          <p:nvPr/>
        </p:nvCxnSpPr>
        <p:spPr>
          <a:xfrm>
            <a:off x="6927725" y="2032325"/>
            <a:ext cx="558600" cy="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2503" name="Google Shape;2503;p214"/>
          <p:cNvCxnSpPr/>
          <p:nvPr/>
        </p:nvCxnSpPr>
        <p:spPr>
          <a:xfrm>
            <a:off x="6021425" y="1374150"/>
            <a:ext cx="0" cy="2700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2504" name="Google Shape;2504;p214"/>
          <p:cNvSpPr txBox="1"/>
          <p:nvPr/>
        </p:nvSpPr>
        <p:spPr>
          <a:xfrm>
            <a:off x="6775175" y="3759800"/>
            <a:ext cx="863700" cy="2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Ø 3.224”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505" name="Google Shape;2505;p214"/>
          <p:cNvSpPr txBox="1"/>
          <p:nvPr/>
        </p:nvSpPr>
        <p:spPr>
          <a:xfrm>
            <a:off x="6899977" y="1709400"/>
            <a:ext cx="738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1.100”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06" name="Google Shape;2506;p214"/>
          <p:cNvSpPr txBox="1"/>
          <p:nvPr/>
        </p:nvSpPr>
        <p:spPr>
          <a:xfrm>
            <a:off x="6021425" y="2355300"/>
            <a:ext cx="79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5.345”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07" name="Google Shape;2507;p214"/>
          <p:cNvCxnSpPr/>
          <p:nvPr/>
        </p:nvCxnSpPr>
        <p:spPr>
          <a:xfrm>
            <a:off x="7481450" y="2080300"/>
            <a:ext cx="167100" cy="634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08" name="Google Shape;2508;p214"/>
          <p:cNvCxnSpPr/>
          <p:nvPr/>
        </p:nvCxnSpPr>
        <p:spPr>
          <a:xfrm flipH="1">
            <a:off x="7481450" y="2084938"/>
            <a:ext cx="300" cy="625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9" name="Google Shape;2509;p214"/>
          <p:cNvSpPr txBox="1"/>
          <p:nvPr/>
        </p:nvSpPr>
        <p:spPr>
          <a:xfrm>
            <a:off x="7390026" y="2639850"/>
            <a:ext cx="44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15°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3" name="Shape 2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4" name="Google Shape;2514;p2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15" name="Google Shape;2515;p215"/>
          <p:cNvSpPr txBox="1"/>
          <p:nvPr/>
        </p:nvSpPr>
        <p:spPr>
          <a:xfrm>
            <a:off x="10071525" y="2049075"/>
            <a:ext cx="158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Forward Closure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516" name="Google Shape;2516;p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0800" y="2449275"/>
            <a:ext cx="3426725" cy="2307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17" name="Google Shape;2517;p215"/>
          <p:cNvCxnSpPr/>
          <p:nvPr/>
        </p:nvCxnSpPr>
        <p:spPr>
          <a:xfrm flipH="1">
            <a:off x="10667075" y="2447700"/>
            <a:ext cx="6900" cy="576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8" name="Google Shape;2518;p215"/>
          <p:cNvSpPr txBox="1"/>
          <p:nvPr>
            <p:ph type="title"/>
          </p:nvPr>
        </p:nvSpPr>
        <p:spPr>
          <a:xfrm>
            <a:off x="311700" y="4115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FoS (downward forces)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519" name="Google Shape;2519;p215"/>
          <p:cNvSpPr/>
          <p:nvPr/>
        </p:nvSpPr>
        <p:spPr>
          <a:xfrm>
            <a:off x="692700" y="4584275"/>
            <a:ext cx="5327700" cy="393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520" name="Google Shape;2520;p215"/>
          <p:cNvSpPr txBox="1"/>
          <p:nvPr/>
        </p:nvSpPr>
        <p:spPr>
          <a:xfrm>
            <a:off x="2653200" y="4577675"/>
            <a:ext cx="19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Min. FoS: 7.23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21" name="Google Shape;2521;p215"/>
          <p:cNvPicPr preferRelativeResize="0"/>
          <p:nvPr/>
        </p:nvPicPr>
        <p:blipFill rotWithShape="1">
          <a:blip r:embed="rId4">
            <a:alphaModFix/>
          </a:blip>
          <a:srcRect b="13983" l="15088" r="9205" t="20244"/>
          <a:stretch/>
        </p:blipFill>
        <p:spPr>
          <a:xfrm>
            <a:off x="692700" y="1003427"/>
            <a:ext cx="7341126" cy="3574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5" name="Shape 2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6" name="Google Shape;2526;p2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27" name="Google Shape;2527;p216"/>
          <p:cNvSpPr txBox="1"/>
          <p:nvPr>
            <p:ph type="title"/>
          </p:nvPr>
        </p:nvSpPr>
        <p:spPr>
          <a:xfrm>
            <a:off x="311700" y="411525"/>
            <a:ext cx="388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FEA (max displacement)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528" name="Google Shape;2528;p216"/>
          <p:cNvSpPr txBox="1"/>
          <p:nvPr/>
        </p:nvSpPr>
        <p:spPr>
          <a:xfrm>
            <a:off x="2128625" y="4659925"/>
            <a:ext cx="325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Max Displacement: .0005 in</a:t>
            </a:r>
            <a:endParaRPr b="1" sz="16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29" name="Google Shape;2529;p216"/>
          <p:cNvPicPr preferRelativeResize="0"/>
          <p:nvPr/>
        </p:nvPicPr>
        <p:blipFill rotWithShape="1">
          <a:blip r:embed="rId3">
            <a:alphaModFix/>
          </a:blip>
          <a:srcRect b="12955" l="20307" r="25494" t="21315"/>
          <a:stretch/>
        </p:blipFill>
        <p:spPr>
          <a:xfrm>
            <a:off x="1813694" y="910300"/>
            <a:ext cx="5516617" cy="374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3" name="Shape 2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4" name="Google Shape;2534;p2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35" name="Google Shape;2535;p217"/>
          <p:cNvSpPr txBox="1"/>
          <p:nvPr>
            <p:ph type="title"/>
          </p:nvPr>
        </p:nvSpPr>
        <p:spPr>
          <a:xfrm>
            <a:off x="311700" y="163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Specifications Comparison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536" name="Google Shape;2536;p217"/>
          <p:cNvGraphicFramePr/>
          <p:nvPr/>
        </p:nvGraphicFramePr>
        <p:xfrm>
          <a:off x="311700" y="736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622750"/>
                <a:gridCol w="1470325"/>
                <a:gridCol w="1570075"/>
                <a:gridCol w="784975"/>
              </a:tblGrid>
              <a:tr h="4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Bell Nozzle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Concave Convex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Δ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7.43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8.98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-17.2%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324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Throat Diameter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1.100”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1.100”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7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Linearized Divergence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1D1C1D"/>
                          </a:solidFill>
                        </a:rPr>
                        <a:t>26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° Half angle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15° half angle</a:t>
                      </a:r>
                      <a:endParaRPr>
                        <a:solidFill>
                          <a:srgbClr val="1D1C1D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4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Throat to Expansion Area Ratio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8.372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</a:rPr>
                        <a:t>8.372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4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Length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4.592’’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</a:rPr>
                        <a:t>3.971’’</a:t>
                      </a:r>
                      <a:endParaRPr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-19.4%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474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Exit Velocity at optimized height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Mach 3.</a:t>
                      </a:r>
                      <a:r>
                        <a:rPr lang="en"/>
                        <a:t>53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</a:rPr>
                        <a:t>Mach 3.</a:t>
                      </a:r>
                      <a:r>
                        <a:rPr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</a:rPr>
                        <a:t>53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0" name="Shape 2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1" name="Google Shape;2541;p2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42" name="Google Shape;2542;p218"/>
          <p:cNvSpPr txBox="1"/>
          <p:nvPr>
            <p:ph type="title"/>
          </p:nvPr>
        </p:nvSpPr>
        <p:spPr>
          <a:xfrm>
            <a:off x="311700" y="163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Size Comparison</a:t>
            </a:r>
            <a:endParaRPr>
              <a:solidFill>
                <a:srgbClr val="990000"/>
              </a:solidFill>
            </a:endParaRPr>
          </a:p>
        </p:txBody>
      </p:sp>
      <p:pic>
        <p:nvPicPr>
          <p:cNvPr id="2543" name="Google Shape;2543;p218"/>
          <p:cNvPicPr preferRelativeResize="0"/>
          <p:nvPr/>
        </p:nvPicPr>
        <p:blipFill rotWithShape="1">
          <a:blip r:embed="rId3">
            <a:alphaModFix/>
          </a:blip>
          <a:srcRect b="5953" l="7923" r="4526" t="0"/>
          <a:stretch/>
        </p:blipFill>
        <p:spPr>
          <a:xfrm>
            <a:off x="195425" y="1024824"/>
            <a:ext cx="4250074" cy="3140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4" name="Google Shape;2544;p218"/>
          <p:cNvPicPr preferRelativeResize="0"/>
          <p:nvPr/>
        </p:nvPicPr>
        <p:blipFill rotWithShape="1">
          <a:blip r:embed="rId4">
            <a:alphaModFix/>
          </a:blip>
          <a:srcRect b="23524" l="21575" r="25840" t="21202"/>
          <a:stretch/>
        </p:blipFill>
        <p:spPr>
          <a:xfrm>
            <a:off x="4361775" y="476150"/>
            <a:ext cx="4345498" cy="368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8" name="Shape 2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" name="Google Shape;2549;p2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50" name="Google Shape;2550;p219"/>
          <p:cNvSpPr txBox="1"/>
          <p:nvPr>
            <p:ph type="title"/>
          </p:nvPr>
        </p:nvSpPr>
        <p:spPr>
          <a:xfrm>
            <a:off x="311700" y="445025"/>
            <a:ext cx="293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Bolt Max Loads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551" name="Google Shape;2551;p219"/>
          <p:cNvSpPr txBox="1"/>
          <p:nvPr/>
        </p:nvSpPr>
        <p:spPr>
          <a:xfrm>
            <a:off x="544325" y="1017725"/>
            <a:ext cx="56112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50">
                <a:solidFill>
                  <a:schemeClr val="dk2"/>
                </a:solidFill>
              </a:rPr>
              <a:t>Max Loads*</a:t>
            </a:r>
            <a:endParaRPr b="1" sz="1850">
              <a:solidFill>
                <a:schemeClr val="dk2"/>
              </a:solidFill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50"/>
              <a:buChar char="●"/>
            </a:pPr>
            <a:r>
              <a:rPr lang="en" sz="1850">
                <a:solidFill>
                  <a:schemeClr val="dk2"/>
                </a:solidFill>
              </a:rPr>
              <a:t>Bolt shaft: 7.877 kN</a:t>
            </a:r>
            <a:endParaRPr sz="1850">
              <a:solidFill>
                <a:schemeClr val="dk2"/>
              </a:solidFill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50"/>
              <a:buChar char="●"/>
            </a:pPr>
            <a:r>
              <a:rPr lang="en" sz="1850">
                <a:solidFill>
                  <a:schemeClr val="dk2"/>
                </a:solidFill>
              </a:rPr>
              <a:t>Bolt threads: 2.643 kN</a:t>
            </a:r>
            <a:endParaRPr sz="1850">
              <a:solidFill>
                <a:schemeClr val="dk2"/>
              </a:solidFill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50"/>
              <a:buChar char="●"/>
            </a:pPr>
            <a:r>
              <a:rPr lang="en" sz="1850">
                <a:solidFill>
                  <a:schemeClr val="dk2"/>
                </a:solidFill>
              </a:rPr>
              <a:t>Hole threads: 2.237 kN</a:t>
            </a:r>
            <a:endParaRPr sz="185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5" name="Shape 2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6" name="Google Shape;2556;p2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IHEI Testing Safety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557" name="Google Shape;2557;p2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58" name="Google Shape;2558;p220"/>
          <p:cNvSpPr txBox="1"/>
          <p:nvPr>
            <p:ph idx="1" type="body"/>
          </p:nvPr>
        </p:nvSpPr>
        <p:spPr>
          <a:xfrm>
            <a:off x="0" y="903675"/>
            <a:ext cx="71817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All team members must wear protective equipment and be in proper clothing at test site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Ensure end cap is properly sealed and attached to the ground so there are no loose parts.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Have the pump operator give readings of the chamber pressure to ensure the whole team is aware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Ensure there is a safe distance from the IHEI before ignition and testing</a:t>
            </a:r>
            <a:endParaRPr sz="1600"/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2" name="Shape 2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" name="Google Shape;2563;p221"/>
          <p:cNvSpPr txBox="1"/>
          <p:nvPr>
            <p:ph idx="1" type="body"/>
          </p:nvPr>
        </p:nvSpPr>
        <p:spPr>
          <a:xfrm>
            <a:off x="48275" y="1125625"/>
            <a:ext cx="48348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600"/>
          </a:p>
          <a:p>
            <a:pPr indent="-323850" lvl="1" marL="13716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400"/>
              <a:t>Ignite at sustainer at 5500 feet AGL (~0.75 atm)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Interface with sustainer case and forward retention ring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Withstand 700 PSI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FoS above 2*</a:t>
            </a:r>
            <a:endParaRPr sz="14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Materials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Propellant: Blue Thunder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Canvas phenolic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Aluminum 6061-T6</a:t>
            </a:r>
            <a:endParaRPr sz="1600"/>
          </a:p>
        </p:txBody>
      </p:sp>
      <p:pic>
        <p:nvPicPr>
          <p:cNvPr id="2564" name="Google Shape;2564;p221"/>
          <p:cNvPicPr preferRelativeResize="0"/>
          <p:nvPr/>
        </p:nvPicPr>
        <p:blipFill rotWithShape="1">
          <a:blip r:embed="rId3">
            <a:alphaModFix/>
          </a:blip>
          <a:srcRect b="2052" l="0" r="0" t="2042"/>
          <a:stretch/>
        </p:blipFill>
        <p:spPr>
          <a:xfrm>
            <a:off x="4654775" y="2991966"/>
            <a:ext cx="3957553" cy="1926385"/>
          </a:xfrm>
          <a:prstGeom prst="rect">
            <a:avLst/>
          </a:prstGeom>
          <a:noFill/>
          <a:ln>
            <a:noFill/>
          </a:ln>
        </p:spPr>
      </p:pic>
      <p:sp>
        <p:nvSpPr>
          <p:cNvPr id="2565" name="Google Shape;2565;p2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66" name="Google Shape;2566;p221"/>
          <p:cNvSpPr txBox="1"/>
          <p:nvPr>
            <p:ph type="title"/>
          </p:nvPr>
        </p:nvSpPr>
        <p:spPr>
          <a:xfrm>
            <a:off x="464100" y="597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Forward Closure and HEI (Secondary COA)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567" name="Google Shape;2567;p221"/>
          <p:cNvGraphicFramePr/>
          <p:nvPr/>
        </p:nvGraphicFramePr>
        <p:xfrm>
          <a:off x="5605275" y="1321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597250"/>
                <a:gridCol w="1235325"/>
              </a:tblGrid>
              <a:tr h="362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1.72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Wall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0.125”</a:t>
                      </a:r>
                      <a:endParaRPr>
                        <a:highlight>
                          <a:srgbClr val="FF00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Bottom Thickness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0.51”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68" name="Google Shape;2568;p221"/>
          <p:cNvSpPr txBox="1"/>
          <p:nvPr/>
        </p:nvSpPr>
        <p:spPr>
          <a:xfrm>
            <a:off x="991850" y="4710475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 Medium"/>
                <a:ea typeface="Open Sans Medium"/>
                <a:cs typeface="Open Sans Medium"/>
                <a:sym typeface="Open Sans Medium"/>
              </a:rPr>
              <a:t>*denotes Spaceport America requirement</a:t>
            </a:r>
            <a:endParaRPr sz="10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Deployment Mechanisms </a:t>
            </a:r>
            <a:r>
              <a:rPr lang="en">
                <a:solidFill>
                  <a:srgbClr val="AF1F39"/>
                </a:solidFill>
              </a:rPr>
              <a:t>Overview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9" name="Google Shape;539;p33"/>
          <p:cNvSpPr txBox="1"/>
          <p:nvPr>
            <p:ph idx="1" type="body"/>
          </p:nvPr>
        </p:nvSpPr>
        <p:spPr>
          <a:xfrm>
            <a:off x="311700" y="1034625"/>
            <a:ext cx="8586300" cy="433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Piston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</a:rPr>
              <a:t>Used for: </a:t>
            </a:r>
            <a:r>
              <a:rPr b="1" lang="en" sz="1800">
                <a:solidFill>
                  <a:srgbClr val="000000"/>
                </a:solidFill>
              </a:rPr>
              <a:t>Sustainer Drogue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</a:rPr>
              <a:t>Effective even at </a:t>
            </a:r>
            <a:r>
              <a:rPr b="1" lang="en" sz="1800">
                <a:solidFill>
                  <a:srgbClr val="000000"/>
                </a:solidFill>
              </a:rPr>
              <a:t>high altitudes</a:t>
            </a:r>
            <a:r>
              <a:rPr lang="en" sz="1800">
                <a:solidFill>
                  <a:srgbClr val="000000"/>
                </a:solidFill>
              </a:rPr>
              <a:t> (piston = pressurized volume)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Uses black powder to pressurize</a:t>
            </a:r>
            <a:r>
              <a:rPr lang="en" sz="1800">
                <a:solidFill>
                  <a:srgbClr val="000000"/>
                </a:solidFill>
              </a:rPr>
              <a:t>/actuate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piston, piston </a:t>
            </a:r>
            <a:r>
              <a:rPr lang="en" sz="1800">
                <a:solidFill>
                  <a:srgbClr val="000000"/>
                </a:solidFill>
              </a:rPr>
              <a:t>bulkhead 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breaks shear pins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Black Powder Expansion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>
                <a:solidFill>
                  <a:srgbClr val="000000"/>
                </a:solidFill>
              </a:rPr>
              <a:t>Use for: </a:t>
            </a:r>
            <a:r>
              <a:rPr b="1" lang="en" sz="1800">
                <a:solidFill>
                  <a:srgbClr val="000000"/>
                </a:solidFill>
              </a:rPr>
              <a:t>all other parachutes (lower altitudes)</a:t>
            </a:r>
            <a:endParaRPr b="1" sz="18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Less mass and more compact than a piston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Uses well of black powder, ignited by e-match, pressurizes contained volume to break shear pins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540" name="Google Shape;540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2" name="Shape 2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3" name="Google Shape;2573;p2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74" name="Google Shape;2574;p222"/>
          <p:cNvPicPr preferRelativeResize="0"/>
          <p:nvPr/>
        </p:nvPicPr>
        <p:blipFill rotWithShape="1">
          <a:blip r:embed="rId3">
            <a:alphaModFix/>
          </a:blip>
          <a:srcRect b="0" l="0" r="0" t="29368"/>
          <a:stretch/>
        </p:blipFill>
        <p:spPr>
          <a:xfrm>
            <a:off x="3698575" y="958701"/>
            <a:ext cx="5255699" cy="201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575" name="Google Shape;2575;p2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HEI Calculations and Bolts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576" name="Google Shape;2576;p222"/>
          <p:cNvGraphicFramePr/>
          <p:nvPr/>
        </p:nvGraphicFramePr>
        <p:xfrm>
          <a:off x="520813" y="15863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809900"/>
                <a:gridCol w="1367850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Bolts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4-40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⅝”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Alloy Steel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Yield Strength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170,000 psi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Engagement Length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0.725”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Percentage of total 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3.8%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577" name="Google Shape;2577;p2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8800" y="3076950"/>
            <a:ext cx="2786135" cy="194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1" name="Shape 2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2" name="Google Shape;2582;p2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3650"/>
              <a:buFont typeface="Arial"/>
              <a:buNone/>
            </a:pPr>
            <a:r>
              <a:rPr lang="en" sz="2520">
                <a:solidFill>
                  <a:srgbClr val="990000"/>
                </a:solidFill>
              </a:rPr>
              <a:t>Risk Assessment and Mitigation - Motors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583" name="Google Shape;2583;p2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584" name="Google Shape;2584;p223"/>
          <p:cNvGraphicFramePr/>
          <p:nvPr/>
        </p:nvGraphicFramePr>
        <p:xfrm>
          <a:off x="878288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93975"/>
                <a:gridCol w="1185775"/>
                <a:gridCol w="1013900"/>
                <a:gridCol w="3393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Forward Closure improper seal and leak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Reduce the tolerances and test Forward Closure for leaks with air leak testing.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Propellant incorrectly mixed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Proper and continuous shifts of mixing, ensure right instruments are employed during the mixing.</a:t>
                      </a:r>
                      <a:endParaRPr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Nozzle sealing impacts thrust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Pressure test the nozzle sealing in the context of motor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Pressure build up from nozzle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a sufficiently wide nozzle to maintain adequate pressure in motor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8" name="Shape 2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9" name="Google Shape;2589;p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8175" y="2571750"/>
            <a:ext cx="3434224" cy="2382124"/>
          </a:xfrm>
          <a:prstGeom prst="rect">
            <a:avLst/>
          </a:prstGeom>
          <a:noFill/>
          <a:ln>
            <a:noFill/>
          </a:ln>
        </p:spPr>
      </p:pic>
      <p:sp>
        <p:nvSpPr>
          <p:cNvPr id="2590" name="Google Shape;2590;p224"/>
          <p:cNvSpPr txBox="1"/>
          <p:nvPr>
            <p:ph idx="1" type="body"/>
          </p:nvPr>
        </p:nvSpPr>
        <p:spPr>
          <a:xfrm>
            <a:off x="-146325" y="784375"/>
            <a:ext cx="5104500" cy="18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Requirements</a:t>
            </a:r>
            <a:endParaRPr sz="16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Connect the booster to the MPT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Taper connection between motor and MPT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Hold the forward closure in place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20,000 lbf upward force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Withstand 4,700 lbf downward force</a:t>
            </a:r>
            <a:endParaRPr sz="1400"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>
                <a:solidFill>
                  <a:schemeClr val="dk1"/>
                </a:solidFill>
              </a:rPr>
              <a:t>FoS above 2*</a:t>
            </a:r>
            <a:endParaRPr sz="1600"/>
          </a:p>
        </p:txBody>
      </p:sp>
      <p:sp>
        <p:nvSpPr>
          <p:cNvPr id="2591" name="Google Shape;2591;p224"/>
          <p:cNvSpPr txBox="1"/>
          <p:nvPr>
            <p:ph type="title"/>
          </p:nvPr>
        </p:nvSpPr>
        <p:spPr>
          <a:xfrm>
            <a:off x="311700" y="266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Forward Retention Ring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592" name="Google Shape;2592;p224"/>
          <p:cNvGraphicFramePr/>
          <p:nvPr/>
        </p:nvGraphicFramePr>
        <p:xfrm>
          <a:off x="645100" y="2646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06875"/>
                <a:gridCol w="1207775"/>
              </a:tblGrid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Material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 6061-T6</a:t>
                      </a: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1.41 lbs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0.200”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Upper Thickness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0.250”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7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Minimum FoS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2.78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93" name="Google Shape;2593;p224"/>
          <p:cNvSpPr txBox="1"/>
          <p:nvPr/>
        </p:nvSpPr>
        <p:spPr>
          <a:xfrm>
            <a:off x="645100" y="4709125"/>
            <a:ext cx="26625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594" name="Google Shape;2594;p224"/>
          <p:cNvSpPr txBox="1"/>
          <p:nvPr/>
        </p:nvSpPr>
        <p:spPr>
          <a:xfrm>
            <a:off x="5619256" y="2516918"/>
            <a:ext cx="5712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.250”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5" name="Google Shape;2595;p224"/>
          <p:cNvSpPr txBox="1"/>
          <p:nvPr/>
        </p:nvSpPr>
        <p:spPr>
          <a:xfrm>
            <a:off x="6427441" y="2626972"/>
            <a:ext cx="9021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5.750”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6" name="Google Shape;2596;p224"/>
          <p:cNvSpPr txBox="1"/>
          <p:nvPr/>
        </p:nvSpPr>
        <p:spPr>
          <a:xfrm>
            <a:off x="8157052" y="2980900"/>
            <a:ext cx="7770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1.250”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7" name="Google Shape;2597;p224"/>
          <p:cNvSpPr txBox="1"/>
          <p:nvPr/>
        </p:nvSpPr>
        <p:spPr>
          <a:xfrm>
            <a:off x="8120304" y="3926813"/>
            <a:ext cx="8505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2.188”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8" name="Google Shape;2598;p224"/>
          <p:cNvSpPr txBox="1"/>
          <p:nvPr/>
        </p:nvSpPr>
        <p:spPr>
          <a:xfrm>
            <a:off x="6475150" y="4593875"/>
            <a:ext cx="6543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5.625”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99" name="Google Shape;2599;p224"/>
          <p:cNvSpPr txBox="1"/>
          <p:nvPr/>
        </p:nvSpPr>
        <p:spPr>
          <a:xfrm>
            <a:off x="5672724" y="4675157"/>
            <a:ext cx="571200" cy="2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.488”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0" name="Google Shape;2600;p224"/>
          <p:cNvSpPr txBox="1"/>
          <p:nvPr/>
        </p:nvSpPr>
        <p:spPr>
          <a:xfrm>
            <a:off x="4478416" y="3381598"/>
            <a:ext cx="571200" cy="2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.250”</a:t>
            </a:r>
            <a:endParaRPr b="1"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01" name="Google Shape;2601;p224"/>
          <p:cNvSpPr txBox="1"/>
          <p:nvPr>
            <p:ph idx="12" type="sldNum"/>
          </p:nvPr>
        </p:nvSpPr>
        <p:spPr>
          <a:xfrm>
            <a:off x="8173251" y="4872715"/>
            <a:ext cx="497100" cy="3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02" name="Google Shape;2602;p224"/>
          <p:cNvPicPr preferRelativeResize="0"/>
          <p:nvPr/>
        </p:nvPicPr>
        <p:blipFill rotWithShape="1">
          <a:blip r:embed="rId4">
            <a:alphaModFix/>
          </a:blip>
          <a:srcRect b="13522" l="13099" r="34773" t="17871"/>
          <a:stretch/>
        </p:blipFill>
        <p:spPr>
          <a:xfrm>
            <a:off x="5672715" y="228052"/>
            <a:ext cx="2163772" cy="228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6" name="Shape 2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7" name="Google Shape;2607;p2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08" name="Google Shape;2608;p2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Bolts, O-Rings, and Tolerancing Review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609" name="Google Shape;2609;p225"/>
          <p:cNvSpPr txBox="1"/>
          <p:nvPr/>
        </p:nvSpPr>
        <p:spPr>
          <a:xfrm>
            <a:off x="718500" y="1093925"/>
            <a:ext cx="7707000" cy="34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Bolts</a:t>
            </a:r>
            <a:endParaRPr b="1" sz="19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 Medium"/>
              <a:buChar char="●"/>
            </a:pPr>
            <a:r>
              <a:rPr lang="en" sz="17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Internal pressures are almost identical to the booster, so same bolts and patterns can be used</a:t>
            </a:r>
            <a:endParaRPr sz="17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 Medium"/>
              <a:buChar char="○"/>
            </a:pPr>
            <a:r>
              <a:rPr lang="en" sz="17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5/16-18 3/4” length</a:t>
            </a:r>
            <a:endParaRPr sz="17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O-Rings</a:t>
            </a:r>
            <a:endParaRPr sz="1900">
              <a:solidFill>
                <a:srgbClr val="434343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●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ID is the same as the booster, so same O-rings and tolerancing can be used.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○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O-Ring 355 sealing the motor case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○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O-Ring 353 sealing the ablative liner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○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Groove diameter +0.000/-0.005, width +0.000/-0.002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3" name="Shape 2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4" name="Google Shape;2614;p2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15" name="Google Shape;2615;p2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Motor-MPT Interface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9" name="Shape 2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0" name="Google Shape;2620;p227"/>
          <p:cNvSpPr txBox="1"/>
          <p:nvPr>
            <p:ph type="title"/>
          </p:nvPr>
        </p:nvSpPr>
        <p:spPr>
          <a:xfrm>
            <a:off x="311700" y="98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3650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Risk Assessment and Mitigation - Nozzle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1" name="Google Shape;2621;p227"/>
          <p:cNvSpPr txBox="1"/>
          <p:nvPr>
            <p:ph idx="1" type="body"/>
          </p:nvPr>
        </p:nvSpPr>
        <p:spPr>
          <a:xfrm>
            <a:off x="1301700" y="656100"/>
            <a:ext cx="71706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Severity</a:t>
            </a:r>
            <a:endParaRPr sz="1500"/>
          </a:p>
        </p:txBody>
      </p:sp>
      <p:sp>
        <p:nvSpPr>
          <p:cNvPr id="2622" name="Google Shape;2622;p2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623" name="Google Shape;2623;p227"/>
          <p:cNvGraphicFramePr/>
          <p:nvPr/>
        </p:nvGraphicFramePr>
        <p:xfrm>
          <a:off x="1900375" y="1049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277225"/>
                <a:gridCol w="1311900"/>
                <a:gridCol w="1289175"/>
                <a:gridCol w="1341750"/>
                <a:gridCol w="806800"/>
                <a:gridCol w="905075"/>
              </a:tblGrid>
              <a:tr h="37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1-Insignificant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2-Minor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3-Significant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4-Major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5-Severe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8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5 - Almost Certain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339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4 - Likely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187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3 - Moderate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117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2 - Unlikely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O-ring failure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102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1 - Rare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Improper gluing of nozzle case, phenolic, and graphite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Insulation failure: heat escapes from graphite through phenolic to aluminum.</a:t>
                      </a:r>
                      <a:endParaRPr sz="1100">
                        <a:solidFill>
                          <a:schemeClr val="dk1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Slag build up in throat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24" name="Google Shape;2624;p227"/>
          <p:cNvSpPr txBox="1"/>
          <p:nvPr/>
        </p:nvSpPr>
        <p:spPr>
          <a:xfrm rot="-5400000">
            <a:off x="-242350" y="2657050"/>
            <a:ext cx="3661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Probability</a:t>
            </a:r>
            <a:endParaRPr sz="15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625" name="Google Shape;2625;p227"/>
          <p:cNvSpPr/>
          <p:nvPr/>
        </p:nvSpPr>
        <p:spPr>
          <a:xfrm>
            <a:off x="254025" y="1417525"/>
            <a:ext cx="1022100" cy="5727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Risk</a:t>
            </a:r>
            <a:endParaRPr/>
          </a:p>
        </p:txBody>
      </p:sp>
      <p:sp>
        <p:nvSpPr>
          <p:cNvPr id="2626" name="Google Shape;2626;p227"/>
          <p:cNvSpPr/>
          <p:nvPr/>
        </p:nvSpPr>
        <p:spPr>
          <a:xfrm>
            <a:off x="254025" y="2191475"/>
            <a:ext cx="1022100" cy="5727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Moderate Risk</a:t>
            </a:r>
            <a:endParaRPr/>
          </a:p>
        </p:txBody>
      </p:sp>
      <p:sp>
        <p:nvSpPr>
          <p:cNvPr id="2627" name="Google Shape;2627;p227"/>
          <p:cNvSpPr/>
          <p:nvPr/>
        </p:nvSpPr>
        <p:spPr>
          <a:xfrm>
            <a:off x="254025" y="2965425"/>
            <a:ext cx="1022100" cy="5727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Risk</a:t>
            </a:r>
            <a:endParaRPr/>
          </a:p>
        </p:txBody>
      </p:sp>
      <p:sp>
        <p:nvSpPr>
          <p:cNvPr id="2628" name="Google Shape;2628;p227"/>
          <p:cNvSpPr/>
          <p:nvPr/>
        </p:nvSpPr>
        <p:spPr>
          <a:xfrm>
            <a:off x="254025" y="3739375"/>
            <a:ext cx="1022100" cy="5727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Critical Risk</a:t>
            </a:r>
            <a:endParaRPr/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2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3" name="Google Shape;2633;p228"/>
          <p:cNvSpPr txBox="1"/>
          <p:nvPr>
            <p:ph type="title"/>
          </p:nvPr>
        </p:nvSpPr>
        <p:spPr>
          <a:xfrm>
            <a:off x="311700" y="98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Risk Assessment and Mitigation - HEI</a:t>
            </a:r>
            <a:endParaRPr/>
          </a:p>
        </p:txBody>
      </p:sp>
      <p:sp>
        <p:nvSpPr>
          <p:cNvPr id="2634" name="Google Shape;2634;p228"/>
          <p:cNvSpPr txBox="1"/>
          <p:nvPr>
            <p:ph idx="1" type="body"/>
          </p:nvPr>
        </p:nvSpPr>
        <p:spPr>
          <a:xfrm>
            <a:off x="1301700" y="656100"/>
            <a:ext cx="71706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Severity</a:t>
            </a:r>
            <a:endParaRPr sz="1500"/>
          </a:p>
        </p:txBody>
      </p:sp>
      <p:sp>
        <p:nvSpPr>
          <p:cNvPr id="2635" name="Google Shape;2635;p2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636" name="Google Shape;2636;p228"/>
          <p:cNvGraphicFramePr/>
          <p:nvPr/>
        </p:nvGraphicFramePr>
        <p:xfrm>
          <a:off x="1900375" y="1049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277225"/>
                <a:gridCol w="1285900"/>
                <a:gridCol w="919100"/>
                <a:gridCol w="1217300"/>
                <a:gridCol w="1179850"/>
                <a:gridCol w="1052550"/>
              </a:tblGrid>
              <a:tr h="448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1-Insignificant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2-Minor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3-Significant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4-Major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5-Severe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5 - Almost Certain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456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4 - Likely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44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3 - Moderate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2 - Unlikely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970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1 - Rare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Igniter bolts fail;</a:t>
                      </a:r>
                      <a:endParaRPr sz="1200">
                        <a:solidFill>
                          <a:schemeClr val="dk1"/>
                        </a:solidFill>
                        <a:latin typeface="EB Garamond"/>
                        <a:ea typeface="EB Garamond"/>
                        <a:cs typeface="EB Garamond"/>
                        <a:sym typeface="EB Garamond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Low pressure and nozzle geometry impede choking</a:t>
                      </a:r>
                      <a:endParaRPr sz="1200">
                        <a:solidFill>
                          <a:schemeClr val="dk1"/>
                        </a:solidFill>
                        <a:latin typeface="EB Garamond"/>
                        <a:ea typeface="EB Garamond"/>
                        <a:cs typeface="EB Garamond"/>
                        <a:sym typeface="EB Garamo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O-ring leak in the HEI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37" name="Google Shape;2637;p228"/>
          <p:cNvSpPr txBox="1"/>
          <p:nvPr/>
        </p:nvSpPr>
        <p:spPr>
          <a:xfrm rot="-5400000">
            <a:off x="-242350" y="2657050"/>
            <a:ext cx="3661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Probability</a:t>
            </a:r>
            <a:endParaRPr sz="15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638" name="Google Shape;2638;p228"/>
          <p:cNvSpPr/>
          <p:nvPr/>
        </p:nvSpPr>
        <p:spPr>
          <a:xfrm>
            <a:off x="254025" y="1417525"/>
            <a:ext cx="1022100" cy="5727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Risk</a:t>
            </a:r>
            <a:endParaRPr/>
          </a:p>
        </p:txBody>
      </p:sp>
      <p:sp>
        <p:nvSpPr>
          <p:cNvPr id="2639" name="Google Shape;2639;p228"/>
          <p:cNvSpPr/>
          <p:nvPr/>
        </p:nvSpPr>
        <p:spPr>
          <a:xfrm>
            <a:off x="254025" y="2191475"/>
            <a:ext cx="1022100" cy="5727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Moderate Risk</a:t>
            </a:r>
            <a:endParaRPr/>
          </a:p>
        </p:txBody>
      </p:sp>
      <p:sp>
        <p:nvSpPr>
          <p:cNvPr id="2640" name="Google Shape;2640;p228"/>
          <p:cNvSpPr/>
          <p:nvPr/>
        </p:nvSpPr>
        <p:spPr>
          <a:xfrm>
            <a:off x="254025" y="2965425"/>
            <a:ext cx="1022100" cy="5727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Risk</a:t>
            </a:r>
            <a:endParaRPr/>
          </a:p>
        </p:txBody>
      </p:sp>
      <p:sp>
        <p:nvSpPr>
          <p:cNvPr id="2641" name="Google Shape;2641;p228"/>
          <p:cNvSpPr/>
          <p:nvPr/>
        </p:nvSpPr>
        <p:spPr>
          <a:xfrm>
            <a:off x="254025" y="3739375"/>
            <a:ext cx="1022100" cy="5727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Critical Risk</a:t>
            </a:r>
            <a:endParaRPr/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5" name="Shape 2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6" name="Google Shape;2646;p229"/>
          <p:cNvSpPr txBox="1"/>
          <p:nvPr>
            <p:ph type="title"/>
          </p:nvPr>
        </p:nvSpPr>
        <p:spPr>
          <a:xfrm>
            <a:off x="311700" y="98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20">
                <a:solidFill>
                  <a:srgbClr val="990000"/>
                </a:solidFill>
              </a:rPr>
              <a:t>Risk Assessment and Mitigation - Booster and Sustainer Motors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7" name="Google Shape;2647;p229"/>
          <p:cNvSpPr txBox="1"/>
          <p:nvPr>
            <p:ph idx="1" type="body"/>
          </p:nvPr>
        </p:nvSpPr>
        <p:spPr>
          <a:xfrm>
            <a:off x="1301700" y="656100"/>
            <a:ext cx="71706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/>
              <a:t>Severity</a:t>
            </a:r>
            <a:endParaRPr sz="1500"/>
          </a:p>
        </p:txBody>
      </p:sp>
      <p:sp>
        <p:nvSpPr>
          <p:cNvPr id="2648" name="Google Shape;2648;p2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649" name="Google Shape;2649;p229"/>
          <p:cNvGraphicFramePr/>
          <p:nvPr/>
        </p:nvGraphicFramePr>
        <p:xfrm>
          <a:off x="1900375" y="1049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277225"/>
                <a:gridCol w="1285900"/>
                <a:gridCol w="919100"/>
                <a:gridCol w="1162725"/>
                <a:gridCol w="1179850"/>
                <a:gridCol w="1107125"/>
              </a:tblGrid>
              <a:tr h="448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1-Insignificant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2-Minor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3-Significant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4-Major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5-Severe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5 - Almost Certain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456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4 - Likely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44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3 - Moderate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53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2 - Unlikely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Bolts torqued too loose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Bolts torqued too tight 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Propellant mixed wrong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970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1 - Rare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Sealing around nozzle leaks;</a:t>
                      </a:r>
                      <a:endParaRPr sz="1200">
                        <a:solidFill>
                          <a:schemeClr val="dk1"/>
                        </a:solidFill>
                        <a:latin typeface="EB Garamond"/>
                        <a:ea typeface="EB Garamond"/>
                        <a:cs typeface="EB Garamond"/>
                        <a:sym typeface="EB Garamond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Bolt breaking </a:t>
                      </a:r>
                      <a:endParaRPr sz="1200">
                        <a:solidFill>
                          <a:schemeClr val="dk1"/>
                        </a:solidFill>
                        <a:latin typeface="EB Garamond"/>
                        <a:ea typeface="EB Garamond"/>
                        <a:cs typeface="EB Garamond"/>
                        <a:sym typeface="EB Garamon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FRR lip shears from downward forces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Forward closure not sealed properly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50" name="Google Shape;2650;p229"/>
          <p:cNvSpPr txBox="1"/>
          <p:nvPr/>
        </p:nvSpPr>
        <p:spPr>
          <a:xfrm rot="-5400000">
            <a:off x="-242350" y="2657050"/>
            <a:ext cx="3661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Probability</a:t>
            </a:r>
            <a:endParaRPr sz="15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651" name="Google Shape;2651;p229"/>
          <p:cNvSpPr/>
          <p:nvPr/>
        </p:nvSpPr>
        <p:spPr>
          <a:xfrm>
            <a:off x="254025" y="1417525"/>
            <a:ext cx="1022100" cy="5727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Risk</a:t>
            </a:r>
            <a:endParaRPr/>
          </a:p>
        </p:txBody>
      </p:sp>
      <p:sp>
        <p:nvSpPr>
          <p:cNvPr id="2652" name="Google Shape;2652;p229"/>
          <p:cNvSpPr/>
          <p:nvPr/>
        </p:nvSpPr>
        <p:spPr>
          <a:xfrm>
            <a:off x="254025" y="2191475"/>
            <a:ext cx="1022100" cy="5727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Moderate Risk</a:t>
            </a:r>
            <a:endParaRPr/>
          </a:p>
        </p:txBody>
      </p:sp>
      <p:sp>
        <p:nvSpPr>
          <p:cNvPr id="2653" name="Google Shape;2653;p229"/>
          <p:cNvSpPr/>
          <p:nvPr/>
        </p:nvSpPr>
        <p:spPr>
          <a:xfrm>
            <a:off x="254025" y="2965425"/>
            <a:ext cx="1022100" cy="5727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Risk</a:t>
            </a:r>
            <a:endParaRPr/>
          </a:p>
        </p:txBody>
      </p:sp>
      <p:sp>
        <p:nvSpPr>
          <p:cNvPr id="2654" name="Google Shape;2654;p229"/>
          <p:cNvSpPr/>
          <p:nvPr/>
        </p:nvSpPr>
        <p:spPr>
          <a:xfrm>
            <a:off x="254025" y="3739375"/>
            <a:ext cx="1022100" cy="5727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Critical Risk</a:t>
            </a:r>
            <a:endParaRPr/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8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9" name="Google Shape;2659;p2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3650"/>
              <a:buFont typeface="Arial"/>
              <a:buNone/>
            </a:pPr>
            <a:r>
              <a:rPr lang="en">
                <a:solidFill>
                  <a:srgbClr val="990000"/>
                </a:solidFill>
              </a:rPr>
              <a:t>Risk Assessment and Mitigation - Nozzle</a:t>
            </a:r>
            <a:endParaRPr sz="252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2660" name="Google Shape;2660;p2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661" name="Google Shape;2661;p230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7925"/>
                <a:gridCol w="1161950"/>
                <a:gridCol w="993525"/>
                <a:gridCol w="33472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Improper gluing of nozzle case, phenolic, and graphite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Careful and slow adhesion process. Perform air leak testing.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Improper bell-shaped geometry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Precise machining or outsource part, especially for graphite treatment.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Nozzle deformations and unexpected geometry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resilient and robust materials that will withstand the high forces and possible erosion.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5" name="Shape 2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6" name="Google Shape;2666;p231"/>
          <p:cNvSpPr txBox="1"/>
          <p:nvPr/>
        </p:nvSpPr>
        <p:spPr>
          <a:xfrm>
            <a:off x="623400" y="4360450"/>
            <a:ext cx="7897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*2-355 o-rings seal the case, and 2-353 o-rings seal the liner</a:t>
            </a:r>
            <a:endParaRPr sz="16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667" name="Google Shape;2667;p231"/>
          <p:cNvSpPr txBox="1"/>
          <p:nvPr>
            <p:ph idx="1" type="body"/>
          </p:nvPr>
        </p:nvSpPr>
        <p:spPr>
          <a:xfrm>
            <a:off x="422350" y="1017725"/>
            <a:ext cx="85206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Inner Diameters:</a:t>
            </a:r>
            <a:r>
              <a:rPr lang="en" sz="185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8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+0.000/-0.004”</a:t>
            </a:r>
            <a:endParaRPr sz="18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Outer Diameters: </a:t>
            </a:r>
            <a:r>
              <a:rPr lang="en" sz="18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+0.000/-0.001”</a:t>
            </a:r>
            <a:endParaRPr sz="18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O-ring Groove Diameters:</a:t>
            </a:r>
            <a:r>
              <a:rPr lang="en" sz="185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8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+0.000/-0.005”</a:t>
            </a:r>
            <a:endParaRPr sz="18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O-ring Groove Widths: </a:t>
            </a:r>
            <a:r>
              <a:rPr lang="en" sz="18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+0.000/-0.002”</a:t>
            </a:r>
            <a:endParaRPr sz="18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50">
                <a:latin typeface="Open Sans"/>
                <a:ea typeface="Open Sans"/>
                <a:cs typeface="Open Sans"/>
                <a:sym typeface="Open Sans"/>
              </a:rPr>
              <a:t>All other non critical dimensions:</a:t>
            </a:r>
            <a:r>
              <a:rPr lang="en" sz="185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8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+0.010/-0.010”</a:t>
            </a:r>
            <a:endParaRPr sz="18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668" name="Google Shape;2668;p2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69" name="Google Shape;2669;p2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Tolerancing For Sealing Surfaces</a:t>
            </a:r>
            <a:r>
              <a:rPr lang="en">
                <a:solidFill>
                  <a:srgbClr val="990000"/>
                </a:solidFill>
              </a:rPr>
              <a:t>*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Deployment Components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546" name="Google Shape;546;p34"/>
          <p:cNvSpPr/>
          <p:nvPr/>
        </p:nvSpPr>
        <p:spPr>
          <a:xfrm>
            <a:off x="2342300" y="7154110"/>
            <a:ext cx="4766100" cy="4002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34"/>
          <p:cNvSpPr/>
          <p:nvPr/>
        </p:nvSpPr>
        <p:spPr>
          <a:xfrm>
            <a:off x="2802600" y="7199125"/>
            <a:ext cx="3303300" cy="314400"/>
          </a:xfrm>
          <a:prstGeom prst="rect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9E9E9E"/>
              </a:highlight>
            </a:endParaRPr>
          </a:p>
        </p:txBody>
      </p:sp>
      <p:sp>
        <p:nvSpPr>
          <p:cNvPr id="548" name="Google Shape;548;p34"/>
          <p:cNvSpPr/>
          <p:nvPr/>
        </p:nvSpPr>
        <p:spPr>
          <a:xfrm>
            <a:off x="572750" y="6884725"/>
            <a:ext cx="58230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34"/>
          <p:cNvSpPr/>
          <p:nvPr/>
        </p:nvSpPr>
        <p:spPr>
          <a:xfrm>
            <a:off x="972989" y="7513525"/>
            <a:ext cx="60135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34"/>
          <p:cNvSpPr/>
          <p:nvPr/>
        </p:nvSpPr>
        <p:spPr>
          <a:xfrm>
            <a:off x="4472564" y="7199125"/>
            <a:ext cx="16332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34"/>
          <p:cNvSpPr txBox="1"/>
          <p:nvPr/>
        </p:nvSpPr>
        <p:spPr>
          <a:xfrm>
            <a:off x="3731424" y="749783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E9E9E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>
              <a:solidFill>
                <a:srgbClr val="9E9E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2" name="Google Shape;552;p34"/>
          <p:cNvSpPr txBox="1"/>
          <p:nvPr/>
        </p:nvSpPr>
        <p:spPr>
          <a:xfrm>
            <a:off x="6033722" y="75133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3" name="Google Shape;553;p34"/>
          <p:cNvSpPr txBox="1"/>
          <p:nvPr/>
        </p:nvSpPr>
        <p:spPr>
          <a:xfrm>
            <a:off x="5067275" y="6095150"/>
            <a:ext cx="102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avionics bay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4" name="Google Shape;554;p34"/>
          <p:cNvSpPr txBox="1"/>
          <p:nvPr/>
        </p:nvSpPr>
        <p:spPr>
          <a:xfrm>
            <a:off x="5522750" y="65171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5" name="Google Shape;555;p34"/>
          <p:cNvSpPr txBox="1"/>
          <p:nvPr/>
        </p:nvSpPr>
        <p:spPr>
          <a:xfrm>
            <a:off x="5135213" y="751352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6" name="Google Shape;556;p34"/>
          <p:cNvSpPr/>
          <p:nvPr/>
        </p:nvSpPr>
        <p:spPr>
          <a:xfrm>
            <a:off x="4530601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34"/>
          <p:cNvSpPr/>
          <p:nvPr/>
        </p:nvSpPr>
        <p:spPr>
          <a:xfrm>
            <a:off x="4761893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34"/>
          <p:cNvSpPr/>
          <p:nvPr/>
        </p:nvSpPr>
        <p:spPr>
          <a:xfrm>
            <a:off x="5892667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34"/>
          <p:cNvSpPr/>
          <p:nvPr/>
        </p:nvSpPr>
        <p:spPr>
          <a:xfrm rot="5400000">
            <a:off x="450672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34"/>
          <p:cNvSpPr/>
          <p:nvPr/>
        </p:nvSpPr>
        <p:spPr>
          <a:xfrm rot="5400000">
            <a:off x="4883975" y="6834500"/>
            <a:ext cx="480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34"/>
          <p:cNvSpPr/>
          <p:nvPr/>
        </p:nvSpPr>
        <p:spPr>
          <a:xfrm rot="5400000">
            <a:off x="585297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2" name="Google Shape;562;p34"/>
          <p:cNvGrpSpPr/>
          <p:nvPr/>
        </p:nvGrpSpPr>
        <p:grpSpPr>
          <a:xfrm>
            <a:off x="2883054" y="7489298"/>
            <a:ext cx="680090" cy="314410"/>
            <a:chOff x="2367756" y="1282700"/>
            <a:chExt cx="1157206" cy="519000"/>
          </a:xfrm>
        </p:grpSpPr>
        <p:sp>
          <p:nvSpPr>
            <p:cNvPr id="563" name="Google Shape;563;p34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4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5" name="Google Shape;565;p34"/>
          <p:cNvGrpSpPr/>
          <p:nvPr/>
        </p:nvGrpSpPr>
        <p:grpSpPr>
          <a:xfrm flipH="1" rot="10800000">
            <a:off x="2883054" y="6909562"/>
            <a:ext cx="680090" cy="314410"/>
            <a:chOff x="2367756" y="1282700"/>
            <a:chExt cx="1157206" cy="519000"/>
          </a:xfrm>
        </p:grpSpPr>
        <p:sp>
          <p:nvSpPr>
            <p:cNvPr id="566" name="Google Shape;566;p34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4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8" name="Google Shape;568;p34"/>
          <p:cNvSpPr/>
          <p:nvPr/>
        </p:nvSpPr>
        <p:spPr>
          <a:xfrm>
            <a:off x="2802611" y="7198061"/>
            <a:ext cx="8154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34"/>
          <p:cNvSpPr txBox="1"/>
          <p:nvPr/>
        </p:nvSpPr>
        <p:spPr>
          <a:xfrm>
            <a:off x="2802600" y="7826775"/>
            <a:ext cx="92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Fins + Fin Can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0" name="Google Shape;570;p34"/>
          <p:cNvSpPr/>
          <p:nvPr/>
        </p:nvSpPr>
        <p:spPr>
          <a:xfrm>
            <a:off x="4960075" y="7255075"/>
            <a:ext cx="2745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34"/>
          <p:cNvSpPr/>
          <p:nvPr/>
        </p:nvSpPr>
        <p:spPr>
          <a:xfrm>
            <a:off x="5277426" y="7255075"/>
            <a:ext cx="5487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34"/>
          <p:cNvSpPr txBox="1"/>
          <p:nvPr/>
        </p:nvSpPr>
        <p:spPr>
          <a:xfrm>
            <a:off x="3893750" y="65172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3" name="Google Shape;573;p34"/>
          <p:cNvSpPr/>
          <p:nvPr/>
        </p:nvSpPr>
        <p:spPr>
          <a:xfrm flipH="1" rot="5400000">
            <a:off x="4746750" y="7572700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34"/>
          <p:cNvSpPr txBox="1"/>
          <p:nvPr/>
        </p:nvSpPr>
        <p:spPr>
          <a:xfrm>
            <a:off x="4388813" y="7779475"/>
            <a:ext cx="8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5" name="Google Shape;575;p34"/>
          <p:cNvSpPr/>
          <p:nvPr/>
        </p:nvSpPr>
        <p:spPr>
          <a:xfrm>
            <a:off x="1990674" y="7199136"/>
            <a:ext cx="815400" cy="3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34"/>
          <p:cNvSpPr txBox="1"/>
          <p:nvPr/>
        </p:nvSpPr>
        <p:spPr>
          <a:xfrm rot="-5400000">
            <a:off x="-356850" y="3678975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7" name="Google Shape;577;p34"/>
          <p:cNvSpPr txBox="1"/>
          <p:nvPr/>
        </p:nvSpPr>
        <p:spPr>
          <a:xfrm rot="-5400000">
            <a:off x="-511920" y="1958375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8" name="Google Shape;578;p34"/>
          <p:cNvPicPr preferRelativeResize="0"/>
          <p:nvPr/>
        </p:nvPicPr>
        <p:blipFill rotWithShape="1">
          <a:blip r:embed="rId3">
            <a:alphaModFix/>
          </a:blip>
          <a:srcRect b="40076" l="0" r="47129" t="40017"/>
          <a:stretch/>
        </p:blipFill>
        <p:spPr>
          <a:xfrm rot="10800000">
            <a:off x="1315674" y="3547474"/>
            <a:ext cx="4442976" cy="832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34"/>
          <p:cNvPicPr preferRelativeResize="0"/>
          <p:nvPr/>
        </p:nvPicPr>
        <p:blipFill rotWithShape="1">
          <a:blip r:embed="rId4">
            <a:alphaModFix/>
          </a:blip>
          <a:srcRect b="40181" l="1095" r="24857" t="48104"/>
          <a:stretch/>
        </p:blipFill>
        <p:spPr>
          <a:xfrm rot="10800000">
            <a:off x="1620486" y="1803524"/>
            <a:ext cx="7617477" cy="609326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1" name="Google Shape;581;p34"/>
          <p:cNvSpPr txBox="1"/>
          <p:nvPr/>
        </p:nvSpPr>
        <p:spPr>
          <a:xfrm>
            <a:off x="834780" y="2524765"/>
            <a:ext cx="106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FRR Bulkhead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2" name="Google Shape;582;p34"/>
          <p:cNvSpPr txBox="1"/>
          <p:nvPr/>
        </p:nvSpPr>
        <p:spPr>
          <a:xfrm>
            <a:off x="4838043" y="4490090"/>
            <a:ext cx="163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Staging Cone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3" name="Google Shape;583;p34"/>
          <p:cNvSpPr/>
          <p:nvPr/>
        </p:nvSpPr>
        <p:spPr>
          <a:xfrm>
            <a:off x="526950" y="3222975"/>
            <a:ext cx="257100" cy="144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84" name="Google Shape;584;p34"/>
          <p:cNvSpPr txBox="1"/>
          <p:nvPr/>
        </p:nvSpPr>
        <p:spPr>
          <a:xfrm>
            <a:off x="552905" y="1290262"/>
            <a:ext cx="302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Drogue Parachute Assembly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5" name="Google Shape;585;p34"/>
          <p:cNvSpPr/>
          <p:nvPr/>
        </p:nvSpPr>
        <p:spPr>
          <a:xfrm flipH="1" rot="5400000">
            <a:off x="2150425" y="2379050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34"/>
          <p:cNvSpPr txBox="1"/>
          <p:nvPr/>
        </p:nvSpPr>
        <p:spPr>
          <a:xfrm>
            <a:off x="2017225" y="2543675"/>
            <a:ext cx="143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Piston Assembly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7" name="Google Shape;587;p34"/>
          <p:cNvSpPr txBox="1"/>
          <p:nvPr/>
        </p:nvSpPr>
        <p:spPr>
          <a:xfrm>
            <a:off x="4470851" y="1341886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Main Parachute Assembly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8" name="Google Shape;588;p34"/>
          <p:cNvSpPr/>
          <p:nvPr/>
        </p:nvSpPr>
        <p:spPr>
          <a:xfrm>
            <a:off x="371880" y="1357150"/>
            <a:ext cx="257100" cy="1593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89" name="Google Shape;589;p34"/>
          <p:cNvSpPr txBox="1"/>
          <p:nvPr/>
        </p:nvSpPr>
        <p:spPr>
          <a:xfrm>
            <a:off x="790109" y="3086453"/>
            <a:ext cx="194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Drogue Parachute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0" name="Google Shape;590;p34"/>
          <p:cNvSpPr txBox="1"/>
          <p:nvPr/>
        </p:nvSpPr>
        <p:spPr>
          <a:xfrm>
            <a:off x="1805481" y="4491090"/>
            <a:ext cx="194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Black Powder Assembly 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1" name="Google Shape;591;p34"/>
          <p:cNvSpPr txBox="1"/>
          <p:nvPr/>
        </p:nvSpPr>
        <p:spPr>
          <a:xfrm>
            <a:off x="5896563" y="2547625"/>
            <a:ext cx="1519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Nose cone Bulkhead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2" name="Google Shape;592;p34"/>
          <p:cNvSpPr/>
          <p:nvPr/>
        </p:nvSpPr>
        <p:spPr>
          <a:xfrm flipH="1" rot="5400000">
            <a:off x="6019800" y="2386274"/>
            <a:ext cx="2319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34"/>
          <p:cNvSpPr txBox="1"/>
          <p:nvPr/>
        </p:nvSpPr>
        <p:spPr>
          <a:xfrm>
            <a:off x="4108570" y="2538410"/>
            <a:ext cx="1747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Black Powder Assembly 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4" name="Google Shape;594;p34"/>
          <p:cNvSpPr/>
          <p:nvPr/>
        </p:nvSpPr>
        <p:spPr>
          <a:xfrm rot="5400000">
            <a:off x="1564626" y="3202213"/>
            <a:ext cx="179400" cy="677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95" name="Google Shape;595;p34"/>
          <p:cNvSpPr/>
          <p:nvPr/>
        </p:nvSpPr>
        <p:spPr>
          <a:xfrm rot="5400000">
            <a:off x="1962375" y="1314750"/>
            <a:ext cx="179400" cy="853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596" name="Google Shape;596;p34"/>
          <p:cNvSpPr/>
          <p:nvPr/>
        </p:nvSpPr>
        <p:spPr>
          <a:xfrm flipH="1" rot="5400000">
            <a:off x="1928785" y="4310750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34"/>
          <p:cNvSpPr/>
          <p:nvPr/>
        </p:nvSpPr>
        <p:spPr>
          <a:xfrm flipH="1" rot="5400000">
            <a:off x="1237868" y="4310750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34"/>
          <p:cNvSpPr txBox="1"/>
          <p:nvPr/>
        </p:nvSpPr>
        <p:spPr>
          <a:xfrm>
            <a:off x="525060" y="4473395"/>
            <a:ext cx="106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FRR Bulkhead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9" name="Google Shape;599;p34"/>
          <p:cNvSpPr/>
          <p:nvPr/>
        </p:nvSpPr>
        <p:spPr>
          <a:xfrm flipH="1" rot="5400000">
            <a:off x="1547825" y="2386275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34"/>
          <p:cNvSpPr/>
          <p:nvPr/>
        </p:nvSpPr>
        <p:spPr>
          <a:xfrm rot="5400000">
            <a:off x="5794650" y="1438600"/>
            <a:ext cx="179400" cy="6108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01" name="Google Shape;601;p34"/>
          <p:cNvSpPr/>
          <p:nvPr/>
        </p:nvSpPr>
        <p:spPr>
          <a:xfrm flipH="1" rot="5400000">
            <a:off x="5495525" y="2386274"/>
            <a:ext cx="2319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34"/>
          <p:cNvSpPr/>
          <p:nvPr/>
        </p:nvSpPr>
        <p:spPr>
          <a:xfrm rot="5400000">
            <a:off x="4918350" y="2960575"/>
            <a:ext cx="179400" cy="1145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03" name="Google Shape;603;p34"/>
          <p:cNvSpPr txBox="1"/>
          <p:nvPr/>
        </p:nvSpPr>
        <p:spPr>
          <a:xfrm>
            <a:off x="3726156" y="3122278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Main Parachute Assembly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4" name="Google Shape;604;p34"/>
          <p:cNvSpPr txBox="1"/>
          <p:nvPr/>
        </p:nvSpPr>
        <p:spPr>
          <a:xfrm>
            <a:off x="3060990" y="4498190"/>
            <a:ext cx="1747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Black Powder Assembly 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05" name="Google Shape;605;p34"/>
          <p:cNvSpPr/>
          <p:nvPr/>
        </p:nvSpPr>
        <p:spPr>
          <a:xfrm flipH="1" rot="5400000">
            <a:off x="4382445" y="4306100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34"/>
          <p:cNvSpPr/>
          <p:nvPr/>
        </p:nvSpPr>
        <p:spPr>
          <a:xfrm flipH="1" rot="5400000">
            <a:off x="5113590" y="4306110"/>
            <a:ext cx="213000" cy="230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3" name="Shape 2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4" name="Google Shape;2674;p2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5" name="Google Shape;2675;p2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O-Ring Selection</a:t>
            </a:r>
            <a:endParaRPr>
              <a:solidFill>
                <a:srgbClr val="990000"/>
              </a:solidFill>
            </a:endParaRPr>
          </a:p>
        </p:txBody>
      </p:sp>
      <p:graphicFrame>
        <p:nvGraphicFramePr>
          <p:cNvPr id="2676" name="Google Shape;2676;p232"/>
          <p:cNvGraphicFramePr/>
          <p:nvPr/>
        </p:nvGraphicFramePr>
        <p:xfrm>
          <a:off x="221700" y="1191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277800"/>
                <a:gridCol w="1043250"/>
                <a:gridCol w="1110275"/>
              </a:tblGrid>
              <a:tr h="440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2-355 </a:t>
                      </a:r>
                      <a:endParaRPr b="1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(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9396K317)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2-353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(9396K315)</a:t>
                      </a:r>
                      <a:endParaRPr b="1" sz="1200"/>
                    </a:p>
                  </a:txBody>
                  <a:tcPr marT="91425" marB="91425" marR="91425" marL="91425"/>
                </a:tc>
              </a:tr>
              <a:tr h="517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Gland Depth (L)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0.170</a:t>
                      </a:r>
                      <a:r>
                        <a:rPr lang="en"/>
                        <a:t>”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0.170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”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17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Groove Width (G)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0.281</a:t>
                      </a:r>
                      <a:r>
                        <a:rPr lang="en"/>
                        <a:t>”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0.281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”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4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Groove Diameter (B-1)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5.285”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5.035”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17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Plug Diameter (C)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5.622”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5.372” 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677" name="Google Shape;2677;p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8325" y="1631635"/>
            <a:ext cx="4665676" cy="197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678" name="Google Shape;2678;p232"/>
          <p:cNvSpPr txBox="1"/>
          <p:nvPr/>
        </p:nvSpPr>
        <p:spPr>
          <a:xfrm>
            <a:off x="6433475" y="2465150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5.622”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9" name="Google Shape;2679;p232"/>
          <p:cNvSpPr txBox="1"/>
          <p:nvPr/>
        </p:nvSpPr>
        <p:spPr>
          <a:xfrm>
            <a:off x="6433463" y="2244613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5.285”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0" name="Google Shape;2680;p232"/>
          <p:cNvSpPr txBox="1"/>
          <p:nvPr/>
        </p:nvSpPr>
        <p:spPr>
          <a:xfrm>
            <a:off x="6433475" y="2852463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5.035”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1" name="Google Shape;2681;p232"/>
          <p:cNvSpPr txBox="1"/>
          <p:nvPr/>
        </p:nvSpPr>
        <p:spPr>
          <a:xfrm>
            <a:off x="6433475" y="3055788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5.372”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2" name="Google Shape;2682;p232"/>
          <p:cNvSpPr txBox="1"/>
          <p:nvPr/>
        </p:nvSpPr>
        <p:spPr>
          <a:xfrm>
            <a:off x="4096325" y="1819288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0.281”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3" name="Google Shape;2683;p232"/>
          <p:cNvSpPr txBox="1"/>
          <p:nvPr/>
        </p:nvSpPr>
        <p:spPr>
          <a:xfrm>
            <a:off x="4289700" y="3417413"/>
            <a:ext cx="755400" cy="3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0.281”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4" name="Google Shape;2684;p232"/>
          <p:cNvSpPr txBox="1"/>
          <p:nvPr/>
        </p:nvSpPr>
        <p:spPr>
          <a:xfrm>
            <a:off x="4901850" y="2071938"/>
            <a:ext cx="7554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0.170”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5" name="Google Shape;2685;p232"/>
          <p:cNvSpPr txBox="1"/>
          <p:nvPr/>
        </p:nvSpPr>
        <p:spPr>
          <a:xfrm>
            <a:off x="5045100" y="2687563"/>
            <a:ext cx="7554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0.170”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86" name="Google Shape;2686;p232"/>
          <p:cNvSpPr txBox="1"/>
          <p:nvPr/>
        </p:nvSpPr>
        <p:spPr>
          <a:xfrm>
            <a:off x="5982852" y="1218775"/>
            <a:ext cx="16566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Open Sans"/>
                <a:ea typeface="Open Sans"/>
                <a:cs typeface="Open Sans"/>
                <a:sym typeface="Open Sans"/>
              </a:rPr>
              <a:t>SEALS CASE</a:t>
            </a:r>
            <a:endParaRPr b="1" u="sng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87" name="Google Shape;2687;p232"/>
          <p:cNvCxnSpPr>
            <a:endCxn id="2679" idx="0"/>
          </p:cNvCxnSpPr>
          <p:nvPr/>
        </p:nvCxnSpPr>
        <p:spPr>
          <a:xfrm>
            <a:off x="6811163" y="1540813"/>
            <a:ext cx="0" cy="703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88" name="Google Shape;2688;p232"/>
          <p:cNvSpPr txBox="1"/>
          <p:nvPr/>
        </p:nvSpPr>
        <p:spPr>
          <a:xfrm>
            <a:off x="6075525" y="3554025"/>
            <a:ext cx="2687100" cy="2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Open Sans"/>
                <a:ea typeface="Open Sans"/>
                <a:cs typeface="Open Sans"/>
                <a:sym typeface="Open Sans"/>
              </a:rPr>
              <a:t>SEALS ABLATIVE LINER</a:t>
            </a:r>
            <a:endParaRPr b="1" u="sng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689" name="Google Shape;2689;p232"/>
          <p:cNvCxnSpPr>
            <a:stCxn id="2688" idx="0"/>
          </p:cNvCxnSpPr>
          <p:nvPr/>
        </p:nvCxnSpPr>
        <p:spPr>
          <a:xfrm rot="10800000">
            <a:off x="7043475" y="3094725"/>
            <a:ext cx="375600" cy="459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3" name="Shape 2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Google Shape;2694;p233"/>
          <p:cNvSpPr txBox="1"/>
          <p:nvPr>
            <p:ph idx="1" type="body"/>
          </p:nvPr>
        </p:nvSpPr>
        <p:spPr>
          <a:xfrm>
            <a:off x="0" y="903675"/>
            <a:ext cx="71817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Insert NPT igniter bolts to prime IHEI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Set up IHEI in vacuum test stand, ensuring end cap is securely attached to the ground.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Decrease pressure slowly in increments of 5 psi. Pause for 1 min every increment to investigate leaks. Repeat until near-vacuum conditions reached.</a:t>
            </a:r>
            <a:endParaRPr sz="1600"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Ignite IHEI</a:t>
            </a:r>
            <a:endParaRPr sz="1600"/>
          </a:p>
        </p:txBody>
      </p:sp>
      <p:sp>
        <p:nvSpPr>
          <p:cNvPr id="2695" name="Google Shape;2695;p2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80000"/>
                </a:solidFill>
              </a:rPr>
              <a:t>IHEI Testing Procedure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2696" name="Google Shape;2696;p2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0" name="Shape 2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1" name="Google Shape;2701;p2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02" name="Google Shape;2702;p234"/>
          <p:cNvSpPr txBox="1"/>
          <p:nvPr>
            <p:ph idx="1" type="body"/>
          </p:nvPr>
        </p:nvSpPr>
        <p:spPr>
          <a:xfrm>
            <a:off x="0" y="903675"/>
            <a:ext cx="5583000" cy="41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Inner mold for the propellant grain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703" name="Google Shape;2703;p2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Mandril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2704" name="Google Shape;2704;p234"/>
          <p:cNvSpPr txBox="1"/>
          <p:nvPr/>
        </p:nvSpPr>
        <p:spPr>
          <a:xfrm>
            <a:off x="5594550" y="4526750"/>
            <a:ext cx="2715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1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705" name="Google Shape;2705;p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11" y="2269550"/>
            <a:ext cx="4239940" cy="2655401"/>
          </a:xfrm>
          <a:prstGeom prst="rect">
            <a:avLst/>
          </a:prstGeom>
          <a:noFill/>
          <a:ln>
            <a:noFill/>
          </a:ln>
        </p:spPr>
      </p:pic>
      <p:sp>
        <p:nvSpPr>
          <p:cNvPr id="2706" name="Google Shape;2706;p234"/>
          <p:cNvSpPr/>
          <p:nvPr/>
        </p:nvSpPr>
        <p:spPr>
          <a:xfrm>
            <a:off x="6086075" y="3649850"/>
            <a:ext cx="1681500" cy="8769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9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2707" name="Google Shape;2707;p234"/>
          <p:cNvCxnSpPr/>
          <p:nvPr/>
        </p:nvCxnSpPr>
        <p:spPr>
          <a:xfrm rot="10800000">
            <a:off x="4173875" y="2960275"/>
            <a:ext cx="1912200" cy="11211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708" name="Google Shape;2708;p2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575" y="2064237"/>
            <a:ext cx="3704399" cy="179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1" name="Google Shape;6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7300" y="1082350"/>
            <a:ext cx="2998249" cy="3311399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Piston Deployment Assembly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613" name="Google Shape;61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4" name="Google Shape;614;p35"/>
          <p:cNvSpPr txBox="1"/>
          <p:nvPr/>
        </p:nvSpPr>
        <p:spPr>
          <a:xfrm>
            <a:off x="7154810" y="1615500"/>
            <a:ext cx="14244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Bulkhead</a:t>
            </a:r>
            <a:endParaRPr sz="18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15" name="Google Shape;615;p35"/>
          <p:cNvCxnSpPr>
            <a:endCxn id="614" idx="1"/>
          </p:cNvCxnSpPr>
          <p:nvPr/>
        </p:nvCxnSpPr>
        <p:spPr>
          <a:xfrm>
            <a:off x="5896310" y="1836150"/>
            <a:ext cx="1258500" cy="10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616" name="Google Shape;616;p35"/>
          <p:cNvSpPr txBox="1"/>
          <p:nvPr/>
        </p:nvSpPr>
        <p:spPr>
          <a:xfrm>
            <a:off x="2099840" y="3486950"/>
            <a:ext cx="996900" cy="393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Piston</a:t>
            </a:r>
            <a:endParaRPr sz="18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17" name="Google Shape;617;p35"/>
          <p:cNvCxnSpPr>
            <a:stCxn id="616" idx="3"/>
          </p:cNvCxnSpPr>
          <p:nvPr/>
        </p:nvCxnSpPr>
        <p:spPr>
          <a:xfrm flipH="1" rot="10800000">
            <a:off x="3096740" y="3675350"/>
            <a:ext cx="1149000" cy="8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8" name="Google Shape;618;p35"/>
          <p:cNvSpPr txBox="1"/>
          <p:nvPr/>
        </p:nvSpPr>
        <p:spPr>
          <a:xfrm>
            <a:off x="1204123" y="2057763"/>
            <a:ext cx="9969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Mount </a:t>
            </a:r>
            <a:endParaRPr sz="18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19" name="Google Shape;619;p35"/>
          <p:cNvCxnSpPr>
            <a:stCxn id="618" idx="3"/>
          </p:cNvCxnSpPr>
          <p:nvPr/>
        </p:nvCxnSpPr>
        <p:spPr>
          <a:xfrm>
            <a:off x="2201023" y="2288613"/>
            <a:ext cx="864900" cy="75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20" name="Google Shape;620;p35"/>
          <p:cNvSpPr txBox="1"/>
          <p:nvPr/>
        </p:nvSpPr>
        <p:spPr>
          <a:xfrm>
            <a:off x="6088000" y="739100"/>
            <a:ext cx="2744400" cy="7389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Holes for U-Bolt (Recovery Attachment)</a:t>
            </a:r>
            <a:endParaRPr sz="18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21" name="Google Shape;621;p35"/>
          <p:cNvCxnSpPr>
            <a:endCxn id="620" idx="1"/>
          </p:cNvCxnSpPr>
          <p:nvPr/>
        </p:nvCxnSpPr>
        <p:spPr>
          <a:xfrm flipH="1" rot="10800000">
            <a:off x="4631800" y="1108550"/>
            <a:ext cx="1456200" cy="469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36"/>
          <p:cNvSpPr txBox="1"/>
          <p:nvPr>
            <p:ph type="title"/>
          </p:nvPr>
        </p:nvSpPr>
        <p:spPr>
          <a:xfrm>
            <a:off x="311700" y="487325"/>
            <a:ext cx="8520600" cy="9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Piston Deployment:</a:t>
            </a:r>
            <a:r>
              <a:rPr lang="en">
                <a:solidFill>
                  <a:srgbClr val="AF1F39"/>
                </a:solidFill>
              </a:rPr>
              <a:t> Piston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7" name="Google Shape;627;p36"/>
          <p:cNvSpPr txBox="1"/>
          <p:nvPr>
            <p:ph idx="1" type="body"/>
          </p:nvPr>
        </p:nvSpPr>
        <p:spPr>
          <a:xfrm>
            <a:off x="311700" y="1034625"/>
            <a:ext cx="4058700" cy="223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Shear Pins (nylon screws):   ~46lb x 4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Piston force: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1000 N (225 lbf) at 250 psi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Extension Length: 4 in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28" name="Google Shape;628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29" name="Google Shape;62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3325" y="1034625"/>
            <a:ext cx="4238974" cy="28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37"/>
          <p:cNvSpPr txBox="1"/>
          <p:nvPr>
            <p:ph type="title"/>
          </p:nvPr>
        </p:nvSpPr>
        <p:spPr>
          <a:xfrm>
            <a:off x="311700" y="436462"/>
            <a:ext cx="745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Piston Deployment: </a:t>
            </a:r>
            <a:r>
              <a:rPr lang="en">
                <a:solidFill>
                  <a:srgbClr val="AF1F39"/>
                </a:solidFill>
              </a:rPr>
              <a:t>Diaphragm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5" name="Google Shape;635;p37"/>
          <p:cNvSpPr txBox="1"/>
          <p:nvPr>
            <p:ph idx="1" type="body"/>
          </p:nvPr>
        </p:nvSpPr>
        <p:spPr>
          <a:xfrm>
            <a:off x="311700" y="1014575"/>
            <a:ext cx="4179000" cy="19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takes the bulk of forces during flight and piston deployment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0.37 lbs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6" name="Google Shape;63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37" name="Google Shape;637;p37"/>
          <p:cNvSpPr txBox="1"/>
          <p:nvPr/>
        </p:nvSpPr>
        <p:spPr>
          <a:xfrm>
            <a:off x="4630347" y="1064188"/>
            <a:ext cx="17298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Piston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38" name="Google Shape;638;p37"/>
          <p:cNvSpPr txBox="1"/>
          <p:nvPr/>
        </p:nvSpPr>
        <p:spPr>
          <a:xfrm>
            <a:off x="4830647" y="2329745"/>
            <a:ext cx="1158900" cy="56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U bolt Connection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39" name="Google Shape;639;p37"/>
          <p:cNvSpPr txBox="1"/>
          <p:nvPr/>
        </p:nvSpPr>
        <p:spPr>
          <a:xfrm>
            <a:off x="311700" y="2557975"/>
            <a:ext cx="4013400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 Force (530 N)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Piston Force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(1000 N)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Min. Factor of Safety: 1.9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640" name="Google Shape;64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850" y="887213"/>
            <a:ext cx="2704525" cy="1885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1" name="Google Shape;641;p37"/>
          <p:cNvCxnSpPr>
            <a:endCxn id="637" idx="3"/>
          </p:cNvCxnSpPr>
          <p:nvPr/>
        </p:nvCxnSpPr>
        <p:spPr>
          <a:xfrm rot="10800000">
            <a:off x="6360147" y="1264288"/>
            <a:ext cx="1398000" cy="51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2" name="Google Shape;642;p37"/>
          <p:cNvCxnSpPr>
            <a:endCxn id="638" idx="3"/>
          </p:cNvCxnSpPr>
          <p:nvPr/>
        </p:nvCxnSpPr>
        <p:spPr>
          <a:xfrm flipH="1">
            <a:off x="5989547" y="1962545"/>
            <a:ext cx="1469100" cy="649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3" name="Google Shape;643;p37"/>
          <p:cNvSpPr txBox="1"/>
          <p:nvPr/>
        </p:nvSpPr>
        <p:spPr>
          <a:xfrm>
            <a:off x="4401638" y="4543169"/>
            <a:ext cx="12549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4" name="Google Shape;644;p37"/>
          <p:cNvSpPr txBox="1"/>
          <p:nvPr/>
        </p:nvSpPr>
        <p:spPr>
          <a:xfrm>
            <a:off x="6912363" y="4555838"/>
            <a:ext cx="13647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Piston Force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45" name="Google Shape;645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1900" y="3009025"/>
            <a:ext cx="2698811" cy="148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90500" y="3039501"/>
            <a:ext cx="2698802" cy="139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38"/>
          <p:cNvSpPr txBox="1"/>
          <p:nvPr>
            <p:ph type="title"/>
          </p:nvPr>
        </p:nvSpPr>
        <p:spPr>
          <a:xfrm>
            <a:off x="311700" y="487325"/>
            <a:ext cx="548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Piston Deployment: Piston </a:t>
            </a:r>
            <a:r>
              <a:rPr lang="en">
                <a:solidFill>
                  <a:srgbClr val="AF1F39"/>
                </a:solidFill>
              </a:rPr>
              <a:t>Mount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2" name="Google Shape;652;p38"/>
          <p:cNvSpPr txBox="1"/>
          <p:nvPr>
            <p:ph idx="1" type="body"/>
          </p:nvPr>
        </p:nvSpPr>
        <p:spPr>
          <a:xfrm>
            <a:off x="311700" y="1007425"/>
            <a:ext cx="3937200" cy="31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 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Attaches the piston to the Mission Package Tube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0.12 lbs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n" sz="1800">
                <a:solidFill>
                  <a:schemeClr val="dk1"/>
                </a:solidFill>
              </a:rPr>
              <a:t>Piston Force (1000 N)</a:t>
            </a:r>
            <a:endParaRPr b="1"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n" sz="1800">
                <a:solidFill>
                  <a:schemeClr val="dk1"/>
                </a:solidFill>
              </a:rPr>
              <a:t>Min. Safety Factor: 3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653" name="Google Shape;653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4" name="Google Shape;654;p38"/>
          <p:cNvSpPr txBox="1"/>
          <p:nvPr/>
        </p:nvSpPr>
        <p:spPr>
          <a:xfrm>
            <a:off x="4325647" y="1281050"/>
            <a:ext cx="17298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Piston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55" name="Google Shape;655;p38"/>
          <p:cNvSpPr txBox="1"/>
          <p:nvPr/>
        </p:nvSpPr>
        <p:spPr>
          <a:xfrm>
            <a:off x="4763672" y="2289158"/>
            <a:ext cx="1158900" cy="56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MPT Connection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656" name="Google Shape;65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1775" y="3087201"/>
            <a:ext cx="3136599" cy="192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7" name="Google Shape;65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3201" y="860936"/>
            <a:ext cx="2965799" cy="2182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8" name="Google Shape;658;p38"/>
          <p:cNvCxnSpPr>
            <a:endCxn id="654" idx="3"/>
          </p:cNvCxnSpPr>
          <p:nvPr/>
        </p:nvCxnSpPr>
        <p:spPr>
          <a:xfrm rot="10800000">
            <a:off x="6055447" y="1481150"/>
            <a:ext cx="1649400" cy="420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9" name="Google Shape;659;p38"/>
          <p:cNvCxnSpPr>
            <a:endCxn id="655" idx="3"/>
          </p:cNvCxnSpPr>
          <p:nvPr/>
        </p:nvCxnSpPr>
        <p:spPr>
          <a:xfrm rot="10800000">
            <a:off x="5922572" y="2571758"/>
            <a:ext cx="886800" cy="27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39"/>
          <p:cNvPicPr preferRelativeResize="0"/>
          <p:nvPr/>
        </p:nvPicPr>
        <p:blipFill rotWithShape="1">
          <a:blip r:embed="rId3">
            <a:alphaModFix/>
          </a:blip>
          <a:srcRect b="19470" l="28810" r="28733" t="26341"/>
          <a:stretch/>
        </p:blipFill>
        <p:spPr>
          <a:xfrm>
            <a:off x="4202684" y="1533330"/>
            <a:ext cx="4395714" cy="3349199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Black Powder Deployment Assembly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66" name="Google Shape;666;p39"/>
          <p:cNvSpPr txBox="1"/>
          <p:nvPr>
            <p:ph idx="1" type="body"/>
          </p:nvPr>
        </p:nvSpPr>
        <p:spPr>
          <a:xfrm>
            <a:off x="311700" y="1034625"/>
            <a:ext cx="4092000" cy="18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Bulkhead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supports black powder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well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Eye Bolt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(recovery attachment)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Acrylic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plate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to maintain pressure while minimizing mass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: 0.70 lbs 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7" name="Google Shape;667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8" name="Google Shape;668;p39"/>
          <p:cNvSpPr txBox="1"/>
          <p:nvPr/>
        </p:nvSpPr>
        <p:spPr>
          <a:xfrm>
            <a:off x="4649272" y="999225"/>
            <a:ext cx="17298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Black Powder Well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69" name="Google Shape;669;p39"/>
          <p:cNvCxnSpPr>
            <a:endCxn id="668" idx="2"/>
          </p:cNvCxnSpPr>
          <p:nvPr/>
        </p:nvCxnSpPr>
        <p:spPr>
          <a:xfrm flipH="1" rot="10800000">
            <a:off x="5379172" y="1399425"/>
            <a:ext cx="135000" cy="379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0" name="Google Shape;670;p39"/>
          <p:cNvSpPr txBox="1"/>
          <p:nvPr/>
        </p:nvSpPr>
        <p:spPr>
          <a:xfrm>
            <a:off x="2786375" y="3356225"/>
            <a:ext cx="13401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Acrylic Plate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71" name="Google Shape;671;p39"/>
          <p:cNvCxnSpPr>
            <a:endCxn id="670" idx="3"/>
          </p:cNvCxnSpPr>
          <p:nvPr/>
        </p:nvCxnSpPr>
        <p:spPr>
          <a:xfrm rot="10800000">
            <a:off x="4126475" y="3556325"/>
            <a:ext cx="7497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2" name="Google Shape;672;p39"/>
          <p:cNvSpPr txBox="1"/>
          <p:nvPr/>
        </p:nvSpPr>
        <p:spPr>
          <a:xfrm>
            <a:off x="3077350" y="4032050"/>
            <a:ext cx="10653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Bulkhead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73" name="Google Shape;673;p39"/>
          <p:cNvCxnSpPr>
            <a:endCxn id="672" idx="3"/>
          </p:cNvCxnSpPr>
          <p:nvPr/>
        </p:nvCxnSpPr>
        <p:spPr>
          <a:xfrm flipH="1">
            <a:off x="4142650" y="4077650"/>
            <a:ext cx="484500" cy="154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4" name="Google Shape;674;p39"/>
          <p:cNvSpPr txBox="1"/>
          <p:nvPr/>
        </p:nvSpPr>
        <p:spPr>
          <a:xfrm>
            <a:off x="3706525" y="4553125"/>
            <a:ext cx="17298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MPT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75" name="Google Shape;675;p39"/>
          <p:cNvCxnSpPr>
            <a:endCxn id="674" idx="3"/>
          </p:cNvCxnSpPr>
          <p:nvPr/>
        </p:nvCxnSpPr>
        <p:spPr>
          <a:xfrm flipH="1">
            <a:off x="5436325" y="4652125"/>
            <a:ext cx="917700" cy="101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6" name="Google Shape;676;p39"/>
          <p:cNvSpPr txBox="1"/>
          <p:nvPr/>
        </p:nvSpPr>
        <p:spPr>
          <a:xfrm>
            <a:off x="6689050" y="1314352"/>
            <a:ext cx="22350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 Bolt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(Recovery Attachment)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677" name="Google Shape;677;p39"/>
          <p:cNvCxnSpPr/>
          <p:nvPr/>
        </p:nvCxnSpPr>
        <p:spPr>
          <a:xfrm flipH="1" rot="10800000">
            <a:off x="12400100" y="2052450"/>
            <a:ext cx="652200" cy="844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8" name="Google Shape;678;p39"/>
          <p:cNvCxnSpPr>
            <a:endCxn id="676" idx="2"/>
          </p:cNvCxnSpPr>
          <p:nvPr/>
        </p:nvCxnSpPr>
        <p:spPr>
          <a:xfrm flipH="1" rot="10800000">
            <a:off x="6629050" y="1929952"/>
            <a:ext cx="1177500" cy="552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Black Powder Deployment: Well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4" name="Google Shape;684;p40"/>
          <p:cNvSpPr txBox="1"/>
          <p:nvPr>
            <p:ph idx="1" type="body"/>
          </p:nvPr>
        </p:nvSpPr>
        <p:spPr>
          <a:xfrm>
            <a:off x="311700" y="1034625"/>
            <a:ext cx="3831000" cy="18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Well placed o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 edge to maximize usable space for parachute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3D printed in resin</a:t>
            </a:r>
            <a:endParaRPr b="1"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5" name="Google Shape;685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686" name="Google Shape;686;p40"/>
          <p:cNvCxnSpPr/>
          <p:nvPr/>
        </p:nvCxnSpPr>
        <p:spPr>
          <a:xfrm flipH="1" rot="10800000">
            <a:off x="12400100" y="2052450"/>
            <a:ext cx="652200" cy="844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87" name="Google Shape;687;p40"/>
          <p:cNvPicPr preferRelativeResize="0"/>
          <p:nvPr/>
        </p:nvPicPr>
        <p:blipFill rotWithShape="1">
          <a:blip r:embed="rId3">
            <a:alphaModFix/>
          </a:blip>
          <a:srcRect b="11904" l="28816" r="22995" t="17989"/>
          <a:stretch/>
        </p:blipFill>
        <p:spPr>
          <a:xfrm>
            <a:off x="4231500" y="1450875"/>
            <a:ext cx="4152150" cy="360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40"/>
          <p:cNvPicPr preferRelativeResize="0"/>
          <p:nvPr/>
        </p:nvPicPr>
        <p:blipFill rotWithShape="1">
          <a:blip r:embed="rId4">
            <a:alphaModFix/>
          </a:blip>
          <a:srcRect b="20712" l="28820" r="28658" t="26583"/>
          <a:stretch/>
        </p:blipFill>
        <p:spPr>
          <a:xfrm>
            <a:off x="939533" y="2712617"/>
            <a:ext cx="2968123" cy="219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41"/>
          <p:cNvSpPr txBox="1"/>
          <p:nvPr>
            <p:ph type="title"/>
          </p:nvPr>
        </p:nvSpPr>
        <p:spPr>
          <a:xfrm>
            <a:off x="311700" y="445025"/>
            <a:ext cx="6374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Black Powder Well: Bulkhead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4" name="Google Shape;694;p41"/>
          <p:cNvSpPr txBox="1"/>
          <p:nvPr>
            <p:ph idx="1" type="body"/>
          </p:nvPr>
        </p:nvSpPr>
        <p:spPr>
          <a:xfrm>
            <a:off x="311700" y="929200"/>
            <a:ext cx="5211000" cy="14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attaches to MPT, withstands launch, deployment and shock forces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Mass: 0.37 lbs</a:t>
            </a: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5" name="Google Shape;695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96" name="Google Shape;69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1788" y="411025"/>
            <a:ext cx="3400232" cy="2213700"/>
          </a:xfrm>
          <a:prstGeom prst="rect">
            <a:avLst/>
          </a:prstGeom>
          <a:noFill/>
          <a:ln>
            <a:noFill/>
          </a:ln>
        </p:spPr>
      </p:pic>
      <p:sp>
        <p:nvSpPr>
          <p:cNvPr id="697" name="Google Shape;697;p41"/>
          <p:cNvSpPr txBox="1"/>
          <p:nvPr/>
        </p:nvSpPr>
        <p:spPr>
          <a:xfrm>
            <a:off x="309600" y="2172025"/>
            <a:ext cx="5881800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G-Forces w/ Parachute (83 N) (Not Pictured)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Max. Black Powder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Force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(5410 N)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Max. Shock Force (810 N)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Min. Factor of Safety: 2.0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698" name="Google Shape;698;p41"/>
          <p:cNvSpPr txBox="1"/>
          <p:nvPr/>
        </p:nvSpPr>
        <p:spPr>
          <a:xfrm>
            <a:off x="4480838" y="4677925"/>
            <a:ext cx="12549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9" name="Google Shape;699;p41"/>
          <p:cNvSpPr txBox="1"/>
          <p:nvPr/>
        </p:nvSpPr>
        <p:spPr>
          <a:xfrm>
            <a:off x="6496000" y="4677925"/>
            <a:ext cx="20286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Black Powder</a:t>
            </a: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0" name="Google Shape;700;p41"/>
          <p:cNvSpPr txBox="1"/>
          <p:nvPr/>
        </p:nvSpPr>
        <p:spPr>
          <a:xfrm>
            <a:off x="5337188" y="106225"/>
            <a:ext cx="11589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Eyebolt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701" name="Google Shape;701;p41"/>
          <p:cNvCxnSpPr>
            <a:endCxn id="700" idx="3"/>
          </p:cNvCxnSpPr>
          <p:nvPr/>
        </p:nvCxnSpPr>
        <p:spPr>
          <a:xfrm rot="10800000">
            <a:off x="6496088" y="414025"/>
            <a:ext cx="1095600" cy="1048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2" name="Google Shape;702;p41"/>
          <p:cNvSpPr txBox="1"/>
          <p:nvPr/>
        </p:nvSpPr>
        <p:spPr>
          <a:xfrm>
            <a:off x="5794409" y="2537733"/>
            <a:ext cx="1158900" cy="56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MPT</a:t>
            </a: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Connection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703" name="Google Shape;703;p41"/>
          <p:cNvCxnSpPr>
            <a:endCxn id="702" idx="3"/>
          </p:cNvCxnSpPr>
          <p:nvPr/>
        </p:nvCxnSpPr>
        <p:spPr>
          <a:xfrm flipH="1">
            <a:off x="6953309" y="2439633"/>
            <a:ext cx="207300" cy="380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04" name="Google Shape;704;p41"/>
          <p:cNvPicPr preferRelativeResize="0"/>
          <p:nvPr/>
        </p:nvPicPr>
        <p:blipFill rotWithShape="1">
          <a:blip r:embed="rId4">
            <a:alphaModFix/>
          </a:blip>
          <a:srcRect b="20824" l="29215" r="29048" t="27423"/>
          <a:stretch/>
        </p:blipFill>
        <p:spPr>
          <a:xfrm>
            <a:off x="1241225" y="3841127"/>
            <a:ext cx="1552725" cy="114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6237" y="3276700"/>
            <a:ext cx="2471361" cy="1386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4300" y="3331825"/>
            <a:ext cx="2373874" cy="133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Vehicle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279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Two-stage rocket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15 ft, 11 in long, 6 in nominal diameter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Sustainer: 10 ft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Booster: 5 ft, 11 in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148 lb loaded mass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Sustainer: 67.1 lb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Booster: 80.6 lb 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N-class sustainer on O-class booster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Predicted apogee: 32,984 ft AGL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Ground level: 4600 ft MSL</a:t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1" sz="150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3">
            <a:alphaModFix/>
          </a:blip>
          <a:srcRect b="36027" l="0" r="0" t="39570"/>
          <a:stretch/>
        </p:blipFill>
        <p:spPr>
          <a:xfrm>
            <a:off x="0" y="3533227"/>
            <a:ext cx="9144001" cy="113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FRR Bulkhead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2" name="Google Shape;712;p42"/>
          <p:cNvSpPr txBox="1"/>
          <p:nvPr>
            <p:ph idx="1" type="body"/>
          </p:nvPr>
        </p:nvSpPr>
        <p:spPr>
          <a:xfrm>
            <a:off x="311700" y="1034625"/>
            <a:ext cx="53586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Withstands forces, minimizes volume, &amp; separates motor from parachute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Mass: 0.24 lbs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3" name="Google Shape;713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4" name="Google Shape;714;p42"/>
          <p:cNvSpPr txBox="1"/>
          <p:nvPr/>
        </p:nvSpPr>
        <p:spPr>
          <a:xfrm>
            <a:off x="446175" y="2393500"/>
            <a:ext cx="4058700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Max. Shock Force (530 N) 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(Left)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Max. Black Powder Force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(1640 N) 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(Right)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Max G-Forces w/ Parachute   (50 N) (Not Pictured)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Min. Factor of Safety: 2.7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15" name="Google Shape;715;p42"/>
          <p:cNvSpPr txBox="1"/>
          <p:nvPr/>
        </p:nvSpPr>
        <p:spPr>
          <a:xfrm>
            <a:off x="4908188" y="4583200"/>
            <a:ext cx="12549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6" name="Google Shape;716;p42"/>
          <p:cNvSpPr txBox="1"/>
          <p:nvPr/>
        </p:nvSpPr>
        <p:spPr>
          <a:xfrm>
            <a:off x="6577600" y="4583200"/>
            <a:ext cx="20286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Black Powder 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17" name="Google Shape;717;p42"/>
          <p:cNvSpPr txBox="1"/>
          <p:nvPr/>
        </p:nvSpPr>
        <p:spPr>
          <a:xfrm>
            <a:off x="4359438" y="219650"/>
            <a:ext cx="11589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Eyebolt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18" name="Google Shape;718;p42"/>
          <p:cNvSpPr txBox="1"/>
          <p:nvPr/>
        </p:nvSpPr>
        <p:spPr>
          <a:xfrm>
            <a:off x="4314409" y="1882608"/>
            <a:ext cx="1158900" cy="56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FRR Connection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719" name="Google Shape;71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8075" y="631504"/>
            <a:ext cx="3185925" cy="20719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0" name="Google Shape;720;p42"/>
          <p:cNvCxnSpPr/>
          <p:nvPr/>
        </p:nvCxnSpPr>
        <p:spPr>
          <a:xfrm rot="10800000">
            <a:off x="5518125" y="527175"/>
            <a:ext cx="2009700" cy="1097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1" name="Google Shape;721;p42"/>
          <p:cNvCxnSpPr/>
          <p:nvPr/>
        </p:nvCxnSpPr>
        <p:spPr>
          <a:xfrm rot="10800000">
            <a:off x="5473200" y="2165275"/>
            <a:ext cx="1336200" cy="260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2" name="Google Shape;72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1850" y="2988225"/>
            <a:ext cx="2455275" cy="151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3" name="Google Shape;72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8300" y="3078325"/>
            <a:ext cx="2615702" cy="142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Nose Cone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729" name="Google Shape;729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0" name="Google Shape;730;p43"/>
          <p:cNvSpPr txBox="1"/>
          <p:nvPr/>
        </p:nvSpPr>
        <p:spPr>
          <a:xfrm>
            <a:off x="342350" y="926100"/>
            <a:ext cx="44871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pen Sans Medium"/>
              <a:buChar char="●"/>
            </a:pP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Tip: Aluminum 6061</a:t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pen Sans Medium"/>
              <a:buChar char="●"/>
            </a:pP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Body and Coupler: fiberglass</a:t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Open Sans Medium"/>
              <a:buChar char="●"/>
            </a:pP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Recovery attachment point: </a:t>
            </a:r>
            <a:b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</a:b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Eye Bolt screwed into bulkhead</a:t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Open Sans Medium"/>
              <a:buChar char="○"/>
            </a:pP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Capacity: 475 lbf</a:t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Open Sans Medium"/>
              <a:buChar char="○"/>
            </a:pPr>
            <a:r>
              <a:rPr lang="en" sz="1800">
                <a:latin typeface="Open Sans Medium"/>
                <a:ea typeface="Open Sans Medium"/>
                <a:cs typeface="Open Sans Medium"/>
                <a:sym typeface="Open Sans Medium"/>
              </a:rPr>
              <a:t>Material: 304 Stainless Steel</a:t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731" name="Google Shape;731;p43"/>
          <p:cNvCxnSpPr/>
          <p:nvPr/>
        </p:nvCxnSpPr>
        <p:spPr>
          <a:xfrm flipH="1">
            <a:off x="5360575" y="99075"/>
            <a:ext cx="3600" cy="3880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32" name="Google Shape;732;p43"/>
          <p:cNvCxnSpPr/>
          <p:nvPr/>
        </p:nvCxnSpPr>
        <p:spPr>
          <a:xfrm>
            <a:off x="5245850" y="3625175"/>
            <a:ext cx="300" cy="10077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733" name="Google Shape;733;p43"/>
          <p:cNvCxnSpPr/>
          <p:nvPr/>
        </p:nvCxnSpPr>
        <p:spPr>
          <a:xfrm flipH="1">
            <a:off x="5597350" y="4656650"/>
            <a:ext cx="587100" cy="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734" name="Google Shape;734;p43"/>
          <p:cNvSpPr txBox="1"/>
          <p:nvPr/>
        </p:nvSpPr>
        <p:spPr>
          <a:xfrm>
            <a:off x="4848500" y="1865450"/>
            <a:ext cx="587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33 in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5" name="Google Shape;735;p43"/>
          <p:cNvSpPr txBox="1"/>
          <p:nvPr/>
        </p:nvSpPr>
        <p:spPr>
          <a:xfrm>
            <a:off x="4556150" y="3979575"/>
            <a:ext cx="690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6.17 in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36" name="Google Shape;736;p43"/>
          <p:cNvSpPr txBox="1"/>
          <p:nvPr/>
        </p:nvSpPr>
        <p:spPr>
          <a:xfrm>
            <a:off x="5606888" y="4662050"/>
            <a:ext cx="587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6 in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37" name="Google Shape;737;p43"/>
          <p:cNvCxnSpPr/>
          <p:nvPr/>
        </p:nvCxnSpPr>
        <p:spPr>
          <a:xfrm rot="10800000">
            <a:off x="6286900" y="4006350"/>
            <a:ext cx="4218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38" name="Google Shape;738;p43"/>
          <p:cNvSpPr txBox="1"/>
          <p:nvPr/>
        </p:nvSpPr>
        <p:spPr>
          <a:xfrm>
            <a:off x="6653050" y="3836400"/>
            <a:ext cx="9069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Eye Bolt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39" name="Google Shape;739;p43"/>
          <p:cNvPicPr preferRelativeResize="0"/>
          <p:nvPr/>
        </p:nvPicPr>
        <p:blipFill rotWithShape="1">
          <a:blip r:embed="rId3">
            <a:alphaModFix/>
          </a:blip>
          <a:srcRect b="33766" l="7381" r="1718" t="39238"/>
          <a:stretch/>
        </p:blipFill>
        <p:spPr>
          <a:xfrm rot="5400000">
            <a:off x="3678446" y="2021690"/>
            <a:ext cx="4444002" cy="689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0" name="Google Shape;740;p43"/>
          <p:cNvCxnSpPr/>
          <p:nvPr/>
        </p:nvCxnSpPr>
        <p:spPr>
          <a:xfrm rot="10800000">
            <a:off x="6286900" y="3849025"/>
            <a:ext cx="4218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41" name="Google Shape;741;p43"/>
          <p:cNvSpPr txBox="1"/>
          <p:nvPr/>
        </p:nvSpPr>
        <p:spPr>
          <a:xfrm>
            <a:off x="6653050" y="3679075"/>
            <a:ext cx="9069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Bulkhead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44"/>
          <p:cNvSpPr txBox="1"/>
          <p:nvPr>
            <p:ph type="title"/>
          </p:nvPr>
        </p:nvSpPr>
        <p:spPr>
          <a:xfrm>
            <a:off x="311700" y="445025"/>
            <a:ext cx="367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Nose Cone Bulkhead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7" name="Google Shape;747;p44"/>
          <p:cNvSpPr txBox="1"/>
          <p:nvPr>
            <p:ph idx="1" type="body"/>
          </p:nvPr>
        </p:nvSpPr>
        <p:spPr>
          <a:xfrm>
            <a:off x="311700" y="1034625"/>
            <a:ext cx="53586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Withstands forces &amp; minimizes volume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Mass: 0.33 lbs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8" name="Google Shape;748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9" name="Google Shape;749;p44"/>
          <p:cNvSpPr txBox="1"/>
          <p:nvPr/>
        </p:nvSpPr>
        <p:spPr>
          <a:xfrm>
            <a:off x="383725" y="2372725"/>
            <a:ext cx="4058700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 Force (810 N) 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(Left)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Black Powder Force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(5410 N) 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(Right)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Min. Factor of Safety: 1.8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50" name="Google Shape;750;p44"/>
          <p:cNvSpPr txBox="1"/>
          <p:nvPr/>
        </p:nvSpPr>
        <p:spPr>
          <a:xfrm>
            <a:off x="4908188" y="4583200"/>
            <a:ext cx="12549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Shockforces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1" name="Google Shape;751;p44"/>
          <p:cNvSpPr txBox="1"/>
          <p:nvPr/>
        </p:nvSpPr>
        <p:spPr>
          <a:xfrm>
            <a:off x="6577600" y="4583200"/>
            <a:ext cx="20286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Black Powder Forces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52" name="Google Shape;752;p44"/>
          <p:cNvSpPr txBox="1"/>
          <p:nvPr/>
        </p:nvSpPr>
        <p:spPr>
          <a:xfrm>
            <a:off x="4359438" y="219650"/>
            <a:ext cx="11589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Eyebolt Connection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53" name="Google Shape;753;p44"/>
          <p:cNvSpPr txBox="1"/>
          <p:nvPr/>
        </p:nvSpPr>
        <p:spPr>
          <a:xfrm>
            <a:off x="4312124" y="2090200"/>
            <a:ext cx="1254900" cy="565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Nose Cone Connections 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754" name="Google Shape;75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5538" y="392975"/>
            <a:ext cx="2732731" cy="1905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5" name="Google Shape;755;p44"/>
          <p:cNvCxnSpPr/>
          <p:nvPr/>
        </p:nvCxnSpPr>
        <p:spPr>
          <a:xfrm rot="10800000">
            <a:off x="5518200" y="527600"/>
            <a:ext cx="2101800" cy="794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6" name="Google Shape;756;p44"/>
          <p:cNvCxnSpPr/>
          <p:nvPr/>
        </p:nvCxnSpPr>
        <p:spPr>
          <a:xfrm flipH="1">
            <a:off x="5567000" y="2129125"/>
            <a:ext cx="1694400" cy="243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57" name="Google Shape;75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7600" y="2852930"/>
            <a:ext cx="2443549" cy="1530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p44"/>
          <p:cNvPicPr preferRelativeResize="0"/>
          <p:nvPr/>
        </p:nvPicPr>
        <p:blipFill rotWithShape="1">
          <a:blip r:embed="rId5">
            <a:alphaModFix/>
          </a:blip>
          <a:srcRect b="0" l="13985" r="0" t="0"/>
          <a:stretch/>
        </p:blipFill>
        <p:spPr>
          <a:xfrm>
            <a:off x="4281128" y="2937550"/>
            <a:ext cx="2335646" cy="153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" name="Google Shape;76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7065" y="82550"/>
            <a:ext cx="2161661" cy="2140475"/>
          </a:xfrm>
          <a:prstGeom prst="rect">
            <a:avLst/>
          </a:prstGeom>
          <a:noFill/>
          <a:ln>
            <a:noFill/>
          </a:ln>
        </p:spPr>
      </p:pic>
      <p:sp>
        <p:nvSpPr>
          <p:cNvPr id="764" name="Google Shape;764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Staging Cone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5" name="Google Shape;765;p45"/>
          <p:cNvSpPr txBox="1"/>
          <p:nvPr>
            <p:ph idx="1" type="body"/>
          </p:nvPr>
        </p:nvSpPr>
        <p:spPr>
          <a:xfrm>
            <a:off x="311700" y="1034625"/>
            <a:ext cx="53586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Transitions from booster to sustainer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Aluminum Alloy: 6061- T6 (SS)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Mass: 2.2 lbs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6" name="Google Shape;766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7" name="Google Shape;767;p45"/>
          <p:cNvSpPr txBox="1"/>
          <p:nvPr/>
        </p:nvSpPr>
        <p:spPr>
          <a:xfrm>
            <a:off x="446175" y="2393500"/>
            <a:ext cx="4058700" cy="22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Forces: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Sustainer Mass x Max gs + Drag</a:t>
            </a: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(4600 N) 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b="1"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Min. Factor of Safety: 2</a:t>
            </a:r>
            <a:endParaRPr b="1"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highlight>
                <a:schemeClr val="accent6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68" name="Google Shape;768;p45"/>
          <p:cNvSpPr txBox="1"/>
          <p:nvPr/>
        </p:nvSpPr>
        <p:spPr>
          <a:xfrm>
            <a:off x="5537075" y="4583200"/>
            <a:ext cx="3069000" cy="364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Sustainer Mass * Max gs + Drag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9" name="Google Shape;769;p45"/>
          <p:cNvSpPr/>
          <p:nvPr/>
        </p:nvSpPr>
        <p:spPr>
          <a:xfrm>
            <a:off x="7710200" y="575950"/>
            <a:ext cx="1349100" cy="548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sustainer nozzle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70" name="Google Shape;770;p45"/>
          <p:cNvSpPr/>
          <p:nvPr/>
        </p:nvSpPr>
        <p:spPr>
          <a:xfrm>
            <a:off x="7760800" y="1871550"/>
            <a:ext cx="1349100" cy="39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staging cone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71" name="Google Shape;771;p45"/>
          <p:cNvSpPr/>
          <p:nvPr/>
        </p:nvSpPr>
        <p:spPr>
          <a:xfrm>
            <a:off x="4594125" y="2404163"/>
            <a:ext cx="1475700" cy="792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eye bolt (recovery attachment)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772" name="Google Shape;772;p45"/>
          <p:cNvCxnSpPr/>
          <p:nvPr/>
        </p:nvCxnSpPr>
        <p:spPr>
          <a:xfrm flipH="1">
            <a:off x="7280200" y="1124050"/>
            <a:ext cx="716700" cy="257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3" name="Google Shape;773;p45"/>
          <p:cNvCxnSpPr>
            <a:stCxn id="770" idx="1"/>
          </p:cNvCxnSpPr>
          <p:nvPr/>
        </p:nvCxnSpPr>
        <p:spPr>
          <a:xfrm rot="10800000">
            <a:off x="7280200" y="1963050"/>
            <a:ext cx="480600" cy="105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4" name="Google Shape;774;p45"/>
          <p:cNvCxnSpPr/>
          <p:nvPr/>
        </p:nvCxnSpPr>
        <p:spPr>
          <a:xfrm flipH="1" rot="10800000">
            <a:off x="5779275" y="2047475"/>
            <a:ext cx="666000" cy="3540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75" name="Google Shape;775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2225" y="2553875"/>
            <a:ext cx="2391064" cy="1876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Possible Failure Modes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781" name="Google Shape;781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782" name="Google Shape;782;p46"/>
          <p:cNvGraphicFramePr/>
          <p:nvPr/>
        </p:nvGraphicFramePr>
        <p:xfrm>
          <a:off x="259862" y="11490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946375"/>
                <a:gridCol w="1313925"/>
                <a:gridCol w="964125"/>
                <a:gridCol w="3296175"/>
              </a:tblGrid>
              <a:tr h="394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E-matches fail to ignite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Two e-matches per system, black powder integrated day of launch, wires have protective coating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Black Powder well spills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Duct tape cover for well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Shear pins fail to break (black powder or piston)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Black powder: more black powder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Piston: higher expected force and more black powder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Parachutes tear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Bags to protect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Possible Failure Modes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788" name="Google Shape;788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789" name="Google Shape;789;p47"/>
          <p:cNvGraphicFramePr/>
          <p:nvPr/>
        </p:nvGraphicFramePr>
        <p:xfrm>
          <a:off x="311700" y="1142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3360975"/>
                <a:gridCol w="1210275"/>
                <a:gridCol w="964125"/>
                <a:gridCol w="2985225"/>
              </a:tblGrid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Line tangling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Swivels, appropriate line sizing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9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Shock Force breaks connection points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x2 safety factors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4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Shear pins (main) break due to drogue deployment shock force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Calcs, safety factors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4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Parachute sticks inside bag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Tow testing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795" name="Google Shape;795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96" name="Google Shape;796;p48"/>
          <p:cNvCxnSpPr/>
          <p:nvPr/>
        </p:nvCxnSpPr>
        <p:spPr>
          <a:xfrm>
            <a:off x="942500" y="253260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7" name="Google Shape;797;p48"/>
          <p:cNvSpPr txBox="1"/>
          <p:nvPr/>
        </p:nvSpPr>
        <p:spPr>
          <a:xfrm>
            <a:off x="622450" y="26893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98" name="Google Shape;798;p48"/>
          <p:cNvSpPr txBox="1"/>
          <p:nvPr/>
        </p:nvSpPr>
        <p:spPr>
          <a:xfrm>
            <a:off x="2106400" y="204150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799" name="Google Shape;799;p48"/>
          <p:cNvSpPr txBox="1"/>
          <p:nvPr/>
        </p:nvSpPr>
        <p:spPr>
          <a:xfrm>
            <a:off x="3574175" y="26841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00" name="Google Shape;800;p48"/>
          <p:cNvSpPr txBox="1"/>
          <p:nvPr/>
        </p:nvSpPr>
        <p:spPr>
          <a:xfrm>
            <a:off x="4919575" y="204150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01" name="Google Shape;801;p48"/>
          <p:cNvSpPr txBox="1"/>
          <p:nvPr/>
        </p:nvSpPr>
        <p:spPr>
          <a:xfrm>
            <a:off x="6331300" y="26910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02" name="Google Shape;802;p48"/>
          <p:cNvSpPr txBox="1"/>
          <p:nvPr/>
        </p:nvSpPr>
        <p:spPr>
          <a:xfrm>
            <a:off x="7952600" y="2025500"/>
            <a:ext cx="603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803" name="Google Shape;803;p48"/>
          <p:cNvCxnSpPr/>
          <p:nvPr/>
        </p:nvCxnSpPr>
        <p:spPr>
          <a:xfrm flipH="1">
            <a:off x="935600" y="240715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4" name="Google Shape;804;p48"/>
          <p:cNvCxnSpPr/>
          <p:nvPr/>
        </p:nvCxnSpPr>
        <p:spPr>
          <a:xfrm flipH="1">
            <a:off x="2474900" y="240250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5" name="Google Shape;805;p48"/>
          <p:cNvCxnSpPr/>
          <p:nvPr/>
        </p:nvCxnSpPr>
        <p:spPr>
          <a:xfrm flipH="1">
            <a:off x="3874850" y="240250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6" name="Google Shape;806;p48"/>
          <p:cNvCxnSpPr/>
          <p:nvPr/>
        </p:nvCxnSpPr>
        <p:spPr>
          <a:xfrm flipH="1">
            <a:off x="5187725" y="243270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7" name="Google Shape;807;p48"/>
          <p:cNvCxnSpPr/>
          <p:nvPr/>
        </p:nvCxnSpPr>
        <p:spPr>
          <a:xfrm flipH="1">
            <a:off x="6554375" y="243502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8" name="Google Shape;808;p48"/>
          <p:cNvCxnSpPr/>
          <p:nvPr/>
        </p:nvCxnSpPr>
        <p:spPr>
          <a:xfrm flipH="1">
            <a:off x="8183900" y="243502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09" name="Google Shape;809;p48"/>
          <p:cNvSpPr txBox="1"/>
          <p:nvPr/>
        </p:nvSpPr>
        <p:spPr>
          <a:xfrm>
            <a:off x="1780700" y="1499700"/>
            <a:ext cx="15195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Drop Testing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0" name="Google Shape;810;p48"/>
          <p:cNvCxnSpPr/>
          <p:nvPr/>
        </p:nvCxnSpPr>
        <p:spPr>
          <a:xfrm>
            <a:off x="2131050" y="179380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1" name="Google Shape;811;p48"/>
          <p:cNvSpPr txBox="1"/>
          <p:nvPr/>
        </p:nvSpPr>
        <p:spPr>
          <a:xfrm>
            <a:off x="7727400" y="289956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12" name="Google Shape;812;p48"/>
          <p:cNvSpPr txBox="1"/>
          <p:nvPr/>
        </p:nvSpPr>
        <p:spPr>
          <a:xfrm>
            <a:off x="5251350" y="166289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3" name="Google Shape;813;p48"/>
          <p:cNvCxnSpPr/>
          <p:nvPr/>
        </p:nvCxnSpPr>
        <p:spPr>
          <a:xfrm>
            <a:off x="5750550" y="198802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4" name="Google Shape;814;p48"/>
          <p:cNvCxnSpPr/>
          <p:nvPr/>
        </p:nvCxnSpPr>
        <p:spPr>
          <a:xfrm>
            <a:off x="8184200" y="260562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5" name="Google Shape;815;p48"/>
          <p:cNvSpPr txBox="1"/>
          <p:nvPr/>
        </p:nvSpPr>
        <p:spPr>
          <a:xfrm>
            <a:off x="2633300" y="297330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Tow Testing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6" name="Google Shape;816;p48"/>
          <p:cNvCxnSpPr/>
          <p:nvPr/>
        </p:nvCxnSpPr>
        <p:spPr>
          <a:xfrm>
            <a:off x="3231800" y="2532600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7" name="Google Shape;817;p48"/>
          <p:cNvCxnSpPr/>
          <p:nvPr/>
        </p:nvCxnSpPr>
        <p:spPr>
          <a:xfrm>
            <a:off x="1403000" y="2541327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8" name="Google Shape;818;p48"/>
          <p:cNvSpPr txBox="1"/>
          <p:nvPr/>
        </p:nvSpPr>
        <p:spPr>
          <a:xfrm>
            <a:off x="622450" y="1339088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Hydrostatic Piston Test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819" name="Google Shape;819;p48"/>
          <p:cNvCxnSpPr/>
          <p:nvPr/>
        </p:nvCxnSpPr>
        <p:spPr>
          <a:xfrm>
            <a:off x="1238700" y="180780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0" name="Google Shape;820;p48"/>
          <p:cNvSpPr txBox="1"/>
          <p:nvPr/>
        </p:nvSpPr>
        <p:spPr>
          <a:xfrm>
            <a:off x="790100" y="2973300"/>
            <a:ext cx="20559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Piston Testing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Black Powder Testing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4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826" name="Google Shape;826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50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Aerodynamics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2" name="Google Shape;832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Requirements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8" name="Google Shape;838;p51"/>
          <p:cNvSpPr txBox="1"/>
          <p:nvPr>
            <p:ph idx="1" type="body"/>
          </p:nvPr>
        </p:nvSpPr>
        <p:spPr>
          <a:xfrm>
            <a:off x="311700" y="1034625"/>
            <a:ext cx="85206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Dynamic Stability: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Fins must give the rocket a dynamic stability margin between 1.5 and 6 calibers*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Flutter Stability: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Fins must have a predicted flutter speed 50% greater than the max speed during flight*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Fins must withstand lift forces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Fillets must secure fins to fin can throughout flight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Epoxy cannot burn</a:t>
            </a:r>
            <a:endParaRPr>
              <a:solidFill>
                <a:srgbClr val="000000"/>
              </a:solidFill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lang="en">
                <a:solidFill>
                  <a:srgbClr val="000000"/>
                </a:solidFill>
              </a:rPr>
              <a:t>Screws must withstand shear force exerted by the fins</a:t>
            </a:r>
            <a:endParaRPr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Transitions must not deform due to temperature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6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9" name="Google Shape;839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0" name="Google Shape;840;p51"/>
          <p:cNvSpPr txBox="1"/>
          <p:nvPr/>
        </p:nvSpPr>
        <p:spPr>
          <a:xfrm>
            <a:off x="635775" y="4333275"/>
            <a:ext cx="54555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*Spaceport America Requirement</a:t>
            </a:r>
            <a:endParaRPr sz="1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Flight Event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974050"/>
            <a:ext cx="8520600" cy="35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T+00:00.00 | Booster Ignition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T+00:03.81 | Booster Burnout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T+00:04.00 | Booster Airbrakes Deployment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T+00:05.87 | Sustainer Ignition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T+00:10.12 | Sustainer Burnout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T+00:18.00 | Booster Apogee, Drogue Deployment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T+00:44.00 | Sustainer Apogee</a:t>
            </a:r>
            <a:r>
              <a:rPr lang="en"/>
              <a:t>, Drogue Deployment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T+01:34.00 | Booster Main Deployment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T+02:08.00 | Booster Touchdown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T+05:34.00 | Sustainer Main Deployment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T+06:08.00 | Sustainer Touchdown</a:t>
            </a:r>
            <a:endParaRPr/>
          </a:p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1" sz="150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Fin Can Assembly </a:t>
            </a: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Overview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6" name="Google Shape;846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7" name="Google Shape;847;p52"/>
          <p:cNvSpPr txBox="1"/>
          <p:nvPr>
            <p:ph idx="1" type="body"/>
          </p:nvPr>
        </p:nvSpPr>
        <p:spPr>
          <a:xfrm>
            <a:off x="5876355" y="4729045"/>
            <a:ext cx="212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8" name="Google Shape;848;p52"/>
          <p:cNvSpPr/>
          <p:nvPr/>
        </p:nvSpPr>
        <p:spPr>
          <a:xfrm rot="-5400000">
            <a:off x="2844613" y="3266600"/>
            <a:ext cx="195900" cy="2836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49" name="Google Shape;849;p52"/>
          <p:cNvSpPr txBox="1"/>
          <p:nvPr>
            <p:ph idx="1" type="body"/>
          </p:nvPr>
        </p:nvSpPr>
        <p:spPr>
          <a:xfrm>
            <a:off x="1881325" y="4729038"/>
            <a:ext cx="212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50" name="Google Shape;850;p52"/>
          <p:cNvSpPr/>
          <p:nvPr/>
        </p:nvSpPr>
        <p:spPr>
          <a:xfrm rot="-5400000">
            <a:off x="6808725" y="3329000"/>
            <a:ext cx="195900" cy="2712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51" name="Google Shape;851;p52"/>
          <p:cNvSpPr txBox="1"/>
          <p:nvPr>
            <p:ph idx="1" type="body"/>
          </p:nvPr>
        </p:nvSpPr>
        <p:spPr>
          <a:xfrm>
            <a:off x="331500" y="882225"/>
            <a:ext cx="8736300" cy="12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Material: Aluminum 6061-T6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Two fillets attached to each fin using #8-32 x ⅝” screws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Each fin and fillet is secured to fin can with epoxy resin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Fin leading and trailing edges: sanded to be round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52" name="Google Shape;85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753801" y="2081090"/>
            <a:ext cx="2377550" cy="260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3" name="Google Shape;853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2800" y="1937700"/>
            <a:ext cx="2747749" cy="255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8" name="Google Shape;85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1900" y="4101904"/>
            <a:ext cx="6680202" cy="1157945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 Shape &amp; Design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0" name="Google Shape;860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1" name="Google Shape;861;p53"/>
          <p:cNvSpPr txBox="1"/>
          <p:nvPr/>
        </p:nvSpPr>
        <p:spPr>
          <a:xfrm>
            <a:off x="498063" y="4101927"/>
            <a:ext cx="334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Booster Fin</a:t>
            </a:r>
            <a:endParaRPr>
              <a:solidFill>
                <a:schemeClr val="lt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62" name="Google Shape;862;p53"/>
          <p:cNvSpPr txBox="1"/>
          <p:nvPr/>
        </p:nvSpPr>
        <p:spPr>
          <a:xfrm>
            <a:off x="5094806" y="1096996"/>
            <a:ext cx="3165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Booster Fin</a:t>
            </a:r>
            <a:endParaRPr b="1" sz="13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63" name="Google Shape;863;p53"/>
          <p:cNvSpPr txBox="1"/>
          <p:nvPr/>
        </p:nvSpPr>
        <p:spPr>
          <a:xfrm>
            <a:off x="1001408" y="1096996"/>
            <a:ext cx="3165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Sustainer Fin</a:t>
            </a:r>
            <a:endParaRPr b="1" sz="13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64" name="Google Shape;864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4236" y="1551121"/>
            <a:ext cx="3266122" cy="2481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92875" y="1634296"/>
            <a:ext cx="2350500" cy="2315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</a:t>
            </a:r>
            <a:r>
              <a:rPr lang="en">
                <a:solidFill>
                  <a:srgbClr val="AF1F39"/>
                </a:solidFill>
              </a:rPr>
              <a:t> Attachment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1" name="Google Shape;871;p54"/>
          <p:cNvSpPr txBox="1"/>
          <p:nvPr>
            <p:ph idx="1" type="body"/>
          </p:nvPr>
        </p:nvSpPr>
        <p:spPr>
          <a:xfrm>
            <a:off x="284850" y="904925"/>
            <a:ext cx="33867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Fins are attached to fin can with fillets 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Aluminum fillets allow for easy attachment and removal of fins via screws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Fillets attached to fin can with epoxy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Fillet Material: Aluminum 6061-T6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New design includes rounded edges and slightly thinner profile</a:t>
            </a:r>
            <a:endParaRPr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72" name="Google Shape;872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3" name="Google Shape;873;p54"/>
          <p:cNvSpPr txBox="1"/>
          <p:nvPr/>
        </p:nvSpPr>
        <p:spPr>
          <a:xfrm>
            <a:off x="3894725" y="135599"/>
            <a:ext cx="20859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Phoenix fillet</a:t>
            </a:r>
            <a:r>
              <a:rPr lang="en">
                <a:solidFill>
                  <a:schemeClr val="lt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</a:t>
            </a:r>
            <a:endParaRPr>
              <a:solidFill>
                <a:schemeClr val="lt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74" name="Google Shape;874;p54"/>
          <p:cNvSpPr txBox="1"/>
          <p:nvPr/>
        </p:nvSpPr>
        <p:spPr>
          <a:xfrm>
            <a:off x="5735350" y="155175"/>
            <a:ext cx="26856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Prometheus fillet </a:t>
            </a:r>
            <a:endParaRPr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75" name="Google Shape;875;p54"/>
          <p:cNvSpPr txBox="1"/>
          <p:nvPr/>
        </p:nvSpPr>
        <p:spPr>
          <a:xfrm>
            <a:off x="6386538" y="4748125"/>
            <a:ext cx="20859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Fillet profile</a:t>
            </a:r>
            <a:endParaRPr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76" name="Google Shape;876;p54"/>
          <p:cNvSpPr txBox="1"/>
          <p:nvPr/>
        </p:nvSpPr>
        <p:spPr>
          <a:xfrm>
            <a:off x="1993000" y="4090525"/>
            <a:ext cx="208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Fin can, fillet, 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sustainer fin: 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877" name="Google Shape;877;p54"/>
          <p:cNvPicPr preferRelativeResize="0"/>
          <p:nvPr/>
        </p:nvPicPr>
        <p:blipFill rotWithShape="1">
          <a:blip r:embed="rId3">
            <a:alphaModFix/>
          </a:blip>
          <a:srcRect b="38738" l="34401" r="38963" t="40449"/>
          <a:stretch/>
        </p:blipFill>
        <p:spPr>
          <a:xfrm rot="9650552">
            <a:off x="4166812" y="506158"/>
            <a:ext cx="1572378" cy="1638127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78" name="Google Shape;878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8531" y="2538062"/>
            <a:ext cx="2242425" cy="212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9" name="Google Shape;879;p54"/>
          <p:cNvPicPr preferRelativeResize="0"/>
          <p:nvPr/>
        </p:nvPicPr>
        <p:blipFill rotWithShape="1">
          <a:blip r:embed="rId5">
            <a:alphaModFix/>
          </a:blip>
          <a:srcRect b="0" l="3471" r="3471" t="0"/>
          <a:stretch/>
        </p:blipFill>
        <p:spPr>
          <a:xfrm>
            <a:off x="6234449" y="445025"/>
            <a:ext cx="1658100" cy="1677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880" name="Google Shape;880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99827" y="3294323"/>
            <a:ext cx="1290351" cy="167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55"/>
          <p:cNvSpPr txBox="1"/>
          <p:nvPr>
            <p:ph type="title"/>
          </p:nvPr>
        </p:nvSpPr>
        <p:spPr>
          <a:xfrm>
            <a:off x="311700" y="445025"/>
            <a:ext cx="6140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Transitions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886" name="Google Shape;886;p55"/>
          <p:cNvSpPr txBox="1"/>
          <p:nvPr>
            <p:ph idx="1" type="body"/>
          </p:nvPr>
        </p:nvSpPr>
        <p:spPr>
          <a:xfrm>
            <a:off x="5614675" y="4752025"/>
            <a:ext cx="212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Rear Transition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87" name="Google Shape;887;p55"/>
          <p:cNvSpPr txBox="1"/>
          <p:nvPr>
            <p:ph idx="1" type="body"/>
          </p:nvPr>
        </p:nvSpPr>
        <p:spPr>
          <a:xfrm>
            <a:off x="541150" y="1017725"/>
            <a:ext cx="6140400" cy="11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●"/>
            </a:pPr>
            <a:r>
              <a:rPr lang="en" sz="1600">
                <a:solidFill>
                  <a:schemeClr val="accent2"/>
                </a:solidFill>
              </a:rPr>
              <a:t>Purpose: Aerodynamically transition from motor case to fillets (forward transition) and from fillets to fin can (rear transition)</a:t>
            </a:r>
            <a:endParaRPr sz="1600">
              <a:solidFill>
                <a:schemeClr val="accent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Char char="●"/>
            </a:pPr>
            <a:r>
              <a:rPr lang="en" sz="1600">
                <a:solidFill>
                  <a:schemeClr val="accent2"/>
                </a:solidFill>
              </a:rPr>
              <a:t>Material: 3D printed PETG (500F melting temperature) and </a:t>
            </a:r>
            <a:r>
              <a:rPr lang="en" sz="1600">
                <a:solidFill>
                  <a:schemeClr val="accent2"/>
                </a:solidFill>
              </a:rPr>
              <a:t>coated with heat-resistant paint</a:t>
            </a:r>
            <a:r>
              <a:rPr lang="en" sz="1600">
                <a:solidFill>
                  <a:schemeClr val="accent2"/>
                </a:solidFill>
              </a:rPr>
              <a:t> (ablative)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888" name="Google Shape;888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9" name="Google Shape;889;p55"/>
          <p:cNvSpPr/>
          <p:nvPr/>
        </p:nvSpPr>
        <p:spPr>
          <a:xfrm rot="-5400000">
            <a:off x="2134274" y="2622075"/>
            <a:ext cx="336900" cy="3878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890" name="Google Shape;890;p55"/>
          <p:cNvSpPr txBox="1"/>
          <p:nvPr>
            <p:ph idx="1" type="body"/>
          </p:nvPr>
        </p:nvSpPr>
        <p:spPr>
          <a:xfrm>
            <a:off x="1284475" y="4726075"/>
            <a:ext cx="212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Forward Transition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1" name="Google Shape;891;p55"/>
          <p:cNvSpPr/>
          <p:nvPr/>
        </p:nvSpPr>
        <p:spPr>
          <a:xfrm rot="-5400000">
            <a:off x="6507481" y="2331375"/>
            <a:ext cx="336900" cy="4459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892" name="Google Shape;89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2373400" y="2450675"/>
            <a:ext cx="1733915" cy="202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3" name="Google Shape;893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3625" y="3075648"/>
            <a:ext cx="958976" cy="800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159301">
            <a:off x="7869292" y="2978901"/>
            <a:ext cx="742043" cy="905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5" name="Google Shape;895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5400000">
            <a:off x="439100" y="2519050"/>
            <a:ext cx="1731298" cy="18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6" name="Google Shape;896;p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85437" y="2576376"/>
            <a:ext cx="1925475" cy="17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Air Stagnation Tempera</a:t>
            </a:r>
            <a:r>
              <a:rPr lang="en">
                <a:solidFill>
                  <a:srgbClr val="AF1F39"/>
                </a:solidFill>
              </a:rPr>
              <a:t>ture Calculati</a:t>
            </a:r>
            <a:r>
              <a:rPr lang="en">
                <a:solidFill>
                  <a:srgbClr val="AF1F39"/>
                </a:solidFill>
              </a:rPr>
              <a:t>ons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902" name="Google Shape;902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903" name="Google Shape;903;p56"/>
          <p:cNvGraphicFramePr/>
          <p:nvPr/>
        </p:nvGraphicFramePr>
        <p:xfrm>
          <a:off x="311700" y="1171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956525"/>
                <a:gridCol w="810325"/>
                <a:gridCol w="1475100"/>
                <a:gridCol w="1379850"/>
                <a:gridCol w="1022250"/>
                <a:gridCol w="1438275"/>
                <a:gridCol w="1438275"/>
              </a:tblGrid>
              <a:tr h="4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Altitude (ft)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Temperature at altitude (K)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Ratio of specific heats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Mach number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Temperature at stagnation (K) 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Temperature at Stagnation (°F) 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2323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284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447</a:t>
                      </a:r>
                      <a:endParaRPr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346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4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14292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260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410</a:t>
                      </a:r>
                      <a:endParaRPr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278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04" name="Google Shape;904;p56"/>
          <p:cNvSpPr txBox="1"/>
          <p:nvPr/>
        </p:nvSpPr>
        <p:spPr>
          <a:xfrm>
            <a:off x="798750" y="2876638"/>
            <a:ext cx="3353100" cy="15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50"/>
              <a:buFont typeface="Open Sans Medium"/>
              <a:buChar char="●"/>
            </a:pPr>
            <a:r>
              <a:rPr lang="en" sz="125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Led to the choice of PETG for transitions</a:t>
            </a:r>
            <a:endParaRPr sz="125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50"/>
              <a:buFont typeface="Open Sans Medium"/>
              <a:buChar char="●"/>
            </a:pPr>
            <a:r>
              <a:rPr lang="en" sz="125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Melting point of PETG: 500</a:t>
            </a:r>
            <a:r>
              <a:rPr lang="en" sz="125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°F</a:t>
            </a:r>
            <a:endParaRPr sz="125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905" name="Google Shape;905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2101" y="2685876"/>
            <a:ext cx="3987138" cy="18986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</a:t>
            </a:r>
            <a:r>
              <a:rPr lang="en">
                <a:solidFill>
                  <a:srgbClr val="AF1F39"/>
                </a:solidFill>
              </a:rPr>
              <a:t>hear</a:t>
            </a: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Force on Fillet Screws Calcs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1" name="Google Shape;911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12" name="Google Shape;912;p57"/>
          <p:cNvSpPr txBox="1"/>
          <p:nvPr/>
        </p:nvSpPr>
        <p:spPr>
          <a:xfrm>
            <a:off x="64625" y="3863888"/>
            <a:ext cx="4989900" cy="3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based on McMaster stainless steel pan head screws</a:t>
            </a:r>
            <a:endParaRPr sz="90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aphicFrame>
        <p:nvGraphicFramePr>
          <p:cNvPr id="913" name="Google Shape;913;p57"/>
          <p:cNvGraphicFramePr/>
          <p:nvPr/>
        </p:nvGraphicFramePr>
        <p:xfrm>
          <a:off x="311725" y="1295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965000"/>
                <a:gridCol w="944450"/>
                <a:gridCol w="944450"/>
                <a:gridCol w="872925"/>
                <a:gridCol w="1015975"/>
                <a:gridCol w="944450"/>
                <a:gridCol w="944450"/>
                <a:gridCol w="944450"/>
                <a:gridCol w="944450"/>
              </a:tblGrid>
              <a:tr h="4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 Mass (lbs)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Velocity (ft/s)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Altitude (ft)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Drag Coefficient 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 cross sectional area (in²)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Drag Force (N)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Normal Force (N)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Force (N) 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1.29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1010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2323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1.94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75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310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4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1800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14292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1.60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55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359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914" name="Google Shape;914;p57"/>
          <p:cNvGraphicFramePr/>
          <p:nvPr/>
        </p:nvGraphicFramePr>
        <p:xfrm>
          <a:off x="311700" y="2877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002300"/>
                <a:gridCol w="1426200"/>
                <a:gridCol w="1055075"/>
              </a:tblGrid>
              <a:tr h="427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Screw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Diameter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Shear Strength (psi) 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Force at Failure (N)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5/32”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20000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1706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15" name="Google Shape;91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0813" y="3051925"/>
            <a:ext cx="1876925" cy="153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6" name="Google Shape;91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9450" y="3156013"/>
            <a:ext cx="2109025" cy="132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Force Calcs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2" name="Google Shape;922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3" name="Google Shape;923;p58"/>
          <p:cNvSpPr txBox="1"/>
          <p:nvPr/>
        </p:nvSpPr>
        <p:spPr>
          <a:xfrm>
            <a:off x="798750" y="3592500"/>
            <a:ext cx="3353100" cy="15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50"/>
              <a:buFont typeface="Open Sans Medium"/>
              <a:buChar char="●"/>
            </a:pPr>
            <a:r>
              <a:rPr lang="en" sz="125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Lift forces act on fins, checking to see if fins will be knocked off rocket</a:t>
            </a:r>
            <a:endParaRPr sz="125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chemeClr val="accent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07975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50"/>
              <a:buFont typeface="Open Sans Medium"/>
              <a:buChar char="●"/>
            </a:pPr>
            <a:r>
              <a:rPr lang="en" sz="125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Lift force based on two different calculation methods: </a:t>
            </a:r>
            <a:r>
              <a:rPr b="1" lang="en" sz="125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Flat-Plate Theory </a:t>
            </a:r>
            <a:r>
              <a:rPr lang="en" sz="1250">
                <a:solidFill>
                  <a:schemeClr val="accent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and </a:t>
            </a:r>
            <a:r>
              <a:rPr b="1" lang="en" sz="125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Supersonic Thin Airfoil Theory</a:t>
            </a:r>
            <a:endParaRPr b="1" sz="125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24" name="Google Shape;924;p58"/>
          <p:cNvPicPr preferRelativeResize="0"/>
          <p:nvPr/>
        </p:nvPicPr>
        <p:blipFill rotWithShape="1">
          <a:blip r:embed="rId3">
            <a:alphaModFix/>
          </a:blip>
          <a:srcRect b="0" l="83361" r="2743" t="0"/>
          <a:stretch/>
        </p:blipFill>
        <p:spPr>
          <a:xfrm>
            <a:off x="7709125" y="2926875"/>
            <a:ext cx="616151" cy="212995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25" name="Google Shape;925;p58"/>
          <p:cNvGraphicFramePr/>
          <p:nvPr/>
        </p:nvGraphicFramePr>
        <p:xfrm>
          <a:off x="311688" y="1017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946475"/>
                <a:gridCol w="1747975"/>
                <a:gridCol w="847100"/>
                <a:gridCol w="692475"/>
                <a:gridCol w="825125"/>
                <a:gridCol w="822950"/>
                <a:gridCol w="1022325"/>
                <a:gridCol w="789275"/>
                <a:gridCol w="659150"/>
              </a:tblGrid>
              <a:tr h="4861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Altitude (ft)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Speed  (ft/s)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Angle of Attack (°)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Mach Number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Lift Coefficient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 area (in²)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Lift (N)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Flat Plate Theory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2.6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38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Supersonic Thin Airfoil Theory 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2.6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18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Flat Plate Theory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2.6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-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26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Supersonic Thin Airfoil Theory 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228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2.6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926" name="Google Shape;926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2106" y="3638875"/>
            <a:ext cx="2689844" cy="142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lang="en">
                <a:solidFill>
                  <a:srgbClr val="AF1F39"/>
                </a:solidFill>
              </a:rPr>
              <a:t>in FEA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2" name="Google Shape;932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3" name="Google Shape;933;p59"/>
          <p:cNvSpPr txBox="1"/>
          <p:nvPr>
            <p:ph idx="1" type="body"/>
          </p:nvPr>
        </p:nvSpPr>
        <p:spPr>
          <a:xfrm>
            <a:off x="1196925" y="4146684"/>
            <a:ext cx="2122500" cy="9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rPr lang="en" sz="1200">
                <a:solidFill>
                  <a:schemeClr val="accent2"/>
                </a:solidFill>
              </a:rPr>
              <a:t>Min Factor of Safety: 44</a:t>
            </a:r>
            <a:endParaRPr sz="1200">
              <a:solidFill>
                <a:schemeClr val="accent2"/>
              </a:solidFill>
            </a:endParaRPr>
          </a:p>
        </p:txBody>
      </p:sp>
      <p:sp>
        <p:nvSpPr>
          <p:cNvPr id="934" name="Google Shape;934;p59"/>
          <p:cNvSpPr txBox="1"/>
          <p:nvPr>
            <p:ph idx="1" type="body"/>
          </p:nvPr>
        </p:nvSpPr>
        <p:spPr>
          <a:xfrm>
            <a:off x="5538113" y="4146674"/>
            <a:ext cx="21225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 sz="14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en" sz="1200">
                <a:solidFill>
                  <a:schemeClr val="accent2"/>
                </a:solidFill>
              </a:rPr>
              <a:t>Min Factor of Safety: 41</a:t>
            </a:r>
            <a:endParaRPr b="1" sz="14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935" name="Google Shape;93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5412" y="1170125"/>
            <a:ext cx="2447931" cy="282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6" name="Google Shape;936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3313" y="1170125"/>
            <a:ext cx="2609737" cy="2824159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59"/>
          <p:cNvSpPr txBox="1"/>
          <p:nvPr/>
        </p:nvSpPr>
        <p:spPr>
          <a:xfrm>
            <a:off x="273200" y="2443625"/>
            <a:ext cx="7419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Drag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124 N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38" name="Google Shape;938;p59"/>
          <p:cNvCxnSpPr>
            <a:stCxn id="937" idx="3"/>
          </p:cNvCxnSpPr>
          <p:nvPr/>
        </p:nvCxnSpPr>
        <p:spPr>
          <a:xfrm>
            <a:off x="1015100" y="2729975"/>
            <a:ext cx="455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9" name="Google Shape;939;p59"/>
          <p:cNvSpPr txBox="1"/>
          <p:nvPr/>
        </p:nvSpPr>
        <p:spPr>
          <a:xfrm>
            <a:off x="3477975" y="1533600"/>
            <a:ext cx="7419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Lift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26 N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40" name="Google Shape;940;p59"/>
          <p:cNvCxnSpPr/>
          <p:nvPr/>
        </p:nvCxnSpPr>
        <p:spPr>
          <a:xfrm rot="10800000">
            <a:off x="2769025" y="1532925"/>
            <a:ext cx="699900" cy="67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1" name="Google Shape;941;p59"/>
          <p:cNvSpPr txBox="1"/>
          <p:nvPr/>
        </p:nvSpPr>
        <p:spPr>
          <a:xfrm>
            <a:off x="2769025" y="3371775"/>
            <a:ext cx="11292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Bolt connections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42" name="Google Shape;942;p59"/>
          <p:cNvCxnSpPr>
            <a:stCxn id="941" idx="1"/>
          </p:cNvCxnSpPr>
          <p:nvPr/>
        </p:nvCxnSpPr>
        <p:spPr>
          <a:xfrm rot="10800000">
            <a:off x="2431825" y="3522825"/>
            <a:ext cx="337200" cy="135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3" name="Google Shape;943;p59"/>
          <p:cNvSpPr txBox="1"/>
          <p:nvPr/>
        </p:nvSpPr>
        <p:spPr>
          <a:xfrm>
            <a:off x="311700" y="3853025"/>
            <a:ext cx="11292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Fin can fixtures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44" name="Google Shape;944;p59"/>
          <p:cNvCxnSpPr>
            <a:stCxn id="943" idx="3"/>
          </p:cNvCxnSpPr>
          <p:nvPr/>
        </p:nvCxnSpPr>
        <p:spPr>
          <a:xfrm flipH="1" rot="10800000">
            <a:off x="1440900" y="3801275"/>
            <a:ext cx="131100" cy="338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5" name="Google Shape;945;p59"/>
          <p:cNvSpPr txBox="1"/>
          <p:nvPr/>
        </p:nvSpPr>
        <p:spPr>
          <a:xfrm>
            <a:off x="4739100" y="3944475"/>
            <a:ext cx="11292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Fin can fixtures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46" name="Google Shape;946;p59"/>
          <p:cNvCxnSpPr/>
          <p:nvPr/>
        </p:nvCxnSpPr>
        <p:spPr>
          <a:xfrm flipH="1" rot="10800000">
            <a:off x="5868300" y="3853025"/>
            <a:ext cx="131100" cy="338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7" name="Google Shape;947;p59"/>
          <p:cNvSpPr txBox="1"/>
          <p:nvPr/>
        </p:nvSpPr>
        <p:spPr>
          <a:xfrm>
            <a:off x="7221725" y="3456725"/>
            <a:ext cx="11292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Bolt connections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48" name="Google Shape;948;p59"/>
          <p:cNvCxnSpPr/>
          <p:nvPr/>
        </p:nvCxnSpPr>
        <p:spPr>
          <a:xfrm rot="10800000">
            <a:off x="6774125" y="3649275"/>
            <a:ext cx="447600" cy="76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9" name="Google Shape;949;p59"/>
          <p:cNvSpPr txBox="1"/>
          <p:nvPr/>
        </p:nvSpPr>
        <p:spPr>
          <a:xfrm>
            <a:off x="4700625" y="2443625"/>
            <a:ext cx="7419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Drag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75 N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50" name="Google Shape;950;p59"/>
          <p:cNvCxnSpPr/>
          <p:nvPr/>
        </p:nvCxnSpPr>
        <p:spPr>
          <a:xfrm>
            <a:off x="5442525" y="2729975"/>
            <a:ext cx="455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1" name="Google Shape;951;p59"/>
          <p:cNvSpPr txBox="1"/>
          <p:nvPr/>
        </p:nvSpPr>
        <p:spPr>
          <a:xfrm>
            <a:off x="7896950" y="1280325"/>
            <a:ext cx="741900" cy="572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Lift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38 N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52" name="Google Shape;952;p59"/>
          <p:cNvCxnSpPr/>
          <p:nvPr/>
        </p:nvCxnSpPr>
        <p:spPr>
          <a:xfrm rot="10800000">
            <a:off x="7162025" y="1431700"/>
            <a:ext cx="759600" cy="51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56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Flutter Stability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8" name="Google Shape;958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959" name="Google Shape;959;p60"/>
          <p:cNvGraphicFramePr/>
          <p:nvPr/>
        </p:nvGraphicFramePr>
        <p:xfrm>
          <a:off x="311688" y="163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946475"/>
                <a:gridCol w="1747975"/>
                <a:gridCol w="1886125"/>
                <a:gridCol w="1886125"/>
                <a:gridCol w="1886125"/>
              </a:tblGrid>
              <a:tr h="4861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Velocity @ max dynamic pressure (ft/s)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Flutter Speed (ft/s)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Spaceport America Requirement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Before Separation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1010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2334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154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Before Separation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1010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2854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188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After Separation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1800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3322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123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</a:rPr>
              <a:t>Possible Failure Modes</a:t>
            </a:r>
            <a:endParaRPr/>
          </a:p>
        </p:txBody>
      </p:sp>
      <p:sp>
        <p:nvSpPr>
          <p:cNvPr id="965" name="Google Shape;965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966" name="Google Shape;966;p61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7925"/>
                <a:gridCol w="1187875"/>
                <a:gridCol w="928725"/>
                <a:gridCol w="33644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Failure Mode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Probability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Severity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Mitigation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Structural failure of fasteners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Choosing correct screw and hole size to prevent screws being too small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Plastic deformation of fin due to lift force 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Making fins thick enough to withstand lift force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Heat induced epoxy failure</a:t>
                      </a:r>
                      <a:endParaRPr b="1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Medium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Choosing thickness of fin can to prevent epoxy from burning from heat of motor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Forward transition melting 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High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Make out of PETG and coat with heat resistant paint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Flight Profile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5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1" sz="1500">
              <a:solidFill>
                <a:srgbClr val="43434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3">
            <a:alphaModFix/>
          </a:blip>
          <a:srcRect b="4270" l="9079" r="5097" t="3681"/>
          <a:stretch/>
        </p:blipFill>
        <p:spPr>
          <a:xfrm>
            <a:off x="1051525" y="904125"/>
            <a:ext cx="7040952" cy="4113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972" name="Google Shape;972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73" name="Google Shape;973;p62"/>
          <p:cNvCxnSpPr/>
          <p:nvPr/>
        </p:nvCxnSpPr>
        <p:spPr>
          <a:xfrm>
            <a:off x="717825" y="288205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4" name="Google Shape;974;p62"/>
          <p:cNvSpPr txBox="1"/>
          <p:nvPr/>
        </p:nvSpPr>
        <p:spPr>
          <a:xfrm>
            <a:off x="397775" y="30387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975" name="Google Shape;975;p62"/>
          <p:cNvSpPr txBox="1"/>
          <p:nvPr/>
        </p:nvSpPr>
        <p:spPr>
          <a:xfrm>
            <a:off x="1881725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976" name="Google Shape;976;p62"/>
          <p:cNvSpPr txBox="1"/>
          <p:nvPr/>
        </p:nvSpPr>
        <p:spPr>
          <a:xfrm>
            <a:off x="3349500" y="30335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977" name="Google Shape;977;p62"/>
          <p:cNvSpPr txBox="1"/>
          <p:nvPr/>
        </p:nvSpPr>
        <p:spPr>
          <a:xfrm>
            <a:off x="4694900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978" name="Google Shape;978;p62"/>
          <p:cNvSpPr txBox="1"/>
          <p:nvPr/>
        </p:nvSpPr>
        <p:spPr>
          <a:xfrm>
            <a:off x="6106625" y="30405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979" name="Google Shape;979;p62"/>
          <p:cNvSpPr txBox="1"/>
          <p:nvPr/>
        </p:nvSpPr>
        <p:spPr>
          <a:xfrm>
            <a:off x="7727925" y="2374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980" name="Google Shape;980;p62"/>
          <p:cNvCxnSpPr/>
          <p:nvPr/>
        </p:nvCxnSpPr>
        <p:spPr>
          <a:xfrm flipH="1">
            <a:off x="710925" y="275660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1" name="Google Shape;981;p62"/>
          <p:cNvCxnSpPr/>
          <p:nvPr/>
        </p:nvCxnSpPr>
        <p:spPr>
          <a:xfrm flipH="1">
            <a:off x="2250225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2" name="Google Shape;982;p62"/>
          <p:cNvCxnSpPr/>
          <p:nvPr/>
        </p:nvCxnSpPr>
        <p:spPr>
          <a:xfrm flipH="1">
            <a:off x="3650175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3" name="Google Shape;983;p62"/>
          <p:cNvCxnSpPr/>
          <p:nvPr/>
        </p:nvCxnSpPr>
        <p:spPr>
          <a:xfrm flipH="1">
            <a:off x="4963050" y="27821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4" name="Google Shape;984;p62"/>
          <p:cNvCxnSpPr/>
          <p:nvPr/>
        </p:nvCxnSpPr>
        <p:spPr>
          <a:xfrm flipH="1">
            <a:off x="6329700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5" name="Google Shape;985;p62"/>
          <p:cNvCxnSpPr/>
          <p:nvPr/>
        </p:nvCxnSpPr>
        <p:spPr>
          <a:xfrm flipH="1">
            <a:off x="7959225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86" name="Google Shape;986;p62"/>
          <p:cNvSpPr txBox="1"/>
          <p:nvPr/>
        </p:nvSpPr>
        <p:spPr>
          <a:xfrm>
            <a:off x="613225" y="1620550"/>
            <a:ext cx="15195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Instron Fin Can Testing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87" name="Google Shape;987;p62"/>
          <p:cNvCxnSpPr/>
          <p:nvPr/>
        </p:nvCxnSpPr>
        <p:spPr>
          <a:xfrm>
            <a:off x="1372975" y="21432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88" name="Google Shape;988;p62"/>
          <p:cNvSpPr txBox="1"/>
          <p:nvPr/>
        </p:nvSpPr>
        <p:spPr>
          <a:xfrm>
            <a:off x="7502725" y="324901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9" name="Google Shape;989;p62"/>
          <p:cNvSpPr txBox="1"/>
          <p:nvPr/>
        </p:nvSpPr>
        <p:spPr>
          <a:xfrm>
            <a:off x="5026675" y="201234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90" name="Google Shape;990;p62"/>
          <p:cNvCxnSpPr/>
          <p:nvPr/>
        </p:nvCxnSpPr>
        <p:spPr>
          <a:xfrm>
            <a:off x="5525875" y="233747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1" name="Google Shape;991;p62"/>
          <p:cNvCxnSpPr/>
          <p:nvPr/>
        </p:nvCxnSpPr>
        <p:spPr>
          <a:xfrm>
            <a:off x="7959525" y="295507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2" name="Google Shape;992;p62"/>
          <p:cNvSpPr txBox="1"/>
          <p:nvPr/>
        </p:nvSpPr>
        <p:spPr>
          <a:xfrm>
            <a:off x="1079750" y="334915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Thermal FEA on Fin Can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993" name="Google Shape;993;p62"/>
          <p:cNvCxnSpPr/>
          <p:nvPr/>
        </p:nvCxnSpPr>
        <p:spPr>
          <a:xfrm>
            <a:off x="1811150" y="2896875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p6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999" name="Google Shape;999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p64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Air Brakes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05" name="Google Shape;1005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9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What are Air Brakes?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1" name="Google Shape;1011;p65"/>
          <p:cNvSpPr txBox="1"/>
          <p:nvPr>
            <p:ph idx="1" type="body"/>
          </p:nvPr>
        </p:nvSpPr>
        <p:spPr>
          <a:xfrm>
            <a:off x="311700" y="1034625"/>
            <a:ext cx="8163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mechanism that upon actuation, creates a large amount of drag to slow down the rocket by suddenly creating a large amount of area outside the rocket.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Purpose on Booster:</a:t>
            </a:r>
            <a:r>
              <a:rPr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Cause drag separation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Purpose on Sustainer:</a:t>
            </a:r>
            <a:r>
              <a:rPr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Reach target altitude with accuracy (prevent overshooting)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12" name="Google Shape;1012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13" name="Google Shape;101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2025" y="2918675"/>
            <a:ext cx="2452976" cy="174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4" name="Google Shape;1014;p65"/>
          <p:cNvPicPr preferRelativeResize="0"/>
          <p:nvPr/>
        </p:nvPicPr>
        <p:blipFill>
          <a:blip r:embed="rId4">
            <a:alphaModFix amt="92000"/>
          </a:blip>
          <a:stretch>
            <a:fillRect/>
          </a:stretch>
        </p:blipFill>
        <p:spPr>
          <a:xfrm>
            <a:off x="3197675" y="3019100"/>
            <a:ext cx="2773627" cy="174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5" name="Google Shape;1015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3350" y="3019100"/>
            <a:ext cx="2266624" cy="1744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</a:t>
            </a: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Requirements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1" name="Google Shape;1021;p66"/>
          <p:cNvSpPr txBox="1"/>
          <p:nvPr>
            <p:ph idx="1" type="body"/>
          </p:nvPr>
        </p:nvSpPr>
        <p:spPr>
          <a:xfrm>
            <a:off x="311700" y="1034625"/>
            <a:ext cx="8736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Actuation Time: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Transition from fully retracted to fully extended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within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0.5 seconds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Predictability: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Produce a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predictable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amount of drag when fully extended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Cd: 1.9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22" name="Google Shape;1022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6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p67"/>
          <p:cNvSpPr txBox="1"/>
          <p:nvPr>
            <p:ph type="title"/>
          </p:nvPr>
        </p:nvSpPr>
        <p:spPr>
          <a:xfrm>
            <a:off x="311700" y="445025"/>
            <a:ext cx="113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8" name="Google Shape;1028;p6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29" name="Google Shape;1029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843" y="0"/>
            <a:ext cx="4069283" cy="494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Google Shape;1030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1000" y="164200"/>
            <a:ext cx="1983775" cy="23468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1" name="Google Shape;1031;p67"/>
          <p:cNvCxnSpPr>
            <a:stCxn id="1029" idx="3"/>
          </p:cNvCxnSpPr>
          <p:nvPr/>
        </p:nvCxnSpPr>
        <p:spPr>
          <a:xfrm flipH="1">
            <a:off x="3645226" y="2474812"/>
            <a:ext cx="678900" cy="1386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2" name="Google Shape;1032;p67"/>
          <p:cNvCxnSpPr/>
          <p:nvPr/>
        </p:nvCxnSpPr>
        <p:spPr>
          <a:xfrm flipH="1">
            <a:off x="3170500" y="710900"/>
            <a:ext cx="509400" cy="3894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3" name="Google Shape;1033;p67"/>
          <p:cNvCxnSpPr/>
          <p:nvPr/>
        </p:nvCxnSpPr>
        <p:spPr>
          <a:xfrm>
            <a:off x="968750" y="2272050"/>
            <a:ext cx="542100" cy="3417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4" name="Google Shape;1034;p67"/>
          <p:cNvCxnSpPr/>
          <p:nvPr/>
        </p:nvCxnSpPr>
        <p:spPr>
          <a:xfrm rot="10800000">
            <a:off x="3170500" y="3286800"/>
            <a:ext cx="669600" cy="3234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5" name="Google Shape;1035;p67"/>
          <p:cNvCxnSpPr/>
          <p:nvPr/>
        </p:nvCxnSpPr>
        <p:spPr>
          <a:xfrm flipH="1">
            <a:off x="3170525" y="3624150"/>
            <a:ext cx="662700" cy="4842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6" name="Google Shape;1036;p67"/>
          <p:cNvSpPr txBox="1"/>
          <p:nvPr/>
        </p:nvSpPr>
        <p:spPr>
          <a:xfrm>
            <a:off x="3645350" y="485775"/>
            <a:ext cx="1184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Servo mount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037" name="Google Shape;1037;p67"/>
          <p:cNvSpPr txBox="1"/>
          <p:nvPr/>
        </p:nvSpPr>
        <p:spPr>
          <a:xfrm>
            <a:off x="3805250" y="3405075"/>
            <a:ext cx="1184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Leaf trays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038" name="Google Shape;1038;p67"/>
          <p:cNvSpPr txBox="1"/>
          <p:nvPr/>
        </p:nvSpPr>
        <p:spPr>
          <a:xfrm>
            <a:off x="4324125" y="2278013"/>
            <a:ext cx="1184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Leaf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039" name="Google Shape;1039;p67"/>
          <p:cNvSpPr txBox="1"/>
          <p:nvPr/>
        </p:nvSpPr>
        <p:spPr>
          <a:xfrm>
            <a:off x="151650" y="1878450"/>
            <a:ext cx="14508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Reinforcement Plate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040" name="Google Shape;1040;p67"/>
          <p:cNvCxnSpPr/>
          <p:nvPr/>
        </p:nvCxnSpPr>
        <p:spPr>
          <a:xfrm flipH="1">
            <a:off x="2849050" y="1958425"/>
            <a:ext cx="935400" cy="4299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1" name="Google Shape;1041;p67"/>
          <p:cNvSpPr txBox="1"/>
          <p:nvPr/>
        </p:nvSpPr>
        <p:spPr>
          <a:xfrm>
            <a:off x="3728700" y="1704500"/>
            <a:ext cx="1184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Connector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1042" name="Google Shape;1042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08825" y="2644712"/>
            <a:ext cx="2722000" cy="24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68"/>
          <p:cNvSpPr txBox="1"/>
          <p:nvPr>
            <p:ph type="title"/>
          </p:nvPr>
        </p:nvSpPr>
        <p:spPr>
          <a:xfrm>
            <a:off x="311700" y="170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48" name="Google Shape;1048;p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49" name="Google Shape;1049;p68"/>
          <p:cNvPicPr preferRelativeResize="0"/>
          <p:nvPr/>
        </p:nvPicPr>
        <p:blipFill rotWithShape="1">
          <a:blip r:embed="rId3">
            <a:alphaModFix/>
          </a:blip>
          <a:srcRect b="76059" l="0" r="0" t="0"/>
          <a:stretch/>
        </p:blipFill>
        <p:spPr>
          <a:xfrm>
            <a:off x="0" y="5741779"/>
            <a:ext cx="6659025" cy="206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0" name="Google Shape;1050;p68"/>
          <p:cNvPicPr preferRelativeResize="0"/>
          <p:nvPr/>
        </p:nvPicPr>
        <p:blipFill rotWithShape="1">
          <a:blip r:embed="rId4">
            <a:alphaModFix/>
          </a:blip>
          <a:srcRect b="55422" l="0" r="29208" t="8668"/>
          <a:stretch/>
        </p:blipFill>
        <p:spPr>
          <a:xfrm>
            <a:off x="125275" y="1264950"/>
            <a:ext cx="5456389" cy="3054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1" name="Google Shape;1051;p68"/>
          <p:cNvPicPr preferRelativeResize="0"/>
          <p:nvPr/>
        </p:nvPicPr>
        <p:blipFill rotWithShape="1">
          <a:blip r:embed="rId5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2" name="Google Shape;1052;p68"/>
          <p:cNvPicPr preferRelativeResize="0"/>
          <p:nvPr/>
        </p:nvPicPr>
        <p:blipFill rotWithShape="1">
          <a:blip r:embed="rId4">
            <a:alphaModFix/>
          </a:blip>
          <a:srcRect b="26682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1053" name="Google Shape;1053;p68"/>
          <p:cNvSpPr txBox="1"/>
          <p:nvPr>
            <p:ph idx="1" type="body"/>
          </p:nvPr>
        </p:nvSpPr>
        <p:spPr>
          <a:xfrm>
            <a:off x="226200" y="667075"/>
            <a:ext cx="8376000" cy="7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Plate experiences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resistance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 moving outward (deployment) due to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friction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 airbrake internals (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drag force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= normal force)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4" name="Google Shape;1054;p68"/>
          <p:cNvSpPr txBox="1"/>
          <p:nvPr>
            <p:ph idx="1" type="body"/>
          </p:nvPr>
        </p:nvSpPr>
        <p:spPr>
          <a:xfrm>
            <a:off x="6023060" y="1135900"/>
            <a:ext cx="3994200" cy="313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</a:t>
            </a:r>
            <a:endParaRPr b="1"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Area of plate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airbrake is extended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55" name="Google Shape;1055;p68"/>
          <p:cNvGrpSpPr/>
          <p:nvPr/>
        </p:nvGrpSpPr>
        <p:grpSpPr>
          <a:xfrm>
            <a:off x="2118142" y="4091000"/>
            <a:ext cx="5545133" cy="971441"/>
            <a:chOff x="3057142" y="4255025"/>
            <a:chExt cx="5545133" cy="971441"/>
          </a:xfrm>
        </p:grpSpPr>
        <p:sp>
          <p:nvSpPr>
            <p:cNvPr id="1056" name="Google Shape;1056;p68"/>
            <p:cNvSpPr txBox="1"/>
            <p:nvPr/>
          </p:nvSpPr>
          <p:spPr>
            <a:xfrm>
              <a:off x="6197175" y="4255025"/>
              <a:ext cx="2405100" cy="2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(          </a:t>
              </a:r>
              <a:r>
                <a:rPr lang="en"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 </a:t>
              </a:r>
              <a:r>
                <a:rPr lang="en" sz="5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)</a:t>
              </a:r>
              <a:endParaRPr sz="50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grpSp>
          <p:nvGrpSpPr>
            <p:cNvPr id="1057" name="Google Shape;1057;p68"/>
            <p:cNvGrpSpPr/>
            <p:nvPr/>
          </p:nvGrpSpPr>
          <p:grpSpPr>
            <a:xfrm>
              <a:off x="3057142" y="4341175"/>
              <a:ext cx="5339903" cy="885291"/>
              <a:chOff x="-5311900" y="0"/>
              <a:chExt cx="5117300" cy="885291"/>
            </a:xfrm>
          </p:grpSpPr>
          <p:sp>
            <p:nvSpPr>
              <p:cNvPr id="1058" name="Google Shape;1058;p68"/>
              <p:cNvSpPr txBox="1"/>
              <p:nvPr/>
            </p:nvSpPr>
            <p:spPr>
              <a:xfrm>
                <a:off x="-5311900" y="210625"/>
                <a:ext cx="691200" cy="49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 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=</a:t>
                </a:r>
                <a:endParaRPr sz="2000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1059" name="Google Shape;1059;p68"/>
              <p:cNvSpPr txBox="1"/>
              <p:nvPr/>
            </p:nvSpPr>
            <p:spPr>
              <a:xfrm>
                <a:off x="-4928001" y="204150"/>
                <a:ext cx="2863500" cy="47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lang="en" sz="1900">
                    <a:solidFill>
                      <a:schemeClr val="dk1"/>
                    </a:solidFill>
                  </a:rPr>
                  <a:t>(</a:t>
                </a:r>
                <a:r>
                  <a:rPr lang="en" sz="1900">
                    <a:solidFill>
                      <a:schemeClr val="dk1"/>
                    </a:solidFill>
                  </a:rPr>
                  <a:t>2mΔx</a:t>
                </a:r>
                <a:r>
                  <a:rPr lang="en" sz="9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Δt</a:t>
                </a:r>
                <a:r>
                  <a:rPr b="1" baseline="30000" lang="en" sz="1900">
                    <a:solidFill>
                      <a:schemeClr val="dk1"/>
                    </a:solidFill>
                  </a:rPr>
                  <a:t>-2</a:t>
                </a:r>
                <a:r>
                  <a:rPr lang="en" sz="1900">
                    <a:solidFill>
                      <a:schemeClr val="dk1"/>
                    </a:solidFill>
                  </a:rPr>
                  <a:t> + 2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μ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k</a:t>
                </a:r>
                <a:r>
                  <a:rPr lang="en" sz="1000">
                    <a:solidFill>
                      <a:schemeClr val="dk1"/>
                    </a:solidFill>
                  </a:rPr>
                  <a:t> </a:t>
                </a:r>
                <a:r>
                  <a:rPr lang="en" sz="1900">
                    <a:solidFill>
                      <a:schemeClr val="dk1"/>
                    </a:solidFill>
                  </a:rPr>
                  <a:t>⍴C</a:t>
                </a:r>
                <a:r>
                  <a:rPr baseline="-25000" lang="en" sz="1900">
                    <a:solidFill>
                      <a:schemeClr val="dk1"/>
                    </a:solidFill>
                  </a:rPr>
                  <a:t>D</a:t>
                </a:r>
                <a:r>
                  <a:rPr lang="en" sz="1900"/>
                  <a:t>V</a:t>
                </a:r>
                <a:r>
                  <a:rPr b="1" baseline="30000" lang="en" sz="1900"/>
                  <a:t>2</a:t>
                </a:r>
                <a:r>
                  <a:rPr lang="en" sz="1900"/>
                  <a:t>A</a:t>
                </a:r>
                <a:r>
                  <a:rPr b="1" lang="en" sz="1900"/>
                  <a:t>)</a:t>
                </a:r>
                <a:endParaRPr b="1" sz="1900"/>
              </a:p>
            </p:txBody>
          </p:sp>
          <p:sp>
            <p:nvSpPr>
              <p:cNvPr id="1060" name="Google Shape;1060;p68"/>
              <p:cNvSpPr txBox="1"/>
              <p:nvPr/>
            </p:nvSpPr>
            <p:spPr>
              <a:xfrm>
                <a:off x="-2064500" y="0"/>
                <a:ext cx="1869900" cy="49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4a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4</a:t>
                </a:r>
                <a:r>
                  <a:rPr lang="en" sz="2000">
                    <a:solidFill>
                      <a:schemeClr val="dk1"/>
                    </a:solidFill>
                  </a:rPr>
                  <a:t>(4a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</a:rPr>
                  <a:t>d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-2</a:t>
                </a:r>
                <a:r>
                  <a:rPr lang="en" sz="2000">
                    <a:solidFill>
                      <a:schemeClr val="dk1"/>
                    </a:solidFill>
                  </a:rPr>
                  <a:t>-1)</a:t>
                </a:r>
                <a:r>
                  <a:rPr b="1" baseline="30000" lang="en" sz="2000">
                    <a:solidFill>
                      <a:schemeClr val="dk1"/>
                    </a:solidFill>
                  </a:rPr>
                  <a:t>1/2</a:t>
                </a:r>
                <a:endParaRPr b="1" baseline="30000" sz="2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061" name="Google Shape;1061;p68"/>
              <p:cNvSpPr txBox="1"/>
              <p:nvPr/>
            </p:nvSpPr>
            <p:spPr>
              <a:xfrm>
                <a:off x="-1966913" y="392691"/>
                <a:ext cx="1568400" cy="49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d-d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3</a:t>
                </a:r>
                <a:r>
                  <a:rPr lang="en" sz="2000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+2a</a:t>
                </a:r>
                <a:r>
                  <a:rPr b="1" baseline="30000" lang="en" sz="20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endParaRPr b="1" baseline="30000" sz="20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cxnSp>
            <p:nvCxnSpPr>
              <p:cNvPr id="1062" name="Google Shape;1062;p68"/>
              <p:cNvCxnSpPr/>
              <p:nvPr/>
            </p:nvCxnSpPr>
            <p:spPr>
              <a:xfrm>
                <a:off x="-2064413" y="457191"/>
                <a:ext cx="1679700" cy="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69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Servos by Stage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68" name="Google Shape;1068;p6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9" name="Google Shape;1069;p69"/>
          <p:cNvSpPr txBox="1"/>
          <p:nvPr/>
        </p:nvSpPr>
        <p:spPr>
          <a:xfrm>
            <a:off x="235500" y="681483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Torque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required to deploy the plates under different conditions</a:t>
            </a:r>
            <a:endParaRPr/>
          </a:p>
        </p:txBody>
      </p:sp>
      <p:graphicFrame>
        <p:nvGraphicFramePr>
          <p:cNvPr id="1070" name="Google Shape;1070;p69"/>
          <p:cNvGraphicFramePr/>
          <p:nvPr/>
        </p:nvGraphicFramePr>
        <p:xfrm>
          <a:off x="841863" y="1221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876675"/>
                <a:gridCol w="2475050"/>
                <a:gridCol w="2457375"/>
              </a:tblGrid>
              <a:tr h="38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Booster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Sustainer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549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Rockets Speed (ft/s)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450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1000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9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Altitude of Deployment (ft)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10,000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35,000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9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Air Density at Altitude (lb/ft^3)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0.0237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0.0565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Drag Force Produced (ft*lb/s^2)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249.34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2,935.35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Torque Required (ft-lb)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0.564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6.59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071" name="Google Shape;1071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089875" y="3265350"/>
            <a:ext cx="1771724" cy="15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2" name="Google Shape;1072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683300" y="1617663"/>
            <a:ext cx="1600300" cy="160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6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p70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Servos by Stage Continued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78" name="Google Shape;1078;p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79" name="Google Shape;1079;p70"/>
          <p:cNvSpPr txBox="1"/>
          <p:nvPr/>
        </p:nvSpPr>
        <p:spPr>
          <a:xfrm>
            <a:off x="235500" y="681483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Choosing servos that have enough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torque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to move the plates </a:t>
            </a:r>
            <a:endParaRPr/>
          </a:p>
        </p:txBody>
      </p:sp>
      <p:graphicFrame>
        <p:nvGraphicFramePr>
          <p:cNvPr id="1080" name="Google Shape;1080;p70"/>
          <p:cNvGraphicFramePr/>
          <p:nvPr/>
        </p:nvGraphicFramePr>
        <p:xfrm>
          <a:off x="803763" y="145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189950"/>
                <a:gridCol w="2869050"/>
                <a:gridCol w="2750100"/>
              </a:tblGrid>
              <a:tr h="310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Booster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Sustainer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1873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Servo Chosen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D950TW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HS-1005SGT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Torque Capable (ft-lb)</a:t>
                      </a:r>
                      <a:endParaRPr b="1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2.53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7.96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081" name="Google Shape;1081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0900" y="2285975"/>
            <a:ext cx="1565400" cy="1371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2" name="Google Shape;1082;p70"/>
          <p:cNvPicPr preferRelativeResize="0"/>
          <p:nvPr/>
        </p:nvPicPr>
        <p:blipFill rotWithShape="1">
          <a:blip r:embed="rId4">
            <a:alphaModFix/>
          </a:blip>
          <a:srcRect b="7369" l="20074" r="18515" t="4795"/>
          <a:stretch/>
        </p:blipFill>
        <p:spPr>
          <a:xfrm>
            <a:off x="6010400" y="2150275"/>
            <a:ext cx="1330726" cy="150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p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Material</a:t>
            </a:r>
            <a:r>
              <a:rPr lang="en">
                <a:solidFill>
                  <a:srgbClr val="AF1F39"/>
                </a:solidFill>
              </a:rPr>
              <a:t> Selection: Bending Stress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8" name="Google Shape;1088;p71"/>
          <p:cNvSpPr txBox="1"/>
          <p:nvPr>
            <p:ph idx="1" type="body"/>
          </p:nvPr>
        </p:nvSpPr>
        <p:spPr>
          <a:xfrm>
            <a:off x="5476975" y="1402750"/>
            <a:ext cx="3708600" cy="16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Inputs: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(plate):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Density: 0.0565 lb/ft^3 </a:t>
            </a:r>
            <a:r>
              <a:rPr lang="en" sz="13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(at altitude)</a:t>
            </a:r>
            <a:endParaRPr sz="13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Deployment: 1000 ft/s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Plate: 2.25in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Thickness of Plate: 0.125in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89" name="Google Shape;1089;p7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90" name="Google Shape;1090;p71"/>
          <p:cNvPicPr preferRelativeResize="0"/>
          <p:nvPr/>
        </p:nvPicPr>
        <p:blipFill rotWithShape="1">
          <a:blip r:embed="rId3">
            <a:alphaModFix/>
          </a:blip>
          <a:srcRect b="44576" l="0" r="0" t="23464"/>
          <a:stretch/>
        </p:blipFill>
        <p:spPr>
          <a:xfrm>
            <a:off x="9767838" y="1501495"/>
            <a:ext cx="7137374" cy="2953555"/>
          </a:xfrm>
          <a:prstGeom prst="rect">
            <a:avLst/>
          </a:prstGeom>
          <a:noFill/>
          <a:ln>
            <a:noFill/>
          </a:ln>
        </p:spPr>
      </p:pic>
      <p:sp>
        <p:nvSpPr>
          <p:cNvPr id="1091" name="Google Shape;1091;p71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in the plate due to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Drag Force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when plate is fully extended</a:t>
            </a:r>
            <a:endParaRPr/>
          </a:p>
        </p:txBody>
      </p:sp>
      <p:pic>
        <p:nvPicPr>
          <p:cNvPr id="1092" name="Google Shape;1092;p71"/>
          <p:cNvPicPr preferRelativeResize="0"/>
          <p:nvPr/>
        </p:nvPicPr>
        <p:blipFill rotWithShape="1">
          <a:blip r:embed="rId4">
            <a:alphaModFix/>
          </a:blip>
          <a:srcRect b="26212" l="27081" r="30610" t="24765"/>
          <a:stretch/>
        </p:blipFill>
        <p:spPr>
          <a:xfrm>
            <a:off x="375097" y="1621272"/>
            <a:ext cx="4828668" cy="2833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3" name="Google Shape;1093;p71"/>
          <p:cNvCxnSpPr/>
          <p:nvPr/>
        </p:nvCxnSpPr>
        <p:spPr>
          <a:xfrm>
            <a:off x="2500584" y="2765537"/>
            <a:ext cx="1467000" cy="95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4" name="Google Shape;1094;p71"/>
          <p:cNvCxnSpPr/>
          <p:nvPr/>
        </p:nvCxnSpPr>
        <p:spPr>
          <a:xfrm flipH="1">
            <a:off x="3846566" y="3647361"/>
            <a:ext cx="208800" cy="1314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5" name="Google Shape;1095;p71"/>
          <p:cNvCxnSpPr/>
          <p:nvPr/>
        </p:nvCxnSpPr>
        <p:spPr>
          <a:xfrm flipH="1">
            <a:off x="2387435" y="2694469"/>
            <a:ext cx="201600" cy="1308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6" name="Google Shape;1096;p71"/>
          <p:cNvSpPr txBox="1"/>
          <p:nvPr/>
        </p:nvSpPr>
        <p:spPr>
          <a:xfrm>
            <a:off x="4161450" y="2069663"/>
            <a:ext cx="82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2.25in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097" name="Google Shape;1097;p71"/>
          <p:cNvSpPr txBox="1"/>
          <p:nvPr/>
        </p:nvSpPr>
        <p:spPr>
          <a:xfrm>
            <a:off x="2802700" y="4551300"/>
            <a:ext cx="82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.125in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098" name="Google Shape;1098;p71"/>
          <p:cNvCxnSpPr/>
          <p:nvPr/>
        </p:nvCxnSpPr>
        <p:spPr>
          <a:xfrm rot="10800000">
            <a:off x="2451435" y="4321933"/>
            <a:ext cx="549000" cy="33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9" name="Google Shape;1099;p71"/>
          <p:cNvCxnSpPr/>
          <p:nvPr/>
        </p:nvCxnSpPr>
        <p:spPr>
          <a:xfrm flipH="1">
            <a:off x="3435100" y="2414063"/>
            <a:ext cx="1140900" cy="900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100" name="Google Shape;1100;p71"/>
          <p:cNvGrpSpPr/>
          <p:nvPr/>
        </p:nvGrpSpPr>
        <p:grpSpPr>
          <a:xfrm>
            <a:off x="5927015" y="3449182"/>
            <a:ext cx="2113274" cy="851561"/>
            <a:chOff x="748520" y="4362896"/>
            <a:chExt cx="1542085" cy="599100"/>
          </a:xfrm>
        </p:grpSpPr>
        <p:cxnSp>
          <p:nvCxnSpPr>
            <p:cNvPr id="1101" name="Google Shape;1101;p71"/>
            <p:cNvCxnSpPr/>
            <p:nvPr/>
          </p:nvCxnSpPr>
          <p:spPr>
            <a:xfrm>
              <a:off x="1284875" y="4696534"/>
              <a:ext cx="819600" cy="7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02" name="Google Shape;1102;p71"/>
            <p:cNvSpPr txBox="1"/>
            <p:nvPr/>
          </p:nvSpPr>
          <p:spPr>
            <a:xfrm>
              <a:off x="748520" y="4498551"/>
              <a:ext cx="548700" cy="37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300">
                  <a:solidFill>
                    <a:schemeClr val="dk1"/>
                  </a:solidFill>
                </a:rPr>
                <a:t>σ</a:t>
              </a:r>
              <a:r>
                <a:rPr baseline="-25000" lang="en" sz="2300">
                  <a:solidFill>
                    <a:schemeClr val="dk1"/>
                  </a:solidFill>
                </a:rPr>
                <a:t>B</a:t>
              </a:r>
              <a:r>
                <a:rPr lang="en" sz="2300">
                  <a:solidFill>
                    <a:schemeClr val="dk1"/>
                  </a:solidFill>
                </a:rPr>
                <a:t> </a:t>
              </a:r>
              <a:r>
                <a:rPr lang="en" sz="2000">
                  <a:solidFill>
                    <a:schemeClr val="dk1"/>
                  </a:solidFill>
                </a:rPr>
                <a:t>=</a:t>
              </a:r>
              <a:endParaRPr sz="2000"/>
            </a:p>
          </p:txBody>
        </p:sp>
        <p:sp>
          <p:nvSpPr>
            <p:cNvPr id="1103" name="Google Shape;1103;p71"/>
            <p:cNvSpPr txBox="1"/>
            <p:nvPr/>
          </p:nvSpPr>
          <p:spPr>
            <a:xfrm>
              <a:off x="1244205" y="4362896"/>
              <a:ext cx="1046400" cy="5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>
                  <a:solidFill>
                    <a:schemeClr val="dk1"/>
                  </a:solidFill>
                </a:rPr>
                <a:t>3⍴C</a:t>
              </a:r>
              <a:r>
                <a:rPr baseline="-25000" lang="en" sz="2000">
                  <a:solidFill>
                    <a:schemeClr val="dk1"/>
                  </a:solidFill>
                </a:rPr>
                <a:t>D</a:t>
              </a:r>
              <a:r>
                <a:rPr lang="en" sz="2000">
                  <a:solidFill>
                    <a:schemeClr val="dk1"/>
                  </a:solidFill>
                </a:rPr>
                <a:t>V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r>
                <a:rPr lang="en" sz="2000">
                  <a:solidFill>
                    <a:schemeClr val="dk1"/>
                  </a:solidFill>
                </a:rPr>
                <a:t>L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endParaRPr sz="20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800">
                <a:solidFill>
                  <a:schemeClr val="dk1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>
                  <a:solidFill>
                    <a:schemeClr val="dk1"/>
                  </a:solidFill>
                </a:rPr>
                <a:t>    (2h</a:t>
              </a:r>
              <a:r>
                <a:rPr baseline="30000" lang="en" sz="2000">
                  <a:solidFill>
                    <a:schemeClr val="dk1"/>
                  </a:solidFill>
                </a:rPr>
                <a:t>2</a:t>
              </a:r>
              <a:r>
                <a:rPr lang="en" sz="2000">
                  <a:solidFill>
                    <a:schemeClr val="dk1"/>
                  </a:solidFill>
                </a:rPr>
                <a:t>)</a:t>
              </a:r>
              <a:endParaRPr sz="20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</p:grpSp>
      <p:cxnSp>
        <p:nvCxnSpPr>
          <p:cNvPr id="1104" name="Google Shape;1104;p71"/>
          <p:cNvCxnSpPr/>
          <p:nvPr/>
        </p:nvCxnSpPr>
        <p:spPr>
          <a:xfrm flipH="1" rot="10800000">
            <a:off x="471400" y="1652175"/>
            <a:ext cx="2381100" cy="1419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5" name="Google Shape;1105;p71"/>
          <p:cNvSpPr txBox="1"/>
          <p:nvPr/>
        </p:nvSpPr>
        <p:spPr>
          <a:xfrm>
            <a:off x="1274850" y="1583350"/>
            <a:ext cx="82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3.5in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106" name="Google Shape;1106;p71"/>
          <p:cNvCxnSpPr/>
          <p:nvPr/>
        </p:nvCxnSpPr>
        <p:spPr>
          <a:xfrm>
            <a:off x="2731975" y="1553725"/>
            <a:ext cx="261000" cy="2001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7" name="Google Shape;1107;p71"/>
          <p:cNvCxnSpPr/>
          <p:nvPr/>
        </p:nvCxnSpPr>
        <p:spPr>
          <a:xfrm>
            <a:off x="337075" y="3003075"/>
            <a:ext cx="303600" cy="1677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8" name="Google Shape;1108;p71"/>
          <p:cNvCxnSpPr/>
          <p:nvPr/>
        </p:nvCxnSpPr>
        <p:spPr>
          <a:xfrm>
            <a:off x="1598075" y="1887100"/>
            <a:ext cx="85200" cy="350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09" name="Google Shape;1109;p71"/>
          <p:cNvCxnSpPr/>
          <p:nvPr/>
        </p:nvCxnSpPr>
        <p:spPr>
          <a:xfrm>
            <a:off x="3129425" y="1557300"/>
            <a:ext cx="8100" cy="1569300"/>
          </a:xfrm>
          <a:prstGeom prst="straightConnector1">
            <a:avLst/>
          </a:prstGeom>
          <a:noFill/>
          <a:ln cap="flat" cmpd="sng" w="38100">
            <a:solidFill>
              <a:srgbClr val="AF1F3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10" name="Google Shape;1110;p71"/>
          <p:cNvSpPr txBox="1"/>
          <p:nvPr/>
        </p:nvSpPr>
        <p:spPr>
          <a:xfrm>
            <a:off x="2900385" y="1077982"/>
            <a:ext cx="686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b="1" baseline="-25000" lang="en" sz="3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1" baseline="-25000" sz="3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11" name="Google Shape;1111;p71"/>
          <p:cNvCxnSpPr/>
          <p:nvPr/>
        </p:nvCxnSpPr>
        <p:spPr>
          <a:xfrm>
            <a:off x="2393339" y="4137750"/>
            <a:ext cx="8400" cy="1869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2" name="Google Shape;1112;p71"/>
          <p:cNvCxnSpPr/>
          <p:nvPr/>
        </p:nvCxnSpPr>
        <p:spPr>
          <a:xfrm>
            <a:off x="2233364" y="4218750"/>
            <a:ext cx="159900" cy="90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3" name="Google Shape;1113;p71"/>
          <p:cNvCxnSpPr/>
          <p:nvPr/>
        </p:nvCxnSpPr>
        <p:spPr>
          <a:xfrm>
            <a:off x="2245424" y="4061775"/>
            <a:ext cx="157500" cy="91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Spring </a:t>
            </a:r>
            <a:r>
              <a:rPr lang="en">
                <a:solidFill>
                  <a:srgbClr val="990000"/>
                </a:solidFill>
              </a:rPr>
              <a:t>Schedule</a:t>
            </a:r>
            <a:endParaRPr>
              <a:solidFill>
                <a:srgbClr val="990000"/>
              </a:solidFill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1st Interim Progress Report:</a:t>
            </a:r>
            <a:r>
              <a:rPr lang="en" sz="1600"/>
              <a:t> 15 December 2023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2nd Interim Progress Report:</a:t>
            </a:r>
            <a:r>
              <a:rPr lang="en" sz="1600"/>
              <a:t> 16 February 2024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Test Launch Manufacturing Deadline: </a:t>
            </a:r>
            <a:r>
              <a:rPr lang="en" sz="1600"/>
              <a:t>7 April 2024*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3rd Interim Progress Report:</a:t>
            </a:r>
            <a:r>
              <a:rPr lang="en" sz="1600"/>
              <a:t> 19 April 2024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Test Launch: </a:t>
            </a:r>
            <a:r>
              <a:rPr lang="en" sz="1600"/>
              <a:t>20-21 April 2024*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Project </a:t>
            </a: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Technical Report, Poster/Podium Session Materials:</a:t>
            </a:r>
            <a:r>
              <a:rPr lang="en" sz="1600"/>
              <a:t> 10 May 2024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en" sz="1600">
                <a:latin typeface="Open Sans"/>
                <a:ea typeface="Open Sans"/>
                <a:cs typeface="Open Sans"/>
                <a:sym typeface="Open Sans"/>
              </a:rPr>
              <a:t>Spaceport America Cup:</a:t>
            </a:r>
            <a:r>
              <a:rPr lang="en" sz="1600"/>
              <a:t> 17-21 June 2023</a:t>
            </a:r>
            <a:endParaRPr sz="1600"/>
          </a:p>
        </p:txBody>
      </p:sp>
      <p:sp>
        <p:nvSpPr>
          <p:cNvPr id="96" name="Google Shape;96;p18"/>
          <p:cNvSpPr txBox="1"/>
          <p:nvPr/>
        </p:nvSpPr>
        <p:spPr>
          <a:xfrm>
            <a:off x="6851950" y="4703625"/>
            <a:ext cx="15177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*internal deadline</a:t>
            </a:r>
            <a:endParaRPr sz="11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7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Bending Breakdown by Stage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9" name="Google Shape;1119;p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20" name="Google Shape;1120;p72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Helvetica Neue"/>
              <a:buChar char="●"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 in the plates and the </a:t>
            </a:r>
            <a:r>
              <a:rPr b="1" lang="en">
                <a:latin typeface="Helvetica Neue"/>
                <a:ea typeface="Helvetica Neue"/>
                <a:cs typeface="Helvetica Neue"/>
                <a:sym typeface="Helvetica Neue"/>
              </a:rPr>
              <a:t>Torque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required to move them</a:t>
            </a:r>
            <a:endParaRPr/>
          </a:p>
        </p:txBody>
      </p:sp>
      <p:graphicFrame>
        <p:nvGraphicFramePr>
          <p:cNvPr id="1121" name="Google Shape;1121;p72"/>
          <p:cNvGraphicFramePr/>
          <p:nvPr/>
        </p:nvGraphicFramePr>
        <p:xfrm>
          <a:off x="841863" y="139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951125"/>
                <a:gridCol w="226645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Booster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Sustainer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Rockets Speed (ft/s)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450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Altitude of Deployment (ft)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10,000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35,000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Air Density at Altitude (lb/ft^3)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0.0237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0.0565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Drag Force Produced (ft*lb/s^2)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249.34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2,935.35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 plate dimensions remain the same for both stages</a:t>
                      </a:r>
                      <a:endParaRPr/>
                    </a:p>
                  </a:txBody>
                  <a:tcPr marT="91425" marB="91425" marR="91425" marL="91425"/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Bending Stress (MPa)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6.59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77.63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56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Stress of 6061 T6  Aluminum (MPa)</a:t>
                      </a:r>
                      <a:endParaRPr b="1"/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241</a:t>
                      </a:r>
                      <a:endParaRPr b="1"/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Arial"/>
                <a:ea typeface="Arial"/>
                <a:cs typeface="Arial"/>
                <a:sym typeface="Arial"/>
              </a:rPr>
              <a:t>Possible Failure Modes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128" name="Google Shape;1128;p73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57925"/>
                <a:gridCol w="1161950"/>
                <a:gridCol w="993525"/>
                <a:gridCol w="3325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Mode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Probability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Severity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Mitigation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Air brakes fail to deploy (sustainer)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</a:rPr>
                        <a:t>Choose servo with sufficient torque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Air brakes fail to deploy (booster)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accent2"/>
                          </a:solidFill>
                        </a:rPr>
                        <a:t>Choose servo with sufficient torque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Deformation or structural failure of plates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/>
                        <a:t>Choose material and thickness to withstand sufficient bending stress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Structural failure of mission package tube at air brakes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/>
                        <a:t>Choose sufficient thickness of material within mission package tube and size of screws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34" name="Google Shape;1134;p7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135" name="Google Shape;1135;p74"/>
          <p:cNvCxnSpPr/>
          <p:nvPr/>
        </p:nvCxnSpPr>
        <p:spPr>
          <a:xfrm>
            <a:off x="942500" y="288205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6" name="Google Shape;1136;p74"/>
          <p:cNvSpPr txBox="1"/>
          <p:nvPr/>
        </p:nvSpPr>
        <p:spPr>
          <a:xfrm>
            <a:off x="622450" y="30387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137" name="Google Shape;1137;p74"/>
          <p:cNvSpPr txBox="1"/>
          <p:nvPr/>
        </p:nvSpPr>
        <p:spPr>
          <a:xfrm>
            <a:off x="2106400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138" name="Google Shape;1138;p74"/>
          <p:cNvSpPr txBox="1"/>
          <p:nvPr/>
        </p:nvSpPr>
        <p:spPr>
          <a:xfrm>
            <a:off x="3574175" y="30335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139" name="Google Shape;1139;p74"/>
          <p:cNvSpPr txBox="1"/>
          <p:nvPr/>
        </p:nvSpPr>
        <p:spPr>
          <a:xfrm>
            <a:off x="4919575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140" name="Google Shape;1140;p74"/>
          <p:cNvSpPr txBox="1"/>
          <p:nvPr/>
        </p:nvSpPr>
        <p:spPr>
          <a:xfrm>
            <a:off x="6331300" y="30405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141" name="Google Shape;1141;p74"/>
          <p:cNvSpPr txBox="1"/>
          <p:nvPr/>
        </p:nvSpPr>
        <p:spPr>
          <a:xfrm>
            <a:off x="7952600" y="2374950"/>
            <a:ext cx="603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142" name="Google Shape;1142;p74"/>
          <p:cNvCxnSpPr/>
          <p:nvPr/>
        </p:nvCxnSpPr>
        <p:spPr>
          <a:xfrm flipH="1">
            <a:off x="935600" y="275660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3" name="Google Shape;1143;p74"/>
          <p:cNvCxnSpPr/>
          <p:nvPr/>
        </p:nvCxnSpPr>
        <p:spPr>
          <a:xfrm flipH="1">
            <a:off x="247490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4" name="Google Shape;1144;p74"/>
          <p:cNvCxnSpPr/>
          <p:nvPr/>
        </p:nvCxnSpPr>
        <p:spPr>
          <a:xfrm flipH="1">
            <a:off x="387485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5" name="Google Shape;1145;p74"/>
          <p:cNvCxnSpPr/>
          <p:nvPr/>
        </p:nvCxnSpPr>
        <p:spPr>
          <a:xfrm flipH="1">
            <a:off x="5187725" y="27821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6" name="Google Shape;1146;p74"/>
          <p:cNvCxnSpPr/>
          <p:nvPr/>
        </p:nvCxnSpPr>
        <p:spPr>
          <a:xfrm flipH="1">
            <a:off x="6554375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7" name="Google Shape;1147;p74"/>
          <p:cNvCxnSpPr/>
          <p:nvPr/>
        </p:nvCxnSpPr>
        <p:spPr>
          <a:xfrm flipH="1">
            <a:off x="8183900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8" name="Google Shape;1148;p74"/>
          <p:cNvSpPr txBox="1"/>
          <p:nvPr/>
        </p:nvSpPr>
        <p:spPr>
          <a:xfrm>
            <a:off x="942500" y="1620550"/>
            <a:ext cx="15195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Prototyping (3D printed mock up)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49" name="Google Shape;1149;p74"/>
          <p:cNvCxnSpPr/>
          <p:nvPr/>
        </p:nvCxnSpPr>
        <p:spPr>
          <a:xfrm>
            <a:off x="1597650" y="21432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0" name="Google Shape;1150;p74"/>
          <p:cNvSpPr txBox="1"/>
          <p:nvPr/>
        </p:nvSpPr>
        <p:spPr>
          <a:xfrm>
            <a:off x="7727400" y="324901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1" name="Google Shape;1151;p74"/>
          <p:cNvSpPr txBox="1"/>
          <p:nvPr/>
        </p:nvSpPr>
        <p:spPr>
          <a:xfrm>
            <a:off x="5251350" y="201234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52" name="Google Shape;1152;p74"/>
          <p:cNvCxnSpPr/>
          <p:nvPr/>
        </p:nvCxnSpPr>
        <p:spPr>
          <a:xfrm>
            <a:off x="5750550" y="233747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3" name="Google Shape;1153;p74"/>
          <p:cNvCxnSpPr/>
          <p:nvPr/>
        </p:nvCxnSpPr>
        <p:spPr>
          <a:xfrm>
            <a:off x="8184200" y="295507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4" name="Google Shape;1154;p74"/>
          <p:cNvSpPr txBox="1"/>
          <p:nvPr/>
        </p:nvSpPr>
        <p:spPr>
          <a:xfrm>
            <a:off x="2176100" y="332275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Wind Tunnel Testing (Determine Cd)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55" name="Google Shape;1155;p74"/>
          <p:cNvCxnSpPr/>
          <p:nvPr/>
        </p:nvCxnSpPr>
        <p:spPr>
          <a:xfrm>
            <a:off x="2774600" y="2882050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9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7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61" name="Google Shape;1161;p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p76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67" name="Google Shape;1167;p7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AF1F39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168" name="Google Shape;1168;p76"/>
          <p:cNvSpPr txBox="1"/>
          <p:nvPr/>
        </p:nvSpPr>
        <p:spPr>
          <a:xfrm>
            <a:off x="939300" y="2737425"/>
            <a:ext cx="7265400" cy="1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/>
              <a:t>“In reality there’s no reason to launch a rocket unless there’s a payload”</a:t>
            </a:r>
            <a:endParaRPr sz="1550"/>
          </a:p>
          <a:p>
            <a:pPr indent="-327025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50"/>
              <a:buChar char="-"/>
            </a:pPr>
            <a:r>
              <a:rPr lang="en" sz="1550"/>
              <a:t>Space Dynamics Laboratory</a:t>
            </a:r>
            <a:endParaRPr sz="15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2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Google Shape;1173;p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Requirements 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74" name="Google Shape;1174;p77"/>
          <p:cNvSpPr txBox="1"/>
          <p:nvPr>
            <p:ph idx="1" type="body"/>
          </p:nvPr>
        </p:nvSpPr>
        <p:spPr>
          <a:xfrm>
            <a:off x="311700" y="1034625"/>
            <a:ext cx="8736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Independent Function: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not required for trajectory/recovery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 less than 8.8 (-0.4) lbs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Up to 2.25 lbs. “boiler-plate” mass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Form Factor: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Fit completely in a 3U Cubesat dispenser  (10cm x 10cm x ≥ 30cm)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Interface: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Minimal interference with launch operations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Modular design (independent weigh-in)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Remain stable after hours of launch prep, rail time, heat, waiting for other launches 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Restricted Materials: 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 lead, radioactives, “hazardous materials”, </a:t>
            </a:r>
            <a:r>
              <a:rPr lang="en" sz="16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live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vertebrates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Rapid Results Turnaround: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Delivered by noon Saturday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Relevant and well-designed scientific or technical objective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i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Bonus Technology Relevance Award: Robotics, AI, Infrared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5" name="Google Shape;1175;p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p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Overview: Cyclops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81" name="Google Shape;1181;p78"/>
          <p:cNvSpPr txBox="1"/>
          <p:nvPr>
            <p:ph idx="1" type="body"/>
          </p:nvPr>
        </p:nvSpPr>
        <p:spPr>
          <a:xfrm>
            <a:off x="311700" y="1034625"/>
            <a:ext cx="8736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b="1"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Goal: </a:t>
            </a: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Investigate biomechanical effects of hypergravity on the </a:t>
            </a:r>
            <a:r>
              <a:rPr b="1" lang="en" sz="17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SANS</a:t>
            </a: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symptom of </a:t>
            </a:r>
            <a:r>
              <a:rPr b="1" i="1" lang="en" sz="17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hyperopic globe flattening</a:t>
            </a: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of an in-vitro </a:t>
            </a:r>
            <a:r>
              <a:rPr i="1"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B. taurus</a:t>
            </a:r>
            <a:r>
              <a:rPr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ocular specimen</a:t>
            </a:r>
            <a:endParaRPr sz="17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2" name="Google Shape;1182;p7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3" name="Google Shape;1183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0800" y="438738"/>
            <a:ext cx="548700" cy="585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4" name="Google Shape;1184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77875" y="2370075"/>
            <a:ext cx="6327600" cy="16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5" name="Google Shape;1185;p78"/>
          <p:cNvSpPr txBox="1"/>
          <p:nvPr/>
        </p:nvSpPr>
        <p:spPr>
          <a:xfrm>
            <a:off x="1947750" y="4045300"/>
            <a:ext cx="524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1. Schematic of hyperopic globe flattening to be measured with Cyclops. Adapted from Velez et al., 2017.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Overview: Cyclops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91" name="Google Shape;1191;p79"/>
          <p:cNvSpPr txBox="1"/>
          <p:nvPr>
            <p:ph idx="1" type="body"/>
          </p:nvPr>
        </p:nvSpPr>
        <p:spPr>
          <a:xfrm>
            <a:off x="311700" y="1034625"/>
            <a:ext cx="8736300" cy="33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pen Sans"/>
              <a:buChar char="●"/>
            </a:pPr>
            <a:r>
              <a:rPr b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G</a:t>
            </a:r>
            <a:r>
              <a:rPr b="1"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oal</a:t>
            </a:r>
            <a:r>
              <a:rPr b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Investigate biomechanical effects of hypergravity on the SANS symptom of </a:t>
            </a:r>
            <a:r>
              <a:rPr i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hyperopic globe flattening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of an in-vitro </a:t>
            </a:r>
            <a:r>
              <a:rPr i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B. taurus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ocular specimen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Char char="●"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Scientific Motivation: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○"/>
            </a:pPr>
            <a:r>
              <a:rPr b="1" lang="en" sz="2000" u="sng">
                <a:solidFill>
                  <a:srgbClr val="FF0000"/>
                </a:solidFill>
              </a:rPr>
              <a:t>Studying launch conditions is difficult (invasive, inconvenient)</a:t>
            </a:r>
            <a:endParaRPr b="1" sz="2000" u="sng">
              <a:solidFill>
                <a:srgbClr val="FF0000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2000">
                <a:solidFill>
                  <a:schemeClr val="dk1"/>
                </a:solidFill>
              </a:rPr>
              <a:t>SANS affects </a:t>
            </a:r>
            <a:r>
              <a:rPr b="1" lang="en" sz="2000">
                <a:solidFill>
                  <a:schemeClr val="dk1"/>
                </a:solidFill>
              </a:rPr>
              <a:t>up to 75% of astronauts</a:t>
            </a:r>
            <a:r>
              <a:rPr lang="en" sz="2000">
                <a:solidFill>
                  <a:schemeClr val="dk1"/>
                </a:solidFill>
              </a:rPr>
              <a:t> (long-term post-flight)</a:t>
            </a:r>
            <a:endParaRPr sz="20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2000">
                <a:solidFill>
                  <a:schemeClr val="dk1"/>
                </a:solidFill>
              </a:rPr>
              <a:t>NASA science priority for future spaceflight</a:t>
            </a:r>
            <a:endParaRPr sz="20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○"/>
            </a:pPr>
            <a:r>
              <a:rPr lang="en" sz="2000">
                <a:solidFill>
                  <a:schemeClr val="dk1"/>
                </a:solidFill>
              </a:rPr>
              <a:t>Hypothesis in literature that elastic properties of eye contribute to SANS (would be affected significantly by launch)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Open Sans"/>
              <a:buChar char="●"/>
            </a:pPr>
            <a:r>
              <a:rPr b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b="1"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ata</a:t>
            </a:r>
            <a:r>
              <a:rPr b="1"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axial length (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flight imaging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as a function of (gravitational) acceleration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2" name="Google Shape;1192;p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93" name="Google Shape;1193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0800" y="438738"/>
            <a:ext cx="548700" cy="58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p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Payload Assembly (outer view) 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99" name="Google Shape;1199;p80"/>
          <p:cNvSpPr txBox="1"/>
          <p:nvPr/>
        </p:nvSpPr>
        <p:spPr>
          <a:xfrm>
            <a:off x="1524000" y="4089425"/>
            <a:ext cx="2538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2. Isometric view of payload assembly featuring bulkheads on top and bottom and outer 3U holder in between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0" name="Google Shape;1200;p80"/>
          <p:cNvSpPr txBox="1"/>
          <p:nvPr/>
        </p:nvSpPr>
        <p:spPr>
          <a:xfrm>
            <a:off x="4824738" y="4089425"/>
            <a:ext cx="3134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3. Side view of payload assembly featuring bulkheads on top and bottom and outer 3U holder in between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1" name="Google Shape;1201;p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2" name="Google Shape;1202;p80"/>
          <p:cNvSpPr txBox="1"/>
          <p:nvPr/>
        </p:nvSpPr>
        <p:spPr>
          <a:xfrm>
            <a:off x="1524000" y="664375"/>
            <a:ext cx="5775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1203" name="Google Shape;1203;p80"/>
          <p:cNvPicPr preferRelativeResize="0"/>
          <p:nvPr/>
        </p:nvPicPr>
        <p:blipFill rotWithShape="1">
          <a:blip r:embed="rId3">
            <a:alphaModFix/>
          </a:blip>
          <a:srcRect b="6478" l="0" r="0" t="4035"/>
          <a:stretch/>
        </p:blipFill>
        <p:spPr>
          <a:xfrm>
            <a:off x="1403199" y="979130"/>
            <a:ext cx="2538300" cy="3167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4" name="Google Shape;1204;p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7830" y="1132650"/>
            <a:ext cx="1708550" cy="29942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5" name="Google Shape;1205;p80"/>
          <p:cNvCxnSpPr/>
          <p:nvPr/>
        </p:nvCxnSpPr>
        <p:spPr>
          <a:xfrm>
            <a:off x="5781100" y="1357800"/>
            <a:ext cx="600" cy="2530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6" name="Google Shape;1206;p80"/>
          <p:cNvCxnSpPr/>
          <p:nvPr/>
        </p:nvCxnSpPr>
        <p:spPr>
          <a:xfrm flipH="1" rot="10800000">
            <a:off x="5740900" y="3874925"/>
            <a:ext cx="81000" cy="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7" name="Google Shape;1207;p80"/>
          <p:cNvCxnSpPr/>
          <p:nvPr/>
        </p:nvCxnSpPr>
        <p:spPr>
          <a:xfrm flipH="1" rot="10800000">
            <a:off x="5740900" y="1364375"/>
            <a:ext cx="81000" cy="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8" name="Google Shape;1208;p80"/>
          <p:cNvSpPr txBox="1"/>
          <p:nvPr/>
        </p:nvSpPr>
        <p:spPr>
          <a:xfrm>
            <a:off x="4940250" y="2454050"/>
            <a:ext cx="9753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11.811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09" name="Google Shape;1209;p80"/>
          <p:cNvSpPr txBox="1"/>
          <p:nvPr/>
        </p:nvSpPr>
        <p:spPr>
          <a:xfrm>
            <a:off x="7398050" y="1364975"/>
            <a:ext cx="9753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Lid Height: 0.0625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210" name="Google Shape;1210;p80"/>
          <p:cNvCxnSpPr>
            <a:stCxn id="1209" idx="1"/>
          </p:cNvCxnSpPr>
          <p:nvPr/>
        </p:nvCxnSpPr>
        <p:spPr>
          <a:xfrm rot="10800000">
            <a:off x="6781850" y="1331675"/>
            <a:ext cx="616200" cy="199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1" name="Google Shape;1211;p80"/>
          <p:cNvCxnSpPr/>
          <p:nvPr/>
        </p:nvCxnSpPr>
        <p:spPr>
          <a:xfrm flipH="1" rot="10800000">
            <a:off x="5957500" y="1140250"/>
            <a:ext cx="862800" cy="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2" name="Google Shape;1212;p80"/>
          <p:cNvCxnSpPr/>
          <p:nvPr/>
        </p:nvCxnSpPr>
        <p:spPr>
          <a:xfrm flipH="1">
            <a:off x="5957500" y="1086825"/>
            <a:ext cx="600" cy="119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3" name="Google Shape;1213;p80"/>
          <p:cNvCxnSpPr/>
          <p:nvPr/>
        </p:nvCxnSpPr>
        <p:spPr>
          <a:xfrm flipH="1">
            <a:off x="6820300" y="1082650"/>
            <a:ext cx="600" cy="119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14" name="Google Shape;1214;p80"/>
          <p:cNvSpPr txBox="1"/>
          <p:nvPr/>
        </p:nvSpPr>
        <p:spPr>
          <a:xfrm>
            <a:off x="6001750" y="744775"/>
            <a:ext cx="9753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3.937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p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Payload Assembly (inner view)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220" name="Google Shape;1220;p81"/>
          <p:cNvSpPr txBox="1"/>
          <p:nvPr/>
        </p:nvSpPr>
        <p:spPr>
          <a:xfrm>
            <a:off x="1737250" y="3888400"/>
            <a:ext cx="2541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4. Cross-sectional Isometric of payload assembly featuring outer 3U box, inner cylindrical pressure vessel, and eyeball holders with camera mounts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1" name="Google Shape;1221;p81"/>
          <p:cNvSpPr txBox="1"/>
          <p:nvPr/>
        </p:nvSpPr>
        <p:spPr>
          <a:xfrm>
            <a:off x="4977900" y="3888400"/>
            <a:ext cx="2541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5. Cross-sectional side view of payload assembly demonstrating eyeball holder and camera mount relative orientations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22" name="Google Shape;1222;p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23" name="Google Shape;1223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7250" y="940951"/>
            <a:ext cx="2279426" cy="3046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4" name="Google Shape;1224;p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4059" y="877900"/>
            <a:ext cx="1387340" cy="3046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5" name="Google Shape;1225;p81"/>
          <p:cNvCxnSpPr/>
          <p:nvPr/>
        </p:nvCxnSpPr>
        <p:spPr>
          <a:xfrm flipH="1" rot="10800000">
            <a:off x="5161800" y="1506200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6" name="Google Shape;1226;p81"/>
          <p:cNvSpPr txBox="1"/>
          <p:nvPr/>
        </p:nvSpPr>
        <p:spPr>
          <a:xfrm>
            <a:off x="4402200" y="1162300"/>
            <a:ext cx="7596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Eyeball Holder (down) </a:t>
            </a:r>
            <a:endParaRPr sz="1300">
              <a:solidFill>
                <a:srgbClr val="98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27" name="Google Shape;1227;p81"/>
          <p:cNvSpPr txBox="1"/>
          <p:nvPr/>
        </p:nvSpPr>
        <p:spPr>
          <a:xfrm>
            <a:off x="7034825" y="1875575"/>
            <a:ext cx="7596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Eyeball Holder (up) </a:t>
            </a:r>
            <a:endParaRPr sz="1300">
              <a:solidFill>
                <a:srgbClr val="98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228" name="Google Shape;1228;p81"/>
          <p:cNvCxnSpPr/>
          <p:nvPr/>
        </p:nvCxnSpPr>
        <p:spPr>
          <a:xfrm flipH="1" rot="10800000">
            <a:off x="6511025" y="2088750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9" name="Google Shape;1229;p81"/>
          <p:cNvCxnSpPr/>
          <p:nvPr/>
        </p:nvCxnSpPr>
        <p:spPr>
          <a:xfrm flipH="1" rot="10800000">
            <a:off x="5161800" y="2024675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30" name="Google Shape;1230;p81"/>
          <p:cNvSpPr txBox="1"/>
          <p:nvPr/>
        </p:nvSpPr>
        <p:spPr>
          <a:xfrm>
            <a:off x="4402188" y="2302000"/>
            <a:ext cx="7596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Eyeball Holder</a:t>
            </a:r>
            <a:endParaRPr sz="1300">
              <a:solidFill>
                <a:srgbClr val="98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(down) </a:t>
            </a:r>
            <a:endParaRPr sz="1300">
              <a:solidFill>
                <a:srgbClr val="98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31" name="Google Shape;1231;p81"/>
          <p:cNvSpPr txBox="1"/>
          <p:nvPr/>
        </p:nvSpPr>
        <p:spPr>
          <a:xfrm>
            <a:off x="7034825" y="3163675"/>
            <a:ext cx="7596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8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Eyeball Holder (up) </a:t>
            </a:r>
            <a:endParaRPr sz="1300">
              <a:solidFill>
                <a:srgbClr val="98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232" name="Google Shape;1232;p81"/>
          <p:cNvCxnSpPr/>
          <p:nvPr/>
        </p:nvCxnSpPr>
        <p:spPr>
          <a:xfrm flipH="1" rot="10800000">
            <a:off x="6511025" y="3376850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3" name="Google Shape;1233;p81"/>
          <p:cNvCxnSpPr/>
          <p:nvPr/>
        </p:nvCxnSpPr>
        <p:spPr>
          <a:xfrm flipH="1" rot="10800000">
            <a:off x="6511025" y="1689675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34" name="Google Shape;1234;p81"/>
          <p:cNvSpPr txBox="1"/>
          <p:nvPr/>
        </p:nvSpPr>
        <p:spPr>
          <a:xfrm>
            <a:off x="7013650" y="1506200"/>
            <a:ext cx="9489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Camera </a:t>
            </a:r>
            <a:endParaRPr sz="13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235" name="Google Shape;1235;p81"/>
          <p:cNvSpPr txBox="1"/>
          <p:nvPr/>
        </p:nvSpPr>
        <p:spPr>
          <a:xfrm>
            <a:off x="4402200" y="1849463"/>
            <a:ext cx="9489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Camera </a:t>
            </a:r>
            <a:endParaRPr sz="13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236" name="Google Shape;1236;p81"/>
          <p:cNvCxnSpPr/>
          <p:nvPr/>
        </p:nvCxnSpPr>
        <p:spPr>
          <a:xfrm flipH="1" rot="10800000">
            <a:off x="5085150" y="3253863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37" name="Google Shape;1237;p81"/>
          <p:cNvSpPr txBox="1"/>
          <p:nvPr/>
        </p:nvSpPr>
        <p:spPr>
          <a:xfrm>
            <a:off x="4307550" y="3095200"/>
            <a:ext cx="9489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Camera </a:t>
            </a:r>
            <a:endParaRPr sz="13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238" name="Google Shape;1238;p81"/>
          <p:cNvCxnSpPr/>
          <p:nvPr/>
        </p:nvCxnSpPr>
        <p:spPr>
          <a:xfrm flipH="1" rot="10800000">
            <a:off x="5161800" y="2700775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9" name="Google Shape;1239;p81"/>
          <p:cNvCxnSpPr/>
          <p:nvPr/>
        </p:nvCxnSpPr>
        <p:spPr>
          <a:xfrm flipH="1" rot="10800000">
            <a:off x="6538275" y="2888150"/>
            <a:ext cx="523800" cy="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0" name="Google Shape;1240;p81"/>
          <p:cNvSpPr txBox="1"/>
          <p:nvPr/>
        </p:nvSpPr>
        <p:spPr>
          <a:xfrm>
            <a:off x="6964700" y="2704675"/>
            <a:ext cx="9489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Camera </a:t>
            </a:r>
            <a:endParaRPr sz="13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Structures &amp; AeroD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102" name="Google Shape;102;p19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Project Prometheus </a:t>
            </a:r>
            <a:r>
              <a:rPr lang="en" sz="2400"/>
              <a:t>Critical Design Review</a:t>
            </a:r>
            <a:endParaRPr sz="24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4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1245;p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</a:rPr>
              <a:t>Outer Box Manufacturing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6" name="Google Shape;1246;p82"/>
          <p:cNvSpPr txBox="1"/>
          <p:nvPr>
            <p:ph idx="1" type="body"/>
          </p:nvPr>
        </p:nvSpPr>
        <p:spPr>
          <a:xfrm>
            <a:off x="311700" y="1152475"/>
            <a:ext cx="3576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COTS 3U dispensers around $3,000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Alternative manufacturing plan: use 1/16” thick sheet of steel and bend into rectangular prism</a:t>
            </a:r>
            <a:endParaRPr/>
          </a:p>
        </p:txBody>
      </p:sp>
      <p:sp>
        <p:nvSpPr>
          <p:cNvPr id="1247" name="Google Shape;1247;p8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48" name="Google Shape;1248;p82"/>
          <p:cNvPicPr preferRelativeResize="0"/>
          <p:nvPr/>
        </p:nvPicPr>
        <p:blipFill rotWithShape="1">
          <a:blip r:embed="rId3">
            <a:alphaModFix/>
          </a:blip>
          <a:srcRect b="2213" l="2034" r="3340" t="718"/>
          <a:stretch/>
        </p:blipFill>
        <p:spPr>
          <a:xfrm rot="-5400000">
            <a:off x="4649538" y="392887"/>
            <a:ext cx="3721700" cy="4818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9" name="Google Shape;1249;p82"/>
          <p:cNvCxnSpPr/>
          <p:nvPr/>
        </p:nvCxnSpPr>
        <p:spPr>
          <a:xfrm>
            <a:off x="5202764" y="2715268"/>
            <a:ext cx="275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0" name="Google Shape;1250;p82"/>
          <p:cNvCxnSpPr/>
          <p:nvPr/>
        </p:nvCxnSpPr>
        <p:spPr>
          <a:xfrm>
            <a:off x="5202764" y="3621692"/>
            <a:ext cx="275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1" name="Google Shape;1251;p82"/>
          <p:cNvCxnSpPr/>
          <p:nvPr/>
        </p:nvCxnSpPr>
        <p:spPr>
          <a:xfrm>
            <a:off x="5202764" y="1854731"/>
            <a:ext cx="275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2" name="Google Shape;1252;p82"/>
          <p:cNvCxnSpPr/>
          <p:nvPr/>
        </p:nvCxnSpPr>
        <p:spPr>
          <a:xfrm rot="10800000">
            <a:off x="7961814" y="2738462"/>
            <a:ext cx="9300" cy="87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3" name="Google Shape;1253;p82"/>
          <p:cNvCxnSpPr/>
          <p:nvPr/>
        </p:nvCxnSpPr>
        <p:spPr>
          <a:xfrm rot="10800000">
            <a:off x="5202893" y="2728975"/>
            <a:ext cx="9300" cy="87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4" name="Google Shape;1254;p82"/>
          <p:cNvCxnSpPr/>
          <p:nvPr/>
        </p:nvCxnSpPr>
        <p:spPr>
          <a:xfrm rot="10800000">
            <a:off x="4252682" y="2728975"/>
            <a:ext cx="9300" cy="87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5" name="Google Shape;1255;p82"/>
          <p:cNvCxnSpPr/>
          <p:nvPr/>
        </p:nvCxnSpPr>
        <p:spPr>
          <a:xfrm>
            <a:off x="4261982" y="2740893"/>
            <a:ext cx="931500" cy="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6" name="Google Shape;1256;p82"/>
          <p:cNvCxnSpPr/>
          <p:nvPr/>
        </p:nvCxnSpPr>
        <p:spPr>
          <a:xfrm flipH="1" rot="10800000">
            <a:off x="4280767" y="3621103"/>
            <a:ext cx="9501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257" name="Google Shape;1257;p82"/>
          <p:cNvCxnSpPr/>
          <p:nvPr/>
        </p:nvCxnSpPr>
        <p:spPr>
          <a:xfrm>
            <a:off x="5202764" y="4501202"/>
            <a:ext cx="2758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1258" name="Google Shape;1258;p82"/>
          <p:cNvSpPr txBox="1"/>
          <p:nvPr/>
        </p:nvSpPr>
        <p:spPr>
          <a:xfrm>
            <a:off x="4391687" y="4663225"/>
            <a:ext cx="452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6. Rectangular prism net diagram with tabs and screw hole for outer box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9" name="Google Shape;1259;p82"/>
          <p:cNvSpPr/>
          <p:nvPr/>
        </p:nvSpPr>
        <p:spPr>
          <a:xfrm>
            <a:off x="8710200" y="3764100"/>
            <a:ext cx="311100" cy="963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3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p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Design - Holder V.</a:t>
            </a:r>
            <a:r>
              <a:rPr lang="en">
                <a:solidFill>
                  <a:srgbClr val="AF1F39"/>
                </a:solidFill>
              </a:rPr>
              <a:t>3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265" name="Google Shape;1265;p8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6" name="Google Shape;1266;p83"/>
          <p:cNvSpPr txBox="1"/>
          <p:nvPr/>
        </p:nvSpPr>
        <p:spPr>
          <a:xfrm>
            <a:off x="586675" y="4774200"/>
            <a:ext cx="27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7. Isometric view of holder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7" name="Google Shape;1267;p83"/>
          <p:cNvSpPr txBox="1"/>
          <p:nvPr/>
        </p:nvSpPr>
        <p:spPr>
          <a:xfrm>
            <a:off x="3100475" y="4774200"/>
            <a:ext cx="27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8. Side view of holder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8" name="Google Shape;1268;p83"/>
          <p:cNvSpPr txBox="1"/>
          <p:nvPr/>
        </p:nvSpPr>
        <p:spPr>
          <a:xfrm>
            <a:off x="5800500" y="4774200"/>
            <a:ext cx="27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9. Top view of holder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69" name="Google Shape;1269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375" y="1170125"/>
            <a:ext cx="2341102" cy="345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0" name="Google Shape;1270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1050" y="1149400"/>
            <a:ext cx="2505342" cy="34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1" name="Google Shape;1271;p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0500" y="1142013"/>
            <a:ext cx="3191100" cy="2859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p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Design - Holder V.</a:t>
            </a:r>
            <a:r>
              <a:rPr lang="en">
                <a:solidFill>
                  <a:srgbClr val="AF1F39"/>
                </a:solidFill>
              </a:rPr>
              <a:t>3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277" name="Google Shape;1277;p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78" name="Google Shape;1278;p84"/>
          <p:cNvSpPr txBox="1"/>
          <p:nvPr>
            <p:ph idx="1" type="body"/>
          </p:nvPr>
        </p:nvSpPr>
        <p:spPr>
          <a:xfrm>
            <a:off x="935775" y="3648725"/>
            <a:ext cx="7407300" cy="15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Two Parts, Resin 3D-Printed; Secured by 4, #4-40 screws for rapid experimenting with eyeball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Bounding Volume: 1.92” x 1.68” x 3.17” - Mass: 0.2 lbs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FOS: 360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Char char="●"/>
            </a:pPr>
            <a:r>
              <a:rPr lang="en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Biology-inspired Design</a:t>
            </a:r>
            <a:endParaRPr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9" name="Google Shape;1279;p84"/>
          <p:cNvSpPr txBox="1"/>
          <p:nvPr/>
        </p:nvSpPr>
        <p:spPr>
          <a:xfrm>
            <a:off x="0" y="3333725"/>
            <a:ext cx="27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10. Holder Base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0" name="Google Shape;1280;p84"/>
          <p:cNvSpPr txBox="1"/>
          <p:nvPr/>
        </p:nvSpPr>
        <p:spPr>
          <a:xfrm>
            <a:off x="1986225" y="3333725"/>
            <a:ext cx="274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11. Holder Claw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81" name="Google Shape;1281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5839662" y="1299813"/>
            <a:ext cx="3141076" cy="1865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2" name="Google Shape;1282;p84"/>
          <p:cNvSpPr txBox="1"/>
          <p:nvPr/>
        </p:nvSpPr>
        <p:spPr>
          <a:xfrm>
            <a:off x="4113700" y="3333725"/>
            <a:ext cx="5208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12. Holder with eye (left) and diagram of optical muscles (right)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83" name="Google Shape;1283;p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6235" y="1002125"/>
            <a:ext cx="1637791" cy="224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4" name="Google Shape;1284;p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26" y="1170125"/>
            <a:ext cx="1772031" cy="201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5" name="Google Shape;1285;p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32725" y="786225"/>
            <a:ext cx="1668700" cy="246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9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Google Shape;1290;p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Payload Design - Holder </a:t>
            </a:r>
            <a:r>
              <a:rPr lang="en">
                <a:solidFill>
                  <a:srgbClr val="AF1F39"/>
                </a:solidFill>
              </a:rPr>
              <a:t>V.3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291" name="Google Shape;1291;p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2" name="Google Shape;1292;p85"/>
          <p:cNvSpPr txBox="1"/>
          <p:nvPr/>
        </p:nvSpPr>
        <p:spPr>
          <a:xfrm>
            <a:off x="83125" y="4301500"/>
            <a:ext cx="2923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13. Holder Stress - </a:t>
            </a:r>
            <a:endParaRPr i="1"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Experiencing 14g, fixed at base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3" name="Google Shape;1293;p85"/>
          <p:cNvSpPr txBox="1"/>
          <p:nvPr/>
        </p:nvSpPr>
        <p:spPr>
          <a:xfrm>
            <a:off x="5607575" y="4301500"/>
            <a:ext cx="292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15. Holder Strain - </a:t>
            </a:r>
            <a:endParaRPr i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Experiencing 14g, fixed at base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94" name="Google Shape;1294;p85"/>
          <p:cNvSpPr txBox="1"/>
          <p:nvPr/>
        </p:nvSpPr>
        <p:spPr>
          <a:xfrm>
            <a:off x="2808975" y="4301500"/>
            <a:ext cx="2860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14. Holder Displacement - </a:t>
            </a:r>
            <a:endParaRPr i="1"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Experiencing 14g, fixed at base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95" name="Google Shape;1295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125" y="1396700"/>
            <a:ext cx="2712755" cy="295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6" name="Google Shape;1296;p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475" y="1396711"/>
            <a:ext cx="2671650" cy="295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7" name="Google Shape;1297;p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1875" y="1410568"/>
            <a:ext cx="2671650" cy="2929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86"/>
          <p:cNvSpPr txBox="1"/>
          <p:nvPr>
            <p:ph type="title"/>
          </p:nvPr>
        </p:nvSpPr>
        <p:spPr>
          <a:xfrm>
            <a:off x="311700" y="434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Pressurized Inner Lid</a:t>
            </a:r>
            <a:endParaRPr>
              <a:solidFill>
                <a:srgbClr val="AF1F39"/>
              </a:solidFill>
            </a:endParaRPr>
          </a:p>
        </p:txBody>
      </p:sp>
      <p:pic>
        <p:nvPicPr>
          <p:cNvPr id="1303" name="Google Shape;1303;p86"/>
          <p:cNvPicPr preferRelativeResize="0"/>
          <p:nvPr/>
        </p:nvPicPr>
        <p:blipFill rotWithShape="1">
          <a:blip r:embed="rId3">
            <a:alphaModFix/>
          </a:blip>
          <a:srcRect b="33680" l="0" r="75565" t="34348"/>
          <a:stretch/>
        </p:blipFill>
        <p:spPr>
          <a:xfrm>
            <a:off x="6855000" y="3037225"/>
            <a:ext cx="2234350" cy="105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4" name="Google Shape;1304;p86"/>
          <p:cNvPicPr preferRelativeResize="0"/>
          <p:nvPr/>
        </p:nvPicPr>
        <p:blipFill rotWithShape="1">
          <a:blip r:embed="rId3">
            <a:alphaModFix/>
          </a:blip>
          <a:srcRect b="35560" l="0" r="0" t="33586"/>
          <a:stretch/>
        </p:blipFill>
        <p:spPr>
          <a:xfrm>
            <a:off x="248275" y="3253137"/>
            <a:ext cx="6003269" cy="671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5" name="Google Shape;1305;p86"/>
          <p:cNvPicPr preferRelativeResize="0"/>
          <p:nvPr/>
        </p:nvPicPr>
        <p:blipFill rotWithShape="1">
          <a:blip r:embed="rId4">
            <a:alphaModFix/>
          </a:blip>
          <a:srcRect b="12209" l="0" r="1477" t="29200"/>
          <a:stretch/>
        </p:blipFill>
        <p:spPr>
          <a:xfrm>
            <a:off x="3429600" y="1452226"/>
            <a:ext cx="4189851" cy="150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6" name="Google Shape;1306;p86"/>
          <p:cNvSpPr txBox="1"/>
          <p:nvPr>
            <p:ph idx="1" type="body"/>
          </p:nvPr>
        </p:nvSpPr>
        <p:spPr>
          <a:xfrm>
            <a:off x="311700" y="1071225"/>
            <a:ext cx="8520600" cy="7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O-Ring Size Parker No. 2-043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307" name="Google Shape;1307;p8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08" name="Google Shape;1308;p86"/>
          <p:cNvSpPr txBox="1"/>
          <p:nvPr/>
        </p:nvSpPr>
        <p:spPr>
          <a:xfrm>
            <a:off x="2314200" y="2119250"/>
            <a:ext cx="717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O-Ring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09" name="Google Shape;1309;p86"/>
          <p:cNvCxnSpPr>
            <a:stCxn id="1308" idx="3"/>
          </p:cNvCxnSpPr>
          <p:nvPr/>
        </p:nvCxnSpPr>
        <p:spPr>
          <a:xfrm>
            <a:off x="3031200" y="2285150"/>
            <a:ext cx="398400" cy="23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10" name="Google Shape;1310;p86"/>
          <p:cNvSpPr txBox="1"/>
          <p:nvPr/>
        </p:nvSpPr>
        <p:spPr>
          <a:xfrm>
            <a:off x="2454300" y="4102950"/>
            <a:ext cx="9753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3.525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11" name="Google Shape;1311;p86"/>
          <p:cNvCxnSpPr/>
          <p:nvPr/>
        </p:nvCxnSpPr>
        <p:spPr>
          <a:xfrm rot="10800000">
            <a:off x="617925" y="3050200"/>
            <a:ext cx="0" cy="256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2" name="Google Shape;1312;p86"/>
          <p:cNvCxnSpPr/>
          <p:nvPr/>
        </p:nvCxnSpPr>
        <p:spPr>
          <a:xfrm rot="10800000">
            <a:off x="5680925" y="3045288"/>
            <a:ext cx="0" cy="256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3" name="Google Shape;1313;p86"/>
          <p:cNvCxnSpPr/>
          <p:nvPr/>
        </p:nvCxnSpPr>
        <p:spPr>
          <a:xfrm flipH="1" rot="10800000">
            <a:off x="633250" y="3187350"/>
            <a:ext cx="5055600" cy="5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14" name="Google Shape;1314;p86"/>
          <p:cNvSpPr txBox="1"/>
          <p:nvPr/>
        </p:nvSpPr>
        <p:spPr>
          <a:xfrm>
            <a:off x="2314200" y="2752575"/>
            <a:ext cx="9753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3.623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15" name="Google Shape;1315;p86"/>
          <p:cNvCxnSpPr/>
          <p:nvPr/>
        </p:nvCxnSpPr>
        <p:spPr>
          <a:xfrm rot="10800000">
            <a:off x="767575" y="3897225"/>
            <a:ext cx="0" cy="256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6" name="Google Shape;1316;p86"/>
          <p:cNvCxnSpPr/>
          <p:nvPr/>
        </p:nvCxnSpPr>
        <p:spPr>
          <a:xfrm rot="10800000">
            <a:off x="5573125" y="3900075"/>
            <a:ext cx="1500" cy="251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7" name="Google Shape;1317;p86"/>
          <p:cNvCxnSpPr/>
          <p:nvPr/>
        </p:nvCxnSpPr>
        <p:spPr>
          <a:xfrm>
            <a:off x="779325" y="4024200"/>
            <a:ext cx="4793700" cy="6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8" name="Google Shape;1318;p86"/>
          <p:cNvCxnSpPr/>
          <p:nvPr/>
        </p:nvCxnSpPr>
        <p:spPr>
          <a:xfrm flipH="1" rot="10800000">
            <a:off x="7097100" y="3227875"/>
            <a:ext cx="1200" cy="297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9" name="Google Shape;1319;p86"/>
          <p:cNvCxnSpPr/>
          <p:nvPr/>
        </p:nvCxnSpPr>
        <p:spPr>
          <a:xfrm flipH="1" rot="10800000">
            <a:off x="6990500" y="3228075"/>
            <a:ext cx="220500" cy="1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0" name="Google Shape;1320;p86"/>
          <p:cNvCxnSpPr/>
          <p:nvPr/>
        </p:nvCxnSpPr>
        <p:spPr>
          <a:xfrm flipH="1" rot="10800000">
            <a:off x="6990500" y="3526575"/>
            <a:ext cx="220500" cy="1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1" name="Google Shape;1321;p86"/>
          <p:cNvSpPr txBox="1"/>
          <p:nvPr/>
        </p:nvSpPr>
        <p:spPr>
          <a:xfrm>
            <a:off x="6211500" y="3210925"/>
            <a:ext cx="8856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0.093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22" name="Google Shape;1322;p86"/>
          <p:cNvSpPr txBox="1"/>
          <p:nvPr/>
        </p:nvSpPr>
        <p:spPr>
          <a:xfrm>
            <a:off x="7126675" y="2593225"/>
            <a:ext cx="7716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0.049 in</a:t>
            </a:r>
            <a:endParaRPr sz="12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23" name="Google Shape;1323;p86"/>
          <p:cNvCxnSpPr/>
          <p:nvPr/>
        </p:nvCxnSpPr>
        <p:spPr>
          <a:xfrm rot="10800000">
            <a:off x="7619450" y="2898475"/>
            <a:ext cx="300" cy="165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4" name="Google Shape;1324;p86"/>
          <p:cNvCxnSpPr/>
          <p:nvPr/>
        </p:nvCxnSpPr>
        <p:spPr>
          <a:xfrm rot="10800000">
            <a:off x="7407975" y="2898475"/>
            <a:ext cx="300" cy="165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5" name="Google Shape;1325;p86"/>
          <p:cNvCxnSpPr/>
          <p:nvPr/>
        </p:nvCxnSpPr>
        <p:spPr>
          <a:xfrm flipH="1" rot="10800000">
            <a:off x="7392625" y="2979775"/>
            <a:ext cx="239700" cy="2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6" name="Google Shape;1326;p86"/>
          <p:cNvSpPr txBox="1"/>
          <p:nvPr/>
        </p:nvSpPr>
        <p:spPr>
          <a:xfrm>
            <a:off x="644700" y="4523450"/>
            <a:ext cx="8187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16: Pressurized inner lid and o-ring groove isometric view (top), dimensioned side view (bottom left), zoomed in and dimensioned side view (bottom right)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0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p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Raspberry Pi Camera FOV Diagrams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332" name="Google Shape;1332;p8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33" name="Google Shape;1333;p87"/>
          <p:cNvSpPr/>
          <p:nvPr/>
        </p:nvSpPr>
        <p:spPr>
          <a:xfrm>
            <a:off x="1520900" y="1198950"/>
            <a:ext cx="1268100" cy="2763900"/>
          </a:xfrm>
          <a:prstGeom prst="can">
            <a:avLst>
              <a:gd fmla="val 25000" name="adj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34" name="Google Shape;1334;p87"/>
          <p:cNvSpPr/>
          <p:nvPr/>
        </p:nvSpPr>
        <p:spPr>
          <a:xfrm>
            <a:off x="1520900" y="2467500"/>
            <a:ext cx="136200" cy="226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35" name="Google Shape;1335;p87"/>
          <p:cNvSpPr/>
          <p:nvPr/>
        </p:nvSpPr>
        <p:spPr>
          <a:xfrm>
            <a:off x="2161750" y="2294525"/>
            <a:ext cx="548700" cy="5727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36" name="Google Shape;1336;p87"/>
          <p:cNvSpPr/>
          <p:nvPr/>
        </p:nvSpPr>
        <p:spPr>
          <a:xfrm>
            <a:off x="5183850" y="1386450"/>
            <a:ext cx="2427900" cy="23889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37" name="Google Shape;1337;p87"/>
          <p:cNvCxnSpPr/>
          <p:nvPr/>
        </p:nvCxnSpPr>
        <p:spPr>
          <a:xfrm flipH="1" rot="10800000">
            <a:off x="5183850" y="2421600"/>
            <a:ext cx="211200" cy="1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8" name="Google Shape;1338;p87"/>
          <p:cNvCxnSpPr/>
          <p:nvPr/>
        </p:nvCxnSpPr>
        <p:spPr>
          <a:xfrm flipH="1">
            <a:off x="5383050" y="2421000"/>
            <a:ext cx="1800" cy="319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9" name="Google Shape;1339;p87"/>
          <p:cNvCxnSpPr/>
          <p:nvPr/>
        </p:nvCxnSpPr>
        <p:spPr>
          <a:xfrm flipH="1" rot="10499927">
            <a:off x="1630034" y="1857973"/>
            <a:ext cx="1135623" cy="664354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1340" name="Google Shape;1340;p87"/>
          <p:cNvCxnSpPr/>
          <p:nvPr/>
        </p:nvCxnSpPr>
        <p:spPr>
          <a:xfrm rot="300073">
            <a:off x="1630193" y="2629142"/>
            <a:ext cx="1135623" cy="664328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1341" name="Google Shape;1341;p87"/>
          <p:cNvCxnSpPr/>
          <p:nvPr/>
        </p:nvCxnSpPr>
        <p:spPr>
          <a:xfrm>
            <a:off x="5383050" y="2580900"/>
            <a:ext cx="1564200" cy="1068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1342" name="Google Shape;1342;p87"/>
          <p:cNvCxnSpPr/>
          <p:nvPr/>
        </p:nvCxnSpPr>
        <p:spPr>
          <a:xfrm flipH="1" rot="10800000">
            <a:off x="5183850" y="2740800"/>
            <a:ext cx="211200" cy="1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3" name="Google Shape;1343;p87"/>
          <p:cNvCxnSpPr/>
          <p:nvPr/>
        </p:nvCxnSpPr>
        <p:spPr>
          <a:xfrm flipH="1" rot="10800000">
            <a:off x="5383050" y="1512000"/>
            <a:ext cx="1564200" cy="1068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lgDash"/>
            <a:round/>
            <a:headEnd len="med" w="med" type="none"/>
            <a:tailEnd len="med" w="med" type="none"/>
          </a:ln>
        </p:spPr>
      </p:cxnSp>
      <p:sp>
        <p:nvSpPr>
          <p:cNvPr id="1344" name="Google Shape;1344;p87"/>
          <p:cNvSpPr/>
          <p:nvPr/>
        </p:nvSpPr>
        <p:spPr>
          <a:xfrm>
            <a:off x="6594900" y="2227650"/>
            <a:ext cx="719700" cy="706500"/>
          </a:xfrm>
          <a:prstGeom prst="ellipse">
            <a:avLst/>
          </a:prstGeom>
          <a:noFill/>
          <a:ln cap="flat" cmpd="sng" w="1905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345" name="Google Shape;1345;p87"/>
          <p:cNvCxnSpPr/>
          <p:nvPr/>
        </p:nvCxnSpPr>
        <p:spPr>
          <a:xfrm>
            <a:off x="1142181" y="1282495"/>
            <a:ext cx="9000" cy="2596816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346" name="Google Shape;1346;p87"/>
          <p:cNvCxnSpPr/>
          <p:nvPr/>
        </p:nvCxnSpPr>
        <p:spPr>
          <a:xfrm rot="33702">
            <a:off x="4913404" y="1434690"/>
            <a:ext cx="30601" cy="2292388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347" name="Google Shape;1347;p87"/>
          <p:cNvCxnSpPr/>
          <p:nvPr/>
        </p:nvCxnSpPr>
        <p:spPr>
          <a:xfrm rot="5433702">
            <a:off x="6382490" y="42264"/>
            <a:ext cx="30601" cy="229217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48" name="Google Shape;1348;p87"/>
          <p:cNvSpPr txBox="1"/>
          <p:nvPr/>
        </p:nvSpPr>
        <p:spPr>
          <a:xfrm>
            <a:off x="291075" y="2369225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11.69 in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9" name="Google Shape;1349;p87"/>
          <p:cNvSpPr txBox="1"/>
          <p:nvPr/>
        </p:nvSpPr>
        <p:spPr>
          <a:xfrm>
            <a:off x="4148700" y="2369250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3.6 in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0" name="Google Shape;1350;p87"/>
          <p:cNvSpPr txBox="1"/>
          <p:nvPr/>
        </p:nvSpPr>
        <p:spPr>
          <a:xfrm>
            <a:off x="5974500" y="914225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3.6 in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51" name="Google Shape;1351;p87"/>
          <p:cNvCxnSpPr/>
          <p:nvPr/>
        </p:nvCxnSpPr>
        <p:spPr>
          <a:xfrm rot="5440442">
            <a:off x="2142198" y="434110"/>
            <a:ext cx="25502" cy="1198165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52" name="Google Shape;1352;p87"/>
          <p:cNvSpPr txBox="1"/>
          <p:nvPr/>
        </p:nvSpPr>
        <p:spPr>
          <a:xfrm>
            <a:off x="1731650" y="762438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3.6 in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53" name="Google Shape;1353;p87"/>
          <p:cNvCxnSpPr/>
          <p:nvPr/>
        </p:nvCxnSpPr>
        <p:spPr>
          <a:xfrm rot="79933">
            <a:off x="3042401" y="1890507"/>
            <a:ext cx="25807" cy="1380769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54" name="Google Shape;1354;p87"/>
          <p:cNvSpPr txBox="1"/>
          <p:nvPr/>
        </p:nvSpPr>
        <p:spPr>
          <a:xfrm>
            <a:off x="3047350" y="2369213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7.686 in</a:t>
            </a:r>
            <a:endParaRPr sz="1200">
              <a:solidFill>
                <a:srgbClr val="6AA84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55" name="Google Shape;1355;p87"/>
          <p:cNvCxnSpPr/>
          <p:nvPr/>
        </p:nvCxnSpPr>
        <p:spPr>
          <a:xfrm rot="33702">
            <a:off x="7880654" y="976118"/>
            <a:ext cx="30601" cy="3209532"/>
          </a:xfrm>
          <a:prstGeom prst="straightConnector1">
            <a:avLst/>
          </a:prstGeom>
          <a:noFill/>
          <a:ln cap="flat" cmpd="sng" w="9525">
            <a:solidFill>
              <a:srgbClr val="93C47D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56" name="Google Shape;1356;p87"/>
          <p:cNvSpPr txBox="1"/>
          <p:nvPr/>
        </p:nvSpPr>
        <p:spPr>
          <a:xfrm>
            <a:off x="7897850" y="2369225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4.120 in</a:t>
            </a:r>
            <a:endParaRPr sz="1200">
              <a:solidFill>
                <a:srgbClr val="6AA84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57" name="Google Shape;1357;p87"/>
          <p:cNvCxnSpPr/>
          <p:nvPr/>
        </p:nvCxnSpPr>
        <p:spPr>
          <a:xfrm rot="5440442">
            <a:off x="2317998" y="3701261"/>
            <a:ext cx="25502" cy="923612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58" name="Google Shape;1358;p87"/>
          <p:cNvSpPr txBox="1"/>
          <p:nvPr/>
        </p:nvSpPr>
        <p:spPr>
          <a:xfrm>
            <a:off x="6269400" y="4008763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3.009 in</a:t>
            </a:r>
            <a:endParaRPr sz="1200">
              <a:solidFill>
                <a:srgbClr val="6AA84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59" name="Google Shape;1359;p87"/>
          <p:cNvCxnSpPr/>
          <p:nvPr/>
        </p:nvCxnSpPr>
        <p:spPr>
          <a:xfrm rot="5440442">
            <a:off x="6679950" y="3064279"/>
            <a:ext cx="25502" cy="1837977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60" name="Google Shape;1360;p87"/>
          <p:cNvSpPr txBox="1"/>
          <p:nvPr/>
        </p:nvSpPr>
        <p:spPr>
          <a:xfrm>
            <a:off x="1907450" y="4103238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A84F"/>
                </a:solidFill>
                <a:latin typeface="Open Sans"/>
                <a:ea typeface="Open Sans"/>
                <a:cs typeface="Open Sans"/>
                <a:sym typeface="Open Sans"/>
              </a:rPr>
              <a:t>3.009 in</a:t>
            </a:r>
            <a:endParaRPr sz="1200">
              <a:solidFill>
                <a:srgbClr val="6AA84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361" name="Google Shape;1361;p87"/>
          <p:cNvCxnSpPr/>
          <p:nvPr/>
        </p:nvCxnSpPr>
        <p:spPr>
          <a:xfrm rot="5480873">
            <a:off x="6941988" y="2754022"/>
            <a:ext cx="25507" cy="649259"/>
          </a:xfrm>
          <a:prstGeom prst="straightConnector1">
            <a:avLst/>
          </a:prstGeom>
          <a:noFill/>
          <a:ln cap="flat" cmpd="sng" w="9525">
            <a:solidFill>
              <a:srgbClr val="6D9EEB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362" name="Google Shape;1362;p87"/>
          <p:cNvSpPr txBox="1"/>
          <p:nvPr/>
        </p:nvSpPr>
        <p:spPr>
          <a:xfrm>
            <a:off x="6531450" y="3083175"/>
            <a:ext cx="8466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D9EEB"/>
                </a:solidFill>
                <a:latin typeface="Open Sans"/>
                <a:ea typeface="Open Sans"/>
                <a:cs typeface="Open Sans"/>
                <a:sym typeface="Open Sans"/>
              </a:rPr>
              <a:t>1.181 in</a:t>
            </a:r>
            <a:endParaRPr sz="1200">
              <a:solidFill>
                <a:srgbClr val="6D9EE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3" name="Google Shape;1363;p87"/>
          <p:cNvSpPr/>
          <p:nvPr/>
        </p:nvSpPr>
        <p:spPr>
          <a:xfrm rot="-5727853">
            <a:off x="5080313" y="2130373"/>
            <a:ext cx="784465" cy="914647"/>
          </a:xfrm>
          <a:prstGeom prst="arc">
            <a:avLst>
              <a:gd fmla="val 3261981" name="adj1"/>
              <a:gd fmla="val 815467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64" name="Google Shape;1364;p87"/>
          <p:cNvSpPr txBox="1"/>
          <p:nvPr/>
        </p:nvSpPr>
        <p:spPr>
          <a:xfrm>
            <a:off x="5436600" y="2047500"/>
            <a:ext cx="5487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67°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5" name="Google Shape;1365;p87"/>
          <p:cNvSpPr/>
          <p:nvPr/>
        </p:nvSpPr>
        <p:spPr>
          <a:xfrm rot="-1382954">
            <a:off x="1324831" y="2292220"/>
            <a:ext cx="649772" cy="614556"/>
          </a:xfrm>
          <a:prstGeom prst="arc">
            <a:avLst>
              <a:gd fmla="val 20623981" name="adj1"/>
              <a:gd fmla="val 333165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66" name="Google Shape;1366;p87"/>
          <p:cNvSpPr txBox="1"/>
          <p:nvPr/>
        </p:nvSpPr>
        <p:spPr>
          <a:xfrm>
            <a:off x="1555850" y="2047500"/>
            <a:ext cx="548700" cy="4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102°</a:t>
            </a:r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7" name="Google Shape;1367;p87"/>
          <p:cNvSpPr txBox="1"/>
          <p:nvPr/>
        </p:nvSpPr>
        <p:spPr>
          <a:xfrm>
            <a:off x="1155675" y="4790875"/>
            <a:ext cx="5663100" cy="3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*Minimum separation between eyeball and camera: 1.070 inches</a:t>
            </a:r>
            <a:endParaRPr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68" name="Google Shape;1368;p87"/>
          <p:cNvSpPr txBox="1"/>
          <p:nvPr/>
        </p:nvSpPr>
        <p:spPr>
          <a:xfrm>
            <a:off x="644700" y="4379850"/>
            <a:ext cx="818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17. Field of View diagram side view (left), top view (right)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2" name="Shape 1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" name="Google Shape;1373;p88"/>
          <p:cNvSpPr txBox="1"/>
          <p:nvPr/>
        </p:nvSpPr>
        <p:spPr>
          <a:xfrm>
            <a:off x="338700" y="1167725"/>
            <a:ext cx="8466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●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Curvature of camera base matches that of the cylinder → will be attached on the side of the cylinder by epoxy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●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Threaded inserts will be placed inside the cylindrical extruded cuts (the screws mounting the camera will be inserted into these threaded inserts)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 Medium"/>
              <a:buChar char="●"/>
            </a:pP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Four camera mounts in total (one per eyeball)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74" name="Google Shape;1374;p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75" name="Google Shape;1375;p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Raspberry Pi Camera Mount</a:t>
            </a:r>
            <a:endParaRPr>
              <a:solidFill>
                <a:srgbClr val="AF1F39"/>
              </a:solidFill>
            </a:endParaRPr>
          </a:p>
        </p:txBody>
      </p:sp>
      <p:pic>
        <p:nvPicPr>
          <p:cNvPr id="1376" name="Google Shape;1376;p88"/>
          <p:cNvPicPr preferRelativeResize="0"/>
          <p:nvPr/>
        </p:nvPicPr>
        <p:blipFill rotWithShape="1">
          <a:blip r:embed="rId3">
            <a:alphaModFix/>
          </a:blip>
          <a:srcRect b="16351" l="0" r="0" t="20806"/>
          <a:stretch/>
        </p:blipFill>
        <p:spPr>
          <a:xfrm>
            <a:off x="7028723" y="3012625"/>
            <a:ext cx="1714400" cy="107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7" name="Google Shape;1377;p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025" y="2703450"/>
            <a:ext cx="1778525" cy="15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8" name="Google Shape;1378;p88"/>
          <p:cNvPicPr preferRelativeResize="0"/>
          <p:nvPr/>
        </p:nvPicPr>
        <p:blipFill rotWithShape="1">
          <a:blip r:embed="rId5">
            <a:alphaModFix/>
          </a:blip>
          <a:srcRect b="25101" l="10050" r="10369" t="25427"/>
          <a:stretch/>
        </p:blipFill>
        <p:spPr>
          <a:xfrm>
            <a:off x="4435525" y="2958675"/>
            <a:ext cx="2515271" cy="113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9" name="Google Shape;1379;p88"/>
          <p:cNvSpPr txBox="1"/>
          <p:nvPr/>
        </p:nvSpPr>
        <p:spPr>
          <a:xfrm>
            <a:off x="644700" y="4379850"/>
            <a:ext cx="818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18. Camera Mount top view (left), side view (middle), isometric view (right)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80" name="Google Shape;1380;p88"/>
          <p:cNvPicPr preferRelativeResize="0"/>
          <p:nvPr/>
        </p:nvPicPr>
        <p:blipFill rotWithShape="1">
          <a:blip r:embed="rId6">
            <a:alphaModFix/>
          </a:blip>
          <a:srcRect b="19467" l="4779" r="5202" t="20375"/>
          <a:stretch/>
        </p:blipFill>
        <p:spPr>
          <a:xfrm>
            <a:off x="2259150" y="3281550"/>
            <a:ext cx="1835051" cy="49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4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" name="Google Shape;1385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700" y="1518992"/>
            <a:ext cx="3146098" cy="1748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6" name="Google Shape;1386;p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5176" y="1420762"/>
            <a:ext cx="3402162" cy="194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7" name="Google Shape;1387;p89"/>
          <p:cNvSpPr txBox="1"/>
          <p:nvPr/>
        </p:nvSpPr>
        <p:spPr>
          <a:xfrm>
            <a:off x="1128663" y="3348950"/>
            <a:ext cx="3134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Open Sans"/>
                <a:ea typeface="Open Sans"/>
                <a:cs typeface="Open Sans"/>
                <a:sym typeface="Open Sans"/>
              </a:rPr>
              <a:t>Figure 19. Von Mises stress of bulkhead - 14g applied force, fixed at screw holes; Factor of Safety: 138.565  </a:t>
            </a:r>
            <a:endParaRPr i="1"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8" name="Google Shape;1388;p89"/>
          <p:cNvSpPr txBox="1"/>
          <p:nvPr/>
        </p:nvSpPr>
        <p:spPr>
          <a:xfrm>
            <a:off x="4510763" y="3430675"/>
            <a:ext cx="3591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20. Resultant displacement of bulkhead - 14g applied force, fixed at screw holes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89" name="Google Shape;1389;p8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0" name="Google Shape;1390;p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Bulkhead FEA</a:t>
            </a:r>
            <a:endParaRPr>
              <a:solidFill>
                <a:srgbClr val="AF1F39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4" name="Shape 1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p90"/>
          <p:cNvSpPr txBox="1"/>
          <p:nvPr/>
        </p:nvSpPr>
        <p:spPr>
          <a:xfrm>
            <a:off x="338700" y="1167725"/>
            <a:ext cx="4143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"/>
              <a:buChar char="●"/>
            </a:pPr>
            <a:r>
              <a:rPr b="1" lang="en" sz="1700">
                <a:latin typeface="Open Sans"/>
                <a:ea typeface="Open Sans"/>
                <a:cs typeface="Open Sans"/>
                <a:sym typeface="Open Sans"/>
              </a:rPr>
              <a:t>Battery</a:t>
            </a: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: 3.7V Lithium Rechargeable Battery (2.6 x 1.42 x 0.39 in)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"/>
              <a:buChar char="●"/>
            </a:pPr>
            <a:r>
              <a:rPr b="1" lang="en" sz="1700">
                <a:latin typeface="Open Sans"/>
                <a:ea typeface="Open Sans"/>
                <a:cs typeface="Open Sans"/>
                <a:sym typeface="Open Sans"/>
              </a:rPr>
              <a:t>Charge Controller</a:t>
            </a: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: 5V Lithium Battery Charging Board (1.02 x 0.67 x 0.04 in)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"/>
              <a:buChar char="●"/>
            </a:pPr>
            <a:r>
              <a:rPr b="1" lang="en" sz="1700">
                <a:latin typeface="Open Sans"/>
                <a:ea typeface="Open Sans"/>
                <a:cs typeface="Open Sans"/>
                <a:sym typeface="Open Sans"/>
              </a:rPr>
              <a:t>Circuit Board</a:t>
            </a: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: Raspberry Pi 5 (3.35 x 2.2 in)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"/>
              <a:buChar char="●"/>
            </a:pPr>
            <a:r>
              <a:rPr b="1" lang="en" sz="1700">
                <a:latin typeface="Open Sans"/>
                <a:ea typeface="Open Sans"/>
                <a:cs typeface="Open Sans"/>
                <a:sym typeface="Open Sans"/>
              </a:rPr>
              <a:t>LED Lights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Open Sans"/>
              <a:buChar char="●"/>
            </a:pPr>
            <a:r>
              <a:rPr b="1" lang="en" sz="1700">
                <a:latin typeface="Open Sans"/>
                <a:ea typeface="Open Sans"/>
                <a:cs typeface="Open Sans"/>
                <a:sym typeface="Open Sans"/>
              </a:rPr>
              <a:t>Cameras</a:t>
            </a:r>
            <a:r>
              <a:rPr lang="en" sz="1700">
                <a:latin typeface="Open Sans Medium"/>
                <a:ea typeface="Open Sans Medium"/>
                <a:cs typeface="Open Sans Medium"/>
                <a:sym typeface="Open Sans Medium"/>
              </a:rPr>
              <a:t>: Raspberry Pi 3 Wide</a:t>
            </a:r>
            <a:endParaRPr sz="17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396" name="Google Shape;1396;p9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7" name="Google Shape;1397;p9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Electrical Design</a:t>
            </a:r>
            <a:endParaRPr>
              <a:solidFill>
                <a:srgbClr val="AF1F39"/>
              </a:solidFill>
            </a:endParaRPr>
          </a:p>
        </p:txBody>
      </p:sp>
      <p:pic>
        <p:nvPicPr>
          <p:cNvPr id="1398" name="Google Shape;1398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4088" y="6312425"/>
            <a:ext cx="2745492" cy="3820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9" name="Google Shape;1399;p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2475" y="951813"/>
            <a:ext cx="4319834" cy="3239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3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Google Shape;1404;p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Vibration Damping and Insulation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05" name="Google Shape;1405;p91"/>
          <p:cNvSpPr txBox="1"/>
          <p:nvPr>
            <p:ph idx="1" type="body"/>
          </p:nvPr>
        </p:nvSpPr>
        <p:spPr>
          <a:xfrm>
            <a:off x="311700" y="1152475"/>
            <a:ext cx="5298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Open Sans"/>
              <a:buChar char="●"/>
            </a:pPr>
            <a:r>
              <a:rPr b="1" lang="en" sz="1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Overview</a:t>
            </a:r>
            <a:endParaRPr b="1" sz="17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</a:pPr>
            <a:r>
              <a:rPr lang="en" sz="1700">
                <a:solidFill>
                  <a:srgbClr val="000000"/>
                </a:solidFill>
              </a:rPr>
              <a:t>Reduces inner container vibrations to minimize unwanted eyeball displacement</a:t>
            </a:r>
            <a:endParaRPr sz="1700">
              <a:solidFill>
                <a:srgbClr val="000000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○"/>
            </a:pPr>
            <a:r>
              <a:rPr lang="en" sz="1700">
                <a:solidFill>
                  <a:srgbClr val="000000"/>
                </a:solidFill>
              </a:rPr>
              <a:t>Insulate eyeball pre-launch (empirical testing needed for acceptable temps.)</a:t>
            </a:r>
            <a:endParaRPr sz="1700">
              <a:solidFill>
                <a:srgbClr val="000000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Open Sans"/>
              <a:buChar char="●"/>
            </a:pPr>
            <a:r>
              <a:rPr b="1" lang="en" sz="1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Material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Silicone Gel Pads</a:t>
            </a:r>
            <a:endParaRPr sz="1700">
              <a:solidFill>
                <a:schemeClr val="dk1"/>
              </a:solidFill>
            </a:endParaRPr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■"/>
            </a:pPr>
            <a:r>
              <a:rPr lang="en" sz="1700">
                <a:solidFill>
                  <a:schemeClr val="dk1"/>
                </a:solidFill>
              </a:rPr>
              <a:t>Thermal conductivity: 0.2 W/mK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406" name="Google Shape;1406;p9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7" name="Google Shape;1407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2074" y="303683"/>
            <a:ext cx="2704274" cy="38360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8" name="Google Shape;1408;p91"/>
          <p:cNvCxnSpPr/>
          <p:nvPr/>
        </p:nvCxnSpPr>
        <p:spPr>
          <a:xfrm>
            <a:off x="7037982" y="1106299"/>
            <a:ext cx="3339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09" name="Google Shape;1409;p91"/>
          <p:cNvSpPr txBox="1"/>
          <p:nvPr/>
        </p:nvSpPr>
        <p:spPr>
          <a:xfrm>
            <a:off x="5790950" y="1796825"/>
            <a:ext cx="11844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Gap between inner and outer boxes containing insulation</a:t>
            </a:r>
            <a:endParaRPr sz="1100">
              <a:solidFill>
                <a:srgbClr val="FF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410" name="Google Shape;1410;p91"/>
          <p:cNvCxnSpPr/>
          <p:nvPr/>
        </p:nvCxnSpPr>
        <p:spPr>
          <a:xfrm>
            <a:off x="7037982" y="3334549"/>
            <a:ext cx="3339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1" name="Google Shape;1411;p91"/>
          <p:cNvCxnSpPr/>
          <p:nvPr/>
        </p:nvCxnSpPr>
        <p:spPr>
          <a:xfrm flipH="1">
            <a:off x="7045025" y="1106300"/>
            <a:ext cx="6300" cy="2230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2" name="Google Shape;1412;p91"/>
          <p:cNvCxnSpPr/>
          <p:nvPr/>
        </p:nvCxnSpPr>
        <p:spPr>
          <a:xfrm>
            <a:off x="6717432" y="2273486"/>
            <a:ext cx="3339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13" name="Google Shape;1413;p91"/>
          <p:cNvSpPr txBox="1"/>
          <p:nvPr/>
        </p:nvSpPr>
        <p:spPr>
          <a:xfrm>
            <a:off x="6326375" y="3982350"/>
            <a:ext cx="2938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Figure 22. Cross-sectional view of payload showing area for insulation placement  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Agenda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Structures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Recovery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Aerodynamics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Air Brakes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Payload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Aeroshells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Mass &amp; Cost Breakdowns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7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Arial"/>
                <a:ea typeface="Arial"/>
                <a:cs typeface="Arial"/>
                <a:sym typeface="Arial"/>
              </a:rPr>
              <a:t>Possible Failure Modes Analysis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9" name="Google Shape;1419;p9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420" name="Google Shape;1420;p92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897775"/>
                <a:gridCol w="1254375"/>
                <a:gridCol w="1072575"/>
                <a:gridCol w="35902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Mode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Probability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Severity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Mitigation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Payload Module Leak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independent sealed layers of containment (follows NASA ISS standards for biological hazards)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PPE when handling rocket and payload pre/post-flight</a:t>
                      </a:r>
                      <a:endParaRPr>
                        <a:solidFill>
                          <a:schemeClr val="accent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Pressure Vessel Failure 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Materials and thickness selection (calculated – </a:t>
                      </a:r>
                      <a:r>
                        <a:rPr lang="en" sz="1200" u="sng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minimum 0.001 inches</a:t>
                      </a: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for 6061)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Impact avoidance with vibration damping materials</a:t>
                      </a:r>
                      <a:endParaRPr sz="12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2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Visual inspection prior to flight</a:t>
                      </a:r>
                      <a:endParaRPr>
                        <a:solidFill>
                          <a:schemeClr val="accent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p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Arial"/>
                <a:ea typeface="Arial"/>
                <a:cs typeface="Arial"/>
                <a:sym typeface="Arial"/>
              </a:rPr>
              <a:t>Possible Failure Modes Analysis (Loss of Science)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6" name="Google Shape;1426;p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427" name="Google Shape;1427;p93"/>
          <p:cNvGraphicFramePr/>
          <p:nvPr/>
        </p:nvGraphicFramePr>
        <p:xfrm>
          <a:off x="800100" y="1009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595000"/>
                <a:gridCol w="1112225"/>
                <a:gridCol w="924700"/>
                <a:gridCol w="1062950"/>
                <a:gridCol w="31200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Failure Mode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Probability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Severity (Rocket)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Severity (Science)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Mitigation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Eyeball Holder Failure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Vibration testing in flight- simulated environments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Selection of eyeball within specified allowable diameter </a:t>
                      </a:r>
                      <a:endParaRPr sz="1100">
                        <a:solidFill>
                          <a:schemeClr val="accent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Camera Failure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Testing of camera operations prior to flight 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Secondary Camera(s) in parallel</a:t>
                      </a:r>
                      <a:endParaRPr sz="1100">
                        <a:solidFill>
                          <a:schemeClr val="accent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SD Card Recovery Failure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Alternative science plan of comparing before and after flight axial lengths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LED Light Failure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Medium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Multiple circuits of LED lights in parallel 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Electronics Integration Failure</a:t>
                      </a:r>
                      <a:endParaRPr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Soldered wiring inside of insulating cover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Testing of basic electronics function prior to launch </a:t>
                      </a:r>
                      <a:endParaRPr sz="11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9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433" name="Google Shape;1433;p9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34" name="Google Shape;1434;p94"/>
          <p:cNvCxnSpPr/>
          <p:nvPr/>
        </p:nvCxnSpPr>
        <p:spPr>
          <a:xfrm>
            <a:off x="717825" y="288205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35" name="Google Shape;1435;p94"/>
          <p:cNvSpPr txBox="1"/>
          <p:nvPr/>
        </p:nvSpPr>
        <p:spPr>
          <a:xfrm>
            <a:off x="397775" y="30387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36" name="Google Shape;1436;p94"/>
          <p:cNvSpPr txBox="1"/>
          <p:nvPr/>
        </p:nvSpPr>
        <p:spPr>
          <a:xfrm>
            <a:off x="1881725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37" name="Google Shape;1437;p94"/>
          <p:cNvSpPr txBox="1"/>
          <p:nvPr/>
        </p:nvSpPr>
        <p:spPr>
          <a:xfrm>
            <a:off x="3349500" y="30335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38" name="Google Shape;1438;p94"/>
          <p:cNvSpPr txBox="1"/>
          <p:nvPr/>
        </p:nvSpPr>
        <p:spPr>
          <a:xfrm>
            <a:off x="4694900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39" name="Google Shape;1439;p94"/>
          <p:cNvSpPr txBox="1"/>
          <p:nvPr/>
        </p:nvSpPr>
        <p:spPr>
          <a:xfrm>
            <a:off x="6106625" y="30405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40" name="Google Shape;1440;p94"/>
          <p:cNvSpPr txBox="1"/>
          <p:nvPr/>
        </p:nvSpPr>
        <p:spPr>
          <a:xfrm>
            <a:off x="7727925" y="2374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sz="12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1441" name="Google Shape;1441;p94"/>
          <p:cNvCxnSpPr/>
          <p:nvPr/>
        </p:nvCxnSpPr>
        <p:spPr>
          <a:xfrm flipH="1">
            <a:off x="710925" y="275660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2" name="Google Shape;1442;p94"/>
          <p:cNvCxnSpPr/>
          <p:nvPr/>
        </p:nvCxnSpPr>
        <p:spPr>
          <a:xfrm flipH="1">
            <a:off x="2250225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3" name="Google Shape;1443;p94"/>
          <p:cNvCxnSpPr/>
          <p:nvPr/>
        </p:nvCxnSpPr>
        <p:spPr>
          <a:xfrm flipH="1">
            <a:off x="3650175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4" name="Google Shape;1444;p94"/>
          <p:cNvCxnSpPr/>
          <p:nvPr/>
        </p:nvCxnSpPr>
        <p:spPr>
          <a:xfrm flipH="1">
            <a:off x="4963050" y="27821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5" name="Google Shape;1445;p94"/>
          <p:cNvCxnSpPr/>
          <p:nvPr/>
        </p:nvCxnSpPr>
        <p:spPr>
          <a:xfrm flipH="1">
            <a:off x="6329700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6" name="Google Shape;1446;p94"/>
          <p:cNvCxnSpPr/>
          <p:nvPr/>
        </p:nvCxnSpPr>
        <p:spPr>
          <a:xfrm flipH="1">
            <a:off x="7959225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7" name="Google Shape;1447;p94"/>
          <p:cNvSpPr txBox="1"/>
          <p:nvPr/>
        </p:nvSpPr>
        <p:spPr>
          <a:xfrm>
            <a:off x="2289625" y="1479463"/>
            <a:ext cx="15195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Bio Makerspace specimen characterization 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48" name="Google Shape;1448;p94"/>
          <p:cNvCxnSpPr/>
          <p:nvPr/>
        </p:nvCxnSpPr>
        <p:spPr>
          <a:xfrm>
            <a:off x="3049375" y="21432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9" name="Google Shape;1449;p94"/>
          <p:cNvSpPr txBox="1"/>
          <p:nvPr/>
        </p:nvSpPr>
        <p:spPr>
          <a:xfrm>
            <a:off x="7502725" y="324901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0" name="Google Shape;1450;p94"/>
          <p:cNvSpPr txBox="1"/>
          <p:nvPr/>
        </p:nvSpPr>
        <p:spPr>
          <a:xfrm>
            <a:off x="5026675" y="201234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51" name="Google Shape;1451;p94"/>
          <p:cNvCxnSpPr/>
          <p:nvPr/>
        </p:nvCxnSpPr>
        <p:spPr>
          <a:xfrm>
            <a:off x="5525875" y="233747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2" name="Google Shape;1452;p94"/>
          <p:cNvCxnSpPr/>
          <p:nvPr/>
        </p:nvCxnSpPr>
        <p:spPr>
          <a:xfrm>
            <a:off x="7959525" y="295507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53" name="Google Shape;1453;p94"/>
          <p:cNvSpPr txBox="1"/>
          <p:nvPr/>
        </p:nvSpPr>
        <p:spPr>
          <a:xfrm>
            <a:off x="3365750" y="334915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Pressure vessel testing 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54" name="Google Shape;1454;p94"/>
          <p:cNvCxnSpPr/>
          <p:nvPr/>
        </p:nvCxnSpPr>
        <p:spPr>
          <a:xfrm>
            <a:off x="4097150" y="2896875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55" name="Google Shape;1455;p94"/>
          <p:cNvSpPr txBox="1"/>
          <p:nvPr/>
        </p:nvSpPr>
        <p:spPr>
          <a:xfrm>
            <a:off x="689425" y="1479463"/>
            <a:ext cx="15195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Bio Makerspace access and training</a:t>
            </a:r>
            <a:endParaRPr b="1" sz="1200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56" name="Google Shape;1456;p94"/>
          <p:cNvCxnSpPr/>
          <p:nvPr/>
        </p:nvCxnSpPr>
        <p:spPr>
          <a:xfrm>
            <a:off x="1449175" y="21432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95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62" name="Google Shape;1462;p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AF1F39"/>
                </a:solidFill>
              </a:rPr>
              <a:t>‹#›</a:t>
            </a:fld>
            <a:endParaRPr>
              <a:solidFill>
                <a:srgbClr val="AF1F39"/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6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Google Shape;1467;p9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Aeroshells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468" name="Google Shape;1468;p9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2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p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Aeroshell Requirements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474" name="Google Shape;1474;p97"/>
          <p:cNvSpPr txBox="1"/>
          <p:nvPr>
            <p:ph idx="1" type="body"/>
          </p:nvPr>
        </p:nvSpPr>
        <p:spPr>
          <a:xfrm>
            <a:off x="311700" y="1152475"/>
            <a:ext cx="7658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Keeps external cameras below their maximum operating temperature of 50°C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Shape creates minimal drag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Mounts securely to airframe</a:t>
            </a:r>
            <a:endParaRPr/>
          </a:p>
        </p:txBody>
      </p:sp>
      <p:sp>
        <p:nvSpPr>
          <p:cNvPr id="1475" name="Google Shape;1475;p9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9" name="Shape 1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Google Shape;1480;p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481" name="Google Shape;1481;p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2" name="Google Shape;1482;p98"/>
          <p:cNvSpPr txBox="1"/>
          <p:nvPr/>
        </p:nvSpPr>
        <p:spPr>
          <a:xfrm>
            <a:off x="160250" y="1205075"/>
            <a:ext cx="3120300" cy="3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2 ply carbon fiber layup over 3D printed </a:t>
            </a: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nylon 66  </a:t>
            </a: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frame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½”x ½” cross section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Heat resistant paint applied over surface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Screw holes countersunk into the body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1483" name="Google Shape;1483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6350" y="331777"/>
            <a:ext cx="2151300" cy="22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4" name="Google Shape;1484;p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6450" y="1104837"/>
            <a:ext cx="1393625" cy="342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5" name="Google Shape;1485;p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175" y="1104825"/>
            <a:ext cx="1019900" cy="342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6" name="Google Shape;1486;p9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96350" y="2692494"/>
            <a:ext cx="2218550" cy="208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0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Simulation and Testing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492" name="Google Shape;1492;p9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93" name="Google Shape;1493;p99"/>
          <p:cNvSpPr txBox="1"/>
          <p:nvPr/>
        </p:nvSpPr>
        <p:spPr>
          <a:xfrm>
            <a:off x="160250" y="1205075"/>
            <a:ext cx="7945800" cy="3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Aerodynamics of shape will be evaluated through CFD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 sz="1600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Thermal testing in progress</a:t>
            </a:r>
            <a:endParaRPr sz="1600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Font typeface="Open Sans"/>
              <a:buChar char="○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Mimic pad time: set camera and aeroshell in sun for an hour to ensure the heat emitted from the camera dissipates to avoid camera overheating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Font typeface="Open Sans"/>
              <a:buChar char="○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Mimic flight conditions: set aeroshell in front of heat gun (400°-500°C) for 30 seconds, while measuring the internal temperature with thermocouple.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7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p100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99" name="Google Shape;1499;p10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3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p10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505" name="Google Shape;1505;p101"/>
          <p:cNvGraphicFramePr/>
          <p:nvPr/>
        </p:nvGraphicFramePr>
        <p:xfrm>
          <a:off x="105600" y="103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857550"/>
                <a:gridCol w="1297250"/>
                <a:gridCol w="1369075"/>
                <a:gridCol w="1800100"/>
                <a:gridCol w="1412175"/>
                <a:gridCol w="1149850"/>
              </a:tblGrid>
              <a:tr h="394675"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Recovery Mass Breakdown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EA9999"/>
                    </a:solidFill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AeroD Mass Breakdown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 hMerge="1"/>
                <a:tc hMerge="1"/>
              </a:tr>
              <a:tr h="3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Mass [lbs] 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Bposter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Parachutes (x2)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0.63, 0.96 (1.59)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0.63, 0.96 (1.59)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 Can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2.17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2.81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Quicklinks (x4)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 (0.04)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 (0.04)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Fillet (x8)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0.12 (0.96)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0.21 (1.68)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Swivels (x4)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 (0.04)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0.01 (0.04)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Fin (x4)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0.89 (3.56)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1.29 (5.16)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Piston Assembly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N/A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Forward Transition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0.36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Black powder assembly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0.57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0.70 (1.40)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Rear Transitions (x8)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0.005 (0.040)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0.002 (0.016)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FRR Bulkhead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0.33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6.97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9.706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3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Staging Cone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4.98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1.30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Share of Stage Mass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9%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12%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8.25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4.59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3"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 rowSpan="2" hMerge="1"/>
                <a:tc rowSpan="2" hMerge="1"/>
              </a:tr>
              <a:tr h="394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Stage Mass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 vMerge="1"/>
                <a:tc hMerge="1" vMerge="1"/>
                <a:tc hMerge="1" vMerge="1"/>
              </a:tr>
              <a:tr h="404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Mass: 12.8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Rocket Mass: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Mass: 16.68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Rocket Mass: 11%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Structures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Google Shape;116;p21"/>
          <p:cNvSpPr/>
          <p:nvPr/>
        </p:nvSpPr>
        <p:spPr>
          <a:xfrm>
            <a:off x="2342300" y="7154110"/>
            <a:ext cx="4766100" cy="4002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1"/>
          <p:cNvSpPr/>
          <p:nvPr/>
        </p:nvSpPr>
        <p:spPr>
          <a:xfrm>
            <a:off x="2802600" y="7199125"/>
            <a:ext cx="3303300" cy="314400"/>
          </a:xfrm>
          <a:prstGeom prst="rect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9E9E9E"/>
              </a:highlight>
            </a:endParaRPr>
          </a:p>
        </p:txBody>
      </p:sp>
      <p:sp>
        <p:nvSpPr>
          <p:cNvPr id="118" name="Google Shape;118;p21"/>
          <p:cNvSpPr/>
          <p:nvPr/>
        </p:nvSpPr>
        <p:spPr>
          <a:xfrm>
            <a:off x="572750" y="6884725"/>
            <a:ext cx="58230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/>
          <p:nvPr/>
        </p:nvSpPr>
        <p:spPr>
          <a:xfrm>
            <a:off x="972989" y="7513525"/>
            <a:ext cx="60135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1"/>
          <p:cNvSpPr txBox="1"/>
          <p:nvPr/>
        </p:nvSpPr>
        <p:spPr>
          <a:xfrm>
            <a:off x="2840000" y="85897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1" name="Google Shape;121;p21"/>
          <p:cNvSpPr/>
          <p:nvPr/>
        </p:nvSpPr>
        <p:spPr>
          <a:xfrm>
            <a:off x="4472564" y="7199125"/>
            <a:ext cx="16332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1"/>
          <p:cNvSpPr txBox="1"/>
          <p:nvPr/>
        </p:nvSpPr>
        <p:spPr>
          <a:xfrm>
            <a:off x="3731424" y="749783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9E9E9E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>
              <a:solidFill>
                <a:srgbClr val="9E9E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21"/>
          <p:cNvSpPr txBox="1"/>
          <p:nvPr/>
        </p:nvSpPr>
        <p:spPr>
          <a:xfrm>
            <a:off x="6033722" y="75133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5067275" y="6095150"/>
            <a:ext cx="102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avionics bay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21"/>
          <p:cNvSpPr txBox="1"/>
          <p:nvPr/>
        </p:nvSpPr>
        <p:spPr>
          <a:xfrm>
            <a:off x="5522750" y="65171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21"/>
          <p:cNvSpPr txBox="1"/>
          <p:nvPr/>
        </p:nvSpPr>
        <p:spPr>
          <a:xfrm>
            <a:off x="5135213" y="751352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1"/>
          <p:cNvSpPr/>
          <p:nvPr/>
        </p:nvSpPr>
        <p:spPr>
          <a:xfrm>
            <a:off x="4530601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1"/>
          <p:cNvSpPr/>
          <p:nvPr/>
        </p:nvSpPr>
        <p:spPr>
          <a:xfrm>
            <a:off x="4761893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5892667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"/>
          <p:cNvSpPr/>
          <p:nvPr/>
        </p:nvSpPr>
        <p:spPr>
          <a:xfrm rot="5400000">
            <a:off x="450672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1"/>
          <p:cNvSpPr/>
          <p:nvPr/>
        </p:nvSpPr>
        <p:spPr>
          <a:xfrm rot="5400000">
            <a:off x="4883975" y="6834500"/>
            <a:ext cx="480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/>
          <p:nvPr/>
        </p:nvSpPr>
        <p:spPr>
          <a:xfrm rot="5400000">
            <a:off x="585297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3" name="Google Shape;133;p21"/>
          <p:cNvGrpSpPr/>
          <p:nvPr/>
        </p:nvGrpSpPr>
        <p:grpSpPr>
          <a:xfrm>
            <a:off x="2883054" y="7489298"/>
            <a:ext cx="680090" cy="314410"/>
            <a:chOff x="2367756" y="1282700"/>
            <a:chExt cx="1157206" cy="519000"/>
          </a:xfrm>
        </p:grpSpPr>
        <p:sp>
          <p:nvSpPr>
            <p:cNvPr id="134" name="Google Shape;134;p21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1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" name="Google Shape;136;p21"/>
          <p:cNvGrpSpPr/>
          <p:nvPr/>
        </p:nvGrpSpPr>
        <p:grpSpPr>
          <a:xfrm flipH="1" rot="10800000">
            <a:off x="2883054" y="6909562"/>
            <a:ext cx="680090" cy="314410"/>
            <a:chOff x="2367756" y="1282700"/>
            <a:chExt cx="1157206" cy="519000"/>
          </a:xfrm>
        </p:grpSpPr>
        <p:sp>
          <p:nvSpPr>
            <p:cNvPr id="137" name="Google Shape;137;p21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1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21"/>
          <p:cNvSpPr/>
          <p:nvPr/>
        </p:nvSpPr>
        <p:spPr>
          <a:xfrm>
            <a:off x="2802611" y="7198061"/>
            <a:ext cx="8154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1"/>
          <p:cNvSpPr txBox="1"/>
          <p:nvPr/>
        </p:nvSpPr>
        <p:spPr>
          <a:xfrm>
            <a:off x="2802600" y="7826775"/>
            <a:ext cx="92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Fins + Fin Can</a:t>
            </a:r>
            <a:endParaRPr b="1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21"/>
          <p:cNvSpPr/>
          <p:nvPr/>
        </p:nvSpPr>
        <p:spPr>
          <a:xfrm>
            <a:off x="4960075" y="7255075"/>
            <a:ext cx="2745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5277426" y="7255075"/>
            <a:ext cx="5487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 txBox="1"/>
          <p:nvPr/>
        </p:nvSpPr>
        <p:spPr>
          <a:xfrm>
            <a:off x="3893750" y="65172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21"/>
          <p:cNvSpPr/>
          <p:nvPr/>
        </p:nvSpPr>
        <p:spPr>
          <a:xfrm flipH="1" rot="5400000">
            <a:off x="4746750" y="7572700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1"/>
          <p:cNvSpPr txBox="1"/>
          <p:nvPr/>
        </p:nvSpPr>
        <p:spPr>
          <a:xfrm>
            <a:off x="4388813" y="7779475"/>
            <a:ext cx="8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1"/>
          <p:cNvSpPr/>
          <p:nvPr/>
        </p:nvSpPr>
        <p:spPr>
          <a:xfrm>
            <a:off x="1990674" y="7199136"/>
            <a:ext cx="815400" cy="3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1"/>
          <p:cNvSpPr/>
          <p:nvPr/>
        </p:nvSpPr>
        <p:spPr>
          <a:xfrm rot="5400000">
            <a:off x="4715150" y="-238250"/>
            <a:ext cx="257100" cy="3071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3606875" y="792800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Mission Package Tube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1037575" y="819233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Google Shape;150;p21"/>
          <p:cNvSpPr/>
          <p:nvPr/>
        </p:nvSpPr>
        <p:spPr>
          <a:xfrm rot="5400000">
            <a:off x="2133925" y="314950"/>
            <a:ext cx="257100" cy="1965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973000" y="3155485"/>
            <a:ext cx="257100" cy="144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 rot="-5400000">
            <a:off x="86950" y="3670225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977950" y="1572045"/>
            <a:ext cx="257100" cy="144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 rot="-5400000">
            <a:off x="86960" y="2095850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21"/>
          <p:cNvPicPr preferRelativeResize="0"/>
          <p:nvPr/>
        </p:nvPicPr>
        <p:blipFill rotWithShape="1">
          <a:blip r:embed="rId3">
            <a:alphaModFix/>
          </a:blip>
          <a:srcRect b="27741" l="0" r="0" t="36065"/>
          <a:stretch/>
        </p:blipFill>
        <p:spPr>
          <a:xfrm rot="10800000">
            <a:off x="1502016" y="1643002"/>
            <a:ext cx="7032074" cy="128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1"/>
          <p:cNvSpPr txBox="1"/>
          <p:nvPr/>
        </p:nvSpPr>
        <p:spPr>
          <a:xfrm>
            <a:off x="5275600" y="46566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2968604" y="1591317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4902575" y="2604625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21"/>
          <p:cNvSpPr txBox="1"/>
          <p:nvPr/>
        </p:nvSpPr>
        <p:spPr>
          <a:xfrm>
            <a:off x="4054348" y="1591333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Avionics Bay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1"/>
          <p:cNvSpPr txBox="1"/>
          <p:nvPr/>
        </p:nvSpPr>
        <p:spPr>
          <a:xfrm>
            <a:off x="3338407" y="2612037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6639750" y="2604637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5607142" y="1598504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2208560" y="1680663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Fins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1"/>
          <p:cNvSpPr/>
          <p:nvPr/>
        </p:nvSpPr>
        <p:spPr>
          <a:xfrm flipH="1">
            <a:off x="2079510" y="1803975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5" name="Google Shape;165;p21"/>
          <p:cNvPicPr preferRelativeResize="0"/>
          <p:nvPr/>
        </p:nvPicPr>
        <p:blipFill rotWithShape="1">
          <a:blip r:embed="rId4">
            <a:alphaModFix/>
          </a:blip>
          <a:srcRect b="19588" l="0" r="0" t="19466"/>
          <a:stretch/>
        </p:blipFill>
        <p:spPr>
          <a:xfrm rot="10800000">
            <a:off x="1524874" y="3197812"/>
            <a:ext cx="4555124" cy="1380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 txBox="1"/>
          <p:nvPr/>
        </p:nvSpPr>
        <p:spPr>
          <a:xfrm>
            <a:off x="3214266" y="3207839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4960087" y="4183113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4285128" y="3209171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Avionics Bay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3579166" y="4181312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21"/>
          <p:cNvSpPr txBox="1"/>
          <p:nvPr/>
        </p:nvSpPr>
        <p:spPr>
          <a:xfrm>
            <a:off x="5488560" y="3211377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Staging Cone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2326613" y="4183850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Fins</a:t>
            </a:r>
            <a:endParaRPr b="1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21"/>
          <p:cNvSpPr/>
          <p:nvPr/>
        </p:nvSpPr>
        <p:spPr>
          <a:xfrm flipH="1">
            <a:off x="2197563" y="4307163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1"/>
          <p:cNvSpPr/>
          <p:nvPr/>
        </p:nvSpPr>
        <p:spPr>
          <a:xfrm rot="5400000">
            <a:off x="3429900" y="1674775"/>
            <a:ext cx="179400" cy="674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4" name="Google Shape;174;p21"/>
          <p:cNvSpPr/>
          <p:nvPr/>
        </p:nvSpPr>
        <p:spPr>
          <a:xfrm rot="5400000">
            <a:off x="4569030" y="1491350"/>
            <a:ext cx="179400" cy="1040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5" name="Google Shape;175;p21"/>
          <p:cNvSpPr/>
          <p:nvPr/>
        </p:nvSpPr>
        <p:spPr>
          <a:xfrm rot="5400000">
            <a:off x="6048250" y="1803950"/>
            <a:ext cx="179400" cy="420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6" name="Google Shape;176;p21"/>
          <p:cNvSpPr/>
          <p:nvPr/>
        </p:nvSpPr>
        <p:spPr>
          <a:xfrm rot="-5400000">
            <a:off x="3893700" y="2437420"/>
            <a:ext cx="179400" cy="264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7" name="Google Shape;177;p21"/>
          <p:cNvSpPr/>
          <p:nvPr/>
        </p:nvSpPr>
        <p:spPr>
          <a:xfrm rot="-5400000">
            <a:off x="5451275" y="2238850"/>
            <a:ext cx="179400" cy="685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8" name="Google Shape;178;p21"/>
          <p:cNvSpPr/>
          <p:nvPr/>
        </p:nvSpPr>
        <p:spPr>
          <a:xfrm rot="-5400000">
            <a:off x="7298650" y="1541650"/>
            <a:ext cx="179400" cy="2079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9" name="Google Shape;179;p21"/>
          <p:cNvSpPr/>
          <p:nvPr/>
        </p:nvSpPr>
        <p:spPr>
          <a:xfrm rot="5400000">
            <a:off x="3782925" y="3415625"/>
            <a:ext cx="179400" cy="3936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0" name="Google Shape;180;p21"/>
          <p:cNvSpPr/>
          <p:nvPr/>
        </p:nvSpPr>
        <p:spPr>
          <a:xfrm rot="-5400000">
            <a:off x="4172370" y="4030528"/>
            <a:ext cx="179400" cy="264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1" name="Google Shape;181;p21"/>
          <p:cNvSpPr/>
          <p:nvPr/>
        </p:nvSpPr>
        <p:spPr>
          <a:xfrm rot="5400000">
            <a:off x="4786099" y="3121330"/>
            <a:ext cx="179400" cy="9678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2" name="Google Shape;182;p21"/>
          <p:cNvSpPr/>
          <p:nvPr/>
        </p:nvSpPr>
        <p:spPr>
          <a:xfrm rot="-5400000">
            <a:off x="5493878" y="3970755"/>
            <a:ext cx="179400" cy="4056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83" name="Google Shape;183;p21"/>
          <p:cNvSpPr/>
          <p:nvPr/>
        </p:nvSpPr>
        <p:spPr>
          <a:xfrm rot="5400000">
            <a:off x="5775397" y="3499310"/>
            <a:ext cx="179400" cy="2196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9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0" name="Google Shape;1510;p102"/>
          <p:cNvGraphicFramePr/>
          <p:nvPr/>
        </p:nvGraphicFramePr>
        <p:xfrm>
          <a:off x="284475" y="179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743675"/>
                <a:gridCol w="1714900"/>
                <a:gridCol w="1600025"/>
                <a:gridCol w="1858600"/>
                <a:gridCol w="1729300"/>
              </a:tblGrid>
              <a:tr h="3895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Payload Mass Breakdown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 hMerge="1"/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Air Brakes Mass Breakdown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 hMerge="1"/>
                <a:tc hMerge="1"/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Mass (lb)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Sustainer 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Booster Mass (lbs)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Bulkhead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0.52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 Bulkhead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3U Box + Cylinder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6.70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Frames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0.870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Lids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0.45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Leaf tray (x2)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0.06 (0.12)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0.06 (0.12)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Raspberry Pi Cameras (4)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Leaves (x4)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0.140 (0.56)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0.140 (0.56)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Eyeball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0.264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0.149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0.683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Eyeball Holder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0.80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Hardware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Electronics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0.242</a:t>
                      </a:r>
                      <a:endParaRPr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</a:rPr>
                        <a:t>2.16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</a:rPr>
                        <a:t> lbs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2.7 lb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w/o Bulkheads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8.53</a:t>
                      </a:r>
                      <a:endParaRPr b="1" sz="1200">
                        <a:solidFill>
                          <a:schemeClr val="dk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Stage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3%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3%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Sustainer: </a:t>
                      </a:r>
                      <a:endParaRPr b="1" sz="12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13.5%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 hMerge="1"/>
                <a:tc hMerge="1"/>
              </a:tr>
              <a:tr h="247150">
                <a:tc gridSpan="2"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Mass: 9.05 lb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Percent of Rocket: 6%</a:t>
                      </a:r>
                      <a:endParaRPr>
                        <a:solidFill>
                          <a:srgbClr val="AF1F39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 hMerge="1"/>
                <a:tc gridSpan="3"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Mass: 4.86%</a:t>
                      </a:r>
                      <a:endParaRPr b="1" sz="1200">
                        <a:solidFill>
                          <a:srgbClr val="AF1F39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AF1F39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Percent of Rocket: 3%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 hMerge="1"/>
                <a:tc rowSpan="2" hMerge="1"/>
              </a:tr>
              <a:tr h="292225">
                <a:tc gridSpan="2" vMerge="1"/>
                <a:tc hMerge="1" vMerge="1"/>
                <a:tc gridSpan="3" vMerge="1"/>
                <a:tc hMerge="1" vMerge="1"/>
                <a:tc hMerge="1" vMerge="1"/>
              </a:tr>
            </a:tbl>
          </a:graphicData>
        </a:graphic>
      </p:graphicFrame>
      <p:sp>
        <p:nvSpPr>
          <p:cNvPr id="1511" name="Google Shape;1511;p10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10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Cost Breakdown: Recovery and Aerodynamics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17" name="Google Shape;1517;p10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18" name="Google Shape;1518;p103"/>
          <p:cNvSpPr txBox="1"/>
          <p:nvPr/>
        </p:nvSpPr>
        <p:spPr>
          <a:xfrm>
            <a:off x="9021150" y="3226975"/>
            <a:ext cx="2544600" cy="3069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Total: 12.8 lbs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aphicFrame>
        <p:nvGraphicFramePr>
          <p:cNvPr id="1519" name="Google Shape;1519;p103"/>
          <p:cNvGraphicFramePr/>
          <p:nvPr/>
        </p:nvGraphicFramePr>
        <p:xfrm>
          <a:off x="768900" y="78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227375"/>
                <a:gridCol w="1512350"/>
                <a:gridCol w="2272450"/>
                <a:gridCol w="1691375"/>
              </a:tblGrid>
              <a:tr h="3621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Recovery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EA9999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Aerodynamics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EA9999"/>
                    </a:solidFill>
                  </a:tcPr>
                </a:tc>
                <a:tc hMerge="1"/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Item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Total Cost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Item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Total Cost</a:t>
                      </a:r>
                      <a:endParaRPr b="1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Main Parachutes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$550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Fin Stock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$475.66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Lines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$71.2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Fillet Stock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$110.25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Lines Hardware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$713.07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Fin Can Stock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$520.79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Piston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$43.20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Screws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$12.62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Bulkhead Stock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$267.91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Epoxy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$19.98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Acrylic Stock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$38.42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Total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$1,139.3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Shear Pins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$286.32</a:t>
                      </a:r>
                      <a:endParaRPr/>
                    </a:p>
                  </a:txBody>
                  <a:tcPr marT="91425" marB="91425" marR="91425" marL="91425"/>
                </a:tc>
                <a:tc gridSpan="2"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0000"/>
                    </a:solidFill>
                  </a:tcPr>
                </a:tc>
                <a:tc rowSpan="2" hMerge="1"/>
              </a:tr>
              <a:tr h="2822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Total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$1,970.12</a:t>
                      </a:r>
                      <a:endParaRPr b="1"/>
                    </a:p>
                  </a:txBody>
                  <a:tcPr marT="91425" marB="91425" marR="91425" marL="91425"/>
                </a:tc>
                <a:tc gridSpan="2" vMerge="1"/>
                <a:tc hMerge="1" vMerge="1"/>
              </a:tr>
            </a:tbl>
          </a:graphicData>
        </a:graphic>
      </p:graphicFrame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3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Google Shape;1524;p104"/>
          <p:cNvSpPr txBox="1"/>
          <p:nvPr>
            <p:ph type="title"/>
          </p:nvPr>
        </p:nvSpPr>
        <p:spPr>
          <a:xfrm>
            <a:off x="159300" y="-6964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Cost Breakdown: Payload and Air Brakes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25" name="Google Shape;1525;p1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26" name="Google Shape;1526;p104"/>
          <p:cNvSpPr txBox="1"/>
          <p:nvPr/>
        </p:nvSpPr>
        <p:spPr>
          <a:xfrm>
            <a:off x="9664400" y="885125"/>
            <a:ext cx="2544600" cy="3069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latin typeface="Open Sans"/>
                <a:ea typeface="Open Sans"/>
                <a:cs typeface="Open Sans"/>
                <a:sym typeface="Open Sans"/>
              </a:rPr>
              <a:t>Total: 12.8 lbs</a:t>
            </a:r>
            <a:endParaRPr b="1" sz="12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graphicFrame>
        <p:nvGraphicFramePr>
          <p:cNvPr id="1527" name="Google Shape;1527;p104"/>
          <p:cNvGraphicFramePr/>
          <p:nvPr/>
        </p:nvGraphicFramePr>
        <p:xfrm>
          <a:off x="553300" y="40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2954850"/>
                <a:gridCol w="1085925"/>
                <a:gridCol w="2235675"/>
                <a:gridCol w="1850175"/>
              </a:tblGrid>
              <a:tr h="33262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Payload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EA9999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Air Brakes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EA9999"/>
                    </a:solidFill>
                  </a:tcPr>
                </a:tc>
                <a:tc hMerge="1"/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Item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 Cost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Item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 Cost</a:t>
                      </a:r>
                      <a:endParaRPr b="1" sz="1300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505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Outer 3U Box Stock + Bulkhead Stock</a:t>
                      </a:r>
                      <a:endParaRPr sz="13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</a:rPr>
                        <a:t>$237.22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Frame + Bulkhead Stock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$286.20</a:t>
                      </a:r>
                      <a:endParaRPr sz="1300"/>
                    </a:p>
                  </a:txBody>
                  <a:tcPr marT="91425" marB="91425" marR="91425" marL="91425"/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Pressurized Cylinder Stock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$206.89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Plates Stock</a:t>
                      </a:r>
                      <a:endParaRPr sz="13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$54.34</a:t>
                      </a:r>
                      <a:endParaRPr sz="13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Biomed Resin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$249.00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Arm Connector Stock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$40.79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</a:rPr>
                        <a:t>Cow Eyeballs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$155.00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(Booster)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479.99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Raspberry Pi 5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$145.95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(Sustainer)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$149.99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1"/>
                          </a:solidFill>
                        </a:rPr>
                        <a:t>RP Camera Module 3 (x4) + Adaptor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$189.99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Servo Hardware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$49.18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Lithium Ion Battery + Charger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$69.22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$910.5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Gel Sheets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$221.47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0000"/>
                    </a:solidFill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Accelerometer + LEDs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$11.94</a:t>
                      </a:r>
                      <a:endParaRPr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91425" marB="91425" marR="91425" marL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/>
                    </a:p>
                  </a:txBody>
                  <a:tcPr marT="91425" marB="91425" marR="91425" marL="91425">
                    <a:solidFill>
                      <a:srgbClr val="000000"/>
                    </a:solidFill>
                  </a:tcPr>
                </a:tc>
              </a:tr>
              <a:tr h="3459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Total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1,486.59</a:t>
                      </a:r>
                      <a:endParaRPr b="1" sz="13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Structures Total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$5,506.51</a:t>
                      </a:r>
                      <a:endParaRPr b="1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1" name="Shape 1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2" name="Google Shape;1532;p10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Intermission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33" name="Google Shape;1533;p10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7" name="Shape 1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" name="Google Shape;1538;p106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Avionics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1539" name="Google Shape;1539;p106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Project Prometheus Critical Design Review</a:t>
            </a:r>
            <a:endParaRPr sz="24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3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p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Agenda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45" name="Google Shape;1545;p107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Avionics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Avionics Bay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Testing Plans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546" name="Google Shape;1546;p1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0" name="Shape 1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" name="Google Shape;1551;p108"/>
          <p:cNvSpPr txBox="1"/>
          <p:nvPr>
            <p:ph type="title"/>
          </p:nvPr>
        </p:nvSpPr>
        <p:spPr>
          <a:xfrm>
            <a:off x="311700" y="2054287"/>
            <a:ext cx="8520600" cy="100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AF1F39"/>
                </a:solidFill>
              </a:rPr>
              <a:t>Avionics Overview</a:t>
            </a:r>
            <a:endParaRPr sz="4800">
              <a:solidFill>
                <a:srgbClr val="AF1F39"/>
              </a:solidFill>
            </a:endParaRPr>
          </a:p>
        </p:txBody>
      </p:sp>
      <p:sp>
        <p:nvSpPr>
          <p:cNvPr id="1552" name="Google Shape;1552;p10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6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Avionics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58" name="Google Shape;1558;p10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559" name="Google Shape;1559;p109"/>
          <p:cNvGraphicFramePr/>
          <p:nvPr/>
        </p:nvGraphicFramePr>
        <p:xfrm>
          <a:off x="952500" y="1123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{9E783768-73F6-48E6-9DA4-B386A1C8A837}</a:tableStyleId>
              </a:tblPr>
              <a:tblGrid>
                <a:gridCol w="1691200"/>
                <a:gridCol w="2062825"/>
                <a:gridCol w="3471700"/>
              </a:tblGrid>
              <a:tr h="387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Board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Source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Purpose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DENNIS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SRAD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Transmitter/receiver, logging, recovery, air brakes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TeleMega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COTS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Transmitter/receiver, logging, ignite motor, recovery backup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Blue Raven Altimeter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COTS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Logging, ignite motor, recovery backup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Power Amplifier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SRAD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Increase DENNIS transmitting range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Power Board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SRAD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Powers DENNIS, Raven, and camera board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Camera Board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SRAD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B8A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Launch footage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87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Foxeer Cameras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COTS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Launch footage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sp>
        <p:nvSpPr>
          <p:cNvPr id="1560" name="Google Shape;1560;p109"/>
          <p:cNvSpPr txBox="1"/>
          <p:nvPr>
            <p:ph type="title"/>
          </p:nvPr>
        </p:nvSpPr>
        <p:spPr>
          <a:xfrm>
            <a:off x="4993250" y="95200"/>
            <a:ext cx="4064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0" lang="en" sz="1518" u="sng">
                <a:latin typeface="Open Sans"/>
                <a:ea typeface="Open Sans"/>
                <a:cs typeface="Open Sans"/>
                <a:sym typeface="Open Sans"/>
              </a:rPr>
              <a:t>COTS</a:t>
            </a:r>
            <a:r>
              <a:rPr b="0" lang="en" sz="1518">
                <a:latin typeface="Open Sans"/>
                <a:ea typeface="Open Sans"/>
                <a:cs typeface="Open Sans"/>
                <a:sym typeface="Open Sans"/>
              </a:rPr>
              <a:t> = commercial off the shelf</a:t>
            </a:r>
            <a:endParaRPr b="0" sz="1518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0" lang="en" sz="1518" u="sng">
                <a:latin typeface="Open Sans"/>
                <a:ea typeface="Open Sans"/>
                <a:cs typeface="Open Sans"/>
                <a:sym typeface="Open Sans"/>
              </a:rPr>
              <a:t>SRAD</a:t>
            </a:r>
            <a:r>
              <a:rPr b="0" lang="en" sz="1518">
                <a:latin typeface="Open Sans"/>
                <a:ea typeface="Open Sans"/>
                <a:cs typeface="Open Sans"/>
                <a:sym typeface="Open Sans"/>
              </a:rPr>
              <a:t> = student researched and developed</a:t>
            </a:r>
            <a:endParaRPr b="0" sz="1518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4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p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</a:rPr>
              <a:t>Avionics Overview- Connections</a:t>
            </a:r>
            <a:endParaRPr>
              <a:solidFill>
                <a:srgbClr val="AF1F3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6" name="Google Shape;1566;p1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7" name="Google Shape;1567;p110"/>
          <p:cNvSpPr/>
          <p:nvPr/>
        </p:nvSpPr>
        <p:spPr>
          <a:xfrm>
            <a:off x="1551050" y="210482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Powerboard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68" name="Google Shape;1568;p110"/>
          <p:cNvSpPr/>
          <p:nvPr/>
        </p:nvSpPr>
        <p:spPr>
          <a:xfrm>
            <a:off x="3921050" y="112927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DENNIS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69" name="Google Shape;1569;p110"/>
          <p:cNvSpPr/>
          <p:nvPr/>
        </p:nvSpPr>
        <p:spPr>
          <a:xfrm>
            <a:off x="6306300" y="1129275"/>
            <a:ext cx="1241100" cy="864000"/>
          </a:xfrm>
          <a:prstGeom prst="roundRect">
            <a:avLst>
              <a:gd fmla="val 16667" name="adj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Power 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Amplifier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0" name="Google Shape;1570;p110"/>
          <p:cNvSpPr/>
          <p:nvPr/>
        </p:nvSpPr>
        <p:spPr>
          <a:xfrm>
            <a:off x="3921050" y="419282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TeleMega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1" name="Google Shape;1571;p110"/>
          <p:cNvSpPr/>
          <p:nvPr/>
        </p:nvSpPr>
        <p:spPr>
          <a:xfrm>
            <a:off x="1616250" y="419282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COTS LiPo 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Battery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2" name="Google Shape;1572;p110"/>
          <p:cNvSpPr/>
          <p:nvPr/>
        </p:nvSpPr>
        <p:spPr>
          <a:xfrm>
            <a:off x="3921050" y="210482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Open Sans Medium"/>
                <a:ea typeface="Open Sans Medium"/>
                <a:cs typeface="Open Sans Medium"/>
                <a:sym typeface="Open Sans Medium"/>
              </a:rPr>
              <a:t>Camera Board</a:t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3" name="Google Shape;1573;p110"/>
          <p:cNvSpPr/>
          <p:nvPr/>
        </p:nvSpPr>
        <p:spPr>
          <a:xfrm>
            <a:off x="5730025" y="1467975"/>
            <a:ext cx="485700" cy="18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4" name="Google Shape;1574;p110"/>
          <p:cNvSpPr/>
          <p:nvPr/>
        </p:nvSpPr>
        <p:spPr>
          <a:xfrm rot="-2700000">
            <a:off x="3404326" y="3017387"/>
            <a:ext cx="215950" cy="49002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5" name="Google Shape;1575;p110"/>
          <p:cNvSpPr/>
          <p:nvPr/>
        </p:nvSpPr>
        <p:spPr>
          <a:xfrm>
            <a:off x="3385000" y="4531525"/>
            <a:ext cx="485700" cy="18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6" name="Google Shape;1576;p110"/>
          <p:cNvSpPr/>
          <p:nvPr/>
        </p:nvSpPr>
        <p:spPr>
          <a:xfrm>
            <a:off x="3921050" y="3205175"/>
            <a:ext cx="1718400" cy="864000"/>
          </a:xfrm>
          <a:prstGeom prst="roundRect">
            <a:avLst>
              <a:gd fmla="val 16667" name="adj"/>
            </a:avLst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Open Sans"/>
                <a:ea typeface="Open Sans"/>
                <a:cs typeface="Open Sans"/>
                <a:sym typeface="Open Sans"/>
              </a:rPr>
              <a:t>Blue Raven Altimeter</a:t>
            </a:r>
            <a:endParaRPr b="1"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7" name="Google Shape;1577;p110"/>
          <p:cNvSpPr/>
          <p:nvPr/>
        </p:nvSpPr>
        <p:spPr>
          <a:xfrm>
            <a:off x="3352400" y="2443525"/>
            <a:ext cx="485700" cy="18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78" name="Google Shape;1578;p110"/>
          <p:cNvSpPr/>
          <p:nvPr/>
        </p:nvSpPr>
        <p:spPr>
          <a:xfrm rot="-7612194">
            <a:off x="3461614" y="1485587"/>
            <a:ext cx="216000" cy="49008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2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p11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584" name="Google Shape;1584;p1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