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76.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77.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73.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61.xml"/>
  <Override ContentType="application/vnd.openxmlformats-officedocument.presentationml.notesSlide+xml" PartName="/ppt/notesSlides/notesSlide74.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75.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72.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71.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69.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77.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6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71.xml"/>
  <Override ContentType="application/vnd.openxmlformats-officedocument.presentationml.slide+xml" PartName="/ppt/slides/slide41.xml"/>
  <Override ContentType="application/vnd.openxmlformats-officedocument.presentationml.slide+xml" PartName="/ppt/slides/slide67.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6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7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72.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75.xml"/>
  <Override ContentType="application/vnd.openxmlformats-officedocument.presentationml.slide+xml" PartName="/ppt/slides/slide76.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74.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 id="312" r:id="rId63"/>
    <p:sldId id="313" r:id="rId64"/>
    <p:sldId id="314" r:id="rId65"/>
    <p:sldId id="315" r:id="rId66"/>
    <p:sldId id="316" r:id="rId67"/>
    <p:sldId id="317" r:id="rId68"/>
    <p:sldId id="318" r:id="rId69"/>
    <p:sldId id="319" r:id="rId70"/>
    <p:sldId id="320" r:id="rId71"/>
    <p:sldId id="321" r:id="rId72"/>
    <p:sldId id="322" r:id="rId73"/>
    <p:sldId id="323" r:id="rId74"/>
    <p:sldId id="324" r:id="rId75"/>
    <p:sldId id="325" r:id="rId76"/>
    <p:sldId id="326" r:id="rId77"/>
    <p:sldId id="327" r:id="rId78"/>
    <p:sldId id="328" r:id="rId79"/>
    <p:sldId id="329" r:id="rId80"/>
    <p:sldId id="330" r:id="rId81"/>
    <p:sldId id="331" r:id="rId82"/>
    <p:sldId id="332" r:id="rId83"/>
  </p:sldIdLst>
  <p:sldSz cy="5143500" cx="9144000"/>
  <p:notesSz cx="6858000" cy="9144000"/>
  <p:embeddedFontLst>
    <p:embeddedFont>
      <p:font typeface="Helvetica Neue"/>
      <p:regular r:id="rId84"/>
      <p:bold r:id="rId85"/>
      <p:italic r:id="rId86"/>
      <p:boldItalic r:id="rId87"/>
    </p:embeddedFont>
    <p:embeddedFont>
      <p:font typeface="Open Sans Medium"/>
      <p:regular r:id="rId88"/>
      <p:bold r:id="rId89"/>
      <p:italic r:id="rId90"/>
      <p:boldItalic r:id="rId91"/>
    </p:embeddedFont>
    <p:embeddedFont>
      <p:font typeface="Open Sans"/>
      <p:regular r:id="rId92"/>
      <p:bold r:id="rId93"/>
      <p:italic r:id="rId94"/>
      <p:boldItalic r:id="rId9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FA19231-62AA-4FEE-8271-AC25EC2EFC70}">
  <a:tblStyle styleId="{FFA19231-62AA-4FEE-8271-AC25EC2EFC70}"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84" Type="http://schemas.openxmlformats.org/officeDocument/2006/relationships/font" Target="fonts/HelveticaNeue-regular.fntdata"/><Relationship Id="rId83" Type="http://schemas.openxmlformats.org/officeDocument/2006/relationships/slide" Target="slides/slide77.xml"/><Relationship Id="rId42" Type="http://schemas.openxmlformats.org/officeDocument/2006/relationships/slide" Target="slides/slide36.xml"/><Relationship Id="rId86" Type="http://schemas.openxmlformats.org/officeDocument/2006/relationships/font" Target="fonts/HelveticaNeue-italic.fntdata"/><Relationship Id="rId41" Type="http://schemas.openxmlformats.org/officeDocument/2006/relationships/slide" Target="slides/slide35.xml"/><Relationship Id="rId85" Type="http://schemas.openxmlformats.org/officeDocument/2006/relationships/font" Target="fonts/HelveticaNeue-bold.fntdata"/><Relationship Id="rId44" Type="http://schemas.openxmlformats.org/officeDocument/2006/relationships/slide" Target="slides/slide38.xml"/><Relationship Id="rId88" Type="http://schemas.openxmlformats.org/officeDocument/2006/relationships/font" Target="fonts/OpenSansMedium-regular.fntdata"/><Relationship Id="rId43" Type="http://schemas.openxmlformats.org/officeDocument/2006/relationships/slide" Target="slides/slide37.xml"/><Relationship Id="rId87" Type="http://schemas.openxmlformats.org/officeDocument/2006/relationships/font" Target="fonts/HelveticaNeue-boldItalic.fntdata"/><Relationship Id="rId46" Type="http://schemas.openxmlformats.org/officeDocument/2006/relationships/slide" Target="slides/slide40.xml"/><Relationship Id="rId45" Type="http://schemas.openxmlformats.org/officeDocument/2006/relationships/slide" Target="slides/slide39.xml"/><Relationship Id="rId89" Type="http://schemas.openxmlformats.org/officeDocument/2006/relationships/font" Target="fonts/OpenSansMedium-bold.fntdata"/><Relationship Id="rId80" Type="http://schemas.openxmlformats.org/officeDocument/2006/relationships/slide" Target="slides/slide74.xml"/><Relationship Id="rId82" Type="http://schemas.openxmlformats.org/officeDocument/2006/relationships/slide" Target="slides/slide76.xml"/><Relationship Id="rId81" Type="http://schemas.openxmlformats.org/officeDocument/2006/relationships/slide" Target="slides/slide75.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73" Type="http://schemas.openxmlformats.org/officeDocument/2006/relationships/slide" Target="slides/slide67.xml"/><Relationship Id="rId72" Type="http://schemas.openxmlformats.org/officeDocument/2006/relationships/slide" Target="slides/slide66.xml"/><Relationship Id="rId31" Type="http://schemas.openxmlformats.org/officeDocument/2006/relationships/slide" Target="slides/slide25.xml"/><Relationship Id="rId75" Type="http://schemas.openxmlformats.org/officeDocument/2006/relationships/slide" Target="slides/slide69.xml"/><Relationship Id="rId30" Type="http://schemas.openxmlformats.org/officeDocument/2006/relationships/slide" Target="slides/slide24.xml"/><Relationship Id="rId74" Type="http://schemas.openxmlformats.org/officeDocument/2006/relationships/slide" Target="slides/slide68.xml"/><Relationship Id="rId33" Type="http://schemas.openxmlformats.org/officeDocument/2006/relationships/slide" Target="slides/slide27.xml"/><Relationship Id="rId77" Type="http://schemas.openxmlformats.org/officeDocument/2006/relationships/slide" Target="slides/slide71.xml"/><Relationship Id="rId32" Type="http://schemas.openxmlformats.org/officeDocument/2006/relationships/slide" Target="slides/slide26.xml"/><Relationship Id="rId76" Type="http://schemas.openxmlformats.org/officeDocument/2006/relationships/slide" Target="slides/slide70.xml"/><Relationship Id="rId35" Type="http://schemas.openxmlformats.org/officeDocument/2006/relationships/slide" Target="slides/slide29.xml"/><Relationship Id="rId79" Type="http://schemas.openxmlformats.org/officeDocument/2006/relationships/slide" Target="slides/slide73.xml"/><Relationship Id="rId34" Type="http://schemas.openxmlformats.org/officeDocument/2006/relationships/slide" Target="slides/slide28.xml"/><Relationship Id="rId78" Type="http://schemas.openxmlformats.org/officeDocument/2006/relationships/slide" Target="slides/slide72.xml"/><Relationship Id="rId71" Type="http://schemas.openxmlformats.org/officeDocument/2006/relationships/slide" Target="slides/slide65.xml"/><Relationship Id="rId70" Type="http://schemas.openxmlformats.org/officeDocument/2006/relationships/slide" Target="slides/slide64.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62" Type="http://schemas.openxmlformats.org/officeDocument/2006/relationships/slide" Target="slides/slide56.xml"/><Relationship Id="rId61" Type="http://schemas.openxmlformats.org/officeDocument/2006/relationships/slide" Target="slides/slide55.xml"/><Relationship Id="rId20" Type="http://schemas.openxmlformats.org/officeDocument/2006/relationships/slide" Target="slides/slide14.xml"/><Relationship Id="rId64" Type="http://schemas.openxmlformats.org/officeDocument/2006/relationships/slide" Target="slides/slide58.xml"/><Relationship Id="rId63" Type="http://schemas.openxmlformats.org/officeDocument/2006/relationships/slide" Target="slides/slide57.xml"/><Relationship Id="rId22" Type="http://schemas.openxmlformats.org/officeDocument/2006/relationships/slide" Target="slides/slide16.xml"/><Relationship Id="rId66" Type="http://schemas.openxmlformats.org/officeDocument/2006/relationships/slide" Target="slides/slide60.xml"/><Relationship Id="rId21" Type="http://schemas.openxmlformats.org/officeDocument/2006/relationships/slide" Target="slides/slide15.xml"/><Relationship Id="rId65" Type="http://schemas.openxmlformats.org/officeDocument/2006/relationships/slide" Target="slides/slide59.xml"/><Relationship Id="rId24" Type="http://schemas.openxmlformats.org/officeDocument/2006/relationships/slide" Target="slides/slide18.xml"/><Relationship Id="rId68" Type="http://schemas.openxmlformats.org/officeDocument/2006/relationships/slide" Target="slides/slide62.xml"/><Relationship Id="rId23" Type="http://schemas.openxmlformats.org/officeDocument/2006/relationships/slide" Target="slides/slide17.xml"/><Relationship Id="rId67" Type="http://schemas.openxmlformats.org/officeDocument/2006/relationships/slide" Target="slides/slide61.xml"/><Relationship Id="rId60" Type="http://schemas.openxmlformats.org/officeDocument/2006/relationships/slide" Target="slides/slide54.xml"/><Relationship Id="rId26" Type="http://schemas.openxmlformats.org/officeDocument/2006/relationships/slide" Target="slides/slide20.xml"/><Relationship Id="rId25" Type="http://schemas.openxmlformats.org/officeDocument/2006/relationships/slide" Target="slides/slide19.xml"/><Relationship Id="rId69" Type="http://schemas.openxmlformats.org/officeDocument/2006/relationships/slide" Target="slides/slide63.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schemas.openxmlformats.org/officeDocument/2006/relationships/slide" Target="slides/slide45.xml"/><Relationship Id="rId95" Type="http://schemas.openxmlformats.org/officeDocument/2006/relationships/font" Target="fonts/OpenSans-boldItalic.fntdata"/><Relationship Id="rId50" Type="http://schemas.openxmlformats.org/officeDocument/2006/relationships/slide" Target="slides/slide44.xml"/><Relationship Id="rId94" Type="http://schemas.openxmlformats.org/officeDocument/2006/relationships/font" Target="fonts/OpenSans-italic.fntdata"/><Relationship Id="rId53" Type="http://schemas.openxmlformats.org/officeDocument/2006/relationships/slide" Target="slides/slide47.xml"/><Relationship Id="rId52" Type="http://schemas.openxmlformats.org/officeDocument/2006/relationships/slide" Target="slides/slide46.xml"/><Relationship Id="rId11" Type="http://schemas.openxmlformats.org/officeDocument/2006/relationships/slide" Target="slides/slide5.xml"/><Relationship Id="rId55" Type="http://schemas.openxmlformats.org/officeDocument/2006/relationships/slide" Target="slides/slide49.xml"/><Relationship Id="rId10" Type="http://schemas.openxmlformats.org/officeDocument/2006/relationships/slide" Target="slides/slide4.xml"/><Relationship Id="rId54" Type="http://schemas.openxmlformats.org/officeDocument/2006/relationships/slide" Target="slides/slide48.xml"/><Relationship Id="rId13" Type="http://schemas.openxmlformats.org/officeDocument/2006/relationships/slide" Target="slides/slide7.xml"/><Relationship Id="rId57" Type="http://schemas.openxmlformats.org/officeDocument/2006/relationships/slide" Target="slides/slide51.xml"/><Relationship Id="rId12" Type="http://schemas.openxmlformats.org/officeDocument/2006/relationships/slide" Target="slides/slide6.xml"/><Relationship Id="rId56" Type="http://schemas.openxmlformats.org/officeDocument/2006/relationships/slide" Target="slides/slide50.xml"/><Relationship Id="rId91" Type="http://schemas.openxmlformats.org/officeDocument/2006/relationships/font" Target="fonts/OpenSansMedium-boldItalic.fntdata"/><Relationship Id="rId90" Type="http://schemas.openxmlformats.org/officeDocument/2006/relationships/font" Target="fonts/OpenSansMedium-italic.fntdata"/><Relationship Id="rId93" Type="http://schemas.openxmlformats.org/officeDocument/2006/relationships/font" Target="fonts/OpenSans-bold.fntdata"/><Relationship Id="rId92" Type="http://schemas.openxmlformats.org/officeDocument/2006/relationships/font" Target="fonts/OpenSans-regular.fntdata"/><Relationship Id="rId15" Type="http://schemas.openxmlformats.org/officeDocument/2006/relationships/slide" Target="slides/slide9.xml"/><Relationship Id="rId59" Type="http://schemas.openxmlformats.org/officeDocument/2006/relationships/slide" Target="slides/slide53.xml"/><Relationship Id="rId14" Type="http://schemas.openxmlformats.org/officeDocument/2006/relationships/slide" Target="slides/slide8.xml"/><Relationship Id="rId58" Type="http://schemas.openxmlformats.org/officeDocument/2006/relationships/slide" Target="slides/slide52.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 name="Shape 52"/>
        <p:cNvGrpSpPr/>
        <p:nvPr/>
      </p:nvGrpSpPr>
      <p:grpSpPr>
        <a:xfrm>
          <a:off x="0" y="0"/>
          <a:ext cx="0" cy="0"/>
          <a:chOff x="0" y="0"/>
          <a:chExt cx="0" cy="0"/>
        </a:xfrm>
      </p:grpSpPr>
      <p:sp>
        <p:nvSpPr>
          <p:cNvPr id="53" name="Google Shape;53;g2afe1431a0c_0_1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4" name="Google Shape;54;g2afe1431a0c_0_1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2b1b7aa2868_0_5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2b1b7aa2868_0_5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Derek</a:t>
            </a:r>
            <a:endParaRPr b="1">
              <a:solidFill>
                <a:schemeClr val="dk1"/>
              </a:solidFill>
            </a:endParaRPr>
          </a:p>
          <a:p>
            <a:pPr indent="0" lvl="0" marL="0" rtl="0" algn="l">
              <a:spcBef>
                <a:spcPts val="0"/>
              </a:spcBef>
              <a:spcAft>
                <a:spcPts val="0"/>
              </a:spcAft>
              <a:buClr>
                <a:schemeClr val="dk1"/>
              </a:buClr>
              <a:buSzPts val="1100"/>
              <a:buFont typeface="Arial"/>
              <a:buNone/>
            </a:pPr>
            <a:r>
              <a:rPr lang="en" sz="1400">
                <a:solidFill>
                  <a:schemeClr val="dk1"/>
                </a:solidFill>
              </a:rPr>
              <a:t>CLARIFY:  bursting pressure of 2x max expected pressure is a design req and does not need to be tested</a:t>
            </a:r>
            <a:endParaRPr sz="1400">
              <a:solidFill>
                <a:schemeClr val="dk1"/>
              </a:solidFill>
            </a:endParaRPr>
          </a:p>
          <a:p>
            <a:pPr indent="0" lvl="0" marL="0" rtl="0" algn="l">
              <a:spcBef>
                <a:spcPts val="0"/>
              </a:spcBef>
              <a:spcAft>
                <a:spcPts val="0"/>
              </a:spcAft>
              <a:buClr>
                <a:schemeClr val="dk1"/>
              </a:buClr>
              <a:buSzPts val="1100"/>
              <a:buFont typeface="Arial"/>
              <a:buNone/>
            </a:pPr>
            <a:r>
              <a:rPr lang="en" sz="1400">
                <a:solidFill>
                  <a:schemeClr val="dk1"/>
                </a:solidFill>
              </a:rPr>
              <a:t>READ: SPACEPORT REQUIREMENTS</a:t>
            </a:r>
            <a:endParaRPr sz="1400">
              <a:solidFill>
                <a:schemeClr val="dk1"/>
              </a:solidFill>
            </a:endParaRPr>
          </a:p>
          <a:p>
            <a:pPr indent="0" lvl="0" marL="0" rtl="0" algn="l">
              <a:spcBef>
                <a:spcPts val="0"/>
              </a:spcBef>
              <a:spcAft>
                <a:spcPts val="0"/>
              </a:spcAft>
              <a:buClr>
                <a:schemeClr val="dk1"/>
              </a:buClr>
              <a:buSzPts val="1100"/>
              <a:buFont typeface="Arial"/>
              <a:buNone/>
            </a:pPr>
            <a:r>
              <a:rPr lang="en" sz="1400">
                <a:solidFill>
                  <a:schemeClr val="dk1"/>
                </a:solidFill>
              </a:rPr>
              <a:t>BRIEFLY MENTION: test req</a:t>
            </a:r>
            <a:endParaRPr sz="1400">
              <a:solidFill>
                <a:schemeClr val="dk1"/>
              </a:solidFill>
            </a:endParaRPr>
          </a:p>
          <a:p>
            <a:pPr indent="0" lvl="0" marL="0" rtl="0" algn="l">
              <a:spcBef>
                <a:spcPts val="0"/>
              </a:spcBef>
              <a:spcAft>
                <a:spcPts val="0"/>
              </a:spcAft>
              <a:buClr>
                <a:schemeClr val="dk1"/>
              </a:buClr>
              <a:buSzPts val="1100"/>
              <a:buFont typeface="Arial"/>
              <a:buNone/>
            </a:pPr>
            <a:r>
              <a:t/>
            </a:r>
            <a:endParaRPr sz="1400">
              <a:solidFill>
                <a:schemeClr val="dk1"/>
              </a:solidFill>
            </a:endParaRPr>
          </a:p>
          <a:p>
            <a:pPr indent="0" lvl="0" marL="0" rtl="0" algn="l">
              <a:spcBef>
                <a:spcPts val="0"/>
              </a:spcBef>
              <a:spcAft>
                <a:spcPts val="0"/>
              </a:spcAft>
              <a:buClr>
                <a:schemeClr val="dk1"/>
              </a:buClr>
              <a:buSzPts val="1100"/>
              <a:buFont typeface="Arial"/>
              <a:buNone/>
            </a:pPr>
            <a:r>
              <a:rPr lang="en" sz="1400">
                <a:solidFill>
                  <a:schemeClr val="dk1"/>
                </a:solidFill>
              </a:rPr>
              <a:t>Designed to be two times the expected operating pressure (doesn’t need to be tested… 1.5 times for testing)</a:t>
            </a:r>
            <a:endParaRPr sz="1400">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2b1b7aa2868_0_5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2b1b7aa2868_0_5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dk1"/>
                </a:solidFill>
              </a:rPr>
              <a:t>Derek</a:t>
            </a:r>
            <a:endParaRPr b="1">
              <a:solidFill>
                <a:schemeClr val="dk1"/>
              </a:solidFill>
            </a:endParaRPr>
          </a:p>
          <a:p>
            <a:pPr indent="0" lvl="0" marL="0" rtl="0" algn="l">
              <a:spcBef>
                <a:spcPts val="0"/>
              </a:spcBef>
              <a:spcAft>
                <a:spcPts val="0"/>
              </a:spcAft>
              <a:buClr>
                <a:schemeClr val="dk1"/>
              </a:buClr>
              <a:buSzPts val="1100"/>
              <a:buFont typeface="Arial"/>
              <a:buNone/>
            </a:pPr>
            <a:r>
              <a:rPr lang="en" sz="1400">
                <a:solidFill>
                  <a:schemeClr val="dk1"/>
                </a:solidFill>
              </a:rPr>
              <a:t>Over IAP, we decided that we trusted the data of Deimos more and decided to use Deimos for both stages instead. </a:t>
            </a:r>
            <a:endParaRPr sz="1400">
              <a:solidFill>
                <a:schemeClr val="dk1"/>
              </a:solidFill>
            </a:endParaRPr>
          </a:p>
          <a:p>
            <a:pPr indent="0" lvl="0" marL="0" rtl="0" algn="l">
              <a:spcBef>
                <a:spcPts val="0"/>
              </a:spcBef>
              <a:spcAft>
                <a:spcPts val="0"/>
              </a:spcAft>
              <a:buClr>
                <a:schemeClr val="dk1"/>
              </a:buClr>
              <a:buSzPts val="1100"/>
              <a:buFont typeface="Arial"/>
              <a:buNone/>
            </a:pPr>
            <a:r>
              <a:rPr lang="en" sz="1400">
                <a:solidFill>
                  <a:schemeClr val="dk1"/>
                </a:solidFill>
              </a:rPr>
              <a:t>Explain : a ≡ burn rate coefficient; n ≡ burn rate exponent</a:t>
            </a:r>
            <a:endParaRPr b="1" sz="1400">
              <a:solidFill>
                <a:schemeClr val="dk1"/>
              </a:solidFill>
            </a:endParaRPr>
          </a:p>
          <a:p>
            <a:pPr indent="0" lvl="0" marL="0" rtl="0" algn="l">
              <a:spcBef>
                <a:spcPts val="0"/>
              </a:spcBef>
              <a:spcAft>
                <a:spcPts val="0"/>
              </a:spcAft>
              <a:buNone/>
            </a:pPr>
            <a:r>
              <a:t/>
            </a:r>
            <a:endParaRPr b="1">
              <a:solidFill>
                <a:schemeClr val="dk1"/>
              </a:solidFill>
            </a:endParaRPr>
          </a:p>
          <a:p>
            <a:pPr indent="0" lvl="0" marL="0" rtl="0" algn="l">
              <a:lnSpc>
                <a:spcPct val="100000"/>
              </a:lnSpc>
              <a:spcBef>
                <a:spcPts val="0"/>
              </a:spcBef>
              <a:spcAft>
                <a:spcPts val="0"/>
              </a:spcAft>
              <a:buNone/>
            </a:pPr>
            <a:r>
              <a:rPr b="1" lang="en">
                <a:solidFill>
                  <a:schemeClr val="dk1"/>
                </a:solidFill>
              </a:rPr>
              <a:t>r = a×P</a:t>
            </a:r>
            <a:r>
              <a:rPr b="1" baseline="30000" lang="en">
                <a:solidFill>
                  <a:schemeClr val="dk1"/>
                </a:solidFill>
              </a:rPr>
              <a:t>n</a:t>
            </a:r>
            <a:r>
              <a:rPr lang="en">
                <a:solidFill>
                  <a:schemeClr val="dk1"/>
                </a:solidFill>
              </a:rPr>
              <a:t> r ≡ burn rate;  P ≡ pressure;</a:t>
            </a:r>
            <a:endParaRPr>
              <a:solidFill>
                <a:schemeClr val="dk1"/>
              </a:solidFill>
            </a:endParaRPr>
          </a:p>
          <a:p>
            <a:pPr indent="0" lvl="0" marL="0" rtl="0" algn="l">
              <a:lnSpc>
                <a:spcPct val="100000"/>
              </a:lnSpc>
              <a:spcBef>
                <a:spcPts val="0"/>
              </a:spcBef>
              <a:spcAft>
                <a:spcPts val="0"/>
              </a:spcAft>
              <a:buNone/>
            </a:pPr>
            <a:r>
              <a:t/>
            </a:r>
            <a:endParaRPr>
              <a:solidFill>
                <a:schemeClr val="dk1"/>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2b1b7aa2868_1_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2b1b7aa2868_1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Derek</a:t>
            </a:r>
            <a:endParaRPr b="1">
              <a:solidFill>
                <a:schemeClr val="dk1"/>
              </a:solidFill>
            </a:endParaRPr>
          </a:p>
          <a:p>
            <a:pPr indent="0" lvl="0" marL="0" rtl="0" algn="l">
              <a:spcBef>
                <a:spcPts val="0"/>
              </a:spcBef>
              <a:spcAft>
                <a:spcPts val="0"/>
              </a:spcAft>
              <a:buClr>
                <a:schemeClr val="dk1"/>
              </a:buClr>
              <a:buSzPts val="1100"/>
              <a:buFont typeface="Arial"/>
              <a:buNone/>
            </a:pPr>
            <a:r>
              <a:rPr lang="en" sz="1400">
                <a:solidFill>
                  <a:schemeClr val="dk1"/>
                </a:solidFill>
              </a:rPr>
              <a:t>EXPLAIN: lower end is BOOSTER with DEIMOS, read IMPULSE and WET WEIGHT</a:t>
            </a:r>
            <a:endParaRPr sz="1400">
              <a:solidFill>
                <a:schemeClr val="dk1"/>
              </a:solidFill>
            </a:endParaRPr>
          </a:p>
          <a:p>
            <a:pPr indent="0" lvl="0" marL="0" rtl="0" algn="l">
              <a:spcBef>
                <a:spcPts val="0"/>
              </a:spcBef>
              <a:spcAft>
                <a:spcPts val="0"/>
              </a:spcAft>
              <a:buClr>
                <a:schemeClr val="dk1"/>
              </a:buClr>
              <a:buSzPts val="1100"/>
              <a:buFont typeface="Arial"/>
              <a:buNone/>
            </a:pPr>
            <a:r>
              <a:rPr lang="en" sz="1400">
                <a:solidFill>
                  <a:schemeClr val="dk1"/>
                </a:solidFill>
              </a:rPr>
              <a:t>EXPLAIN: upper end is SUSTAINER with DEIMOS, read IMPULSE and WET WEIGHT</a:t>
            </a:r>
            <a:endParaRPr sz="1400">
              <a:solidFill>
                <a:schemeClr val="dk1"/>
              </a:solidFill>
            </a:endParaRPr>
          </a:p>
          <a:p>
            <a:pPr indent="0" lvl="0" marL="0" rtl="0" algn="l">
              <a:spcBef>
                <a:spcPts val="0"/>
              </a:spcBef>
              <a:spcAft>
                <a:spcPts val="0"/>
              </a:spcAft>
              <a:buClr>
                <a:schemeClr val="dk1"/>
              </a:buClr>
              <a:buSzPts val="1100"/>
              <a:buFont typeface="Arial"/>
              <a:buNone/>
            </a:pPr>
            <a:r>
              <a:rPr lang="en" sz="1400">
                <a:solidFill>
                  <a:schemeClr val="dk1"/>
                </a:solidFill>
              </a:rPr>
              <a:t>Our specifications has been updated as we redesigned our propellant grain, more details in each section</a:t>
            </a:r>
            <a:endParaRPr sz="1400">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None/>
            </a:pPr>
            <a:r>
              <a:t/>
            </a:r>
            <a:endParaRPr/>
          </a:p>
          <a:p>
            <a:pPr indent="0" lvl="0" marL="0" rtl="0" algn="l">
              <a:spcBef>
                <a:spcPts val="0"/>
              </a:spcBef>
              <a:spcAft>
                <a:spcPts val="0"/>
              </a:spcAft>
              <a:buNone/>
            </a:pPr>
            <a:r>
              <a:rPr lang="en"/>
              <a:t>21 kNs impulse for the booster, 11.4 for the sustainer</a:t>
            </a:r>
            <a:endParaRPr/>
          </a:p>
          <a:p>
            <a:pPr indent="0" lvl="0" marL="0" rtl="0" algn="l">
              <a:spcBef>
                <a:spcPts val="0"/>
              </a:spcBef>
              <a:spcAft>
                <a:spcPts val="0"/>
              </a:spcAft>
              <a:buNone/>
            </a:pPr>
            <a:r>
              <a:rPr lang="en"/>
              <a:t>O &amp; N class respectively</a:t>
            </a:r>
            <a:endParaRPr/>
          </a:p>
          <a:p>
            <a:pPr indent="0" lvl="0" marL="0" rtl="0" algn="l">
              <a:spcBef>
                <a:spcPts val="0"/>
              </a:spcBef>
              <a:spcAft>
                <a:spcPts val="0"/>
              </a:spcAft>
              <a:buNone/>
            </a:pPr>
            <a:r>
              <a:rPr lang="en"/>
              <a:t>~50 lbs and 40 lbs respectively</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Assemblies not updated yet 11/5</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2b1b7aa2868_0_5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2b1b7aa2868_0_5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Derek</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2b1b7aa2868_0_5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6" name="Google Shape;156;g2b1b7aa2868_0_5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Derek</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2b1b7aa2868_0_5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2" name="Google Shape;162;g2b1b7aa2868_0_5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Derek</a:t>
            </a:r>
            <a:endParaRPr b="1">
              <a:solidFill>
                <a:schemeClr val="dk1"/>
              </a:solidFill>
            </a:endParaRPr>
          </a:p>
          <a:p>
            <a:pPr indent="0" lvl="0" marL="0" rtl="0" algn="l">
              <a:spcBef>
                <a:spcPts val="0"/>
              </a:spcBef>
              <a:spcAft>
                <a:spcPts val="0"/>
              </a:spcAft>
              <a:buClr>
                <a:schemeClr val="dk1"/>
              </a:buClr>
              <a:buSzPts val="1100"/>
              <a:buFont typeface="Arial"/>
              <a:buNone/>
            </a:pPr>
            <a:r>
              <a:t/>
            </a:r>
            <a:endParaRPr b="1">
              <a:solidFill>
                <a:schemeClr val="dk1"/>
              </a:solidFill>
            </a:endParaRPr>
          </a:p>
          <a:p>
            <a:pPr indent="0" lvl="0" marL="0" rtl="0" algn="l">
              <a:spcBef>
                <a:spcPts val="0"/>
              </a:spcBef>
              <a:spcAft>
                <a:spcPts val="0"/>
              </a:spcAft>
              <a:buClr>
                <a:schemeClr val="dk1"/>
              </a:buClr>
              <a:buSzPts val="1100"/>
              <a:buFont typeface="Arial"/>
              <a:buNone/>
            </a:pPr>
            <a:r>
              <a:rPr b="1" lang="en" sz="1400">
                <a:solidFill>
                  <a:schemeClr val="dk1"/>
                </a:solidFill>
              </a:rPr>
              <a:t>READ</a:t>
            </a:r>
            <a:endParaRPr b="1" sz="1400">
              <a:solidFill>
                <a:schemeClr val="dk1"/>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2b1b7aa2868_0_5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0" name="Google Shape;170;g2b1b7aa2868_0_5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dk1"/>
                </a:solidFill>
              </a:rPr>
              <a:t>Derek</a:t>
            </a:r>
            <a:endParaRPr b="1">
              <a:solidFill>
                <a:schemeClr val="dk1"/>
              </a:solidFill>
            </a:endParaRPr>
          </a:p>
          <a:p>
            <a:pPr indent="0" lvl="0" marL="0" rtl="0" algn="l">
              <a:spcBef>
                <a:spcPts val="0"/>
              </a:spcBef>
              <a:spcAft>
                <a:spcPts val="0"/>
              </a:spcAft>
              <a:buClr>
                <a:schemeClr val="dk1"/>
              </a:buClr>
              <a:buSzPts val="1100"/>
              <a:buFont typeface="Arial"/>
              <a:buNone/>
            </a:pPr>
            <a:r>
              <a:t/>
            </a:r>
            <a:endParaRPr b="1">
              <a:solidFill>
                <a:schemeClr val="dk1"/>
              </a:solidFill>
            </a:endParaRPr>
          </a:p>
          <a:p>
            <a:pPr indent="0" lvl="0" marL="0" rtl="0" algn="l">
              <a:spcBef>
                <a:spcPts val="0"/>
              </a:spcBef>
              <a:spcAft>
                <a:spcPts val="0"/>
              </a:spcAft>
              <a:buClr>
                <a:schemeClr val="dk1"/>
              </a:buClr>
              <a:buSzPts val="1100"/>
              <a:buFont typeface="Arial"/>
              <a:buNone/>
            </a:pPr>
            <a:r>
              <a:rPr lang="en" sz="1400">
                <a:solidFill>
                  <a:schemeClr val="dk1"/>
                </a:solidFill>
              </a:rPr>
              <a:t>ACKNOWLEDGE</a:t>
            </a:r>
            <a:r>
              <a:rPr b="1" lang="en" sz="1400">
                <a:solidFill>
                  <a:schemeClr val="dk1"/>
                </a:solidFill>
              </a:rPr>
              <a:t>: </a:t>
            </a:r>
            <a:r>
              <a:rPr lang="en" sz="1400">
                <a:solidFill>
                  <a:schemeClr val="dk1"/>
                </a:solidFill>
              </a:rPr>
              <a:t>We have updated our stats. Our peak pressure and specific impulse is now higher as we lowered the throat size. The total impulse is relatively the same as the last DR.</a:t>
            </a:r>
            <a:endParaRPr sz="1400">
              <a:solidFill>
                <a:schemeClr val="dk1"/>
              </a:solidFill>
            </a:endParaRPr>
          </a:p>
          <a:p>
            <a:pPr indent="0" lvl="0" marL="0" rtl="0" algn="l">
              <a:spcBef>
                <a:spcPts val="0"/>
              </a:spcBef>
              <a:spcAft>
                <a:spcPts val="0"/>
              </a:spcAft>
              <a:buClr>
                <a:schemeClr val="dk1"/>
              </a:buClr>
              <a:buSzPts val="1100"/>
              <a:buFont typeface="Arial"/>
              <a:buNone/>
            </a:pPr>
            <a:r>
              <a:t/>
            </a:r>
            <a:endParaRPr sz="1400">
              <a:solidFill>
                <a:schemeClr val="dk1"/>
              </a:solidFill>
            </a:endParaRPr>
          </a:p>
          <a:p>
            <a:pPr indent="0" lvl="0" marL="0" rtl="0" algn="l">
              <a:spcBef>
                <a:spcPts val="0"/>
              </a:spcBef>
              <a:spcAft>
                <a:spcPts val="0"/>
              </a:spcAft>
              <a:buNone/>
            </a:pPr>
            <a:r>
              <a:rPr lang="en" sz="1400"/>
              <a:t>READ: max pressure | Propellant mass | Peak max flux, which is within our goal of &lt; 1.5</a:t>
            </a:r>
            <a:endParaRPr sz="1400"/>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2b1b7aa2868_0_5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9" name="Google Shape;179;g2b1b7aa2868_0_5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DEREK</a:t>
            </a:r>
            <a:endParaRPr b="1"/>
          </a:p>
          <a:p>
            <a:pPr indent="0" lvl="0" marL="0" rtl="0" algn="l">
              <a:spcBef>
                <a:spcPts val="0"/>
              </a:spcBef>
              <a:spcAft>
                <a:spcPts val="0"/>
              </a:spcAft>
              <a:buNone/>
            </a:pPr>
            <a:r>
              <a:t/>
            </a:r>
            <a:endParaRPr b="1"/>
          </a:p>
          <a:p>
            <a:pPr indent="0" lvl="0" marL="0" rtl="0" algn="l">
              <a:spcBef>
                <a:spcPts val="0"/>
              </a:spcBef>
              <a:spcAft>
                <a:spcPts val="0"/>
              </a:spcAft>
              <a:buNone/>
            </a:pPr>
            <a:r>
              <a:rPr lang="en" sz="1400"/>
              <a:t>We are still going with a bell nozzle design, made with the same materials.</a:t>
            </a:r>
            <a:endParaRPr sz="1400"/>
          </a:p>
          <a:p>
            <a:pPr indent="0" lvl="0" marL="0" rtl="0" algn="l">
              <a:spcBef>
                <a:spcPts val="0"/>
              </a:spcBef>
              <a:spcAft>
                <a:spcPts val="0"/>
              </a:spcAft>
              <a:buNone/>
            </a:pPr>
            <a:r>
              <a:rPr lang="en" sz="1400"/>
              <a:t>We have optimized our nozzle for ground level, 4600ft MSL, to simplify our design with a stable variable. </a:t>
            </a:r>
            <a:endParaRPr sz="1400"/>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2b1b7aa2868_0_5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2b1b7aa2868_0_5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DEREK</a:t>
            </a:r>
            <a:endParaRPr b="1">
              <a:solidFill>
                <a:schemeClr val="dk1"/>
              </a:solidFill>
            </a:endParaRPr>
          </a:p>
          <a:p>
            <a:pPr indent="0" lvl="0" marL="0" rtl="0" algn="l">
              <a:spcBef>
                <a:spcPts val="0"/>
              </a:spcBef>
              <a:spcAft>
                <a:spcPts val="0"/>
              </a:spcAft>
              <a:buClr>
                <a:schemeClr val="dk1"/>
              </a:buClr>
              <a:buSzPts val="1100"/>
              <a:buFont typeface="Arial"/>
              <a:buNone/>
            </a:pPr>
            <a:r>
              <a:rPr lang="en" sz="1400">
                <a:solidFill>
                  <a:schemeClr val="dk1"/>
                </a:solidFill>
              </a:rPr>
              <a:t>Here are the updated stats for the reoptimization</a:t>
            </a:r>
            <a:endParaRPr sz="1400">
              <a:solidFill>
                <a:schemeClr val="dk1"/>
              </a:solidFill>
            </a:endParaRPr>
          </a:p>
          <a:p>
            <a:pPr indent="0" lvl="0" marL="0" rtl="0" algn="l">
              <a:spcBef>
                <a:spcPts val="0"/>
              </a:spcBef>
              <a:spcAft>
                <a:spcPts val="0"/>
              </a:spcAft>
              <a:buClr>
                <a:schemeClr val="dk1"/>
              </a:buClr>
              <a:buSzPts val="1100"/>
              <a:buFont typeface="Arial"/>
              <a:buNone/>
            </a:pPr>
            <a:r>
              <a:rPr lang="en" sz="1400">
                <a:solidFill>
                  <a:schemeClr val="dk1"/>
                </a:solidFill>
              </a:rPr>
              <a:t>NOTE: mass, throat, expansion ratio</a:t>
            </a:r>
            <a:endParaRPr sz="1400">
              <a:solidFill>
                <a:schemeClr val="dk1"/>
              </a:solidFill>
            </a:endParaRPr>
          </a:p>
          <a:p>
            <a:pPr indent="0" lvl="0" marL="0" rtl="0" algn="l">
              <a:spcBef>
                <a:spcPts val="0"/>
              </a:spcBef>
              <a:spcAft>
                <a:spcPts val="0"/>
              </a:spcAft>
              <a:buClr>
                <a:schemeClr val="dk1"/>
              </a:buClr>
              <a:buSzPts val="1100"/>
              <a:buFont typeface="Arial"/>
              <a:buNone/>
            </a:pPr>
            <a:r>
              <a:t/>
            </a:r>
            <a:endParaRPr sz="1400">
              <a:solidFill>
                <a:schemeClr val="dk1"/>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g2b1b7aa2868_0_5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4" name="Google Shape;204;g2b1b7aa2868_0_5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dk1"/>
                </a:solidFill>
              </a:rPr>
              <a:t>DEREK</a:t>
            </a:r>
            <a:endParaRPr b="1">
              <a:solidFill>
                <a:schemeClr val="dk1"/>
              </a:solidFill>
            </a:endParaRPr>
          </a:p>
          <a:p>
            <a:pPr indent="0" lvl="0" marL="0" rtl="0" algn="l">
              <a:spcBef>
                <a:spcPts val="0"/>
              </a:spcBef>
              <a:spcAft>
                <a:spcPts val="0"/>
              </a:spcAft>
              <a:buNone/>
            </a:pPr>
            <a:r>
              <a:rPr lang="en" sz="1400">
                <a:solidFill>
                  <a:schemeClr val="dk1"/>
                </a:solidFill>
              </a:rPr>
              <a:t>STATE: ASSUME gas flow out of nozzle is IDEAL and ISENTROPIC (no heat is added to the gas and no energy is lost due to friction)</a:t>
            </a:r>
            <a:endParaRPr sz="1400">
              <a:solidFill>
                <a:schemeClr val="dk1"/>
              </a:solidFill>
            </a:endParaRPr>
          </a:p>
          <a:p>
            <a:pPr indent="0" lvl="0" marL="0" rtl="0" algn="l">
              <a:spcBef>
                <a:spcPts val="0"/>
              </a:spcBef>
              <a:spcAft>
                <a:spcPts val="0"/>
              </a:spcAft>
              <a:buNone/>
            </a:pPr>
            <a:r>
              <a:rPr lang="en" sz="1400"/>
              <a:t>EXPLAIN: first find the AMBIENT pressure at our OPTIMIZED HEIGHT | RELATE the AMBIENT pressure to the CHAMBER pressure to find EXIT MACH NUMBER | THEN ABLE to RELATE EXIT MACH NUMBER to EXPANSION RATIO</a:t>
            </a:r>
            <a:endParaRPr sz="1400"/>
          </a:p>
          <a:p>
            <a:pPr indent="0" lvl="0" marL="0" rtl="0" algn="l">
              <a:spcBef>
                <a:spcPts val="0"/>
              </a:spcBef>
              <a:spcAft>
                <a:spcPts val="0"/>
              </a:spcAft>
              <a:buNone/>
            </a:pPr>
            <a:r>
              <a:rPr lang="en" sz="1400"/>
              <a:t>POINT GRAPH: GRAPHED a BEZIER curve with the RATIO to be DRAWN in SOLIDWORKS</a:t>
            </a:r>
            <a:endParaRPr sz="140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g2b1b7aa2868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 name="Google Shape;61;g2b1b7aa286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b="1"/>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g2b1b7aa2868_0_5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8" name="Google Shape;218;g2b1b7aa2868_0_5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DEREK</a:t>
            </a:r>
            <a:endParaRPr b="1"/>
          </a:p>
          <a:p>
            <a:pPr indent="0" lvl="0" marL="0" rtl="0" algn="l">
              <a:spcBef>
                <a:spcPts val="0"/>
              </a:spcBef>
              <a:spcAft>
                <a:spcPts val="0"/>
              </a:spcAft>
              <a:buNone/>
            </a:pPr>
            <a:r>
              <a:rPr lang="en"/>
              <a:t>Highlight third point as justification for taper (and its sharp and hard to machine edge) as opposed to the more traditional design with a flat edge (note we might revert to said design if its too hard to machine)</a:t>
            </a:r>
            <a:br>
              <a:rPr b="1" lang="en"/>
            </a:br>
            <a:endParaRPr b="1"/>
          </a:p>
          <a:p>
            <a:pPr indent="0" lvl="0" marL="0" rtl="0" algn="l">
              <a:spcBef>
                <a:spcPts val="0"/>
              </a:spcBef>
              <a:spcAft>
                <a:spcPts val="0"/>
              </a:spcAft>
              <a:buNone/>
            </a:pPr>
            <a:r>
              <a:rPr b="1" lang="en"/>
              <a:t>Slag buildup = increase pressure = pipe bomb</a:t>
            </a:r>
            <a:endParaRPr b="1"/>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g2b1b7aa2868_0_60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5" name="Google Shape;225;g2b1b7aa2868_0_6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CRIS</a:t>
            </a:r>
            <a:endParaRPr b="1"/>
          </a:p>
          <a:p>
            <a:pPr indent="-298450" lvl="0" marL="457200" rtl="0" algn="l">
              <a:spcBef>
                <a:spcPts val="0"/>
              </a:spcBef>
              <a:spcAft>
                <a:spcPts val="0"/>
              </a:spcAft>
              <a:buSzPts val="1100"/>
              <a:buChar char="●"/>
            </a:pPr>
            <a:r>
              <a:rPr lang="en"/>
              <a:t>Design requirements were to withstand ~800 PSI internal with a FoS of 2. </a:t>
            </a:r>
            <a:endParaRPr/>
          </a:p>
          <a:p>
            <a:pPr indent="-298450" lvl="1" marL="914400" rtl="0" algn="l">
              <a:spcBef>
                <a:spcPts val="0"/>
              </a:spcBef>
              <a:spcAft>
                <a:spcPts val="0"/>
              </a:spcAft>
              <a:buSzPts val="1100"/>
              <a:buChar char="○"/>
            </a:pPr>
            <a:r>
              <a:rPr lang="en"/>
              <a:t>Mention mass, outer diameter, and the thicknesses</a:t>
            </a:r>
            <a:endParaRPr/>
          </a:p>
          <a:p>
            <a:pPr indent="-298450" lvl="1" marL="914400" rtl="0" algn="l">
              <a:spcBef>
                <a:spcPts val="0"/>
              </a:spcBef>
              <a:spcAft>
                <a:spcPts val="0"/>
              </a:spcAft>
              <a:buSzPts val="1100"/>
              <a:buChar char="○"/>
            </a:pPr>
            <a:r>
              <a:rPr lang="en"/>
              <a:t>For FoS, a hoop stress approximation was used. </a:t>
            </a:r>
            <a:endParaRPr/>
          </a:p>
          <a:p>
            <a:pPr indent="-298450" lvl="0" marL="457200" rtl="0" algn="l">
              <a:spcBef>
                <a:spcPts val="0"/>
              </a:spcBef>
              <a:spcAft>
                <a:spcPts val="0"/>
              </a:spcAft>
              <a:buSzPts val="1100"/>
              <a:buChar char="●"/>
            </a:pPr>
            <a:r>
              <a:rPr lang="en"/>
              <a:t>The case has a higher than necessary Factor of Safety because the case at this thickness is more easily sourced, </a:t>
            </a:r>
            <a:r>
              <a:rPr lang="en">
                <a:solidFill>
                  <a:schemeClr val="dk1"/>
                </a:solidFill>
              </a:rPr>
              <a:t>and w</a:t>
            </a:r>
            <a:r>
              <a:rPr lang="en">
                <a:solidFill>
                  <a:schemeClr val="dk1"/>
                </a:solidFill>
              </a:rPr>
              <a:t>e are using stock from the scrapped Project Medusa (liners in particular)</a:t>
            </a:r>
            <a:endParaRPr/>
          </a:p>
          <a:p>
            <a:pPr indent="-298450" lvl="0" marL="457200" rtl="0" algn="l">
              <a:spcBef>
                <a:spcPts val="0"/>
              </a:spcBef>
              <a:spcAft>
                <a:spcPts val="0"/>
              </a:spcAft>
              <a:buSzPts val="1100"/>
              <a:buChar char="●"/>
            </a:pPr>
            <a:r>
              <a:rPr lang="en"/>
              <a:t>Our case is 3/16” thick, and we are using a liner that is ⅛” thick</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4" name="Shape 234"/>
        <p:cNvGrpSpPr/>
        <p:nvPr/>
      </p:nvGrpSpPr>
      <p:grpSpPr>
        <a:xfrm>
          <a:off x="0" y="0"/>
          <a:ext cx="0" cy="0"/>
          <a:chOff x="0" y="0"/>
          <a:chExt cx="0" cy="0"/>
        </a:xfrm>
      </p:grpSpPr>
      <p:sp>
        <p:nvSpPr>
          <p:cNvPr id="235" name="Google Shape;235;g2b1b7aa2868_0_6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6" name="Google Shape;236;g2b1b7aa2868_0_6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CRIS</a:t>
            </a:r>
            <a:endParaRPr b="1"/>
          </a:p>
          <a:p>
            <a:pPr indent="-298450" lvl="0" marL="457200" rtl="0" algn="l">
              <a:spcBef>
                <a:spcPts val="0"/>
              </a:spcBef>
              <a:spcAft>
                <a:spcPts val="0"/>
              </a:spcAft>
              <a:buSzPts val="1100"/>
              <a:buChar char="●"/>
            </a:pPr>
            <a:r>
              <a:rPr lang="en"/>
              <a:t>The design requirements for the forward closure were to prevent gas from escaping through the top end (we would like for all of the gas to exit through the nozzle), and seat a pressure transducer to collect pressure data during static fires (this would screw into the hole on the bottom of the forward closure).</a:t>
            </a:r>
            <a:endParaRPr/>
          </a:p>
          <a:p>
            <a:pPr indent="-298450" lvl="0" marL="457200" rtl="0" algn="l">
              <a:spcBef>
                <a:spcPts val="0"/>
              </a:spcBef>
              <a:spcAft>
                <a:spcPts val="0"/>
              </a:spcAft>
              <a:buSzPts val="1100"/>
              <a:buChar char="●"/>
            </a:pPr>
            <a:r>
              <a:rPr lang="en"/>
              <a:t>Utilized fine element analysis to minimize the thickness of the wall and bottom. The minimum thickness (near the bottom o-ring groove) is 0.218”, and the thickness at the bottom is 0.400”. Collectively these figures allow the part to have an overall FoS of 2 based on the 800 psi max internal pressure. </a:t>
            </a:r>
            <a:endParaRPr/>
          </a:p>
          <a:p>
            <a:pPr indent="-298450" lvl="0" marL="457200" rtl="0" algn="l">
              <a:spcBef>
                <a:spcPts val="0"/>
              </a:spcBef>
              <a:spcAft>
                <a:spcPts val="0"/>
              </a:spcAft>
              <a:buSzPts val="1100"/>
              <a:buChar char="●"/>
            </a:pPr>
            <a:r>
              <a:rPr lang="en"/>
              <a:t>O-rings to seal the case (top of part) are 2-355, ablative liner (bottom) is sealed by 2-353 series o-rings. </a:t>
            </a:r>
            <a:endParaRPr/>
          </a:p>
          <a:p>
            <a:pPr indent="-298450" lvl="0" marL="457200" rtl="0" algn="l">
              <a:spcBef>
                <a:spcPts val="0"/>
              </a:spcBef>
              <a:spcAft>
                <a:spcPts val="0"/>
              </a:spcAft>
              <a:buSzPts val="1100"/>
              <a:buChar char="●"/>
            </a:pPr>
            <a:r>
              <a:rPr lang="en"/>
              <a:t>The part has an overall mass of 1.94 lbs.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7" name="Shape 247"/>
        <p:cNvGrpSpPr/>
        <p:nvPr/>
      </p:nvGrpSpPr>
      <p:grpSpPr>
        <a:xfrm>
          <a:off x="0" y="0"/>
          <a:ext cx="0" cy="0"/>
          <a:chOff x="0" y="0"/>
          <a:chExt cx="0" cy="0"/>
        </a:xfrm>
      </p:grpSpPr>
      <p:sp>
        <p:nvSpPr>
          <p:cNvPr id="248" name="Google Shape;248;g2b1b7aa2868_0_6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9" name="Google Shape;249;g2b1b7aa2868_0_6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CRIS</a:t>
            </a:r>
            <a:endParaRPr b="1"/>
          </a:p>
          <a:p>
            <a:pPr indent="-298450" lvl="0" marL="457200" rtl="0" algn="l">
              <a:spcBef>
                <a:spcPts val="0"/>
              </a:spcBef>
              <a:spcAft>
                <a:spcPts val="0"/>
              </a:spcAft>
              <a:buSzPts val="1100"/>
              <a:buChar char="●"/>
            </a:pPr>
            <a:r>
              <a:rPr lang="en"/>
              <a:t>The FEA here shows a minimum Factor of Safety for each individual components is above 1. Since there is a “band” of the component at or above the necessary safety factor of 2, the factor of safety of 1 on some edges is still enough to ensure there would be no deformation and give the part an FoS of 2. </a:t>
            </a:r>
            <a:endParaRPr/>
          </a:p>
          <a:p>
            <a:pPr indent="-298450" lvl="0" marL="457200" rtl="0" algn="l">
              <a:spcBef>
                <a:spcPts val="0"/>
              </a:spcBef>
              <a:spcAft>
                <a:spcPts val="0"/>
              </a:spcAft>
              <a:buSzPts val="1100"/>
              <a:buChar char="●"/>
            </a:pPr>
            <a:r>
              <a:rPr lang="en"/>
              <a:t>Despite this, since we are required by SpacePort to use the part we have tested for launch, we would need to see if the part yielded. In particular, if there is any deformity on the bottom face of the FC, we would need to adjust the thickness of the wall or bottom to make the part reusable.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9" name="Shape 259"/>
        <p:cNvGrpSpPr/>
        <p:nvPr/>
      </p:nvGrpSpPr>
      <p:grpSpPr>
        <a:xfrm>
          <a:off x="0" y="0"/>
          <a:ext cx="0" cy="0"/>
          <a:chOff x="0" y="0"/>
          <a:chExt cx="0" cy="0"/>
        </a:xfrm>
      </p:grpSpPr>
      <p:sp>
        <p:nvSpPr>
          <p:cNvPr id="260" name="Google Shape;260;g2b1b7aa2868_0_6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1" name="Google Shape;261;g2b1b7aa2868_0_6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CRIS</a:t>
            </a:r>
            <a:endParaRPr b="1"/>
          </a:p>
          <a:p>
            <a:pPr indent="-298450" lvl="0" marL="457200" rtl="0" algn="l">
              <a:spcBef>
                <a:spcPts val="0"/>
              </a:spcBef>
              <a:spcAft>
                <a:spcPts val="0"/>
              </a:spcAft>
              <a:buSzPts val="1100"/>
              <a:buChar char="●"/>
            </a:pPr>
            <a:r>
              <a:rPr lang="en"/>
              <a:t>The requirements for the FRR are to connect the booster to the mission package tube. In this case the interface was designed to have a taper, which is the angled bit of the lip. </a:t>
            </a:r>
            <a:endParaRPr/>
          </a:p>
          <a:p>
            <a:pPr indent="-298450" lvl="0" marL="457200" rtl="0" algn="l">
              <a:spcBef>
                <a:spcPts val="0"/>
              </a:spcBef>
              <a:spcAft>
                <a:spcPts val="0"/>
              </a:spcAft>
              <a:buSzPts val="1100"/>
              <a:buChar char="●"/>
            </a:pPr>
            <a:r>
              <a:rPr lang="en"/>
              <a:t>The FRR was also required to withstand around 90 kN of upward force from the maximum pressure. This maximum pressure was applied on the bottom face of the FRR, and an FEA shown later demonstrates the requirement for a FoS above 2 is still met. </a:t>
            </a:r>
            <a:endParaRPr/>
          </a:p>
          <a:p>
            <a:pPr indent="-298450" lvl="0" marL="457200" rtl="0" algn="l">
              <a:spcBef>
                <a:spcPts val="0"/>
              </a:spcBef>
              <a:spcAft>
                <a:spcPts val="0"/>
              </a:spcAft>
              <a:buSzPts val="1100"/>
              <a:buChar char="●"/>
            </a:pPr>
            <a:r>
              <a:rPr lang="en"/>
              <a:t>Additionally, the FRR has to withstand the maximum downward force of around 21 kN, which is a combination of gravitational acceleration and drag. </a:t>
            </a:r>
            <a:endParaRPr/>
          </a:p>
          <a:p>
            <a:pPr indent="-298450" lvl="0" marL="457200" rtl="0" algn="l">
              <a:spcBef>
                <a:spcPts val="0"/>
              </a:spcBef>
              <a:spcAft>
                <a:spcPts val="0"/>
              </a:spcAft>
              <a:buSzPts val="1100"/>
              <a:buChar char="●"/>
            </a:pPr>
            <a:r>
              <a:rPr lang="en"/>
              <a:t>Currently, the minimum FoS is 2.78 from the upward forces on the bottom face. </a:t>
            </a:r>
            <a:endParaRPr/>
          </a:p>
          <a:p>
            <a:pPr indent="-298450" lvl="0" marL="457200" rtl="0" algn="l">
              <a:spcBef>
                <a:spcPts val="0"/>
              </a:spcBef>
              <a:spcAft>
                <a:spcPts val="0"/>
              </a:spcAft>
              <a:buSzPts val="1100"/>
              <a:buChar char="●"/>
            </a:pPr>
            <a:r>
              <a:rPr lang="en"/>
              <a:t>The thickness of the top component is .2975”, and the thickness of the bottom component is .200”. There is no longer a taper on the interior face of the part for ease of machining. </a:t>
            </a:r>
            <a:endParaRPr/>
          </a:p>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 name="Shape 284"/>
        <p:cNvGrpSpPr/>
        <p:nvPr/>
      </p:nvGrpSpPr>
      <p:grpSpPr>
        <a:xfrm>
          <a:off x="0" y="0"/>
          <a:ext cx="0" cy="0"/>
          <a:chOff x="0" y="0"/>
          <a:chExt cx="0" cy="0"/>
        </a:xfrm>
      </p:grpSpPr>
      <p:sp>
        <p:nvSpPr>
          <p:cNvPr id="285" name="Google Shape;285;g2b1b7aa2868_0_6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6" name="Google Shape;286;g2b1b7aa2868_0_6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CRIS</a:t>
            </a:r>
            <a:endParaRPr b="1"/>
          </a:p>
          <a:p>
            <a:pPr indent="-298450" lvl="0" marL="457200" rtl="0" algn="l">
              <a:spcBef>
                <a:spcPts val="0"/>
              </a:spcBef>
              <a:spcAft>
                <a:spcPts val="0"/>
              </a:spcAft>
              <a:buSzPts val="1100"/>
              <a:buChar char="●"/>
            </a:pPr>
            <a:r>
              <a:rPr lang="en"/>
              <a:t>The maximum forces are extracted using Matlab to combine the pressure, gravitational, and drag force data from Open Motor at each time. The max upward force of around 89 kN </a:t>
            </a:r>
            <a:r>
              <a:rPr lang="en">
                <a:solidFill>
                  <a:schemeClr val="dk1"/>
                </a:solidFill>
              </a:rPr>
              <a:t>indicates </a:t>
            </a:r>
            <a:r>
              <a:rPr lang="en"/>
              <a:t>the maximum force experienced at any one time throughout the duration of the flight of the rocket. </a:t>
            </a:r>
            <a:endParaRPr/>
          </a:p>
          <a:p>
            <a:pPr indent="-298450" lvl="1" marL="914400" rtl="0" algn="l">
              <a:spcBef>
                <a:spcPts val="0"/>
              </a:spcBef>
              <a:spcAft>
                <a:spcPts val="0"/>
              </a:spcAft>
              <a:buSzPts val="1100"/>
              <a:buChar char="○"/>
            </a:pPr>
            <a:r>
              <a:rPr lang="en"/>
              <a:t>The upward force acts on the bottom face of the FRR. </a:t>
            </a:r>
            <a:endParaRPr/>
          </a:p>
          <a:p>
            <a:pPr indent="-298450" lvl="0" marL="457200" rtl="0" algn="l">
              <a:spcBef>
                <a:spcPts val="0"/>
              </a:spcBef>
              <a:spcAft>
                <a:spcPts val="0"/>
              </a:spcAft>
              <a:buSzPts val="1100"/>
              <a:buChar char="●"/>
            </a:pPr>
            <a:r>
              <a:rPr lang="en"/>
              <a:t>The maximum downward force occurs at a different time than the maximum upward forces, which will be reflected in the FEA.</a:t>
            </a:r>
            <a:endParaRPr/>
          </a:p>
          <a:p>
            <a:pPr indent="-298450" lvl="0" marL="457200" rtl="0" algn="l">
              <a:spcBef>
                <a:spcPts val="0"/>
              </a:spcBef>
              <a:spcAft>
                <a:spcPts val="0"/>
              </a:spcAft>
              <a:buSzPts val="1100"/>
              <a:buChar char="●"/>
            </a:pPr>
            <a:r>
              <a:rPr lang="en"/>
              <a:t>The maximum downward force is calculated by multiplying the maximum acceleration of the rocket, around 112 m/s^2 by the mass above the sustainer nozzle, around 184 kgs. This yields a max gravitational acceleration of around 20.67 kN.</a:t>
            </a:r>
            <a:endParaRPr/>
          </a:p>
          <a:p>
            <a:pPr indent="-298450" lvl="0" marL="457200" rtl="0" algn="l">
              <a:spcBef>
                <a:spcPts val="0"/>
              </a:spcBef>
              <a:spcAft>
                <a:spcPts val="0"/>
              </a:spcAft>
              <a:buSzPts val="1100"/>
              <a:buChar char="●"/>
            </a:pPr>
            <a:r>
              <a:rPr lang="en"/>
              <a:t>The drag force extracted from Ras Aero is about .184 kN, which means the total downward force has a maximum of 21 kN. </a:t>
            </a:r>
            <a:endParaRPr/>
          </a:p>
          <a:p>
            <a:pPr indent="-298450" lvl="0" marL="457200" rtl="0" algn="l">
              <a:spcBef>
                <a:spcPts val="0"/>
              </a:spcBef>
              <a:spcAft>
                <a:spcPts val="0"/>
              </a:spcAft>
              <a:buSzPts val="1100"/>
              <a:buChar char="●"/>
            </a:pPr>
            <a:r>
              <a:rPr lang="en"/>
              <a:t>Talk about why we are evaluating them separately (ie something could go wrong and downward forces don’t exist, rocket pressurizes before any sort of acceleration and movement, this is a way to ensure we have the right numbers) </a:t>
            </a:r>
            <a:endParaRPr/>
          </a:p>
          <a:p>
            <a:pPr indent="0" lvl="0" marL="914400" rtl="0" algn="l">
              <a:spcBef>
                <a:spcPts val="0"/>
              </a:spcBef>
              <a:spcAft>
                <a:spcPts val="0"/>
              </a:spcAft>
              <a:buNone/>
            </a:pPr>
            <a:r>
              <a:t/>
            </a:r>
            <a:endParaRPr/>
          </a:p>
          <a:p>
            <a:pPr indent="0" lvl="0" marL="914400" rtl="0" algn="l">
              <a:spcBef>
                <a:spcPts val="0"/>
              </a:spcBef>
              <a:spcAft>
                <a:spcPts val="0"/>
              </a:spcAft>
              <a:buNone/>
            </a:pPr>
            <a:r>
              <a:t/>
            </a:r>
            <a:endParaRPr/>
          </a:p>
          <a:p>
            <a:pPr indent="0" lvl="0" marL="91440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 name="Shape 295"/>
        <p:cNvGrpSpPr/>
        <p:nvPr/>
      </p:nvGrpSpPr>
      <p:grpSpPr>
        <a:xfrm>
          <a:off x="0" y="0"/>
          <a:ext cx="0" cy="0"/>
          <a:chOff x="0" y="0"/>
          <a:chExt cx="0" cy="0"/>
        </a:xfrm>
      </p:grpSpPr>
      <p:sp>
        <p:nvSpPr>
          <p:cNvPr id="296" name="Google Shape;296;g2b1b7aa2868_0_6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7" name="Google Shape;297;g2b1b7aa2868_0_6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CRIS</a:t>
            </a:r>
            <a:endParaRPr b="1"/>
          </a:p>
          <a:p>
            <a:pPr indent="-298450" lvl="0" marL="457200" rtl="0" algn="l">
              <a:spcBef>
                <a:spcPts val="0"/>
              </a:spcBef>
              <a:spcAft>
                <a:spcPts val="0"/>
              </a:spcAft>
              <a:buSzPts val="1100"/>
              <a:buChar char="●"/>
            </a:pPr>
            <a:r>
              <a:rPr lang="en"/>
              <a:t>The FEA illustrates the 88.96 kN of force from pressure acting on the bottom face of the FRR. The minimum safety factor here is 2.77, which is significantly smaller than what he had previously when the thicknesses were based on the length of engagement.</a:t>
            </a:r>
            <a:endParaRPr/>
          </a:p>
          <a:p>
            <a:pPr indent="-298450" lvl="0" marL="457200" rtl="0" algn="l">
              <a:spcBef>
                <a:spcPts val="0"/>
              </a:spcBef>
              <a:spcAft>
                <a:spcPts val="0"/>
              </a:spcAft>
              <a:buSzPts val="1100"/>
              <a:buChar char="●"/>
            </a:pPr>
            <a:r>
              <a:rPr lang="en"/>
              <a:t>Although this is quite a bit higher than the FoS of 2 necessary for spaceport, we did not want to take any risk by going any thinner on the bottom even if the FEA allowed.</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7" name="Shape 307"/>
        <p:cNvGrpSpPr/>
        <p:nvPr/>
      </p:nvGrpSpPr>
      <p:grpSpPr>
        <a:xfrm>
          <a:off x="0" y="0"/>
          <a:ext cx="0" cy="0"/>
          <a:chOff x="0" y="0"/>
          <a:chExt cx="0" cy="0"/>
        </a:xfrm>
      </p:grpSpPr>
      <p:sp>
        <p:nvSpPr>
          <p:cNvPr id="308" name="Google Shape;308;g2b1b7aa2868_0_6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9" name="Google Shape;309;g2b1b7aa2868_0_6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CRIS</a:t>
            </a:r>
            <a:endParaRPr b="1">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As a sanity check, we also performed FEA for the maximum displacement with the 21 kN.</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This diagram shows displacement in the places we would expect, with the maximum displacement being .0005 inches, which should be fine for our purposes. </a:t>
            </a:r>
            <a:endParaRPr>
              <a:solidFill>
                <a:schemeClr val="dk1"/>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g2b1b7aa2868_0_6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7" name="Google Shape;317;g2b1b7aa2868_0_6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CRIS</a:t>
            </a:r>
            <a:endParaRPr b="1">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When deciding on bolts to use for both motors, the primary considerations we had in mind were to</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Use coarse threads to limit stripping aluminum threading</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Use torx heads to mitigate stripping of the head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Our final bolt choice are 5/16” diameter, 18 </a:t>
            </a:r>
            <a:r>
              <a:rPr b="1" lang="en">
                <a:solidFill>
                  <a:schemeClr val="dk1"/>
                </a:solidFill>
              </a:rPr>
              <a:t>threads per inch</a:t>
            </a:r>
            <a:r>
              <a:rPr lang="en">
                <a:solidFill>
                  <a:schemeClr val="dk1"/>
                </a:solidFill>
              </a:rPr>
              <a:t>, ¾” long countersunk bolts with a countersink angle of 82</a:t>
            </a:r>
            <a:r>
              <a:rPr baseline="30000" lang="en">
                <a:solidFill>
                  <a:schemeClr val="dk1"/>
                </a:solidFill>
              </a:rPr>
              <a:t>o</a:t>
            </a:r>
            <a:r>
              <a:rPr lang="en">
                <a:solidFill>
                  <a:schemeClr val="dk1"/>
                </a:solidFill>
              </a:rPr>
              <a:t> made of black-oxide alloy steel which has a tensile strength of 150,000 psi</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Acknowledge that the FRR will bolts with the same thread size, just of a different length</a:t>
            </a:r>
            <a:endParaRPr>
              <a:solidFill>
                <a:schemeClr val="dk1"/>
              </a:solidFil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4" name="Shape 324"/>
        <p:cNvGrpSpPr/>
        <p:nvPr/>
      </p:nvGrpSpPr>
      <p:grpSpPr>
        <a:xfrm>
          <a:off x="0" y="0"/>
          <a:ext cx="0" cy="0"/>
          <a:chOff x="0" y="0"/>
          <a:chExt cx="0" cy="0"/>
        </a:xfrm>
      </p:grpSpPr>
      <p:sp>
        <p:nvSpPr>
          <p:cNvPr id="325" name="Google Shape;325;g2b1b7aa2868_0_6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6" name="Google Shape;326;g2b1b7aa2868_0_6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CRIS</a:t>
            </a:r>
            <a:endParaRPr b="1"/>
          </a:p>
          <a:p>
            <a:pPr indent="0" lvl="0" marL="0" rtl="0" algn="l">
              <a:spcBef>
                <a:spcPts val="0"/>
              </a:spcBef>
              <a:spcAft>
                <a:spcPts val="0"/>
              </a:spcAft>
              <a:buNone/>
            </a:pPr>
            <a:r>
              <a:rPr lang="en"/>
              <a:t>** Removed design assumptions but should still mention them</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Our final bolt pattern for each end of each motor is </a:t>
            </a:r>
            <a:r>
              <a:rPr b="1" lang="en"/>
              <a:t>2 rows of 10 bolts </a:t>
            </a:r>
            <a:r>
              <a:rPr lang="en"/>
              <a:t>each giving us a total of </a:t>
            </a:r>
            <a:r>
              <a:rPr b="1" lang="en"/>
              <a:t>40 bolts per motor</a:t>
            </a:r>
            <a:r>
              <a:rPr lang="en"/>
              <a:t>. </a:t>
            </a:r>
            <a:endParaRPr/>
          </a:p>
          <a:p>
            <a:pPr indent="0" lvl="0" marL="0" rtl="0" algn="l">
              <a:spcBef>
                <a:spcPts val="0"/>
              </a:spcBef>
              <a:spcAft>
                <a:spcPts val="0"/>
              </a:spcAft>
              <a:buNone/>
            </a:pPr>
            <a:r>
              <a:rPr lang="en"/>
              <a:t>The minimum factor of safety of this arrangement is 2.06 which is for its </a:t>
            </a:r>
            <a:r>
              <a:rPr b="1" lang="en"/>
              <a:t>compressive strength</a:t>
            </a:r>
            <a:r>
              <a:rPr lang="en"/>
              <a:t>, and is above the Spaceport America requirement of an FoS &gt; 2</a:t>
            </a:r>
            <a:endParaRPr/>
          </a:p>
          <a:p>
            <a:pPr indent="0" lvl="0" marL="0" rtl="0" algn="l">
              <a:spcBef>
                <a:spcPts val="0"/>
              </a:spcBef>
              <a:spcAft>
                <a:spcPts val="0"/>
              </a:spcAft>
              <a:buNone/>
            </a:pPr>
            <a:r>
              <a:rPr lang="en"/>
              <a:t>Our design assumptions for this arrangement’s FoSs were an edge distance of 1.5 times the bolt diameter (</a:t>
            </a:r>
            <a:r>
              <a:rPr b="1" lang="en"/>
              <a:t>measured from edge of case to edge of bolt</a:t>
            </a:r>
            <a:r>
              <a:rPr lang="en"/>
              <a:t>), a row to row distance of 3 times the bolt diameter (measured from center to center), an engagement length of </a:t>
            </a:r>
            <a:r>
              <a:rPr b="1" lang="en"/>
              <a:t>at least</a:t>
            </a:r>
            <a:r>
              <a:rPr lang="en"/>
              <a:t> 1.5 times the bolt diameter.</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g2b1b7aa2868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2b1b7aa2868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8" name="Shape 338"/>
        <p:cNvGrpSpPr/>
        <p:nvPr/>
      </p:nvGrpSpPr>
      <p:grpSpPr>
        <a:xfrm>
          <a:off x="0" y="0"/>
          <a:ext cx="0" cy="0"/>
          <a:chOff x="0" y="0"/>
          <a:chExt cx="0" cy="0"/>
        </a:xfrm>
      </p:grpSpPr>
      <p:sp>
        <p:nvSpPr>
          <p:cNvPr id="339" name="Google Shape;339;g2b1b7aa2868_0_7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0" name="Google Shape;340;g2b1b7aa2868_0_7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CRIS</a:t>
            </a:r>
            <a:endParaRPr b="1"/>
          </a:p>
          <a:p>
            <a:pPr indent="0" lvl="0" marL="0" rtl="0" algn="l">
              <a:spcBef>
                <a:spcPts val="0"/>
              </a:spcBef>
              <a:spcAft>
                <a:spcPts val="0"/>
              </a:spcAft>
              <a:buClr>
                <a:schemeClr val="dk1"/>
              </a:buClr>
              <a:buSzPts val="1100"/>
              <a:buFont typeface="Arial"/>
              <a:buNone/>
            </a:pPr>
            <a:r>
              <a:rPr lang="en" sz="1200">
                <a:solidFill>
                  <a:schemeClr val="dk1"/>
                </a:solidFill>
                <a:latin typeface="Open Sans Medium"/>
                <a:ea typeface="Open Sans Medium"/>
                <a:cs typeface="Open Sans Medium"/>
                <a:sym typeface="Open Sans Medium"/>
              </a:rPr>
              <a:t>Analyzed failure modes to determine first mode of failure and calculated torque spec accordingly.</a:t>
            </a:r>
            <a:endParaRPr sz="1200">
              <a:solidFill>
                <a:schemeClr val="dk1"/>
              </a:solidFill>
              <a:latin typeface="Open Sans Medium"/>
              <a:ea typeface="Open Sans Medium"/>
              <a:cs typeface="Open Sans Medium"/>
              <a:sym typeface="Open Sans Medium"/>
            </a:endParaRPr>
          </a:p>
          <a:p>
            <a:pPr indent="0" lvl="0" marL="0" rtl="0" algn="l">
              <a:spcBef>
                <a:spcPts val="0"/>
              </a:spcBef>
              <a:spcAft>
                <a:spcPts val="0"/>
              </a:spcAft>
              <a:buClr>
                <a:schemeClr val="dk1"/>
              </a:buClr>
              <a:buSzPts val="1100"/>
              <a:buFont typeface="Arial"/>
              <a:buNone/>
            </a:pPr>
            <a:r>
              <a:t/>
            </a:r>
            <a:endParaRPr sz="1200">
              <a:solidFill>
                <a:schemeClr val="dk1"/>
              </a:solidFill>
              <a:latin typeface="Open Sans Medium"/>
              <a:ea typeface="Open Sans Medium"/>
              <a:cs typeface="Open Sans Medium"/>
              <a:sym typeface="Open Sans Medium"/>
            </a:endParaRPr>
          </a:p>
          <a:p>
            <a:pPr indent="0" lvl="0" marL="0" rtl="0" algn="l">
              <a:spcBef>
                <a:spcPts val="0"/>
              </a:spcBef>
              <a:spcAft>
                <a:spcPts val="0"/>
              </a:spcAft>
              <a:buClr>
                <a:schemeClr val="dk1"/>
              </a:buClr>
              <a:buSzPts val="1100"/>
              <a:buFont typeface="Arial"/>
              <a:buNone/>
            </a:pPr>
            <a:r>
              <a:rPr lang="en" sz="1200">
                <a:solidFill>
                  <a:schemeClr val="dk1"/>
                </a:solidFill>
                <a:latin typeface="Open Sans Medium"/>
                <a:ea typeface="Open Sans Medium"/>
                <a:cs typeface="Open Sans Medium"/>
                <a:sym typeface="Open Sans Medium"/>
              </a:rPr>
              <a:t>To determine the appropriate torque for our bolts, we used the following assumptions, which are:</a:t>
            </a:r>
            <a:endParaRPr sz="1200">
              <a:solidFill>
                <a:schemeClr val="dk1"/>
              </a:solidFill>
              <a:latin typeface="Open Sans Medium"/>
              <a:ea typeface="Open Sans Medium"/>
              <a:cs typeface="Open Sans Medium"/>
              <a:sym typeface="Open Sans Medium"/>
            </a:endParaRPr>
          </a:p>
          <a:p>
            <a:pPr indent="0" lvl="0" marL="0" rtl="0" algn="l">
              <a:spcBef>
                <a:spcPts val="0"/>
              </a:spcBef>
              <a:spcAft>
                <a:spcPts val="0"/>
              </a:spcAft>
              <a:buClr>
                <a:schemeClr val="dk1"/>
              </a:buClr>
              <a:buSzPts val="1100"/>
              <a:buFont typeface="Arial"/>
              <a:buNone/>
            </a:pPr>
            <a:r>
              <a:rPr lang="en" sz="1200">
                <a:solidFill>
                  <a:schemeClr val="dk1"/>
                </a:solidFill>
                <a:latin typeface="Open Sans Medium"/>
                <a:ea typeface="Open Sans Medium"/>
                <a:cs typeface="Open Sans Medium"/>
                <a:sym typeface="Open Sans Medium"/>
              </a:rPr>
              <a:t>[the assumptions]</a:t>
            </a:r>
            <a:endParaRPr sz="1200">
              <a:solidFill>
                <a:schemeClr val="dk1"/>
              </a:solidFill>
              <a:latin typeface="Open Sans Medium"/>
              <a:ea typeface="Open Sans Medium"/>
              <a:cs typeface="Open Sans Medium"/>
              <a:sym typeface="Open Sans Medium"/>
            </a:endParaRPr>
          </a:p>
          <a:p>
            <a:pPr indent="0" lvl="0" marL="0" rtl="0" algn="l">
              <a:spcBef>
                <a:spcPts val="0"/>
              </a:spcBef>
              <a:spcAft>
                <a:spcPts val="0"/>
              </a:spcAft>
              <a:buClr>
                <a:schemeClr val="dk1"/>
              </a:buClr>
              <a:buSzPts val="1100"/>
              <a:buFont typeface="Arial"/>
              <a:buNone/>
            </a:pPr>
            <a:r>
              <a:t/>
            </a:r>
            <a:endParaRPr sz="1200">
              <a:solidFill>
                <a:schemeClr val="dk1"/>
              </a:solidFill>
              <a:latin typeface="Open Sans Medium"/>
              <a:ea typeface="Open Sans Medium"/>
              <a:cs typeface="Open Sans Medium"/>
              <a:sym typeface="Open Sans Medium"/>
            </a:endParaRPr>
          </a:p>
          <a:p>
            <a:pPr indent="0" lvl="0" marL="0" rtl="0" algn="l">
              <a:spcBef>
                <a:spcPts val="0"/>
              </a:spcBef>
              <a:spcAft>
                <a:spcPts val="0"/>
              </a:spcAft>
              <a:buClr>
                <a:schemeClr val="dk1"/>
              </a:buClr>
              <a:buSzPts val="1100"/>
              <a:buFont typeface="Arial"/>
              <a:buNone/>
            </a:pPr>
            <a:r>
              <a:rPr lang="en" sz="1200">
                <a:solidFill>
                  <a:schemeClr val="dk1"/>
                </a:solidFill>
                <a:latin typeface="Open Sans Medium"/>
                <a:ea typeface="Open Sans Medium"/>
                <a:cs typeface="Open Sans Medium"/>
                <a:sym typeface="Open Sans Medium"/>
              </a:rPr>
              <a:t>These assumptions gave us a lubricated torque of 6.1Nm, preload of 2.237 kN, and failure mode in the shaft</a:t>
            </a:r>
            <a:endParaRPr sz="1200">
              <a:solidFill>
                <a:schemeClr val="dk1"/>
              </a:solidFill>
              <a:latin typeface="Open Sans Medium"/>
              <a:ea typeface="Open Sans Medium"/>
              <a:cs typeface="Open Sans Medium"/>
              <a:sym typeface="Open Sans Medium"/>
            </a:endParaRPr>
          </a:p>
          <a:p>
            <a:pPr indent="0" lvl="0" marL="0" rtl="0" algn="l">
              <a:spcBef>
                <a:spcPts val="0"/>
              </a:spcBef>
              <a:spcAft>
                <a:spcPts val="0"/>
              </a:spcAft>
              <a:buClr>
                <a:schemeClr val="dk1"/>
              </a:buClr>
              <a:buSzPts val="1100"/>
              <a:buFont typeface="Arial"/>
              <a:buNone/>
            </a:pPr>
            <a:r>
              <a:rPr lang="en" sz="1200">
                <a:solidFill>
                  <a:schemeClr val="dk1"/>
                </a:solidFill>
                <a:latin typeface="Open Sans Medium"/>
                <a:ea typeface="Open Sans Medium"/>
                <a:cs typeface="Open Sans Medium"/>
                <a:sym typeface="Open Sans Medium"/>
              </a:rPr>
              <a:t>Explain what failure mode in shaft means (when the bolt fails, it will </a:t>
            </a:r>
            <a:r>
              <a:rPr b="1" lang="en" sz="1200">
                <a:solidFill>
                  <a:schemeClr val="dk1"/>
                </a:solidFill>
                <a:latin typeface="Open Sans"/>
                <a:ea typeface="Open Sans"/>
                <a:cs typeface="Open Sans"/>
                <a:sym typeface="Open Sans"/>
              </a:rPr>
              <a:t>break away at the head</a:t>
            </a:r>
            <a:r>
              <a:rPr lang="en" sz="1200">
                <a:solidFill>
                  <a:schemeClr val="dk1"/>
                </a:solidFill>
                <a:latin typeface="Open Sans Medium"/>
                <a:ea typeface="Open Sans Medium"/>
                <a:cs typeface="Open Sans Medium"/>
                <a:sym typeface="Open Sans Medium"/>
              </a:rPr>
              <a:t>, allowing us to know that something went wrong)</a:t>
            </a:r>
            <a:endParaRPr sz="1200">
              <a:solidFill>
                <a:schemeClr val="dk1"/>
              </a:solidFill>
              <a:latin typeface="Open Sans Medium"/>
              <a:ea typeface="Open Sans Medium"/>
              <a:cs typeface="Open Sans Medium"/>
              <a:sym typeface="Open Sans Medium"/>
            </a:endParaRPr>
          </a:p>
          <a:p>
            <a:pPr indent="0" lvl="0" marL="0" rtl="0" algn="l">
              <a:spcBef>
                <a:spcPts val="0"/>
              </a:spcBef>
              <a:spcAft>
                <a:spcPts val="0"/>
              </a:spcAft>
              <a:buClr>
                <a:schemeClr val="dk1"/>
              </a:buClr>
              <a:buSzPts val="1100"/>
              <a:buFont typeface="Arial"/>
              <a:buNone/>
            </a:pPr>
            <a:r>
              <a:t/>
            </a:r>
            <a:endParaRPr sz="1200">
              <a:solidFill>
                <a:schemeClr val="dk1"/>
              </a:solidFill>
              <a:latin typeface="Open Sans Medium"/>
              <a:ea typeface="Open Sans Medium"/>
              <a:cs typeface="Open Sans Medium"/>
              <a:sym typeface="Open Sans Medium"/>
            </a:endParaRPr>
          </a:p>
          <a:p>
            <a:pPr indent="0" lvl="0" marL="0" rtl="0" algn="l">
              <a:spcBef>
                <a:spcPts val="0"/>
              </a:spcBef>
              <a:spcAft>
                <a:spcPts val="0"/>
              </a:spcAft>
              <a:buClr>
                <a:schemeClr val="dk1"/>
              </a:buClr>
              <a:buSzPts val="1100"/>
              <a:buFont typeface="Arial"/>
              <a:buNone/>
            </a:pPr>
            <a:r>
              <a:rPr lang="en" sz="1200">
                <a:solidFill>
                  <a:schemeClr val="dk1"/>
                </a:solidFill>
                <a:latin typeface="Open Sans Medium"/>
                <a:ea typeface="Open Sans Medium"/>
                <a:cs typeface="Open Sans Medium"/>
                <a:sym typeface="Open Sans Medium"/>
              </a:rPr>
              <a:t>Our torque analysis also gave the following values for the maximum load that the bolt and hole can withstand (</a:t>
            </a:r>
            <a:r>
              <a:rPr b="1" lang="en" sz="1200">
                <a:solidFill>
                  <a:schemeClr val="dk1"/>
                </a:solidFill>
                <a:latin typeface="Open Sans"/>
                <a:ea typeface="Open Sans"/>
                <a:cs typeface="Open Sans"/>
                <a:sym typeface="Open Sans"/>
              </a:rPr>
              <a:t>and maintain our factor of safety</a:t>
            </a:r>
            <a:r>
              <a:rPr lang="en" sz="1200">
                <a:solidFill>
                  <a:schemeClr val="dk1"/>
                </a:solidFill>
                <a:latin typeface="Open Sans Medium"/>
                <a:ea typeface="Open Sans Medium"/>
                <a:cs typeface="Open Sans Medium"/>
                <a:sym typeface="Open Sans Medium"/>
              </a:rPr>
              <a:t> of 2)</a:t>
            </a:r>
            <a:endParaRPr sz="1200">
              <a:solidFill>
                <a:schemeClr val="dk1"/>
              </a:solidFill>
              <a:latin typeface="Open Sans Medium"/>
              <a:ea typeface="Open Sans Medium"/>
              <a:cs typeface="Open Sans Medium"/>
              <a:sym typeface="Open Sans Medium"/>
            </a:endParaRPr>
          </a:p>
          <a:p>
            <a:pPr indent="0" lvl="0" marL="0" rtl="0" algn="l">
              <a:spcBef>
                <a:spcPts val="0"/>
              </a:spcBef>
              <a:spcAft>
                <a:spcPts val="0"/>
              </a:spcAft>
              <a:buClr>
                <a:schemeClr val="dk1"/>
              </a:buClr>
              <a:buSzPts val="1100"/>
              <a:buFont typeface="Arial"/>
              <a:buNone/>
            </a:pPr>
            <a:r>
              <a:t/>
            </a:r>
            <a:endParaRPr sz="1200">
              <a:solidFill>
                <a:schemeClr val="dk1"/>
              </a:solidFill>
              <a:latin typeface="Open Sans Medium"/>
              <a:ea typeface="Open Sans Medium"/>
              <a:cs typeface="Open Sans Medium"/>
              <a:sym typeface="Open Sans Medium"/>
            </a:endParaRPr>
          </a:p>
          <a:p>
            <a:pPr indent="0" lvl="0" marL="0" rtl="0" algn="l">
              <a:spcBef>
                <a:spcPts val="0"/>
              </a:spcBef>
              <a:spcAft>
                <a:spcPts val="0"/>
              </a:spcAft>
              <a:buClr>
                <a:schemeClr val="dk1"/>
              </a:buClr>
              <a:buSzPts val="1100"/>
              <a:buFont typeface="Arial"/>
              <a:buNone/>
            </a:pPr>
            <a:r>
              <a:rPr lang="en" sz="1200">
                <a:solidFill>
                  <a:schemeClr val="dk1"/>
                </a:solidFill>
                <a:latin typeface="Open Sans Medium"/>
                <a:ea typeface="Open Sans Medium"/>
                <a:cs typeface="Open Sans Medium"/>
                <a:sym typeface="Open Sans Medium"/>
              </a:rPr>
              <a:t>Comment on how failure in threads is undesirable</a:t>
            </a:r>
            <a:endParaRPr sz="1200">
              <a:solidFill>
                <a:schemeClr val="dk1"/>
              </a:solidFill>
              <a:latin typeface="Open Sans Medium"/>
              <a:ea typeface="Open Sans Medium"/>
              <a:cs typeface="Open Sans Medium"/>
              <a:sym typeface="Open Sans Medium"/>
            </a:endParaRPr>
          </a:p>
          <a:p>
            <a:pPr indent="0" lvl="0" marL="0" rtl="0" algn="l">
              <a:spcBef>
                <a:spcPts val="0"/>
              </a:spcBef>
              <a:spcAft>
                <a:spcPts val="0"/>
              </a:spcAft>
              <a:buClr>
                <a:schemeClr val="dk1"/>
              </a:buClr>
              <a:buSzPts val="1100"/>
              <a:buFont typeface="Arial"/>
              <a:buNone/>
            </a:pPr>
            <a:r>
              <a:t/>
            </a:r>
            <a:endParaRPr sz="1200">
              <a:solidFill>
                <a:schemeClr val="dk1"/>
              </a:solidFill>
              <a:latin typeface="Open Sans Medium"/>
              <a:ea typeface="Open Sans Medium"/>
              <a:cs typeface="Open Sans Medium"/>
              <a:sym typeface="Open Sans Medium"/>
            </a:endParaRPr>
          </a:p>
          <a:p>
            <a:pPr indent="0" lvl="0" marL="0" rtl="0" algn="l">
              <a:spcBef>
                <a:spcPts val="0"/>
              </a:spcBef>
              <a:spcAft>
                <a:spcPts val="0"/>
              </a:spcAft>
              <a:buClr>
                <a:schemeClr val="dk1"/>
              </a:buClr>
              <a:buSzPts val="1100"/>
              <a:buFont typeface="Arial"/>
              <a:buNone/>
            </a:pPr>
            <a:r>
              <a:rPr lang="en" sz="1200">
                <a:solidFill>
                  <a:schemeClr val="dk1"/>
                </a:solidFill>
                <a:latin typeface="Open Sans Medium"/>
                <a:ea typeface="Open Sans Medium"/>
                <a:cs typeface="Open Sans Medium"/>
                <a:sym typeface="Open Sans Medium"/>
              </a:rPr>
              <a:t>We also need to do these calcs for the FRR (bolts and length of engagement will be shorter)</a:t>
            </a:r>
            <a:endParaRPr sz="1200">
              <a:solidFill>
                <a:schemeClr val="dk1"/>
              </a:solidFill>
              <a:latin typeface="Open Sans Medium"/>
              <a:ea typeface="Open Sans Medium"/>
              <a:cs typeface="Open Sans Medium"/>
              <a:sym typeface="Open Sans Medium"/>
            </a:endParaRPr>
          </a:p>
          <a:p>
            <a:pPr indent="0" lvl="0" marL="0" rtl="0" algn="l">
              <a:spcBef>
                <a:spcPts val="0"/>
              </a:spcBef>
              <a:spcAft>
                <a:spcPts val="0"/>
              </a:spcAft>
              <a:buClr>
                <a:schemeClr val="dk1"/>
              </a:buClr>
              <a:buSzPts val="1100"/>
              <a:buFont typeface="Arial"/>
              <a:buNone/>
            </a:pPr>
            <a:r>
              <a:t/>
            </a:r>
            <a:endParaRPr sz="1200">
              <a:solidFill>
                <a:schemeClr val="dk1"/>
              </a:solidFill>
              <a:latin typeface="Open Sans Medium"/>
              <a:ea typeface="Open Sans Medium"/>
              <a:cs typeface="Open Sans Medium"/>
              <a:sym typeface="Open Sans Medium"/>
            </a:endParaRPr>
          </a:p>
          <a:p>
            <a:pPr indent="0" lvl="0" marL="0" rtl="0" algn="l">
              <a:spcBef>
                <a:spcPts val="0"/>
              </a:spcBef>
              <a:spcAft>
                <a:spcPts val="0"/>
              </a:spcAft>
              <a:buClr>
                <a:schemeClr val="dk1"/>
              </a:buClr>
              <a:buSzPts val="1100"/>
              <a:buFont typeface="Arial"/>
              <a:buNone/>
            </a:pPr>
            <a:r>
              <a:t/>
            </a:r>
            <a:endParaRPr sz="1200">
              <a:solidFill>
                <a:schemeClr val="dk1"/>
              </a:solidFill>
              <a:latin typeface="Open Sans Medium"/>
              <a:ea typeface="Open Sans Medium"/>
              <a:cs typeface="Open Sans Medium"/>
              <a:sym typeface="Open Sans Medium"/>
            </a:endParaRPr>
          </a:p>
          <a:p>
            <a:pPr indent="0" lvl="0" marL="0" rtl="0" algn="l">
              <a:spcBef>
                <a:spcPts val="0"/>
              </a:spcBef>
              <a:spcAft>
                <a:spcPts val="0"/>
              </a:spcAft>
              <a:buClr>
                <a:schemeClr val="dk1"/>
              </a:buClr>
              <a:buSzPts val="1100"/>
              <a:buFont typeface="Arial"/>
              <a:buNone/>
            </a:pPr>
            <a:r>
              <a:t/>
            </a:r>
            <a:endParaRPr sz="1200">
              <a:solidFill>
                <a:schemeClr val="dk1"/>
              </a:solidFill>
              <a:latin typeface="Open Sans Medium"/>
              <a:ea typeface="Open Sans Medium"/>
              <a:cs typeface="Open Sans Medium"/>
              <a:sym typeface="Open Sans Medium"/>
            </a:endParaRPr>
          </a:p>
          <a:p>
            <a:pPr indent="0" lvl="0" marL="0" rtl="0" algn="l">
              <a:spcBef>
                <a:spcPts val="0"/>
              </a:spcBef>
              <a:spcAft>
                <a:spcPts val="0"/>
              </a:spcAft>
              <a:buClr>
                <a:schemeClr val="dk1"/>
              </a:buClr>
              <a:buSzPts val="1100"/>
              <a:buFont typeface="Arial"/>
              <a:buNone/>
            </a:pPr>
            <a:r>
              <a:t/>
            </a:r>
            <a:endParaRPr sz="1200">
              <a:solidFill>
                <a:schemeClr val="dk1"/>
              </a:solidFill>
              <a:latin typeface="Open Sans Medium"/>
              <a:ea typeface="Open Sans Medium"/>
              <a:cs typeface="Open Sans Medium"/>
              <a:sym typeface="Open Sans Medium"/>
            </a:endParaRPr>
          </a:p>
          <a:p>
            <a:pPr indent="0" lvl="0" marL="0" rtl="0" algn="l">
              <a:spcBef>
                <a:spcPts val="0"/>
              </a:spcBef>
              <a:spcAft>
                <a:spcPts val="0"/>
              </a:spcAft>
              <a:buClr>
                <a:schemeClr val="dk1"/>
              </a:buClr>
              <a:buSzPts val="1100"/>
              <a:buFont typeface="Arial"/>
              <a:buNone/>
            </a:pPr>
            <a:r>
              <a:t/>
            </a:r>
            <a:endParaRPr sz="1200">
              <a:solidFill>
                <a:schemeClr val="dk1"/>
              </a:solidFill>
              <a:latin typeface="Open Sans Medium"/>
              <a:ea typeface="Open Sans Medium"/>
              <a:cs typeface="Open Sans Medium"/>
              <a:sym typeface="Open Sans Medium"/>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6" name="Shape 346"/>
        <p:cNvGrpSpPr/>
        <p:nvPr/>
      </p:nvGrpSpPr>
      <p:grpSpPr>
        <a:xfrm>
          <a:off x="0" y="0"/>
          <a:ext cx="0" cy="0"/>
          <a:chOff x="0" y="0"/>
          <a:chExt cx="0" cy="0"/>
        </a:xfrm>
      </p:grpSpPr>
      <p:sp>
        <p:nvSpPr>
          <p:cNvPr id="347" name="Google Shape;347;g2b1b7aa2868_0_7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8" name="Google Shape;348;g2b1b7aa2868_0_7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Cris</a:t>
            </a:r>
            <a:endParaRPr b="1"/>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3" name="Shape 353"/>
        <p:cNvGrpSpPr/>
        <p:nvPr/>
      </p:nvGrpSpPr>
      <p:grpSpPr>
        <a:xfrm>
          <a:off x="0" y="0"/>
          <a:ext cx="0" cy="0"/>
          <a:chOff x="0" y="0"/>
          <a:chExt cx="0" cy="0"/>
        </a:xfrm>
      </p:grpSpPr>
      <p:sp>
        <p:nvSpPr>
          <p:cNvPr id="354" name="Google Shape;354;g2b1b7aa2868_0_7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5" name="Google Shape;355;g2b1b7aa2868_0_7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Cris</a:t>
            </a:r>
            <a:endParaRPr b="1"/>
          </a:p>
          <a:p>
            <a:pPr indent="-298450" lvl="0" marL="457200" rtl="0" algn="l">
              <a:spcBef>
                <a:spcPts val="0"/>
              </a:spcBef>
              <a:spcAft>
                <a:spcPts val="0"/>
              </a:spcAft>
              <a:buSzPts val="1100"/>
              <a:buChar char="●"/>
            </a:pPr>
            <a:r>
              <a:rPr lang="en"/>
              <a:t>If the bolts are torqued too loosely, the possibility exists that vibrations during launch or during flight could loosen the bolts and compromise the structural integrity of the rocket. If the bolts are over torqued, they may strip the aluminum threads.</a:t>
            </a:r>
            <a:endParaRPr/>
          </a:p>
          <a:p>
            <a:pPr indent="-298450" lvl="1" marL="914400" rtl="0" algn="l">
              <a:spcBef>
                <a:spcPts val="0"/>
              </a:spcBef>
              <a:spcAft>
                <a:spcPts val="0"/>
              </a:spcAft>
              <a:buSzPts val="1100"/>
              <a:buChar char="○"/>
            </a:pPr>
            <a:r>
              <a:rPr lang="en"/>
              <a:t>To mitigate this, we will tighten the bolts using a torque wrench to tighten to the correct torque.</a:t>
            </a:r>
            <a:endParaRPr/>
          </a:p>
          <a:p>
            <a:pPr indent="-298450" lvl="0" marL="457200" rtl="0" algn="l">
              <a:spcBef>
                <a:spcPts val="0"/>
              </a:spcBef>
              <a:spcAft>
                <a:spcPts val="0"/>
              </a:spcAft>
              <a:buSzPts val="1100"/>
              <a:buChar char="●"/>
            </a:pPr>
            <a:r>
              <a:rPr lang="en"/>
              <a:t>If the bolts shear, the structural integrity of the rocket is compromised and components are not held securely in place.</a:t>
            </a:r>
            <a:endParaRPr/>
          </a:p>
          <a:p>
            <a:pPr indent="-298450" lvl="1" marL="914400" rtl="0" algn="l">
              <a:spcBef>
                <a:spcPts val="0"/>
              </a:spcBef>
              <a:spcAft>
                <a:spcPts val="0"/>
              </a:spcAft>
              <a:buSzPts val="1100"/>
              <a:buChar char="○"/>
            </a:pPr>
            <a:r>
              <a:rPr lang="en"/>
              <a:t>To mitigate this, we are using a high amount of bolts, and they are pretty thick, which gave us a pretty good safety cushion.</a:t>
            </a:r>
            <a:endParaRPr/>
          </a:p>
          <a:p>
            <a:pPr indent="-298450" lvl="0" marL="457200" rtl="0" algn="l">
              <a:spcBef>
                <a:spcPts val="0"/>
              </a:spcBef>
              <a:spcAft>
                <a:spcPts val="0"/>
              </a:spcAft>
              <a:buSzPts val="1100"/>
              <a:buChar char="●"/>
            </a:pPr>
            <a:r>
              <a:rPr lang="en"/>
              <a:t>If there are voids in the propellant, this leads to unaccounted for surface area in the propellant that could increase the chamber pressure. Since our components are designed for a certain max pressure without these imperfections, this could damage some of the parts. </a:t>
            </a:r>
            <a:endParaRPr/>
          </a:p>
          <a:p>
            <a:pPr indent="-298450" lvl="1" marL="914400" rtl="0" algn="l">
              <a:spcBef>
                <a:spcPts val="0"/>
              </a:spcBef>
              <a:spcAft>
                <a:spcPts val="0"/>
              </a:spcAft>
              <a:buSzPts val="1100"/>
              <a:buChar char="○"/>
            </a:pPr>
            <a:r>
              <a:rPr lang="en"/>
              <a:t>As mitigation for this, we check the propellant and using its density, determine whether any voids are present.</a:t>
            </a:r>
            <a:endParaRPr/>
          </a:p>
          <a:p>
            <a:pPr indent="-298450" lvl="0" marL="457200" rtl="0" algn="l">
              <a:spcBef>
                <a:spcPts val="0"/>
              </a:spcBef>
              <a:spcAft>
                <a:spcPts val="0"/>
              </a:spcAft>
              <a:buSzPts val="1100"/>
              <a:buChar char="●"/>
            </a:pPr>
            <a:r>
              <a:rPr lang="en"/>
              <a:t>If the o-rings do not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0" name="Shape 360"/>
        <p:cNvGrpSpPr/>
        <p:nvPr/>
      </p:nvGrpSpPr>
      <p:grpSpPr>
        <a:xfrm>
          <a:off x="0" y="0"/>
          <a:ext cx="0" cy="0"/>
          <a:chOff x="0" y="0"/>
          <a:chExt cx="0" cy="0"/>
        </a:xfrm>
      </p:grpSpPr>
      <p:sp>
        <p:nvSpPr>
          <p:cNvPr id="361" name="Google Shape;361;g2b1b7aa2868_0_7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2" name="Google Shape;362;g2b1b7aa2868_0_7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Cris</a:t>
            </a:r>
            <a:endParaRPr b="1"/>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7" name="Shape 367"/>
        <p:cNvGrpSpPr/>
        <p:nvPr/>
      </p:nvGrpSpPr>
      <p:grpSpPr>
        <a:xfrm>
          <a:off x="0" y="0"/>
          <a:ext cx="0" cy="0"/>
          <a:chOff x="0" y="0"/>
          <a:chExt cx="0" cy="0"/>
        </a:xfrm>
      </p:grpSpPr>
      <p:sp>
        <p:nvSpPr>
          <p:cNvPr id="368" name="Google Shape;368;g2b1b7aa2868_0_7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9" name="Google Shape;369;g2b1b7aa2868_0_7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Cris</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3" name="Shape 373"/>
        <p:cNvGrpSpPr/>
        <p:nvPr/>
      </p:nvGrpSpPr>
      <p:grpSpPr>
        <a:xfrm>
          <a:off x="0" y="0"/>
          <a:ext cx="0" cy="0"/>
          <a:chOff x="0" y="0"/>
          <a:chExt cx="0" cy="0"/>
        </a:xfrm>
      </p:grpSpPr>
      <p:sp>
        <p:nvSpPr>
          <p:cNvPr id="374" name="Google Shape;374;g2b1b7aa2868_0_7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5" name="Google Shape;375;g2b1b7aa2868_0_7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Cris</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9" name="Shape 379"/>
        <p:cNvGrpSpPr/>
        <p:nvPr/>
      </p:nvGrpSpPr>
      <p:grpSpPr>
        <a:xfrm>
          <a:off x="0" y="0"/>
          <a:ext cx="0" cy="0"/>
          <a:chOff x="0" y="0"/>
          <a:chExt cx="0" cy="0"/>
        </a:xfrm>
      </p:grpSpPr>
      <p:sp>
        <p:nvSpPr>
          <p:cNvPr id="380" name="Google Shape;380;g2b1b7aa2868_0_7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1" name="Google Shape;381;g2b1b7aa2868_0_7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Cris</a:t>
            </a:r>
            <a:endParaRPr b="1"/>
          </a:p>
          <a:p>
            <a:pPr indent="0" lvl="0" marL="0" rtl="0" algn="l">
              <a:spcBef>
                <a:spcPts val="0"/>
              </a:spcBef>
              <a:spcAft>
                <a:spcPts val="0"/>
              </a:spcAft>
              <a:buNone/>
            </a:pPr>
            <a:r>
              <a:rPr lang="en"/>
              <a:t>Emphasize that most of these requirements we’ve seen</a:t>
            </a:r>
            <a:endParaRPr/>
          </a:p>
          <a:p>
            <a:pPr indent="0" lvl="0" marL="0" rtl="0" algn="l">
              <a:spcBef>
                <a:spcPts val="0"/>
              </a:spcBef>
              <a:spcAft>
                <a:spcPts val="0"/>
              </a:spcAft>
              <a:buNone/>
            </a:pPr>
            <a:r>
              <a:rPr lang="en"/>
              <a:t>Emphasize last requirement in each section (they’re sustainer specific, so is min TWR of 3)</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7" name="Shape 387"/>
        <p:cNvGrpSpPr/>
        <p:nvPr/>
      </p:nvGrpSpPr>
      <p:grpSpPr>
        <a:xfrm>
          <a:off x="0" y="0"/>
          <a:ext cx="0" cy="0"/>
          <a:chOff x="0" y="0"/>
          <a:chExt cx="0" cy="0"/>
        </a:xfrm>
      </p:grpSpPr>
      <p:sp>
        <p:nvSpPr>
          <p:cNvPr id="388" name="Google Shape;388;g2b1b7aa2868_0_7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9" name="Google Shape;389;g2b1b7aa2868_0_7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Cris</a:t>
            </a:r>
            <a:endParaRPr b="1"/>
          </a:p>
          <a:p>
            <a:pPr indent="0" lvl="0" marL="0" rtl="0" algn="l">
              <a:spcBef>
                <a:spcPts val="0"/>
              </a:spcBef>
              <a:spcAft>
                <a:spcPts val="0"/>
              </a:spcAft>
              <a:buNone/>
            </a:pPr>
            <a:r>
              <a:t/>
            </a:r>
            <a:endParaRPr b="1"/>
          </a:p>
          <a:p>
            <a:pPr indent="0" lvl="0" marL="0" rtl="0" algn="l">
              <a:spcBef>
                <a:spcPts val="0"/>
              </a:spcBef>
              <a:spcAft>
                <a:spcPts val="0"/>
              </a:spcAft>
              <a:buClr>
                <a:schemeClr val="dk1"/>
              </a:buClr>
              <a:buSzPts val="1100"/>
              <a:buFont typeface="Arial"/>
              <a:buNone/>
            </a:pPr>
            <a:r>
              <a:rPr lang="en">
                <a:solidFill>
                  <a:schemeClr val="dk1"/>
                </a:solidFill>
              </a:rPr>
              <a:t>Acknowledge</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While this was done in open motor, we will also simulate in burn sim over IAP (post recharacterization)</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Design will change slightly post characterization</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Angry Goat is getting recharacterized, but we predict it not to be drastically different</a:t>
            </a:r>
            <a:endParaRPr b="1">
              <a:solidFill>
                <a:schemeClr val="dk1"/>
              </a:solidFill>
            </a:endParaRPr>
          </a:p>
          <a:p>
            <a:pPr indent="0" lvl="0" marL="0" rtl="0" algn="l">
              <a:spcBef>
                <a:spcPts val="0"/>
              </a:spcBef>
              <a:spcAft>
                <a:spcPts val="0"/>
              </a:spcAft>
              <a:buNone/>
            </a:pPr>
            <a:r>
              <a:t/>
            </a:r>
            <a:endParaRPr b="1"/>
          </a:p>
          <a:p>
            <a:pPr indent="0" lvl="0" marL="0" rtl="0" algn="l">
              <a:spcBef>
                <a:spcPts val="0"/>
              </a:spcBef>
              <a:spcAft>
                <a:spcPts val="0"/>
              </a:spcAft>
              <a:buNone/>
            </a:pPr>
            <a:r>
              <a:rPr lang="en">
                <a:solidFill>
                  <a:schemeClr val="dk1"/>
                </a:solidFill>
              </a:rPr>
              <a:t>Highlight </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max pressure</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Propellant mass</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Peak max flux (we chose to shoot for this to be less than 1.5, ask me if you don’t know what it is)</a:t>
            </a:r>
            <a:endParaRPr b="1"/>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6" name="Shape 396"/>
        <p:cNvGrpSpPr/>
        <p:nvPr/>
      </p:nvGrpSpPr>
      <p:grpSpPr>
        <a:xfrm>
          <a:off x="0" y="0"/>
          <a:ext cx="0" cy="0"/>
          <a:chOff x="0" y="0"/>
          <a:chExt cx="0" cy="0"/>
        </a:xfrm>
      </p:grpSpPr>
      <p:sp>
        <p:nvSpPr>
          <p:cNvPr id="397" name="Google Shape;397;g2b1b7aa2868_0_7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8" name="Google Shape;398;g2b1b7aa2868_0_7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Cris</a:t>
            </a:r>
            <a:endParaRPr b="1">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Acknowledge</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Grain is unorthodox</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Mass loading is awful (lots of empty space)</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Both of these factors will change post recharacterization</a:t>
            </a:r>
            <a:endParaRPr>
              <a:solidFill>
                <a:schemeClr val="dk1"/>
              </a:solidFill>
            </a:endParaRPr>
          </a:p>
          <a:p>
            <a:pPr indent="-298450" lvl="1" marL="914400" rtl="0" algn="l">
              <a:spcBef>
                <a:spcPts val="0"/>
              </a:spcBef>
              <a:spcAft>
                <a:spcPts val="0"/>
              </a:spcAft>
              <a:buClr>
                <a:schemeClr val="dk1"/>
              </a:buClr>
              <a:buSzPts val="1100"/>
              <a:buChar char="-"/>
            </a:pPr>
            <a:r>
              <a:rPr lang="en">
                <a:solidFill>
                  <a:schemeClr val="dk1"/>
                </a:solidFill>
              </a:rPr>
              <a:t>Motor will get shorter and have better mass loading and density</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Left most grain is one idea for a Head end ignition</a:t>
            </a:r>
            <a:endParaRPr>
              <a:solidFill>
                <a:schemeClr val="dk1"/>
              </a:solidFill>
            </a:endParaRPr>
          </a:p>
          <a:p>
            <a:pPr indent="-298450" lvl="1" marL="914400" rtl="0" algn="l">
              <a:spcBef>
                <a:spcPts val="0"/>
              </a:spcBef>
              <a:spcAft>
                <a:spcPts val="0"/>
              </a:spcAft>
              <a:buClr>
                <a:schemeClr val="dk1"/>
              </a:buClr>
              <a:buSzPts val="1100"/>
              <a:buChar char="-"/>
            </a:pPr>
            <a:r>
              <a:rPr lang="en">
                <a:solidFill>
                  <a:schemeClr val="dk1"/>
                </a:solidFill>
              </a:rPr>
              <a:t>It will be tested on a small scale over IAP provide the timeline allows</a:t>
            </a:r>
            <a:endParaRPr>
              <a:solidFill>
                <a:schemeClr val="dk1"/>
              </a:solidFill>
            </a:endParaRPr>
          </a:p>
          <a:p>
            <a:pPr indent="-298450" lvl="1" marL="914400" rtl="0" algn="l">
              <a:spcBef>
                <a:spcPts val="0"/>
              </a:spcBef>
              <a:spcAft>
                <a:spcPts val="0"/>
              </a:spcAft>
              <a:buClr>
                <a:schemeClr val="dk1"/>
              </a:buClr>
              <a:buSzPts val="1100"/>
              <a:buChar char="-"/>
            </a:pPr>
            <a:r>
              <a:rPr lang="en">
                <a:solidFill>
                  <a:schemeClr val="dk1"/>
                </a:solidFill>
              </a:rPr>
              <a:t>If we move forward with it, it will have better support in the bates grain directly preceding it (resembling a nozzle)</a:t>
            </a:r>
            <a:endParaRPr>
              <a:solidFill>
                <a:schemeClr val="dk1"/>
              </a:solidFill>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6" name="Shape 406"/>
        <p:cNvGrpSpPr/>
        <p:nvPr/>
      </p:nvGrpSpPr>
      <p:grpSpPr>
        <a:xfrm>
          <a:off x="0" y="0"/>
          <a:ext cx="0" cy="0"/>
          <a:chOff x="0" y="0"/>
          <a:chExt cx="0" cy="0"/>
        </a:xfrm>
      </p:grpSpPr>
      <p:sp>
        <p:nvSpPr>
          <p:cNvPr id="407" name="Google Shape;407;g2b1b7aa2868_0_7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8" name="Google Shape;408;g2b1b7aa2868_0_7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DEREK</a:t>
            </a:r>
            <a:endParaRPr b="1"/>
          </a:p>
          <a:p>
            <a:pPr indent="0" lvl="0" marL="0" rtl="0" algn="l">
              <a:spcBef>
                <a:spcPts val="0"/>
              </a:spcBef>
              <a:spcAft>
                <a:spcPts val="0"/>
              </a:spcAft>
              <a:buNone/>
            </a:pPr>
            <a:r>
              <a:t/>
            </a:r>
            <a:endParaRPr b="1"/>
          </a:p>
          <a:p>
            <a:pPr indent="0" lvl="0" marL="0" rtl="0" algn="l">
              <a:spcBef>
                <a:spcPts val="0"/>
              </a:spcBef>
              <a:spcAft>
                <a:spcPts val="0"/>
              </a:spcAft>
              <a:buNone/>
            </a:pPr>
            <a:r>
              <a:rPr lang="en" sz="1600"/>
              <a:t>We have decided to revert to a concave convex nozzle design to simplify our machining process as we found out that our timeline for the spring was too ambitious</a:t>
            </a:r>
            <a:endParaRPr sz="1600"/>
          </a:p>
          <a:p>
            <a:pPr indent="-317500" lvl="1" marL="1371600" rtl="0" algn="l">
              <a:lnSpc>
                <a:spcPct val="115000"/>
              </a:lnSpc>
              <a:spcBef>
                <a:spcPts val="0"/>
              </a:spcBef>
              <a:spcAft>
                <a:spcPts val="0"/>
              </a:spcAft>
              <a:buClr>
                <a:srgbClr val="434343"/>
              </a:buClr>
              <a:buSzPts val="1400"/>
              <a:buFont typeface="Open Sans"/>
              <a:buChar char="○"/>
            </a:pPr>
            <a:r>
              <a:rPr lang="en" sz="1400">
                <a:solidFill>
                  <a:srgbClr val="434343"/>
                </a:solidFill>
                <a:highlight>
                  <a:srgbClr val="FF0000"/>
                </a:highlight>
                <a:latin typeface="Open Sans"/>
                <a:ea typeface="Open Sans"/>
                <a:cs typeface="Open Sans"/>
                <a:sym typeface="Open Sans"/>
              </a:rPr>
              <a:t>Incorporate 4 dowel pins to mitigate sustainer rotation</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2b1b7aa2868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2b1b7aa2868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4" name="Shape 414"/>
        <p:cNvGrpSpPr/>
        <p:nvPr/>
      </p:nvGrpSpPr>
      <p:grpSpPr>
        <a:xfrm>
          <a:off x="0" y="0"/>
          <a:ext cx="0" cy="0"/>
          <a:chOff x="0" y="0"/>
          <a:chExt cx="0" cy="0"/>
        </a:xfrm>
      </p:grpSpPr>
      <p:sp>
        <p:nvSpPr>
          <p:cNvPr id="415" name="Google Shape;415;g2b1b7aa2868_0_7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6" name="Google Shape;416;g2b1b7aa2868_0_7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DEREK</a:t>
            </a:r>
            <a:endParaRPr>
              <a:solidFill>
                <a:schemeClr val="dk1"/>
              </a:solidFill>
            </a:endParaRPr>
          </a:p>
          <a:p>
            <a:pPr indent="0" lvl="0" marL="0" rtl="0" algn="l">
              <a:spcBef>
                <a:spcPts val="0"/>
              </a:spcBef>
              <a:spcAft>
                <a:spcPts val="0"/>
              </a:spcAft>
              <a:buNone/>
            </a:pPr>
            <a:r>
              <a:t/>
            </a:r>
            <a:endParaRPr b="1"/>
          </a:p>
          <a:p>
            <a:pPr indent="0" lvl="0" marL="0" rtl="0" algn="l">
              <a:spcBef>
                <a:spcPts val="0"/>
              </a:spcBef>
              <a:spcAft>
                <a:spcPts val="0"/>
              </a:spcAft>
              <a:buNone/>
            </a:pPr>
            <a:r>
              <a:rPr b="1" lang="en"/>
              <a:t>Here are the specifications, they have not changed since last time except for the removal of the bell curve. Again, there are 4 dowel pins at the bottom to attach to the staging cone.</a:t>
            </a:r>
            <a:endParaRPr b="1"/>
          </a:p>
          <a:p>
            <a:pPr indent="0" lvl="0" marL="0" rtl="0" algn="l">
              <a:spcBef>
                <a:spcPts val="0"/>
              </a:spcBef>
              <a:spcAft>
                <a:spcPts val="0"/>
              </a:spcAft>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1" name="Shape 431"/>
        <p:cNvGrpSpPr/>
        <p:nvPr/>
      </p:nvGrpSpPr>
      <p:grpSpPr>
        <a:xfrm>
          <a:off x="0" y="0"/>
          <a:ext cx="0" cy="0"/>
          <a:chOff x="0" y="0"/>
          <a:chExt cx="0" cy="0"/>
        </a:xfrm>
      </p:grpSpPr>
      <p:sp>
        <p:nvSpPr>
          <p:cNvPr id="432" name="Google Shape;432;g2b1b7aa2868_0_7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3" name="Google Shape;433;g2b1b7aa2868_0_7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Corinne:</a:t>
            </a:r>
            <a:endParaRPr/>
          </a:p>
          <a:p>
            <a:pPr indent="-298450" lvl="0" marL="457200" rtl="0" algn="l">
              <a:spcBef>
                <a:spcPts val="0"/>
              </a:spcBef>
              <a:spcAft>
                <a:spcPts val="0"/>
              </a:spcAft>
              <a:buClr>
                <a:schemeClr val="dk1"/>
              </a:buClr>
              <a:buSzPts val="1100"/>
              <a:buChar char="●"/>
            </a:pPr>
            <a:r>
              <a:rPr lang="en">
                <a:solidFill>
                  <a:schemeClr val="dk1"/>
                </a:solidFill>
              </a:rPr>
              <a:t>Case is 3/16” thick, and we are using a liner that is ⅛” thick (same as booster)</a:t>
            </a:r>
            <a:endParaRPr/>
          </a:p>
          <a:p>
            <a:pPr indent="-298450" lvl="0" marL="457200" rtl="0" algn="l">
              <a:spcBef>
                <a:spcPts val="0"/>
              </a:spcBef>
              <a:spcAft>
                <a:spcPts val="0"/>
              </a:spcAft>
              <a:buClr>
                <a:schemeClr val="dk1"/>
              </a:buClr>
              <a:buSzPts val="1100"/>
              <a:buChar char="●"/>
            </a:pPr>
            <a:r>
              <a:rPr lang="en"/>
              <a:t>Higher FoS than necessary bc</a:t>
            </a:r>
            <a:endParaRPr/>
          </a:p>
          <a:p>
            <a:pPr indent="-298450" lvl="1" marL="914400" rtl="0" algn="l">
              <a:spcBef>
                <a:spcPts val="0"/>
              </a:spcBef>
              <a:spcAft>
                <a:spcPts val="0"/>
              </a:spcAft>
              <a:buClr>
                <a:schemeClr val="dk1"/>
              </a:buClr>
              <a:buSzPts val="1100"/>
              <a:buChar char="○"/>
            </a:pPr>
            <a:r>
              <a:rPr lang="en">
                <a:solidFill>
                  <a:schemeClr val="dk1"/>
                </a:solidFill>
              </a:rPr>
              <a:t>Case of this thickness is more easily sourced (and subsequently cheaper)</a:t>
            </a:r>
            <a:endParaRPr>
              <a:solidFill>
                <a:schemeClr val="dk1"/>
              </a:solidFill>
            </a:endParaRPr>
          </a:p>
          <a:p>
            <a:pPr indent="-298450" lvl="1" marL="914400" rtl="0" algn="l">
              <a:spcBef>
                <a:spcPts val="0"/>
              </a:spcBef>
              <a:spcAft>
                <a:spcPts val="0"/>
              </a:spcAft>
              <a:buClr>
                <a:schemeClr val="dk1"/>
              </a:buClr>
              <a:buSzPts val="1100"/>
              <a:buChar char="○"/>
            </a:pPr>
            <a:r>
              <a:rPr lang="en">
                <a:solidFill>
                  <a:schemeClr val="dk1"/>
                </a:solidFill>
              </a:rPr>
              <a:t>We are using stock from medusa (liners in particular)</a:t>
            </a:r>
            <a:endParaRPr>
              <a:solidFill>
                <a:schemeClr val="dk1"/>
              </a:solidFill>
            </a:endParaRPr>
          </a:p>
          <a:p>
            <a:pPr indent="0" lvl="0" marL="914400" rtl="0" algn="l">
              <a:spcBef>
                <a:spcPts val="0"/>
              </a:spcBef>
              <a:spcAft>
                <a:spcPts val="0"/>
              </a:spcAft>
              <a:buNone/>
            </a:pPr>
            <a:r>
              <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Want consistency with the booster to minimize design changes</a:t>
            </a:r>
            <a:endParaRPr>
              <a:solidFill>
                <a:schemeClr val="dk1"/>
              </a:solidFill>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2" name="Shape 442"/>
        <p:cNvGrpSpPr/>
        <p:nvPr/>
      </p:nvGrpSpPr>
      <p:grpSpPr>
        <a:xfrm>
          <a:off x="0" y="0"/>
          <a:ext cx="0" cy="0"/>
          <a:chOff x="0" y="0"/>
          <a:chExt cx="0" cy="0"/>
        </a:xfrm>
      </p:grpSpPr>
      <p:sp>
        <p:nvSpPr>
          <p:cNvPr id="443" name="Google Shape;443;g2b1b7aa2868_0_8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4" name="Google Shape;444;g2b1b7aa2868_0_8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Corinne</a:t>
            </a:r>
            <a:endParaRPr b="1">
              <a:solidFill>
                <a:schemeClr val="dk1"/>
              </a:solidFill>
            </a:endParaRPr>
          </a:p>
          <a:p>
            <a:pPr indent="0" lvl="0" marL="0" rtl="0" algn="l">
              <a:spcBef>
                <a:spcPts val="0"/>
              </a:spcBef>
              <a:spcAft>
                <a:spcPts val="0"/>
              </a:spcAft>
              <a:buClr>
                <a:schemeClr val="dk1"/>
              </a:buClr>
              <a:buSzPts val="1100"/>
              <a:buFont typeface="Arial"/>
              <a:buNone/>
            </a:pPr>
            <a:r>
              <a:t/>
            </a:r>
            <a:endParaRPr b="1">
              <a:solidFill>
                <a:schemeClr val="dk1"/>
              </a:solidFill>
            </a:endParaRPr>
          </a:p>
          <a:p>
            <a:pPr indent="0" lvl="0" marL="0" rtl="0" algn="l">
              <a:spcBef>
                <a:spcPts val="0"/>
              </a:spcBef>
              <a:spcAft>
                <a:spcPts val="0"/>
              </a:spcAft>
              <a:buClr>
                <a:schemeClr val="dk1"/>
              </a:buClr>
              <a:buSzPts val="1100"/>
              <a:buFont typeface="Arial"/>
              <a:buNone/>
            </a:pPr>
            <a:r>
              <a:rPr b="1" lang="en">
                <a:solidFill>
                  <a:schemeClr val="dk1"/>
                </a:solidFill>
              </a:rPr>
              <a:t>List purposes</a:t>
            </a:r>
            <a:endParaRPr b="1">
              <a:solidFill>
                <a:schemeClr val="dk1"/>
              </a:solidFill>
            </a:endParaRPr>
          </a:p>
          <a:p>
            <a:pPr indent="0" lvl="0" marL="0" rtl="0" algn="l">
              <a:spcBef>
                <a:spcPts val="0"/>
              </a:spcBef>
              <a:spcAft>
                <a:spcPts val="0"/>
              </a:spcAft>
              <a:buClr>
                <a:schemeClr val="dk1"/>
              </a:buClr>
              <a:buSzPts val="1100"/>
              <a:buFont typeface="Arial"/>
              <a:buNone/>
            </a:pPr>
            <a:r>
              <a:rPr b="1" lang="en">
                <a:solidFill>
                  <a:schemeClr val="dk1"/>
                </a:solidFill>
              </a:rPr>
              <a:t>To ignite the sustainer at 8100 feet</a:t>
            </a:r>
            <a:endParaRPr b="1">
              <a:solidFill>
                <a:schemeClr val="dk1"/>
              </a:solidFill>
            </a:endParaRPr>
          </a:p>
          <a:p>
            <a:pPr indent="0" lvl="0" marL="0" rtl="0" algn="l">
              <a:spcBef>
                <a:spcPts val="0"/>
              </a:spcBef>
              <a:spcAft>
                <a:spcPts val="0"/>
              </a:spcAft>
              <a:buClr>
                <a:schemeClr val="dk1"/>
              </a:buClr>
              <a:buSzPts val="1100"/>
              <a:buFont typeface="Arial"/>
              <a:buNone/>
            </a:pPr>
            <a:r>
              <a:rPr b="1" lang="en">
                <a:solidFill>
                  <a:schemeClr val="dk1"/>
                </a:solidFill>
              </a:rPr>
              <a:t>Talk about propellant grain being shaped almost like a cone… to choke the flow of the ematch and provide sufficient pressure/temp to light the rest of the sus grain</a:t>
            </a:r>
            <a:endParaRPr b="1">
              <a:solidFill>
                <a:schemeClr val="dk1"/>
              </a:solidFill>
            </a:endParaRPr>
          </a:p>
          <a:p>
            <a:pPr indent="0" lvl="0" marL="0" rtl="0" algn="l">
              <a:spcBef>
                <a:spcPts val="0"/>
              </a:spcBef>
              <a:spcAft>
                <a:spcPts val="0"/>
              </a:spcAft>
              <a:buClr>
                <a:schemeClr val="dk1"/>
              </a:buClr>
              <a:buSzPts val="1100"/>
              <a:buFont typeface="Arial"/>
              <a:buNone/>
            </a:pPr>
            <a:r>
              <a:rPr b="1" lang="en">
                <a:solidFill>
                  <a:schemeClr val="dk1"/>
                </a:solidFill>
              </a:rPr>
              <a:t>There is a seat for a pressure transducer to collect pressure data for the sustainer… this was not in our past designs btu we wanted to </a:t>
            </a:r>
            <a:endParaRPr b="1">
              <a:solidFill>
                <a:schemeClr val="dk1"/>
              </a:solidFill>
            </a:endParaRPr>
          </a:p>
          <a:p>
            <a:pPr indent="0" lvl="0" marL="0" rtl="0" algn="l">
              <a:spcBef>
                <a:spcPts val="0"/>
              </a:spcBef>
              <a:spcAft>
                <a:spcPts val="0"/>
              </a:spcAft>
              <a:buClr>
                <a:schemeClr val="dk1"/>
              </a:buClr>
              <a:buSzPts val="1100"/>
              <a:buFont typeface="Arial"/>
              <a:buNone/>
            </a:pPr>
            <a:r>
              <a:rPr b="1" lang="en">
                <a:solidFill>
                  <a:schemeClr val="dk1"/>
                </a:solidFill>
              </a:rPr>
              <a:t>Say that igniter bolts will be integrated at launch site</a:t>
            </a:r>
            <a:endParaRPr b="1">
              <a:solidFill>
                <a:schemeClr val="dk1"/>
              </a:solidFill>
            </a:endParaRPr>
          </a:p>
          <a:p>
            <a:pPr indent="0" lvl="0" marL="0" rtl="0" algn="l">
              <a:spcBef>
                <a:spcPts val="0"/>
              </a:spcBef>
              <a:spcAft>
                <a:spcPts val="0"/>
              </a:spcAft>
              <a:buClr>
                <a:schemeClr val="dk1"/>
              </a:buClr>
              <a:buSzPts val="1100"/>
              <a:buFont typeface="Arial"/>
              <a:buNone/>
            </a:pPr>
            <a:r>
              <a:rPr b="1" lang="en">
                <a:solidFill>
                  <a:schemeClr val="dk1"/>
                </a:solidFill>
              </a:rPr>
              <a:t>This design is very similar to the forward closure, plus two additional holes for those igniter bolts so it will use same forward retention ring as the booster</a:t>
            </a:r>
            <a:endParaRPr b="1">
              <a:solidFill>
                <a:schemeClr val="dk1"/>
              </a:solidFill>
            </a:endParaRPr>
          </a:p>
          <a:p>
            <a:pPr indent="0" lvl="0" marL="0" rtl="0" algn="l">
              <a:spcBef>
                <a:spcPts val="0"/>
              </a:spcBef>
              <a:spcAft>
                <a:spcPts val="0"/>
              </a:spcAft>
              <a:buClr>
                <a:schemeClr val="dk1"/>
              </a:buClr>
              <a:buSzPts val="1100"/>
              <a:buFont typeface="Arial"/>
              <a:buNone/>
            </a:pPr>
            <a:r>
              <a:t/>
            </a:r>
            <a:endParaRPr b="1">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Describe how it works:</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Igniter bolts will be integrated at the launch site</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Serves as the forward closure for the sustainer to keep the hot gases and propellant from shooting into the body of the rocket, frying the other components</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		(it has the same orings as the forward closure that cris talked about or will talk about)</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Igniters are fed through bolts which can be attached at launch site (we do not want these to accidentally ignite before launch) </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E-match coated in propellant (igniter) (maybe want to include how much propellant and why we are doing this)</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Grain of propellant will have a section that chokes the flow so we can provide a pressure and heat for the rest of the grain to light) (give dimensions of the choke maybe?)</a:t>
            </a:r>
            <a:endParaRPr>
              <a:solidFill>
                <a:schemeClr val="dk1"/>
              </a:solidFill>
            </a:endParaRPr>
          </a:p>
          <a:p>
            <a:pPr indent="-298450" lvl="1" marL="914400" rtl="0" algn="l">
              <a:spcBef>
                <a:spcPts val="0"/>
              </a:spcBef>
              <a:spcAft>
                <a:spcPts val="0"/>
              </a:spcAft>
              <a:buClr>
                <a:schemeClr val="dk1"/>
              </a:buClr>
              <a:buSzPts val="1100"/>
              <a:buChar char="-"/>
            </a:pPr>
            <a:r>
              <a:rPr lang="en">
                <a:solidFill>
                  <a:schemeClr val="dk1"/>
                </a:solidFill>
              </a:rPr>
              <a:t>Choke point quickly burns away so there is not too much pressure build up</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			Also maybe include how we figured out that the pressure would be choked which helped us determine geometry of grain here?</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include how we are going to test to see if this works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		(hole for vacuum pump to test if it ignites in low pressure environment… closure with L-gasket sealing the test hei on the opposite end to keep vacuum contained, but connected to a chain so when we static fire to test, the seal pops off but does not go flying)</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Idk if this is what we should have… but in my head we should have a slide talking about the choke calculations (along with propellant mass on e-match) in more depth… dont know what this includes though</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317500" lvl="1" marL="1371600" rtl="0" algn="l">
              <a:lnSpc>
                <a:spcPct val="115000"/>
              </a:lnSpc>
              <a:spcBef>
                <a:spcPts val="0"/>
              </a:spcBef>
              <a:spcAft>
                <a:spcPts val="0"/>
              </a:spcAft>
              <a:buClr>
                <a:schemeClr val="dk1"/>
              </a:buClr>
              <a:buSzPts val="1400"/>
              <a:buFont typeface="Open Sans"/>
              <a:buChar char="○"/>
            </a:pPr>
            <a:r>
              <a:rPr lang="en" sz="1400">
                <a:solidFill>
                  <a:schemeClr val="dk1"/>
                </a:solidFill>
                <a:latin typeface="Open Sans"/>
                <a:ea typeface="Open Sans"/>
                <a:cs typeface="Open Sans"/>
                <a:sym typeface="Open Sans"/>
              </a:rPr>
              <a:t>Rapidly erode choke point to prevent buildup of pressure after ignition</a:t>
            </a:r>
            <a:endParaRPr sz="1400">
              <a:solidFill>
                <a:schemeClr val="dk1"/>
              </a:solidFill>
              <a:latin typeface="Open Sans"/>
              <a:ea typeface="Open Sans"/>
              <a:cs typeface="Open Sans"/>
              <a:sym typeface="Open Sans"/>
            </a:endParaRPr>
          </a:p>
          <a:p>
            <a:pPr indent="-317500" lvl="0" marL="914400" rtl="0" algn="l">
              <a:lnSpc>
                <a:spcPct val="115000"/>
              </a:lnSpc>
              <a:spcBef>
                <a:spcPts val="0"/>
              </a:spcBef>
              <a:spcAft>
                <a:spcPts val="0"/>
              </a:spcAft>
              <a:buClr>
                <a:schemeClr val="dk1"/>
              </a:buClr>
              <a:buSzPts val="1400"/>
              <a:buFont typeface="Open Sans"/>
              <a:buChar char="●"/>
            </a:pPr>
            <a:r>
              <a:rPr lang="en" sz="1150">
                <a:solidFill>
                  <a:srgbClr val="1D1C1D"/>
                </a:solidFill>
                <a:highlight>
                  <a:srgbClr val="F8F8F8"/>
                </a:highlight>
              </a:rPr>
              <a:t>U also wanna make sure u have a high enough pressure at the beginning where the igniters r so that the grain can ignite properly</a:t>
            </a:r>
            <a:endParaRPr sz="1400">
              <a:solidFill>
                <a:schemeClr val="dk1"/>
              </a:solidFill>
              <a:latin typeface="Open Sans"/>
              <a:ea typeface="Open Sans"/>
              <a:cs typeface="Open Sans"/>
              <a:sym typeface="Open Sans"/>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2" name="Shape 452"/>
        <p:cNvGrpSpPr/>
        <p:nvPr/>
      </p:nvGrpSpPr>
      <p:grpSpPr>
        <a:xfrm>
          <a:off x="0" y="0"/>
          <a:ext cx="0" cy="0"/>
          <a:chOff x="0" y="0"/>
          <a:chExt cx="0" cy="0"/>
        </a:xfrm>
      </p:grpSpPr>
      <p:sp>
        <p:nvSpPr>
          <p:cNvPr id="453" name="Google Shape;453;g2b1b7aa2868_0_8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4" name="Google Shape;454;g2b1b7aa2868_0_8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Corinne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solidFill>
                  <a:schemeClr val="dk1"/>
                </a:solidFill>
              </a:rPr>
              <a:t> To seal it, this will use an </a:t>
            </a:r>
            <a:r>
              <a:rPr lang="en">
                <a:solidFill>
                  <a:schemeClr val="dk1"/>
                </a:solidFill>
              </a:rPr>
              <a:t>oring </a:t>
            </a:r>
            <a:r>
              <a:rPr lang="en">
                <a:solidFill>
                  <a:schemeClr val="dk1"/>
                </a:solidFill>
              </a:rPr>
              <a:t>(point out where this is), teflon tape, and lots of high temperature epoxy to lock the igniter in the center and prevent leaks out the top. (same as the other igniter </a:t>
            </a:r>
            <a:r>
              <a:rPr lang="en">
                <a:solidFill>
                  <a:schemeClr val="dk1"/>
                </a:solidFill>
              </a:rPr>
              <a:t>bolts</a:t>
            </a:r>
            <a:r>
              <a:rPr lang="en">
                <a:solidFill>
                  <a:schemeClr val="dk1"/>
                </a:solidFill>
              </a:rPr>
              <a: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Steps in the bolt for a better epoxy seal so more resistant to pressure… it will have to push outward too rather than just ejecting it out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First hydrostatic test was straight hole so we switched to this design so epoxy could get caught on edge for better support</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0" name="Shape 460"/>
        <p:cNvGrpSpPr/>
        <p:nvPr/>
      </p:nvGrpSpPr>
      <p:grpSpPr>
        <a:xfrm>
          <a:off x="0" y="0"/>
          <a:ext cx="0" cy="0"/>
          <a:chOff x="0" y="0"/>
          <a:chExt cx="0" cy="0"/>
        </a:xfrm>
      </p:grpSpPr>
      <p:sp>
        <p:nvSpPr>
          <p:cNvPr id="461" name="Google Shape;461;g2b1b7aa2868_0_8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2" name="Google Shape;462;g2b1b7aa2868_0_8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Corinne</a:t>
            </a:r>
            <a:endParaRPr/>
          </a:p>
          <a:p>
            <a:pPr indent="0" lvl="0" marL="0" rtl="0" algn="l">
              <a:spcBef>
                <a:spcPts val="0"/>
              </a:spcBef>
              <a:spcAft>
                <a:spcPts val="0"/>
              </a:spcAft>
              <a:buNone/>
            </a:pPr>
            <a:r>
              <a:rPr lang="en"/>
              <a:t>How this seals…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Tight fit and epoxy for tube… cover threads before so epoxy doesnt damage threads (so still fits in closure)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This is an alternative design that we would integrate into our motor in a very similar way, just without the cone shaped propellant. This uses an npt tapped bolt connected to an aluminum tube filled with propellant scraps. This will be integrated into the same hei forward closure, but will instead ignite the sustainer grain directly.</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 To seal it, this will use an oring (point out where this is), teflon tape, and lots of high temperature epoxy to lock the igniter in the center and prevent leaks out the top.</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Bottom side is taped so prop scraps don’t fall out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Tube will be threaded into bolt</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1" name="Shape 471"/>
        <p:cNvGrpSpPr/>
        <p:nvPr/>
      </p:nvGrpSpPr>
      <p:grpSpPr>
        <a:xfrm>
          <a:off x="0" y="0"/>
          <a:ext cx="0" cy="0"/>
          <a:chOff x="0" y="0"/>
          <a:chExt cx="0" cy="0"/>
        </a:xfrm>
      </p:grpSpPr>
      <p:sp>
        <p:nvSpPr>
          <p:cNvPr id="472" name="Google Shape;472;g2b1b7aa2868_0_8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3" name="Google Shape;473;g2b1b7aa2868_0_8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Corinne</a:t>
            </a:r>
            <a:endParaRPr b="1">
              <a:solidFill>
                <a:schemeClr val="dk1"/>
              </a:solidFill>
            </a:endParaRPr>
          </a:p>
          <a:p>
            <a:pPr indent="0" lvl="0" marL="0" rtl="0" algn="l">
              <a:spcBef>
                <a:spcPts val="0"/>
              </a:spcBef>
              <a:spcAft>
                <a:spcPts val="0"/>
              </a:spcAft>
              <a:buClr>
                <a:schemeClr val="dk1"/>
              </a:buClr>
              <a:buSzPts val="1100"/>
              <a:buFont typeface="Arial"/>
              <a:buNone/>
            </a:pPr>
            <a:r>
              <a:t/>
            </a:r>
            <a:endParaRPr b="1">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Goal of the test…</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Pump vacuum</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Face seal with the end cap</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Vacuum gauge to hold pressure inside at testing environment we want</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Cushioned the valve ejection site (shot it into the floor) (4in above ground only ) cushioned so it doesn't rebound</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None/>
            </a:pPr>
            <a:r>
              <a:rPr lang="en">
                <a:solidFill>
                  <a:schemeClr val="dk1"/>
                </a:solidFill>
              </a:rPr>
              <a:t>What is the goal of the testing</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Describe the set up.</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The test set up is essentially the same set up as the top section of our sustainer motor with our forward retention ring and forward closure/hei. The propellant had a ring that is bolted into the test case so that the propellant doesn’t get ejected during testing.</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 (((The inner diameter of this ring supports more the throat in this model, but we will test it with varying diameters to see how that impacts out results)))</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The end cap has a hole for a vacuum valve connection. This is where we will attach a vacuum pump and bring the test case to near vacuum conditions. With the valve, we will be able to remove this pump while keeping the vacuum in our set up. There will be face seal surrounding this end cap so the cap is secure and the vacuum doesnt escape.) </a:t>
            </a:r>
            <a:endParaRPr>
              <a:solidFill>
                <a:schemeClr val="dk1"/>
              </a:solidFill>
            </a:endParaRPr>
          </a:p>
          <a:p>
            <a:pPr indent="0" lvl="0" marL="0" rtl="0" algn="l">
              <a:spcBef>
                <a:spcPts val="0"/>
              </a:spcBef>
              <a:spcAft>
                <a:spcPts val="0"/>
              </a:spcAft>
              <a:buNone/>
            </a:pPr>
            <a:r>
              <a:rPr lang="en">
                <a:solidFill>
                  <a:schemeClr val="dk1"/>
                </a:solidFill>
              </a:rPr>
              <a:t>The eye bolt is there to attach the end cap to the ground so it does not go flying when the propellant is lit.</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Procedures: </a:t>
            </a:r>
            <a:endParaRPr>
              <a:solidFill>
                <a:schemeClr val="dk1"/>
              </a:solidFill>
            </a:endParaRPr>
          </a:p>
          <a:p>
            <a:pPr indent="-298450" lvl="0" marL="914400" rtl="0" algn="l">
              <a:lnSpc>
                <a:spcPct val="115000"/>
              </a:lnSpc>
              <a:spcBef>
                <a:spcPts val="0"/>
              </a:spcBef>
              <a:spcAft>
                <a:spcPts val="0"/>
              </a:spcAft>
              <a:buClr>
                <a:srgbClr val="434343"/>
              </a:buClr>
              <a:buSzPts val="1100"/>
              <a:buFont typeface="Open Sans Medium"/>
              <a:buChar char="●"/>
            </a:pPr>
            <a:r>
              <a:rPr lang="en">
                <a:solidFill>
                  <a:srgbClr val="434343"/>
                </a:solidFill>
                <a:latin typeface="Open Sans Medium"/>
                <a:ea typeface="Open Sans Medium"/>
                <a:cs typeface="Open Sans Medium"/>
                <a:sym typeface="Open Sans Medium"/>
              </a:rPr>
              <a:t>Insert NPT igniter bolts to prime IHEI</a:t>
            </a:r>
            <a:endParaRPr>
              <a:solidFill>
                <a:srgbClr val="434343"/>
              </a:solidFill>
              <a:latin typeface="Open Sans Medium"/>
              <a:ea typeface="Open Sans Medium"/>
              <a:cs typeface="Open Sans Medium"/>
              <a:sym typeface="Open Sans Medium"/>
            </a:endParaRPr>
          </a:p>
          <a:p>
            <a:pPr indent="-298450" lvl="0" marL="914400" rtl="0" algn="l">
              <a:lnSpc>
                <a:spcPct val="115000"/>
              </a:lnSpc>
              <a:spcBef>
                <a:spcPts val="0"/>
              </a:spcBef>
              <a:spcAft>
                <a:spcPts val="0"/>
              </a:spcAft>
              <a:buClr>
                <a:srgbClr val="434343"/>
              </a:buClr>
              <a:buSzPts val="1100"/>
              <a:buFont typeface="Open Sans Medium"/>
              <a:buChar char="●"/>
            </a:pPr>
            <a:r>
              <a:rPr lang="en">
                <a:solidFill>
                  <a:srgbClr val="434343"/>
                </a:solidFill>
                <a:latin typeface="Open Sans Medium"/>
                <a:ea typeface="Open Sans Medium"/>
                <a:cs typeface="Open Sans Medium"/>
                <a:sym typeface="Open Sans Medium"/>
              </a:rPr>
              <a:t>Set up IHEI in vacuum test stand, ensuring end cap is securely attached to the ground.</a:t>
            </a:r>
            <a:endParaRPr>
              <a:solidFill>
                <a:srgbClr val="434343"/>
              </a:solidFill>
              <a:latin typeface="Open Sans Medium"/>
              <a:ea typeface="Open Sans Medium"/>
              <a:cs typeface="Open Sans Medium"/>
              <a:sym typeface="Open Sans Medium"/>
            </a:endParaRPr>
          </a:p>
          <a:p>
            <a:pPr indent="-298450" lvl="0" marL="914400" rtl="0" algn="l">
              <a:lnSpc>
                <a:spcPct val="115000"/>
              </a:lnSpc>
              <a:spcBef>
                <a:spcPts val="0"/>
              </a:spcBef>
              <a:spcAft>
                <a:spcPts val="0"/>
              </a:spcAft>
              <a:buClr>
                <a:srgbClr val="434343"/>
              </a:buClr>
              <a:buSzPts val="1100"/>
              <a:buFont typeface="Open Sans Medium"/>
              <a:buChar char="●"/>
            </a:pPr>
            <a:r>
              <a:rPr lang="en">
                <a:solidFill>
                  <a:srgbClr val="434343"/>
                </a:solidFill>
                <a:latin typeface="Open Sans Medium"/>
                <a:ea typeface="Open Sans Medium"/>
                <a:cs typeface="Open Sans Medium"/>
                <a:sym typeface="Open Sans Medium"/>
              </a:rPr>
              <a:t>Decrease pressure slowly in increments of 5 psi. Pause for 1 min every increment to investigate leaks. Repeat until near-vacuum conditions reached.</a:t>
            </a:r>
            <a:endParaRPr>
              <a:solidFill>
                <a:srgbClr val="434343"/>
              </a:solidFill>
              <a:latin typeface="Open Sans Medium"/>
              <a:ea typeface="Open Sans Medium"/>
              <a:cs typeface="Open Sans Medium"/>
              <a:sym typeface="Open Sans Medium"/>
            </a:endParaRPr>
          </a:p>
          <a:p>
            <a:pPr indent="-298450" lvl="0" marL="914400" rtl="0" algn="l">
              <a:lnSpc>
                <a:spcPct val="115000"/>
              </a:lnSpc>
              <a:spcBef>
                <a:spcPts val="0"/>
              </a:spcBef>
              <a:spcAft>
                <a:spcPts val="0"/>
              </a:spcAft>
              <a:buClr>
                <a:srgbClr val="434343"/>
              </a:buClr>
              <a:buSzPts val="1100"/>
              <a:buFont typeface="Open Sans Medium"/>
              <a:buChar char="●"/>
            </a:pPr>
            <a:r>
              <a:rPr lang="en">
                <a:solidFill>
                  <a:srgbClr val="434343"/>
                </a:solidFill>
                <a:latin typeface="Open Sans Medium"/>
                <a:ea typeface="Open Sans Medium"/>
                <a:cs typeface="Open Sans Medium"/>
                <a:sym typeface="Open Sans Medium"/>
              </a:rPr>
              <a:t>Ignite IHEI</a:t>
            </a:r>
            <a:endParaRPr>
              <a:solidFill>
                <a:srgbClr val="434343"/>
              </a:solidFill>
              <a:latin typeface="Open Sans Medium"/>
              <a:ea typeface="Open Sans Medium"/>
              <a:cs typeface="Open Sans Medium"/>
              <a:sym typeface="Open Sans Medium"/>
            </a:endParaRPr>
          </a:p>
          <a:p>
            <a:pPr indent="0" lvl="0" marL="0" rtl="0" algn="l">
              <a:lnSpc>
                <a:spcPct val="115000"/>
              </a:lnSpc>
              <a:spcBef>
                <a:spcPts val="1200"/>
              </a:spcBef>
              <a:spcAft>
                <a:spcPts val="0"/>
              </a:spcAft>
              <a:buNone/>
            </a:pPr>
            <a:r>
              <a:rPr lang="en">
                <a:solidFill>
                  <a:srgbClr val="434343"/>
                </a:solidFill>
                <a:latin typeface="Open Sans Medium"/>
                <a:ea typeface="Open Sans Medium"/>
                <a:cs typeface="Open Sans Medium"/>
                <a:sym typeface="Open Sans Medium"/>
              </a:rPr>
              <a:t>To analyze how the test went, we will use the data from the pressure transducer and video to see if it is a success or a failure:</a:t>
            </a:r>
            <a:endParaRPr>
              <a:solidFill>
                <a:srgbClr val="434343"/>
              </a:solidFill>
              <a:latin typeface="Open Sans Medium"/>
              <a:ea typeface="Open Sans Medium"/>
              <a:cs typeface="Open Sans Medium"/>
              <a:sym typeface="Open Sans Medium"/>
            </a:endParaRPr>
          </a:p>
          <a:p>
            <a:pPr indent="0" lvl="0" marL="0" rtl="0" algn="l">
              <a:lnSpc>
                <a:spcPct val="115000"/>
              </a:lnSpc>
              <a:spcBef>
                <a:spcPts val="1200"/>
              </a:spcBef>
              <a:spcAft>
                <a:spcPts val="0"/>
              </a:spcAft>
              <a:buNone/>
            </a:pPr>
            <a:r>
              <a:rPr lang="en">
                <a:solidFill>
                  <a:srgbClr val="434343"/>
                </a:solidFill>
                <a:latin typeface="Open Sans Medium"/>
                <a:ea typeface="Open Sans Medium"/>
                <a:cs typeface="Open Sans Medium"/>
                <a:sym typeface="Open Sans Medium"/>
              </a:rPr>
              <a:t>A success would be the propellant lights and burns for more than 0.5s (this is from past rt observations) </a:t>
            </a:r>
            <a:endParaRPr>
              <a:solidFill>
                <a:srgbClr val="434343"/>
              </a:solidFill>
              <a:latin typeface="Open Sans Medium"/>
              <a:ea typeface="Open Sans Medium"/>
              <a:cs typeface="Open Sans Medium"/>
              <a:sym typeface="Open Sans Medium"/>
            </a:endParaRPr>
          </a:p>
          <a:p>
            <a:pPr indent="0" lvl="0" marL="0" rtl="0" algn="l">
              <a:lnSpc>
                <a:spcPct val="115000"/>
              </a:lnSpc>
              <a:spcBef>
                <a:spcPts val="1200"/>
              </a:spcBef>
              <a:spcAft>
                <a:spcPts val="0"/>
              </a:spcAft>
              <a:buNone/>
            </a:pPr>
            <a:r>
              <a:rPr lang="en">
                <a:solidFill>
                  <a:srgbClr val="434343"/>
                </a:solidFill>
                <a:latin typeface="Open Sans Medium"/>
                <a:ea typeface="Open Sans Medium"/>
                <a:cs typeface="Open Sans Medium"/>
                <a:sym typeface="Open Sans Medium"/>
              </a:rPr>
              <a:t>And the pre-choke pressure remains above 250 psi for that time (this number was generated through our simulations… we expect it to be this value, or zero (didnt light))</a:t>
            </a:r>
            <a:endParaRPr>
              <a:solidFill>
                <a:srgbClr val="434343"/>
              </a:solidFill>
              <a:latin typeface="Open Sans Medium"/>
              <a:ea typeface="Open Sans Medium"/>
              <a:cs typeface="Open Sans Medium"/>
              <a:sym typeface="Open Sans Medium"/>
            </a:endParaRPr>
          </a:p>
          <a:p>
            <a:pPr indent="0" lvl="0" marL="0" rtl="0" algn="l">
              <a:lnSpc>
                <a:spcPct val="115000"/>
              </a:lnSpc>
              <a:spcBef>
                <a:spcPts val="1200"/>
              </a:spcBef>
              <a:spcAft>
                <a:spcPts val="0"/>
              </a:spcAft>
              <a:buNone/>
            </a:pPr>
            <a:r>
              <a:rPr lang="en">
                <a:solidFill>
                  <a:srgbClr val="434343"/>
                </a:solidFill>
                <a:latin typeface="Open Sans Medium"/>
                <a:ea typeface="Open Sans Medium"/>
                <a:cs typeface="Open Sans Medium"/>
                <a:sym typeface="Open Sans Medium"/>
              </a:rPr>
              <a:t>A failure would be if the propellant failed to light or immediately goes out after lighting</a:t>
            </a:r>
            <a:endParaRPr>
              <a:solidFill>
                <a:srgbClr val="434343"/>
              </a:solidFill>
              <a:latin typeface="Open Sans Medium"/>
              <a:ea typeface="Open Sans Medium"/>
              <a:cs typeface="Open Sans Medium"/>
              <a:sym typeface="Open Sans Medium"/>
            </a:endParaRPr>
          </a:p>
          <a:p>
            <a:pPr indent="0" lvl="0" marL="0" rtl="0" algn="l">
              <a:spcBef>
                <a:spcPts val="1200"/>
              </a:spcBef>
              <a:spcAft>
                <a:spcPts val="0"/>
              </a:spcAft>
              <a:buNone/>
            </a:pPr>
            <a:r>
              <a:t/>
            </a:r>
            <a:endParaRPr>
              <a:solidFill>
                <a:schemeClr val="dk1"/>
              </a:solidFill>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3" name="Shape 483"/>
        <p:cNvGrpSpPr/>
        <p:nvPr/>
      </p:nvGrpSpPr>
      <p:grpSpPr>
        <a:xfrm>
          <a:off x="0" y="0"/>
          <a:ext cx="0" cy="0"/>
          <a:chOff x="0" y="0"/>
          <a:chExt cx="0" cy="0"/>
        </a:xfrm>
      </p:grpSpPr>
      <p:sp>
        <p:nvSpPr>
          <p:cNvPr id="484" name="Google Shape;484;g2b1b7aa2868_0_8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5" name="Google Shape;485;g2b1b7aa2868_0_8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dk1"/>
                </a:solidFill>
              </a:rPr>
              <a:t>Corinne</a:t>
            </a:r>
            <a:endParaRPr b="1">
              <a:solidFill>
                <a:schemeClr val="dk1"/>
              </a:solidFill>
            </a:endParaRPr>
          </a:p>
          <a:p>
            <a:pPr indent="0" lvl="0" marL="0" rtl="0" algn="l">
              <a:spcBef>
                <a:spcPts val="0"/>
              </a:spcBef>
              <a:spcAft>
                <a:spcPts val="0"/>
              </a:spcAft>
              <a:buNone/>
            </a:pPr>
            <a:r>
              <a:t/>
            </a:r>
            <a:endParaRPr b="1">
              <a:solidFill>
                <a:schemeClr val="dk1"/>
              </a:solidFill>
            </a:endParaRPr>
          </a:p>
          <a:p>
            <a:pPr indent="0" lvl="0" marL="0" rtl="0" algn="l">
              <a:spcBef>
                <a:spcPts val="0"/>
              </a:spcBef>
              <a:spcAft>
                <a:spcPts val="0"/>
              </a:spcAft>
              <a:buNone/>
            </a:pPr>
            <a:r>
              <a:rPr lang="en">
                <a:solidFill>
                  <a:schemeClr val="dk1"/>
                </a:solidFill>
              </a:rPr>
              <a:t>Erosive burning (dont want chunks flying out to clog nozzle</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sz="1150">
                <a:solidFill>
                  <a:srgbClr val="1D1C1D"/>
                </a:solidFill>
                <a:highlight>
                  <a:srgbClr val="F8F8F8"/>
                </a:highlight>
              </a:rPr>
              <a:t>Also if the pressure in the hei and regular chamber equalizes, then ur propellant is less likely to tear out I think</a:t>
            </a:r>
            <a:endParaRPr>
              <a:solidFill>
                <a:schemeClr val="dk1"/>
              </a:solidFill>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0" name="Shape 490"/>
        <p:cNvGrpSpPr/>
        <p:nvPr/>
      </p:nvGrpSpPr>
      <p:grpSpPr>
        <a:xfrm>
          <a:off x="0" y="0"/>
          <a:ext cx="0" cy="0"/>
          <a:chOff x="0" y="0"/>
          <a:chExt cx="0" cy="0"/>
        </a:xfrm>
      </p:grpSpPr>
      <p:sp>
        <p:nvSpPr>
          <p:cNvPr id="491" name="Google Shape;491;g2b1b7aa2868_0_8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2" name="Google Shape;492;g2b1b7aa2868_0_8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Corinne</a:t>
            </a:r>
            <a:endParaRPr b="1">
              <a:solidFill>
                <a:schemeClr val="dk1"/>
              </a:solidFill>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7" name="Shape 497"/>
        <p:cNvGrpSpPr/>
        <p:nvPr/>
      </p:nvGrpSpPr>
      <p:grpSpPr>
        <a:xfrm>
          <a:off x="0" y="0"/>
          <a:ext cx="0" cy="0"/>
          <a:chOff x="0" y="0"/>
          <a:chExt cx="0" cy="0"/>
        </a:xfrm>
      </p:grpSpPr>
      <p:sp>
        <p:nvSpPr>
          <p:cNvPr id="498" name="Google Shape;498;g2b1b7aa2868_0_8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9" name="Google Shape;499;g2b1b7aa2868_0_8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Corinne</a:t>
            </a:r>
            <a:endParaRPr b="1"/>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4" name="Shape 504"/>
        <p:cNvGrpSpPr/>
        <p:nvPr/>
      </p:nvGrpSpPr>
      <p:grpSpPr>
        <a:xfrm>
          <a:off x="0" y="0"/>
          <a:ext cx="0" cy="0"/>
          <a:chOff x="0" y="0"/>
          <a:chExt cx="0" cy="0"/>
        </a:xfrm>
      </p:grpSpPr>
      <p:sp>
        <p:nvSpPr>
          <p:cNvPr id="505" name="Google Shape;505;g2b1b7aa2868_0_8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6" name="Google Shape;506;g2b1b7aa2868_0_8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corinne</a:t>
            </a:r>
            <a:endParaRPr b="1"/>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2b1b7aa2868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2b1b7aa2868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0" name="Shape 510"/>
        <p:cNvGrpSpPr/>
        <p:nvPr/>
      </p:nvGrpSpPr>
      <p:grpSpPr>
        <a:xfrm>
          <a:off x="0" y="0"/>
          <a:ext cx="0" cy="0"/>
          <a:chOff x="0" y="0"/>
          <a:chExt cx="0" cy="0"/>
        </a:xfrm>
      </p:grpSpPr>
      <p:sp>
        <p:nvSpPr>
          <p:cNvPr id="511" name="Google Shape;511;g2b1b7aa2868_0_11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12" name="Google Shape;512;g2b1b7aa2868_0_11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6" name="Shape 516"/>
        <p:cNvGrpSpPr/>
        <p:nvPr/>
      </p:nvGrpSpPr>
      <p:grpSpPr>
        <a:xfrm>
          <a:off x="0" y="0"/>
          <a:ext cx="0" cy="0"/>
          <a:chOff x="0" y="0"/>
          <a:chExt cx="0" cy="0"/>
        </a:xfrm>
      </p:grpSpPr>
      <p:sp>
        <p:nvSpPr>
          <p:cNvPr id="517" name="Google Shape;517;g2b1b7aa2868_0_11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18" name="Google Shape;518;g2b1b7aa2868_0_11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4" name="Shape 524"/>
        <p:cNvGrpSpPr/>
        <p:nvPr/>
      </p:nvGrpSpPr>
      <p:grpSpPr>
        <a:xfrm>
          <a:off x="0" y="0"/>
          <a:ext cx="0" cy="0"/>
          <a:chOff x="0" y="0"/>
          <a:chExt cx="0" cy="0"/>
        </a:xfrm>
      </p:grpSpPr>
      <p:sp>
        <p:nvSpPr>
          <p:cNvPr id="525" name="Google Shape;525;g2b1b7aa2868_0_11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6" name="Google Shape;526;g2b1b7aa2868_0_11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7" name="Shape 537"/>
        <p:cNvGrpSpPr/>
        <p:nvPr/>
      </p:nvGrpSpPr>
      <p:grpSpPr>
        <a:xfrm>
          <a:off x="0" y="0"/>
          <a:ext cx="0" cy="0"/>
          <a:chOff x="0" y="0"/>
          <a:chExt cx="0" cy="0"/>
        </a:xfrm>
      </p:grpSpPr>
      <p:sp>
        <p:nvSpPr>
          <p:cNvPr id="538" name="Google Shape;538;g2b1b7aa2868_0_11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39" name="Google Shape;539;g2b1b7aa2868_0_11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9" name="Shape 549"/>
        <p:cNvGrpSpPr/>
        <p:nvPr/>
      </p:nvGrpSpPr>
      <p:grpSpPr>
        <a:xfrm>
          <a:off x="0" y="0"/>
          <a:ext cx="0" cy="0"/>
          <a:chOff x="0" y="0"/>
          <a:chExt cx="0" cy="0"/>
        </a:xfrm>
      </p:grpSpPr>
      <p:sp>
        <p:nvSpPr>
          <p:cNvPr id="550" name="Google Shape;550;g2b1b7aa2868_0_11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51" name="Google Shape;551;g2b1b7aa2868_0_11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4" name="Shape 564"/>
        <p:cNvGrpSpPr/>
        <p:nvPr/>
      </p:nvGrpSpPr>
      <p:grpSpPr>
        <a:xfrm>
          <a:off x="0" y="0"/>
          <a:ext cx="0" cy="0"/>
          <a:chOff x="0" y="0"/>
          <a:chExt cx="0" cy="0"/>
        </a:xfrm>
      </p:grpSpPr>
      <p:sp>
        <p:nvSpPr>
          <p:cNvPr id="565" name="Google Shape;565;g2b1b7aa2868_0_11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66" name="Google Shape;566;g2b1b7aa2868_0_11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0" name="Shape 580"/>
        <p:cNvGrpSpPr/>
        <p:nvPr/>
      </p:nvGrpSpPr>
      <p:grpSpPr>
        <a:xfrm>
          <a:off x="0" y="0"/>
          <a:ext cx="0" cy="0"/>
          <a:chOff x="0" y="0"/>
          <a:chExt cx="0" cy="0"/>
        </a:xfrm>
      </p:grpSpPr>
      <p:sp>
        <p:nvSpPr>
          <p:cNvPr id="581" name="Google Shape;581;g2b1b7aa2868_0_12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2" name="Google Shape;582;g2b1b7aa2868_0_12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9" name="Shape 589"/>
        <p:cNvGrpSpPr/>
        <p:nvPr/>
      </p:nvGrpSpPr>
      <p:grpSpPr>
        <a:xfrm>
          <a:off x="0" y="0"/>
          <a:ext cx="0" cy="0"/>
          <a:chOff x="0" y="0"/>
          <a:chExt cx="0" cy="0"/>
        </a:xfrm>
      </p:grpSpPr>
      <p:sp>
        <p:nvSpPr>
          <p:cNvPr id="590" name="Google Shape;590;g2b1b7aa2868_0_12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1" name="Google Shape;591;g2b1b7aa2868_0_12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0" name="Shape 600"/>
        <p:cNvGrpSpPr/>
        <p:nvPr/>
      </p:nvGrpSpPr>
      <p:grpSpPr>
        <a:xfrm>
          <a:off x="0" y="0"/>
          <a:ext cx="0" cy="0"/>
          <a:chOff x="0" y="0"/>
          <a:chExt cx="0" cy="0"/>
        </a:xfrm>
      </p:grpSpPr>
      <p:sp>
        <p:nvSpPr>
          <p:cNvPr id="601" name="Google Shape;601;g2b1b7aa2868_0_12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2" name="Google Shape;602;g2b1b7aa2868_0_12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0" name="Shape 610"/>
        <p:cNvGrpSpPr/>
        <p:nvPr/>
      </p:nvGrpSpPr>
      <p:grpSpPr>
        <a:xfrm>
          <a:off x="0" y="0"/>
          <a:ext cx="0" cy="0"/>
          <a:chOff x="0" y="0"/>
          <a:chExt cx="0" cy="0"/>
        </a:xfrm>
      </p:grpSpPr>
      <p:sp>
        <p:nvSpPr>
          <p:cNvPr id="611" name="Google Shape;611;g2b1b7aa2868_0_12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2" name="Google Shape;612;g2b1b7aa2868_0_12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2afe1431a0c_0_1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1" name="Google Shape;91;g2afe1431a0c_0_1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b="1"/>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6" name="Shape 636"/>
        <p:cNvGrpSpPr/>
        <p:nvPr/>
      </p:nvGrpSpPr>
      <p:grpSpPr>
        <a:xfrm>
          <a:off x="0" y="0"/>
          <a:ext cx="0" cy="0"/>
          <a:chOff x="0" y="0"/>
          <a:chExt cx="0" cy="0"/>
        </a:xfrm>
      </p:grpSpPr>
      <p:sp>
        <p:nvSpPr>
          <p:cNvPr id="637" name="Google Shape;637;g2b1b7aa2868_0_12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8" name="Google Shape;638;g2b1b7aa2868_0_12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3" name="Shape 643"/>
        <p:cNvGrpSpPr/>
        <p:nvPr/>
      </p:nvGrpSpPr>
      <p:grpSpPr>
        <a:xfrm>
          <a:off x="0" y="0"/>
          <a:ext cx="0" cy="0"/>
          <a:chOff x="0" y="0"/>
          <a:chExt cx="0" cy="0"/>
        </a:xfrm>
      </p:grpSpPr>
      <p:sp>
        <p:nvSpPr>
          <p:cNvPr id="644" name="Google Shape;644;g2b1b7aa2868_0_12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5" name="Google Shape;645;g2b1b7aa2868_0_12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2100" lvl="0" marL="457200" rtl="0" algn="l">
              <a:lnSpc>
                <a:spcPct val="115000"/>
              </a:lnSpc>
              <a:spcBef>
                <a:spcPts val="0"/>
              </a:spcBef>
              <a:spcAft>
                <a:spcPts val="0"/>
              </a:spcAft>
              <a:buClr>
                <a:schemeClr val="dk1"/>
              </a:buClr>
              <a:buSzPts val="1000"/>
              <a:buFont typeface="Open Sans"/>
              <a:buChar char="●"/>
            </a:pPr>
            <a:r>
              <a:rPr lang="en" sz="1000">
                <a:solidFill>
                  <a:schemeClr val="dk1"/>
                </a:solidFill>
                <a:latin typeface="Open Sans"/>
                <a:ea typeface="Open Sans"/>
                <a:cs typeface="Open Sans"/>
                <a:sym typeface="Open Sans"/>
              </a:rPr>
              <a:t>Screws into fiberglass plate, charge well, and mission package tube</a:t>
            </a:r>
            <a:endParaRPr sz="1000"/>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0" name="Shape 660"/>
        <p:cNvGrpSpPr/>
        <p:nvPr/>
      </p:nvGrpSpPr>
      <p:grpSpPr>
        <a:xfrm>
          <a:off x="0" y="0"/>
          <a:ext cx="0" cy="0"/>
          <a:chOff x="0" y="0"/>
          <a:chExt cx="0" cy="0"/>
        </a:xfrm>
      </p:grpSpPr>
      <p:sp>
        <p:nvSpPr>
          <p:cNvPr id="661" name="Google Shape;661;g2b1b7aa2868_0_12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62" name="Google Shape;662;g2b1b7aa2868_0_12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7" name="Shape 667"/>
        <p:cNvGrpSpPr/>
        <p:nvPr/>
      </p:nvGrpSpPr>
      <p:grpSpPr>
        <a:xfrm>
          <a:off x="0" y="0"/>
          <a:ext cx="0" cy="0"/>
          <a:chOff x="0" y="0"/>
          <a:chExt cx="0" cy="0"/>
        </a:xfrm>
      </p:grpSpPr>
      <p:sp>
        <p:nvSpPr>
          <p:cNvPr id="668" name="Google Shape;668;g2b1b7aa2868_0_12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69" name="Google Shape;669;g2b1b7aa2868_0_12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4" name="Shape 694"/>
        <p:cNvGrpSpPr/>
        <p:nvPr/>
      </p:nvGrpSpPr>
      <p:grpSpPr>
        <a:xfrm>
          <a:off x="0" y="0"/>
          <a:ext cx="0" cy="0"/>
          <a:chOff x="0" y="0"/>
          <a:chExt cx="0" cy="0"/>
        </a:xfrm>
      </p:grpSpPr>
      <p:sp>
        <p:nvSpPr>
          <p:cNvPr id="695" name="Google Shape;695;g2b1b7aa2868_0_13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6" name="Google Shape;696;g2b1b7aa2868_0_13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1" name="Shape 701"/>
        <p:cNvGrpSpPr/>
        <p:nvPr/>
      </p:nvGrpSpPr>
      <p:grpSpPr>
        <a:xfrm>
          <a:off x="0" y="0"/>
          <a:ext cx="0" cy="0"/>
          <a:chOff x="0" y="0"/>
          <a:chExt cx="0" cy="0"/>
        </a:xfrm>
      </p:grpSpPr>
      <p:sp>
        <p:nvSpPr>
          <p:cNvPr id="702" name="Google Shape;702;g2b1b7aa2868_0_13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3" name="Google Shape;703;g2b1b7aa2868_0_13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BH Masses have changed + there are new additions: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BOOSTER: x2 Black Powder assembly(0.70 - 1.40), , ( 1x FRR Bulkhead (0.22 lbs), x1 staging cone (1.3 lbs) , Parachute masses total - 5ft + 7ft (10.1 oz + 15.3 oz, 1.59 lbs). Quicklinks x4 (.008 x 4 (.032)), swivels x4 (.01 x 4 (.04))</a:t>
            </a:r>
            <a:endParaRPr/>
          </a:p>
          <a:p>
            <a:pPr indent="0" lvl="0" marL="0" rtl="0" algn="l">
              <a:spcBef>
                <a:spcPts val="0"/>
              </a:spcBef>
              <a:spcAft>
                <a:spcPts val="0"/>
              </a:spcAft>
              <a:buNone/>
            </a:pPr>
            <a:r>
              <a:rPr lang="en"/>
              <a:t>SUSTAINER: x1 Black Powder assembly (0.70), , x1 Piston assembly (0.57 lbs), x1 nose cone (4.98), x1 nose cone BH (0.33 lbs), and Parachute mass total (1.59 lbs), quicklinks x4 (.008 x 4 (.032)), swivels x4 (.01 x 4 (.04)</a:t>
            </a:r>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8" name="Shape 708"/>
        <p:cNvGrpSpPr/>
        <p:nvPr/>
      </p:nvGrpSpPr>
      <p:grpSpPr>
        <a:xfrm>
          <a:off x="0" y="0"/>
          <a:ext cx="0" cy="0"/>
          <a:chOff x="0" y="0"/>
          <a:chExt cx="0" cy="0"/>
        </a:xfrm>
      </p:grpSpPr>
      <p:sp>
        <p:nvSpPr>
          <p:cNvPr id="709" name="Google Shape;709;g2b1b7aa2868_0_13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0" name="Google Shape;710;g2b1b7aa2868_0_13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4" name="Shape 714"/>
        <p:cNvGrpSpPr/>
        <p:nvPr/>
      </p:nvGrpSpPr>
      <p:grpSpPr>
        <a:xfrm>
          <a:off x="0" y="0"/>
          <a:ext cx="0" cy="0"/>
          <a:chOff x="0" y="0"/>
          <a:chExt cx="0" cy="0"/>
        </a:xfrm>
      </p:grpSpPr>
      <p:sp>
        <p:nvSpPr>
          <p:cNvPr id="715" name="Google Shape;715;g2b1b7aa2868_1_2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6" name="Google Shape;716;g2b1b7aa2868_1_2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2" name="Shape 722"/>
        <p:cNvGrpSpPr/>
        <p:nvPr/>
      </p:nvGrpSpPr>
      <p:grpSpPr>
        <a:xfrm>
          <a:off x="0" y="0"/>
          <a:ext cx="0" cy="0"/>
          <a:chOff x="0" y="0"/>
          <a:chExt cx="0" cy="0"/>
        </a:xfrm>
      </p:grpSpPr>
      <p:sp>
        <p:nvSpPr>
          <p:cNvPr id="723" name="Google Shape;723;g2b1b7aa2868_1_2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4" name="Google Shape;724;g2b1b7aa2868_1_2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Updated</a:t>
            </a:r>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9" name="Shape 729"/>
        <p:cNvGrpSpPr/>
        <p:nvPr/>
      </p:nvGrpSpPr>
      <p:grpSpPr>
        <a:xfrm>
          <a:off x="0" y="0"/>
          <a:ext cx="0" cy="0"/>
          <a:chOff x="0" y="0"/>
          <a:chExt cx="0" cy="0"/>
        </a:xfrm>
      </p:grpSpPr>
      <p:sp>
        <p:nvSpPr>
          <p:cNvPr id="730" name="Google Shape;730;g2b1b7aa2868_1_2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1" name="Google Shape;731;g2b1b7aa2868_1_2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2b1b7aa2868_0_4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2b1b7aa2868_0_4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Derek</a:t>
            </a:r>
            <a:endParaRPr b="1"/>
          </a:p>
        </p:txBody>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5" name="Shape 735"/>
        <p:cNvGrpSpPr/>
        <p:nvPr/>
      </p:nvGrpSpPr>
      <p:grpSpPr>
        <a:xfrm>
          <a:off x="0" y="0"/>
          <a:ext cx="0" cy="0"/>
          <a:chOff x="0" y="0"/>
          <a:chExt cx="0" cy="0"/>
        </a:xfrm>
      </p:grpSpPr>
      <p:sp>
        <p:nvSpPr>
          <p:cNvPr id="736" name="Google Shape;736;g2b1b7aa2868_1_2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7" name="Google Shape;737;g2b1b7aa2868_1_2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6" name="Shape 746"/>
        <p:cNvGrpSpPr/>
        <p:nvPr/>
      </p:nvGrpSpPr>
      <p:grpSpPr>
        <a:xfrm>
          <a:off x="0" y="0"/>
          <a:ext cx="0" cy="0"/>
          <a:chOff x="0" y="0"/>
          <a:chExt cx="0" cy="0"/>
        </a:xfrm>
      </p:grpSpPr>
      <p:sp>
        <p:nvSpPr>
          <p:cNvPr id="747" name="Google Shape;747;g2b1b7aa2868_1_2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48" name="Google Shape;748;g2b1b7aa2868_1_2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2" name="Shape 752"/>
        <p:cNvGrpSpPr/>
        <p:nvPr/>
      </p:nvGrpSpPr>
      <p:grpSpPr>
        <a:xfrm>
          <a:off x="0" y="0"/>
          <a:ext cx="0" cy="0"/>
          <a:chOff x="0" y="0"/>
          <a:chExt cx="0" cy="0"/>
        </a:xfrm>
      </p:grpSpPr>
      <p:sp>
        <p:nvSpPr>
          <p:cNvPr id="753" name="Google Shape;753;g2b1b7aa2868_1_2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4" name="Google Shape;754;g2b1b7aa2868_1_2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9" name="Shape 759"/>
        <p:cNvGrpSpPr/>
        <p:nvPr/>
      </p:nvGrpSpPr>
      <p:grpSpPr>
        <a:xfrm>
          <a:off x="0" y="0"/>
          <a:ext cx="0" cy="0"/>
          <a:chOff x="0" y="0"/>
          <a:chExt cx="0" cy="0"/>
        </a:xfrm>
      </p:grpSpPr>
      <p:sp>
        <p:nvSpPr>
          <p:cNvPr id="760" name="Google Shape;760;g2b1b7aa2868_1_2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1" name="Google Shape;761;g2b1b7aa2868_1_2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6" name="Shape 766"/>
        <p:cNvGrpSpPr/>
        <p:nvPr/>
      </p:nvGrpSpPr>
      <p:grpSpPr>
        <a:xfrm>
          <a:off x="0" y="0"/>
          <a:ext cx="0" cy="0"/>
          <a:chOff x="0" y="0"/>
          <a:chExt cx="0" cy="0"/>
        </a:xfrm>
      </p:grpSpPr>
      <p:sp>
        <p:nvSpPr>
          <p:cNvPr id="767" name="Google Shape;767;g2b1b7aa2868_1_2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8" name="Google Shape;768;g2b1b7aa2868_1_2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3" name="Shape 773"/>
        <p:cNvGrpSpPr/>
        <p:nvPr/>
      </p:nvGrpSpPr>
      <p:grpSpPr>
        <a:xfrm>
          <a:off x="0" y="0"/>
          <a:ext cx="0" cy="0"/>
          <a:chOff x="0" y="0"/>
          <a:chExt cx="0" cy="0"/>
        </a:xfrm>
      </p:grpSpPr>
      <p:sp>
        <p:nvSpPr>
          <p:cNvPr id="774" name="Google Shape;774;g2b1b7aa2868_1_2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5" name="Google Shape;775;g2b1b7aa2868_1_2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4" name="Shape 784"/>
        <p:cNvGrpSpPr/>
        <p:nvPr/>
      </p:nvGrpSpPr>
      <p:grpSpPr>
        <a:xfrm>
          <a:off x="0" y="0"/>
          <a:ext cx="0" cy="0"/>
          <a:chOff x="0" y="0"/>
          <a:chExt cx="0" cy="0"/>
        </a:xfrm>
      </p:grpSpPr>
      <p:sp>
        <p:nvSpPr>
          <p:cNvPr id="785" name="Google Shape;785;g2b1b7aa2868_1_2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6" name="Google Shape;786;g2b1b7aa2868_1_2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1" name="Shape 791"/>
        <p:cNvGrpSpPr/>
        <p:nvPr/>
      </p:nvGrpSpPr>
      <p:grpSpPr>
        <a:xfrm>
          <a:off x="0" y="0"/>
          <a:ext cx="0" cy="0"/>
          <a:chOff x="0" y="0"/>
          <a:chExt cx="0" cy="0"/>
        </a:xfrm>
      </p:grpSpPr>
      <p:sp>
        <p:nvSpPr>
          <p:cNvPr id="792" name="Google Shape;792;g2b1b7aa2868_1_30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3" name="Google Shape;793;g2b1b7aa2868_1_3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2b1b7aa2868_0_4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2b1b7aa2868_0_4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Derek</a:t>
            </a:r>
            <a:endParaRPr b="1"/>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2b1b7aa2868_0_5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2b1b7aa2868_0_5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Derek</a:t>
            </a:r>
            <a:endParaRPr b="1">
              <a:solidFill>
                <a:schemeClr val="dk1"/>
              </a:solidFill>
            </a:endParaRPr>
          </a:p>
          <a:p>
            <a:pPr indent="0" lvl="0" marL="0" rtl="0" algn="l">
              <a:spcBef>
                <a:spcPts val="0"/>
              </a:spcBef>
              <a:spcAft>
                <a:spcPts val="0"/>
              </a:spcAft>
              <a:buClr>
                <a:schemeClr val="dk1"/>
              </a:buClr>
              <a:buSzPts val="1100"/>
              <a:buFont typeface="Arial"/>
              <a:buNone/>
            </a:pPr>
            <a:r>
              <a:rPr lang="en" sz="1400">
                <a:solidFill>
                  <a:schemeClr val="dk1"/>
                </a:solidFill>
              </a:rPr>
              <a:t>ACKNOWLEDGE: the grain didn’t change, still doing BATES, FINOCYL, FINOCYL design</a:t>
            </a:r>
            <a:endParaRPr sz="1400">
              <a:solidFill>
                <a:schemeClr val="dk1"/>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RT Light" type="title">
  <p:cSld name="TITLE">
    <p:spTree>
      <p:nvGrpSpPr>
        <p:cNvPr id="10" name="Shape 10"/>
        <p:cNvGrpSpPr/>
        <p:nvPr/>
      </p:nvGrpSpPr>
      <p:grpSpPr>
        <a:xfrm>
          <a:off x="0" y="0"/>
          <a:ext cx="0" cy="0"/>
          <a:chOff x="0" y="0"/>
          <a:chExt cx="0" cy="0"/>
        </a:xfrm>
      </p:grpSpPr>
      <p:sp>
        <p:nvSpPr>
          <p:cNvPr id="11" name="Google Shape;11;p2"/>
          <p:cNvSpPr txBox="1"/>
          <p:nvPr>
            <p:ph type="ctrTitle"/>
          </p:nvPr>
        </p:nvSpPr>
        <p:spPr>
          <a:xfrm>
            <a:off x="393150" y="2630913"/>
            <a:ext cx="8357700" cy="1524000"/>
          </a:xfrm>
          <a:prstGeom prst="rect">
            <a:avLst/>
          </a:prstGeom>
        </p:spPr>
        <p:txBody>
          <a:bodyPr anchorCtr="0" anchor="b" bIns="91425" lIns="91425" spcFirstLastPara="1" rIns="91425" wrap="square" tIns="91425">
            <a:normAutofit/>
          </a:bodyPr>
          <a:lstStyle>
            <a:lvl1pPr lvl="0" algn="ctr">
              <a:spcBef>
                <a:spcPts val="0"/>
              </a:spcBef>
              <a:spcAft>
                <a:spcPts val="0"/>
              </a:spcAft>
              <a:buClr>
                <a:srgbClr val="434343"/>
              </a:buClr>
              <a:buSzPts val="5200"/>
              <a:buFont typeface="Helvetica Neue"/>
              <a:buNone/>
              <a:defRPr b="1" sz="5200">
                <a:solidFill>
                  <a:srgbClr val="434343"/>
                </a:solidFill>
                <a:latin typeface="Helvetica Neue"/>
                <a:ea typeface="Helvetica Neue"/>
                <a:cs typeface="Helvetica Neue"/>
                <a:sym typeface="Helvetica Neue"/>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2" name="Google Shape;12;p2"/>
          <p:cNvSpPr txBox="1"/>
          <p:nvPr>
            <p:ph idx="1" type="subTitle"/>
          </p:nvPr>
        </p:nvSpPr>
        <p:spPr>
          <a:xfrm>
            <a:off x="311700" y="41549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000"/>
              <a:buFont typeface="Open Sans"/>
              <a:buNone/>
              <a:defRPr i="1">
                <a:latin typeface="Open Sans"/>
                <a:ea typeface="Open Sans"/>
                <a:cs typeface="Open Sans"/>
                <a:sym typeface="Open Sans"/>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3" name="Google Shape;13;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pic>
        <p:nvPicPr>
          <p:cNvPr id="14" name="Google Shape;14;p2"/>
          <p:cNvPicPr preferRelativeResize="0"/>
          <p:nvPr/>
        </p:nvPicPr>
        <p:blipFill>
          <a:blip r:embed="rId2">
            <a:alphaModFix/>
          </a:blip>
          <a:stretch>
            <a:fillRect/>
          </a:stretch>
        </p:blipFill>
        <p:spPr>
          <a:xfrm>
            <a:off x="2155012" y="568675"/>
            <a:ext cx="4833976" cy="2348551"/>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6" name="Shape 46"/>
        <p:cNvGrpSpPr/>
        <p:nvPr/>
      </p:nvGrpSpPr>
      <p:grpSpPr>
        <a:xfrm>
          <a:off x="0" y="0"/>
          <a:ext cx="0" cy="0"/>
          <a:chOff x="0" y="0"/>
          <a:chExt cx="0" cy="0"/>
        </a:xfrm>
      </p:grpSpPr>
      <p:sp>
        <p:nvSpPr>
          <p:cNvPr id="47" name="Google Shape;47;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Clr>
                <a:srgbClr val="434343"/>
              </a:buClr>
              <a:buSzPts val="12000"/>
              <a:buFont typeface="Helvetica Neue"/>
              <a:buNone/>
              <a:defRPr b="1" sz="12000">
                <a:solidFill>
                  <a:srgbClr val="434343"/>
                </a:solidFill>
                <a:latin typeface="Helvetica Neue"/>
                <a:ea typeface="Helvetica Neue"/>
                <a:cs typeface="Helvetica Neue"/>
                <a:sym typeface="Helvetica Neue"/>
              </a:defRPr>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8" name="Google Shape;48;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55600" lvl="0" marL="457200" algn="ctr">
              <a:spcBef>
                <a:spcPts val="0"/>
              </a:spcBef>
              <a:spcAft>
                <a:spcPts val="0"/>
              </a:spcAft>
              <a:buSzPts val="2000"/>
              <a:buFont typeface="Open Sans Medium"/>
              <a:buChar char="●"/>
              <a:defRPr>
                <a:latin typeface="Open Sans Medium"/>
                <a:ea typeface="Open Sans Medium"/>
                <a:cs typeface="Open Sans Medium"/>
                <a:sym typeface="Open Sans Medium"/>
              </a:defRPr>
            </a:lvl1pPr>
            <a:lvl2pPr indent="-330200" lvl="1" marL="914400" algn="ctr">
              <a:spcBef>
                <a:spcPts val="0"/>
              </a:spcBef>
              <a:spcAft>
                <a:spcPts val="0"/>
              </a:spcAft>
              <a:buSzPts val="1600"/>
              <a:buFont typeface="Open Sans"/>
              <a:buChar char="○"/>
              <a:defRPr>
                <a:latin typeface="Open Sans"/>
                <a:ea typeface="Open Sans"/>
                <a:cs typeface="Open Sans"/>
                <a:sym typeface="Open Sans"/>
              </a:defRPr>
            </a:lvl2pPr>
            <a:lvl3pPr indent="-330200" lvl="2" marL="1371600" algn="ctr">
              <a:spcBef>
                <a:spcPts val="0"/>
              </a:spcBef>
              <a:spcAft>
                <a:spcPts val="0"/>
              </a:spcAft>
              <a:buSzPts val="1600"/>
              <a:buFont typeface="Open Sans"/>
              <a:buChar char="■"/>
              <a:defRPr>
                <a:latin typeface="Open Sans"/>
                <a:ea typeface="Open Sans"/>
                <a:cs typeface="Open Sans"/>
                <a:sym typeface="Open Sans"/>
              </a:defRPr>
            </a:lvl3pPr>
            <a:lvl4pPr indent="-330200" lvl="3" marL="1828800" algn="ctr">
              <a:spcBef>
                <a:spcPts val="0"/>
              </a:spcBef>
              <a:spcAft>
                <a:spcPts val="0"/>
              </a:spcAft>
              <a:buSzPts val="1600"/>
              <a:buFont typeface="Open Sans"/>
              <a:buChar char="●"/>
              <a:defRPr>
                <a:latin typeface="Open Sans"/>
                <a:ea typeface="Open Sans"/>
                <a:cs typeface="Open Sans"/>
                <a:sym typeface="Open Sans"/>
              </a:defRPr>
            </a:lvl4pPr>
            <a:lvl5pPr indent="-330200" lvl="4" marL="2286000" algn="ctr">
              <a:spcBef>
                <a:spcPts val="0"/>
              </a:spcBef>
              <a:spcAft>
                <a:spcPts val="0"/>
              </a:spcAft>
              <a:buSzPts val="1600"/>
              <a:buFont typeface="Open Sans"/>
              <a:buChar char="○"/>
              <a:defRPr>
                <a:latin typeface="Open Sans"/>
                <a:ea typeface="Open Sans"/>
                <a:cs typeface="Open Sans"/>
                <a:sym typeface="Open Sans"/>
              </a:defRPr>
            </a:lvl5pPr>
            <a:lvl6pPr indent="-330200" lvl="5" marL="2743200" algn="ctr">
              <a:spcBef>
                <a:spcPts val="0"/>
              </a:spcBef>
              <a:spcAft>
                <a:spcPts val="0"/>
              </a:spcAft>
              <a:buSzPts val="1600"/>
              <a:buFont typeface="Open Sans"/>
              <a:buChar char="■"/>
              <a:defRPr>
                <a:latin typeface="Open Sans"/>
                <a:ea typeface="Open Sans"/>
                <a:cs typeface="Open Sans"/>
                <a:sym typeface="Open Sans"/>
              </a:defRPr>
            </a:lvl6pPr>
            <a:lvl7pPr indent="-330200" lvl="6" marL="3200400" algn="ctr">
              <a:spcBef>
                <a:spcPts val="0"/>
              </a:spcBef>
              <a:spcAft>
                <a:spcPts val="0"/>
              </a:spcAft>
              <a:buSzPts val="1600"/>
              <a:buFont typeface="Open Sans"/>
              <a:buChar char="●"/>
              <a:defRPr>
                <a:latin typeface="Open Sans"/>
                <a:ea typeface="Open Sans"/>
                <a:cs typeface="Open Sans"/>
                <a:sym typeface="Open Sans"/>
              </a:defRPr>
            </a:lvl7pPr>
            <a:lvl8pPr indent="-330200" lvl="7" marL="3657600" algn="ctr">
              <a:spcBef>
                <a:spcPts val="0"/>
              </a:spcBef>
              <a:spcAft>
                <a:spcPts val="0"/>
              </a:spcAft>
              <a:buSzPts val="1600"/>
              <a:buFont typeface="Open Sans"/>
              <a:buChar char="○"/>
              <a:defRPr>
                <a:latin typeface="Open Sans"/>
                <a:ea typeface="Open Sans"/>
                <a:cs typeface="Open Sans"/>
                <a:sym typeface="Open Sans"/>
              </a:defRPr>
            </a:lvl8pPr>
            <a:lvl9pPr indent="-330200" lvl="8" marL="4114800" algn="ctr">
              <a:spcBef>
                <a:spcPts val="0"/>
              </a:spcBef>
              <a:spcAft>
                <a:spcPts val="0"/>
              </a:spcAft>
              <a:buSzPts val="1600"/>
              <a:buFont typeface="Open Sans"/>
              <a:buChar char="■"/>
              <a:defRPr>
                <a:latin typeface="Open Sans"/>
                <a:ea typeface="Open Sans"/>
                <a:cs typeface="Open Sans"/>
                <a:sym typeface="Open Sans"/>
              </a:defRPr>
            </a:lvl9pPr>
          </a:lstStyle>
          <a:p/>
        </p:txBody>
      </p:sp>
      <p:sp>
        <p:nvSpPr>
          <p:cNvPr id="49" name="Google Shape;49;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0" name="Shape 50"/>
        <p:cNvGrpSpPr/>
        <p:nvPr/>
      </p:nvGrpSpPr>
      <p:grpSpPr>
        <a:xfrm>
          <a:off x="0" y="0"/>
          <a:ext cx="0" cy="0"/>
          <a:chOff x="0" y="0"/>
          <a:chExt cx="0" cy="0"/>
        </a:xfrm>
      </p:grpSpPr>
      <p:sp>
        <p:nvSpPr>
          <p:cNvPr id="51" name="Google Shape;51;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b="1">
                <a:latin typeface="Helvetica Neue"/>
                <a:ea typeface="Helvetica Neue"/>
                <a:cs typeface="Helvetica Neue"/>
                <a:sym typeface="Helvetica Neue"/>
              </a:defRPr>
            </a:lvl1pPr>
            <a:lvl2pPr lvl="1">
              <a:buNone/>
              <a:defRPr b="1">
                <a:latin typeface="Helvetica Neue"/>
                <a:ea typeface="Helvetica Neue"/>
                <a:cs typeface="Helvetica Neue"/>
                <a:sym typeface="Helvetica Neue"/>
              </a:defRPr>
            </a:lvl2pPr>
            <a:lvl3pPr lvl="2">
              <a:buNone/>
              <a:defRPr b="1">
                <a:latin typeface="Helvetica Neue"/>
                <a:ea typeface="Helvetica Neue"/>
                <a:cs typeface="Helvetica Neue"/>
                <a:sym typeface="Helvetica Neue"/>
              </a:defRPr>
            </a:lvl3pPr>
            <a:lvl4pPr lvl="3">
              <a:buNone/>
              <a:defRPr b="1">
                <a:latin typeface="Helvetica Neue"/>
                <a:ea typeface="Helvetica Neue"/>
                <a:cs typeface="Helvetica Neue"/>
                <a:sym typeface="Helvetica Neue"/>
              </a:defRPr>
            </a:lvl4pPr>
            <a:lvl5pPr lvl="4">
              <a:buNone/>
              <a:defRPr b="1">
                <a:latin typeface="Helvetica Neue"/>
                <a:ea typeface="Helvetica Neue"/>
                <a:cs typeface="Helvetica Neue"/>
                <a:sym typeface="Helvetica Neue"/>
              </a:defRPr>
            </a:lvl5pPr>
            <a:lvl6pPr lvl="5">
              <a:buNone/>
              <a:defRPr b="1">
                <a:latin typeface="Helvetica Neue"/>
                <a:ea typeface="Helvetica Neue"/>
                <a:cs typeface="Helvetica Neue"/>
                <a:sym typeface="Helvetica Neue"/>
              </a:defRPr>
            </a:lvl6pPr>
            <a:lvl7pPr lvl="6">
              <a:buNone/>
              <a:defRPr b="1">
                <a:latin typeface="Helvetica Neue"/>
                <a:ea typeface="Helvetica Neue"/>
                <a:cs typeface="Helvetica Neue"/>
                <a:sym typeface="Helvetica Neue"/>
              </a:defRPr>
            </a:lvl7pPr>
            <a:lvl8pPr lvl="7">
              <a:buNone/>
              <a:defRPr b="1">
                <a:latin typeface="Helvetica Neue"/>
                <a:ea typeface="Helvetica Neue"/>
                <a:cs typeface="Helvetica Neue"/>
                <a:sym typeface="Helvetica Neue"/>
              </a:defRPr>
            </a:lvl8pPr>
            <a:lvl9pPr lvl="8">
              <a:buNone/>
              <a:defRPr b="1">
                <a:latin typeface="Helvetica Neue"/>
                <a:ea typeface="Helvetica Neue"/>
                <a:cs typeface="Helvetica Neue"/>
                <a:sym typeface="Helvetica Neu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5" name="Shape 15"/>
        <p:cNvGrpSpPr/>
        <p:nvPr/>
      </p:nvGrpSpPr>
      <p:grpSpPr>
        <a:xfrm>
          <a:off x="0" y="0"/>
          <a:ext cx="0" cy="0"/>
          <a:chOff x="0" y="0"/>
          <a:chExt cx="0" cy="0"/>
        </a:xfrm>
      </p:grpSpPr>
      <p:sp>
        <p:nvSpPr>
          <p:cNvPr id="16" name="Google Shape;16;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Clr>
                <a:srgbClr val="434343"/>
              </a:buClr>
              <a:buSzPts val="4200"/>
              <a:buFont typeface="Helvetica Neue"/>
              <a:buNone/>
              <a:defRPr b="1" sz="4200">
                <a:solidFill>
                  <a:srgbClr val="434343"/>
                </a:solidFill>
                <a:latin typeface="Helvetica Neue"/>
                <a:ea typeface="Helvetica Neue"/>
                <a:cs typeface="Helvetica Neue"/>
                <a:sym typeface="Helvetica Neue"/>
              </a:defRPr>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7" name="Google Shape;17;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b="1">
                <a:latin typeface="Helvetica Neue"/>
                <a:ea typeface="Helvetica Neue"/>
                <a:cs typeface="Helvetica Neue"/>
                <a:sym typeface="Helvetica Neue"/>
              </a:defRPr>
            </a:lvl1pPr>
            <a:lvl2pPr lvl="1">
              <a:buNone/>
              <a:defRPr b="1">
                <a:latin typeface="Helvetica Neue"/>
                <a:ea typeface="Helvetica Neue"/>
                <a:cs typeface="Helvetica Neue"/>
                <a:sym typeface="Helvetica Neue"/>
              </a:defRPr>
            </a:lvl2pPr>
            <a:lvl3pPr lvl="2">
              <a:buNone/>
              <a:defRPr b="1">
                <a:latin typeface="Helvetica Neue"/>
                <a:ea typeface="Helvetica Neue"/>
                <a:cs typeface="Helvetica Neue"/>
                <a:sym typeface="Helvetica Neue"/>
              </a:defRPr>
            </a:lvl3pPr>
            <a:lvl4pPr lvl="3">
              <a:buNone/>
              <a:defRPr b="1">
                <a:latin typeface="Helvetica Neue"/>
                <a:ea typeface="Helvetica Neue"/>
                <a:cs typeface="Helvetica Neue"/>
                <a:sym typeface="Helvetica Neue"/>
              </a:defRPr>
            </a:lvl4pPr>
            <a:lvl5pPr lvl="4">
              <a:buNone/>
              <a:defRPr b="1">
                <a:latin typeface="Helvetica Neue"/>
                <a:ea typeface="Helvetica Neue"/>
                <a:cs typeface="Helvetica Neue"/>
                <a:sym typeface="Helvetica Neue"/>
              </a:defRPr>
            </a:lvl5pPr>
            <a:lvl6pPr lvl="5">
              <a:buNone/>
              <a:defRPr b="1">
                <a:latin typeface="Helvetica Neue"/>
                <a:ea typeface="Helvetica Neue"/>
                <a:cs typeface="Helvetica Neue"/>
                <a:sym typeface="Helvetica Neue"/>
              </a:defRPr>
            </a:lvl6pPr>
            <a:lvl7pPr lvl="6">
              <a:buNone/>
              <a:defRPr b="1">
                <a:latin typeface="Helvetica Neue"/>
                <a:ea typeface="Helvetica Neue"/>
                <a:cs typeface="Helvetica Neue"/>
                <a:sym typeface="Helvetica Neue"/>
              </a:defRPr>
            </a:lvl7pPr>
            <a:lvl8pPr lvl="7">
              <a:buNone/>
              <a:defRPr b="1">
                <a:latin typeface="Helvetica Neue"/>
                <a:ea typeface="Helvetica Neue"/>
                <a:cs typeface="Helvetica Neue"/>
                <a:sym typeface="Helvetica Neue"/>
              </a:defRPr>
            </a:lvl8pPr>
            <a:lvl9pPr lvl="8">
              <a:buNone/>
              <a:defRPr b="1">
                <a:latin typeface="Helvetica Neue"/>
                <a:ea typeface="Helvetica Neue"/>
                <a:cs typeface="Helvetica Neue"/>
                <a:sym typeface="Helvetica Neu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8" name="Shape 18"/>
        <p:cNvGrpSpPr/>
        <p:nvPr/>
      </p:nvGrpSpPr>
      <p:grpSpPr>
        <a:xfrm>
          <a:off x="0" y="0"/>
          <a:ext cx="0" cy="0"/>
          <a:chOff x="0" y="0"/>
          <a:chExt cx="0" cy="0"/>
        </a:xfrm>
      </p:grpSpPr>
      <p:sp>
        <p:nvSpPr>
          <p:cNvPr id="19" name="Google Shape;19;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Clr>
                <a:srgbClr val="434343"/>
              </a:buClr>
              <a:buSzPts val="2800"/>
              <a:buFont typeface="Helvetica Neue"/>
              <a:buNone/>
              <a:defRPr b="1">
                <a:solidFill>
                  <a:srgbClr val="434343"/>
                </a:solidFill>
                <a:latin typeface="Helvetica Neue"/>
                <a:ea typeface="Helvetica Neue"/>
                <a:cs typeface="Helvetica Neue"/>
                <a:sym typeface="Helvetica Neu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0" name="Google Shape;20;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55600" lvl="0" marL="457200">
              <a:spcBef>
                <a:spcPts val="0"/>
              </a:spcBef>
              <a:spcAft>
                <a:spcPts val="0"/>
              </a:spcAft>
              <a:buClr>
                <a:srgbClr val="434343"/>
              </a:buClr>
              <a:buSzPts val="2000"/>
              <a:buFont typeface="Open Sans Medium"/>
              <a:buChar char="●"/>
              <a:defRPr sz="2000">
                <a:solidFill>
                  <a:srgbClr val="434343"/>
                </a:solidFill>
                <a:latin typeface="Open Sans Medium"/>
                <a:ea typeface="Open Sans Medium"/>
                <a:cs typeface="Open Sans Medium"/>
                <a:sym typeface="Open Sans Medium"/>
              </a:defRPr>
            </a:lvl1pPr>
            <a:lvl2pPr indent="-330200" lvl="1" marL="914400">
              <a:spcBef>
                <a:spcPts val="0"/>
              </a:spcBef>
              <a:spcAft>
                <a:spcPts val="0"/>
              </a:spcAft>
              <a:buClr>
                <a:srgbClr val="434343"/>
              </a:buClr>
              <a:buSzPts val="1600"/>
              <a:buFont typeface="Open Sans"/>
              <a:buChar char="○"/>
              <a:defRPr sz="1600">
                <a:solidFill>
                  <a:srgbClr val="434343"/>
                </a:solidFill>
                <a:latin typeface="Open Sans"/>
                <a:ea typeface="Open Sans"/>
                <a:cs typeface="Open Sans"/>
                <a:sym typeface="Open Sans"/>
              </a:defRPr>
            </a:lvl2pPr>
            <a:lvl3pPr indent="-330200" lvl="2" marL="1371600">
              <a:spcBef>
                <a:spcPts val="0"/>
              </a:spcBef>
              <a:spcAft>
                <a:spcPts val="0"/>
              </a:spcAft>
              <a:buClr>
                <a:srgbClr val="434343"/>
              </a:buClr>
              <a:buSzPts val="1600"/>
              <a:buFont typeface="Open Sans"/>
              <a:buChar char="■"/>
              <a:defRPr sz="1600">
                <a:solidFill>
                  <a:srgbClr val="434343"/>
                </a:solidFill>
                <a:latin typeface="Open Sans"/>
                <a:ea typeface="Open Sans"/>
                <a:cs typeface="Open Sans"/>
                <a:sym typeface="Open Sans"/>
              </a:defRPr>
            </a:lvl3pPr>
            <a:lvl4pPr indent="-330200" lvl="3" marL="1828800">
              <a:spcBef>
                <a:spcPts val="0"/>
              </a:spcBef>
              <a:spcAft>
                <a:spcPts val="0"/>
              </a:spcAft>
              <a:buClr>
                <a:srgbClr val="434343"/>
              </a:buClr>
              <a:buSzPts val="1600"/>
              <a:buFont typeface="Open Sans"/>
              <a:buChar char="●"/>
              <a:defRPr sz="1600">
                <a:solidFill>
                  <a:srgbClr val="434343"/>
                </a:solidFill>
                <a:latin typeface="Open Sans"/>
                <a:ea typeface="Open Sans"/>
                <a:cs typeface="Open Sans"/>
                <a:sym typeface="Open Sans"/>
              </a:defRPr>
            </a:lvl4pPr>
            <a:lvl5pPr indent="-330200" lvl="4" marL="2286000">
              <a:spcBef>
                <a:spcPts val="0"/>
              </a:spcBef>
              <a:spcAft>
                <a:spcPts val="0"/>
              </a:spcAft>
              <a:buClr>
                <a:srgbClr val="434343"/>
              </a:buClr>
              <a:buSzPts val="1600"/>
              <a:buFont typeface="Open Sans"/>
              <a:buChar char="○"/>
              <a:defRPr sz="1600">
                <a:solidFill>
                  <a:srgbClr val="434343"/>
                </a:solidFill>
                <a:latin typeface="Open Sans"/>
                <a:ea typeface="Open Sans"/>
                <a:cs typeface="Open Sans"/>
                <a:sym typeface="Open Sans"/>
              </a:defRPr>
            </a:lvl5pPr>
            <a:lvl6pPr indent="-330200" lvl="5" marL="2743200">
              <a:spcBef>
                <a:spcPts val="0"/>
              </a:spcBef>
              <a:spcAft>
                <a:spcPts val="0"/>
              </a:spcAft>
              <a:buClr>
                <a:srgbClr val="434343"/>
              </a:buClr>
              <a:buSzPts val="1600"/>
              <a:buFont typeface="Open Sans"/>
              <a:buChar char="■"/>
              <a:defRPr sz="1600">
                <a:solidFill>
                  <a:srgbClr val="434343"/>
                </a:solidFill>
                <a:latin typeface="Open Sans"/>
                <a:ea typeface="Open Sans"/>
                <a:cs typeface="Open Sans"/>
                <a:sym typeface="Open Sans"/>
              </a:defRPr>
            </a:lvl6pPr>
            <a:lvl7pPr indent="-330200" lvl="6" marL="3200400">
              <a:spcBef>
                <a:spcPts val="0"/>
              </a:spcBef>
              <a:spcAft>
                <a:spcPts val="0"/>
              </a:spcAft>
              <a:buClr>
                <a:srgbClr val="434343"/>
              </a:buClr>
              <a:buSzPts val="1600"/>
              <a:buFont typeface="Open Sans"/>
              <a:buChar char="●"/>
              <a:defRPr sz="1600">
                <a:solidFill>
                  <a:srgbClr val="434343"/>
                </a:solidFill>
                <a:latin typeface="Open Sans"/>
                <a:ea typeface="Open Sans"/>
                <a:cs typeface="Open Sans"/>
                <a:sym typeface="Open Sans"/>
              </a:defRPr>
            </a:lvl7pPr>
            <a:lvl8pPr indent="-330200" lvl="7" marL="3657600">
              <a:spcBef>
                <a:spcPts val="0"/>
              </a:spcBef>
              <a:spcAft>
                <a:spcPts val="0"/>
              </a:spcAft>
              <a:buClr>
                <a:srgbClr val="434343"/>
              </a:buClr>
              <a:buSzPts val="1600"/>
              <a:buFont typeface="Open Sans"/>
              <a:buChar char="○"/>
              <a:defRPr sz="1600">
                <a:solidFill>
                  <a:srgbClr val="434343"/>
                </a:solidFill>
                <a:latin typeface="Open Sans"/>
                <a:ea typeface="Open Sans"/>
                <a:cs typeface="Open Sans"/>
                <a:sym typeface="Open Sans"/>
              </a:defRPr>
            </a:lvl8pPr>
            <a:lvl9pPr indent="-330200" lvl="8" marL="4114800">
              <a:spcBef>
                <a:spcPts val="0"/>
              </a:spcBef>
              <a:spcAft>
                <a:spcPts val="0"/>
              </a:spcAft>
              <a:buSzPts val="1600"/>
              <a:buFont typeface="Open Sans"/>
              <a:buChar char="■"/>
              <a:defRPr sz="1600">
                <a:latin typeface="Open Sans"/>
                <a:ea typeface="Open Sans"/>
                <a:cs typeface="Open Sans"/>
                <a:sym typeface="Open Sans"/>
              </a:defRPr>
            </a:lvl9pPr>
          </a:lstStyle>
          <a:p/>
        </p:txBody>
      </p:sp>
      <p:sp>
        <p:nvSpPr>
          <p:cNvPr id="21" name="Google Shape;21;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b="1">
                <a:latin typeface="Helvetica Neue"/>
                <a:ea typeface="Helvetica Neue"/>
                <a:cs typeface="Helvetica Neue"/>
                <a:sym typeface="Helvetica Neue"/>
              </a:defRPr>
            </a:lvl1pPr>
            <a:lvl2pPr lvl="1">
              <a:buNone/>
              <a:defRPr b="1">
                <a:latin typeface="Helvetica Neue"/>
                <a:ea typeface="Helvetica Neue"/>
                <a:cs typeface="Helvetica Neue"/>
                <a:sym typeface="Helvetica Neue"/>
              </a:defRPr>
            </a:lvl2pPr>
            <a:lvl3pPr lvl="2">
              <a:buNone/>
              <a:defRPr b="1">
                <a:latin typeface="Helvetica Neue"/>
                <a:ea typeface="Helvetica Neue"/>
                <a:cs typeface="Helvetica Neue"/>
                <a:sym typeface="Helvetica Neue"/>
              </a:defRPr>
            </a:lvl3pPr>
            <a:lvl4pPr lvl="3">
              <a:buNone/>
              <a:defRPr b="1">
                <a:latin typeface="Helvetica Neue"/>
                <a:ea typeface="Helvetica Neue"/>
                <a:cs typeface="Helvetica Neue"/>
                <a:sym typeface="Helvetica Neue"/>
              </a:defRPr>
            </a:lvl4pPr>
            <a:lvl5pPr lvl="4">
              <a:buNone/>
              <a:defRPr b="1">
                <a:latin typeface="Helvetica Neue"/>
                <a:ea typeface="Helvetica Neue"/>
                <a:cs typeface="Helvetica Neue"/>
                <a:sym typeface="Helvetica Neue"/>
              </a:defRPr>
            </a:lvl5pPr>
            <a:lvl6pPr lvl="5">
              <a:buNone/>
              <a:defRPr b="1">
                <a:latin typeface="Helvetica Neue"/>
                <a:ea typeface="Helvetica Neue"/>
                <a:cs typeface="Helvetica Neue"/>
                <a:sym typeface="Helvetica Neue"/>
              </a:defRPr>
            </a:lvl6pPr>
            <a:lvl7pPr lvl="6">
              <a:buNone/>
              <a:defRPr b="1">
                <a:latin typeface="Helvetica Neue"/>
                <a:ea typeface="Helvetica Neue"/>
                <a:cs typeface="Helvetica Neue"/>
                <a:sym typeface="Helvetica Neue"/>
              </a:defRPr>
            </a:lvl7pPr>
            <a:lvl8pPr lvl="7">
              <a:buNone/>
              <a:defRPr b="1">
                <a:latin typeface="Helvetica Neue"/>
                <a:ea typeface="Helvetica Neue"/>
                <a:cs typeface="Helvetica Neue"/>
                <a:sym typeface="Helvetica Neue"/>
              </a:defRPr>
            </a:lvl8pPr>
            <a:lvl9pPr lvl="8">
              <a:buNone/>
              <a:defRPr b="1">
                <a:latin typeface="Helvetica Neue"/>
                <a:ea typeface="Helvetica Neue"/>
                <a:cs typeface="Helvetica Neue"/>
                <a:sym typeface="Helvetica Neu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2" name="Shape 22"/>
        <p:cNvGrpSpPr/>
        <p:nvPr/>
      </p:nvGrpSpPr>
      <p:grpSpPr>
        <a:xfrm>
          <a:off x="0" y="0"/>
          <a:ext cx="0" cy="0"/>
          <a:chOff x="0" y="0"/>
          <a:chExt cx="0" cy="0"/>
        </a:xfrm>
      </p:grpSpPr>
      <p:sp>
        <p:nvSpPr>
          <p:cNvPr id="23" name="Google Shape;23;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Clr>
                <a:srgbClr val="434343"/>
              </a:buClr>
              <a:buSzPts val="2800"/>
              <a:buFont typeface="Helvetica Neue"/>
              <a:buNone/>
              <a:defRPr b="1">
                <a:solidFill>
                  <a:srgbClr val="434343"/>
                </a:solidFill>
                <a:latin typeface="Helvetica Neue"/>
                <a:ea typeface="Helvetica Neue"/>
                <a:cs typeface="Helvetica Neue"/>
                <a:sym typeface="Helvetica Neu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4" name="Google Shape;24;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30200" lvl="0" marL="457200">
              <a:spcBef>
                <a:spcPts val="0"/>
              </a:spcBef>
              <a:spcAft>
                <a:spcPts val="0"/>
              </a:spcAft>
              <a:buClr>
                <a:srgbClr val="434343"/>
              </a:buClr>
              <a:buSzPts val="1600"/>
              <a:buFont typeface="Open Sans Medium"/>
              <a:buChar char="●"/>
              <a:defRPr sz="1600">
                <a:solidFill>
                  <a:srgbClr val="434343"/>
                </a:solidFill>
                <a:latin typeface="Open Sans Medium"/>
                <a:ea typeface="Open Sans Medium"/>
                <a:cs typeface="Open Sans Medium"/>
                <a:sym typeface="Open Sans Medium"/>
              </a:defRPr>
            </a:lvl1pPr>
            <a:lvl2pPr indent="-330200" lvl="1" marL="914400">
              <a:spcBef>
                <a:spcPts val="0"/>
              </a:spcBef>
              <a:spcAft>
                <a:spcPts val="0"/>
              </a:spcAft>
              <a:buSzPts val="1600"/>
              <a:buFont typeface="Open Sans"/>
              <a:buChar char="○"/>
              <a:defRPr>
                <a:latin typeface="Open Sans"/>
                <a:ea typeface="Open Sans"/>
                <a:cs typeface="Open Sans"/>
                <a:sym typeface="Open Sans"/>
              </a:defRPr>
            </a:lvl2pPr>
            <a:lvl3pPr indent="-330200" lvl="2" marL="1371600">
              <a:spcBef>
                <a:spcPts val="0"/>
              </a:spcBef>
              <a:spcAft>
                <a:spcPts val="0"/>
              </a:spcAft>
              <a:buSzPts val="1600"/>
              <a:buFont typeface="Open Sans"/>
              <a:buChar char="■"/>
              <a:defRPr>
                <a:latin typeface="Open Sans"/>
                <a:ea typeface="Open Sans"/>
                <a:cs typeface="Open Sans"/>
                <a:sym typeface="Open Sans"/>
              </a:defRPr>
            </a:lvl3pPr>
            <a:lvl4pPr indent="-330200" lvl="3" marL="1828800">
              <a:spcBef>
                <a:spcPts val="0"/>
              </a:spcBef>
              <a:spcAft>
                <a:spcPts val="0"/>
              </a:spcAft>
              <a:buSzPts val="1600"/>
              <a:buFont typeface="Open Sans"/>
              <a:buChar char="●"/>
              <a:defRPr>
                <a:latin typeface="Open Sans"/>
                <a:ea typeface="Open Sans"/>
                <a:cs typeface="Open Sans"/>
                <a:sym typeface="Open Sans"/>
              </a:defRPr>
            </a:lvl4pPr>
            <a:lvl5pPr indent="-330200" lvl="4" marL="2286000">
              <a:spcBef>
                <a:spcPts val="0"/>
              </a:spcBef>
              <a:spcAft>
                <a:spcPts val="0"/>
              </a:spcAft>
              <a:buSzPts val="1600"/>
              <a:buFont typeface="Open Sans"/>
              <a:buChar char="○"/>
              <a:defRPr>
                <a:latin typeface="Open Sans"/>
                <a:ea typeface="Open Sans"/>
                <a:cs typeface="Open Sans"/>
                <a:sym typeface="Open Sans"/>
              </a:defRPr>
            </a:lvl5pPr>
            <a:lvl6pPr indent="-330200" lvl="5" marL="2743200">
              <a:spcBef>
                <a:spcPts val="0"/>
              </a:spcBef>
              <a:spcAft>
                <a:spcPts val="0"/>
              </a:spcAft>
              <a:buSzPts val="1600"/>
              <a:buFont typeface="Open Sans"/>
              <a:buChar char="■"/>
              <a:defRPr>
                <a:latin typeface="Open Sans"/>
                <a:ea typeface="Open Sans"/>
                <a:cs typeface="Open Sans"/>
                <a:sym typeface="Open Sans"/>
              </a:defRPr>
            </a:lvl6pPr>
            <a:lvl7pPr indent="-330200" lvl="6" marL="3200400">
              <a:spcBef>
                <a:spcPts val="0"/>
              </a:spcBef>
              <a:spcAft>
                <a:spcPts val="0"/>
              </a:spcAft>
              <a:buSzPts val="1600"/>
              <a:buFont typeface="Open Sans"/>
              <a:buChar char="●"/>
              <a:defRPr>
                <a:latin typeface="Open Sans"/>
                <a:ea typeface="Open Sans"/>
                <a:cs typeface="Open Sans"/>
                <a:sym typeface="Open Sans"/>
              </a:defRPr>
            </a:lvl7pPr>
            <a:lvl8pPr indent="-330200" lvl="7" marL="3657600">
              <a:spcBef>
                <a:spcPts val="0"/>
              </a:spcBef>
              <a:spcAft>
                <a:spcPts val="0"/>
              </a:spcAft>
              <a:buSzPts val="1600"/>
              <a:buFont typeface="Open Sans"/>
              <a:buChar char="○"/>
              <a:defRPr>
                <a:latin typeface="Open Sans"/>
                <a:ea typeface="Open Sans"/>
                <a:cs typeface="Open Sans"/>
                <a:sym typeface="Open Sans"/>
              </a:defRPr>
            </a:lvl8pPr>
            <a:lvl9pPr indent="-330200" lvl="8" marL="4114800">
              <a:spcBef>
                <a:spcPts val="0"/>
              </a:spcBef>
              <a:spcAft>
                <a:spcPts val="0"/>
              </a:spcAft>
              <a:buSzPts val="1600"/>
              <a:buFont typeface="Open Sans"/>
              <a:buChar char="■"/>
              <a:defRPr>
                <a:latin typeface="Open Sans"/>
                <a:ea typeface="Open Sans"/>
                <a:cs typeface="Open Sans"/>
                <a:sym typeface="Open Sans"/>
              </a:defRPr>
            </a:lvl9pPr>
          </a:lstStyle>
          <a:p/>
        </p:txBody>
      </p:sp>
      <p:sp>
        <p:nvSpPr>
          <p:cNvPr id="25" name="Google Shape;25;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30200" lvl="0" marL="457200">
              <a:spcBef>
                <a:spcPts val="0"/>
              </a:spcBef>
              <a:spcAft>
                <a:spcPts val="0"/>
              </a:spcAft>
              <a:buSzPts val="1600"/>
              <a:buFont typeface="Open Sans Medium"/>
              <a:buChar char="●"/>
              <a:defRPr sz="1600">
                <a:latin typeface="Open Sans Medium"/>
                <a:ea typeface="Open Sans Medium"/>
                <a:cs typeface="Open Sans Medium"/>
                <a:sym typeface="Open Sans Medium"/>
              </a:defRPr>
            </a:lvl1pPr>
            <a:lvl2pPr indent="-330200" lvl="1" marL="914400">
              <a:spcBef>
                <a:spcPts val="0"/>
              </a:spcBef>
              <a:spcAft>
                <a:spcPts val="0"/>
              </a:spcAft>
              <a:buSzPts val="1600"/>
              <a:buFont typeface="Open Sans"/>
              <a:buChar char="○"/>
              <a:defRPr>
                <a:latin typeface="Open Sans"/>
                <a:ea typeface="Open Sans"/>
                <a:cs typeface="Open Sans"/>
                <a:sym typeface="Open Sans"/>
              </a:defRPr>
            </a:lvl2pPr>
            <a:lvl3pPr indent="-330200" lvl="2" marL="1371600">
              <a:spcBef>
                <a:spcPts val="0"/>
              </a:spcBef>
              <a:spcAft>
                <a:spcPts val="0"/>
              </a:spcAft>
              <a:buSzPts val="1600"/>
              <a:buFont typeface="Open Sans"/>
              <a:buChar char="■"/>
              <a:defRPr>
                <a:latin typeface="Open Sans"/>
                <a:ea typeface="Open Sans"/>
                <a:cs typeface="Open Sans"/>
                <a:sym typeface="Open Sans"/>
              </a:defRPr>
            </a:lvl3pPr>
            <a:lvl4pPr indent="-330200" lvl="3" marL="1828800">
              <a:spcBef>
                <a:spcPts val="0"/>
              </a:spcBef>
              <a:spcAft>
                <a:spcPts val="0"/>
              </a:spcAft>
              <a:buSzPts val="1600"/>
              <a:buFont typeface="Open Sans"/>
              <a:buChar char="●"/>
              <a:defRPr>
                <a:latin typeface="Open Sans"/>
                <a:ea typeface="Open Sans"/>
                <a:cs typeface="Open Sans"/>
                <a:sym typeface="Open Sans"/>
              </a:defRPr>
            </a:lvl4pPr>
            <a:lvl5pPr indent="-330200" lvl="4" marL="2286000">
              <a:spcBef>
                <a:spcPts val="0"/>
              </a:spcBef>
              <a:spcAft>
                <a:spcPts val="0"/>
              </a:spcAft>
              <a:buSzPts val="1600"/>
              <a:buFont typeface="Open Sans"/>
              <a:buChar char="○"/>
              <a:defRPr>
                <a:latin typeface="Open Sans"/>
                <a:ea typeface="Open Sans"/>
                <a:cs typeface="Open Sans"/>
                <a:sym typeface="Open Sans"/>
              </a:defRPr>
            </a:lvl5pPr>
            <a:lvl6pPr indent="-330200" lvl="5" marL="2743200">
              <a:spcBef>
                <a:spcPts val="0"/>
              </a:spcBef>
              <a:spcAft>
                <a:spcPts val="0"/>
              </a:spcAft>
              <a:buSzPts val="1600"/>
              <a:buFont typeface="Open Sans"/>
              <a:buChar char="■"/>
              <a:defRPr>
                <a:latin typeface="Open Sans"/>
                <a:ea typeface="Open Sans"/>
                <a:cs typeface="Open Sans"/>
                <a:sym typeface="Open Sans"/>
              </a:defRPr>
            </a:lvl6pPr>
            <a:lvl7pPr indent="-330200" lvl="6" marL="3200400">
              <a:spcBef>
                <a:spcPts val="0"/>
              </a:spcBef>
              <a:spcAft>
                <a:spcPts val="0"/>
              </a:spcAft>
              <a:buSzPts val="1600"/>
              <a:buFont typeface="Open Sans"/>
              <a:buChar char="●"/>
              <a:defRPr>
                <a:latin typeface="Open Sans"/>
                <a:ea typeface="Open Sans"/>
                <a:cs typeface="Open Sans"/>
                <a:sym typeface="Open Sans"/>
              </a:defRPr>
            </a:lvl7pPr>
            <a:lvl8pPr indent="-330200" lvl="7" marL="3657600">
              <a:spcBef>
                <a:spcPts val="0"/>
              </a:spcBef>
              <a:spcAft>
                <a:spcPts val="0"/>
              </a:spcAft>
              <a:buSzPts val="1600"/>
              <a:buFont typeface="Open Sans"/>
              <a:buChar char="○"/>
              <a:defRPr>
                <a:latin typeface="Open Sans"/>
                <a:ea typeface="Open Sans"/>
                <a:cs typeface="Open Sans"/>
                <a:sym typeface="Open Sans"/>
              </a:defRPr>
            </a:lvl8pPr>
            <a:lvl9pPr indent="-330200" lvl="8" marL="4114800">
              <a:spcBef>
                <a:spcPts val="0"/>
              </a:spcBef>
              <a:spcAft>
                <a:spcPts val="0"/>
              </a:spcAft>
              <a:buSzPts val="1600"/>
              <a:buFont typeface="Open Sans"/>
              <a:buChar char="■"/>
              <a:defRPr>
                <a:latin typeface="Open Sans"/>
                <a:ea typeface="Open Sans"/>
                <a:cs typeface="Open Sans"/>
                <a:sym typeface="Open Sans"/>
              </a:defRPr>
            </a:lvl9pPr>
          </a:lstStyle>
          <a:p/>
        </p:txBody>
      </p:sp>
      <p:sp>
        <p:nvSpPr>
          <p:cNvPr id="26" name="Google Shape;26;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b="1">
                <a:latin typeface="Helvetica Neue"/>
                <a:ea typeface="Helvetica Neue"/>
                <a:cs typeface="Helvetica Neue"/>
                <a:sym typeface="Helvetica Neue"/>
              </a:defRPr>
            </a:lvl1pPr>
            <a:lvl2pPr lvl="1">
              <a:buNone/>
              <a:defRPr b="1">
                <a:latin typeface="Helvetica Neue"/>
                <a:ea typeface="Helvetica Neue"/>
                <a:cs typeface="Helvetica Neue"/>
                <a:sym typeface="Helvetica Neue"/>
              </a:defRPr>
            </a:lvl2pPr>
            <a:lvl3pPr lvl="2">
              <a:buNone/>
              <a:defRPr b="1">
                <a:latin typeface="Helvetica Neue"/>
                <a:ea typeface="Helvetica Neue"/>
                <a:cs typeface="Helvetica Neue"/>
                <a:sym typeface="Helvetica Neue"/>
              </a:defRPr>
            </a:lvl3pPr>
            <a:lvl4pPr lvl="3">
              <a:buNone/>
              <a:defRPr b="1">
                <a:latin typeface="Helvetica Neue"/>
                <a:ea typeface="Helvetica Neue"/>
                <a:cs typeface="Helvetica Neue"/>
                <a:sym typeface="Helvetica Neue"/>
              </a:defRPr>
            </a:lvl4pPr>
            <a:lvl5pPr lvl="4">
              <a:buNone/>
              <a:defRPr b="1">
                <a:latin typeface="Helvetica Neue"/>
                <a:ea typeface="Helvetica Neue"/>
                <a:cs typeface="Helvetica Neue"/>
                <a:sym typeface="Helvetica Neue"/>
              </a:defRPr>
            </a:lvl5pPr>
            <a:lvl6pPr lvl="5">
              <a:buNone/>
              <a:defRPr b="1">
                <a:latin typeface="Helvetica Neue"/>
                <a:ea typeface="Helvetica Neue"/>
                <a:cs typeface="Helvetica Neue"/>
                <a:sym typeface="Helvetica Neue"/>
              </a:defRPr>
            </a:lvl6pPr>
            <a:lvl7pPr lvl="6">
              <a:buNone/>
              <a:defRPr b="1">
                <a:latin typeface="Helvetica Neue"/>
                <a:ea typeface="Helvetica Neue"/>
                <a:cs typeface="Helvetica Neue"/>
                <a:sym typeface="Helvetica Neue"/>
              </a:defRPr>
            </a:lvl7pPr>
            <a:lvl8pPr lvl="7">
              <a:buNone/>
              <a:defRPr b="1">
                <a:latin typeface="Helvetica Neue"/>
                <a:ea typeface="Helvetica Neue"/>
                <a:cs typeface="Helvetica Neue"/>
                <a:sym typeface="Helvetica Neue"/>
              </a:defRPr>
            </a:lvl8pPr>
            <a:lvl9pPr lvl="8">
              <a:buNone/>
              <a:defRPr b="1">
                <a:latin typeface="Helvetica Neue"/>
                <a:ea typeface="Helvetica Neue"/>
                <a:cs typeface="Helvetica Neue"/>
                <a:sym typeface="Helvetica Neu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7" name="Shape 27"/>
        <p:cNvGrpSpPr/>
        <p:nvPr/>
      </p:nvGrpSpPr>
      <p:grpSpPr>
        <a:xfrm>
          <a:off x="0" y="0"/>
          <a:ext cx="0" cy="0"/>
          <a:chOff x="0" y="0"/>
          <a:chExt cx="0" cy="0"/>
        </a:xfrm>
      </p:grpSpPr>
      <p:sp>
        <p:nvSpPr>
          <p:cNvPr id="28" name="Google Shape;28;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Clr>
                <a:srgbClr val="434343"/>
              </a:buClr>
              <a:buSzPts val="2800"/>
              <a:buFont typeface="Helvetica Neue"/>
              <a:buNone/>
              <a:defRPr b="1">
                <a:solidFill>
                  <a:srgbClr val="434343"/>
                </a:solidFill>
                <a:latin typeface="Helvetica Neue"/>
                <a:ea typeface="Helvetica Neue"/>
                <a:cs typeface="Helvetica Neue"/>
                <a:sym typeface="Helvetica Neu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9" name="Google Shape;29;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0" name="Shape 30"/>
        <p:cNvGrpSpPr/>
        <p:nvPr/>
      </p:nvGrpSpPr>
      <p:grpSpPr>
        <a:xfrm>
          <a:off x="0" y="0"/>
          <a:ext cx="0" cy="0"/>
          <a:chOff x="0" y="0"/>
          <a:chExt cx="0" cy="0"/>
        </a:xfrm>
      </p:grpSpPr>
      <p:sp>
        <p:nvSpPr>
          <p:cNvPr id="31" name="Google Shape;31;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Clr>
                <a:srgbClr val="434343"/>
              </a:buClr>
              <a:buSzPts val="2400"/>
              <a:buFont typeface="Helvetica Neue"/>
              <a:buNone/>
              <a:defRPr b="1" sz="2400">
                <a:solidFill>
                  <a:srgbClr val="434343"/>
                </a:solidFill>
                <a:latin typeface="Helvetica Neue"/>
                <a:ea typeface="Helvetica Neue"/>
                <a:cs typeface="Helvetica Neue"/>
                <a:sym typeface="Helvetica Neue"/>
              </a:defRPr>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2" name="Google Shape;32;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Clr>
                <a:srgbClr val="434343"/>
              </a:buClr>
              <a:buSzPts val="1200"/>
              <a:buFont typeface="Open Sans Medium"/>
              <a:buChar char="●"/>
              <a:defRPr sz="1200">
                <a:solidFill>
                  <a:srgbClr val="434343"/>
                </a:solidFill>
                <a:latin typeface="Open Sans Medium"/>
                <a:ea typeface="Open Sans Medium"/>
                <a:cs typeface="Open Sans Medium"/>
                <a:sym typeface="Open Sans Medium"/>
              </a:defRPr>
            </a:lvl1pPr>
            <a:lvl2pPr indent="-304800" lvl="1" marL="914400">
              <a:spcBef>
                <a:spcPts val="0"/>
              </a:spcBef>
              <a:spcAft>
                <a:spcPts val="0"/>
              </a:spcAft>
              <a:buSzPts val="1200"/>
              <a:buFont typeface="Open Sans"/>
              <a:buChar char="○"/>
              <a:defRPr sz="1200">
                <a:latin typeface="Open Sans"/>
                <a:ea typeface="Open Sans"/>
                <a:cs typeface="Open Sans"/>
                <a:sym typeface="Open Sans"/>
              </a:defRPr>
            </a:lvl2pPr>
            <a:lvl3pPr indent="-304800" lvl="2" marL="1371600">
              <a:spcBef>
                <a:spcPts val="0"/>
              </a:spcBef>
              <a:spcAft>
                <a:spcPts val="0"/>
              </a:spcAft>
              <a:buSzPts val="1200"/>
              <a:buFont typeface="Open Sans"/>
              <a:buChar char="■"/>
              <a:defRPr sz="1200">
                <a:latin typeface="Open Sans"/>
                <a:ea typeface="Open Sans"/>
                <a:cs typeface="Open Sans"/>
                <a:sym typeface="Open Sans"/>
              </a:defRPr>
            </a:lvl3pPr>
            <a:lvl4pPr indent="-304800" lvl="3" marL="1828800">
              <a:spcBef>
                <a:spcPts val="0"/>
              </a:spcBef>
              <a:spcAft>
                <a:spcPts val="0"/>
              </a:spcAft>
              <a:buSzPts val="1200"/>
              <a:buFont typeface="Open Sans"/>
              <a:buChar char="●"/>
              <a:defRPr sz="1200">
                <a:latin typeface="Open Sans"/>
                <a:ea typeface="Open Sans"/>
                <a:cs typeface="Open Sans"/>
                <a:sym typeface="Open Sans"/>
              </a:defRPr>
            </a:lvl4pPr>
            <a:lvl5pPr indent="-304800" lvl="4" marL="2286000">
              <a:spcBef>
                <a:spcPts val="0"/>
              </a:spcBef>
              <a:spcAft>
                <a:spcPts val="0"/>
              </a:spcAft>
              <a:buSzPts val="1200"/>
              <a:buFont typeface="Open Sans"/>
              <a:buChar char="○"/>
              <a:defRPr sz="1200">
                <a:latin typeface="Open Sans"/>
                <a:ea typeface="Open Sans"/>
                <a:cs typeface="Open Sans"/>
                <a:sym typeface="Open Sans"/>
              </a:defRPr>
            </a:lvl5pPr>
            <a:lvl6pPr indent="-304800" lvl="5" marL="2743200">
              <a:spcBef>
                <a:spcPts val="0"/>
              </a:spcBef>
              <a:spcAft>
                <a:spcPts val="0"/>
              </a:spcAft>
              <a:buSzPts val="1200"/>
              <a:buFont typeface="Open Sans"/>
              <a:buChar char="■"/>
              <a:defRPr sz="1200">
                <a:latin typeface="Open Sans"/>
                <a:ea typeface="Open Sans"/>
                <a:cs typeface="Open Sans"/>
                <a:sym typeface="Open Sans"/>
              </a:defRPr>
            </a:lvl6pPr>
            <a:lvl7pPr indent="-304800" lvl="6" marL="3200400">
              <a:spcBef>
                <a:spcPts val="0"/>
              </a:spcBef>
              <a:spcAft>
                <a:spcPts val="0"/>
              </a:spcAft>
              <a:buSzPts val="1200"/>
              <a:buFont typeface="Open Sans"/>
              <a:buChar char="●"/>
              <a:defRPr sz="1200">
                <a:latin typeface="Open Sans"/>
                <a:ea typeface="Open Sans"/>
                <a:cs typeface="Open Sans"/>
                <a:sym typeface="Open Sans"/>
              </a:defRPr>
            </a:lvl7pPr>
            <a:lvl8pPr indent="-304800" lvl="7" marL="3657600">
              <a:spcBef>
                <a:spcPts val="0"/>
              </a:spcBef>
              <a:spcAft>
                <a:spcPts val="0"/>
              </a:spcAft>
              <a:buSzPts val="1200"/>
              <a:buFont typeface="Open Sans"/>
              <a:buChar char="○"/>
              <a:defRPr sz="1200">
                <a:latin typeface="Open Sans"/>
                <a:ea typeface="Open Sans"/>
                <a:cs typeface="Open Sans"/>
                <a:sym typeface="Open Sans"/>
              </a:defRPr>
            </a:lvl8pPr>
            <a:lvl9pPr indent="-304800" lvl="8" marL="4114800">
              <a:spcBef>
                <a:spcPts val="0"/>
              </a:spcBef>
              <a:spcAft>
                <a:spcPts val="0"/>
              </a:spcAft>
              <a:buSzPts val="1200"/>
              <a:buFont typeface="Open Sans"/>
              <a:buChar char="■"/>
              <a:defRPr sz="1200">
                <a:latin typeface="Open Sans"/>
                <a:ea typeface="Open Sans"/>
                <a:cs typeface="Open Sans"/>
                <a:sym typeface="Open Sans"/>
              </a:defRPr>
            </a:lvl9pPr>
          </a:lstStyle>
          <a:p/>
        </p:txBody>
      </p:sp>
      <p:sp>
        <p:nvSpPr>
          <p:cNvPr id="33" name="Google Shape;33;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b="1">
              <a:latin typeface="Helvetica Neue"/>
              <a:ea typeface="Helvetica Neue"/>
              <a:cs typeface="Helvetica Neue"/>
              <a:sym typeface="Helvetica Neue"/>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4" name="Shape 34"/>
        <p:cNvGrpSpPr/>
        <p:nvPr/>
      </p:nvGrpSpPr>
      <p:grpSpPr>
        <a:xfrm>
          <a:off x="0" y="0"/>
          <a:ext cx="0" cy="0"/>
          <a:chOff x="0" y="0"/>
          <a:chExt cx="0" cy="0"/>
        </a:xfrm>
      </p:grpSpPr>
      <p:sp>
        <p:nvSpPr>
          <p:cNvPr id="35" name="Google Shape;35;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Clr>
                <a:srgbClr val="434343"/>
              </a:buClr>
              <a:buSzPts val="4800"/>
              <a:buFont typeface="Helvetica Neue"/>
              <a:buNone/>
              <a:defRPr b="1" sz="4800">
                <a:solidFill>
                  <a:srgbClr val="434343"/>
                </a:solidFill>
                <a:latin typeface="Helvetica Neue"/>
                <a:ea typeface="Helvetica Neue"/>
                <a:cs typeface="Helvetica Neue"/>
                <a:sym typeface="Helvetica Neue"/>
              </a:defRPr>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6" name="Google Shape;36;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b="1">
              <a:latin typeface="Helvetica Neue"/>
              <a:ea typeface="Helvetica Neue"/>
              <a:cs typeface="Helvetica Neue"/>
              <a:sym typeface="Helvetica Neue"/>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7" name="Shape 37"/>
        <p:cNvGrpSpPr/>
        <p:nvPr/>
      </p:nvGrpSpPr>
      <p:grpSpPr>
        <a:xfrm>
          <a:off x="0" y="0"/>
          <a:ext cx="0" cy="0"/>
          <a:chOff x="0" y="0"/>
          <a:chExt cx="0" cy="0"/>
        </a:xfrm>
      </p:grpSpPr>
      <p:sp>
        <p:nvSpPr>
          <p:cNvPr id="38" name="Google Shape;38;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 name="Google Shape;39;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Clr>
                <a:srgbClr val="434343"/>
              </a:buClr>
              <a:buSzPts val="4200"/>
              <a:buFont typeface="Helvetica Neue"/>
              <a:buNone/>
              <a:defRPr b="1" sz="4200">
                <a:solidFill>
                  <a:srgbClr val="434343"/>
                </a:solidFill>
                <a:latin typeface="Helvetica Neue"/>
                <a:ea typeface="Helvetica Neue"/>
                <a:cs typeface="Helvetica Neue"/>
                <a:sym typeface="Helvetica Neue"/>
              </a:defRPr>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0" name="Google Shape;40;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Font typeface="Open Sans"/>
              <a:buNone/>
              <a:defRPr i="1" sz="2100">
                <a:latin typeface="Open Sans"/>
                <a:ea typeface="Open Sans"/>
                <a:cs typeface="Open Sans"/>
                <a:sym typeface="Open Sans"/>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1" name="Google Shape;41;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55600" lvl="0" marL="457200">
              <a:spcBef>
                <a:spcPts val="0"/>
              </a:spcBef>
              <a:spcAft>
                <a:spcPts val="0"/>
              </a:spcAft>
              <a:buSzPts val="2000"/>
              <a:buFont typeface="Open Sans Medium"/>
              <a:buChar char="●"/>
              <a:defRPr>
                <a:latin typeface="Open Sans Medium"/>
                <a:ea typeface="Open Sans Medium"/>
                <a:cs typeface="Open Sans Medium"/>
                <a:sym typeface="Open Sans Medium"/>
              </a:defRPr>
            </a:lvl1pPr>
            <a:lvl2pPr indent="-330200" lvl="1" marL="914400">
              <a:spcBef>
                <a:spcPts val="0"/>
              </a:spcBef>
              <a:spcAft>
                <a:spcPts val="0"/>
              </a:spcAft>
              <a:buSzPts val="1600"/>
              <a:buFont typeface="Open Sans"/>
              <a:buChar char="○"/>
              <a:defRPr>
                <a:latin typeface="Open Sans"/>
                <a:ea typeface="Open Sans"/>
                <a:cs typeface="Open Sans"/>
                <a:sym typeface="Open Sans"/>
              </a:defRPr>
            </a:lvl2pPr>
            <a:lvl3pPr indent="-330200" lvl="2" marL="1371600">
              <a:spcBef>
                <a:spcPts val="0"/>
              </a:spcBef>
              <a:spcAft>
                <a:spcPts val="0"/>
              </a:spcAft>
              <a:buSzPts val="1600"/>
              <a:buFont typeface="Open Sans"/>
              <a:buChar char="■"/>
              <a:defRPr>
                <a:latin typeface="Open Sans"/>
                <a:ea typeface="Open Sans"/>
                <a:cs typeface="Open Sans"/>
                <a:sym typeface="Open Sans"/>
              </a:defRPr>
            </a:lvl3pPr>
            <a:lvl4pPr indent="-330200" lvl="3" marL="1828800">
              <a:spcBef>
                <a:spcPts val="0"/>
              </a:spcBef>
              <a:spcAft>
                <a:spcPts val="0"/>
              </a:spcAft>
              <a:buSzPts val="1600"/>
              <a:buFont typeface="Open Sans"/>
              <a:buChar char="●"/>
              <a:defRPr>
                <a:latin typeface="Open Sans"/>
                <a:ea typeface="Open Sans"/>
                <a:cs typeface="Open Sans"/>
                <a:sym typeface="Open Sans"/>
              </a:defRPr>
            </a:lvl4pPr>
            <a:lvl5pPr indent="-330200" lvl="4" marL="2286000">
              <a:spcBef>
                <a:spcPts val="0"/>
              </a:spcBef>
              <a:spcAft>
                <a:spcPts val="0"/>
              </a:spcAft>
              <a:buSzPts val="1600"/>
              <a:buFont typeface="Open Sans"/>
              <a:buChar char="○"/>
              <a:defRPr>
                <a:latin typeface="Open Sans"/>
                <a:ea typeface="Open Sans"/>
                <a:cs typeface="Open Sans"/>
                <a:sym typeface="Open Sans"/>
              </a:defRPr>
            </a:lvl5pPr>
            <a:lvl6pPr indent="-330200" lvl="5" marL="2743200">
              <a:spcBef>
                <a:spcPts val="0"/>
              </a:spcBef>
              <a:spcAft>
                <a:spcPts val="0"/>
              </a:spcAft>
              <a:buSzPts val="1600"/>
              <a:buFont typeface="Open Sans"/>
              <a:buChar char="■"/>
              <a:defRPr>
                <a:latin typeface="Open Sans"/>
                <a:ea typeface="Open Sans"/>
                <a:cs typeface="Open Sans"/>
                <a:sym typeface="Open Sans"/>
              </a:defRPr>
            </a:lvl6pPr>
            <a:lvl7pPr indent="-330200" lvl="6" marL="3200400">
              <a:spcBef>
                <a:spcPts val="0"/>
              </a:spcBef>
              <a:spcAft>
                <a:spcPts val="0"/>
              </a:spcAft>
              <a:buSzPts val="1600"/>
              <a:buFont typeface="Open Sans"/>
              <a:buChar char="●"/>
              <a:defRPr>
                <a:latin typeface="Open Sans"/>
                <a:ea typeface="Open Sans"/>
                <a:cs typeface="Open Sans"/>
                <a:sym typeface="Open Sans"/>
              </a:defRPr>
            </a:lvl7pPr>
            <a:lvl8pPr indent="-330200" lvl="7" marL="3657600">
              <a:spcBef>
                <a:spcPts val="0"/>
              </a:spcBef>
              <a:spcAft>
                <a:spcPts val="0"/>
              </a:spcAft>
              <a:buSzPts val="1600"/>
              <a:buFont typeface="Open Sans"/>
              <a:buChar char="○"/>
              <a:defRPr>
                <a:latin typeface="Open Sans"/>
                <a:ea typeface="Open Sans"/>
                <a:cs typeface="Open Sans"/>
                <a:sym typeface="Open Sans"/>
              </a:defRPr>
            </a:lvl8pPr>
            <a:lvl9pPr indent="-330200" lvl="8" marL="4114800">
              <a:spcBef>
                <a:spcPts val="0"/>
              </a:spcBef>
              <a:spcAft>
                <a:spcPts val="0"/>
              </a:spcAft>
              <a:buSzPts val="1600"/>
              <a:buFont typeface="Open Sans"/>
              <a:buChar char="■"/>
              <a:defRPr>
                <a:latin typeface="Open Sans"/>
                <a:ea typeface="Open Sans"/>
                <a:cs typeface="Open Sans"/>
                <a:sym typeface="Open Sans"/>
              </a:defRPr>
            </a:lvl9pPr>
          </a:lstStyle>
          <a:p/>
        </p:txBody>
      </p:sp>
      <p:sp>
        <p:nvSpPr>
          <p:cNvPr id="42" name="Google Shape;42;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b="1">
                <a:latin typeface="Helvetica Neue"/>
                <a:ea typeface="Helvetica Neue"/>
                <a:cs typeface="Helvetica Neue"/>
                <a:sym typeface="Helvetica Neue"/>
              </a:defRPr>
            </a:lvl1pPr>
            <a:lvl2pPr lvl="1">
              <a:buNone/>
              <a:defRPr b="1">
                <a:latin typeface="Helvetica Neue"/>
                <a:ea typeface="Helvetica Neue"/>
                <a:cs typeface="Helvetica Neue"/>
                <a:sym typeface="Helvetica Neue"/>
              </a:defRPr>
            </a:lvl2pPr>
            <a:lvl3pPr lvl="2">
              <a:buNone/>
              <a:defRPr b="1">
                <a:latin typeface="Helvetica Neue"/>
                <a:ea typeface="Helvetica Neue"/>
                <a:cs typeface="Helvetica Neue"/>
                <a:sym typeface="Helvetica Neue"/>
              </a:defRPr>
            </a:lvl3pPr>
            <a:lvl4pPr lvl="3">
              <a:buNone/>
              <a:defRPr b="1">
                <a:latin typeface="Helvetica Neue"/>
                <a:ea typeface="Helvetica Neue"/>
                <a:cs typeface="Helvetica Neue"/>
                <a:sym typeface="Helvetica Neue"/>
              </a:defRPr>
            </a:lvl4pPr>
            <a:lvl5pPr lvl="4">
              <a:buNone/>
              <a:defRPr b="1">
                <a:latin typeface="Helvetica Neue"/>
                <a:ea typeface="Helvetica Neue"/>
                <a:cs typeface="Helvetica Neue"/>
                <a:sym typeface="Helvetica Neue"/>
              </a:defRPr>
            </a:lvl5pPr>
            <a:lvl6pPr lvl="5">
              <a:buNone/>
              <a:defRPr b="1">
                <a:latin typeface="Helvetica Neue"/>
                <a:ea typeface="Helvetica Neue"/>
                <a:cs typeface="Helvetica Neue"/>
                <a:sym typeface="Helvetica Neue"/>
              </a:defRPr>
            </a:lvl6pPr>
            <a:lvl7pPr lvl="6">
              <a:buNone/>
              <a:defRPr b="1">
                <a:latin typeface="Helvetica Neue"/>
                <a:ea typeface="Helvetica Neue"/>
                <a:cs typeface="Helvetica Neue"/>
                <a:sym typeface="Helvetica Neue"/>
              </a:defRPr>
            </a:lvl7pPr>
            <a:lvl8pPr lvl="7">
              <a:buNone/>
              <a:defRPr b="1">
                <a:latin typeface="Helvetica Neue"/>
                <a:ea typeface="Helvetica Neue"/>
                <a:cs typeface="Helvetica Neue"/>
                <a:sym typeface="Helvetica Neue"/>
              </a:defRPr>
            </a:lvl8pPr>
            <a:lvl9pPr lvl="8">
              <a:buNone/>
              <a:defRPr b="1">
                <a:latin typeface="Helvetica Neue"/>
                <a:ea typeface="Helvetica Neue"/>
                <a:cs typeface="Helvetica Neue"/>
                <a:sym typeface="Helvetica Neu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3" name="Shape 43"/>
        <p:cNvGrpSpPr/>
        <p:nvPr/>
      </p:nvGrpSpPr>
      <p:grpSpPr>
        <a:xfrm>
          <a:off x="0" y="0"/>
          <a:ext cx="0" cy="0"/>
          <a:chOff x="0" y="0"/>
          <a:chExt cx="0" cy="0"/>
        </a:xfrm>
      </p:grpSpPr>
      <p:sp>
        <p:nvSpPr>
          <p:cNvPr id="44" name="Google Shape;44;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2000"/>
              <a:buFont typeface="Open Sans"/>
              <a:buNone/>
              <a:defRPr i="1">
                <a:latin typeface="Open Sans"/>
                <a:ea typeface="Open Sans"/>
                <a:cs typeface="Open Sans"/>
                <a:sym typeface="Open Sans"/>
              </a:defRPr>
            </a:lvl1pPr>
          </a:lstStyle>
          <a:p/>
        </p:txBody>
      </p:sp>
      <p:sp>
        <p:nvSpPr>
          <p:cNvPr id="45" name="Google Shape;45;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b="1">
                <a:latin typeface="Helvetica Neue"/>
                <a:ea typeface="Helvetica Neue"/>
                <a:cs typeface="Helvetica Neue"/>
                <a:sym typeface="Helvetica Neue"/>
              </a:defRPr>
            </a:lvl1pPr>
            <a:lvl2pPr lvl="1">
              <a:buNone/>
              <a:defRPr b="1">
                <a:latin typeface="Helvetica Neue"/>
                <a:ea typeface="Helvetica Neue"/>
                <a:cs typeface="Helvetica Neue"/>
                <a:sym typeface="Helvetica Neue"/>
              </a:defRPr>
            </a:lvl2pPr>
            <a:lvl3pPr lvl="2">
              <a:buNone/>
              <a:defRPr b="1">
                <a:latin typeface="Helvetica Neue"/>
                <a:ea typeface="Helvetica Neue"/>
                <a:cs typeface="Helvetica Neue"/>
                <a:sym typeface="Helvetica Neue"/>
              </a:defRPr>
            </a:lvl3pPr>
            <a:lvl4pPr lvl="3">
              <a:buNone/>
              <a:defRPr b="1">
                <a:latin typeface="Helvetica Neue"/>
                <a:ea typeface="Helvetica Neue"/>
                <a:cs typeface="Helvetica Neue"/>
                <a:sym typeface="Helvetica Neue"/>
              </a:defRPr>
            </a:lvl4pPr>
            <a:lvl5pPr lvl="4">
              <a:buNone/>
              <a:defRPr b="1">
                <a:latin typeface="Helvetica Neue"/>
                <a:ea typeface="Helvetica Neue"/>
                <a:cs typeface="Helvetica Neue"/>
                <a:sym typeface="Helvetica Neue"/>
              </a:defRPr>
            </a:lvl5pPr>
            <a:lvl6pPr lvl="5">
              <a:buNone/>
              <a:defRPr b="1">
                <a:latin typeface="Helvetica Neue"/>
                <a:ea typeface="Helvetica Neue"/>
                <a:cs typeface="Helvetica Neue"/>
                <a:sym typeface="Helvetica Neue"/>
              </a:defRPr>
            </a:lvl6pPr>
            <a:lvl7pPr lvl="6">
              <a:buNone/>
              <a:defRPr b="1">
                <a:latin typeface="Helvetica Neue"/>
                <a:ea typeface="Helvetica Neue"/>
                <a:cs typeface="Helvetica Neue"/>
                <a:sym typeface="Helvetica Neue"/>
              </a:defRPr>
            </a:lvl7pPr>
            <a:lvl8pPr lvl="7">
              <a:buNone/>
              <a:defRPr b="1">
                <a:latin typeface="Helvetica Neue"/>
                <a:ea typeface="Helvetica Neue"/>
                <a:cs typeface="Helvetica Neue"/>
                <a:sym typeface="Helvetica Neue"/>
              </a:defRPr>
            </a:lvl8pPr>
            <a:lvl9pPr lvl="8">
              <a:buNone/>
              <a:defRPr b="1">
                <a:latin typeface="Helvetica Neue"/>
                <a:ea typeface="Helvetica Neue"/>
                <a:cs typeface="Helvetica Neue"/>
                <a:sym typeface="Helvetica Neu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theme" Target="../theme/theme1.xml"/><Relationship Id="rId12" Type="http://schemas.openxmlformats.org/officeDocument/2006/relationships/slideLayout" Target="../slideLayouts/slideLayout11.xml"/><Relationship Id="rId1" Type="http://schemas.openxmlformats.org/officeDocument/2006/relationships/image" Target="../media/image1.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rgbClr val="434343"/>
              </a:buClr>
              <a:buSzPts val="2800"/>
              <a:buFont typeface="Helvetica Neue"/>
              <a:buNone/>
              <a:defRPr b="1" sz="2800">
                <a:solidFill>
                  <a:srgbClr val="434343"/>
                </a:solidFill>
                <a:latin typeface="Helvetica Neue"/>
                <a:ea typeface="Helvetica Neue"/>
                <a:cs typeface="Helvetica Neue"/>
                <a:sym typeface="Helvetica Neue"/>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55600" lvl="0" marL="457200">
              <a:lnSpc>
                <a:spcPct val="115000"/>
              </a:lnSpc>
              <a:spcBef>
                <a:spcPts val="0"/>
              </a:spcBef>
              <a:spcAft>
                <a:spcPts val="0"/>
              </a:spcAft>
              <a:buClr>
                <a:schemeClr val="dk2"/>
              </a:buClr>
              <a:buSzPts val="2000"/>
              <a:buFont typeface="Open Sans Medium"/>
              <a:buChar char="●"/>
              <a:defRPr sz="2000">
                <a:solidFill>
                  <a:schemeClr val="dk2"/>
                </a:solidFill>
                <a:latin typeface="Open Sans Medium"/>
                <a:ea typeface="Open Sans Medium"/>
                <a:cs typeface="Open Sans Medium"/>
                <a:sym typeface="Open Sans Medium"/>
              </a:defRPr>
            </a:lvl1pPr>
            <a:lvl2pPr indent="-330200" lvl="1" marL="914400">
              <a:lnSpc>
                <a:spcPct val="115000"/>
              </a:lnSpc>
              <a:spcBef>
                <a:spcPts val="0"/>
              </a:spcBef>
              <a:spcAft>
                <a:spcPts val="0"/>
              </a:spcAft>
              <a:buClr>
                <a:schemeClr val="dk2"/>
              </a:buClr>
              <a:buSzPts val="1600"/>
              <a:buFont typeface="Open Sans"/>
              <a:buChar char="○"/>
              <a:defRPr sz="1600">
                <a:solidFill>
                  <a:schemeClr val="dk2"/>
                </a:solidFill>
                <a:latin typeface="Open Sans"/>
                <a:ea typeface="Open Sans"/>
                <a:cs typeface="Open Sans"/>
                <a:sym typeface="Open Sans"/>
              </a:defRPr>
            </a:lvl2pPr>
            <a:lvl3pPr indent="-330200" lvl="2" marL="1371600">
              <a:lnSpc>
                <a:spcPct val="115000"/>
              </a:lnSpc>
              <a:spcBef>
                <a:spcPts val="0"/>
              </a:spcBef>
              <a:spcAft>
                <a:spcPts val="0"/>
              </a:spcAft>
              <a:buClr>
                <a:schemeClr val="dk2"/>
              </a:buClr>
              <a:buSzPts val="1600"/>
              <a:buFont typeface="Open Sans"/>
              <a:buChar char="■"/>
              <a:defRPr sz="1600">
                <a:solidFill>
                  <a:schemeClr val="dk2"/>
                </a:solidFill>
                <a:latin typeface="Open Sans"/>
                <a:ea typeface="Open Sans"/>
                <a:cs typeface="Open Sans"/>
                <a:sym typeface="Open Sans"/>
              </a:defRPr>
            </a:lvl3pPr>
            <a:lvl4pPr indent="-330200" lvl="3" marL="1828800">
              <a:lnSpc>
                <a:spcPct val="115000"/>
              </a:lnSpc>
              <a:spcBef>
                <a:spcPts val="0"/>
              </a:spcBef>
              <a:spcAft>
                <a:spcPts val="0"/>
              </a:spcAft>
              <a:buClr>
                <a:schemeClr val="dk2"/>
              </a:buClr>
              <a:buSzPts val="1600"/>
              <a:buFont typeface="Open Sans"/>
              <a:buChar char="●"/>
              <a:defRPr sz="1600">
                <a:solidFill>
                  <a:schemeClr val="dk2"/>
                </a:solidFill>
                <a:latin typeface="Open Sans"/>
                <a:ea typeface="Open Sans"/>
                <a:cs typeface="Open Sans"/>
                <a:sym typeface="Open Sans"/>
              </a:defRPr>
            </a:lvl4pPr>
            <a:lvl5pPr indent="-330200" lvl="4" marL="2286000">
              <a:lnSpc>
                <a:spcPct val="115000"/>
              </a:lnSpc>
              <a:spcBef>
                <a:spcPts val="0"/>
              </a:spcBef>
              <a:spcAft>
                <a:spcPts val="0"/>
              </a:spcAft>
              <a:buClr>
                <a:schemeClr val="dk2"/>
              </a:buClr>
              <a:buSzPts val="1600"/>
              <a:buFont typeface="Open Sans"/>
              <a:buChar char="○"/>
              <a:defRPr sz="1600">
                <a:solidFill>
                  <a:schemeClr val="dk2"/>
                </a:solidFill>
                <a:latin typeface="Open Sans"/>
                <a:ea typeface="Open Sans"/>
                <a:cs typeface="Open Sans"/>
                <a:sym typeface="Open Sans"/>
              </a:defRPr>
            </a:lvl5pPr>
            <a:lvl6pPr indent="-330200" lvl="5" marL="2743200">
              <a:lnSpc>
                <a:spcPct val="115000"/>
              </a:lnSpc>
              <a:spcBef>
                <a:spcPts val="0"/>
              </a:spcBef>
              <a:spcAft>
                <a:spcPts val="0"/>
              </a:spcAft>
              <a:buClr>
                <a:schemeClr val="dk2"/>
              </a:buClr>
              <a:buSzPts val="1600"/>
              <a:buFont typeface="Open Sans"/>
              <a:buChar char="■"/>
              <a:defRPr sz="1600">
                <a:solidFill>
                  <a:schemeClr val="dk2"/>
                </a:solidFill>
                <a:latin typeface="Open Sans"/>
                <a:ea typeface="Open Sans"/>
                <a:cs typeface="Open Sans"/>
                <a:sym typeface="Open Sans"/>
              </a:defRPr>
            </a:lvl6pPr>
            <a:lvl7pPr indent="-330200" lvl="6" marL="3200400">
              <a:lnSpc>
                <a:spcPct val="115000"/>
              </a:lnSpc>
              <a:spcBef>
                <a:spcPts val="0"/>
              </a:spcBef>
              <a:spcAft>
                <a:spcPts val="0"/>
              </a:spcAft>
              <a:buClr>
                <a:schemeClr val="dk2"/>
              </a:buClr>
              <a:buSzPts val="1600"/>
              <a:buFont typeface="Open Sans"/>
              <a:buChar char="●"/>
              <a:defRPr sz="1600">
                <a:solidFill>
                  <a:schemeClr val="dk2"/>
                </a:solidFill>
                <a:latin typeface="Open Sans"/>
                <a:ea typeface="Open Sans"/>
                <a:cs typeface="Open Sans"/>
                <a:sym typeface="Open Sans"/>
              </a:defRPr>
            </a:lvl7pPr>
            <a:lvl8pPr indent="-330200" lvl="7" marL="3657600">
              <a:lnSpc>
                <a:spcPct val="115000"/>
              </a:lnSpc>
              <a:spcBef>
                <a:spcPts val="0"/>
              </a:spcBef>
              <a:spcAft>
                <a:spcPts val="0"/>
              </a:spcAft>
              <a:buClr>
                <a:schemeClr val="dk2"/>
              </a:buClr>
              <a:buSzPts val="1600"/>
              <a:buFont typeface="Open Sans"/>
              <a:buChar char="○"/>
              <a:defRPr sz="1600">
                <a:solidFill>
                  <a:schemeClr val="dk2"/>
                </a:solidFill>
                <a:latin typeface="Open Sans"/>
                <a:ea typeface="Open Sans"/>
                <a:cs typeface="Open Sans"/>
                <a:sym typeface="Open Sans"/>
              </a:defRPr>
            </a:lvl8pPr>
            <a:lvl9pPr indent="-330200" lvl="8" marL="4114800">
              <a:lnSpc>
                <a:spcPct val="115000"/>
              </a:lnSpc>
              <a:spcBef>
                <a:spcPts val="0"/>
              </a:spcBef>
              <a:spcAft>
                <a:spcPts val="0"/>
              </a:spcAft>
              <a:buClr>
                <a:schemeClr val="dk2"/>
              </a:buClr>
              <a:buSzPts val="1600"/>
              <a:buFont typeface="Open Sans"/>
              <a:buChar char="■"/>
              <a:defRPr sz="1600">
                <a:solidFill>
                  <a:schemeClr val="dk2"/>
                </a:solidFill>
                <a:latin typeface="Open Sans"/>
                <a:ea typeface="Open Sans"/>
                <a:cs typeface="Open Sans"/>
                <a:sym typeface="Open Sans"/>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b="1" sz="1500">
                <a:solidFill>
                  <a:srgbClr val="434343"/>
                </a:solidFill>
                <a:latin typeface="Helvetica Neue"/>
                <a:ea typeface="Helvetica Neue"/>
                <a:cs typeface="Helvetica Neue"/>
                <a:sym typeface="Helvetica Neue"/>
              </a:defRPr>
            </a:lvl1pPr>
            <a:lvl2pPr lvl="1" algn="r">
              <a:buNone/>
              <a:defRPr b="1" sz="1500">
                <a:solidFill>
                  <a:srgbClr val="434343"/>
                </a:solidFill>
                <a:latin typeface="Helvetica Neue"/>
                <a:ea typeface="Helvetica Neue"/>
                <a:cs typeface="Helvetica Neue"/>
                <a:sym typeface="Helvetica Neue"/>
              </a:defRPr>
            </a:lvl2pPr>
            <a:lvl3pPr lvl="2" algn="r">
              <a:buNone/>
              <a:defRPr b="1" sz="1500">
                <a:solidFill>
                  <a:srgbClr val="434343"/>
                </a:solidFill>
                <a:latin typeface="Helvetica Neue"/>
                <a:ea typeface="Helvetica Neue"/>
                <a:cs typeface="Helvetica Neue"/>
                <a:sym typeface="Helvetica Neue"/>
              </a:defRPr>
            </a:lvl3pPr>
            <a:lvl4pPr lvl="3" algn="r">
              <a:buNone/>
              <a:defRPr b="1" sz="1500">
                <a:solidFill>
                  <a:srgbClr val="434343"/>
                </a:solidFill>
                <a:latin typeface="Helvetica Neue"/>
                <a:ea typeface="Helvetica Neue"/>
                <a:cs typeface="Helvetica Neue"/>
                <a:sym typeface="Helvetica Neue"/>
              </a:defRPr>
            </a:lvl4pPr>
            <a:lvl5pPr lvl="4" algn="r">
              <a:buNone/>
              <a:defRPr b="1" sz="1500">
                <a:solidFill>
                  <a:srgbClr val="434343"/>
                </a:solidFill>
                <a:latin typeface="Helvetica Neue"/>
                <a:ea typeface="Helvetica Neue"/>
                <a:cs typeface="Helvetica Neue"/>
                <a:sym typeface="Helvetica Neue"/>
              </a:defRPr>
            </a:lvl5pPr>
            <a:lvl6pPr lvl="5" algn="r">
              <a:buNone/>
              <a:defRPr b="1" sz="1500">
                <a:solidFill>
                  <a:srgbClr val="434343"/>
                </a:solidFill>
                <a:latin typeface="Helvetica Neue"/>
                <a:ea typeface="Helvetica Neue"/>
                <a:cs typeface="Helvetica Neue"/>
                <a:sym typeface="Helvetica Neue"/>
              </a:defRPr>
            </a:lvl6pPr>
            <a:lvl7pPr lvl="6" algn="r">
              <a:buNone/>
              <a:defRPr b="1" sz="1500">
                <a:solidFill>
                  <a:srgbClr val="434343"/>
                </a:solidFill>
                <a:latin typeface="Helvetica Neue"/>
                <a:ea typeface="Helvetica Neue"/>
                <a:cs typeface="Helvetica Neue"/>
                <a:sym typeface="Helvetica Neue"/>
              </a:defRPr>
            </a:lvl7pPr>
            <a:lvl8pPr lvl="7" algn="r">
              <a:buNone/>
              <a:defRPr b="1" sz="1500">
                <a:solidFill>
                  <a:srgbClr val="434343"/>
                </a:solidFill>
                <a:latin typeface="Helvetica Neue"/>
                <a:ea typeface="Helvetica Neue"/>
                <a:cs typeface="Helvetica Neue"/>
                <a:sym typeface="Helvetica Neue"/>
              </a:defRPr>
            </a:lvl8pPr>
            <a:lvl9pPr lvl="8" algn="r">
              <a:buNone/>
              <a:defRPr b="1" sz="1500">
                <a:solidFill>
                  <a:srgbClr val="434343"/>
                </a:solidFill>
                <a:latin typeface="Helvetica Neue"/>
                <a:ea typeface="Helvetica Neue"/>
                <a:cs typeface="Helvetica Neue"/>
                <a:sym typeface="Helvetica Neue"/>
              </a:defRPr>
            </a:lvl9pPr>
          </a:lstStyle>
          <a:p>
            <a:pPr indent="0" lvl="0" marL="0" rtl="0" algn="r">
              <a:spcBef>
                <a:spcPts val="0"/>
              </a:spcBef>
              <a:spcAft>
                <a:spcPts val="0"/>
              </a:spcAft>
              <a:buNone/>
            </a:pPr>
            <a:fld id="{00000000-1234-1234-1234-123412341234}" type="slidenum">
              <a:rPr lang="en"/>
              <a:t>‹#›</a:t>
            </a:fld>
            <a:endParaRPr/>
          </a:p>
        </p:txBody>
      </p:sp>
      <p:pic>
        <p:nvPicPr>
          <p:cNvPr id="9" name="Google Shape;9;p1"/>
          <p:cNvPicPr preferRelativeResize="0"/>
          <p:nvPr/>
        </p:nvPicPr>
        <p:blipFill>
          <a:blip r:embed="rId1">
            <a:alphaModFix/>
          </a:blip>
          <a:stretch>
            <a:fillRect/>
          </a:stretch>
        </p:blipFill>
        <p:spPr>
          <a:xfrm>
            <a:off x="69000" y="4556830"/>
            <a:ext cx="548700" cy="499996"/>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5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4.png"/><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7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9.png"/><Relationship Id="rId4" Type="http://schemas.openxmlformats.org/officeDocument/2006/relationships/image" Target="../media/image18.png"/><Relationship Id="rId5" Type="http://schemas.openxmlformats.org/officeDocument/2006/relationships/image" Target="../media/image17.png"/><Relationship Id="rId6" Type="http://schemas.openxmlformats.org/officeDocument/2006/relationships/image" Target="../media/image21.png"/><Relationship Id="rId7" Type="http://schemas.openxmlformats.org/officeDocument/2006/relationships/image" Target="../media/image2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8.png"/><Relationship Id="rId4" Type="http://schemas.openxmlformats.org/officeDocument/2006/relationships/image" Target="../media/image1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49.png"/><Relationship Id="rId4" Type="http://schemas.openxmlformats.org/officeDocument/2006/relationships/image" Target="../media/image1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49.png"/><Relationship Id="rId4" Type="http://schemas.openxmlformats.org/officeDocument/2006/relationships/image" Target="../media/image19.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11.png"/><Relationship Id="rId4" Type="http://schemas.openxmlformats.org/officeDocument/2006/relationships/image" Target="../media/image1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image" Target="../media/image49.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image" Target="../media/image49.png"/><Relationship Id="rId4" Type="http://schemas.openxmlformats.org/officeDocument/2006/relationships/image" Target="../media/image1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image" Target="../media/image1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image" Target="../media/image20.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 Id="rId3" Type="http://schemas.openxmlformats.org/officeDocument/2006/relationships/image" Target="../media/image2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56.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7.xml"/><Relationship Id="rId3" Type="http://schemas.openxmlformats.org/officeDocument/2006/relationships/image" Target="../media/image73.png"/><Relationship Id="rId4" Type="http://schemas.openxmlformats.org/officeDocument/2006/relationships/image" Target="../media/image24.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8.xml"/><Relationship Id="rId3" Type="http://schemas.openxmlformats.org/officeDocument/2006/relationships/image" Target="../media/image42.png"/><Relationship Id="rId4" Type="http://schemas.openxmlformats.org/officeDocument/2006/relationships/image" Target="../media/image28.png"/><Relationship Id="rId5" Type="http://schemas.openxmlformats.org/officeDocument/2006/relationships/image" Target="../media/image26.png"/><Relationship Id="rId6" Type="http://schemas.openxmlformats.org/officeDocument/2006/relationships/image" Target="../media/image29.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9.xml"/><Relationship Id="rId3" Type="http://schemas.openxmlformats.org/officeDocument/2006/relationships/image" Target="../media/image7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0.xml"/><Relationship Id="rId3" Type="http://schemas.openxmlformats.org/officeDocument/2006/relationships/image" Target="../media/image31.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1.xml"/><Relationship Id="rId3" Type="http://schemas.openxmlformats.org/officeDocument/2006/relationships/image" Target="../media/image8.png"/><Relationship Id="rId4" Type="http://schemas.openxmlformats.org/officeDocument/2006/relationships/image" Target="../media/image25.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2.xml"/><Relationship Id="rId3" Type="http://schemas.openxmlformats.org/officeDocument/2006/relationships/image" Target="../media/image32.png"/><Relationship Id="rId4" Type="http://schemas.openxmlformats.org/officeDocument/2006/relationships/image" Target="../media/image35.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3.xml"/><Relationship Id="rId3" Type="http://schemas.openxmlformats.org/officeDocument/2006/relationships/image" Target="../media/image36.png"/><Relationship Id="rId4" Type="http://schemas.openxmlformats.org/officeDocument/2006/relationships/image" Target="../media/image33.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4.xml"/><Relationship Id="rId3" Type="http://schemas.openxmlformats.org/officeDocument/2006/relationships/image" Target="../media/image34.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5.xml"/><Relationship Id="rId3" Type="http://schemas.openxmlformats.org/officeDocument/2006/relationships/image" Target="../media/image76.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2.xml"/><Relationship Id="rId3" Type="http://schemas.openxmlformats.org/officeDocument/2006/relationships/image" Target="../media/image37.png"/><Relationship Id="rId4" Type="http://schemas.openxmlformats.org/officeDocument/2006/relationships/image" Target="../media/image40.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3.xml"/><Relationship Id="rId3" Type="http://schemas.openxmlformats.org/officeDocument/2006/relationships/image" Target="../media/image38.png"/><Relationship Id="rId4" Type="http://schemas.openxmlformats.org/officeDocument/2006/relationships/image" Target="../media/image39.jpg"/><Relationship Id="rId5" Type="http://schemas.openxmlformats.org/officeDocument/2006/relationships/image" Target="../media/image41.jp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4.xml"/><Relationship Id="rId3" Type="http://schemas.openxmlformats.org/officeDocument/2006/relationships/image" Target="../media/image77.jpg"/><Relationship Id="rId4" Type="http://schemas.openxmlformats.org/officeDocument/2006/relationships/image" Target="../media/image47.png"/><Relationship Id="rId5" Type="http://schemas.openxmlformats.org/officeDocument/2006/relationships/image" Target="../media/image44.png"/><Relationship Id="rId6" Type="http://schemas.openxmlformats.org/officeDocument/2006/relationships/image" Target="../media/image75.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5.xml"/><Relationship Id="rId3" Type="http://schemas.openxmlformats.org/officeDocument/2006/relationships/image" Target="../media/image45.png"/><Relationship Id="rId4" Type="http://schemas.openxmlformats.org/officeDocument/2006/relationships/image" Target="../media/image48.png"/><Relationship Id="rId5" Type="http://schemas.openxmlformats.org/officeDocument/2006/relationships/image" Target="../media/image43.png"/><Relationship Id="rId6" Type="http://schemas.openxmlformats.org/officeDocument/2006/relationships/image" Target="../media/image51.png"/><Relationship Id="rId7" Type="http://schemas.openxmlformats.org/officeDocument/2006/relationships/image" Target="../media/image53.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6.xml"/><Relationship Id="rId3" Type="http://schemas.openxmlformats.org/officeDocument/2006/relationships/image" Target="../media/image67.jp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7.xml"/><Relationship Id="rId3" Type="http://schemas.openxmlformats.org/officeDocument/2006/relationships/image" Target="../media/image54.png"/><Relationship Id="rId4" Type="http://schemas.openxmlformats.org/officeDocument/2006/relationships/image" Target="../media/image52.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8.xml"/><Relationship Id="rId3" Type="http://schemas.openxmlformats.org/officeDocument/2006/relationships/image" Target="../media/image57.png"/><Relationship Id="rId4" Type="http://schemas.openxmlformats.org/officeDocument/2006/relationships/image" Target="../media/image60.jpg"/><Relationship Id="rId5" Type="http://schemas.openxmlformats.org/officeDocument/2006/relationships/image" Target="../media/image55.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9.xml"/><Relationship Id="rId3" Type="http://schemas.openxmlformats.org/officeDocument/2006/relationships/image" Target="../media/image61.png"/><Relationship Id="rId4" Type="http://schemas.openxmlformats.org/officeDocument/2006/relationships/image" Target="../media/image6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1.xml"/><Relationship Id="rId3" Type="http://schemas.openxmlformats.org/officeDocument/2006/relationships/image" Target="../media/image59.png"/><Relationship Id="rId4" Type="http://schemas.openxmlformats.org/officeDocument/2006/relationships/image" Target="../media/image58.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0.xml"/><Relationship Id="rId3" Type="http://schemas.openxmlformats.org/officeDocument/2006/relationships/image" Target="../media/image63.jpg"/><Relationship Id="rId4" Type="http://schemas.openxmlformats.org/officeDocument/2006/relationships/image" Target="../media/image65.pn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4.xml"/><Relationship Id="rId3" Type="http://schemas.openxmlformats.org/officeDocument/2006/relationships/image" Target="../media/image69.png"/></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5.xml"/><Relationship Id="rId3" Type="http://schemas.openxmlformats.org/officeDocument/2006/relationships/image" Target="../media/image64.png"/><Relationship Id="rId4" Type="http://schemas.openxmlformats.org/officeDocument/2006/relationships/image" Target="../media/image68.pn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6.xml"/><Relationship Id="rId3" Type="http://schemas.openxmlformats.org/officeDocument/2006/relationships/image" Target="../media/image70.png"/></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7.xml"/><Relationship Id="rId3" Type="http://schemas.openxmlformats.org/officeDocument/2006/relationships/image" Target="../media/image7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0.png"/><Relationship Id="rId4" Type="http://schemas.openxmlformats.org/officeDocument/2006/relationships/image" Target="../media/image7.png"/><Relationship Id="rId5" Type="http://schemas.openxmlformats.org/officeDocument/2006/relationships/image" Target="../media/image30.png"/><Relationship Id="rId6" Type="http://schemas.openxmlformats.org/officeDocument/2006/relationships/image" Target="../media/image4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 name="Shape 55"/>
        <p:cNvGrpSpPr/>
        <p:nvPr/>
      </p:nvGrpSpPr>
      <p:grpSpPr>
        <a:xfrm>
          <a:off x="0" y="0"/>
          <a:ext cx="0" cy="0"/>
          <a:chOff x="0" y="0"/>
          <a:chExt cx="0" cy="0"/>
        </a:xfrm>
      </p:grpSpPr>
      <p:sp>
        <p:nvSpPr>
          <p:cNvPr id="56" name="Google Shape;56;p13"/>
          <p:cNvSpPr txBox="1"/>
          <p:nvPr>
            <p:ph type="ctrTitle"/>
          </p:nvPr>
        </p:nvSpPr>
        <p:spPr>
          <a:xfrm>
            <a:off x="259975" y="2876475"/>
            <a:ext cx="8692200" cy="79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990"/>
              <a:buNone/>
            </a:pPr>
            <a:r>
              <a:rPr lang="en" sz="3380">
                <a:solidFill>
                  <a:srgbClr val="AF1F39"/>
                </a:solidFill>
              </a:rPr>
              <a:t>Project Prometheus</a:t>
            </a:r>
            <a:endParaRPr sz="3380">
              <a:solidFill>
                <a:srgbClr val="AF1F39"/>
              </a:solidFill>
            </a:endParaRPr>
          </a:p>
        </p:txBody>
      </p:sp>
      <p:sp>
        <p:nvSpPr>
          <p:cNvPr id="57" name="Google Shape;57;p13"/>
          <p:cNvSpPr txBox="1"/>
          <p:nvPr>
            <p:ph idx="1" type="subTitle"/>
          </p:nvPr>
        </p:nvSpPr>
        <p:spPr>
          <a:xfrm>
            <a:off x="311700" y="4154925"/>
            <a:ext cx="8520600" cy="79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t>21</a:t>
            </a:r>
            <a:r>
              <a:rPr lang="en"/>
              <a:t> January 2024</a:t>
            </a:r>
            <a:endParaRPr/>
          </a:p>
        </p:txBody>
      </p:sp>
      <p:sp>
        <p:nvSpPr>
          <p:cNvPr id="58" name="Google Shape;58;p13"/>
          <p:cNvSpPr txBox="1"/>
          <p:nvPr>
            <p:ph type="ctrTitle"/>
          </p:nvPr>
        </p:nvSpPr>
        <p:spPr>
          <a:xfrm>
            <a:off x="474600" y="3453869"/>
            <a:ext cx="8357700" cy="79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990"/>
              <a:buNone/>
            </a:pPr>
            <a:r>
              <a:rPr lang="en" sz="2400"/>
              <a:t>Design Review 3</a:t>
            </a:r>
            <a:endParaRPr sz="24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2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Requirements Summary</a:t>
            </a:r>
            <a:endParaRPr>
              <a:solidFill>
                <a:srgbClr val="990000"/>
              </a:solidFill>
            </a:endParaRPr>
          </a:p>
        </p:txBody>
      </p:sp>
      <p:sp>
        <p:nvSpPr>
          <p:cNvPr id="125" name="Google Shape;125;p22"/>
          <p:cNvSpPr txBox="1"/>
          <p:nvPr>
            <p:ph idx="1" type="body"/>
          </p:nvPr>
        </p:nvSpPr>
        <p:spPr>
          <a:xfrm>
            <a:off x="311700" y="1000075"/>
            <a:ext cx="8520600" cy="3998400"/>
          </a:xfrm>
          <a:prstGeom prst="rect">
            <a:avLst/>
          </a:prstGeom>
        </p:spPr>
        <p:txBody>
          <a:bodyPr anchorCtr="0" anchor="t" bIns="91425" lIns="91425" spcFirstLastPara="1" rIns="91425" wrap="square" tIns="91425">
            <a:noAutofit/>
          </a:bodyPr>
          <a:lstStyle/>
          <a:p>
            <a:pPr indent="-330200" lvl="0" marL="457200" rtl="0" algn="l">
              <a:spcBef>
                <a:spcPts val="0"/>
              </a:spcBef>
              <a:spcAft>
                <a:spcPts val="0"/>
              </a:spcAft>
              <a:buClr>
                <a:srgbClr val="434343"/>
              </a:buClr>
              <a:buSzPts val="1600"/>
              <a:buFont typeface="Open Sans Medium"/>
              <a:buChar char="●"/>
            </a:pPr>
            <a:r>
              <a:rPr lang="en" sz="1600"/>
              <a:t>Motors</a:t>
            </a:r>
            <a:endParaRPr sz="1600"/>
          </a:p>
          <a:p>
            <a:pPr indent="-317500" lvl="1" marL="914400" rtl="0" algn="l">
              <a:spcBef>
                <a:spcPts val="0"/>
              </a:spcBef>
              <a:spcAft>
                <a:spcPts val="0"/>
              </a:spcAft>
              <a:buClr>
                <a:schemeClr val="dk1"/>
              </a:buClr>
              <a:buSzPts val="1400"/>
              <a:buFont typeface="Open Sans"/>
              <a:buChar char="○"/>
            </a:pPr>
            <a:r>
              <a:rPr lang="en" sz="1400">
                <a:solidFill>
                  <a:schemeClr val="dk1"/>
                </a:solidFill>
              </a:rPr>
              <a:t>Deliver enough thrust to carry a 6” diameter sustainer to 30k feet*</a:t>
            </a:r>
            <a:endParaRPr sz="1400">
              <a:solidFill>
                <a:schemeClr val="dk1"/>
              </a:solidFill>
            </a:endParaRPr>
          </a:p>
          <a:p>
            <a:pPr indent="-304800" lvl="1" marL="914400" rtl="0" algn="l">
              <a:spcBef>
                <a:spcPts val="0"/>
              </a:spcBef>
              <a:spcAft>
                <a:spcPts val="0"/>
              </a:spcAft>
              <a:buClr>
                <a:schemeClr val="dk1"/>
              </a:buClr>
              <a:buSzPts val="1200"/>
              <a:buFont typeface="Arial"/>
              <a:buChar char="○"/>
            </a:pPr>
            <a:r>
              <a:rPr lang="en" sz="1400">
                <a:solidFill>
                  <a:schemeClr val="dk1"/>
                </a:solidFill>
              </a:rPr>
              <a:t>Thrust to weight ratio of at least 8 for the booster and 3 for the sustainer*</a:t>
            </a:r>
            <a:endParaRPr sz="1400">
              <a:solidFill>
                <a:schemeClr val="dk1"/>
              </a:solidFill>
            </a:endParaRPr>
          </a:p>
          <a:p>
            <a:pPr indent="-304800" lvl="1" marL="914400" rtl="0" algn="l">
              <a:spcBef>
                <a:spcPts val="0"/>
              </a:spcBef>
              <a:spcAft>
                <a:spcPts val="0"/>
              </a:spcAft>
              <a:buClr>
                <a:schemeClr val="dk1"/>
              </a:buClr>
              <a:buSzPts val="1200"/>
              <a:buFont typeface="Arial"/>
              <a:buChar char="○"/>
            </a:pPr>
            <a:r>
              <a:rPr lang="en" sz="1400">
                <a:solidFill>
                  <a:schemeClr val="dk1"/>
                </a:solidFill>
              </a:rPr>
              <a:t>Exit the launch rail with a minimum velocity of 50 FPS* (100 FPS to avoid waiver)</a:t>
            </a:r>
            <a:endParaRPr sz="1400">
              <a:solidFill>
                <a:schemeClr val="dk1"/>
              </a:solidFill>
            </a:endParaRPr>
          </a:p>
          <a:p>
            <a:pPr indent="-304800" lvl="1" marL="914400" rtl="0" algn="l">
              <a:spcBef>
                <a:spcPts val="0"/>
              </a:spcBef>
              <a:spcAft>
                <a:spcPts val="0"/>
              </a:spcAft>
              <a:buClr>
                <a:schemeClr val="dk1"/>
              </a:buClr>
              <a:buSzPts val="1200"/>
              <a:buFont typeface="Arial"/>
              <a:buChar char="○"/>
            </a:pPr>
            <a:r>
              <a:rPr lang="en" sz="1400">
                <a:solidFill>
                  <a:schemeClr val="dk1"/>
                </a:solidFill>
              </a:rPr>
              <a:t>Bursting pressure of no less than twice maximum expected operating pressure*</a:t>
            </a:r>
            <a:endParaRPr sz="1400">
              <a:solidFill>
                <a:schemeClr val="dk1"/>
              </a:solidFill>
            </a:endParaRPr>
          </a:p>
          <a:p>
            <a:pPr indent="-317500" lvl="1" marL="914400" rtl="0" algn="l">
              <a:spcBef>
                <a:spcPts val="0"/>
              </a:spcBef>
              <a:spcAft>
                <a:spcPts val="0"/>
              </a:spcAft>
              <a:buClr>
                <a:schemeClr val="dk1"/>
              </a:buClr>
              <a:buSzPts val="1400"/>
              <a:buFont typeface="Open Sans"/>
              <a:buChar char="○"/>
            </a:pPr>
            <a:r>
              <a:rPr lang="en" sz="1400">
                <a:solidFill>
                  <a:schemeClr val="dk1"/>
                </a:solidFill>
              </a:rPr>
              <a:t>Sustainer ignition at ambient pressure of 11 PSI (.75 atm)</a:t>
            </a:r>
            <a:endParaRPr sz="1400">
              <a:solidFill>
                <a:schemeClr val="dk1"/>
              </a:solidFill>
            </a:endParaRPr>
          </a:p>
          <a:p>
            <a:pPr indent="-330200" lvl="0" marL="457200" rtl="0" algn="l">
              <a:spcBef>
                <a:spcPts val="0"/>
              </a:spcBef>
              <a:spcAft>
                <a:spcPts val="0"/>
              </a:spcAft>
              <a:buClr>
                <a:srgbClr val="434343"/>
              </a:buClr>
              <a:buSzPts val="1600"/>
              <a:buFont typeface="Open Sans Medium"/>
              <a:buChar char="●"/>
            </a:pPr>
            <a:r>
              <a:rPr lang="en" sz="1600"/>
              <a:t>Tests</a:t>
            </a:r>
            <a:endParaRPr sz="1600"/>
          </a:p>
          <a:p>
            <a:pPr indent="-317500" lvl="1" marL="914400" rtl="0" algn="l">
              <a:spcBef>
                <a:spcPts val="0"/>
              </a:spcBef>
              <a:spcAft>
                <a:spcPts val="0"/>
              </a:spcAft>
              <a:buClr>
                <a:schemeClr val="dk1"/>
              </a:buClr>
              <a:buSzPts val="1400"/>
              <a:buFont typeface="Open Sans"/>
              <a:buChar char="○"/>
            </a:pPr>
            <a:r>
              <a:rPr lang="en" sz="1400">
                <a:solidFill>
                  <a:schemeClr val="dk1"/>
                </a:solidFill>
              </a:rPr>
              <a:t>All flight hardware hydrostatic tested at a minimum of 1.5 × max operating pressure for at least twice the operating duration*</a:t>
            </a:r>
            <a:endParaRPr sz="1400">
              <a:solidFill>
                <a:schemeClr val="dk1"/>
              </a:solidFill>
            </a:endParaRPr>
          </a:p>
          <a:p>
            <a:pPr indent="-317500" lvl="1" marL="914400" rtl="0" algn="l">
              <a:spcBef>
                <a:spcPts val="0"/>
              </a:spcBef>
              <a:spcAft>
                <a:spcPts val="0"/>
              </a:spcAft>
              <a:buClr>
                <a:schemeClr val="dk1"/>
              </a:buClr>
              <a:buSzPts val="1400"/>
              <a:buFont typeface="Open Sans"/>
              <a:buChar char="○"/>
            </a:pPr>
            <a:r>
              <a:rPr lang="en" sz="1400">
                <a:solidFill>
                  <a:schemeClr val="dk1"/>
                </a:solidFill>
              </a:rPr>
              <a:t>All flight hardware static fired yielding a thrust and pressure curve*</a:t>
            </a:r>
            <a:endParaRPr sz="1400">
              <a:solidFill>
                <a:schemeClr val="dk1"/>
              </a:solidFill>
            </a:endParaRPr>
          </a:p>
          <a:p>
            <a:pPr indent="-317500" lvl="1" marL="914400" rtl="0" algn="l">
              <a:spcBef>
                <a:spcPts val="0"/>
              </a:spcBef>
              <a:spcAft>
                <a:spcPts val="0"/>
              </a:spcAft>
              <a:buClr>
                <a:schemeClr val="dk1"/>
              </a:buClr>
              <a:buSzPts val="1400"/>
              <a:buFont typeface="Open Sans"/>
              <a:buChar char="○"/>
            </a:pPr>
            <a:r>
              <a:rPr lang="en" sz="1400">
                <a:solidFill>
                  <a:schemeClr val="dk1"/>
                </a:solidFill>
              </a:rPr>
              <a:t>Measured curves must closely match the simulations when accounting for pressure differences</a:t>
            </a:r>
            <a:endParaRPr sz="1400">
              <a:solidFill>
                <a:schemeClr val="dk1"/>
              </a:solidFill>
            </a:endParaRPr>
          </a:p>
          <a:p>
            <a:pPr indent="-317500" lvl="1" marL="914400" rtl="0" algn="l">
              <a:spcBef>
                <a:spcPts val="0"/>
              </a:spcBef>
              <a:spcAft>
                <a:spcPts val="0"/>
              </a:spcAft>
              <a:buClr>
                <a:schemeClr val="dk1"/>
              </a:buClr>
              <a:buSzPts val="1400"/>
              <a:buFont typeface="Arial"/>
              <a:buChar char="○"/>
            </a:pPr>
            <a:r>
              <a:rPr lang="en" sz="1400">
                <a:solidFill>
                  <a:schemeClr val="dk1"/>
                </a:solidFill>
              </a:rPr>
              <a:t>All flight hardware will be flown once prior to the competition*</a:t>
            </a:r>
            <a:endParaRPr sz="1400">
              <a:solidFill>
                <a:schemeClr val="dk1"/>
              </a:solidFill>
            </a:endParaRPr>
          </a:p>
        </p:txBody>
      </p:sp>
      <p:sp>
        <p:nvSpPr>
          <p:cNvPr id="126" name="Google Shape;126;p2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27" name="Google Shape;127;p22"/>
          <p:cNvSpPr txBox="1"/>
          <p:nvPr/>
        </p:nvSpPr>
        <p:spPr>
          <a:xfrm>
            <a:off x="5982150" y="4526750"/>
            <a:ext cx="3039000" cy="299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latin typeface="Open Sans Medium"/>
                <a:ea typeface="Open Sans Medium"/>
                <a:cs typeface="Open Sans Medium"/>
                <a:sym typeface="Open Sans Medium"/>
              </a:rPr>
              <a:t>*Spaceport America requirement</a:t>
            </a:r>
            <a:endParaRPr sz="1100">
              <a:latin typeface="Open Sans Medium"/>
              <a:ea typeface="Open Sans Medium"/>
              <a:cs typeface="Open Sans Medium"/>
              <a:sym typeface="Open Sans Medium"/>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p23"/>
          <p:cNvSpPr txBox="1"/>
          <p:nvPr/>
        </p:nvSpPr>
        <p:spPr>
          <a:xfrm>
            <a:off x="5799000" y="4364125"/>
            <a:ext cx="2715600" cy="299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latin typeface="Open Sans"/>
                <a:ea typeface="Open Sans"/>
                <a:cs typeface="Open Sans"/>
                <a:sym typeface="Open Sans"/>
              </a:rPr>
              <a:t>*percent of total propellant mass</a:t>
            </a:r>
            <a:endParaRPr sz="1200">
              <a:latin typeface="Open Sans"/>
              <a:ea typeface="Open Sans"/>
              <a:cs typeface="Open Sans"/>
              <a:sym typeface="Open Sans"/>
            </a:endParaRPr>
          </a:p>
          <a:p>
            <a:pPr indent="0" lvl="0" marL="0" rtl="0" algn="l">
              <a:spcBef>
                <a:spcPts val="0"/>
              </a:spcBef>
              <a:spcAft>
                <a:spcPts val="0"/>
              </a:spcAft>
              <a:buNone/>
            </a:pPr>
            <a:r>
              <a:rPr baseline="30000" lang="en" sz="1200">
                <a:solidFill>
                  <a:schemeClr val="dk1"/>
                </a:solidFill>
                <a:latin typeface="Open Sans"/>
                <a:ea typeface="Open Sans"/>
                <a:cs typeface="Open Sans"/>
                <a:sym typeface="Open Sans"/>
              </a:rPr>
              <a:t>† </a:t>
            </a:r>
            <a:r>
              <a:rPr lang="en" sz="1200">
                <a:solidFill>
                  <a:schemeClr val="dk1"/>
                </a:solidFill>
                <a:latin typeface="Open Sans"/>
                <a:ea typeface="Open Sans"/>
                <a:cs typeface="Open Sans"/>
                <a:sym typeface="Open Sans"/>
              </a:rPr>
              <a:t>burn rate = a × pressure</a:t>
            </a:r>
            <a:r>
              <a:rPr baseline="30000" lang="en" sz="1200">
                <a:solidFill>
                  <a:schemeClr val="dk1"/>
                </a:solidFill>
                <a:latin typeface="Open Sans"/>
                <a:ea typeface="Open Sans"/>
                <a:cs typeface="Open Sans"/>
                <a:sym typeface="Open Sans"/>
              </a:rPr>
              <a:t>n</a:t>
            </a:r>
            <a:endParaRPr sz="1200">
              <a:latin typeface="Open Sans"/>
              <a:ea typeface="Open Sans"/>
              <a:cs typeface="Open Sans"/>
              <a:sym typeface="Open Sans"/>
            </a:endParaRPr>
          </a:p>
        </p:txBody>
      </p:sp>
      <p:sp>
        <p:nvSpPr>
          <p:cNvPr id="133" name="Google Shape;133;p23"/>
          <p:cNvSpPr txBox="1"/>
          <p:nvPr>
            <p:ph idx="1" type="body"/>
          </p:nvPr>
        </p:nvSpPr>
        <p:spPr>
          <a:xfrm>
            <a:off x="311700" y="1156875"/>
            <a:ext cx="4095000" cy="2399100"/>
          </a:xfrm>
          <a:prstGeom prst="rect">
            <a:avLst/>
          </a:prstGeom>
          <a:ln>
            <a:noFill/>
          </a:ln>
        </p:spPr>
        <p:txBody>
          <a:bodyPr anchorCtr="0" anchor="t" bIns="91425" lIns="91425" spcFirstLastPara="1" rIns="91425" wrap="square" tIns="91425">
            <a:noAutofit/>
          </a:bodyPr>
          <a:lstStyle/>
          <a:p>
            <a:pPr indent="-330200" lvl="0" marL="457200" rtl="0" algn="l">
              <a:spcBef>
                <a:spcPts val="0"/>
              </a:spcBef>
              <a:spcAft>
                <a:spcPts val="0"/>
              </a:spcAft>
              <a:buClr>
                <a:srgbClr val="434343"/>
              </a:buClr>
              <a:buSzPts val="1600"/>
              <a:buFont typeface="Open Sans Medium"/>
              <a:buChar char="●"/>
            </a:pPr>
            <a:r>
              <a:rPr lang="en" sz="1600">
                <a:latin typeface="Open Sans Medium"/>
                <a:ea typeface="Open Sans Medium"/>
                <a:cs typeface="Open Sans Medium"/>
                <a:sym typeface="Open Sans Medium"/>
              </a:rPr>
              <a:t>Deimos: </a:t>
            </a:r>
            <a:endParaRPr sz="1600">
              <a:latin typeface="Open Sans Medium"/>
              <a:ea typeface="Open Sans Medium"/>
              <a:cs typeface="Open Sans Medium"/>
              <a:sym typeface="Open Sans Medium"/>
            </a:endParaRPr>
          </a:p>
          <a:p>
            <a:pPr indent="-317500" lvl="1" marL="914400" rtl="0" algn="l">
              <a:spcBef>
                <a:spcPts val="0"/>
              </a:spcBef>
              <a:spcAft>
                <a:spcPts val="0"/>
              </a:spcAft>
              <a:buClr>
                <a:schemeClr val="dk1"/>
              </a:buClr>
              <a:buSzPts val="1400"/>
              <a:buFont typeface="Open Sans"/>
              <a:buChar char="○"/>
            </a:pPr>
            <a:r>
              <a:rPr lang="en" sz="1400">
                <a:solidFill>
                  <a:schemeClr val="dk1"/>
                </a:solidFill>
              </a:rPr>
              <a:t>Reactants* </a:t>
            </a:r>
            <a:endParaRPr sz="1400">
              <a:solidFill>
                <a:schemeClr val="dk1"/>
              </a:solidFill>
            </a:endParaRPr>
          </a:p>
          <a:p>
            <a:pPr indent="-317500" lvl="2" marL="1371600" rtl="0" algn="l">
              <a:spcBef>
                <a:spcPts val="0"/>
              </a:spcBef>
              <a:spcAft>
                <a:spcPts val="0"/>
              </a:spcAft>
              <a:buClr>
                <a:schemeClr val="dk1"/>
              </a:buClr>
              <a:buSzPts val="1400"/>
              <a:buFont typeface="Open Sans"/>
              <a:buChar char="■"/>
            </a:pPr>
            <a:r>
              <a:rPr lang="en" sz="1400">
                <a:solidFill>
                  <a:schemeClr val="dk1"/>
                </a:solidFill>
              </a:rPr>
              <a:t>9% aluminum</a:t>
            </a:r>
            <a:endParaRPr sz="1400">
              <a:solidFill>
                <a:schemeClr val="dk1"/>
              </a:solidFill>
            </a:endParaRPr>
          </a:p>
          <a:p>
            <a:pPr indent="-317500" lvl="2" marL="1371600" rtl="0" algn="l">
              <a:spcBef>
                <a:spcPts val="0"/>
              </a:spcBef>
              <a:spcAft>
                <a:spcPts val="0"/>
              </a:spcAft>
              <a:buClr>
                <a:schemeClr val="dk1"/>
              </a:buClr>
              <a:buSzPts val="1400"/>
              <a:buFont typeface="Arial"/>
              <a:buChar char="■"/>
            </a:pPr>
            <a:r>
              <a:rPr lang="en" sz="1400">
                <a:solidFill>
                  <a:schemeClr val="dk1"/>
                </a:solidFill>
              </a:rPr>
              <a:t>24% 90μm AP</a:t>
            </a:r>
            <a:endParaRPr sz="1400">
              <a:solidFill>
                <a:schemeClr val="dk1"/>
              </a:solidFill>
            </a:endParaRPr>
          </a:p>
          <a:p>
            <a:pPr indent="-317500" lvl="2" marL="1371600" rtl="0" algn="l">
              <a:spcBef>
                <a:spcPts val="0"/>
              </a:spcBef>
              <a:spcAft>
                <a:spcPts val="0"/>
              </a:spcAft>
              <a:buClr>
                <a:schemeClr val="dk1"/>
              </a:buClr>
              <a:buSzPts val="1400"/>
              <a:buFont typeface="Arial"/>
              <a:buChar char="■"/>
            </a:pPr>
            <a:r>
              <a:rPr lang="en" sz="1400">
                <a:solidFill>
                  <a:schemeClr val="dk1"/>
                </a:solidFill>
              </a:rPr>
              <a:t>48% 200μm AP</a:t>
            </a:r>
            <a:endParaRPr sz="1400">
              <a:solidFill>
                <a:schemeClr val="dk1"/>
              </a:solidFill>
            </a:endParaRPr>
          </a:p>
          <a:p>
            <a:pPr indent="-317500" lvl="1" marL="914400" rtl="0" algn="l">
              <a:spcBef>
                <a:spcPts val="0"/>
              </a:spcBef>
              <a:spcAft>
                <a:spcPts val="0"/>
              </a:spcAft>
              <a:buClr>
                <a:schemeClr val="dk1"/>
              </a:buClr>
              <a:buSzPts val="1400"/>
              <a:buFont typeface="Arial"/>
              <a:buChar char="○"/>
            </a:pPr>
            <a:r>
              <a:rPr lang="en" sz="1400">
                <a:solidFill>
                  <a:schemeClr val="dk1"/>
                </a:solidFill>
              </a:rPr>
              <a:t>a = 0.02055 in/(s*psi^n)</a:t>
            </a:r>
            <a:r>
              <a:rPr baseline="30000" lang="en" sz="1400">
                <a:solidFill>
                  <a:schemeClr val="dk1"/>
                </a:solidFill>
              </a:rPr>
              <a:t>†</a:t>
            </a:r>
            <a:endParaRPr sz="1400">
              <a:solidFill>
                <a:schemeClr val="dk1"/>
              </a:solidFill>
            </a:endParaRPr>
          </a:p>
          <a:p>
            <a:pPr indent="-317500" lvl="1" marL="914400" rtl="0" algn="l">
              <a:spcBef>
                <a:spcPts val="0"/>
              </a:spcBef>
              <a:spcAft>
                <a:spcPts val="0"/>
              </a:spcAft>
              <a:buClr>
                <a:schemeClr val="dk1"/>
              </a:buClr>
              <a:buSzPts val="1400"/>
              <a:buFont typeface="Arial"/>
              <a:buChar char="○"/>
            </a:pPr>
            <a:r>
              <a:rPr lang="en" sz="1400">
                <a:solidFill>
                  <a:schemeClr val="dk1"/>
                </a:solidFill>
              </a:rPr>
              <a:t>n = 0.37614</a:t>
            </a:r>
            <a:r>
              <a:rPr baseline="30000" lang="en" sz="1400">
                <a:solidFill>
                  <a:schemeClr val="dk1"/>
                </a:solidFill>
              </a:rPr>
              <a:t>†</a:t>
            </a:r>
            <a:endParaRPr sz="1400" u="sng">
              <a:solidFill>
                <a:schemeClr val="dk1"/>
              </a:solidFill>
            </a:endParaRPr>
          </a:p>
          <a:p>
            <a:pPr indent="0" lvl="0" marL="0" rtl="0" algn="l">
              <a:spcBef>
                <a:spcPts val="1200"/>
              </a:spcBef>
              <a:spcAft>
                <a:spcPts val="1200"/>
              </a:spcAft>
              <a:buNone/>
            </a:pPr>
            <a:r>
              <a:t/>
            </a:r>
            <a:endParaRPr sz="1400">
              <a:solidFill>
                <a:schemeClr val="dk1"/>
              </a:solidFill>
            </a:endParaRPr>
          </a:p>
        </p:txBody>
      </p:sp>
      <p:sp>
        <p:nvSpPr>
          <p:cNvPr id="134" name="Google Shape;134;p23"/>
          <p:cNvSpPr txBox="1"/>
          <p:nvPr>
            <p:ph type="title"/>
          </p:nvPr>
        </p:nvSpPr>
        <p:spPr>
          <a:xfrm>
            <a:off x="311700" y="42737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Propellant Selection</a:t>
            </a:r>
            <a:endParaRPr>
              <a:solidFill>
                <a:srgbClr val="990000"/>
              </a:solidFill>
            </a:endParaRPr>
          </a:p>
        </p:txBody>
      </p:sp>
      <p:sp>
        <p:nvSpPr>
          <p:cNvPr id="135" name="Google Shape;135;p2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pic>
        <p:nvPicPr>
          <p:cNvPr id="140" name="Google Shape;140;p24"/>
          <p:cNvPicPr preferRelativeResize="0"/>
          <p:nvPr/>
        </p:nvPicPr>
        <p:blipFill>
          <a:blip r:embed="rId3">
            <a:alphaModFix/>
          </a:blip>
          <a:stretch>
            <a:fillRect/>
          </a:stretch>
        </p:blipFill>
        <p:spPr>
          <a:xfrm rot="10800000">
            <a:off x="0" y="195575"/>
            <a:ext cx="9144001" cy="4630856"/>
          </a:xfrm>
          <a:prstGeom prst="rect">
            <a:avLst/>
          </a:prstGeom>
          <a:noFill/>
          <a:ln>
            <a:noFill/>
          </a:ln>
        </p:spPr>
      </p:pic>
      <p:sp>
        <p:nvSpPr>
          <p:cNvPr id="141" name="Google Shape;141;p2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System Overview</a:t>
            </a:r>
            <a:endParaRPr>
              <a:solidFill>
                <a:srgbClr val="990000"/>
              </a:solidFill>
            </a:endParaRPr>
          </a:p>
        </p:txBody>
      </p:sp>
      <p:sp>
        <p:nvSpPr>
          <p:cNvPr id="142" name="Google Shape;142;p24"/>
          <p:cNvSpPr txBox="1"/>
          <p:nvPr>
            <p:ph idx="1" type="body"/>
          </p:nvPr>
        </p:nvSpPr>
        <p:spPr>
          <a:xfrm>
            <a:off x="311700" y="863550"/>
            <a:ext cx="5190900" cy="779100"/>
          </a:xfrm>
          <a:prstGeom prst="rect">
            <a:avLst/>
          </a:prstGeom>
        </p:spPr>
        <p:txBody>
          <a:bodyPr anchorCtr="0" anchor="t" bIns="91425" lIns="91425" spcFirstLastPara="1" rIns="91425" wrap="square" tIns="91425">
            <a:normAutofit lnSpcReduction="20000"/>
          </a:bodyPr>
          <a:lstStyle/>
          <a:p>
            <a:pPr indent="0" lvl="0" marL="0" rtl="0" algn="l">
              <a:spcBef>
                <a:spcPts val="0"/>
              </a:spcBef>
              <a:spcAft>
                <a:spcPts val="1600"/>
              </a:spcAft>
              <a:buNone/>
            </a:pPr>
            <a:r>
              <a:rPr lang="en"/>
              <a:t>Two stage propulsion will carry the payload to 30k ft AGL in 45 seconds</a:t>
            </a:r>
            <a:endParaRPr/>
          </a:p>
        </p:txBody>
      </p:sp>
      <p:sp>
        <p:nvSpPr>
          <p:cNvPr id="143" name="Google Shape;143;p2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44" name="Google Shape;144;p24"/>
          <p:cNvSpPr txBox="1"/>
          <p:nvPr/>
        </p:nvSpPr>
        <p:spPr>
          <a:xfrm>
            <a:off x="2898300" y="3494575"/>
            <a:ext cx="1634400" cy="1082100"/>
          </a:xfrm>
          <a:prstGeom prst="rect">
            <a:avLst/>
          </a:prstGeom>
          <a:solidFill>
            <a:srgbClr val="999999"/>
          </a:solidFill>
          <a:ln cap="flat" cmpd="sng" w="28575">
            <a:solidFill>
              <a:srgbClr val="AF1F3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solidFill>
                  <a:srgbClr val="AF1F39"/>
                </a:solidFill>
                <a:latin typeface="Open Sans Medium"/>
                <a:ea typeface="Open Sans Medium"/>
                <a:cs typeface="Open Sans Medium"/>
                <a:sym typeface="Open Sans Medium"/>
              </a:rPr>
              <a:t>O3919: Deimos</a:t>
            </a:r>
            <a:endParaRPr>
              <a:solidFill>
                <a:srgbClr val="AF1F39"/>
              </a:solidFill>
              <a:latin typeface="Open Sans Medium"/>
              <a:ea typeface="Open Sans Medium"/>
              <a:cs typeface="Open Sans Medium"/>
              <a:sym typeface="Open Sans Medium"/>
            </a:endParaRPr>
          </a:p>
          <a:p>
            <a:pPr indent="0" lvl="0" marL="0" rtl="0" algn="l">
              <a:spcBef>
                <a:spcPts val="0"/>
              </a:spcBef>
              <a:spcAft>
                <a:spcPts val="0"/>
              </a:spcAft>
              <a:buNone/>
            </a:pPr>
            <a:r>
              <a:rPr lang="en">
                <a:solidFill>
                  <a:srgbClr val="AF1F39"/>
                </a:solidFill>
                <a:latin typeface="Open Sans Medium"/>
                <a:ea typeface="Open Sans Medium"/>
                <a:cs typeface="Open Sans Medium"/>
                <a:sym typeface="Open Sans Medium"/>
              </a:rPr>
              <a:t>21 kNs Impulse</a:t>
            </a:r>
            <a:endParaRPr>
              <a:solidFill>
                <a:srgbClr val="AF1F39"/>
              </a:solidFill>
              <a:latin typeface="Open Sans Medium"/>
              <a:ea typeface="Open Sans Medium"/>
              <a:cs typeface="Open Sans Medium"/>
              <a:sym typeface="Open Sans Medium"/>
            </a:endParaRPr>
          </a:p>
          <a:p>
            <a:pPr indent="0" lvl="0" marL="0" rtl="0" algn="l">
              <a:spcBef>
                <a:spcPts val="0"/>
              </a:spcBef>
              <a:spcAft>
                <a:spcPts val="0"/>
              </a:spcAft>
              <a:buNone/>
            </a:pPr>
            <a:r>
              <a:rPr lang="en">
                <a:solidFill>
                  <a:srgbClr val="AF1F39"/>
                </a:solidFill>
                <a:latin typeface="Open Sans Medium"/>
                <a:ea typeface="Open Sans Medium"/>
                <a:cs typeface="Open Sans Medium"/>
                <a:sym typeface="Open Sans Medium"/>
              </a:rPr>
              <a:t>50 lbs Wet </a:t>
            </a:r>
            <a:endParaRPr>
              <a:solidFill>
                <a:srgbClr val="AF1F39"/>
              </a:solidFill>
              <a:latin typeface="Open Sans Medium"/>
              <a:ea typeface="Open Sans Medium"/>
              <a:cs typeface="Open Sans Medium"/>
              <a:sym typeface="Open Sans Medium"/>
            </a:endParaRPr>
          </a:p>
          <a:p>
            <a:pPr indent="0" lvl="0" marL="0" rtl="0" algn="l">
              <a:spcBef>
                <a:spcPts val="0"/>
              </a:spcBef>
              <a:spcAft>
                <a:spcPts val="0"/>
              </a:spcAft>
              <a:buNone/>
            </a:pPr>
            <a:r>
              <a:rPr lang="en">
                <a:solidFill>
                  <a:srgbClr val="AF1F39"/>
                </a:solidFill>
                <a:latin typeface="Open Sans Medium"/>
                <a:ea typeface="Open Sans Medium"/>
                <a:cs typeface="Open Sans Medium"/>
                <a:sym typeface="Open Sans Medium"/>
              </a:rPr>
              <a:t>28 lbs Dry</a:t>
            </a:r>
            <a:endParaRPr>
              <a:solidFill>
                <a:srgbClr val="AF1F39"/>
              </a:solidFill>
              <a:latin typeface="Open Sans Medium"/>
              <a:ea typeface="Open Sans Medium"/>
              <a:cs typeface="Open Sans Medium"/>
              <a:sym typeface="Open Sans Medium"/>
            </a:endParaRPr>
          </a:p>
          <a:p>
            <a:pPr indent="0" lvl="0" marL="0" rtl="0" algn="l">
              <a:spcBef>
                <a:spcPts val="0"/>
              </a:spcBef>
              <a:spcAft>
                <a:spcPts val="0"/>
              </a:spcAft>
              <a:buNone/>
            </a:pPr>
            <a:r>
              <a:rPr lang="en">
                <a:solidFill>
                  <a:srgbClr val="AF1F39"/>
                </a:solidFill>
                <a:latin typeface="Open Sans Medium"/>
                <a:ea typeface="Open Sans Medium"/>
                <a:cs typeface="Open Sans Medium"/>
                <a:sym typeface="Open Sans Medium"/>
              </a:rPr>
              <a:t>5.3 s Burn Time</a:t>
            </a:r>
            <a:endParaRPr>
              <a:solidFill>
                <a:srgbClr val="AF1F39"/>
              </a:solidFill>
              <a:latin typeface="Open Sans Medium"/>
              <a:ea typeface="Open Sans Medium"/>
              <a:cs typeface="Open Sans Medium"/>
              <a:sym typeface="Open Sans Medium"/>
            </a:endParaRPr>
          </a:p>
        </p:txBody>
      </p:sp>
      <p:sp>
        <p:nvSpPr>
          <p:cNvPr id="145" name="Google Shape;145;p24"/>
          <p:cNvSpPr txBox="1"/>
          <p:nvPr/>
        </p:nvSpPr>
        <p:spPr>
          <a:xfrm>
            <a:off x="5644225" y="522400"/>
            <a:ext cx="1848900" cy="1082100"/>
          </a:xfrm>
          <a:prstGeom prst="rect">
            <a:avLst/>
          </a:prstGeom>
          <a:solidFill>
            <a:srgbClr val="999999"/>
          </a:solidFill>
          <a:ln cap="flat" cmpd="sng" w="28575">
            <a:solidFill>
              <a:srgbClr val="AF1F3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solidFill>
                  <a:srgbClr val="AF1F39"/>
                </a:solidFill>
                <a:latin typeface="Open Sans Medium"/>
                <a:ea typeface="Open Sans Medium"/>
                <a:cs typeface="Open Sans Medium"/>
                <a:sym typeface="Open Sans Medium"/>
              </a:rPr>
              <a:t>N2865: Deimos</a:t>
            </a:r>
            <a:endParaRPr>
              <a:solidFill>
                <a:srgbClr val="AF1F39"/>
              </a:solidFill>
              <a:latin typeface="Open Sans Medium"/>
              <a:ea typeface="Open Sans Medium"/>
              <a:cs typeface="Open Sans Medium"/>
              <a:sym typeface="Open Sans Medium"/>
            </a:endParaRPr>
          </a:p>
          <a:p>
            <a:pPr indent="0" lvl="0" marL="0" rtl="0" algn="l">
              <a:spcBef>
                <a:spcPts val="0"/>
              </a:spcBef>
              <a:spcAft>
                <a:spcPts val="0"/>
              </a:spcAft>
              <a:buClr>
                <a:schemeClr val="dk1"/>
              </a:buClr>
              <a:buSzPts val="1100"/>
              <a:buFont typeface="Arial"/>
              <a:buNone/>
            </a:pPr>
            <a:r>
              <a:rPr lang="en">
                <a:solidFill>
                  <a:srgbClr val="AF1F39"/>
                </a:solidFill>
                <a:latin typeface="Open Sans Medium"/>
                <a:ea typeface="Open Sans Medium"/>
                <a:cs typeface="Open Sans Medium"/>
                <a:sym typeface="Open Sans Medium"/>
              </a:rPr>
              <a:t>11 kNs Impulse</a:t>
            </a:r>
            <a:endParaRPr>
              <a:solidFill>
                <a:srgbClr val="AF1F39"/>
              </a:solidFill>
              <a:latin typeface="Open Sans Medium"/>
              <a:ea typeface="Open Sans Medium"/>
              <a:cs typeface="Open Sans Medium"/>
              <a:sym typeface="Open Sans Medium"/>
            </a:endParaRPr>
          </a:p>
          <a:p>
            <a:pPr indent="0" lvl="0" marL="0" rtl="0" algn="l">
              <a:spcBef>
                <a:spcPts val="0"/>
              </a:spcBef>
              <a:spcAft>
                <a:spcPts val="0"/>
              </a:spcAft>
              <a:buClr>
                <a:schemeClr val="dk1"/>
              </a:buClr>
              <a:buSzPts val="1100"/>
              <a:buFont typeface="Arial"/>
              <a:buNone/>
            </a:pPr>
            <a:r>
              <a:rPr lang="en">
                <a:solidFill>
                  <a:srgbClr val="AF1F39"/>
                </a:solidFill>
                <a:latin typeface="Open Sans Medium"/>
                <a:ea typeface="Open Sans Medium"/>
                <a:cs typeface="Open Sans Medium"/>
                <a:sym typeface="Open Sans Medium"/>
              </a:rPr>
              <a:t>34 lbs Wet</a:t>
            </a:r>
            <a:r>
              <a:rPr lang="en">
                <a:solidFill>
                  <a:srgbClr val="AF1F39"/>
                </a:solidFill>
                <a:highlight>
                  <a:srgbClr val="00FFFF"/>
                </a:highlight>
                <a:latin typeface="Open Sans Medium"/>
                <a:ea typeface="Open Sans Medium"/>
                <a:cs typeface="Open Sans Medium"/>
                <a:sym typeface="Open Sans Medium"/>
              </a:rPr>
              <a:t> </a:t>
            </a:r>
            <a:endParaRPr>
              <a:solidFill>
                <a:srgbClr val="AF1F39"/>
              </a:solidFill>
              <a:highlight>
                <a:srgbClr val="00FFFF"/>
              </a:highlight>
              <a:latin typeface="Open Sans Medium"/>
              <a:ea typeface="Open Sans Medium"/>
              <a:cs typeface="Open Sans Medium"/>
              <a:sym typeface="Open Sans Medium"/>
            </a:endParaRPr>
          </a:p>
          <a:p>
            <a:pPr indent="0" lvl="0" marL="0" rtl="0" algn="l">
              <a:spcBef>
                <a:spcPts val="0"/>
              </a:spcBef>
              <a:spcAft>
                <a:spcPts val="0"/>
              </a:spcAft>
              <a:buClr>
                <a:schemeClr val="dk1"/>
              </a:buClr>
              <a:buSzPts val="1100"/>
              <a:buFont typeface="Arial"/>
              <a:buNone/>
            </a:pPr>
            <a:r>
              <a:rPr lang="en">
                <a:solidFill>
                  <a:srgbClr val="AF1F39"/>
                </a:solidFill>
                <a:latin typeface="Open Sans Medium"/>
                <a:ea typeface="Open Sans Medium"/>
                <a:cs typeface="Open Sans Medium"/>
                <a:sym typeface="Open Sans Medium"/>
              </a:rPr>
              <a:t>23 lbs Dry</a:t>
            </a:r>
            <a:endParaRPr>
              <a:solidFill>
                <a:srgbClr val="AF1F39"/>
              </a:solidFill>
              <a:latin typeface="Open Sans Medium"/>
              <a:ea typeface="Open Sans Medium"/>
              <a:cs typeface="Open Sans Medium"/>
              <a:sym typeface="Open Sans Medium"/>
            </a:endParaRPr>
          </a:p>
          <a:p>
            <a:pPr indent="0" lvl="0" marL="0" rtl="0" algn="l">
              <a:spcBef>
                <a:spcPts val="0"/>
              </a:spcBef>
              <a:spcAft>
                <a:spcPts val="0"/>
              </a:spcAft>
              <a:buClr>
                <a:schemeClr val="dk1"/>
              </a:buClr>
              <a:buSzPts val="1100"/>
              <a:buFont typeface="Arial"/>
              <a:buNone/>
            </a:pPr>
            <a:r>
              <a:rPr lang="en">
                <a:solidFill>
                  <a:srgbClr val="AF1F39"/>
                </a:solidFill>
                <a:latin typeface="Open Sans Medium"/>
                <a:ea typeface="Open Sans Medium"/>
                <a:cs typeface="Open Sans Medium"/>
                <a:sym typeface="Open Sans Medium"/>
              </a:rPr>
              <a:t>4.6 s Burn Time</a:t>
            </a:r>
            <a:endParaRPr>
              <a:solidFill>
                <a:srgbClr val="AF1F39"/>
              </a:solidFill>
              <a:latin typeface="Open Sans Medium"/>
              <a:ea typeface="Open Sans Medium"/>
              <a:cs typeface="Open Sans Medium"/>
              <a:sym typeface="Open Sans Medium"/>
            </a:endParaRPr>
          </a:p>
        </p:txBody>
      </p:sp>
      <p:cxnSp>
        <p:nvCxnSpPr>
          <p:cNvPr id="146" name="Google Shape;146;p24"/>
          <p:cNvCxnSpPr>
            <a:stCxn id="145" idx="1"/>
          </p:cNvCxnSpPr>
          <p:nvPr/>
        </p:nvCxnSpPr>
        <p:spPr>
          <a:xfrm flipH="1">
            <a:off x="4350025" y="1063450"/>
            <a:ext cx="1294200" cy="1159800"/>
          </a:xfrm>
          <a:prstGeom prst="straightConnector1">
            <a:avLst/>
          </a:prstGeom>
          <a:noFill/>
          <a:ln cap="flat" cmpd="sng" w="19050">
            <a:solidFill>
              <a:srgbClr val="595959"/>
            </a:solidFill>
            <a:prstDash val="solid"/>
            <a:round/>
            <a:headEnd len="med" w="med" type="none"/>
            <a:tailEnd len="med" w="med" type="triangle"/>
          </a:ln>
        </p:spPr>
      </p:cxnSp>
      <p:cxnSp>
        <p:nvCxnSpPr>
          <p:cNvPr id="147" name="Google Shape;147;p24"/>
          <p:cNvCxnSpPr>
            <a:stCxn id="144" idx="1"/>
          </p:cNvCxnSpPr>
          <p:nvPr/>
        </p:nvCxnSpPr>
        <p:spPr>
          <a:xfrm rot="10800000">
            <a:off x="1234800" y="2615425"/>
            <a:ext cx="1663500" cy="1420200"/>
          </a:xfrm>
          <a:prstGeom prst="straightConnector1">
            <a:avLst/>
          </a:prstGeom>
          <a:noFill/>
          <a:ln cap="flat" cmpd="sng" w="19050">
            <a:solidFill>
              <a:srgbClr val="595959"/>
            </a:solidFill>
            <a:prstDash val="solid"/>
            <a:round/>
            <a:headEnd len="med" w="med" type="none"/>
            <a:tailEnd len="med" w="med" type="triangle"/>
          </a:ln>
        </p:spPr>
      </p:cxn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p25"/>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a:solidFill>
                  <a:srgbClr val="990000"/>
                </a:solidFill>
              </a:rPr>
              <a:t>Questions?</a:t>
            </a:r>
            <a:endParaRPr>
              <a:solidFill>
                <a:srgbClr val="990000"/>
              </a:solidFill>
            </a:endParaRPr>
          </a:p>
        </p:txBody>
      </p:sp>
      <p:sp>
        <p:nvSpPr>
          <p:cNvPr id="153" name="Google Shape;153;p2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26"/>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a:solidFill>
                  <a:srgbClr val="990000"/>
                </a:solidFill>
              </a:rPr>
              <a:t>Booster</a:t>
            </a:r>
            <a:endParaRPr>
              <a:solidFill>
                <a:srgbClr val="990000"/>
              </a:solidFill>
            </a:endParaRPr>
          </a:p>
        </p:txBody>
      </p:sp>
      <p:sp>
        <p:nvSpPr>
          <p:cNvPr id="159" name="Google Shape;159;p2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sp>
        <p:nvSpPr>
          <p:cNvPr id="164" name="Google Shape;164;p27"/>
          <p:cNvSpPr txBox="1"/>
          <p:nvPr>
            <p:ph idx="1" type="body"/>
          </p:nvPr>
        </p:nvSpPr>
        <p:spPr>
          <a:xfrm>
            <a:off x="500550" y="948675"/>
            <a:ext cx="6267600" cy="3998400"/>
          </a:xfrm>
          <a:prstGeom prst="rect">
            <a:avLst/>
          </a:prstGeom>
        </p:spPr>
        <p:txBody>
          <a:bodyPr anchorCtr="0" anchor="t" bIns="91425" lIns="91425" spcFirstLastPara="1" rIns="91425" wrap="square" tIns="91425">
            <a:noAutofit/>
          </a:bodyPr>
          <a:lstStyle/>
          <a:p>
            <a:pPr indent="-330200" lvl="0" marL="457200" rtl="0" algn="l">
              <a:spcBef>
                <a:spcPts val="0"/>
              </a:spcBef>
              <a:spcAft>
                <a:spcPts val="0"/>
              </a:spcAft>
              <a:buClr>
                <a:srgbClr val="434343"/>
              </a:buClr>
              <a:buSzPts val="1600"/>
              <a:buFont typeface="Open Sans Medium"/>
              <a:buChar char="●"/>
            </a:pPr>
            <a:r>
              <a:rPr lang="en" sz="1600"/>
              <a:t>Propulsion</a:t>
            </a:r>
            <a:endParaRPr sz="1600"/>
          </a:p>
          <a:p>
            <a:pPr indent="-317500" lvl="1" marL="914400" rtl="0" algn="l">
              <a:spcBef>
                <a:spcPts val="0"/>
              </a:spcBef>
              <a:spcAft>
                <a:spcPts val="0"/>
              </a:spcAft>
              <a:buClr>
                <a:schemeClr val="dk1"/>
              </a:buClr>
              <a:buSzPts val="1400"/>
              <a:buFont typeface="Open Sans"/>
              <a:buChar char="○"/>
            </a:pPr>
            <a:r>
              <a:rPr lang="en" sz="1400">
                <a:solidFill>
                  <a:schemeClr val="dk1"/>
                </a:solidFill>
              </a:rPr>
              <a:t>Push the sustainer to Mach 0.8 in 4 seconds</a:t>
            </a:r>
            <a:endParaRPr sz="1400">
              <a:solidFill>
                <a:schemeClr val="dk1"/>
              </a:solidFill>
            </a:endParaRPr>
          </a:p>
          <a:p>
            <a:pPr indent="-317500" lvl="1" marL="914400" rtl="0" algn="l">
              <a:spcBef>
                <a:spcPts val="0"/>
              </a:spcBef>
              <a:spcAft>
                <a:spcPts val="0"/>
              </a:spcAft>
              <a:buClr>
                <a:schemeClr val="dk1"/>
              </a:buClr>
              <a:buSzPts val="1400"/>
              <a:buFont typeface="Arial"/>
              <a:buChar char="○"/>
            </a:pPr>
            <a:r>
              <a:rPr lang="en" sz="1400">
                <a:solidFill>
                  <a:schemeClr val="dk1"/>
                </a:solidFill>
              </a:rPr>
              <a:t>Deliver enough initial thrust to accelerate the rocket to at least 100 FPS before leaving the rail</a:t>
            </a:r>
            <a:endParaRPr sz="1400">
              <a:solidFill>
                <a:schemeClr val="dk1"/>
              </a:solidFill>
            </a:endParaRPr>
          </a:p>
          <a:p>
            <a:pPr indent="-304800" lvl="1" marL="914400" rtl="0" algn="l">
              <a:spcBef>
                <a:spcPts val="0"/>
              </a:spcBef>
              <a:spcAft>
                <a:spcPts val="0"/>
              </a:spcAft>
              <a:buClr>
                <a:schemeClr val="dk1"/>
              </a:buClr>
              <a:buSzPts val="1200"/>
              <a:buFont typeface="Arial"/>
              <a:buChar char="○"/>
            </a:pPr>
            <a:r>
              <a:rPr lang="en" sz="1400">
                <a:solidFill>
                  <a:schemeClr val="dk1"/>
                </a:solidFill>
              </a:rPr>
              <a:t>Thrust to weight ratio of at least 8*</a:t>
            </a:r>
            <a:endParaRPr sz="1400">
              <a:solidFill>
                <a:schemeClr val="dk1"/>
              </a:solidFill>
            </a:endParaRPr>
          </a:p>
          <a:p>
            <a:pPr indent="-317500" lvl="1" marL="914400" rtl="0" algn="l">
              <a:spcBef>
                <a:spcPts val="0"/>
              </a:spcBef>
              <a:spcAft>
                <a:spcPts val="0"/>
              </a:spcAft>
              <a:buClr>
                <a:schemeClr val="dk1"/>
              </a:buClr>
              <a:buSzPts val="1400"/>
              <a:buFont typeface="Arial"/>
              <a:buChar char="○"/>
            </a:pPr>
            <a:r>
              <a:rPr lang="en" sz="1400">
                <a:solidFill>
                  <a:schemeClr val="dk1"/>
                </a:solidFill>
              </a:rPr>
              <a:t>High acceleration (&gt;10G) </a:t>
            </a:r>
            <a:endParaRPr sz="1400">
              <a:solidFill>
                <a:schemeClr val="dk1"/>
              </a:solidFill>
            </a:endParaRPr>
          </a:p>
          <a:p>
            <a:pPr indent="-317500" lvl="1" marL="914400" rtl="0" algn="l">
              <a:spcBef>
                <a:spcPts val="0"/>
              </a:spcBef>
              <a:spcAft>
                <a:spcPts val="0"/>
              </a:spcAft>
              <a:buClr>
                <a:schemeClr val="dk1"/>
              </a:buClr>
              <a:buSzPts val="1400"/>
              <a:buFont typeface="Arial"/>
              <a:buChar char="○"/>
            </a:pPr>
            <a:r>
              <a:rPr lang="en" sz="1400">
                <a:solidFill>
                  <a:schemeClr val="dk1"/>
                </a:solidFill>
              </a:rPr>
              <a:t>Mass flux below 1.5 lb/in</a:t>
            </a:r>
            <a:r>
              <a:rPr baseline="30000" lang="en" sz="1400">
                <a:solidFill>
                  <a:schemeClr val="dk1"/>
                </a:solidFill>
              </a:rPr>
              <a:t>2</a:t>
            </a:r>
            <a:r>
              <a:rPr lang="en" sz="1400">
                <a:solidFill>
                  <a:schemeClr val="dk1"/>
                </a:solidFill>
              </a:rPr>
              <a:t>s for the duration of the burn to mitigate erosive burning  </a:t>
            </a:r>
            <a:endParaRPr sz="1400">
              <a:solidFill>
                <a:schemeClr val="dk1"/>
              </a:solidFill>
            </a:endParaRPr>
          </a:p>
          <a:p>
            <a:pPr indent="-330200" lvl="0" marL="457200" rtl="0" algn="l">
              <a:spcBef>
                <a:spcPts val="0"/>
              </a:spcBef>
              <a:spcAft>
                <a:spcPts val="0"/>
              </a:spcAft>
              <a:buClr>
                <a:srgbClr val="434343"/>
              </a:buClr>
              <a:buSzPts val="1600"/>
              <a:buFont typeface="Open Sans Medium"/>
              <a:buChar char="●"/>
            </a:pPr>
            <a:r>
              <a:rPr lang="en" sz="1600"/>
              <a:t>Hardware</a:t>
            </a:r>
            <a:endParaRPr sz="1600"/>
          </a:p>
          <a:p>
            <a:pPr indent="-317500" lvl="1" marL="914400" rtl="0" algn="l">
              <a:spcBef>
                <a:spcPts val="0"/>
              </a:spcBef>
              <a:spcAft>
                <a:spcPts val="0"/>
              </a:spcAft>
              <a:buClr>
                <a:schemeClr val="dk1"/>
              </a:buClr>
              <a:buSzPts val="1400"/>
              <a:buFont typeface="Open Sans"/>
              <a:buChar char="○"/>
            </a:pPr>
            <a:r>
              <a:rPr lang="en" sz="1400">
                <a:solidFill>
                  <a:schemeClr val="dk1"/>
                </a:solidFill>
              </a:rPr>
              <a:t>Yield at no less than twice max operating pressure*</a:t>
            </a:r>
            <a:endParaRPr sz="1400">
              <a:solidFill>
                <a:schemeClr val="dk1"/>
              </a:solidFill>
            </a:endParaRPr>
          </a:p>
          <a:p>
            <a:pPr indent="-317500" lvl="1" marL="914400" rtl="0" algn="l">
              <a:spcBef>
                <a:spcPts val="0"/>
              </a:spcBef>
              <a:spcAft>
                <a:spcPts val="0"/>
              </a:spcAft>
              <a:buClr>
                <a:schemeClr val="dk1"/>
              </a:buClr>
              <a:buSzPts val="1400"/>
              <a:buFont typeface="Arial"/>
              <a:buChar char="○"/>
            </a:pPr>
            <a:r>
              <a:rPr lang="en" sz="1400">
                <a:solidFill>
                  <a:schemeClr val="dk1"/>
                </a:solidFill>
              </a:rPr>
              <a:t>Wide tolerances to minimize machining on the motor case</a:t>
            </a:r>
            <a:endParaRPr sz="1400">
              <a:solidFill>
                <a:schemeClr val="dk1"/>
              </a:solidFill>
            </a:endParaRPr>
          </a:p>
        </p:txBody>
      </p:sp>
      <p:sp>
        <p:nvSpPr>
          <p:cNvPr id="165" name="Google Shape;165;p2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66" name="Google Shape;166;p2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Requirements</a:t>
            </a:r>
            <a:endParaRPr>
              <a:solidFill>
                <a:srgbClr val="990000"/>
              </a:solidFill>
            </a:endParaRPr>
          </a:p>
        </p:txBody>
      </p:sp>
      <p:sp>
        <p:nvSpPr>
          <p:cNvPr id="167" name="Google Shape;167;p27"/>
          <p:cNvSpPr txBox="1"/>
          <p:nvPr/>
        </p:nvSpPr>
        <p:spPr>
          <a:xfrm>
            <a:off x="5732650" y="4526750"/>
            <a:ext cx="2991900" cy="299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latin typeface="Open Sans Medium"/>
                <a:ea typeface="Open Sans Medium"/>
                <a:cs typeface="Open Sans Medium"/>
                <a:sym typeface="Open Sans Medium"/>
              </a:rPr>
              <a:t>*Spaceport America requirement</a:t>
            </a:r>
            <a:endParaRPr sz="1100">
              <a:latin typeface="Open Sans Medium"/>
              <a:ea typeface="Open Sans Medium"/>
              <a:cs typeface="Open Sans Medium"/>
              <a:sym typeface="Open Sans Medium"/>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p2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aphicFrame>
        <p:nvGraphicFramePr>
          <p:cNvPr id="173" name="Google Shape;173;p28"/>
          <p:cNvGraphicFramePr/>
          <p:nvPr/>
        </p:nvGraphicFramePr>
        <p:xfrm>
          <a:off x="5521100" y="554000"/>
          <a:ext cx="3000000" cy="3000000"/>
        </p:xfrm>
        <a:graphic>
          <a:graphicData uri="http://schemas.openxmlformats.org/drawingml/2006/table">
            <a:tbl>
              <a:tblPr>
                <a:noFill/>
                <a:tableStyleId>{FFA19231-62AA-4FEE-8271-AC25EC2EFC70}</a:tableStyleId>
              </a:tblPr>
              <a:tblGrid>
                <a:gridCol w="1756450"/>
                <a:gridCol w="1194900"/>
              </a:tblGrid>
              <a:tr h="292875">
                <a:tc>
                  <a:txBody>
                    <a:bodyPr/>
                    <a:lstStyle/>
                    <a:p>
                      <a:pPr indent="0" lvl="0" marL="0" rtl="0" algn="l">
                        <a:spcBef>
                          <a:spcPts val="0"/>
                        </a:spcBef>
                        <a:spcAft>
                          <a:spcPts val="0"/>
                        </a:spcAft>
                        <a:buNone/>
                      </a:pPr>
                      <a:r>
                        <a:rPr lang="en"/>
                        <a:t>Motor Classification</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t>O3919</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411200">
                <a:tc>
                  <a:txBody>
                    <a:bodyPr/>
                    <a:lstStyle/>
                    <a:p>
                      <a:pPr indent="0" lvl="0" marL="0" rtl="0" algn="l">
                        <a:spcBef>
                          <a:spcPts val="0"/>
                        </a:spcBef>
                        <a:spcAft>
                          <a:spcPts val="0"/>
                        </a:spcAft>
                        <a:buNone/>
                      </a:pPr>
                      <a:r>
                        <a:rPr lang="en"/>
                        <a:t>Total Impulse</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t>20.7 kNs</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411200">
                <a:tc>
                  <a:txBody>
                    <a:bodyPr/>
                    <a:lstStyle/>
                    <a:p>
                      <a:pPr indent="0" lvl="0" marL="0" rtl="0" algn="l">
                        <a:spcBef>
                          <a:spcPts val="0"/>
                        </a:spcBef>
                        <a:spcAft>
                          <a:spcPts val="0"/>
                        </a:spcAft>
                        <a:buNone/>
                      </a:pPr>
                      <a:r>
                        <a:rPr lang="en"/>
                        <a:t>Specific Impulse</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t>204.3 s</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411200">
                <a:tc>
                  <a:txBody>
                    <a:bodyPr/>
                    <a:lstStyle/>
                    <a:p>
                      <a:pPr indent="0" lvl="0" marL="0" rtl="0" algn="l">
                        <a:spcBef>
                          <a:spcPts val="0"/>
                        </a:spcBef>
                        <a:spcAft>
                          <a:spcPts val="0"/>
                        </a:spcAft>
                        <a:buNone/>
                      </a:pPr>
                      <a:r>
                        <a:rPr lang="en"/>
                        <a:t>Propellant Mass</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t>22.8 lbs</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solidFill>
                      <a:schemeClr val="lt1"/>
                    </a:solidFill>
                  </a:tcPr>
                </a:tc>
              </a:tr>
              <a:tr h="415175">
                <a:tc>
                  <a:txBody>
                    <a:bodyPr/>
                    <a:lstStyle/>
                    <a:p>
                      <a:pPr indent="0" lvl="0" marL="0" rtl="0" algn="l">
                        <a:spcBef>
                          <a:spcPts val="0"/>
                        </a:spcBef>
                        <a:spcAft>
                          <a:spcPts val="0"/>
                        </a:spcAft>
                        <a:buNone/>
                      </a:pPr>
                      <a:r>
                        <a:rPr lang="en"/>
                        <a:t>Peak Mass Flux</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t>0.61 lbs/in</a:t>
                      </a:r>
                      <a:r>
                        <a:rPr baseline="30000" lang="en">
                          <a:solidFill>
                            <a:schemeClr val="dk1"/>
                          </a:solidFill>
                        </a:rPr>
                        <a:t>2</a:t>
                      </a:r>
                      <a:r>
                        <a:rPr lang="en"/>
                        <a:t>s</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411200">
                <a:tc>
                  <a:txBody>
                    <a:bodyPr/>
                    <a:lstStyle/>
                    <a:p>
                      <a:pPr indent="0" lvl="0" marL="0" rtl="0" algn="l">
                        <a:spcBef>
                          <a:spcPts val="0"/>
                        </a:spcBef>
                        <a:spcAft>
                          <a:spcPts val="0"/>
                        </a:spcAft>
                        <a:buNone/>
                      </a:pPr>
                      <a:r>
                        <a:rPr lang="en">
                          <a:solidFill>
                            <a:srgbClr val="000000"/>
                          </a:solidFill>
                        </a:rPr>
                        <a:t>Average Pressure</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t>613 psi</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411200">
                <a:tc>
                  <a:txBody>
                    <a:bodyPr/>
                    <a:lstStyle/>
                    <a:p>
                      <a:pPr indent="0" lvl="0" marL="0" rtl="0" algn="l">
                        <a:spcBef>
                          <a:spcPts val="0"/>
                        </a:spcBef>
                        <a:spcAft>
                          <a:spcPts val="0"/>
                        </a:spcAft>
                        <a:buNone/>
                      </a:pPr>
                      <a:r>
                        <a:rPr lang="en"/>
                        <a:t>Peak Pressure</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t>972 psi</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bl>
          </a:graphicData>
        </a:graphic>
      </p:graphicFrame>
      <p:sp>
        <p:nvSpPr>
          <p:cNvPr id="174" name="Google Shape;174;p28"/>
          <p:cNvSpPr txBox="1"/>
          <p:nvPr>
            <p:ph type="title"/>
          </p:nvPr>
        </p:nvSpPr>
        <p:spPr>
          <a:xfrm>
            <a:off x="311700" y="445025"/>
            <a:ext cx="32844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Overview</a:t>
            </a:r>
            <a:endParaRPr>
              <a:solidFill>
                <a:srgbClr val="990000"/>
              </a:solidFill>
            </a:endParaRPr>
          </a:p>
        </p:txBody>
      </p:sp>
      <p:pic>
        <p:nvPicPr>
          <p:cNvPr id="175" name="Google Shape;175;p28"/>
          <p:cNvPicPr preferRelativeResize="0"/>
          <p:nvPr/>
        </p:nvPicPr>
        <p:blipFill rotWithShape="1">
          <a:blip r:embed="rId3">
            <a:alphaModFix/>
          </a:blip>
          <a:srcRect b="27035" l="30701" r="21191" t="6993"/>
          <a:stretch/>
        </p:blipFill>
        <p:spPr>
          <a:xfrm>
            <a:off x="2294475" y="528437"/>
            <a:ext cx="3006044" cy="2914701"/>
          </a:xfrm>
          <a:prstGeom prst="rect">
            <a:avLst/>
          </a:prstGeom>
          <a:noFill/>
          <a:ln>
            <a:noFill/>
          </a:ln>
        </p:spPr>
      </p:pic>
      <p:pic>
        <p:nvPicPr>
          <p:cNvPr id="176" name="Google Shape;176;p28"/>
          <p:cNvPicPr preferRelativeResize="0"/>
          <p:nvPr/>
        </p:nvPicPr>
        <p:blipFill>
          <a:blip r:embed="rId4">
            <a:alphaModFix/>
          </a:blip>
          <a:stretch>
            <a:fillRect/>
          </a:stretch>
        </p:blipFill>
        <p:spPr>
          <a:xfrm rot="5400000">
            <a:off x="4182838" y="799188"/>
            <a:ext cx="1330900" cy="7204624"/>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2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82" name="Google Shape;182;p29"/>
          <p:cNvSpPr txBox="1"/>
          <p:nvPr>
            <p:ph idx="1" type="body"/>
          </p:nvPr>
        </p:nvSpPr>
        <p:spPr>
          <a:xfrm>
            <a:off x="0" y="903675"/>
            <a:ext cx="5490900" cy="2921100"/>
          </a:xfrm>
          <a:prstGeom prst="rect">
            <a:avLst/>
          </a:prstGeom>
          <a:ln>
            <a:noFill/>
          </a:ln>
        </p:spPr>
        <p:txBody>
          <a:bodyPr anchorCtr="0" anchor="t" bIns="91425" lIns="91425" spcFirstLastPara="1" rIns="91425" wrap="square" tIns="91425">
            <a:noAutofit/>
          </a:bodyPr>
          <a:lstStyle/>
          <a:p>
            <a:pPr indent="-317500" lvl="0" marL="914400" rtl="0" algn="l">
              <a:spcBef>
                <a:spcPts val="0"/>
              </a:spcBef>
              <a:spcAft>
                <a:spcPts val="0"/>
              </a:spcAft>
              <a:buSzPts val="1400"/>
              <a:buChar char="●"/>
            </a:pPr>
            <a:r>
              <a:rPr lang="en" sz="1400"/>
              <a:t>Requirements</a:t>
            </a:r>
            <a:endParaRPr sz="1400"/>
          </a:p>
          <a:p>
            <a:pPr indent="-317500" lvl="1" marL="1371600" rtl="0" algn="l">
              <a:spcBef>
                <a:spcPts val="0"/>
              </a:spcBef>
              <a:spcAft>
                <a:spcPts val="0"/>
              </a:spcAft>
              <a:buClr>
                <a:srgbClr val="000000"/>
              </a:buClr>
              <a:buSzPts val="1400"/>
              <a:buChar char="○"/>
            </a:pPr>
            <a:r>
              <a:rPr lang="en" sz="1400">
                <a:solidFill>
                  <a:srgbClr val="000000"/>
                </a:solidFill>
              </a:rPr>
              <a:t>Withstand 2*max operating pressure of the chamber</a:t>
            </a:r>
            <a:endParaRPr sz="1400">
              <a:solidFill>
                <a:srgbClr val="000000"/>
              </a:solidFill>
            </a:endParaRPr>
          </a:p>
          <a:p>
            <a:pPr indent="-317500" lvl="1" marL="1371600" rtl="0" algn="l">
              <a:spcBef>
                <a:spcPts val="0"/>
              </a:spcBef>
              <a:spcAft>
                <a:spcPts val="0"/>
              </a:spcAft>
              <a:buClr>
                <a:schemeClr val="dk1"/>
              </a:buClr>
              <a:buSzPts val="1400"/>
              <a:buChar char="○"/>
            </a:pPr>
            <a:r>
              <a:rPr lang="en" sz="1400">
                <a:solidFill>
                  <a:schemeClr val="dk1"/>
                </a:solidFill>
              </a:rPr>
              <a:t>Attach securely to booster case</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Support the fin can under high acceleration</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Optimized for ground level (4600 MSL)</a:t>
            </a:r>
            <a:endParaRPr sz="1400">
              <a:solidFill>
                <a:schemeClr val="dk1"/>
              </a:solidFill>
            </a:endParaRPr>
          </a:p>
          <a:p>
            <a:pPr indent="-317500" lvl="0" marL="914400" rtl="0" algn="l">
              <a:spcBef>
                <a:spcPts val="0"/>
              </a:spcBef>
              <a:spcAft>
                <a:spcPts val="0"/>
              </a:spcAft>
              <a:buSzPts val="1400"/>
              <a:buChar char="●"/>
            </a:pPr>
            <a:r>
              <a:rPr lang="en" sz="1400"/>
              <a:t>Materials</a:t>
            </a:r>
            <a:endParaRPr sz="1400"/>
          </a:p>
          <a:p>
            <a:pPr indent="-317500" lvl="1" marL="1371600" rtl="0" algn="l">
              <a:spcBef>
                <a:spcPts val="0"/>
              </a:spcBef>
              <a:spcAft>
                <a:spcPts val="0"/>
              </a:spcAft>
              <a:buClr>
                <a:schemeClr val="dk1"/>
              </a:buClr>
              <a:buSzPts val="1400"/>
              <a:buChar char="○"/>
            </a:pPr>
            <a:r>
              <a:rPr lang="en" sz="1400">
                <a:solidFill>
                  <a:schemeClr val="dk1"/>
                </a:solidFill>
              </a:rPr>
              <a:t>Aluminum 6061-T6</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Canvas phenolic</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Graphite</a:t>
            </a:r>
            <a:endParaRPr sz="1400">
              <a:solidFill>
                <a:schemeClr val="dk1"/>
              </a:solidFill>
              <a:highlight>
                <a:srgbClr val="FFFF00"/>
              </a:highlight>
            </a:endParaRPr>
          </a:p>
          <a:p>
            <a:pPr indent="0" lvl="0" marL="0" rtl="0" algn="l">
              <a:spcBef>
                <a:spcPts val="1200"/>
              </a:spcBef>
              <a:spcAft>
                <a:spcPts val="0"/>
              </a:spcAft>
              <a:buNone/>
            </a:pPr>
            <a:r>
              <a:t/>
            </a:r>
            <a:endParaRPr sz="1400">
              <a:solidFill>
                <a:schemeClr val="dk1"/>
              </a:solidFill>
            </a:endParaRPr>
          </a:p>
          <a:p>
            <a:pPr indent="-228600" lvl="0" marL="914400" rtl="0" algn="l">
              <a:spcBef>
                <a:spcPts val="1200"/>
              </a:spcBef>
              <a:spcAft>
                <a:spcPts val="1200"/>
              </a:spcAft>
              <a:buNone/>
            </a:pPr>
            <a:r>
              <a:t/>
            </a:r>
            <a:endParaRPr sz="1400"/>
          </a:p>
        </p:txBody>
      </p:sp>
      <p:sp>
        <p:nvSpPr>
          <p:cNvPr id="183" name="Google Shape;183;p2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Bell Nozzle</a:t>
            </a:r>
            <a:endParaRPr>
              <a:solidFill>
                <a:srgbClr val="990000"/>
              </a:solidFill>
            </a:endParaRPr>
          </a:p>
        </p:txBody>
      </p:sp>
      <p:pic>
        <p:nvPicPr>
          <p:cNvPr id="184" name="Google Shape;184;p29"/>
          <p:cNvPicPr preferRelativeResize="0"/>
          <p:nvPr/>
        </p:nvPicPr>
        <p:blipFill>
          <a:blip r:embed="rId3">
            <a:alphaModFix/>
          </a:blip>
          <a:stretch>
            <a:fillRect/>
          </a:stretch>
        </p:blipFill>
        <p:spPr>
          <a:xfrm>
            <a:off x="5159302" y="662826"/>
            <a:ext cx="3671224" cy="3847998"/>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pic>
        <p:nvPicPr>
          <p:cNvPr id="189" name="Google Shape;189;p30"/>
          <p:cNvPicPr preferRelativeResize="0"/>
          <p:nvPr/>
        </p:nvPicPr>
        <p:blipFill>
          <a:blip r:embed="rId3">
            <a:alphaModFix/>
          </a:blip>
          <a:stretch>
            <a:fillRect/>
          </a:stretch>
        </p:blipFill>
        <p:spPr>
          <a:xfrm>
            <a:off x="4256876" y="719425"/>
            <a:ext cx="4969800" cy="3579350"/>
          </a:xfrm>
          <a:prstGeom prst="rect">
            <a:avLst/>
          </a:prstGeom>
          <a:noFill/>
          <a:ln>
            <a:noFill/>
          </a:ln>
        </p:spPr>
      </p:pic>
      <p:sp>
        <p:nvSpPr>
          <p:cNvPr id="190" name="Google Shape;190;p3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aphicFrame>
        <p:nvGraphicFramePr>
          <p:cNvPr id="191" name="Google Shape;191;p30"/>
          <p:cNvGraphicFramePr/>
          <p:nvPr/>
        </p:nvGraphicFramePr>
        <p:xfrm>
          <a:off x="755950" y="1195825"/>
          <a:ext cx="3000000" cy="3000000"/>
        </p:xfrm>
        <a:graphic>
          <a:graphicData uri="http://schemas.openxmlformats.org/drawingml/2006/table">
            <a:tbl>
              <a:tblPr>
                <a:noFill/>
                <a:tableStyleId>{FFA19231-62AA-4FEE-8271-AC25EC2EFC70}</a:tableStyleId>
              </a:tblPr>
              <a:tblGrid>
                <a:gridCol w="1961250"/>
                <a:gridCol w="1605075"/>
              </a:tblGrid>
              <a:tr h="292875">
                <a:tc>
                  <a:txBody>
                    <a:bodyPr/>
                    <a:lstStyle/>
                    <a:p>
                      <a:pPr indent="0" lvl="0" marL="0" rtl="0" algn="l">
                        <a:spcBef>
                          <a:spcPts val="0"/>
                        </a:spcBef>
                        <a:spcAft>
                          <a:spcPts val="0"/>
                        </a:spcAft>
                        <a:buNone/>
                      </a:pPr>
                      <a:r>
                        <a:rPr lang="en"/>
                        <a:t>Mass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7.59 lbs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11200">
                <a:tc>
                  <a:txBody>
                    <a:bodyPr/>
                    <a:lstStyle/>
                    <a:p>
                      <a:pPr indent="0" lvl="0" marL="0" rtl="0" algn="l">
                        <a:spcBef>
                          <a:spcPts val="0"/>
                        </a:spcBef>
                        <a:spcAft>
                          <a:spcPts val="0"/>
                        </a:spcAft>
                        <a:buNone/>
                      </a:pPr>
                      <a:r>
                        <a:rPr lang="en"/>
                        <a:t>Throat Diameter</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1.150”</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11200">
                <a:tc>
                  <a:txBody>
                    <a:bodyPr/>
                    <a:lstStyle/>
                    <a:p>
                      <a:pPr indent="0" lvl="0" marL="0" rtl="0" algn="l">
                        <a:spcBef>
                          <a:spcPts val="0"/>
                        </a:spcBef>
                        <a:spcAft>
                          <a:spcPts val="0"/>
                        </a:spcAft>
                        <a:buNone/>
                      </a:pPr>
                      <a:r>
                        <a:rPr lang="en">
                          <a:solidFill>
                            <a:schemeClr val="dk1"/>
                          </a:solidFill>
                        </a:rPr>
                        <a:t>Throat Length</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1"/>
                          </a:solidFill>
                        </a:rPr>
                        <a:t>0.150”</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15175">
                <a:tc>
                  <a:txBody>
                    <a:bodyPr/>
                    <a:lstStyle/>
                    <a:p>
                      <a:pPr indent="0" lvl="0" marL="0" rtl="0" algn="l">
                        <a:spcBef>
                          <a:spcPts val="0"/>
                        </a:spcBef>
                        <a:spcAft>
                          <a:spcPts val="0"/>
                        </a:spcAft>
                        <a:buNone/>
                      </a:pPr>
                      <a:r>
                        <a:rPr lang="en">
                          <a:solidFill>
                            <a:schemeClr val="dk1"/>
                          </a:solidFill>
                        </a:rPr>
                        <a:t>Convergent Geometry</a:t>
                      </a:r>
                      <a:endParaRPr>
                        <a:solidFill>
                          <a:schemeClr val="dk1"/>
                        </a:solidFill>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1"/>
                          </a:solidFill>
                        </a:rPr>
                        <a:t>6</a:t>
                      </a:r>
                      <a:r>
                        <a:rPr lang="en">
                          <a:solidFill>
                            <a:schemeClr val="dk1"/>
                          </a:solidFill>
                        </a:rPr>
                        <a:t>0° </a:t>
                      </a:r>
                      <a:r>
                        <a:rPr lang="en">
                          <a:solidFill>
                            <a:schemeClr val="dk1"/>
                          </a:solidFill>
                        </a:rPr>
                        <a:t>half angle</a:t>
                      </a:r>
                      <a:endParaRPr>
                        <a:solidFill>
                          <a:schemeClr val="dk1"/>
                        </a:solidFill>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15175">
                <a:tc>
                  <a:txBody>
                    <a:bodyPr/>
                    <a:lstStyle/>
                    <a:p>
                      <a:pPr indent="0" lvl="0" marL="0" rtl="0" algn="l">
                        <a:spcBef>
                          <a:spcPts val="0"/>
                        </a:spcBef>
                        <a:spcAft>
                          <a:spcPts val="0"/>
                        </a:spcAft>
                        <a:buNone/>
                      </a:pPr>
                      <a:r>
                        <a:rPr lang="en">
                          <a:solidFill>
                            <a:schemeClr val="dk1"/>
                          </a:solidFill>
                        </a:rPr>
                        <a:t>Linearized Divergence</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1D1C1D"/>
                          </a:solidFill>
                        </a:rPr>
                        <a:t>22</a:t>
                      </a:r>
                      <a:r>
                        <a:rPr lang="en">
                          <a:solidFill>
                            <a:schemeClr val="dk1"/>
                          </a:solidFill>
                        </a:rPr>
                        <a:t>° half angle</a:t>
                      </a:r>
                      <a:endParaRPr>
                        <a:highlight>
                          <a:srgbClr val="FFFF00"/>
                        </a:highlight>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11200">
                <a:tc>
                  <a:txBody>
                    <a:bodyPr/>
                    <a:lstStyle/>
                    <a:p>
                      <a:pPr indent="0" lvl="0" marL="0" rtl="0" algn="l">
                        <a:spcBef>
                          <a:spcPts val="0"/>
                        </a:spcBef>
                        <a:spcAft>
                          <a:spcPts val="0"/>
                        </a:spcAft>
                        <a:buClr>
                          <a:schemeClr val="dk1"/>
                        </a:buClr>
                        <a:buSzPts val="1100"/>
                        <a:buFont typeface="Arial"/>
                        <a:buNone/>
                      </a:pPr>
                      <a:r>
                        <a:rPr lang="en">
                          <a:solidFill>
                            <a:schemeClr val="dk1"/>
                          </a:solidFill>
                        </a:rPr>
                        <a:t>Throat to Expansion Area Ratio</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7.40</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11200">
                <a:tc>
                  <a:txBody>
                    <a:bodyPr/>
                    <a:lstStyle/>
                    <a:p>
                      <a:pPr indent="0" lvl="0" marL="0" rtl="0" algn="l">
                        <a:spcBef>
                          <a:spcPts val="0"/>
                        </a:spcBef>
                        <a:spcAft>
                          <a:spcPts val="0"/>
                        </a:spcAft>
                        <a:buNone/>
                      </a:pPr>
                      <a:r>
                        <a:rPr lang="en"/>
                        <a:t>Exit Velocity at Optimized Height</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Mach </a:t>
                      </a:r>
                      <a:r>
                        <a:rPr lang="en"/>
                        <a:t>2.97</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bl>
          </a:graphicData>
        </a:graphic>
      </p:graphicFrame>
      <p:sp>
        <p:nvSpPr>
          <p:cNvPr id="192" name="Google Shape;192;p3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Specifications</a:t>
            </a:r>
            <a:endParaRPr>
              <a:solidFill>
                <a:srgbClr val="990000"/>
              </a:solidFill>
            </a:endParaRPr>
          </a:p>
        </p:txBody>
      </p:sp>
      <p:sp>
        <p:nvSpPr>
          <p:cNvPr id="193" name="Google Shape;193;p30"/>
          <p:cNvSpPr txBox="1"/>
          <p:nvPr/>
        </p:nvSpPr>
        <p:spPr>
          <a:xfrm>
            <a:off x="6333333" y="1378107"/>
            <a:ext cx="8169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lt1"/>
                </a:solidFill>
                <a:latin typeface="Open Sans"/>
                <a:ea typeface="Open Sans"/>
                <a:cs typeface="Open Sans"/>
                <a:sym typeface="Open Sans"/>
              </a:rPr>
              <a:t>Ø 1.150”</a:t>
            </a:r>
            <a:endParaRPr b="1" sz="1200">
              <a:solidFill>
                <a:schemeClr val="lt1"/>
              </a:solidFill>
              <a:latin typeface="Open Sans"/>
              <a:ea typeface="Open Sans"/>
              <a:cs typeface="Open Sans"/>
              <a:sym typeface="Open Sans"/>
            </a:endParaRPr>
          </a:p>
        </p:txBody>
      </p:sp>
      <p:cxnSp>
        <p:nvCxnSpPr>
          <p:cNvPr id="194" name="Google Shape;194;p30"/>
          <p:cNvCxnSpPr/>
          <p:nvPr/>
        </p:nvCxnSpPr>
        <p:spPr>
          <a:xfrm>
            <a:off x="6289400" y="1788225"/>
            <a:ext cx="831000" cy="2400"/>
          </a:xfrm>
          <a:prstGeom prst="straightConnector1">
            <a:avLst/>
          </a:prstGeom>
          <a:noFill/>
          <a:ln cap="flat" cmpd="sng" w="19050">
            <a:solidFill>
              <a:srgbClr val="FF0000"/>
            </a:solidFill>
            <a:prstDash val="solid"/>
            <a:round/>
            <a:headEnd len="med" w="med" type="stealth"/>
            <a:tailEnd len="med" w="med" type="stealth"/>
          </a:ln>
        </p:spPr>
      </p:cxnSp>
      <p:cxnSp>
        <p:nvCxnSpPr>
          <p:cNvPr id="195" name="Google Shape;195;p30"/>
          <p:cNvCxnSpPr/>
          <p:nvPr/>
        </p:nvCxnSpPr>
        <p:spPr>
          <a:xfrm>
            <a:off x="7120388" y="1831450"/>
            <a:ext cx="12000" cy="622800"/>
          </a:xfrm>
          <a:prstGeom prst="straightConnector1">
            <a:avLst/>
          </a:prstGeom>
          <a:noFill/>
          <a:ln cap="flat" cmpd="sng" w="19050">
            <a:solidFill>
              <a:srgbClr val="FF0000"/>
            </a:solidFill>
            <a:prstDash val="solid"/>
            <a:round/>
            <a:headEnd len="med" w="med" type="none"/>
            <a:tailEnd len="med" w="med" type="none"/>
          </a:ln>
        </p:spPr>
      </p:cxnSp>
      <p:cxnSp>
        <p:nvCxnSpPr>
          <p:cNvPr id="196" name="Google Shape;196;p30"/>
          <p:cNvCxnSpPr/>
          <p:nvPr/>
        </p:nvCxnSpPr>
        <p:spPr>
          <a:xfrm>
            <a:off x="7120400" y="1831450"/>
            <a:ext cx="288000" cy="622800"/>
          </a:xfrm>
          <a:prstGeom prst="straightConnector1">
            <a:avLst/>
          </a:prstGeom>
          <a:noFill/>
          <a:ln cap="flat" cmpd="sng" w="19050">
            <a:solidFill>
              <a:srgbClr val="FF0000"/>
            </a:solidFill>
            <a:prstDash val="solid"/>
            <a:round/>
            <a:headEnd len="med" w="med" type="none"/>
            <a:tailEnd len="med" w="med" type="none"/>
          </a:ln>
        </p:spPr>
      </p:cxnSp>
      <p:sp>
        <p:nvSpPr>
          <p:cNvPr id="197" name="Google Shape;197;p30"/>
          <p:cNvSpPr txBox="1"/>
          <p:nvPr/>
        </p:nvSpPr>
        <p:spPr>
          <a:xfrm>
            <a:off x="7032150" y="2387093"/>
            <a:ext cx="9144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lt1"/>
                </a:solidFill>
                <a:latin typeface="Open Sans"/>
                <a:ea typeface="Open Sans"/>
                <a:cs typeface="Open Sans"/>
                <a:sym typeface="Open Sans"/>
              </a:rPr>
              <a:t>22°</a:t>
            </a:r>
            <a:endParaRPr b="1" sz="1200">
              <a:solidFill>
                <a:schemeClr val="lt1"/>
              </a:solidFill>
              <a:latin typeface="Open Sans"/>
              <a:ea typeface="Open Sans"/>
              <a:cs typeface="Open Sans"/>
              <a:sym typeface="Open Sans"/>
            </a:endParaRPr>
          </a:p>
        </p:txBody>
      </p:sp>
      <p:sp>
        <p:nvSpPr>
          <p:cNvPr id="198" name="Google Shape;198;p30"/>
          <p:cNvSpPr txBox="1"/>
          <p:nvPr/>
        </p:nvSpPr>
        <p:spPr>
          <a:xfrm>
            <a:off x="6289400" y="3969425"/>
            <a:ext cx="10242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Open Sans"/>
                <a:ea typeface="Open Sans"/>
                <a:cs typeface="Open Sans"/>
                <a:sym typeface="Open Sans"/>
              </a:rPr>
              <a:t>Ø 3.416”</a:t>
            </a:r>
            <a:endParaRPr b="1" sz="1200">
              <a:solidFill>
                <a:schemeClr val="dk1"/>
              </a:solidFill>
              <a:latin typeface="Open Sans"/>
              <a:ea typeface="Open Sans"/>
              <a:cs typeface="Open Sans"/>
              <a:sym typeface="Open Sans"/>
            </a:endParaRPr>
          </a:p>
        </p:txBody>
      </p:sp>
      <p:cxnSp>
        <p:nvCxnSpPr>
          <p:cNvPr id="199" name="Google Shape;199;p30"/>
          <p:cNvCxnSpPr/>
          <p:nvPr/>
        </p:nvCxnSpPr>
        <p:spPr>
          <a:xfrm flipH="1">
            <a:off x="5132200" y="866400"/>
            <a:ext cx="7200" cy="3410700"/>
          </a:xfrm>
          <a:prstGeom prst="straightConnector1">
            <a:avLst/>
          </a:prstGeom>
          <a:noFill/>
          <a:ln cap="flat" cmpd="sng" w="19050">
            <a:solidFill>
              <a:srgbClr val="FF0000"/>
            </a:solidFill>
            <a:prstDash val="solid"/>
            <a:round/>
            <a:headEnd len="med" w="med" type="stealth"/>
            <a:tailEnd len="med" w="med" type="stealth"/>
          </a:ln>
        </p:spPr>
      </p:cxnSp>
      <p:cxnSp>
        <p:nvCxnSpPr>
          <p:cNvPr id="200" name="Google Shape;200;p30"/>
          <p:cNvCxnSpPr/>
          <p:nvPr/>
        </p:nvCxnSpPr>
        <p:spPr>
          <a:xfrm flipH="1" rot="10800000">
            <a:off x="5530650" y="4302875"/>
            <a:ext cx="2415900" cy="1800"/>
          </a:xfrm>
          <a:prstGeom prst="straightConnector1">
            <a:avLst/>
          </a:prstGeom>
          <a:noFill/>
          <a:ln cap="flat" cmpd="sng" w="19050">
            <a:solidFill>
              <a:srgbClr val="FF0000"/>
            </a:solidFill>
            <a:prstDash val="solid"/>
            <a:round/>
            <a:headEnd len="med" w="med" type="stealth"/>
            <a:tailEnd len="med" w="med" type="stealth"/>
          </a:ln>
        </p:spPr>
      </p:cxnSp>
      <p:sp>
        <p:nvSpPr>
          <p:cNvPr id="201" name="Google Shape;201;p30"/>
          <p:cNvSpPr txBox="1"/>
          <p:nvPr/>
        </p:nvSpPr>
        <p:spPr>
          <a:xfrm>
            <a:off x="5178307" y="2324445"/>
            <a:ext cx="7389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Open Sans"/>
                <a:ea typeface="Open Sans"/>
                <a:cs typeface="Open Sans"/>
                <a:sym typeface="Open Sans"/>
              </a:rPr>
              <a:t>4.740”</a:t>
            </a:r>
            <a:endParaRPr b="1" sz="1200">
              <a:solidFill>
                <a:schemeClr val="dk1"/>
              </a:solidFill>
              <a:latin typeface="Open Sans"/>
              <a:ea typeface="Open Sans"/>
              <a:cs typeface="Open Sans"/>
              <a:sym typeface="Open San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sp>
        <p:nvSpPr>
          <p:cNvPr id="206" name="Google Shape;206;p31"/>
          <p:cNvSpPr txBox="1"/>
          <p:nvPr>
            <p:ph type="title"/>
          </p:nvPr>
        </p:nvSpPr>
        <p:spPr>
          <a:xfrm>
            <a:off x="311700" y="43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Specification Derivations</a:t>
            </a:r>
            <a:endParaRPr/>
          </a:p>
        </p:txBody>
      </p:sp>
      <p:sp>
        <p:nvSpPr>
          <p:cNvPr id="207" name="Google Shape;207;p31"/>
          <p:cNvSpPr txBox="1"/>
          <p:nvPr>
            <p:ph idx="1" type="body"/>
          </p:nvPr>
        </p:nvSpPr>
        <p:spPr>
          <a:xfrm>
            <a:off x="878025" y="2136275"/>
            <a:ext cx="3910200" cy="5823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rPr lang="en"/>
              <a:t>Isentropic Gas Flow Equations:</a:t>
            </a:r>
            <a:endParaRPr/>
          </a:p>
        </p:txBody>
      </p:sp>
      <p:sp>
        <p:nvSpPr>
          <p:cNvPr id="208" name="Google Shape;208;p3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09" name="Google Shape;209;p31"/>
          <p:cNvSpPr txBox="1"/>
          <p:nvPr>
            <p:ph idx="1" type="body"/>
          </p:nvPr>
        </p:nvSpPr>
        <p:spPr>
          <a:xfrm>
            <a:off x="883800" y="892325"/>
            <a:ext cx="2601600" cy="5823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rPr lang="en"/>
              <a:t>Barometric Formula</a:t>
            </a:r>
            <a:endParaRPr/>
          </a:p>
        </p:txBody>
      </p:sp>
      <p:sp>
        <p:nvSpPr>
          <p:cNvPr id="210" name="Google Shape;210;p31"/>
          <p:cNvSpPr txBox="1"/>
          <p:nvPr/>
        </p:nvSpPr>
        <p:spPr>
          <a:xfrm>
            <a:off x="883800" y="4396050"/>
            <a:ext cx="7376400" cy="437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chemeClr val="dk2"/>
                </a:solidFill>
                <a:latin typeface="Open Sans Medium"/>
                <a:ea typeface="Open Sans Medium"/>
                <a:cs typeface="Open Sans Medium"/>
                <a:sym typeface="Open Sans Medium"/>
              </a:rPr>
              <a:t>P</a:t>
            </a:r>
            <a:r>
              <a:rPr baseline="-25000" lang="en" sz="1100">
                <a:solidFill>
                  <a:schemeClr val="dk2"/>
                </a:solidFill>
                <a:latin typeface="Open Sans Medium"/>
                <a:ea typeface="Open Sans Medium"/>
                <a:cs typeface="Open Sans Medium"/>
                <a:sym typeface="Open Sans Medium"/>
              </a:rPr>
              <a:t>r</a:t>
            </a:r>
            <a:r>
              <a:rPr lang="en" sz="1100">
                <a:solidFill>
                  <a:schemeClr val="dk2"/>
                </a:solidFill>
                <a:latin typeface="Open Sans Medium"/>
                <a:ea typeface="Open Sans Medium"/>
                <a:cs typeface="Open Sans Medium"/>
                <a:sym typeface="Open Sans Medium"/>
              </a:rPr>
              <a:t>: 101325 Pa ; T: 288.16 K ; g : 9.81 m/s</a:t>
            </a:r>
            <a:r>
              <a:rPr baseline="30000" lang="en" sz="1100">
                <a:solidFill>
                  <a:schemeClr val="dk2"/>
                </a:solidFill>
                <a:latin typeface="Open Sans Medium"/>
                <a:ea typeface="Open Sans Medium"/>
                <a:cs typeface="Open Sans Medium"/>
                <a:sym typeface="Open Sans Medium"/>
              </a:rPr>
              <a:t>2</a:t>
            </a:r>
            <a:r>
              <a:rPr lang="en" sz="1100">
                <a:solidFill>
                  <a:schemeClr val="dk2"/>
                </a:solidFill>
                <a:latin typeface="Open Sans Medium"/>
                <a:ea typeface="Open Sans Medium"/>
                <a:cs typeface="Open Sans Medium"/>
                <a:sym typeface="Open Sans Medium"/>
              </a:rPr>
              <a:t>; M: 0.0289 kg/mol ; R: 8.3145 J/(Mol*K) ; </a:t>
            </a:r>
            <a:endParaRPr sz="1100">
              <a:solidFill>
                <a:schemeClr val="dk2"/>
              </a:solidFill>
              <a:latin typeface="Open Sans Medium"/>
              <a:ea typeface="Open Sans Medium"/>
              <a:cs typeface="Open Sans Medium"/>
              <a:sym typeface="Open Sans Medium"/>
            </a:endParaRPr>
          </a:p>
          <a:p>
            <a:pPr indent="0" lvl="0" marL="0" rtl="0" algn="l">
              <a:spcBef>
                <a:spcPts val="0"/>
              </a:spcBef>
              <a:spcAft>
                <a:spcPts val="0"/>
              </a:spcAft>
              <a:buNone/>
            </a:pPr>
            <a:r>
              <a:rPr lang="en" sz="1100">
                <a:solidFill>
                  <a:schemeClr val="dk2"/>
                </a:solidFill>
                <a:latin typeface="Open Sans Medium"/>
                <a:ea typeface="Open Sans Medium"/>
                <a:cs typeface="Open Sans Medium"/>
                <a:sym typeface="Open Sans Medium"/>
              </a:rPr>
              <a:t>h: height above sea level; </a:t>
            </a:r>
            <a:endParaRPr sz="1100">
              <a:solidFill>
                <a:schemeClr val="dk2"/>
              </a:solidFill>
              <a:latin typeface="Open Sans Medium"/>
              <a:ea typeface="Open Sans Medium"/>
              <a:cs typeface="Open Sans Medium"/>
              <a:sym typeface="Open Sans Medium"/>
            </a:endParaRPr>
          </a:p>
          <a:p>
            <a:pPr indent="0" lvl="0" marL="0" rtl="0" algn="l">
              <a:spcBef>
                <a:spcPts val="0"/>
              </a:spcBef>
              <a:spcAft>
                <a:spcPts val="0"/>
              </a:spcAft>
              <a:buNone/>
            </a:pPr>
            <a:r>
              <a:rPr lang="en" sz="1100">
                <a:solidFill>
                  <a:schemeClr val="dk2"/>
                </a:solidFill>
                <a:latin typeface="Open Sans Medium"/>
                <a:ea typeface="Open Sans Medium"/>
                <a:cs typeface="Open Sans Medium"/>
                <a:sym typeface="Open Sans Medium"/>
              </a:rPr>
              <a:t>M</a:t>
            </a:r>
            <a:r>
              <a:rPr baseline="-25000" lang="en" sz="1100">
                <a:solidFill>
                  <a:schemeClr val="dk2"/>
                </a:solidFill>
                <a:latin typeface="Open Sans Medium"/>
                <a:ea typeface="Open Sans Medium"/>
                <a:cs typeface="Open Sans Medium"/>
                <a:sym typeface="Open Sans Medium"/>
              </a:rPr>
              <a:t>e</a:t>
            </a:r>
            <a:r>
              <a:rPr lang="en" sz="1100">
                <a:solidFill>
                  <a:schemeClr val="dk2"/>
                </a:solidFill>
                <a:latin typeface="Open Sans Medium"/>
                <a:ea typeface="Open Sans Medium"/>
                <a:cs typeface="Open Sans Medium"/>
                <a:sym typeface="Open Sans Medium"/>
              </a:rPr>
              <a:t>: exit mach number; 𝜸: specific heat of propellant; p</a:t>
            </a:r>
            <a:r>
              <a:rPr baseline="-25000" lang="en" sz="1100">
                <a:solidFill>
                  <a:schemeClr val="dk2"/>
                </a:solidFill>
                <a:latin typeface="Open Sans Medium"/>
                <a:ea typeface="Open Sans Medium"/>
                <a:cs typeface="Open Sans Medium"/>
                <a:sym typeface="Open Sans Medium"/>
              </a:rPr>
              <a:t>c</a:t>
            </a:r>
            <a:r>
              <a:rPr lang="en" sz="1100">
                <a:solidFill>
                  <a:schemeClr val="dk2"/>
                </a:solidFill>
                <a:latin typeface="Open Sans Medium"/>
                <a:ea typeface="Open Sans Medium"/>
                <a:cs typeface="Open Sans Medium"/>
                <a:sym typeface="Open Sans Medium"/>
              </a:rPr>
              <a:t>: chamber pressure; p</a:t>
            </a:r>
            <a:r>
              <a:rPr baseline="-25000" lang="en" sz="1100">
                <a:solidFill>
                  <a:schemeClr val="dk2"/>
                </a:solidFill>
                <a:latin typeface="Open Sans Medium"/>
                <a:ea typeface="Open Sans Medium"/>
                <a:cs typeface="Open Sans Medium"/>
                <a:sym typeface="Open Sans Medium"/>
              </a:rPr>
              <a:t>a</a:t>
            </a:r>
            <a:r>
              <a:rPr lang="en" sz="1100">
                <a:solidFill>
                  <a:schemeClr val="dk2"/>
                </a:solidFill>
                <a:latin typeface="Open Sans Medium"/>
                <a:ea typeface="Open Sans Medium"/>
                <a:cs typeface="Open Sans Medium"/>
                <a:sym typeface="Open Sans Medium"/>
              </a:rPr>
              <a:t>: ambient pressure</a:t>
            </a:r>
            <a:endParaRPr sz="1100">
              <a:solidFill>
                <a:schemeClr val="dk2"/>
              </a:solidFill>
              <a:latin typeface="Open Sans Medium"/>
              <a:ea typeface="Open Sans Medium"/>
              <a:cs typeface="Open Sans Medium"/>
              <a:sym typeface="Open Sans Medium"/>
            </a:endParaRPr>
          </a:p>
        </p:txBody>
      </p:sp>
      <p:pic>
        <p:nvPicPr>
          <p:cNvPr id="211" name="Google Shape;211;p31"/>
          <p:cNvPicPr preferRelativeResize="0"/>
          <p:nvPr/>
        </p:nvPicPr>
        <p:blipFill rotWithShape="1">
          <a:blip r:embed="rId3">
            <a:alphaModFix/>
          </a:blip>
          <a:srcRect b="0" l="4443" r="0" t="0"/>
          <a:stretch/>
        </p:blipFill>
        <p:spPr>
          <a:xfrm>
            <a:off x="999338" y="1233138"/>
            <a:ext cx="2486075" cy="975600"/>
          </a:xfrm>
          <a:prstGeom prst="rect">
            <a:avLst/>
          </a:prstGeom>
          <a:noFill/>
          <a:ln>
            <a:noFill/>
          </a:ln>
        </p:spPr>
      </p:pic>
      <p:pic>
        <p:nvPicPr>
          <p:cNvPr id="212" name="Google Shape;212;p31"/>
          <p:cNvPicPr preferRelativeResize="0"/>
          <p:nvPr/>
        </p:nvPicPr>
        <p:blipFill rotWithShape="1">
          <a:blip r:embed="rId4">
            <a:alphaModFix/>
          </a:blip>
          <a:srcRect b="0" l="2733" r="0" t="0"/>
          <a:stretch/>
        </p:blipFill>
        <p:spPr>
          <a:xfrm>
            <a:off x="999350" y="2541875"/>
            <a:ext cx="3035049" cy="786925"/>
          </a:xfrm>
          <a:prstGeom prst="rect">
            <a:avLst/>
          </a:prstGeom>
          <a:noFill/>
          <a:ln>
            <a:noFill/>
          </a:ln>
        </p:spPr>
      </p:pic>
      <p:pic>
        <p:nvPicPr>
          <p:cNvPr id="213" name="Google Shape;213;p31"/>
          <p:cNvPicPr preferRelativeResize="0"/>
          <p:nvPr/>
        </p:nvPicPr>
        <p:blipFill rotWithShape="1">
          <a:blip r:embed="rId5">
            <a:alphaModFix/>
          </a:blip>
          <a:srcRect b="0" l="2837" r="0" t="0"/>
          <a:stretch/>
        </p:blipFill>
        <p:spPr>
          <a:xfrm>
            <a:off x="999350" y="3380225"/>
            <a:ext cx="2948901" cy="1044400"/>
          </a:xfrm>
          <a:prstGeom prst="rect">
            <a:avLst/>
          </a:prstGeom>
          <a:noFill/>
          <a:ln>
            <a:noFill/>
          </a:ln>
        </p:spPr>
      </p:pic>
      <p:pic>
        <p:nvPicPr>
          <p:cNvPr id="214" name="Google Shape;214;p31"/>
          <p:cNvPicPr preferRelativeResize="0"/>
          <p:nvPr/>
        </p:nvPicPr>
        <p:blipFill>
          <a:blip r:embed="rId6">
            <a:alphaModFix/>
          </a:blip>
          <a:stretch>
            <a:fillRect/>
          </a:stretch>
        </p:blipFill>
        <p:spPr>
          <a:xfrm>
            <a:off x="5622925" y="100350"/>
            <a:ext cx="2445399" cy="2280750"/>
          </a:xfrm>
          <a:prstGeom prst="rect">
            <a:avLst/>
          </a:prstGeom>
          <a:noFill/>
          <a:ln>
            <a:noFill/>
          </a:ln>
        </p:spPr>
      </p:pic>
      <p:pic>
        <p:nvPicPr>
          <p:cNvPr id="215" name="Google Shape;215;p31"/>
          <p:cNvPicPr preferRelativeResize="0"/>
          <p:nvPr/>
        </p:nvPicPr>
        <p:blipFill>
          <a:blip r:embed="rId7">
            <a:alphaModFix/>
          </a:blip>
          <a:stretch>
            <a:fillRect/>
          </a:stretch>
        </p:blipFill>
        <p:spPr>
          <a:xfrm>
            <a:off x="5522725" y="2354397"/>
            <a:ext cx="2486050" cy="201111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 name="Shape 62"/>
        <p:cNvGrpSpPr/>
        <p:nvPr/>
      </p:nvGrpSpPr>
      <p:grpSpPr>
        <a:xfrm>
          <a:off x="0" y="0"/>
          <a:ext cx="0" cy="0"/>
          <a:chOff x="0" y="0"/>
          <a:chExt cx="0" cy="0"/>
        </a:xfrm>
      </p:grpSpPr>
      <p:sp>
        <p:nvSpPr>
          <p:cNvPr id="63" name="Google Shape;63;p1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64" name="Google Shape;64;p1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Agenda</a:t>
            </a:r>
            <a:endParaRPr>
              <a:solidFill>
                <a:srgbClr val="990000"/>
              </a:solidFill>
            </a:endParaRPr>
          </a:p>
        </p:txBody>
      </p:sp>
      <p:sp>
        <p:nvSpPr>
          <p:cNvPr id="65" name="Google Shape;65;p1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55600" lvl="0" marL="457200" rtl="0" algn="l">
              <a:lnSpc>
                <a:spcPct val="150000"/>
              </a:lnSpc>
              <a:spcBef>
                <a:spcPts val="0"/>
              </a:spcBef>
              <a:spcAft>
                <a:spcPts val="0"/>
              </a:spcAft>
              <a:buSzPts val="2000"/>
              <a:buChar char="●"/>
            </a:pPr>
            <a:r>
              <a:rPr lang="en"/>
              <a:t>Overview</a:t>
            </a:r>
            <a:endParaRPr/>
          </a:p>
          <a:p>
            <a:pPr indent="-355600" lvl="0" marL="457200" rtl="0" algn="l">
              <a:lnSpc>
                <a:spcPct val="150000"/>
              </a:lnSpc>
              <a:spcBef>
                <a:spcPts val="0"/>
              </a:spcBef>
              <a:spcAft>
                <a:spcPts val="0"/>
              </a:spcAft>
              <a:buSzPts val="2000"/>
              <a:buChar char="●"/>
            </a:pPr>
            <a:r>
              <a:rPr lang="en"/>
              <a:t>Propulsion</a:t>
            </a:r>
            <a:endParaRPr/>
          </a:p>
          <a:p>
            <a:pPr indent="-355600" lvl="0" marL="457200" rtl="0" algn="l">
              <a:lnSpc>
                <a:spcPct val="150000"/>
              </a:lnSpc>
              <a:spcBef>
                <a:spcPts val="0"/>
              </a:spcBef>
              <a:spcAft>
                <a:spcPts val="0"/>
              </a:spcAft>
              <a:buSzPts val="2000"/>
              <a:buChar char="●"/>
            </a:pPr>
            <a:r>
              <a:rPr lang="en"/>
              <a:t>AeroD</a:t>
            </a:r>
            <a:endParaRPr/>
          </a:p>
          <a:p>
            <a:pPr indent="-355600" lvl="0" marL="457200" rtl="0" algn="l">
              <a:lnSpc>
                <a:spcPct val="150000"/>
              </a:lnSpc>
              <a:spcBef>
                <a:spcPts val="0"/>
              </a:spcBef>
              <a:spcAft>
                <a:spcPts val="0"/>
              </a:spcAft>
              <a:buSzPts val="2000"/>
              <a:buChar char="●"/>
            </a:pPr>
            <a:r>
              <a:rPr lang="en"/>
              <a:t>Avionics</a:t>
            </a:r>
            <a:endParaRPr/>
          </a:p>
        </p:txBody>
      </p:sp>
      <p:sp>
        <p:nvSpPr>
          <p:cNvPr id="66" name="Google Shape;66;p14"/>
          <p:cNvSpPr txBox="1"/>
          <p:nvPr/>
        </p:nvSpPr>
        <p:spPr>
          <a:xfrm>
            <a:off x="6851950" y="4703625"/>
            <a:ext cx="1517700" cy="30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chemeClr val="dk2"/>
                </a:solidFill>
                <a:latin typeface="Open Sans Medium"/>
                <a:ea typeface="Open Sans Medium"/>
                <a:cs typeface="Open Sans Medium"/>
                <a:sym typeface="Open Sans Medium"/>
              </a:rPr>
              <a:t>*internal deadline</a:t>
            </a:r>
            <a:endParaRPr sz="1100">
              <a:solidFill>
                <a:schemeClr val="dk2"/>
              </a:solidFill>
              <a:latin typeface="Open Sans Medium"/>
              <a:ea typeface="Open Sans Medium"/>
              <a:cs typeface="Open Sans Medium"/>
              <a:sym typeface="Open Sans Medium"/>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 name="Shape 219"/>
        <p:cNvGrpSpPr/>
        <p:nvPr/>
      </p:nvGrpSpPr>
      <p:grpSpPr>
        <a:xfrm>
          <a:off x="0" y="0"/>
          <a:ext cx="0" cy="0"/>
          <a:chOff x="0" y="0"/>
          <a:chExt cx="0" cy="0"/>
        </a:xfrm>
      </p:grpSpPr>
      <p:sp>
        <p:nvSpPr>
          <p:cNvPr id="220" name="Google Shape;220;p3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43650"/>
              <a:buFont typeface="Arial"/>
              <a:buNone/>
            </a:pPr>
            <a:r>
              <a:rPr lang="en">
                <a:solidFill>
                  <a:srgbClr val="990000"/>
                </a:solidFill>
              </a:rPr>
              <a:t>Risk Assessment and Mitigation - Nozzle</a:t>
            </a:r>
            <a:endParaRPr sz="2520">
              <a:solidFill>
                <a:srgbClr val="990000"/>
              </a:solidFill>
            </a:endParaRPr>
          </a:p>
          <a:p>
            <a:pPr indent="0" lvl="0" marL="0" rtl="0" algn="l">
              <a:spcBef>
                <a:spcPts val="0"/>
              </a:spcBef>
              <a:spcAft>
                <a:spcPts val="0"/>
              </a:spcAft>
              <a:buClr>
                <a:schemeClr val="dk1"/>
              </a:buClr>
              <a:buSzPct val="39285"/>
              <a:buFont typeface="Arial"/>
              <a:buNone/>
            </a:pPr>
            <a:r>
              <a:t/>
            </a:r>
            <a:endParaRPr>
              <a:solidFill>
                <a:srgbClr val="AF1F39"/>
              </a:solidFill>
            </a:endParaRPr>
          </a:p>
        </p:txBody>
      </p:sp>
      <p:sp>
        <p:nvSpPr>
          <p:cNvPr id="221" name="Google Shape;221;p3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aphicFrame>
        <p:nvGraphicFramePr>
          <p:cNvPr id="222" name="Google Shape;222;p32"/>
          <p:cNvGraphicFramePr/>
          <p:nvPr/>
        </p:nvGraphicFramePr>
        <p:xfrm>
          <a:off x="800100" y="1009650"/>
          <a:ext cx="3000000" cy="3000000"/>
        </p:xfrm>
        <a:graphic>
          <a:graphicData uri="http://schemas.openxmlformats.org/drawingml/2006/table">
            <a:tbl>
              <a:tblPr>
                <a:noFill/>
                <a:tableStyleId>{FFA19231-62AA-4FEE-8271-AC25EC2EFC70}</a:tableStyleId>
              </a:tblPr>
              <a:tblGrid>
                <a:gridCol w="1757925"/>
                <a:gridCol w="1161950"/>
                <a:gridCol w="993525"/>
                <a:gridCol w="3347250"/>
              </a:tblGrid>
              <a:tr h="381000">
                <a:tc>
                  <a:txBody>
                    <a:bodyPr/>
                    <a:lstStyle/>
                    <a:p>
                      <a:pPr indent="0" lvl="0" marL="0" rtl="0" algn="l">
                        <a:spcBef>
                          <a:spcPts val="0"/>
                        </a:spcBef>
                        <a:spcAft>
                          <a:spcPts val="0"/>
                        </a:spcAft>
                        <a:buNone/>
                      </a:pPr>
                      <a:r>
                        <a:rPr b="1" lang="en">
                          <a:latin typeface="Open Sans"/>
                          <a:ea typeface="Open Sans"/>
                          <a:cs typeface="Open Sans"/>
                          <a:sym typeface="Open Sans"/>
                        </a:rPr>
                        <a:t>Failure Mode</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b="1" lang="en">
                          <a:latin typeface="Open Sans"/>
                          <a:ea typeface="Open Sans"/>
                          <a:cs typeface="Open Sans"/>
                          <a:sym typeface="Open Sans"/>
                        </a:rPr>
                        <a:t>Probability</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b="1" lang="en">
                          <a:latin typeface="Open Sans"/>
                          <a:ea typeface="Open Sans"/>
                          <a:cs typeface="Open Sans"/>
                          <a:sym typeface="Open Sans"/>
                        </a:rPr>
                        <a:t>Severity</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b="1" lang="en">
                          <a:latin typeface="Open Sans"/>
                          <a:ea typeface="Open Sans"/>
                          <a:cs typeface="Open Sans"/>
                          <a:sym typeface="Open Sans"/>
                        </a:rPr>
                        <a:t>Mitigation</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4CCCC"/>
                    </a:solidFill>
                  </a:tcPr>
                </a:tc>
              </a:tr>
              <a:tr h="381000">
                <a:tc>
                  <a:txBody>
                    <a:bodyPr/>
                    <a:lstStyle/>
                    <a:p>
                      <a:pPr indent="0" lvl="0" marL="0" rtl="0" algn="l">
                        <a:lnSpc>
                          <a:spcPct val="115000"/>
                        </a:lnSpc>
                        <a:spcBef>
                          <a:spcPts val="0"/>
                        </a:spcBef>
                        <a:spcAft>
                          <a:spcPts val="1200"/>
                        </a:spcAft>
                        <a:buNone/>
                      </a:pPr>
                      <a:r>
                        <a:rPr b="1" lang="en">
                          <a:solidFill>
                            <a:schemeClr val="dk1"/>
                          </a:solidFill>
                          <a:latin typeface="Open Sans"/>
                          <a:ea typeface="Open Sans"/>
                          <a:cs typeface="Open Sans"/>
                          <a:sym typeface="Open Sans"/>
                        </a:rPr>
                        <a:t>O-rings fail</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1"/>
                          </a:solidFill>
                          <a:latin typeface="Open Sans"/>
                          <a:ea typeface="Open Sans"/>
                          <a:cs typeface="Open Sans"/>
                          <a:sym typeface="Open Sans"/>
                        </a:rPr>
                        <a:t>Low</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B6D7A8"/>
                    </a:solidFill>
                  </a:tcPr>
                </a:tc>
                <a:tc>
                  <a:txBody>
                    <a:bodyPr/>
                    <a:lstStyle/>
                    <a:p>
                      <a:pPr indent="0" lvl="0" marL="0" rtl="0" algn="l">
                        <a:spcBef>
                          <a:spcPts val="0"/>
                        </a:spcBef>
                        <a:spcAft>
                          <a:spcPts val="0"/>
                        </a:spcAft>
                        <a:buNone/>
                      </a:pPr>
                      <a:r>
                        <a:rPr lang="en">
                          <a:latin typeface="Open Sans"/>
                          <a:ea typeface="Open Sans"/>
                          <a:cs typeface="Open Sans"/>
                          <a:sym typeface="Open Sans"/>
                        </a:rPr>
                        <a:t>High</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EA9999"/>
                    </a:solidFill>
                  </a:tcPr>
                </a:tc>
                <a:tc>
                  <a:txBody>
                    <a:bodyPr/>
                    <a:lstStyle/>
                    <a:p>
                      <a:pPr indent="0" lvl="0" marL="0" rtl="0" algn="l">
                        <a:lnSpc>
                          <a:spcPct val="115000"/>
                        </a:lnSpc>
                        <a:spcBef>
                          <a:spcPts val="0"/>
                        </a:spcBef>
                        <a:spcAft>
                          <a:spcPts val="1200"/>
                        </a:spcAft>
                        <a:buNone/>
                      </a:pPr>
                      <a:r>
                        <a:rPr lang="en">
                          <a:solidFill>
                            <a:schemeClr val="accent2"/>
                          </a:solidFill>
                          <a:latin typeface="Open Sans"/>
                          <a:ea typeface="Open Sans"/>
                          <a:cs typeface="Open Sans"/>
                          <a:sym typeface="Open Sans"/>
                        </a:rPr>
                        <a:t>Use three hundred series for the most lenient tolerances and double seal against the case wall</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81000">
                <a:tc>
                  <a:txBody>
                    <a:bodyPr/>
                    <a:lstStyle/>
                    <a:p>
                      <a:pPr indent="0" lvl="0" marL="0" rtl="0" algn="l">
                        <a:lnSpc>
                          <a:spcPct val="115000"/>
                        </a:lnSpc>
                        <a:spcBef>
                          <a:spcPts val="0"/>
                        </a:spcBef>
                        <a:spcAft>
                          <a:spcPts val="1200"/>
                        </a:spcAft>
                        <a:buNone/>
                      </a:pPr>
                      <a:r>
                        <a:rPr b="1" lang="en">
                          <a:solidFill>
                            <a:schemeClr val="dk1"/>
                          </a:solidFill>
                          <a:latin typeface="Open Sans"/>
                          <a:ea typeface="Open Sans"/>
                          <a:cs typeface="Open Sans"/>
                          <a:sym typeface="Open Sans"/>
                        </a:rPr>
                        <a:t>Slag buildup in throat area</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Low</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B6D7A8"/>
                    </a:solidFill>
                  </a:tcPr>
                </a:tc>
                <a:tc>
                  <a:txBody>
                    <a:bodyPr/>
                    <a:lstStyle/>
                    <a:p>
                      <a:pPr indent="0" lvl="0" marL="0" rtl="0" algn="l">
                        <a:spcBef>
                          <a:spcPts val="0"/>
                        </a:spcBef>
                        <a:spcAft>
                          <a:spcPts val="0"/>
                        </a:spcAft>
                        <a:buNone/>
                      </a:pPr>
                      <a:r>
                        <a:rPr lang="en">
                          <a:latin typeface="Open Sans"/>
                          <a:ea typeface="Open Sans"/>
                          <a:cs typeface="Open Sans"/>
                          <a:sym typeface="Open Sans"/>
                        </a:rPr>
                        <a:t>Medium</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E599"/>
                    </a:solidFill>
                  </a:tcPr>
                </a:tc>
                <a:tc>
                  <a:txBody>
                    <a:bodyPr/>
                    <a:lstStyle/>
                    <a:p>
                      <a:pPr indent="0" lvl="0" marL="0" rtl="0" algn="l">
                        <a:lnSpc>
                          <a:spcPct val="115000"/>
                        </a:lnSpc>
                        <a:spcBef>
                          <a:spcPts val="0"/>
                        </a:spcBef>
                        <a:spcAft>
                          <a:spcPts val="1200"/>
                        </a:spcAft>
                        <a:buNone/>
                      </a:pPr>
                      <a:r>
                        <a:rPr lang="en">
                          <a:solidFill>
                            <a:schemeClr val="accent2"/>
                          </a:solidFill>
                          <a:latin typeface="Open Sans"/>
                          <a:ea typeface="Open Sans"/>
                          <a:cs typeface="Open Sans"/>
                          <a:sym typeface="Open Sans"/>
                        </a:rPr>
                        <a:t>Choose a smaller throat for increased pressure</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81000">
                <a:tc>
                  <a:txBody>
                    <a:bodyPr/>
                    <a:lstStyle/>
                    <a:p>
                      <a:pPr indent="0" lvl="0" marL="0" rtl="0" algn="l">
                        <a:lnSpc>
                          <a:spcPct val="115000"/>
                        </a:lnSpc>
                        <a:spcBef>
                          <a:spcPts val="0"/>
                        </a:spcBef>
                        <a:spcAft>
                          <a:spcPts val="1200"/>
                        </a:spcAft>
                        <a:buNone/>
                      </a:pPr>
                      <a:r>
                        <a:rPr b="1" lang="en">
                          <a:solidFill>
                            <a:schemeClr val="dk1"/>
                          </a:solidFill>
                          <a:latin typeface="Open Sans"/>
                          <a:ea typeface="Open Sans"/>
                          <a:cs typeface="Open Sans"/>
                          <a:sym typeface="Open Sans"/>
                        </a:rPr>
                        <a:t>Gas leak between graphite, phenolic, and carrier interface</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Medium</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E599"/>
                    </a:solidFill>
                  </a:tcPr>
                </a:tc>
                <a:tc>
                  <a:txBody>
                    <a:bodyPr/>
                    <a:lstStyle/>
                    <a:p>
                      <a:pPr indent="0" lvl="0" marL="0" rtl="0" algn="l">
                        <a:spcBef>
                          <a:spcPts val="0"/>
                        </a:spcBef>
                        <a:spcAft>
                          <a:spcPts val="0"/>
                        </a:spcAft>
                        <a:buNone/>
                      </a:pPr>
                      <a:r>
                        <a:rPr lang="en">
                          <a:latin typeface="Open Sans"/>
                          <a:ea typeface="Open Sans"/>
                          <a:cs typeface="Open Sans"/>
                          <a:sym typeface="Open Sans"/>
                        </a:rPr>
                        <a:t>Medium</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E599"/>
                    </a:solidFill>
                  </a:tcPr>
                </a:tc>
                <a:tc>
                  <a:txBody>
                    <a:bodyPr/>
                    <a:lstStyle/>
                    <a:p>
                      <a:pPr indent="0" lvl="0" marL="0" rtl="0" algn="l">
                        <a:lnSpc>
                          <a:spcPct val="115000"/>
                        </a:lnSpc>
                        <a:spcBef>
                          <a:spcPts val="0"/>
                        </a:spcBef>
                        <a:spcAft>
                          <a:spcPts val="1200"/>
                        </a:spcAft>
                        <a:buNone/>
                      </a:pPr>
                      <a:r>
                        <a:rPr lang="en">
                          <a:latin typeface="Open Sans"/>
                          <a:ea typeface="Open Sans"/>
                          <a:cs typeface="Open Sans"/>
                          <a:sym typeface="Open Sans"/>
                        </a:rPr>
                        <a:t>Score surfaces that RTV needs to seal, utilize a pure taper design that seals better with pressure</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81000">
                <a:tc>
                  <a:txBody>
                    <a:bodyPr/>
                    <a:lstStyle/>
                    <a:p>
                      <a:pPr indent="0" lvl="0" marL="0" rtl="0" algn="l">
                        <a:lnSpc>
                          <a:spcPct val="115000"/>
                        </a:lnSpc>
                        <a:spcBef>
                          <a:spcPts val="0"/>
                        </a:spcBef>
                        <a:spcAft>
                          <a:spcPts val="1200"/>
                        </a:spcAft>
                        <a:buNone/>
                      </a:pPr>
                      <a:r>
                        <a:rPr b="1" lang="en">
                          <a:solidFill>
                            <a:schemeClr val="dk1"/>
                          </a:solidFill>
                          <a:latin typeface="Open Sans"/>
                          <a:ea typeface="Open Sans"/>
                          <a:cs typeface="Open Sans"/>
                          <a:sym typeface="Open Sans"/>
                        </a:rPr>
                        <a:t>Structural failure of graphite throat</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Low</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B6D7A8"/>
                    </a:solidFill>
                  </a:tcPr>
                </a:tc>
                <a:tc>
                  <a:txBody>
                    <a:bodyPr/>
                    <a:lstStyle/>
                    <a:p>
                      <a:pPr indent="0" lvl="0" marL="0" rtl="0" algn="l">
                        <a:spcBef>
                          <a:spcPts val="0"/>
                        </a:spcBef>
                        <a:spcAft>
                          <a:spcPts val="0"/>
                        </a:spcAft>
                        <a:buNone/>
                      </a:pPr>
                      <a:r>
                        <a:rPr lang="en">
                          <a:latin typeface="Open Sans"/>
                          <a:ea typeface="Open Sans"/>
                          <a:cs typeface="Open Sans"/>
                          <a:sym typeface="Open Sans"/>
                        </a:rPr>
                        <a:t>High</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EA9999"/>
                    </a:solidFill>
                  </a:tcPr>
                </a:tc>
                <a:tc>
                  <a:txBody>
                    <a:bodyPr/>
                    <a:lstStyle/>
                    <a:p>
                      <a:pPr indent="0" lvl="0" marL="0" rtl="0" algn="l">
                        <a:lnSpc>
                          <a:spcPct val="115000"/>
                        </a:lnSpc>
                        <a:spcBef>
                          <a:spcPts val="0"/>
                        </a:spcBef>
                        <a:spcAft>
                          <a:spcPts val="1200"/>
                        </a:spcAft>
                        <a:buNone/>
                      </a:pPr>
                      <a:r>
                        <a:rPr lang="en">
                          <a:latin typeface="Open Sans"/>
                          <a:ea typeface="Open Sans"/>
                          <a:cs typeface="Open Sans"/>
                          <a:sym typeface="Open Sans"/>
                        </a:rPr>
                        <a:t>Choose sufficient thickness of graphite and utilize an FoS of 2</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 name="Shape 226"/>
        <p:cNvGrpSpPr/>
        <p:nvPr/>
      </p:nvGrpSpPr>
      <p:grpSpPr>
        <a:xfrm>
          <a:off x="0" y="0"/>
          <a:ext cx="0" cy="0"/>
          <a:chOff x="0" y="0"/>
          <a:chExt cx="0" cy="0"/>
        </a:xfrm>
      </p:grpSpPr>
      <p:sp>
        <p:nvSpPr>
          <p:cNvPr id="227" name="Google Shape;227;p3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228" name="Google Shape;228;p33"/>
          <p:cNvPicPr preferRelativeResize="0"/>
          <p:nvPr/>
        </p:nvPicPr>
        <p:blipFill>
          <a:blip r:embed="rId3">
            <a:alphaModFix/>
          </a:blip>
          <a:stretch>
            <a:fillRect/>
          </a:stretch>
        </p:blipFill>
        <p:spPr>
          <a:xfrm>
            <a:off x="1679725" y="2374475"/>
            <a:ext cx="1152525" cy="647700"/>
          </a:xfrm>
          <a:prstGeom prst="rect">
            <a:avLst/>
          </a:prstGeom>
          <a:noFill/>
          <a:ln>
            <a:noFill/>
          </a:ln>
        </p:spPr>
      </p:pic>
      <p:sp>
        <p:nvSpPr>
          <p:cNvPr id="229" name="Google Shape;229;p33"/>
          <p:cNvSpPr txBox="1"/>
          <p:nvPr>
            <p:ph type="title"/>
          </p:nvPr>
        </p:nvSpPr>
        <p:spPr>
          <a:xfrm>
            <a:off x="311700" y="445025"/>
            <a:ext cx="3888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Case</a:t>
            </a:r>
            <a:endParaRPr>
              <a:solidFill>
                <a:srgbClr val="990000"/>
              </a:solidFill>
            </a:endParaRPr>
          </a:p>
        </p:txBody>
      </p:sp>
      <p:graphicFrame>
        <p:nvGraphicFramePr>
          <p:cNvPr id="230" name="Google Shape;230;p33"/>
          <p:cNvGraphicFramePr/>
          <p:nvPr/>
        </p:nvGraphicFramePr>
        <p:xfrm>
          <a:off x="5162225" y="338350"/>
          <a:ext cx="3000000" cy="3000000"/>
        </p:xfrm>
        <a:graphic>
          <a:graphicData uri="http://schemas.openxmlformats.org/drawingml/2006/table">
            <a:tbl>
              <a:tblPr>
                <a:noFill/>
                <a:tableStyleId>{FFA19231-62AA-4FEE-8271-AC25EC2EFC70}</a:tableStyleId>
              </a:tblPr>
              <a:tblGrid>
                <a:gridCol w="1644875"/>
                <a:gridCol w="1272150"/>
              </a:tblGrid>
              <a:tr h="292875">
                <a:tc>
                  <a:txBody>
                    <a:bodyPr/>
                    <a:lstStyle/>
                    <a:p>
                      <a:pPr indent="0" lvl="0" marL="0" rtl="0" algn="l">
                        <a:spcBef>
                          <a:spcPts val="0"/>
                        </a:spcBef>
                        <a:spcAft>
                          <a:spcPts val="0"/>
                        </a:spcAft>
                        <a:buNone/>
                      </a:pPr>
                      <a:r>
                        <a:rPr lang="en"/>
                        <a:t>Material</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Al 6061-T6</a:t>
                      </a:r>
                      <a:endParaRPr>
                        <a:highlight>
                          <a:srgbClr val="FFFF00"/>
                        </a:highlight>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292875">
                <a:tc>
                  <a:txBody>
                    <a:bodyPr/>
                    <a:lstStyle/>
                    <a:p>
                      <a:pPr indent="0" lvl="0" marL="0" rtl="0" algn="l">
                        <a:spcBef>
                          <a:spcPts val="0"/>
                        </a:spcBef>
                        <a:spcAft>
                          <a:spcPts val="0"/>
                        </a:spcAft>
                        <a:buNone/>
                      </a:pPr>
                      <a:r>
                        <a:rPr lang="en"/>
                        <a:t>Mass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11.33 lbs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292875">
                <a:tc>
                  <a:txBody>
                    <a:bodyPr/>
                    <a:lstStyle/>
                    <a:p>
                      <a:pPr indent="0" lvl="0" marL="0" rtl="0" algn="l">
                        <a:spcBef>
                          <a:spcPts val="0"/>
                        </a:spcBef>
                        <a:spcAft>
                          <a:spcPts val="0"/>
                        </a:spcAft>
                        <a:buNone/>
                      </a:pPr>
                      <a:r>
                        <a:rPr lang="en"/>
                        <a:t>Length</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34.49”</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11200">
                <a:tc>
                  <a:txBody>
                    <a:bodyPr/>
                    <a:lstStyle/>
                    <a:p>
                      <a:pPr indent="0" lvl="0" marL="0" rtl="0" algn="l">
                        <a:spcBef>
                          <a:spcPts val="0"/>
                        </a:spcBef>
                        <a:spcAft>
                          <a:spcPts val="0"/>
                        </a:spcAft>
                        <a:buNone/>
                      </a:pPr>
                      <a:r>
                        <a:rPr lang="en"/>
                        <a:t>Outer Diameter</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6”</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11200">
                <a:tc>
                  <a:txBody>
                    <a:bodyPr/>
                    <a:lstStyle/>
                    <a:p>
                      <a:pPr indent="0" lvl="0" marL="0" rtl="0" algn="l">
                        <a:spcBef>
                          <a:spcPts val="0"/>
                        </a:spcBef>
                        <a:spcAft>
                          <a:spcPts val="0"/>
                        </a:spcAft>
                        <a:buNone/>
                      </a:pPr>
                      <a:r>
                        <a:rPr lang="en"/>
                        <a:t>Case Thickness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0.1875”</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15175">
                <a:tc>
                  <a:txBody>
                    <a:bodyPr/>
                    <a:lstStyle/>
                    <a:p>
                      <a:pPr indent="0" lvl="0" marL="0" rtl="0" algn="l">
                        <a:spcBef>
                          <a:spcPts val="0"/>
                        </a:spcBef>
                        <a:spcAft>
                          <a:spcPts val="0"/>
                        </a:spcAft>
                        <a:buNone/>
                      </a:pPr>
                      <a:r>
                        <a:rPr lang="en">
                          <a:solidFill>
                            <a:schemeClr val="dk1"/>
                          </a:solidFill>
                        </a:rPr>
                        <a:t>Liner Thickness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1"/>
                          </a:solidFill>
                        </a:rPr>
                        <a:t>0.125”</a:t>
                      </a:r>
                      <a:endParaRPr>
                        <a:solidFill>
                          <a:schemeClr val="dk1"/>
                        </a:solidFill>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15175">
                <a:tc>
                  <a:txBody>
                    <a:bodyPr/>
                    <a:lstStyle/>
                    <a:p>
                      <a:pPr indent="0" lvl="0" marL="0" rtl="0" algn="l">
                        <a:spcBef>
                          <a:spcPts val="0"/>
                        </a:spcBef>
                        <a:spcAft>
                          <a:spcPts val="0"/>
                        </a:spcAft>
                        <a:buNone/>
                      </a:pPr>
                      <a:r>
                        <a:rPr lang="en">
                          <a:solidFill>
                            <a:schemeClr val="dk1"/>
                          </a:solidFill>
                        </a:rPr>
                        <a:t>Anticipated stress</a:t>
                      </a:r>
                      <a:endParaRPr>
                        <a:solidFill>
                          <a:schemeClr val="dk1"/>
                        </a:solidFill>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1"/>
                          </a:solidFill>
                        </a:rPr>
                        <a:t>12480 psi</a:t>
                      </a:r>
                      <a:endParaRPr>
                        <a:solidFill>
                          <a:schemeClr val="dk1"/>
                        </a:solidFill>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15175">
                <a:tc>
                  <a:txBody>
                    <a:bodyPr/>
                    <a:lstStyle/>
                    <a:p>
                      <a:pPr indent="0" lvl="0" marL="0" rtl="0" algn="l">
                        <a:spcBef>
                          <a:spcPts val="0"/>
                        </a:spcBef>
                        <a:spcAft>
                          <a:spcPts val="0"/>
                        </a:spcAft>
                        <a:buNone/>
                      </a:pPr>
                      <a:r>
                        <a:rPr lang="en">
                          <a:solidFill>
                            <a:schemeClr val="dk1"/>
                          </a:solidFill>
                        </a:rPr>
                        <a:t>Actual FoS</a:t>
                      </a:r>
                      <a:endParaRPr>
                        <a:solidFill>
                          <a:schemeClr val="dk1"/>
                        </a:solidFill>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1"/>
                          </a:solidFill>
                        </a:rPr>
                        <a:t>2.8</a:t>
                      </a:r>
                      <a:endParaRPr>
                        <a:solidFill>
                          <a:schemeClr val="dk1"/>
                        </a:solidFill>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bl>
          </a:graphicData>
        </a:graphic>
      </p:graphicFrame>
      <p:sp>
        <p:nvSpPr>
          <p:cNvPr id="231" name="Google Shape;231;p33"/>
          <p:cNvSpPr txBox="1"/>
          <p:nvPr/>
        </p:nvSpPr>
        <p:spPr>
          <a:xfrm>
            <a:off x="1323950" y="3490150"/>
            <a:ext cx="3143100" cy="299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latin typeface="Open Sans Medium"/>
                <a:ea typeface="Open Sans Medium"/>
                <a:cs typeface="Open Sans Medium"/>
                <a:sym typeface="Open Sans Medium"/>
              </a:rPr>
              <a:t>*Spaceport America requirement</a:t>
            </a:r>
            <a:endParaRPr sz="1100">
              <a:latin typeface="Open Sans Medium"/>
              <a:ea typeface="Open Sans Medium"/>
              <a:cs typeface="Open Sans Medium"/>
              <a:sym typeface="Open Sans Medium"/>
            </a:endParaRPr>
          </a:p>
        </p:txBody>
      </p:sp>
      <p:pic>
        <p:nvPicPr>
          <p:cNvPr id="232" name="Google Shape;232;p33"/>
          <p:cNvPicPr preferRelativeResize="0"/>
          <p:nvPr/>
        </p:nvPicPr>
        <p:blipFill rotWithShape="1">
          <a:blip r:embed="rId4">
            <a:alphaModFix/>
          </a:blip>
          <a:srcRect b="39134" l="21864" r="21797" t="39838"/>
          <a:stretch/>
        </p:blipFill>
        <p:spPr>
          <a:xfrm>
            <a:off x="1195375" y="3789250"/>
            <a:ext cx="6753249" cy="1267575"/>
          </a:xfrm>
          <a:prstGeom prst="rect">
            <a:avLst/>
          </a:prstGeom>
          <a:noFill/>
          <a:ln>
            <a:noFill/>
          </a:ln>
        </p:spPr>
      </p:pic>
      <p:sp>
        <p:nvSpPr>
          <p:cNvPr id="233" name="Google Shape;233;p33"/>
          <p:cNvSpPr txBox="1"/>
          <p:nvPr>
            <p:ph idx="1" type="body"/>
          </p:nvPr>
        </p:nvSpPr>
        <p:spPr>
          <a:xfrm>
            <a:off x="0" y="903675"/>
            <a:ext cx="4524300" cy="1470900"/>
          </a:xfrm>
          <a:prstGeom prst="rect">
            <a:avLst/>
          </a:prstGeom>
        </p:spPr>
        <p:txBody>
          <a:bodyPr anchorCtr="0" anchor="t" bIns="91425" lIns="91425" spcFirstLastPara="1" rIns="91425" wrap="square" tIns="91425">
            <a:normAutofit/>
          </a:bodyPr>
          <a:lstStyle/>
          <a:p>
            <a:pPr indent="-330200" lvl="0" marL="914400" rtl="0" algn="l">
              <a:spcBef>
                <a:spcPts val="0"/>
              </a:spcBef>
              <a:spcAft>
                <a:spcPts val="0"/>
              </a:spcAft>
              <a:buSzPts val="1600"/>
              <a:buChar char="●"/>
            </a:pPr>
            <a:r>
              <a:rPr lang="en" sz="1600"/>
              <a:t>Requirements</a:t>
            </a:r>
            <a:endParaRPr sz="1400"/>
          </a:p>
          <a:p>
            <a:pPr indent="-317500" lvl="1" marL="1371600" rtl="0" algn="l">
              <a:spcBef>
                <a:spcPts val="0"/>
              </a:spcBef>
              <a:spcAft>
                <a:spcPts val="0"/>
              </a:spcAft>
              <a:buClr>
                <a:schemeClr val="dk1"/>
              </a:buClr>
              <a:buSzPts val="1400"/>
              <a:buChar char="○"/>
            </a:pPr>
            <a:r>
              <a:rPr lang="en" sz="1400">
                <a:solidFill>
                  <a:schemeClr val="dk1"/>
                </a:solidFill>
              </a:rPr>
              <a:t>Withstand 980 PSI internal</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Utilize a FoS of 2*</a:t>
            </a:r>
            <a:endParaRPr sz="1400">
              <a:solidFill>
                <a:schemeClr val="dk1"/>
              </a:solidFill>
            </a:endParaRPr>
          </a:p>
          <a:p>
            <a:pPr indent="-330200" lvl="0" marL="914400" rtl="0" algn="l">
              <a:spcBef>
                <a:spcPts val="0"/>
              </a:spcBef>
              <a:spcAft>
                <a:spcPts val="0"/>
              </a:spcAft>
              <a:buClr>
                <a:schemeClr val="dk2"/>
              </a:buClr>
              <a:buSzPts val="1600"/>
              <a:buFont typeface="Arial"/>
              <a:buChar char="●"/>
            </a:pPr>
            <a:r>
              <a:rPr lang="en" sz="1600">
                <a:latin typeface="Open Sans Medium"/>
                <a:ea typeface="Open Sans Medium"/>
                <a:cs typeface="Open Sans Medium"/>
                <a:sym typeface="Open Sans Medium"/>
              </a:rPr>
              <a:t>Hoop Stress Approximation</a:t>
            </a:r>
            <a:endParaRPr sz="1600">
              <a:latin typeface="Open Sans Medium"/>
              <a:ea typeface="Open Sans Medium"/>
              <a:cs typeface="Open Sans Medium"/>
              <a:sym typeface="Open Sans Medium"/>
            </a:endParaRPr>
          </a:p>
          <a:p>
            <a:pPr indent="-317500" lvl="1" marL="1371600" rtl="0" algn="l">
              <a:spcBef>
                <a:spcPts val="0"/>
              </a:spcBef>
              <a:spcAft>
                <a:spcPts val="0"/>
              </a:spcAft>
              <a:buClr>
                <a:schemeClr val="dk1"/>
              </a:buClr>
              <a:buSzPts val="1400"/>
              <a:buFont typeface="Arial"/>
              <a:buChar char="○"/>
            </a:pPr>
            <a:r>
              <a:rPr lang="en" sz="1400">
                <a:solidFill>
                  <a:schemeClr val="dk1"/>
                </a:solidFill>
              </a:rPr>
              <a:t>Used linearized formula</a:t>
            </a:r>
            <a:endParaRPr sz="1400">
              <a:solidFill>
                <a:schemeClr val="dk1"/>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7" name="Shape 237"/>
        <p:cNvGrpSpPr/>
        <p:nvPr/>
      </p:nvGrpSpPr>
      <p:grpSpPr>
        <a:xfrm>
          <a:off x="0" y="0"/>
          <a:ext cx="0" cy="0"/>
          <a:chOff x="0" y="0"/>
          <a:chExt cx="0" cy="0"/>
        </a:xfrm>
      </p:grpSpPr>
      <p:sp>
        <p:nvSpPr>
          <p:cNvPr id="238" name="Google Shape;238;p3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39" name="Google Shape;239;p34"/>
          <p:cNvSpPr txBox="1"/>
          <p:nvPr/>
        </p:nvSpPr>
        <p:spPr>
          <a:xfrm>
            <a:off x="10071525" y="2049075"/>
            <a:ext cx="1589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rgbClr val="FF0000"/>
                </a:solidFill>
              </a:rPr>
              <a:t>Forward Closure</a:t>
            </a:r>
            <a:endParaRPr>
              <a:solidFill>
                <a:srgbClr val="FF0000"/>
              </a:solidFill>
            </a:endParaRPr>
          </a:p>
        </p:txBody>
      </p:sp>
      <p:pic>
        <p:nvPicPr>
          <p:cNvPr id="240" name="Google Shape;240;p34"/>
          <p:cNvPicPr preferRelativeResize="0"/>
          <p:nvPr/>
        </p:nvPicPr>
        <p:blipFill>
          <a:blip r:embed="rId3">
            <a:alphaModFix/>
          </a:blip>
          <a:stretch>
            <a:fillRect/>
          </a:stretch>
        </p:blipFill>
        <p:spPr>
          <a:xfrm>
            <a:off x="9380800" y="2449275"/>
            <a:ext cx="3426725" cy="2307674"/>
          </a:xfrm>
          <a:prstGeom prst="rect">
            <a:avLst/>
          </a:prstGeom>
          <a:noFill/>
          <a:ln>
            <a:noFill/>
          </a:ln>
        </p:spPr>
      </p:pic>
      <p:cxnSp>
        <p:nvCxnSpPr>
          <p:cNvPr id="241" name="Google Shape;241;p34"/>
          <p:cNvCxnSpPr/>
          <p:nvPr/>
        </p:nvCxnSpPr>
        <p:spPr>
          <a:xfrm flipH="1">
            <a:off x="10667075" y="2447700"/>
            <a:ext cx="6900" cy="576900"/>
          </a:xfrm>
          <a:prstGeom prst="straightConnector1">
            <a:avLst/>
          </a:prstGeom>
          <a:noFill/>
          <a:ln cap="flat" cmpd="sng" w="9525">
            <a:solidFill>
              <a:srgbClr val="FF0000"/>
            </a:solidFill>
            <a:prstDash val="solid"/>
            <a:round/>
            <a:headEnd len="med" w="med" type="none"/>
            <a:tailEnd len="med" w="med" type="triangle"/>
          </a:ln>
        </p:spPr>
      </p:cxnSp>
      <p:graphicFrame>
        <p:nvGraphicFramePr>
          <p:cNvPr id="242" name="Google Shape;242;p34"/>
          <p:cNvGraphicFramePr/>
          <p:nvPr/>
        </p:nvGraphicFramePr>
        <p:xfrm>
          <a:off x="5856575" y="602850"/>
          <a:ext cx="3000000" cy="3000000"/>
        </p:xfrm>
        <a:graphic>
          <a:graphicData uri="http://schemas.openxmlformats.org/drawingml/2006/table">
            <a:tbl>
              <a:tblPr>
                <a:noFill/>
                <a:tableStyleId>{FFA19231-62AA-4FEE-8271-AC25EC2EFC70}</a:tableStyleId>
              </a:tblPr>
              <a:tblGrid>
                <a:gridCol w="1706875"/>
                <a:gridCol w="1207775"/>
              </a:tblGrid>
              <a:tr h="398150">
                <a:tc>
                  <a:txBody>
                    <a:bodyPr/>
                    <a:lstStyle/>
                    <a:p>
                      <a:pPr indent="0" lvl="0" marL="0" rtl="0" algn="l">
                        <a:spcBef>
                          <a:spcPts val="0"/>
                        </a:spcBef>
                        <a:spcAft>
                          <a:spcPts val="0"/>
                        </a:spcAft>
                        <a:buNone/>
                      </a:pPr>
                      <a:r>
                        <a:rPr lang="en"/>
                        <a:t>Material</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Al 6061-T6</a:t>
                      </a:r>
                      <a:endParaRPr>
                        <a:highlight>
                          <a:srgbClr val="FFFF00"/>
                        </a:highlight>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398150">
                <a:tc>
                  <a:txBody>
                    <a:bodyPr/>
                    <a:lstStyle/>
                    <a:p>
                      <a:pPr indent="0" lvl="0" marL="0" rtl="0" algn="l">
                        <a:spcBef>
                          <a:spcPts val="0"/>
                        </a:spcBef>
                        <a:spcAft>
                          <a:spcPts val="0"/>
                        </a:spcAft>
                        <a:buNone/>
                      </a:pPr>
                      <a:r>
                        <a:rPr lang="en"/>
                        <a:t>Mass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2.04</a:t>
                      </a:r>
                      <a:r>
                        <a:rPr lang="en"/>
                        <a:t> lbs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398150">
                <a:tc>
                  <a:txBody>
                    <a:bodyPr/>
                    <a:lstStyle/>
                    <a:p>
                      <a:pPr indent="0" lvl="0" marL="0" rtl="0" algn="l">
                        <a:spcBef>
                          <a:spcPts val="0"/>
                        </a:spcBef>
                        <a:spcAft>
                          <a:spcPts val="0"/>
                        </a:spcAft>
                        <a:buNone/>
                      </a:pPr>
                      <a:r>
                        <a:rPr lang="en"/>
                        <a:t>Bottom Thickness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0.500”</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17225">
                <a:tc>
                  <a:txBody>
                    <a:bodyPr/>
                    <a:lstStyle/>
                    <a:p>
                      <a:pPr indent="0" lvl="0" marL="0" rtl="0" algn="l">
                        <a:spcBef>
                          <a:spcPts val="0"/>
                        </a:spcBef>
                        <a:spcAft>
                          <a:spcPts val="0"/>
                        </a:spcAft>
                        <a:buNone/>
                      </a:pPr>
                      <a:r>
                        <a:rPr lang="en"/>
                        <a:t>Bottom FoS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2.00</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17225">
                <a:tc>
                  <a:txBody>
                    <a:bodyPr/>
                    <a:lstStyle/>
                    <a:p>
                      <a:pPr indent="0" lvl="0" marL="0" rtl="0" algn="l">
                        <a:spcBef>
                          <a:spcPts val="0"/>
                        </a:spcBef>
                        <a:spcAft>
                          <a:spcPts val="0"/>
                        </a:spcAft>
                        <a:buNone/>
                      </a:pPr>
                      <a:r>
                        <a:rPr lang="en"/>
                        <a:t>Wall </a:t>
                      </a:r>
                      <a:r>
                        <a:rPr lang="en"/>
                        <a:t>Thickness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a:solidFill>
                            <a:schemeClr val="dk1"/>
                          </a:solidFill>
                        </a:rPr>
                        <a:t>0.170”  </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21250">
                <a:tc>
                  <a:txBody>
                    <a:bodyPr/>
                    <a:lstStyle/>
                    <a:p>
                      <a:pPr indent="0" lvl="0" marL="0" rtl="0" algn="l">
                        <a:spcBef>
                          <a:spcPts val="0"/>
                        </a:spcBef>
                        <a:spcAft>
                          <a:spcPts val="0"/>
                        </a:spcAft>
                        <a:buNone/>
                      </a:pPr>
                      <a:r>
                        <a:rPr lang="en">
                          <a:solidFill>
                            <a:schemeClr val="dk1"/>
                          </a:solidFill>
                        </a:rPr>
                        <a:t>Wall FoS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1"/>
                          </a:solidFill>
                        </a:rPr>
                        <a:t>2.00</a:t>
                      </a:r>
                      <a:endParaRPr>
                        <a:solidFill>
                          <a:schemeClr val="dk1"/>
                        </a:solidFill>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21250">
                <a:tc>
                  <a:txBody>
                    <a:bodyPr/>
                    <a:lstStyle/>
                    <a:p>
                      <a:pPr indent="0" lvl="0" marL="0" rtl="0" algn="l">
                        <a:spcBef>
                          <a:spcPts val="0"/>
                        </a:spcBef>
                        <a:spcAft>
                          <a:spcPts val="0"/>
                        </a:spcAft>
                        <a:buNone/>
                      </a:pPr>
                      <a:r>
                        <a:rPr lang="en">
                          <a:solidFill>
                            <a:schemeClr val="dk1"/>
                          </a:solidFill>
                        </a:rPr>
                        <a:t>Case O-Ring</a:t>
                      </a:r>
                      <a:endParaRPr>
                        <a:solidFill>
                          <a:schemeClr val="dk1"/>
                        </a:solidFill>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1"/>
                          </a:solidFill>
                        </a:rPr>
                        <a:t>2-355</a:t>
                      </a:r>
                      <a:endParaRPr>
                        <a:solidFill>
                          <a:schemeClr val="dk1"/>
                        </a:solidFill>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21250">
                <a:tc>
                  <a:txBody>
                    <a:bodyPr/>
                    <a:lstStyle/>
                    <a:p>
                      <a:pPr indent="0" lvl="0" marL="0" rtl="0" algn="l">
                        <a:spcBef>
                          <a:spcPts val="0"/>
                        </a:spcBef>
                        <a:spcAft>
                          <a:spcPts val="0"/>
                        </a:spcAft>
                        <a:buNone/>
                      </a:pPr>
                      <a:r>
                        <a:rPr lang="en">
                          <a:solidFill>
                            <a:schemeClr val="dk1"/>
                          </a:solidFill>
                        </a:rPr>
                        <a:t>Liner O-Ring</a:t>
                      </a:r>
                      <a:endParaRPr>
                        <a:solidFill>
                          <a:schemeClr val="dk1"/>
                        </a:solidFill>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1"/>
                          </a:solidFill>
                        </a:rPr>
                        <a:t>2-353</a:t>
                      </a:r>
                      <a:endParaRPr>
                        <a:solidFill>
                          <a:schemeClr val="dk1"/>
                        </a:solidFill>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bl>
          </a:graphicData>
        </a:graphic>
      </p:graphicFrame>
      <p:sp>
        <p:nvSpPr>
          <p:cNvPr id="243" name="Google Shape;243;p34"/>
          <p:cNvSpPr txBox="1"/>
          <p:nvPr/>
        </p:nvSpPr>
        <p:spPr>
          <a:xfrm>
            <a:off x="5594550" y="4526750"/>
            <a:ext cx="2715600" cy="299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latin typeface="Open Sans Medium"/>
                <a:ea typeface="Open Sans Medium"/>
                <a:cs typeface="Open Sans Medium"/>
                <a:sym typeface="Open Sans Medium"/>
              </a:rPr>
              <a:t>*Spaceport America requirement</a:t>
            </a:r>
            <a:endParaRPr sz="1100">
              <a:latin typeface="Open Sans Medium"/>
              <a:ea typeface="Open Sans Medium"/>
              <a:cs typeface="Open Sans Medium"/>
              <a:sym typeface="Open Sans Medium"/>
            </a:endParaRPr>
          </a:p>
        </p:txBody>
      </p:sp>
      <p:sp>
        <p:nvSpPr>
          <p:cNvPr id="244" name="Google Shape;244;p34"/>
          <p:cNvSpPr txBox="1"/>
          <p:nvPr>
            <p:ph type="title"/>
          </p:nvPr>
        </p:nvSpPr>
        <p:spPr>
          <a:xfrm>
            <a:off x="311700" y="445025"/>
            <a:ext cx="3888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Forward Closure</a:t>
            </a:r>
            <a:endParaRPr>
              <a:solidFill>
                <a:srgbClr val="990000"/>
              </a:solidFill>
            </a:endParaRPr>
          </a:p>
        </p:txBody>
      </p:sp>
      <p:sp>
        <p:nvSpPr>
          <p:cNvPr id="245" name="Google Shape;245;p34"/>
          <p:cNvSpPr txBox="1"/>
          <p:nvPr>
            <p:ph idx="1" type="body"/>
          </p:nvPr>
        </p:nvSpPr>
        <p:spPr>
          <a:xfrm>
            <a:off x="0" y="903675"/>
            <a:ext cx="5247000" cy="1195200"/>
          </a:xfrm>
          <a:prstGeom prst="rect">
            <a:avLst/>
          </a:prstGeom>
        </p:spPr>
        <p:txBody>
          <a:bodyPr anchorCtr="0" anchor="t" bIns="91425" lIns="91425" spcFirstLastPara="1" rIns="91425" wrap="square" tIns="91425">
            <a:normAutofit/>
          </a:bodyPr>
          <a:lstStyle/>
          <a:p>
            <a:pPr indent="-330200" lvl="0" marL="914400" rtl="0" algn="l">
              <a:spcBef>
                <a:spcPts val="0"/>
              </a:spcBef>
              <a:spcAft>
                <a:spcPts val="0"/>
              </a:spcAft>
              <a:buSzPts val="1600"/>
              <a:buChar char="●"/>
            </a:pPr>
            <a:r>
              <a:rPr lang="en" sz="1600"/>
              <a:t>Requirements</a:t>
            </a:r>
            <a:endParaRPr sz="1400"/>
          </a:p>
          <a:p>
            <a:pPr indent="-317500" lvl="1" marL="1371600" rtl="0" algn="l">
              <a:spcBef>
                <a:spcPts val="0"/>
              </a:spcBef>
              <a:spcAft>
                <a:spcPts val="0"/>
              </a:spcAft>
              <a:buClr>
                <a:schemeClr val="dk1"/>
              </a:buClr>
              <a:buSzPts val="1400"/>
              <a:buChar char="○"/>
            </a:pPr>
            <a:r>
              <a:rPr lang="en" sz="1400">
                <a:solidFill>
                  <a:schemeClr val="dk1"/>
                </a:solidFill>
              </a:rPr>
              <a:t>Prevent exhaust escape</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Seat pressure tap for inflight data collection</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Utilize a FoS of 2*</a:t>
            </a:r>
            <a:endParaRPr sz="1400">
              <a:solidFill>
                <a:schemeClr val="dk1"/>
              </a:solidFill>
            </a:endParaRPr>
          </a:p>
        </p:txBody>
      </p:sp>
      <p:pic>
        <p:nvPicPr>
          <p:cNvPr id="246" name="Google Shape;246;p34"/>
          <p:cNvPicPr preferRelativeResize="0"/>
          <p:nvPr/>
        </p:nvPicPr>
        <p:blipFill>
          <a:blip r:embed="rId4">
            <a:alphaModFix/>
          </a:blip>
          <a:stretch>
            <a:fillRect/>
          </a:stretch>
        </p:blipFill>
        <p:spPr>
          <a:xfrm>
            <a:off x="428499" y="2303883"/>
            <a:ext cx="5246999" cy="2222867"/>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0" name="Shape 250"/>
        <p:cNvGrpSpPr/>
        <p:nvPr/>
      </p:nvGrpSpPr>
      <p:grpSpPr>
        <a:xfrm>
          <a:off x="0" y="0"/>
          <a:ext cx="0" cy="0"/>
          <a:chOff x="0" y="0"/>
          <a:chExt cx="0" cy="0"/>
        </a:xfrm>
      </p:grpSpPr>
      <p:sp>
        <p:nvSpPr>
          <p:cNvPr id="251" name="Google Shape;251;p35"/>
          <p:cNvSpPr txBox="1"/>
          <p:nvPr>
            <p:ph type="title"/>
          </p:nvPr>
        </p:nvSpPr>
        <p:spPr>
          <a:xfrm>
            <a:off x="311700" y="445025"/>
            <a:ext cx="3888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Factor of Safety</a:t>
            </a:r>
            <a:endParaRPr>
              <a:solidFill>
                <a:srgbClr val="990000"/>
              </a:solidFill>
            </a:endParaRPr>
          </a:p>
        </p:txBody>
      </p:sp>
      <p:sp>
        <p:nvSpPr>
          <p:cNvPr id="252" name="Google Shape;252;p3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53" name="Google Shape;253;p35"/>
          <p:cNvSpPr txBox="1"/>
          <p:nvPr/>
        </p:nvSpPr>
        <p:spPr>
          <a:xfrm>
            <a:off x="10071525" y="2049075"/>
            <a:ext cx="1589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rgbClr val="FF0000"/>
                </a:solidFill>
              </a:rPr>
              <a:t>Forward Closure</a:t>
            </a:r>
            <a:endParaRPr>
              <a:solidFill>
                <a:srgbClr val="FF0000"/>
              </a:solidFill>
            </a:endParaRPr>
          </a:p>
        </p:txBody>
      </p:sp>
      <p:pic>
        <p:nvPicPr>
          <p:cNvPr id="254" name="Google Shape;254;p35"/>
          <p:cNvPicPr preferRelativeResize="0"/>
          <p:nvPr/>
        </p:nvPicPr>
        <p:blipFill>
          <a:blip r:embed="rId3">
            <a:alphaModFix/>
          </a:blip>
          <a:stretch>
            <a:fillRect/>
          </a:stretch>
        </p:blipFill>
        <p:spPr>
          <a:xfrm>
            <a:off x="9380800" y="2449275"/>
            <a:ext cx="3426725" cy="2307674"/>
          </a:xfrm>
          <a:prstGeom prst="rect">
            <a:avLst/>
          </a:prstGeom>
          <a:noFill/>
          <a:ln>
            <a:noFill/>
          </a:ln>
        </p:spPr>
      </p:pic>
      <p:cxnSp>
        <p:nvCxnSpPr>
          <p:cNvPr id="255" name="Google Shape;255;p35"/>
          <p:cNvCxnSpPr/>
          <p:nvPr/>
        </p:nvCxnSpPr>
        <p:spPr>
          <a:xfrm flipH="1">
            <a:off x="10667075" y="2447700"/>
            <a:ext cx="6900" cy="576900"/>
          </a:xfrm>
          <a:prstGeom prst="straightConnector1">
            <a:avLst/>
          </a:prstGeom>
          <a:noFill/>
          <a:ln cap="flat" cmpd="sng" w="9525">
            <a:solidFill>
              <a:srgbClr val="FF0000"/>
            </a:solidFill>
            <a:prstDash val="solid"/>
            <a:round/>
            <a:headEnd len="med" w="med" type="none"/>
            <a:tailEnd len="med" w="med" type="triangle"/>
          </a:ln>
        </p:spPr>
      </p:cxnSp>
      <p:sp>
        <p:nvSpPr>
          <p:cNvPr id="256" name="Google Shape;256;p35"/>
          <p:cNvSpPr/>
          <p:nvPr/>
        </p:nvSpPr>
        <p:spPr>
          <a:xfrm>
            <a:off x="692700" y="4584275"/>
            <a:ext cx="5327700" cy="393600"/>
          </a:xfrm>
          <a:prstGeom prst="rect">
            <a:avLst/>
          </a:prstGeom>
          <a:solidFill>
            <a:srgbClr val="FFFF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257" name="Google Shape;257;p35"/>
          <p:cNvSpPr txBox="1"/>
          <p:nvPr/>
        </p:nvSpPr>
        <p:spPr>
          <a:xfrm>
            <a:off x="2653200" y="4577675"/>
            <a:ext cx="1918800" cy="400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600">
                <a:solidFill>
                  <a:schemeClr val="dk2"/>
                </a:solidFill>
                <a:latin typeface="Open Sans"/>
                <a:ea typeface="Open Sans"/>
                <a:cs typeface="Open Sans"/>
                <a:sym typeface="Open Sans"/>
              </a:rPr>
              <a:t>Min. FoS: 1.18</a:t>
            </a:r>
            <a:endParaRPr b="1" sz="1600">
              <a:solidFill>
                <a:schemeClr val="dk2"/>
              </a:solidFill>
              <a:latin typeface="Open Sans"/>
              <a:ea typeface="Open Sans"/>
              <a:cs typeface="Open Sans"/>
              <a:sym typeface="Open Sans"/>
            </a:endParaRPr>
          </a:p>
        </p:txBody>
      </p:sp>
      <p:pic>
        <p:nvPicPr>
          <p:cNvPr id="258" name="Google Shape;258;p35"/>
          <p:cNvPicPr preferRelativeResize="0"/>
          <p:nvPr/>
        </p:nvPicPr>
        <p:blipFill>
          <a:blip r:embed="rId4">
            <a:alphaModFix/>
          </a:blip>
          <a:stretch>
            <a:fillRect/>
          </a:stretch>
        </p:blipFill>
        <p:spPr>
          <a:xfrm>
            <a:off x="217275" y="980925"/>
            <a:ext cx="8709450" cy="3510450"/>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2" name="Shape 262"/>
        <p:cNvGrpSpPr/>
        <p:nvPr/>
      </p:nvGrpSpPr>
      <p:grpSpPr>
        <a:xfrm>
          <a:off x="0" y="0"/>
          <a:ext cx="0" cy="0"/>
          <a:chOff x="0" y="0"/>
          <a:chExt cx="0" cy="0"/>
        </a:xfrm>
      </p:grpSpPr>
      <p:pic>
        <p:nvPicPr>
          <p:cNvPr id="263" name="Google Shape;263;p36"/>
          <p:cNvPicPr preferRelativeResize="0"/>
          <p:nvPr/>
        </p:nvPicPr>
        <p:blipFill>
          <a:blip r:embed="rId3">
            <a:alphaModFix/>
          </a:blip>
          <a:stretch>
            <a:fillRect/>
          </a:stretch>
        </p:blipFill>
        <p:spPr>
          <a:xfrm>
            <a:off x="5184597" y="2899213"/>
            <a:ext cx="3021064" cy="1827899"/>
          </a:xfrm>
          <a:prstGeom prst="rect">
            <a:avLst/>
          </a:prstGeom>
          <a:noFill/>
          <a:ln>
            <a:noFill/>
          </a:ln>
        </p:spPr>
      </p:pic>
      <p:sp>
        <p:nvSpPr>
          <p:cNvPr id="264" name="Google Shape;264;p36"/>
          <p:cNvSpPr txBox="1"/>
          <p:nvPr>
            <p:ph idx="1" type="body"/>
          </p:nvPr>
        </p:nvSpPr>
        <p:spPr>
          <a:xfrm>
            <a:off x="-146325" y="936775"/>
            <a:ext cx="5766000" cy="1827900"/>
          </a:xfrm>
          <a:prstGeom prst="rect">
            <a:avLst/>
          </a:prstGeom>
        </p:spPr>
        <p:txBody>
          <a:bodyPr anchorCtr="0" anchor="t" bIns="91425" lIns="91425" spcFirstLastPara="1" rIns="91425" wrap="square" tIns="91425">
            <a:noAutofit/>
          </a:bodyPr>
          <a:lstStyle/>
          <a:p>
            <a:pPr indent="-330200" lvl="0" marL="914400" rtl="0" algn="l">
              <a:spcBef>
                <a:spcPts val="0"/>
              </a:spcBef>
              <a:spcAft>
                <a:spcPts val="0"/>
              </a:spcAft>
              <a:buSzPts val="1600"/>
              <a:buChar char="●"/>
            </a:pPr>
            <a:r>
              <a:rPr lang="en" sz="1600"/>
              <a:t>Requirements</a:t>
            </a:r>
            <a:endParaRPr sz="1600"/>
          </a:p>
          <a:p>
            <a:pPr indent="-317500" lvl="1" marL="1371600" rtl="0" algn="l">
              <a:spcBef>
                <a:spcPts val="0"/>
              </a:spcBef>
              <a:spcAft>
                <a:spcPts val="0"/>
              </a:spcAft>
              <a:buClr>
                <a:schemeClr val="dk1"/>
              </a:buClr>
              <a:buSzPts val="1400"/>
              <a:buChar char="○"/>
            </a:pPr>
            <a:r>
              <a:rPr lang="en" sz="1400">
                <a:solidFill>
                  <a:schemeClr val="dk1"/>
                </a:solidFill>
              </a:rPr>
              <a:t>Connect the booster to the MPT</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Hold the forward closure in place</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Withstand 99.2 kN upward force (on bottom face)</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Withstand 11.4 kN downward force (on lip)</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FoS above 2*</a:t>
            </a:r>
            <a:endParaRPr sz="1600"/>
          </a:p>
        </p:txBody>
      </p:sp>
      <p:graphicFrame>
        <p:nvGraphicFramePr>
          <p:cNvPr id="265" name="Google Shape;265;p36"/>
          <p:cNvGraphicFramePr/>
          <p:nvPr/>
        </p:nvGraphicFramePr>
        <p:xfrm>
          <a:off x="645100" y="2646250"/>
          <a:ext cx="3000000" cy="3000000"/>
        </p:xfrm>
        <a:graphic>
          <a:graphicData uri="http://schemas.openxmlformats.org/drawingml/2006/table">
            <a:tbl>
              <a:tblPr>
                <a:noFill/>
                <a:tableStyleId>{FFA19231-62AA-4FEE-8271-AC25EC2EFC70}</a:tableStyleId>
              </a:tblPr>
              <a:tblGrid>
                <a:gridCol w="1706875"/>
                <a:gridCol w="1207775"/>
              </a:tblGrid>
              <a:tr h="398150">
                <a:tc>
                  <a:txBody>
                    <a:bodyPr/>
                    <a:lstStyle/>
                    <a:p>
                      <a:pPr indent="0" lvl="0" marL="0" rtl="0" algn="l">
                        <a:spcBef>
                          <a:spcPts val="0"/>
                        </a:spcBef>
                        <a:spcAft>
                          <a:spcPts val="0"/>
                        </a:spcAft>
                        <a:buNone/>
                      </a:pPr>
                      <a:r>
                        <a:rPr lang="en"/>
                        <a:t>Material</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Al 6061-T6</a:t>
                      </a:r>
                      <a:endParaRPr>
                        <a:highlight>
                          <a:srgbClr val="FFFF00"/>
                        </a:highlight>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398150">
                <a:tc>
                  <a:txBody>
                    <a:bodyPr/>
                    <a:lstStyle/>
                    <a:p>
                      <a:pPr indent="0" lvl="0" marL="0" rtl="0" algn="l">
                        <a:spcBef>
                          <a:spcPts val="0"/>
                        </a:spcBef>
                        <a:spcAft>
                          <a:spcPts val="0"/>
                        </a:spcAft>
                        <a:buNone/>
                      </a:pPr>
                      <a:r>
                        <a:rPr lang="en"/>
                        <a:t>Mass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1.51 lbs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398150">
                <a:tc>
                  <a:txBody>
                    <a:bodyPr/>
                    <a:lstStyle/>
                    <a:p>
                      <a:pPr indent="0" lvl="0" marL="0" rtl="0" algn="l">
                        <a:spcBef>
                          <a:spcPts val="0"/>
                        </a:spcBef>
                        <a:spcAft>
                          <a:spcPts val="0"/>
                        </a:spcAft>
                        <a:buNone/>
                      </a:pPr>
                      <a:r>
                        <a:rPr lang="en"/>
                        <a:t>Lower Thickness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0.200”</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17225">
                <a:tc>
                  <a:txBody>
                    <a:bodyPr/>
                    <a:lstStyle/>
                    <a:p>
                      <a:pPr indent="0" lvl="0" marL="0" rtl="0" algn="l">
                        <a:spcBef>
                          <a:spcPts val="0"/>
                        </a:spcBef>
                        <a:spcAft>
                          <a:spcPts val="0"/>
                        </a:spcAft>
                        <a:buNone/>
                      </a:pPr>
                      <a:r>
                        <a:rPr lang="en"/>
                        <a:t>Upper Thickness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0.298”</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17225">
                <a:tc>
                  <a:txBody>
                    <a:bodyPr/>
                    <a:lstStyle/>
                    <a:p>
                      <a:pPr indent="0" lvl="0" marL="0" rtl="0" algn="l">
                        <a:spcBef>
                          <a:spcPts val="0"/>
                        </a:spcBef>
                        <a:spcAft>
                          <a:spcPts val="0"/>
                        </a:spcAft>
                        <a:buNone/>
                      </a:pPr>
                      <a:r>
                        <a:rPr lang="en"/>
                        <a:t>Minimum FoS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a:solidFill>
                            <a:schemeClr val="dk1"/>
                          </a:solidFill>
                        </a:rPr>
                        <a:t>2.43</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bl>
          </a:graphicData>
        </a:graphic>
      </p:graphicFrame>
      <p:sp>
        <p:nvSpPr>
          <p:cNvPr id="266" name="Google Shape;266;p36"/>
          <p:cNvSpPr txBox="1"/>
          <p:nvPr/>
        </p:nvSpPr>
        <p:spPr>
          <a:xfrm>
            <a:off x="645100" y="4709125"/>
            <a:ext cx="2662500" cy="30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latin typeface="Open Sans Medium"/>
                <a:ea typeface="Open Sans Medium"/>
                <a:cs typeface="Open Sans Medium"/>
                <a:sym typeface="Open Sans Medium"/>
              </a:rPr>
              <a:t>*Spaceport America requirement</a:t>
            </a:r>
            <a:endParaRPr sz="1100">
              <a:latin typeface="Open Sans Medium"/>
              <a:ea typeface="Open Sans Medium"/>
              <a:cs typeface="Open Sans Medium"/>
              <a:sym typeface="Open Sans Medium"/>
            </a:endParaRPr>
          </a:p>
        </p:txBody>
      </p:sp>
      <p:sp>
        <p:nvSpPr>
          <p:cNvPr id="267" name="Google Shape;267;p36"/>
          <p:cNvSpPr txBox="1"/>
          <p:nvPr/>
        </p:nvSpPr>
        <p:spPr>
          <a:xfrm>
            <a:off x="5275498" y="2325825"/>
            <a:ext cx="777000" cy="230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FF0000"/>
                </a:solidFill>
                <a:latin typeface="Open Sans"/>
                <a:ea typeface="Open Sans"/>
                <a:cs typeface="Open Sans"/>
                <a:sym typeface="Open Sans"/>
              </a:rPr>
              <a:t>.298”</a:t>
            </a:r>
            <a:endParaRPr b="1" sz="1200">
              <a:solidFill>
                <a:srgbClr val="FF0000"/>
              </a:solidFill>
              <a:latin typeface="Open Sans"/>
              <a:ea typeface="Open Sans"/>
              <a:cs typeface="Open Sans"/>
              <a:sym typeface="Open Sans"/>
            </a:endParaRPr>
          </a:p>
        </p:txBody>
      </p:sp>
      <p:sp>
        <p:nvSpPr>
          <p:cNvPr id="268" name="Google Shape;268;p36"/>
          <p:cNvSpPr txBox="1"/>
          <p:nvPr/>
        </p:nvSpPr>
        <p:spPr>
          <a:xfrm>
            <a:off x="6432216" y="2561847"/>
            <a:ext cx="902100" cy="230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FF0000"/>
                </a:solidFill>
                <a:latin typeface="Open Sans"/>
                <a:ea typeface="Open Sans"/>
                <a:cs typeface="Open Sans"/>
                <a:sym typeface="Open Sans"/>
              </a:rPr>
              <a:t>5.750”</a:t>
            </a:r>
            <a:endParaRPr b="1" sz="1200">
              <a:solidFill>
                <a:srgbClr val="FF0000"/>
              </a:solidFill>
              <a:latin typeface="Open Sans"/>
              <a:ea typeface="Open Sans"/>
              <a:cs typeface="Open Sans"/>
              <a:sym typeface="Open Sans"/>
            </a:endParaRPr>
          </a:p>
        </p:txBody>
      </p:sp>
      <p:sp>
        <p:nvSpPr>
          <p:cNvPr id="269" name="Google Shape;269;p36"/>
          <p:cNvSpPr txBox="1"/>
          <p:nvPr/>
        </p:nvSpPr>
        <p:spPr>
          <a:xfrm>
            <a:off x="8157052" y="2980900"/>
            <a:ext cx="777000" cy="230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FF0000"/>
                </a:solidFill>
                <a:latin typeface="Open Sans"/>
                <a:ea typeface="Open Sans"/>
                <a:cs typeface="Open Sans"/>
                <a:sym typeface="Open Sans"/>
              </a:rPr>
              <a:t>1.250”</a:t>
            </a:r>
            <a:endParaRPr b="1" sz="1200">
              <a:solidFill>
                <a:srgbClr val="FF0000"/>
              </a:solidFill>
              <a:latin typeface="Open Sans"/>
              <a:ea typeface="Open Sans"/>
              <a:cs typeface="Open Sans"/>
              <a:sym typeface="Open Sans"/>
            </a:endParaRPr>
          </a:p>
        </p:txBody>
      </p:sp>
      <p:sp>
        <p:nvSpPr>
          <p:cNvPr id="270" name="Google Shape;270;p36"/>
          <p:cNvSpPr txBox="1"/>
          <p:nvPr/>
        </p:nvSpPr>
        <p:spPr>
          <a:xfrm>
            <a:off x="8120304" y="3926813"/>
            <a:ext cx="850500" cy="230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FF0000"/>
                </a:solidFill>
                <a:latin typeface="Open Sans"/>
                <a:ea typeface="Open Sans"/>
                <a:cs typeface="Open Sans"/>
                <a:sym typeface="Open Sans"/>
              </a:rPr>
              <a:t>2.188”</a:t>
            </a:r>
            <a:endParaRPr b="1" sz="1200">
              <a:solidFill>
                <a:srgbClr val="FF0000"/>
              </a:solidFill>
              <a:latin typeface="Open Sans"/>
              <a:ea typeface="Open Sans"/>
              <a:cs typeface="Open Sans"/>
              <a:sym typeface="Open Sans"/>
            </a:endParaRPr>
          </a:p>
        </p:txBody>
      </p:sp>
      <p:sp>
        <p:nvSpPr>
          <p:cNvPr id="271" name="Google Shape;271;p36"/>
          <p:cNvSpPr txBox="1"/>
          <p:nvPr/>
        </p:nvSpPr>
        <p:spPr>
          <a:xfrm>
            <a:off x="6475150" y="4675150"/>
            <a:ext cx="654300" cy="230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FF0000"/>
                </a:solidFill>
                <a:latin typeface="Open Sans"/>
                <a:ea typeface="Open Sans"/>
                <a:cs typeface="Open Sans"/>
                <a:sym typeface="Open Sans"/>
              </a:rPr>
              <a:t>5.625”</a:t>
            </a:r>
            <a:endParaRPr b="1" sz="1200">
              <a:solidFill>
                <a:srgbClr val="FF0000"/>
              </a:solidFill>
              <a:latin typeface="Open Sans"/>
              <a:ea typeface="Open Sans"/>
              <a:cs typeface="Open Sans"/>
              <a:sym typeface="Open Sans"/>
            </a:endParaRPr>
          </a:p>
        </p:txBody>
      </p:sp>
      <p:sp>
        <p:nvSpPr>
          <p:cNvPr id="272" name="Google Shape;272;p36"/>
          <p:cNvSpPr txBox="1"/>
          <p:nvPr/>
        </p:nvSpPr>
        <p:spPr>
          <a:xfrm>
            <a:off x="5275499" y="4834382"/>
            <a:ext cx="571200" cy="230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FF0000"/>
                </a:solidFill>
                <a:latin typeface="Open Sans"/>
                <a:ea typeface="Open Sans"/>
                <a:cs typeface="Open Sans"/>
                <a:sym typeface="Open Sans"/>
              </a:rPr>
              <a:t>.200”</a:t>
            </a:r>
            <a:endParaRPr b="1" sz="1200">
              <a:solidFill>
                <a:srgbClr val="FF0000"/>
              </a:solidFill>
              <a:latin typeface="Open Sans"/>
              <a:ea typeface="Open Sans"/>
              <a:cs typeface="Open Sans"/>
              <a:sym typeface="Open Sans"/>
            </a:endParaRPr>
          </a:p>
        </p:txBody>
      </p:sp>
      <p:sp>
        <p:nvSpPr>
          <p:cNvPr id="273" name="Google Shape;273;p36"/>
          <p:cNvSpPr txBox="1"/>
          <p:nvPr/>
        </p:nvSpPr>
        <p:spPr>
          <a:xfrm>
            <a:off x="4537641" y="3381598"/>
            <a:ext cx="571200" cy="276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FF0000"/>
                </a:solidFill>
                <a:latin typeface="Open Sans"/>
                <a:ea typeface="Open Sans"/>
                <a:cs typeface="Open Sans"/>
                <a:sym typeface="Open Sans"/>
              </a:rPr>
              <a:t>.250”</a:t>
            </a:r>
            <a:endParaRPr b="1" sz="1200">
              <a:solidFill>
                <a:srgbClr val="FF0000"/>
              </a:solidFill>
              <a:latin typeface="Open Sans"/>
              <a:ea typeface="Open Sans"/>
              <a:cs typeface="Open Sans"/>
              <a:sym typeface="Open Sans"/>
            </a:endParaRPr>
          </a:p>
        </p:txBody>
      </p:sp>
      <p:sp>
        <p:nvSpPr>
          <p:cNvPr id="274" name="Google Shape;274;p36"/>
          <p:cNvSpPr txBox="1"/>
          <p:nvPr>
            <p:ph idx="12" type="sldNum"/>
          </p:nvPr>
        </p:nvSpPr>
        <p:spPr>
          <a:xfrm>
            <a:off x="8173251" y="4872715"/>
            <a:ext cx="497100" cy="3000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cxnSp>
        <p:nvCxnSpPr>
          <p:cNvPr id="275" name="Google Shape;275;p36"/>
          <p:cNvCxnSpPr/>
          <p:nvPr/>
        </p:nvCxnSpPr>
        <p:spPr>
          <a:xfrm flipH="1">
            <a:off x="8156550" y="2932125"/>
            <a:ext cx="4800" cy="590700"/>
          </a:xfrm>
          <a:prstGeom prst="straightConnector1">
            <a:avLst/>
          </a:prstGeom>
          <a:noFill/>
          <a:ln cap="flat" cmpd="sng" w="9525">
            <a:solidFill>
              <a:srgbClr val="FF0000"/>
            </a:solidFill>
            <a:prstDash val="solid"/>
            <a:round/>
            <a:headEnd len="med" w="med" type="triangle"/>
            <a:tailEnd len="med" w="med" type="triangle"/>
          </a:ln>
        </p:spPr>
      </p:cxnSp>
      <p:cxnSp>
        <p:nvCxnSpPr>
          <p:cNvPr id="276" name="Google Shape;276;p36"/>
          <p:cNvCxnSpPr/>
          <p:nvPr/>
        </p:nvCxnSpPr>
        <p:spPr>
          <a:xfrm>
            <a:off x="5400675" y="2836875"/>
            <a:ext cx="2700300" cy="0"/>
          </a:xfrm>
          <a:prstGeom prst="straightConnector1">
            <a:avLst/>
          </a:prstGeom>
          <a:noFill/>
          <a:ln cap="flat" cmpd="sng" w="9525">
            <a:solidFill>
              <a:srgbClr val="FF0000"/>
            </a:solidFill>
            <a:prstDash val="solid"/>
            <a:round/>
            <a:headEnd len="med" w="med" type="triangle"/>
            <a:tailEnd len="med" w="med" type="triangle"/>
          </a:ln>
        </p:spPr>
      </p:cxnSp>
      <p:cxnSp>
        <p:nvCxnSpPr>
          <p:cNvPr id="277" name="Google Shape;277;p36"/>
          <p:cNvCxnSpPr/>
          <p:nvPr/>
        </p:nvCxnSpPr>
        <p:spPr>
          <a:xfrm>
            <a:off x="5383225" y="2694000"/>
            <a:ext cx="219000" cy="4800"/>
          </a:xfrm>
          <a:prstGeom prst="straightConnector1">
            <a:avLst/>
          </a:prstGeom>
          <a:noFill/>
          <a:ln cap="flat" cmpd="sng" w="9525">
            <a:solidFill>
              <a:srgbClr val="FF0000"/>
            </a:solidFill>
            <a:prstDash val="solid"/>
            <a:round/>
            <a:headEnd len="med" w="med" type="triangle"/>
            <a:tailEnd len="med" w="med" type="triangle"/>
          </a:ln>
        </p:spPr>
      </p:cxnSp>
      <p:cxnSp>
        <p:nvCxnSpPr>
          <p:cNvPr id="278" name="Google Shape;278;p36"/>
          <p:cNvCxnSpPr/>
          <p:nvPr/>
        </p:nvCxnSpPr>
        <p:spPr>
          <a:xfrm>
            <a:off x="8107375" y="3636975"/>
            <a:ext cx="9600" cy="990600"/>
          </a:xfrm>
          <a:prstGeom prst="straightConnector1">
            <a:avLst/>
          </a:prstGeom>
          <a:noFill/>
          <a:ln cap="flat" cmpd="sng" w="9525">
            <a:solidFill>
              <a:srgbClr val="FF0000"/>
            </a:solidFill>
            <a:prstDash val="solid"/>
            <a:round/>
            <a:headEnd len="med" w="med" type="triangle"/>
            <a:tailEnd len="med" w="med" type="triangle"/>
          </a:ln>
        </p:spPr>
      </p:cxnSp>
      <p:cxnSp>
        <p:nvCxnSpPr>
          <p:cNvPr id="279" name="Google Shape;279;p36"/>
          <p:cNvCxnSpPr/>
          <p:nvPr/>
        </p:nvCxnSpPr>
        <p:spPr>
          <a:xfrm flipH="1" rot="10800000">
            <a:off x="5445825" y="4727100"/>
            <a:ext cx="2610000" cy="14400"/>
          </a:xfrm>
          <a:prstGeom prst="straightConnector1">
            <a:avLst/>
          </a:prstGeom>
          <a:noFill/>
          <a:ln cap="flat" cmpd="sng" w="9525">
            <a:solidFill>
              <a:srgbClr val="FF0000"/>
            </a:solidFill>
            <a:prstDash val="solid"/>
            <a:round/>
            <a:headEnd len="med" w="med" type="triangle"/>
            <a:tailEnd len="med" w="med" type="triangle"/>
          </a:ln>
        </p:spPr>
      </p:cxnSp>
      <p:cxnSp>
        <p:nvCxnSpPr>
          <p:cNvPr id="280" name="Google Shape;280;p36"/>
          <p:cNvCxnSpPr/>
          <p:nvPr/>
        </p:nvCxnSpPr>
        <p:spPr>
          <a:xfrm>
            <a:off x="5400675" y="4834375"/>
            <a:ext cx="219000" cy="4800"/>
          </a:xfrm>
          <a:prstGeom prst="straightConnector1">
            <a:avLst/>
          </a:prstGeom>
          <a:noFill/>
          <a:ln cap="flat" cmpd="sng" w="9525">
            <a:solidFill>
              <a:srgbClr val="FF0000"/>
            </a:solidFill>
            <a:prstDash val="solid"/>
            <a:round/>
            <a:headEnd len="med" w="med" type="triangle"/>
            <a:tailEnd len="med" w="med" type="triangle"/>
          </a:ln>
        </p:spPr>
      </p:cxnSp>
      <p:cxnSp>
        <p:nvCxnSpPr>
          <p:cNvPr id="281" name="Google Shape;281;p36"/>
          <p:cNvCxnSpPr/>
          <p:nvPr/>
        </p:nvCxnSpPr>
        <p:spPr>
          <a:xfrm>
            <a:off x="5144325" y="3461700"/>
            <a:ext cx="4800" cy="196200"/>
          </a:xfrm>
          <a:prstGeom prst="straightConnector1">
            <a:avLst/>
          </a:prstGeom>
          <a:noFill/>
          <a:ln cap="flat" cmpd="sng" w="9525">
            <a:solidFill>
              <a:srgbClr val="FF0000"/>
            </a:solidFill>
            <a:prstDash val="solid"/>
            <a:round/>
            <a:headEnd len="med" w="med" type="triangle"/>
            <a:tailEnd len="med" w="med" type="triangle"/>
          </a:ln>
        </p:spPr>
      </p:cxnSp>
      <p:sp>
        <p:nvSpPr>
          <p:cNvPr id="282" name="Google Shape;282;p36"/>
          <p:cNvSpPr txBox="1"/>
          <p:nvPr>
            <p:ph type="title"/>
          </p:nvPr>
        </p:nvSpPr>
        <p:spPr>
          <a:xfrm>
            <a:off x="311700" y="445025"/>
            <a:ext cx="3888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Forward Retention Ring</a:t>
            </a:r>
            <a:endParaRPr>
              <a:solidFill>
                <a:srgbClr val="990000"/>
              </a:solidFill>
            </a:endParaRPr>
          </a:p>
        </p:txBody>
      </p:sp>
      <p:pic>
        <p:nvPicPr>
          <p:cNvPr id="283" name="Google Shape;283;p36"/>
          <p:cNvPicPr preferRelativeResize="0"/>
          <p:nvPr/>
        </p:nvPicPr>
        <p:blipFill>
          <a:blip r:embed="rId4">
            <a:alphaModFix/>
          </a:blip>
          <a:stretch>
            <a:fillRect/>
          </a:stretch>
        </p:blipFill>
        <p:spPr>
          <a:xfrm>
            <a:off x="5687673" y="180450"/>
            <a:ext cx="2229258" cy="2257047"/>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7" name="Shape 287"/>
        <p:cNvGrpSpPr/>
        <p:nvPr/>
      </p:nvGrpSpPr>
      <p:grpSpPr>
        <a:xfrm>
          <a:off x="0" y="0"/>
          <a:ext cx="0" cy="0"/>
          <a:chOff x="0" y="0"/>
          <a:chExt cx="0" cy="0"/>
        </a:xfrm>
      </p:grpSpPr>
      <p:sp>
        <p:nvSpPr>
          <p:cNvPr id="288" name="Google Shape;288;p37"/>
          <p:cNvSpPr txBox="1"/>
          <p:nvPr>
            <p:ph type="title"/>
          </p:nvPr>
        </p:nvSpPr>
        <p:spPr>
          <a:xfrm>
            <a:off x="311700" y="445025"/>
            <a:ext cx="59211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Anticipated Maximum Forces</a:t>
            </a:r>
            <a:endParaRPr>
              <a:solidFill>
                <a:srgbClr val="990000"/>
              </a:solidFill>
            </a:endParaRPr>
          </a:p>
        </p:txBody>
      </p:sp>
      <p:sp>
        <p:nvSpPr>
          <p:cNvPr id="289" name="Google Shape;289;p37"/>
          <p:cNvSpPr txBox="1"/>
          <p:nvPr>
            <p:ph idx="1" type="body"/>
          </p:nvPr>
        </p:nvSpPr>
        <p:spPr>
          <a:xfrm>
            <a:off x="422350" y="1017725"/>
            <a:ext cx="8520600" cy="3124500"/>
          </a:xfrm>
          <a:prstGeom prst="rect">
            <a:avLst/>
          </a:prstGeom>
        </p:spPr>
        <p:txBody>
          <a:bodyPr anchorCtr="0" anchor="t" bIns="91425" lIns="91425" spcFirstLastPara="1" rIns="91425" wrap="square" tIns="91425">
            <a:noAutofit/>
          </a:bodyPr>
          <a:lstStyle/>
          <a:p>
            <a:pPr indent="-330200" lvl="0" marL="457200" rtl="0" algn="l">
              <a:spcBef>
                <a:spcPts val="0"/>
              </a:spcBef>
              <a:spcAft>
                <a:spcPts val="0"/>
              </a:spcAft>
              <a:buSzPts val="1600"/>
              <a:buChar char="●"/>
            </a:pPr>
            <a:r>
              <a:rPr lang="en" sz="1600"/>
              <a:t>Upward Forces</a:t>
            </a:r>
            <a:endParaRPr sz="1600"/>
          </a:p>
          <a:p>
            <a:pPr indent="-317500" lvl="1" marL="914400" rtl="0" algn="l">
              <a:spcBef>
                <a:spcPts val="0"/>
              </a:spcBef>
              <a:spcAft>
                <a:spcPts val="0"/>
              </a:spcAft>
              <a:buClr>
                <a:srgbClr val="000000"/>
              </a:buClr>
              <a:buSzPts val="1400"/>
              <a:buFont typeface="Open Sans"/>
              <a:buChar char="○"/>
            </a:pPr>
            <a:r>
              <a:rPr lang="en" sz="1400">
                <a:solidFill>
                  <a:schemeClr val="dk1"/>
                </a:solidFill>
              </a:rPr>
              <a:t>99.2 kN</a:t>
            </a:r>
            <a:r>
              <a:rPr lang="en" sz="1400">
                <a:solidFill>
                  <a:schemeClr val="dk1"/>
                </a:solidFill>
                <a:latin typeface="Open Sans"/>
                <a:ea typeface="Open Sans"/>
                <a:cs typeface="Open Sans"/>
                <a:sym typeface="Open Sans"/>
              </a:rPr>
              <a:t> </a:t>
            </a:r>
            <a:endParaRPr sz="1400">
              <a:solidFill>
                <a:schemeClr val="dk1"/>
              </a:solidFill>
              <a:latin typeface="Open Sans"/>
              <a:ea typeface="Open Sans"/>
              <a:cs typeface="Open Sans"/>
              <a:sym typeface="Open Sans"/>
            </a:endParaRPr>
          </a:p>
          <a:p>
            <a:pPr indent="-317500" lvl="1" marL="914400" rtl="0" algn="l">
              <a:spcBef>
                <a:spcPts val="0"/>
              </a:spcBef>
              <a:spcAft>
                <a:spcPts val="0"/>
              </a:spcAft>
              <a:buClr>
                <a:srgbClr val="000000"/>
              </a:buClr>
              <a:buSzPts val="1400"/>
              <a:buFont typeface="Open Sans"/>
              <a:buChar char="○"/>
            </a:pPr>
            <a:r>
              <a:rPr lang="en" sz="1400">
                <a:solidFill>
                  <a:schemeClr val="dk1"/>
                </a:solidFill>
              </a:rPr>
              <a:t>Derived from anticipated maximum internal pressure and surface area of the FC</a:t>
            </a:r>
            <a:r>
              <a:rPr lang="en" sz="1400">
                <a:solidFill>
                  <a:schemeClr val="dk1"/>
                </a:solidFill>
                <a:latin typeface="Open Sans"/>
                <a:ea typeface="Open Sans"/>
                <a:cs typeface="Open Sans"/>
                <a:sym typeface="Open Sans"/>
              </a:rPr>
              <a:t> </a:t>
            </a:r>
            <a:endParaRPr sz="1400">
              <a:solidFill>
                <a:schemeClr val="dk1"/>
              </a:solidFill>
              <a:latin typeface="Open Sans"/>
              <a:ea typeface="Open Sans"/>
              <a:cs typeface="Open Sans"/>
              <a:sym typeface="Open Sans"/>
            </a:endParaRPr>
          </a:p>
          <a:p>
            <a:pPr indent="-330200" lvl="0" marL="457200" rtl="0" algn="l">
              <a:spcBef>
                <a:spcPts val="0"/>
              </a:spcBef>
              <a:spcAft>
                <a:spcPts val="0"/>
              </a:spcAft>
              <a:buSzPts val="1600"/>
              <a:buChar char="●"/>
            </a:pPr>
            <a:r>
              <a:rPr lang="en" sz="1600"/>
              <a:t>Downward Forces</a:t>
            </a:r>
            <a:endParaRPr sz="1600"/>
          </a:p>
          <a:p>
            <a:pPr indent="-317500" lvl="1" marL="914400" rtl="0" algn="l">
              <a:spcBef>
                <a:spcPts val="0"/>
              </a:spcBef>
              <a:spcAft>
                <a:spcPts val="0"/>
              </a:spcAft>
              <a:buClr>
                <a:srgbClr val="000000"/>
              </a:buClr>
              <a:buSzPts val="1400"/>
              <a:buChar char="○"/>
            </a:pPr>
            <a:r>
              <a:rPr lang="en" sz="1400">
                <a:solidFill>
                  <a:schemeClr val="dk1"/>
                </a:solidFill>
              </a:rPr>
              <a:t>11.4</a:t>
            </a:r>
            <a:r>
              <a:rPr lang="en" sz="1400">
                <a:solidFill>
                  <a:schemeClr val="dk1"/>
                </a:solidFill>
                <a:latin typeface="Open Sans"/>
                <a:ea typeface="Open Sans"/>
                <a:cs typeface="Open Sans"/>
                <a:sym typeface="Open Sans"/>
              </a:rPr>
              <a:t> kN</a:t>
            </a:r>
            <a:endParaRPr sz="1400">
              <a:solidFill>
                <a:schemeClr val="dk1"/>
              </a:solidFill>
            </a:endParaRPr>
          </a:p>
          <a:p>
            <a:pPr indent="-317500" lvl="1" marL="914400" rtl="0" algn="l">
              <a:spcBef>
                <a:spcPts val="0"/>
              </a:spcBef>
              <a:spcAft>
                <a:spcPts val="0"/>
              </a:spcAft>
              <a:buClr>
                <a:srgbClr val="000000"/>
              </a:buClr>
              <a:buSzPts val="1400"/>
              <a:buChar char="○"/>
            </a:pPr>
            <a:r>
              <a:rPr lang="en" sz="1400">
                <a:solidFill>
                  <a:schemeClr val="dk1"/>
                </a:solidFill>
              </a:rPr>
              <a:t>Derived from summing g-force and drag maximums</a:t>
            </a:r>
            <a:endParaRPr sz="1400">
              <a:solidFill>
                <a:schemeClr val="dk1"/>
              </a:solidFill>
            </a:endParaRPr>
          </a:p>
          <a:p>
            <a:pPr indent="-317500" lvl="1" marL="914400" rtl="0" algn="l">
              <a:spcBef>
                <a:spcPts val="0"/>
              </a:spcBef>
              <a:spcAft>
                <a:spcPts val="0"/>
              </a:spcAft>
              <a:buClr>
                <a:srgbClr val="000000"/>
              </a:buClr>
              <a:buSzPts val="1400"/>
              <a:buChar char="○"/>
            </a:pPr>
            <a:r>
              <a:rPr lang="en" sz="1400">
                <a:solidFill>
                  <a:schemeClr val="dk1"/>
                </a:solidFill>
              </a:rPr>
              <a:t>31.2</a:t>
            </a:r>
            <a:r>
              <a:rPr lang="en" sz="1400">
                <a:solidFill>
                  <a:schemeClr val="dk1"/>
                </a:solidFill>
                <a:latin typeface="Open Sans"/>
                <a:ea typeface="Open Sans"/>
                <a:cs typeface="Open Sans"/>
                <a:sym typeface="Open Sans"/>
              </a:rPr>
              <a:t> kg (</a:t>
            </a:r>
            <a:r>
              <a:rPr lang="en" sz="1400">
                <a:solidFill>
                  <a:schemeClr val="dk1"/>
                </a:solidFill>
              </a:rPr>
              <a:t>Mass above FRR)</a:t>
            </a:r>
            <a:r>
              <a:rPr lang="en" sz="1400">
                <a:solidFill>
                  <a:schemeClr val="dk1"/>
                </a:solidFill>
                <a:latin typeface="Open Sans"/>
                <a:ea typeface="Open Sans"/>
                <a:cs typeface="Open Sans"/>
                <a:sym typeface="Open Sans"/>
              </a:rPr>
              <a:t> * </a:t>
            </a:r>
            <a:r>
              <a:rPr lang="en" sz="1400">
                <a:solidFill>
                  <a:schemeClr val="dk1"/>
                </a:solidFill>
              </a:rPr>
              <a:t>360</a:t>
            </a:r>
            <a:r>
              <a:rPr lang="en" sz="1400">
                <a:solidFill>
                  <a:schemeClr val="dk1"/>
                </a:solidFill>
                <a:latin typeface="Open Sans"/>
                <a:ea typeface="Open Sans"/>
                <a:cs typeface="Open Sans"/>
                <a:sym typeface="Open Sans"/>
              </a:rPr>
              <a:t> </a:t>
            </a:r>
            <a:r>
              <a:rPr lang="en" sz="1400">
                <a:solidFill>
                  <a:schemeClr val="dk1"/>
                </a:solidFill>
              </a:rPr>
              <a:t>m/s</a:t>
            </a:r>
            <a:r>
              <a:rPr baseline="30000" lang="en" sz="1400">
                <a:solidFill>
                  <a:schemeClr val="dk1"/>
                </a:solidFill>
              </a:rPr>
              <a:t>2</a:t>
            </a:r>
            <a:r>
              <a:rPr lang="en" sz="1400">
                <a:solidFill>
                  <a:schemeClr val="dk1"/>
                </a:solidFill>
              </a:rPr>
              <a:t> (max acceleration) </a:t>
            </a:r>
            <a:r>
              <a:rPr lang="en" sz="1400">
                <a:solidFill>
                  <a:schemeClr val="dk1"/>
                </a:solidFill>
                <a:latin typeface="Open Sans"/>
                <a:ea typeface="Open Sans"/>
                <a:cs typeface="Open Sans"/>
                <a:sym typeface="Open Sans"/>
              </a:rPr>
              <a:t>= </a:t>
            </a:r>
            <a:r>
              <a:rPr lang="en" sz="1400">
                <a:solidFill>
                  <a:schemeClr val="dk1"/>
                </a:solidFill>
              </a:rPr>
              <a:t>11.22 </a:t>
            </a:r>
            <a:r>
              <a:rPr lang="en" sz="1400">
                <a:solidFill>
                  <a:schemeClr val="dk1"/>
                </a:solidFill>
                <a:latin typeface="Open Sans"/>
                <a:ea typeface="Open Sans"/>
                <a:cs typeface="Open Sans"/>
                <a:sym typeface="Open Sans"/>
              </a:rPr>
              <a:t> kN </a:t>
            </a:r>
            <a:endParaRPr sz="1400">
              <a:solidFill>
                <a:schemeClr val="dk1"/>
              </a:solidFill>
            </a:endParaRPr>
          </a:p>
          <a:p>
            <a:pPr indent="-317500" lvl="1" marL="914400" rtl="0" algn="l">
              <a:spcBef>
                <a:spcPts val="0"/>
              </a:spcBef>
              <a:spcAft>
                <a:spcPts val="0"/>
              </a:spcAft>
              <a:buClr>
                <a:srgbClr val="000000"/>
              </a:buClr>
              <a:buSzPts val="1400"/>
              <a:buChar char="○"/>
            </a:pPr>
            <a:r>
              <a:rPr lang="en" sz="1400">
                <a:solidFill>
                  <a:schemeClr val="dk1"/>
                </a:solidFill>
                <a:latin typeface="Open Sans"/>
                <a:ea typeface="Open Sans"/>
                <a:cs typeface="Open Sans"/>
                <a:sym typeface="Open Sans"/>
              </a:rPr>
              <a:t>Drag: 0.184 kN</a:t>
            </a:r>
            <a:endParaRPr sz="1400">
              <a:solidFill>
                <a:schemeClr val="dk1"/>
              </a:solidFill>
              <a:latin typeface="Open Sans"/>
              <a:ea typeface="Open Sans"/>
              <a:cs typeface="Open Sans"/>
              <a:sym typeface="Open Sans"/>
            </a:endParaRPr>
          </a:p>
        </p:txBody>
      </p:sp>
      <p:sp>
        <p:nvSpPr>
          <p:cNvPr id="290" name="Google Shape;290;p3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91" name="Google Shape;291;p37"/>
          <p:cNvSpPr txBox="1"/>
          <p:nvPr/>
        </p:nvSpPr>
        <p:spPr>
          <a:xfrm>
            <a:off x="10071525" y="2049075"/>
            <a:ext cx="1589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rgbClr val="FF0000"/>
                </a:solidFill>
              </a:rPr>
              <a:t>Forward Closure</a:t>
            </a:r>
            <a:endParaRPr>
              <a:solidFill>
                <a:srgbClr val="FF0000"/>
              </a:solidFill>
            </a:endParaRPr>
          </a:p>
        </p:txBody>
      </p:sp>
      <p:pic>
        <p:nvPicPr>
          <p:cNvPr id="292" name="Google Shape;292;p37"/>
          <p:cNvPicPr preferRelativeResize="0"/>
          <p:nvPr/>
        </p:nvPicPr>
        <p:blipFill>
          <a:blip r:embed="rId3">
            <a:alphaModFix/>
          </a:blip>
          <a:stretch>
            <a:fillRect/>
          </a:stretch>
        </p:blipFill>
        <p:spPr>
          <a:xfrm>
            <a:off x="9380800" y="2449275"/>
            <a:ext cx="3426725" cy="2307674"/>
          </a:xfrm>
          <a:prstGeom prst="rect">
            <a:avLst/>
          </a:prstGeom>
          <a:noFill/>
          <a:ln>
            <a:noFill/>
          </a:ln>
        </p:spPr>
      </p:pic>
      <p:cxnSp>
        <p:nvCxnSpPr>
          <p:cNvPr id="293" name="Google Shape;293;p37"/>
          <p:cNvCxnSpPr/>
          <p:nvPr/>
        </p:nvCxnSpPr>
        <p:spPr>
          <a:xfrm flipH="1">
            <a:off x="10667075" y="2447700"/>
            <a:ext cx="6900" cy="576900"/>
          </a:xfrm>
          <a:prstGeom prst="straightConnector1">
            <a:avLst/>
          </a:prstGeom>
          <a:noFill/>
          <a:ln cap="flat" cmpd="sng" w="9525">
            <a:solidFill>
              <a:srgbClr val="FF0000"/>
            </a:solidFill>
            <a:prstDash val="solid"/>
            <a:round/>
            <a:headEnd len="med" w="med" type="none"/>
            <a:tailEnd len="med" w="med" type="triangle"/>
          </a:ln>
        </p:spPr>
      </p:cxnSp>
      <p:sp>
        <p:nvSpPr>
          <p:cNvPr id="294" name="Google Shape;294;p37"/>
          <p:cNvSpPr/>
          <p:nvPr/>
        </p:nvSpPr>
        <p:spPr>
          <a:xfrm>
            <a:off x="692700" y="4584275"/>
            <a:ext cx="5327700" cy="393600"/>
          </a:xfrm>
          <a:prstGeom prst="rect">
            <a:avLst/>
          </a:prstGeom>
          <a:solidFill>
            <a:srgbClr val="FFFF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8" name="Shape 298"/>
        <p:cNvGrpSpPr/>
        <p:nvPr/>
      </p:nvGrpSpPr>
      <p:grpSpPr>
        <a:xfrm>
          <a:off x="0" y="0"/>
          <a:ext cx="0" cy="0"/>
          <a:chOff x="0" y="0"/>
          <a:chExt cx="0" cy="0"/>
        </a:xfrm>
      </p:grpSpPr>
      <p:sp>
        <p:nvSpPr>
          <p:cNvPr id="299" name="Google Shape;299;p3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00" name="Google Shape;300;p38"/>
          <p:cNvSpPr txBox="1"/>
          <p:nvPr/>
        </p:nvSpPr>
        <p:spPr>
          <a:xfrm>
            <a:off x="10071525" y="2049075"/>
            <a:ext cx="1589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rgbClr val="FF0000"/>
                </a:solidFill>
              </a:rPr>
              <a:t>Forward Closure</a:t>
            </a:r>
            <a:endParaRPr>
              <a:solidFill>
                <a:srgbClr val="FF0000"/>
              </a:solidFill>
            </a:endParaRPr>
          </a:p>
        </p:txBody>
      </p:sp>
      <p:pic>
        <p:nvPicPr>
          <p:cNvPr id="301" name="Google Shape;301;p38"/>
          <p:cNvPicPr preferRelativeResize="0"/>
          <p:nvPr/>
        </p:nvPicPr>
        <p:blipFill>
          <a:blip r:embed="rId3">
            <a:alphaModFix/>
          </a:blip>
          <a:stretch>
            <a:fillRect/>
          </a:stretch>
        </p:blipFill>
        <p:spPr>
          <a:xfrm>
            <a:off x="9380800" y="2449275"/>
            <a:ext cx="3426725" cy="2307674"/>
          </a:xfrm>
          <a:prstGeom prst="rect">
            <a:avLst/>
          </a:prstGeom>
          <a:noFill/>
          <a:ln>
            <a:noFill/>
          </a:ln>
        </p:spPr>
      </p:pic>
      <p:cxnSp>
        <p:nvCxnSpPr>
          <p:cNvPr id="302" name="Google Shape;302;p38"/>
          <p:cNvCxnSpPr/>
          <p:nvPr/>
        </p:nvCxnSpPr>
        <p:spPr>
          <a:xfrm flipH="1">
            <a:off x="10667075" y="2447700"/>
            <a:ext cx="6900" cy="576900"/>
          </a:xfrm>
          <a:prstGeom prst="straightConnector1">
            <a:avLst/>
          </a:prstGeom>
          <a:noFill/>
          <a:ln cap="flat" cmpd="sng" w="9525">
            <a:solidFill>
              <a:srgbClr val="FF0000"/>
            </a:solidFill>
            <a:prstDash val="solid"/>
            <a:round/>
            <a:headEnd len="med" w="med" type="none"/>
            <a:tailEnd len="med" w="med" type="triangle"/>
          </a:ln>
        </p:spPr>
      </p:cxnSp>
      <p:sp>
        <p:nvSpPr>
          <p:cNvPr id="303" name="Google Shape;303;p38"/>
          <p:cNvSpPr txBox="1"/>
          <p:nvPr>
            <p:ph type="title"/>
          </p:nvPr>
        </p:nvSpPr>
        <p:spPr>
          <a:xfrm>
            <a:off x="311700" y="411525"/>
            <a:ext cx="3888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FoS (upward forces)</a:t>
            </a:r>
            <a:endParaRPr>
              <a:solidFill>
                <a:srgbClr val="990000"/>
              </a:solidFill>
            </a:endParaRPr>
          </a:p>
        </p:txBody>
      </p:sp>
      <p:sp>
        <p:nvSpPr>
          <p:cNvPr id="304" name="Google Shape;304;p38"/>
          <p:cNvSpPr/>
          <p:nvPr/>
        </p:nvSpPr>
        <p:spPr>
          <a:xfrm>
            <a:off x="692700" y="4584275"/>
            <a:ext cx="5327700" cy="393600"/>
          </a:xfrm>
          <a:prstGeom prst="rect">
            <a:avLst/>
          </a:prstGeom>
          <a:solidFill>
            <a:srgbClr val="FFFF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305" name="Google Shape;305;p38"/>
          <p:cNvSpPr txBox="1"/>
          <p:nvPr/>
        </p:nvSpPr>
        <p:spPr>
          <a:xfrm>
            <a:off x="2653200" y="4577675"/>
            <a:ext cx="1918800" cy="400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600">
                <a:solidFill>
                  <a:schemeClr val="dk2"/>
                </a:solidFill>
                <a:latin typeface="Open Sans"/>
                <a:ea typeface="Open Sans"/>
                <a:cs typeface="Open Sans"/>
                <a:sym typeface="Open Sans"/>
              </a:rPr>
              <a:t>Min. FoS: 2.43</a:t>
            </a:r>
            <a:endParaRPr b="1" sz="1600">
              <a:solidFill>
                <a:schemeClr val="dk2"/>
              </a:solidFill>
              <a:latin typeface="Open Sans"/>
              <a:ea typeface="Open Sans"/>
              <a:cs typeface="Open Sans"/>
              <a:sym typeface="Open Sans"/>
            </a:endParaRPr>
          </a:p>
        </p:txBody>
      </p:sp>
      <p:pic>
        <p:nvPicPr>
          <p:cNvPr id="306" name="Google Shape;306;p38"/>
          <p:cNvPicPr preferRelativeResize="0"/>
          <p:nvPr/>
        </p:nvPicPr>
        <p:blipFill>
          <a:blip r:embed="rId4">
            <a:alphaModFix/>
          </a:blip>
          <a:stretch>
            <a:fillRect/>
          </a:stretch>
        </p:blipFill>
        <p:spPr>
          <a:xfrm>
            <a:off x="1263628" y="984225"/>
            <a:ext cx="6616748" cy="372355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0" name="Shape 310"/>
        <p:cNvGrpSpPr/>
        <p:nvPr/>
      </p:nvGrpSpPr>
      <p:grpSpPr>
        <a:xfrm>
          <a:off x="0" y="0"/>
          <a:ext cx="0" cy="0"/>
          <a:chOff x="0" y="0"/>
          <a:chExt cx="0" cy="0"/>
        </a:xfrm>
      </p:grpSpPr>
      <p:sp>
        <p:nvSpPr>
          <p:cNvPr id="311" name="Google Shape;311;p3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12" name="Google Shape;312;p39"/>
          <p:cNvSpPr txBox="1"/>
          <p:nvPr>
            <p:ph type="title"/>
          </p:nvPr>
        </p:nvSpPr>
        <p:spPr>
          <a:xfrm>
            <a:off x="311700" y="411525"/>
            <a:ext cx="3888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FEA (max displacement)</a:t>
            </a:r>
            <a:endParaRPr>
              <a:solidFill>
                <a:srgbClr val="990000"/>
              </a:solidFill>
            </a:endParaRPr>
          </a:p>
        </p:txBody>
      </p:sp>
      <p:sp>
        <p:nvSpPr>
          <p:cNvPr id="313" name="Google Shape;313;p39"/>
          <p:cNvSpPr txBox="1"/>
          <p:nvPr/>
        </p:nvSpPr>
        <p:spPr>
          <a:xfrm>
            <a:off x="2128625" y="4659900"/>
            <a:ext cx="3466500" cy="400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600">
                <a:solidFill>
                  <a:schemeClr val="dk2"/>
                </a:solidFill>
                <a:latin typeface="Open Sans"/>
                <a:ea typeface="Open Sans"/>
                <a:cs typeface="Open Sans"/>
                <a:sym typeface="Open Sans"/>
              </a:rPr>
              <a:t>Max Displacement: .0000624 in</a:t>
            </a:r>
            <a:endParaRPr b="1" sz="1600">
              <a:solidFill>
                <a:schemeClr val="dk2"/>
              </a:solidFill>
              <a:latin typeface="Open Sans"/>
              <a:ea typeface="Open Sans"/>
              <a:cs typeface="Open Sans"/>
              <a:sym typeface="Open Sans"/>
            </a:endParaRPr>
          </a:p>
        </p:txBody>
      </p:sp>
      <p:pic>
        <p:nvPicPr>
          <p:cNvPr id="314" name="Google Shape;314;p39"/>
          <p:cNvPicPr preferRelativeResize="0"/>
          <p:nvPr/>
        </p:nvPicPr>
        <p:blipFill>
          <a:blip r:embed="rId3">
            <a:alphaModFix/>
          </a:blip>
          <a:stretch>
            <a:fillRect/>
          </a:stretch>
        </p:blipFill>
        <p:spPr>
          <a:xfrm>
            <a:off x="1090775" y="1040975"/>
            <a:ext cx="6962450" cy="3562175"/>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8" name="Shape 318"/>
        <p:cNvGrpSpPr/>
        <p:nvPr/>
      </p:nvGrpSpPr>
      <p:grpSpPr>
        <a:xfrm>
          <a:off x="0" y="0"/>
          <a:ext cx="0" cy="0"/>
          <a:chOff x="0" y="0"/>
          <a:chExt cx="0" cy="0"/>
        </a:xfrm>
      </p:grpSpPr>
      <p:sp>
        <p:nvSpPr>
          <p:cNvPr id="319" name="Google Shape;319;p4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20" name="Google Shape;320;p4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Bolt Selection</a:t>
            </a:r>
            <a:endParaRPr>
              <a:solidFill>
                <a:srgbClr val="990000"/>
              </a:solidFill>
            </a:endParaRPr>
          </a:p>
        </p:txBody>
      </p:sp>
      <p:graphicFrame>
        <p:nvGraphicFramePr>
          <p:cNvPr id="321" name="Google Shape;321;p40"/>
          <p:cNvGraphicFramePr/>
          <p:nvPr/>
        </p:nvGraphicFramePr>
        <p:xfrm>
          <a:off x="1041675" y="2251550"/>
          <a:ext cx="3000000" cy="3000000"/>
        </p:xfrm>
        <a:graphic>
          <a:graphicData uri="http://schemas.openxmlformats.org/drawingml/2006/table">
            <a:tbl>
              <a:tblPr>
                <a:noFill/>
                <a:tableStyleId>{FFA19231-62AA-4FEE-8271-AC25EC2EFC70}</a:tableStyleId>
              </a:tblPr>
              <a:tblGrid>
                <a:gridCol w="1707075"/>
                <a:gridCol w="2260525"/>
              </a:tblGrid>
              <a:tr h="377850">
                <a:tc>
                  <a:txBody>
                    <a:bodyPr/>
                    <a:lstStyle/>
                    <a:p>
                      <a:pPr indent="0" lvl="0" marL="0" rtl="0" algn="l">
                        <a:spcBef>
                          <a:spcPts val="0"/>
                        </a:spcBef>
                        <a:spcAft>
                          <a:spcPts val="0"/>
                        </a:spcAft>
                        <a:buNone/>
                      </a:pPr>
                      <a:r>
                        <a:rPr lang="en"/>
                        <a:t>Threads</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t>5/16-18</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377850">
                <a:tc>
                  <a:txBody>
                    <a:bodyPr/>
                    <a:lstStyle/>
                    <a:p>
                      <a:pPr indent="0" lvl="0" marL="0" rtl="0" algn="l">
                        <a:spcBef>
                          <a:spcPts val="0"/>
                        </a:spcBef>
                        <a:spcAft>
                          <a:spcPts val="0"/>
                        </a:spcAft>
                        <a:buNone/>
                      </a:pPr>
                      <a:r>
                        <a:rPr lang="en"/>
                        <a:t>Length</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t>3/4”</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377850">
                <a:tc>
                  <a:txBody>
                    <a:bodyPr/>
                    <a:lstStyle/>
                    <a:p>
                      <a:pPr indent="0" lvl="0" marL="0" rtl="0" algn="l">
                        <a:spcBef>
                          <a:spcPts val="0"/>
                        </a:spcBef>
                        <a:spcAft>
                          <a:spcPts val="0"/>
                        </a:spcAft>
                        <a:buNone/>
                      </a:pPr>
                      <a:r>
                        <a:rPr lang="en"/>
                        <a:t>Countersink Angle</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t>82</a:t>
                      </a:r>
                      <a:r>
                        <a:rPr baseline="30000" lang="en"/>
                        <a:t>o</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377850">
                <a:tc>
                  <a:txBody>
                    <a:bodyPr/>
                    <a:lstStyle/>
                    <a:p>
                      <a:pPr indent="0" lvl="0" marL="0" rtl="0" algn="l">
                        <a:spcBef>
                          <a:spcPts val="0"/>
                        </a:spcBef>
                        <a:spcAft>
                          <a:spcPts val="0"/>
                        </a:spcAft>
                        <a:buNone/>
                      </a:pPr>
                      <a:r>
                        <a:rPr lang="en"/>
                        <a:t>Material</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t>Black-Oxide Alloy Steel</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377850">
                <a:tc>
                  <a:txBody>
                    <a:bodyPr/>
                    <a:lstStyle/>
                    <a:p>
                      <a:pPr indent="0" lvl="0" marL="0" rtl="0" algn="l">
                        <a:spcBef>
                          <a:spcPts val="0"/>
                        </a:spcBef>
                        <a:spcAft>
                          <a:spcPts val="0"/>
                        </a:spcAft>
                        <a:buNone/>
                      </a:pPr>
                      <a:r>
                        <a:rPr lang="en"/>
                        <a:t>Tensile Strength</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t>140,000 psi</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bl>
          </a:graphicData>
        </a:graphic>
      </p:graphicFrame>
      <p:sp>
        <p:nvSpPr>
          <p:cNvPr id="322" name="Google Shape;322;p40"/>
          <p:cNvSpPr txBox="1"/>
          <p:nvPr>
            <p:ph idx="1" type="body"/>
          </p:nvPr>
        </p:nvSpPr>
        <p:spPr>
          <a:xfrm>
            <a:off x="0" y="1017725"/>
            <a:ext cx="5272500" cy="940800"/>
          </a:xfrm>
          <a:prstGeom prst="rect">
            <a:avLst/>
          </a:prstGeom>
        </p:spPr>
        <p:txBody>
          <a:bodyPr anchorCtr="0" anchor="t" bIns="91425" lIns="91425" spcFirstLastPara="1" rIns="91425" wrap="square" tIns="91425">
            <a:normAutofit/>
          </a:bodyPr>
          <a:lstStyle/>
          <a:p>
            <a:pPr indent="-330200" lvl="0" marL="914400" rtl="0" algn="l">
              <a:spcBef>
                <a:spcPts val="0"/>
              </a:spcBef>
              <a:spcAft>
                <a:spcPts val="0"/>
              </a:spcAft>
              <a:buSzPts val="1600"/>
              <a:buChar char="●"/>
            </a:pPr>
            <a:r>
              <a:rPr lang="en" sz="1600"/>
              <a:t>Considerations</a:t>
            </a:r>
            <a:endParaRPr sz="1600"/>
          </a:p>
          <a:p>
            <a:pPr indent="-317500" lvl="1" marL="1371600" rtl="0" algn="l">
              <a:spcBef>
                <a:spcPts val="0"/>
              </a:spcBef>
              <a:spcAft>
                <a:spcPts val="0"/>
              </a:spcAft>
              <a:buClr>
                <a:schemeClr val="dk1"/>
              </a:buClr>
              <a:buSzPts val="1400"/>
              <a:buChar char="○"/>
            </a:pPr>
            <a:r>
              <a:rPr lang="en" sz="1400">
                <a:solidFill>
                  <a:schemeClr val="dk1"/>
                </a:solidFill>
              </a:rPr>
              <a:t>Coarse threads to limit seizing and stripping</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Torx head to limit stripping</a:t>
            </a:r>
            <a:endParaRPr sz="1400">
              <a:solidFill>
                <a:schemeClr val="dk1"/>
              </a:solidFill>
            </a:endParaRPr>
          </a:p>
        </p:txBody>
      </p:sp>
      <p:pic>
        <p:nvPicPr>
          <p:cNvPr id="323" name="Google Shape;323;p40"/>
          <p:cNvPicPr preferRelativeResize="0"/>
          <p:nvPr/>
        </p:nvPicPr>
        <p:blipFill>
          <a:blip r:embed="rId3">
            <a:alphaModFix/>
          </a:blip>
          <a:stretch>
            <a:fillRect/>
          </a:stretch>
        </p:blipFill>
        <p:spPr>
          <a:xfrm>
            <a:off x="5497601" y="1387121"/>
            <a:ext cx="2974850" cy="2369256"/>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7" name="Shape 327"/>
        <p:cNvGrpSpPr/>
        <p:nvPr/>
      </p:nvGrpSpPr>
      <p:grpSpPr>
        <a:xfrm>
          <a:off x="0" y="0"/>
          <a:ext cx="0" cy="0"/>
          <a:chOff x="0" y="0"/>
          <a:chExt cx="0" cy="0"/>
        </a:xfrm>
      </p:grpSpPr>
      <p:pic>
        <p:nvPicPr>
          <p:cNvPr id="328" name="Google Shape;328;p41"/>
          <p:cNvPicPr preferRelativeResize="0"/>
          <p:nvPr/>
        </p:nvPicPr>
        <p:blipFill>
          <a:blip r:embed="rId3">
            <a:alphaModFix/>
          </a:blip>
          <a:stretch>
            <a:fillRect/>
          </a:stretch>
        </p:blipFill>
        <p:spPr>
          <a:xfrm>
            <a:off x="4952100" y="1501463"/>
            <a:ext cx="3335600" cy="2233175"/>
          </a:xfrm>
          <a:prstGeom prst="rect">
            <a:avLst/>
          </a:prstGeom>
          <a:noFill/>
          <a:ln>
            <a:noFill/>
          </a:ln>
        </p:spPr>
      </p:pic>
      <p:sp>
        <p:nvSpPr>
          <p:cNvPr id="329" name="Google Shape;329;p4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30" name="Google Shape;330;p41"/>
          <p:cNvSpPr txBox="1"/>
          <p:nvPr/>
        </p:nvSpPr>
        <p:spPr>
          <a:xfrm>
            <a:off x="6275188" y="3212641"/>
            <a:ext cx="6894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FF0000"/>
                </a:solidFill>
                <a:latin typeface="Open Sans"/>
                <a:ea typeface="Open Sans"/>
                <a:cs typeface="Open Sans"/>
                <a:sym typeface="Open Sans"/>
              </a:rPr>
              <a:t>0.470”</a:t>
            </a:r>
            <a:endParaRPr b="1" sz="1200">
              <a:solidFill>
                <a:srgbClr val="FF0000"/>
              </a:solidFill>
              <a:latin typeface="Open Sans"/>
              <a:ea typeface="Open Sans"/>
              <a:cs typeface="Open Sans"/>
              <a:sym typeface="Open Sans"/>
            </a:endParaRPr>
          </a:p>
        </p:txBody>
      </p:sp>
      <p:sp>
        <p:nvSpPr>
          <p:cNvPr id="331" name="Google Shape;331;p41"/>
          <p:cNvSpPr txBox="1"/>
          <p:nvPr/>
        </p:nvSpPr>
        <p:spPr>
          <a:xfrm>
            <a:off x="6987659" y="2782054"/>
            <a:ext cx="8580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FF0000"/>
                </a:solidFill>
                <a:latin typeface="Open Sans"/>
                <a:ea typeface="Open Sans"/>
                <a:cs typeface="Open Sans"/>
                <a:sym typeface="Open Sans"/>
              </a:rPr>
              <a:t>0.940”</a:t>
            </a:r>
            <a:endParaRPr b="1" sz="1200">
              <a:solidFill>
                <a:srgbClr val="FF0000"/>
              </a:solidFill>
              <a:latin typeface="Open Sans"/>
              <a:ea typeface="Open Sans"/>
              <a:cs typeface="Open Sans"/>
              <a:sym typeface="Open Sans"/>
            </a:endParaRPr>
          </a:p>
        </p:txBody>
      </p:sp>
      <p:sp>
        <p:nvSpPr>
          <p:cNvPr id="332" name="Google Shape;332;p41"/>
          <p:cNvSpPr txBox="1"/>
          <p:nvPr>
            <p:ph type="title"/>
          </p:nvPr>
        </p:nvSpPr>
        <p:spPr>
          <a:xfrm>
            <a:off x="311700" y="218000"/>
            <a:ext cx="35640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Bolt Pattern Design</a:t>
            </a:r>
            <a:endParaRPr>
              <a:solidFill>
                <a:srgbClr val="990000"/>
              </a:solidFill>
            </a:endParaRPr>
          </a:p>
        </p:txBody>
      </p:sp>
      <p:graphicFrame>
        <p:nvGraphicFramePr>
          <p:cNvPr id="333" name="Google Shape;333;p41"/>
          <p:cNvGraphicFramePr/>
          <p:nvPr/>
        </p:nvGraphicFramePr>
        <p:xfrm>
          <a:off x="759100" y="1057250"/>
          <a:ext cx="3000000" cy="3000000"/>
        </p:xfrm>
        <a:graphic>
          <a:graphicData uri="http://schemas.openxmlformats.org/drawingml/2006/table">
            <a:tbl>
              <a:tblPr>
                <a:noFill/>
                <a:tableStyleId>{FFA19231-62AA-4FEE-8271-AC25EC2EFC70}</a:tableStyleId>
              </a:tblPr>
              <a:tblGrid>
                <a:gridCol w="1943975"/>
                <a:gridCol w="1738750"/>
              </a:tblGrid>
              <a:tr h="398150">
                <a:tc>
                  <a:txBody>
                    <a:bodyPr/>
                    <a:lstStyle/>
                    <a:p>
                      <a:pPr indent="0" lvl="0" marL="0" rtl="0" algn="l">
                        <a:spcBef>
                          <a:spcPts val="0"/>
                        </a:spcBef>
                        <a:spcAft>
                          <a:spcPts val="0"/>
                        </a:spcAft>
                        <a:buNone/>
                      </a:pPr>
                      <a:r>
                        <a:rPr lang="en"/>
                        <a:t>Pattern</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t>2 rows of 12 bolts </a:t>
                      </a:r>
                      <a:endParaRPr>
                        <a:highlight>
                          <a:srgbClr val="FFFF00"/>
                        </a:highlight>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398150">
                <a:tc>
                  <a:txBody>
                    <a:bodyPr/>
                    <a:lstStyle/>
                    <a:p>
                      <a:pPr indent="0" lvl="0" marL="0" rtl="0" algn="l">
                        <a:spcBef>
                          <a:spcPts val="0"/>
                        </a:spcBef>
                        <a:spcAft>
                          <a:spcPts val="0"/>
                        </a:spcAft>
                        <a:buNone/>
                      </a:pPr>
                      <a:r>
                        <a:rPr lang="en"/>
                        <a:t>Bolts/Motor</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t>48</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398150">
                <a:tc>
                  <a:txBody>
                    <a:bodyPr/>
                    <a:lstStyle/>
                    <a:p>
                      <a:pPr indent="0" lvl="0" marL="0" rtl="0" algn="l">
                        <a:spcBef>
                          <a:spcPts val="0"/>
                        </a:spcBef>
                        <a:spcAft>
                          <a:spcPts val="0"/>
                        </a:spcAft>
                        <a:buNone/>
                      </a:pPr>
                      <a:r>
                        <a:rPr lang="en"/>
                        <a:t>Mass/Motor</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a:solidFill>
                            <a:schemeClr val="dk1"/>
                          </a:solidFill>
                        </a:rPr>
                        <a:t>0.90 lbs</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398150">
                <a:tc>
                  <a:txBody>
                    <a:bodyPr/>
                    <a:lstStyle/>
                    <a:p>
                      <a:pPr indent="0" lvl="0" marL="0" rtl="0" algn="l">
                        <a:spcBef>
                          <a:spcPts val="0"/>
                        </a:spcBef>
                        <a:spcAft>
                          <a:spcPts val="0"/>
                        </a:spcAft>
                        <a:buNone/>
                      </a:pPr>
                      <a:r>
                        <a:rPr lang="en"/>
                        <a:t>Minimum FoS* </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t>2.02 (Compressive)</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398150">
                <a:tc>
                  <a:txBody>
                    <a:bodyPr/>
                    <a:lstStyle/>
                    <a:p>
                      <a:pPr indent="0" lvl="0" marL="0" rtl="0" algn="l">
                        <a:spcBef>
                          <a:spcPts val="0"/>
                        </a:spcBef>
                        <a:spcAft>
                          <a:spcPts val="0"/>
                        </a:spcAft>
                        <a:buNone/>
                      </a:pPr>
                      <a:r>
                        <a:rPr lang="en"/>
                        <a:t>Edge Distance</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t>1.5</a:t>
                      </a:r>
                      <a:r>
                        <a:rPr lang="en">
                          <a:solidFill>
                            <a:schemeClr val="dk1"/>
                          </a:solidFill>
                        </a:rPr>
                        <a:t>×</a:t>
                      </a:r>
                      <a:r>
                        <a:rPr lang="en"/>
                        <a:t>D</a:t>
                      </a:r>
                      <a:r>
                        <a:rPr baseline="-25000" lang="en"/>
                        <a:t>Bolt</a:t>
                      </a:r>
                      <a:r>
                        <a:rPr lang="en"/>
                        <a:t> = 0.470”  </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417225">
                <a:tc>
                  <a:txBody>
                    <a:bodyPr/>
                    <a:lstStyle/>
                    <a:p>
                      <a:pPr indent="0" lvl="0" marL="0" rtl="0" algn="l">
                        <a:spcBef>
                          <a:spcPts val="0"/>
                        </a:spcBef>
                        <a:spcAft>
                          <a:spcPts val="0"/>
                        </a:spcAft>
                        <a:buNone/>
                      </a:pPr>
                      <a:r>
                        <a:rPr lang="en"/>
                        <a:t>Row to Row Distance</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t>3×</a:t>
                      </a:r>
                      <a:r>
                        <a:rPr lang="en">
                          <a:solidFill>
                            <a:schemeClr val="dk1"/>
                          </a:solidFill>
                        </a:rPr>
                        <a:t>D</a:t>
                      </a:r>
                      <a:r>
                        <a:rPr baseline="-25000" lang="en">
                          <a:solidFill>
                            <a:schemeClr val="dk1"/>
                          </a:solidFill>
                        </a:rPr>
                        <a:t>Bolt</a:t>
                      </a:r>
                      <a:r>
                        <a:rPr lang="en">
                          <a:solidFill>
                            <a:schemeClr val="dk1"/>
                          </a:solidFill>
                        </a:rPr>
                        <a:t> = 0.940”</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417225">
                <a:tc>
                  <a:txBody>
                    <a:bodyPr/>
                    <a:lstStyle/>
                    <a:p>
                      <a:pPr indent="0" lvl="0" marL="0" rtl="0" algn="l">
                        <a:spcBef>
                          <a:spcPts val="0"/>
                        </a:spcBef>
                        <a:spcAft>
                          <a:spcPts val="0"/>
                        </a:spcAft>
                        <a:buNone/>
                      </a:pPr>
                      <a:r>
                        <a:rPr lang="en"/>
                        <a:t>Engagement Length (minimum)</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t>1.5</a:t>
                      </a:r>
                      <a:r>
                        <a:rPr lang="en">
                          <a:solidFill>
                            <a:schemeClr val="dk1"/>
                          </a:solidFill>
                        </a:rPr>
                        <a:t>×D</a:t>
                      </a:r>
                      <a:r>
                        <a:rPr baseline="-25000" lang="en">
                          <a:solidFill>
                            <a:schemeClr val="dk1"/>
                          </a:solidFill>
                        </a:rPr>
                        <a:t>Bolt</a:t>
                      </a:r>
                      <a:r>
                        <a:rPr lang="en">
                          <a:solidFill>
                            <a:schemeClr val="dk1"/>
                          </a:solidFill>
                        </a:rPr>
                        <a:t> = 0.470”</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bl>
          </a:graphicData>
        </a:graphic>
      </p:graphicFrame>
      <p:sp>
        <p:nvSpPr>
          <p:cNvPr id="334" name="Google Shape;334;p41"/>
          <p:cNvSpPr txBox="1"/>
          <p:nvPr/>
        </p:nvSpPr>
        <p:spPr>
          <a:xfrm>
            <a:off x="648400" y="4789500"/>
            <a:ext cx="3000000" cy="35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100">
                <a:solidFill>
                  <a:schemeClr val="dk1"/>
                </a:solidFill>
                <a:latin typeface="Open Sans Medium"/>
                <a:ea typeface="Open Sans Medium"/>
                <a:cs typeface="Open Sans Medium"/>
                <a:sym typeface="Open Sans Medium"/>
              </a:rPr>
              <a:t>*Spaceport America requirement</a:t>
            </a:r>
            <a:endParaRPr sz="1100">
              <a:solidFill>
                <a:schemeClr val="dk1"/>
              </a:solidFill>
              <a:latin typeface="Open Sans Medium"/>
              <a:ea typeface="Open Sans Medium"/>
              <a:cs typeface="Open Sans Medium"/>
              <a:sym typeface="Open Sans Medium"/>
            </a:endParaRPr>
          </a:p>
        </p:txBody>
      </p:sp>
      <p:cxnSp>
        <p:nvCxnSpPr>
          <p:cNvPr id="335" name="Google Shape;335;p41"/>
          <p:cNvCxnSpPr/>
          <p:nvPr/>
        </p:nvCxnSpPr>
        <p:spPr>
          <a:xfrm>
            <a:off x="6219875" y="3286750"/>
            <a:ext cx="0" cy="221100"/>
          </a:xfrm>
          <a:prstGeom prst="straightConnector1">
            <a:avLst/>
          </a:prstGeom>
          <a:noFill/>
          <a:ln cap="flat" cmpd="sng" w="9525">
            <a:solidFill>
              <a:srgbClr val="FF0000"/>
            </a:solidFill>
            <a:prstDash val="solid"/>
            <a:round/>
            <a:headEnd len="med" w="med" type="triangle"/>
            <a:tailEnd len="med" w="med" type="triangle"/>
          </a:ln>
        </p:spPr>
      </p:cxnSp>
      <p:cxnSp>
        <p:nvCxnSpPr>
          <p:cNvPr id="336" name="Google Shape;336;p41"/>
          <p:cNvCxnSpPr/>
          <p:nvPr/>
        </p:nvCxnSpPr>
        <p:spPr>
          <a:xfrm rot="10800000">
            <a:off x="6987650" y="2730450"/>
            <a:ext cx="7500" cy="472500"/>
          </a:xfrm>
          <a:prstGeom prst="straightConnector1">
            <a:avLst/>
          </a:prstGeom>
          <a:noFill/>
          <a:ln cap="flat" cmpd="sng" w="9525">
            <a:solidFill>
              <a:srgbClr val="FF0000"/>
            </a:solidFill>
            <a:prstDash val="solid"/>
            <a:round/>
            <a:headEnd len="med" w="med" type="triangle"/>
            <a:tailEnd len="med" w="med" type="triangle"/>
          </a:ln>
        </p:spPr>
      </p:cxnSp>
      <p:cxnSp>
        <p:nvCxnSpPr>
          <p:cNvPr id="337" name="Google Shape;337;p41"/>
          <p:cNvCxnSpPr/>
          <p:nvPr/>
        </p:nvCxnSpPr>
        <p:spPr>
          <a:xfrm>
            <a:off x="6583675" y="2730500"/>
            <a:ext cx="422100" cy="0"/>
          </a:xfrm>
          <a:prstGeom prst="straightConnector1">
            <a:avLst/>
          </a:prstGeom>
          <a:noFill/>
          <a:ln cap="flat" cmpd="sng" w="9525">
            <a:solidFill>
              <a:srgbClr val="FF0000"/>
            </a:solidFill>
            <a:prstDash val="solid"/>
            <a:round/>
            <a:headEnd len="med" w="med" type="none"/>
            <a:tailEnd len="med" w="med" type="none"/>
          </a:ln>
        </p:spPr>
      </p:cxn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p1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Vehicle Overview</a:t>
            </a:r>
            <a:endParaRPr>
              <a:solidFill>
                <a:srgbClr val="AF1F39"/>
              </a:solidFill>
            </a:endParaRPr>
          </a:p>
        </p:txBody>
      </p:sp>
      <p:sp>
        <p:nvSpPr>
          <p:cNvPr id="72" name="Google Shape;72;p15"/>
          <p:cNvSpPr txBox="1"/>
          <p:nvPr>
            <p:ph idx="1" type="body"/>
          </p:nvPr>
        </p:nvSpPr>
        <p:spPr>
          <a:xfrm>
            <a:off x="311700" y="1152475"/>
            <a:ext cx="8520600" cy="2798400"/>
          </a:xfrm>
          <a:prstGeom prst="rect">
            <a:avLst/>
          </a:prstGeom>
        </p:spPr>
        <p:txBody>
          <a:bodyPr anchorCtr="0" anchor="t" bIns="91425" lIns="91425" spcFirstLastPara="1" rIns="91425" wrap="square" tIns="91425">
            <a:normAutofit lnSpcReduction="20000"/>
          </a:bodyPr>
          <a:lstStyle/>
          <a:p>
            <a:pPr indent="-355600" lvl="0" marL="457200" rtl="0" algn="l">
              <a:spcBef>
                <a:spcPts val="0"/>
              </a:spcBef>
              <a:spcAft>
                <a:spcPts val="0"/>
              </a:spcAft>
              <a:buSzPts val="2000"/>
              <a:buChar char="●"/>
            </a:pPr>
            <a:r>
              <a:rPr lang="en"/>
              <a:t>Two-stage rocket</a:t>
            </a:r>
            <a:endParaRPr/>
          </a:p>
          <a:p>
            <a:pPr indent="-355600" lvl="0" marL="457200" rtl="0" algn="l">
              <a:spcBef>
                <a:spcPts val="0"/>
              </a:spcBef>
              <a:spcAft>
                <a:spcPts val="0"/>
              </a:spcAft>
              <a:buSzPts val="2000"/>
              <a:buChar char="●"/>
            </a:pPr>
            <a:r>
              <a:rPr lang="en"/>
              <a:t>15 ft, 3 in long, 6 in nominal diameter</a:t>
            </a:r>
            <a:endParaRPr/>
          </a:p>
          <a:p>
            <a:pPr indent="-330200" lvl="1" marL="914400" rtl="0" algn="l">
              <a:spcBef>
                <a:spcPts val="0"/>
              </a:spcBef>
              <a:spcAft>
                <a:spcPts val="0"/>
              </a:spcAft>
              <a:buSzPts val="1600"/>
              <a:buChar char="○"/>
            </a:pPr>
            <a:r>
              <a:rPr lang="en"/>
              <a:t>Sustainer: 9 ft, 4 in</a:t>
            </a:r>
            <a:endParaRPr/>
          </a:p>
          <a:p>
            <a:pPr indent="-330200" lvl="1" marL="914400" rtl="0" algn="l">
              <a:spcBef>
                <a:spcPts val="0"/>
              </a:spcBef>
              <a:spcAft>
                <a:spcPts val="0"/>
              </a:spcAft>
              <a:buSzPts val="1600"/>
              <a:buChar char="○"/>
            </a:pPr>
            <a:r>
              <a:rPr lang="en"/>
              <a:t>Booster: 5 ft, 11 in</a:t>
            </a:r>
            <a:endParaRPr/>
          </a:p>
          <a:p>
            <a:pPr indent="-355600" lvl="0" marL="457200" rtl="0" algn="l">
              <a:spcBef>
                <a:spcPts val="0"/>
              </a:spcBef>
              <a:spcAft>
                <a:spcPts val="0"/>
              </a:spcAft>
              <a:buSzPts val="2000"/>
              <a:buChar char="●"/>
            </a:pPr>
            <a:r>
              <a:rPr lang="en"/>
              <a:t>146.3 lb loaded mass</a:t>
            </a:r>
            <a:endParaRPr/>
          </a:p>
          <a:p>
            <a:pPr indent="-330200" lvl="1" marL="914400" rtl="0" algn="l">
              <a:spcBef>
                <a:spcPts val="0"/>
              </a:spcBef>
              <a:spcAft>
                <a:spcPts val="0"/>
              </a:spcAft>
              <a:buSzPts val="1600"/>
              <a:buChar char="○"/>
            </a:pPr>
            <a:r>
              <a:rPr lang="en"/>
              <a:t>Sustainer: 69.5 lb</a:t>
            </a:r>
            <a:endParaRPr/>
          </a:p>
          <a:p>
            <a:pPr indent="-330200" lvl="1" marL="914400" rtl="0" algn="l">
              <a:spcBef>
                <a:spcPts val="0"/>
              </a:spcBef>
              <a:spcAft>
                <a:spcPts val="0"/>
              </a:spcAft>
              <a:buSzPts val="1600"/>
              <a:buChar char="○"/>
            </a:pPr>
            <a:r>
              <a:rPr lang="en"/>
              <a:t>Booster: 76.8 lb </a:t>
            </a:r>
            <a:endParaRPr/>
          </a:p>
          <a:p>
            <a:pPr indent="-355600" lvl="0" marL="457200" rtl="0" algn="l">
              <a:spcBef>
                <a:spcPts val="0"/>
              </a:spcBef>
              <a:spcAft>
                <a:spcPts val="0"/>
              </a:spcAft>
              <a:buSzPts val="2000"/>
              <a:buChar char="●"/>
            </a:pPr>
            <a:r>
              <a:rPr lang="en"/>
              <a:t>N-class sustainer on O-class booster</a:t>
            </a:r>
            <a:endParaRPr/>
          </a:p>
          <a:p>
            <a:pPr indent="-355600" lvl="0" marL="457200" rtl="0" algn="l">
              <a:spcBef>
                <a:spcPts val="0"/>
              </a:spcBef>
              <a:spcAft>
                <a:spcPts val="0"/>
              </a:spcAft>
              <a:buSzPts val="2000"/>
              <a:buChar char="●"/>
            </a:pPr>
            <a:r>
              <a:rPr lang="en"/>
              <a:t>Predicted apogee: 32,474 ft AGL</a:t>
            </a:r>
            <a:endParaRPr/>
          </a:p>
          <a:p>
            <a:pPr indent="-330200" lvl="1" marL="914400" rtl="0" algn="l">
              <a:spcBef>
                <a:spcPts val="0"/>
              </a:spcBef>
              <a:spcAft>
                <a:spcPts val="0"/>
              </a:spcAft>
              <a:buSzPts val="1600"/>
              <a:buChar char="○"/>
            </a:pPr>
            <a:r>
              <a:rPr lang="en"/>
              <a:t>Ground level: 4600 ft MSL</a:t>
            </a:r>
            <a:endParaRPr/>
          </a:p>
        </p:txBody>
      </p:sp>
      <p:sp>
        <p:nvSpPr>
          <p:cNvPr id="73" name="Google Shape;73;p1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74" name="Google Shape;74;p15"/>
          <p:cNvPicPr preferRelativeResize="0"/>
          <p:nvPr/>
        </p:nvPicPr>
        <p:blipFill rotWithShape="1">
          <a:blip r:embed="rId3">
            <a:alphaModFix/>
          </a:blip>
          <a:srcRect b="36027" l="0" r="0" t="39570"/>
          <a:stretch/>
        </p:blipFill>
        <p:spPr>
          <a:xfrm>
            <a:off x="0" y="3533227"/>
            <a:ext cx="9144001" cy="1130001"/>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1" name="Shape 341"/>
        <p:cNvGrpSpPr/>
        <p:nvPr/>
      </p:nvGrpSpPr>
      <p:grpSpPr>
        <a:xfrm>
          <a:off x="0" y="0"/>
          <a:ext cx="0" cy="0"/>
          <a:chOff x="0" y="0"/>
          <a:chExt cx="0" cy="0"/>
        </a:xfrm>
      </p:grpSpPr>
      <p:sp>
        <p:nvSpPr>
          <p:cNvPr id="342" name="Google Shape;342;p4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43" name="Google Shape;343;p42"/>
          <p:cNvSpPr txBox="1"/>
          <p:nvPr>
            <p:ph type="title"/>
          </p:nvPr>
        </p:nvSpPr>
        <p:spPr>
          <a:xfrm>
            <a:off x="311700" y="445025"/>
            <a:ext cx="1989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Bolt Specs</a:t>
            </a:r>
            <a:endParaRPr>
              <a:solidFill>
                <a:srgbClr val="990000"/>
              </a:solidFill>
            </a:endParaRPr>
          </a:p>
        </p:txBody>
      </p:sp>
      <p:sp>
        <p:nvSpPr>
          <p:cNvPr id="344" name="Google Shape;344;p42"/>
          <p:cNvSpPr txBox="1"/>
          <p:nvPr/>
        </p:nvSpPr>
        <p:spPr>
          <a:xfrm>
            <a:off x="2755800" y="4709275"/>
            <a:ext cx="5299800" cy="301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100">
                <a:solidFill>
                  <a:schemeClr val="dk1"/>
                </a:solidFill>
                <a:latin typeface="Open Sans Medium"/>
                <a:ea typeface="Open Sans Medium"/>
                <a:cs typeface="Open Sans Medium"/>
                <a:sym typeface="Open Sans Medium"/>
              </a:rPr>
              <a:t>*Max load is calculated from the applicable area and material yield strength</a:t>
            </a:r>
            <a:endParaRPr sz="1100">
              <a:solidFill>
                <a:schemeClr val="dk1"/>
              </a:solidFill>
              <a:latin typeface="Open Sans Medium"/>
              <a:ea typeface="Open Sans Medium"/>
              <a:cs typeface="Open Sans Medium"/>
              <a:sym typeface="Open Sans Medium"/>
            </a:endParaRPr>
          </a:p>
          <a:p>
            <a:pPr indent="0" lvl="0" marL="0" rtl="0" algn="l">
              <a:spcBef>
                <a:spcPts val="0"/>
              </a:spcBef>
              <a:spcAft>
                <a:spcPts val="0"/>
              </a:spcAft>
              <a:buClr>
                <a:schemeClr val="dk1"/>
              </a:buClr>
              <a:buSzPts val="1100"/>
              <a:buFont typeface="Arial"/>
              <a:buNone/>
            </a:pPr>
            <a:r>
              <a:t/>
            </a:r>
            <a:endParaRPr sz="2000">
              <a:solidFill>
                <a:schemeClr val="dk2"/>
              </a:solidFill>
              <a:latin typeface="Open Sans Medium"/>
              <a:ea typeface="Open Sans Medium"/>
              <a:cs typeface="Open Sans Medium"/>
              <a:sym typeface="Open Sans Medium"/>
            </a:endParaRPr>
          </a:p>
          <a:p>
            <a:pPr indent="0" lvl="0" marL="0" rtl="0" algn="l">
              <a:spcBef>
                <a:spcPts val="0"/>
              </a:spcBef>
              <a:spcAft>
                <a:spcPts val="0"/>
              </a:spcAft>
              <a:buNone/>
            </a:pPr>
            <a:r>
              <a:t/>
            </a:r>
            <a:endParaRPr sz="2000">
              <a:solidFill>
                <a:schemeClr val="dk2"/>
              </a:solidFill>
              <a:latin typeface="Open Sans Medium"/>
              <a:ea typeface="Open Sans Medium"/>
              <a:cs typeface="Open Sans Medium"/>
              <a:sym typeface="Open Sans Medium"/>
            </a:endParaRPr>
          </a:p>
        </p:txBody>
      </p:sp>
      <p:sp>
        <p:nvSpPr>
          <p:cNvPr id="345" name="Google Shape;345;p42"/>
          <p:cNvSpPr txBox="1"/>
          <p:nvPr/>
        </p:nvSpPr>
        <p:spPr>
          <a:xfrm>
            <a:off x="311700" y="1017725"/>
            <a:ext cx="5611200" cy="3480300"/>
          </a:xfrm>
          <a:prstGeom prst="rect">
            <a:avLst/>
          </a:prstGeom>
          <a:noFill/>
          <a:ln>
            <a:noFill/>
          </a:ln>
        </p:spPr>
        <p:txBody>
          <a:bodyPr anchorCtr="0" anchor="t" bIns="91425" lIns="91425" spcFirstLastPara="1" rIns="91425" wrap="square" tIns="91425">
            <a:spAutoFit/>
          </a:bodyPr>
          <a:lstStyle/>
          <a:p>
            <a:pPr indent="-330200" lvl="0" marL="457200" rtl="0" algn="l">
              <a:lnSpc>
                <a:spcPct val="115000"/>
              </a:lnSpc>
              <a:spcBef>
                <a:spcPts val="0"/>
              </a:spcBef>
              <a:spcAft>
                <a:spcPts val="0"/>
              </a:spcAft>
              <a:buClr>
                <a:schemeClr val="dk2"/>
              </a:buClr>
              <a:buSzPts val="1600"/>
              <a:buFont typeface="Open Sans Medium"/>
              <a:buChar char="●"/>
            </a:pPr>
            <a:r>
              <a:rPr lang="en" sz="1600">
                <a:solidFill>
                  <a:schemeClr val="dk2"/>
                </a:solidFill>
                <a:latin typeface="Open Sans Medium"/>
                <a:ea typeface="Open Sans Medium"/>
                <a:cs typeface="Open Sans Medium"/>
                <a:sym typeface="Open Sans Medium"/>
              </a:rPr>
              <a:t>Analysis Assumptions</a:t>
            </a:r>
            <a:endParaRPr sz="1600">
              <a:solidFill>
                <a:schemeClr val="dk2"/>
              </a:solidFill>
              <a:latin typeface="Open Sans Medium"/>
              <a:ea typeface="Open Sans Medium"/>
              <a:cs typeface="Open Sans Medium"/>
              <a:sym typeface="Open Sans Medium"/>
            </a:endParaRPr>
          </a:p>
          <a:p>
            <a:pPr indent="-317500" lvl="1" marL="914400" rtl="0" algn="l">
              <a:lnSpc>
                <a:spcPct val="115000"/>
              </a:lnSpc>
              <a:spcBef>
                <a:spcPts val="0"/>
              </a:spcBef>
              <a:spcAft>
                <a:spcPts val="0"/>
              </a:spcAft>
              <a:buClr>
                <a:schemeClr val="dk1"/>
              </a:buClr>
              <a:buSzPts val="1400"/>
              <a:buFont typeface="Open Sans"/>
              <a:buChar char="○"/>
            </a:pPr>
            <a:r>
              <a:rPr lang="en">
                <a:solidFill>
                  <a:schemeClr val="dk1"/>
                </a:solidFill>
                <a:latin typeface="Open Sans"/>
                <a:ea typeface="Open Sans"/>
                <a:cs typeface="Open Sans"/>
                <a:sym typeface="Open Sans"/>
              </a:rPr>
              <a:t>Bolt tensile strength:</a:t>
            </a:r>
            <a:r>
              <a:rPr lang="en">
                <a:solidFill>
                  <a:schemeClr val="dk1"/>
                </a:solidFill>
                <a:latin typeface="Open Sans"/>
                <a:ea typeface="Open Sans"/>
                <a:cs typeface="Open Sans"/>
                <a:sym typeface="Open Sans"/>
              </a:rPr>
              <a:t> 140,000 psi</a:t>
            </a:r>
            <a:endParaRPr>
              <a:solidFill>
                <a:schemeClr val="dk1"/>
              </a:solidFill>
              <a:latin typeface="Open Sans"/>
              <a:ea typeface="Open Sans"/>
              <a:cs typeface="Open Sans"/>
              <a:sym typeface="Open Sans"/>
            </a:endParaRPr>
          </a:p>
          <a:p>
            <a:pPr indent="-317500" lvl="1" marL="914400" rtl="0" algn="l">
              <a:lnSpc>
                <a:spcPct val="115000"/>
              </a:lnSpc>
              <a:spcBef>
                <a:spcPts val="0"/>
              </a:spcBef>
              <a:spcAft>
                <a:spcPts val="0"/>
              </a:spcAft>
              <a:buClr>
                <a:schemeClr val="dk1"/>
              </a:buClr>
              <a:buSzPts val="1400"/>
              <a:buFont typeface="Open Sans"/>
              <a:buChar char="○"/>
            </a:pPr>
            <a:r>
              <a:rPr lang="en">
                <a:solidFill>
                  <a:schemeClr val="dk1"/>
                </a:solidFill>
                <a:latin typeface="Open Sans"/>
                <a:ea typeface="Open Sans"/>
                <a:cs typeface="Open Sans"/>
                <a:sym typeface="Open Sans"/>
              </a:rPr>
              <a:t>Hole Yield Stress: 35,000 psi</a:t>
            </a:r>
            <a:endParaRPr>
              <a:solidFill>
                <a:schemeClr val="dk1"/>
              </a:solidFill>
              <a:latin typeface="Open Sans"/>
              <a:ea typeface="Open Sans"/>
              <a:cs typeface="Open Sans"/>
              <a:sym typeface="Open Sans"/>
            </a:endParaRPr>
          </a:p>
          <a:p>
            <a:pPr indent="-317500" lvl="1" marL="914400" rtl="0" algn="l">
              <a:lnSpc>
                <a:spcPct val="115000"/>
              </a:lnSpc>
              <a:spcBef>
                <a:spcPts val="0"/>
              </a:spcBef>
              <a:spcAft>
                <a:spcPts val="0"/>
              </a:spcAft>
              <a:buClr>
                <a:schemeClr val="dk1"/>
              </a:buClr>
              <a:buSzPts val="1400"/>
              <a:buFont typeface="Open Sans"/>
              <a:buChar char="○"/>
            </a:pPr>
            <a:r>
              <a:rPr lang="en">
                <a:solidFill>
                  <a:schemeClr val="dk1"/>
                </a:solidFill>
                <a:latin typeface="Open Sans"/>
                <a:ea typeface="Open Sans"/>
                <a:cs typeface="Open Sans"/>
                <a:sym typeface="Open Sans"/>
              </a:rPr>
              <a:t>Factor of Safety: 1.25</a:t>
            </a:r>
            <a:endParaRPr>
              <a:solidFill>
                <a:schemeClr val="dk1"/>
              </a:solidFill>
              <a:latin typeface="Open Sans"/>
              <a:ea typeface="Open Sans"/>
              <a:cs typeface="Open Sans"/>
              <a:sym typeface="Open Sans"/>
            </a:endParaRPr>
          </a:p>
          <a:p>
            <a:pPr indent="-317500" lvl="1" marL="914400" rtl="0" algn="l">
              <a:lnSpc>
                <a:spcPct val="115000"/>
              </a:lnSpc>
              <a:spcBef>
                <a:spcPts val="0"/>
              </a:spcBef>
              <a:spcAft>
                <a:spcPts val="0"/>
              </a:spcAft>
              <a:buClr>
                <a:schemeClr val="dk1"/>
              </a:buClr>
              <a:buSzPts val="1400"/>
              <a:buFont typeface="Open Sans"/>
              <a:buChar char="○"/>
            </a:pPr>
            <a:r>
              <a:rPr lang="en">
                <a:solidFill>
                  <a:schemeClr val="dk1"/>
                </a:solidFill>
                <a:latin typeface="Open Sans"/>
                <a:ea typeface="Open Sans"/>
                <a:cs typeface="Open Sans"/>
                <a:sym typeface="Open Sans"/>
              </a:rPr>
              <a:t>Lubrication torque reduction factor (graphite): 0.5</a:t>
            </a:r>
            <a:endParaRPr>
              <a:solidFill>
                <a:schemeClr val="dk1"/>
              </a:solidFill>
              <a:latin typeface="Open Sans"/>
              <a:ea typeface="Open Sans"/>
              <a:cs typeface="Open Sans"/>
              <a:sym typeface="Open Sans"/>
            </a:endParaRPr>
          </a:p>
          <a:p>
            <a:pPr indent="-330200" lvl="0" marL="457200" rtl="0" algn="l">
              <a:lnSpc>
                <a:spcPct val="115000"/>
              </a:lnSpc>
              <a:spcBef>
                <a:spcPts val="0"/>
              </a:spcBef>
              <a:spcAft>
                <a:spcPts val="0"/>
              </a:spcAft>
              <a:buClr>
                <a:schemeClr val="dk2"/>
              </a:buClr>
              <a:buSzPts val="1600"/>
              <a:buFont typeface="Open Sans Medium"/>
              <a:buChar char="●"/>
            </a:pPr>
            <a:r>
              <a:rPr lang="en" sz="1600">
                <a:solidFill>
                  <a:schemeClr val="dk2"/>
                </a:solidFill>
                <a:latin typeface="Open Sans Medium"/>
                <a:ea typeface="Open Sans Medium"/>
                <a:cs typeface="Open Sans Medium"/>
                <a:sym typeface="Open Sans Medium"/>
              </a:rPr>
              <a:t>Maximum Load Before Failure</a:t>
            </a:r>
            <a:endParaRPr sz="1600">
              <a:solidFill>
                <a:schemeClr val="dk2"/>
              </a:solidFill>
              <a:latin typeface="Open Sans Medium"/>
              <a:ea typeface="Open Sans Medium"/>
              <a:cs typeface="Open Sans Medium"/>
              <a:sym typeface="Open Sans Medium"/>
            </a:endParaRPr>
          </a:p>
          <a:p>
            <a:pPr indent="-317500" lvl="1" marL="914400" rtl="0" algn="l">
              <a:lnSpc>
                <a:spcPct val="115000"/>
              </a:lnSpc>
              <a:spcBef>
                <a:spcPts val="0"/>
              </a:spcBef>
              <a:spcAft>
                <a:spcPts val="0"/>
              </a:spcAft>
              <a:buClr>
                <a:schemeClr val="dk1"/>
              </a:buClr>
              <a:buSzPts val="1400"/>
              <a:buFont typeface="Open Sans"/>
              <a:buChar char="○"/>
            </a:pPr>
            <a:r>
              <a:rPr lang="en">
                <a:solidFill>
                  <a:schemeClr val="dk1"/>
                </a:solidFill>
                <a:latin typeface="Open Sans"/>
                <a:ea typeface="Open Sans"/>
                <a:cs typeface="Open Sans"/>
                <a:sym typeface="Open Sans"/>
              </a:rPr>
              <a:t>Bolt shaft: 18.095 kN</a:t>
            </a:r>
            <a:endParaRPr>
              <a:solidFill>
                <a:schemeClr val="dk1"/>
              </a:solidFill>
              <a:latin typeface="Open Sans"/>
              <a:ea typeface="Open Sans"/>
              <a:cs typeface="Open Sans"/>
              <a:sym typeface="Open Sans"/>
            </a:endParaRPr>
          </a:p>
          <a:p>
            <a:pPr indent="-317500" lvl="1" marL="914400" rtl="0" algn="l">
              <a:lnSpc>
                <a:spcPct val="115000"/>
              </a:lnSpc>
              <a:spcBef>
                <a:spcPts val="0"/>
              </a:spcBef>
              <a:spcAft>
                <a:spcPts val="0"/>
              </a:spcAft>
              <a:buClr>
                <a:schemeClr val="dk1"/>
              </a:buClr>
              <a:buSzPts val="1400"/>
              <a:buFont typeface="Open Sans"/>
              <a:buChar char="○"/>
            </a:pPr>
            <a:r>
              <a:rPr lang="en">
                <a:solidFill>
                  <a:schemeClr val="dk1"/>
                </a:solidFill>
                <a:latin typeface="Open Sans"/>
                <a:ea typeface="Open Sans"/>
                <a:cs typeface="Open Sans"/>
                <a:sym typeface="Open Sans"/>
              </a:rPr>
              <a:t>Bolt threads: 38.014 kN</a:t>
            </a:r>
            <a:endParaRPr>
              <a:solidFill>
                <a:schemeClr val="dk1"/>
              </a:solidFill>
              <a:latin typeface="Open Sans"/>
              <a:ea typeface="Open Sans"/>
              <a:cs typeface="Open Sans"/>
              <a:sym typeface="Open Sans"/>
            </a:endParaRPr>
          </a:p>
          <a:p>
            <a:pPr indent="-317500" lvl="1" marL="914400" rtl="0" algn="l">
              <a:lnSpc>
                <a:spcPct val="115000"/>
              </a:lnSpc>
              <a:spcBef>
                <a:spcPts val="0"/>
              </a:spcBef>
              <a:spcAft>
                <a:spcPts val="0"/>
              </a:spcAft>
              <a:buClr>
                <a:schemeClr val="dk1"/>
              </a:buClr>
              <a:buSzPts val="1400"/>
              <a:buFont typeface="Open Sans"/>
              <a:buChar char="○"/>
            </a:pPr>
            <a:r>
              <a:rPr lang="en">
                <a:solidFill>
                  <a:schemeClr val="dk1"/>
                </a:solidFill>
                <a:latin typeface="Open Sans"/>
                <a:ea typeface="Open Sans"/>
                <a:cs typeface="Open Sans"/>
                <a:sym typeface="Open Sans"/>
              </a:rPr>
              <a:t>Hole threads: 19.902 kN</a:t>
            </a:r>
            <a:endParaRPr>
              <a:solidFill>
                <a:schemeClr val="dk1"/>
              </a:solidFill>
              <a:latin typeface="Open Sans"/>
              <a:ea typeface="Open Sans"/>
              <a:cs typeface="Open Sans"/>
              <a:sym typeface="Open Sans"/>
            </a:endParaRPr>
          </a:p>
          <a:p>
            <a:pPr indent="-330200" lvl="0" marL="457200" rtl="0" algn="l">
              <a:lnSpc>
                <a:spcPct val="115000"/>
              </a:lnSpc>
              <a:spcBef>
                <a:spcPts val="0"/>
              </a:spcBef>
              <a:spcAft>
                <a:spcPts val="0"/>
              </a:spcAft>
              <a:buClr>
                <a:schemeClr val="dk2"/>
              </a:buClr>
              <a:buSzPts val="1600"/>
              <a:buFont typeface="Open Sans Medium"/>
              <a:buChar char="●"/>
            </a:pPr>
            <a:r>
              <a:rPr lang="en" sz="1600">
                <a:solidFill>
                  <a:schemeClr val="dk2"/>
                </a:solidFill>
                <a:latin typeface="Open Sans Medium"/>
                <a:ea typeface="Open Sans Medium"/>
                <a:cs typeface="Open Sans Medium"/>
                <a:sym typeface="Open Sans Medium"/>
              </a:rPr>
              <a:t>Torque Specs</a:t>
            </a:r>
            <a:endParaRPr sz="1600">
              <a:solidFill>
                <a:schemeClr val="dk2"/>
              </a:solidFill>
              <a:latin typeface="Open Sans Medium"/>
              <a:ea typeface="Open Sans Medium"/>
              <a:cs typeface="Open Sans Medium"/>
              <a:sym typeface="Open Sans Medium"/>
            </a:endParaRPr>
          </a:p>
          <a:p>
            <a:pPr indent="-317500" lvl="1" marL="914400" rtl="0" algn="l">
              <a:lnSpc>
                <a:spcPct val="115000"/>
              </a:lnSpc>
              <a:spcBef>
                <a:spcPts val="0"/>
              </a:spcBef>
              <a:spcAft>
                <a:spcPts val="0"/>
              </a:spcAft>
              <a:buClr>
                <a:schemeClr val="dk1"/>
              </a:buClr>
              <a:buSzPts val="1400"/>
              <a:buFont typeface="Open Sans"/>
              <a:buChar char="○"/>
            </a:pPr>
            <a:r>
              <a:rPr lang="en">
                <a:solidFill>
                  <a:schemeClr val="dk1"/>
                </a:solidFill>
                <a:latin typeface="Open Sans"/>
                <a:ea typeface="Open Sans"/>
                <a:cs typeface="Open Sans"/>
                <a:sym typeface="Open Sans"/>
              </a:rPr>
              <a:t>Lubricated Torque: 28.0 Nm</a:t>
            </a:r>
            <a:endParaRPr>
              <a:solidFill>
                <a:schemeClr val="dk1"/>
              </a:solidFill>
              <a:latin typeface="Open Sans"/>
              <a:ea typeface="Open Sans"/>
              <a:cs typeface="Open Sans"/>
              <a:sym typeface="Open Sans"/>
            </a:endParaRPr>
          </a:p>
          <a:p>
            <a:pPr indent="-317500" lvl="1" marL="914400" rtl="0" algn="l">
              <a:lnSpc>
                <a:spcPct val="115000"/>
              </a:lnSpc>
              <a:spcBef>
                <a:spcPts val="0"/>
              </a:spcBef>
              <a:spcAft>
                <a:spcPts val="0"/>
              </a:spcAft>
              <a:buClr>
                <a:schemeClr val="dk1"/>
              </a:buClr>
              <a:buSzPts val="1400"/>
              <a:buFont typeface="Open Sans"/>
              <a:buChar char="○"/>
            </a:pPr>
            <a:r>
              <a:rPr lang="en">
                <a:solidFill>
                  <a:schemeClr val="dk1"/>
                </a:solidFill>
                <a:latin typeface="Open Sans"/>
                <a:ea typeface="Open Sans"/>
                <a:cs typeface="Open Sans"/>
                <a:sym typeface="Open Sans"/>
              </a:rPr>
              <a:t>Preload: </a:t>
            </a:r>
            <a:r>
              <a:rPr lang="en">
                <a:solidFill>
                  <a:schemeClr val="dk1"/>
                </a:solidFill>
                <a:latin typeface="Open Sans"/>
                <a:ea typeface="Open Sans"/>
                <a:cs typeface="Open Sans"/>
                <a:sym typeface="Open Sans"/>
              </a:rPr>
              <a:t>9.048 kN</a:t>
            </a:r>
            <a:endParaRPr>
              <a:solidFill>
                <a:schemeClr val="dk1"/>
              </a:solidFill>
              <a:latin typeface="Open Sans"/>
              <a:ea typeface="Open Sans"/>
              <a:cs typeface="Open Sans"/>
              <a:sym typeface="Open Sans"/>
            </a:endParaRPr>
          </a:p>
          <a:p>
            <a:pPr indent="-317500" lvl="1" marL="914400" rtl="0" algn="l">
              <a:lnSpc>
                <a:spcPct val="115000"/>
              </a:lnSpc>
              <a:spcBef>
                <a:spcPts val="0"/>
              </a:spcBef>
              <a:spcAft>
                <a:spcPts val="0"/>
              </a:spcAft>
              <a:buClr>
                <a:schemeClr val="dk1"/>
              </a:buClr>
              <a:buSzPts val="1400"/>
              <a:buFont typeface="Open Sans"/>
              <a:buChar char="○"/>
            </a:pPr>
            <a:r>
              <a:rPr lang="en">
                <a:solidFill>
                  <a:schemeClr val="dk1"/>
                </a:solidFill>
                <a:latin typeface="Open Sans"/>
                <a:ea typeface="Open Sans"/>
                <a:cs typeface="Open Sans"/>
                <a:sym typeface="Open Sans"/>
              </a:rPr>
              <a:t>Failure Mode: In </a:t>
            </a:r>
            <a:r>
              <a:rPr lang="en">
                <a:solidFill>
                  <a:schemeClr val="dk1"/>
                </a:solidFill>
                <a:latin typeface="Open Sans"/>
                <a:ea typeface="Open Sans"/>
                <a:cs typeface="Open Sans"/>
                <a:sym typeface="Open Sans"/>
              </a:rPr>
              <a:t>bolt shaft</a:t>
            </a:r>
            <a:endParaRPr>
              <a:solidFill>
                <a:schemeClr val="dk1"/>
              </a:solidFill>
              <a:latin typeface="Open Sans"/>
              <a:ea typeface="Open Sans"/>
              <a:cs typeface="Open Sans"/>
              <a:sym typeface="Open Sans"/>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9" name="Shape 349"/>
        <p:cNvGrpSpPr/>
        <p:nvPr/>
      </p:nvGrpSpPr>
      <p:grpSpPr>
        <a:xfrm>
          <a:off x="0" y="0"/>
          <a:ext cx="0" cy="0"/>
          <a:chOff x="0" y="0"/>
          <a:chExt cx="0" cy="0"/>
        </a:xfrm>
      </p:grpSpPr>
      <p:sp>
        <p:nvSpPr>
          <p:cNvPr id="350" name="Google Shape;350;p4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51" name="Google Shape;351;p4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Safety Margins</a:t>
            </a:r>
            <a:endParaRPr>
              <a:solidFill>
                <a:srgbClr val="990000"/>
              </a:solidFill>
            </a:endParaRPr>
          </a:p>
        </p:txBody>
      </p:sp>
      <p:graphicFrame>
        <p:nvGraphicFramePr>
          <p:cNvPr id="352" name="Google Shape;352;p43"/>
          <p:cNvGraphicFramePr/>
          <p:nvPr/>
        </p:nvGraphicFramePr>
        <p:xfrm>
          <a:off x="2373038" y="1534325"/>
          <a:ext cx="3000000" cy="3000000"/>
        </p:xfrm>
        <a:graphic>
          <a:graphicData uri="http://schemas.openxmlformats.org/drawingml/2006/table">
            <a:tbl>
              <a:tblPr>
                <a:noFill/>
                <a:tableStyleId>{FFA19231-62AA-4FEE-8271-AC25EC2EFC70}</a:tableStyleId>
              </a:tblPr>
              <a:tblGrid>
                <a:gridCol w="2080725"/>
                <a:gridCol w="2317175"/>
              </a:tblGrid>
              <a:tr h="362300">
                <a:tc>
                  <a:txBody>
                    <a:bodyPr/>
                    <a:lstStyle/>
                    <a:p>
                      <a:pPr indent="0" lvl="0" marL="0" rtl="0" algn="l">
                        <a:spcBef>
                          <a:spcPts val="0"/>
                        </a:spcBef>
                        <a:spcAft>
                          <a:spcPts val="0"/>
                        </a:spcAft>
                        <a:buNone/>
                      </a:pPr>
                      <a:r>
                        <a:rPr b="1" lang="en"/>
                        <a:t>Part</a:t>
                      </a:r>
                      <a:endParaRPr b="1"/>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b="1" lang="en"/>
                        <a:t>Lowest Factor of Safety</a:t>
                      </a:r>
                      <a:endParaRPr b="1"/>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362300">
                <a:tc>
                  <a:txBody>
                    <a:bodyPr/>
                    <a:lstStyle/>
                    <a:p>
                      <a:pPr indent="0" lvl="0" marL="0" rtl="0" algn="l">
                        <a:spcBef>
                          <a:spcPts val="0"/>
                        </a:spcBef>
                        <a:spcAft>
                          <a:spcPts val="0"/>
                        </a:spcAft>
                        <a:buNone/>
                      </a:pPr>
                      <a:r>
                        <a:rPr lang="en">
                          <a:solidFill>
                            <a:srgbClr val="434343"/>
                          </a:solidFill>
                        </a:rPr>
                        <a:t>Case</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434343"/>
                          </a:solidFill>
                        </a:rPr>
                        <a:t>2</a:t>
                      </a:r>
                      <a:r>
                        <a:rPr lang="en">
                          <a:solidFill>
                            <a:srgbClr val="434343"/>
                          </a:solidFill>
                        </a:rPr>
                        <a:t>.8</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solidFill>
                      <a:schemeClr val="lt1"/>
                    </a:solidFill>
                  </a:tcPr>
                </a:tc>
              </a:tr>
              <a:tr h="362300">
                <a:tc>
                  <a:txBody>
                    <a:bodyPr/>
                    <a:lstStyle/>
                    <a:p>
                      <a:pPr indent="0" lvl="0" marL="0" rtl="0" algn="l">
                        <a:spcBef>
                          <a:spcPts val="0"/>
                        </a:spcBef>
                        <a:spcAft>
                          <a:spcPts val="0"/>
                        </a:spcAft>
                        <a:buNone/>
                      </a:pPr>
                      <a:r>
                        <a:rPr lang="en">
                          <a:solidFill>
                            <a:srgbClr val="434343"/>
                          </a:solidFill>
                        </a:rPr>
                        <a:t>Forward Retention Ring</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434343"/>
                          </a:solidFill>
                        </a:rPr>
                        <a:t>2.4</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362300">
                <a:tc>
                  <a:txBody>
                    <a:bodyPr/>
                    <a:lstStyle/>
                    <a:p>
                      <a:pPr indent="0" lvl="0" marL="0" rtl="0" algn="l">
                        <a:spcBef>
                          <a:spcPts val="0"/>
                        </a:spcBef>
                        <a:spcAft>
                          <a:spcPts val="0"/>
                        </a:spcAft>
                        <a:buNone/>
                      </a:pPr>
                      <a:r>
                        <a:rPr lang="en">
                          <a:solidFill>
                            <a:srgbClr val="434343"/>
                          </a:solidFill>
                        </a:rPr>
                        <a:t>Forward Closure</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434343"/>
                          </a:solidFill>
                        </a:rPr>
                        <a:t>2.0</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362300">
                <a:tc>
                  <a:txBody>
                    <a:bodyPr/>
                    <a:lstStyle/>
                    <a:p>
                      <a:pPr indent="0" lvl="0" marL="0" rtl="0" algn="l">
                        <a:spcBef>
                          <a:spcPts val="0"/>
                        </a:spcBef>
                        <a:spcAft>
                          <a:spcPts val="0"/>
                        </a:spcAft>
                        <a:buNone/>
                      </a:pPr>
                      <a:r>
                        <a:rPr lang="en">
                          <a:solidFill>
                            <a:srgbClr val="434343"/>
                          </a:solidFill>
                        </a:rPr>
                        <a:t>Nozzle Assembly (Throat)</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434343"/>
                          </a:solidFill>
                        </a:rPr>
                        <a:t>4.1</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362300">
                <a:tc>
                  <a:txBody>
                    <a:bodyPr/>
                    <a:lstStyle/>
                    <a:p>
                      <a:pPr indent="0" lvl="0" marL="0" rtl="0" algn="l">
                        <a:spcBef>
                          <a:spcPts val="0"/>
                        </a:spcBef>
                        <a:spcAft>
                          <a:spcPts val="0"/>
                        </a:spcAft>
                        <a:buNone/>
                      </a:pPr>
                      <a:r>
                        <a:rPr lang="en">
                          <a:solidFill>
                            <a:srgbClr val="434343"/>
                          </a:solidFill>
                        </a:rPr>
                        <a:t>Bolts</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434343"/>
                          </a:solidFill>
                        </a:rPr>
                        <a:t>2.06</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bl>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6" name="Shape 356"/>
        <p:cNvGrpSpPr/>
        <p:nvPr/>
      </p:nvGrpSpPr>
      <p:grpSpPr>
        <a:xfrm>
          <a:off x="0" y="0"/>
          <a:ext cx="0" cy="0"/>
          <a:chOff x="0" y="0"/>
          <a:chExt cx="0" cy="0"/>
        </a:xfrm>
      </p:grpSpPr>
      <p:sp>
        <p:nvSpPr>
          <p:cNvPr id="357" name="Google Shape;357;p4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43650"/>
              <a:buFont typeface="Arial"/>
              <a:buNone/>
            </a:pPr>
            <a:r>
              <a:rPr lang="en" sz="2520">
                <a:solidFill>
                  <a:srgbClr val="990000"/>
                </a:solidFill>
              </a:rPr>
              <a:t>Risk Assessment and Mitigation - Motors</a:t>
            </a:r>
            <a:endParaRPr sz="2520">
              <a:solidFill>
                <a:srgbClr val="990000"/>
              </a:solidFill>
            </a:endParaRPr>
          </a:p>
          <a:p>
            <a:pPr indent="0" lvl="0" marL="0" rtl="0" algn="l">
              <a:spcBef>
                <a:spcPts val="0"/>
              </a:spcBef>
              <a:spcAft>
                <a:spcPts val="0"/>
              </a:spcAft>
              <a:buClr>
                <a:schemeClr val="dk1"/>
              </a:buClr>
              <a:buSzPct val="39285"/>
              <a:buFont typeface="Arial"/>
              <a:buNone/>
            </a:pPr>
            <a:r>
              <a:t/>
            </a:r>
            <a:endParaRPr>
              <a:solidFill>
                <a:srgbClr val="AF1F39"/>
              </a:solidFill>
            </a:endParaRPr>
          </a:p>
        </p:txBody>
      </p:sp>
      <p:sp>
        <p:nvSpPr>
          <p:cNvPr id="358" name="Google Shape;358;p4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aphicFrame>
        <p:nvGraphicFramePr>
          <p:cNvPr id="359" name="Google Shape;359;p44"/>
          <p:cNvGraphicFramePr/>
          <p:nvPr/>
        </p:nvGraphicFramePr>
        <p:xfrm>
          <a:off x="878288" y="1017725"/>
          <a:ext cx="3000000" cy="3000000"/>
        </p:xfrm>
        <a:graphic>
          <a:graphicData uri="http://schemas.openxmlformats.org/drawingml/2006/table">
            <a:tbl>
              <a:tblPr>
                <a:noFill/>
                <a:tableStyleId>{FFA19231-62AA-4FEE-8271-AC25EC2EFC70}</a:tableStyleId>
              </a:tblPr>
              <a:tblGrid>
                <a:gridCol w="1793975"/>
                <a:gridCol w="1185775"/>
                <a:gridCol w="1013900"/>
                <a:gridCol w="3393775"/>
              </a:tblGrid>
              <a:tr h="381000">
                <a:tc>
                  <a:txBody>
                    <a:bodyPr/>
                    <a:lstStyle/>
                    <a:p>
                      <a:pPr indent="0" lvl="0" marL="0" rtl="0" algn="l">
                        <a:spcBef>
                          <a:spcPts val="0"/>
                        </a:spcBef>
                        <a:spcAft>
                          <a:spcPts val="0"/>
                        </a:spcAft>
                        <a:buNone/>
                      </a:pPr>
                      <a:r>
                        <a:rPr b="1" lang="en">
                          <a:latin typeface="Open Sans"/>
                          <a:ea typeface="Open Sans"/>
                          <a:cs typeface="Open Sans"/>
                          <a:sym typeface="Open Sans"/>
                        </a:rPr>
                        <a:t>Failure Mode</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b="1" lang="en">
                          <a:latin typeface="Open Sans"/>
                          <a:ea typeface="Open Sans"/>
                          <a:cs typeface="Open Sans"/>
                          <a:sym typeface="Open Sans"/>
                        </a:rPr>
                        <a:t>Probability</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b="1" lang="en">
                          <a:latin typeface="Open Sans"/>
                          <a:ea typeface="Open Sans"/>
                          <a:cs typeface="Open Sans"/>
                          <a:sym typeface="Open Sans"/>
                        </a:rPr>
                        <a:t>Severity</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b="1" lang="en">
                          <a:latin typeface="Open Sans"/>
                          <a:ea typeface="Open Sans"/>
                          <a:cs typeface="Open Sans"/>
                          <a:sym typeface="Open Sans"/>
                        </a:rPr>
                        <a:t>Mitigation</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4CCCC"/>
                    </a:solidFill>
                  </a:tcPr>
                </a:tc>
              </a:tr>
              <a:tr h="381000">
                <a:tc>
                  <a:txBody>
                    <a:bodyPr/>
                    <a:lstStyle/>
                    <a:p>
                      <a:pPr indent="0" lvl="0" marL="0" rtl="0" algn="l">
                        <a:lnSpc>
                          <a:spcPct val="115000"/>
                        </a:lnSpc>
                        <a:spcBef>
                          <a:spcPts val="0"/>
                        </a:spcBef>
                        <a:spcAft>
                          <a:spcPts val="1200"/>
                        </a:spcAft>
                        <a:buNone/>
                      </a:pPr>
                      <a:r>
                        <a:rPr b="1" lang="en">
                          <a:solidFill>
                            <a:schemeClr val="dk1"/>
                          </a:solidFill>
                          <a:latin typeface="Open Sans"/>
                          <a:ea typeface="Open Sans"/>
                          <a:cs typeface="Open Sans"/>
                          <a:sym typeface="Open Sans"/>
                        </a:rPr>
                        <a:t>Bolts torqued incorrectly</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1"/>
                          </a:solidFill>
                          <a:latin typeface="Open Sans"/>
                          <a:ea typeface="Open Sans"/>
                          <a:cs typeface="Open Sans"/>
                          <a:sym typeface="Open Sans"/>
                        </a:rPr>
                        <a:t>Low</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B6D7A8"/>
                    </a:solidFill>
                  </a:tcPr>
                </a:tc>
                <a:tc>
                  <a:txBody>
                    <a:bodyPr/>
                    <a:lstStyle/>
                    <a:p>
                      <a:pPr indent="0" lvl="0" marL="0" rtl="0" algn="l">
                        <a:spcBef>
                          <a:spcPts val="0"/>
                        </a:spcBef>
                        <a:spcAft>
                          <a:spcPts val="0"/>
                        </a:spcAft>
                        <a:buNone/>
                      </a:pPr>
                      <a:r>
                        <a:rPr lang="en">
                          <a:latin typeface="Open Sans"/>
                          <a:ea typeface="Open Sans"/>
                          <a:cs typeface="Open Sans"/>
                          <a:sym typeface="Open Sans"/>
                        </a:rPr>
                        <a:t>Medium</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E599"/>
                    </a:solidFill>
                  </a:tcPr>
                </a:tc>
                <a:tc>
                  <a:txBody>
                    <a:bodyPr/>
                    <a:lstStyle/>
                    <a:p>
                      <a:pPr indent="0" lvl="0" marL="0" rtl="0" algn="l">
                        <a:lnSpc>
                          <a:spcPct val="115000"/>
                        </a:lnSpc>
                        <a:spcBef>
                          <a:spcPts val="0"/>
                        </a:spcBef>
                        <a:spcAft>
                          <a:spcPts val="1200"/>
                        </a:spcAft>
                        <a:buNone/>
                      </a:pPr>
                      <a:r>
                        <a:rPr lang="en">
                          <a:solidFill>
                            <a:schemeClr val="accent2"/>
                          </a:solidFill>
                          <a:latin typeface="Open Sans"/>
                          <a:ea typeface="Open Sans"/>
                          <a:cs typeface="Open Sans"/>
                          <a:sym typeface="Open Sans"/>
                        </a:rPr>
                        <a:t>Use a torque wrench and an FoS of 1.25 in torque calcs</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81000">
                <a:tc>
                  <a:txBody>
                    <a:bodyPr/>
                    <a:lstStyle/>
                    <a:p>
                      <a:pPr indent="0" lvl="0" marL="0" rtl="0" algn="l">
                        <a:lnSpc>
                          <a:spcPct val="115000"/>
                        </a:lnSpc>
                        <a:spcBef>
                          <a:spcPts val="0"/>
                        </a:spcBef>
                        <a:spcAft>
                          <a:spcPts val="1200"/>
                        </a:spcAft>
                        <a:buNone/>
                      </a:pPr>
                      <a:r>
                        <a:rPr b="1" lang="en">
                          <a:solidFill>
                            <a:schemeClr val="dk1"/>
                          </a:solidFill>
                          <a:latin typeface="Open Sans"/>
                          <a:ea typeface="Open Sans"/>
                          <a:cs typeface="Open Sans"/>
                          <a:sym typeface="Open Sans"/>
                        </a:rPr>
                        <a:t>Voids in propellant</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Medium</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E599"/>
                    </a:solidFill>
                  </a:tcPr>
                </a:tc>
                <a:tc>
                  <a:txBody>
                    <a:bodyPr/>
                    <a:lstStyle/>
                    <a:p>
                      <a:pPr indent="0" lvl="0" marL="0" rtl="0" algn="l">
                        <a:spcBef>
                          <a:spcPts val="0"/>
                        </a:spcBef>
                        <a:spcAft>
                          <a:spcPts val="0"/>
                        </a:spcAft>
                        <a:buNone/>
                      </a:pPr>
                      <a:r>
                        <a:rPr lang="en">
                          <a:latin typeface="Open Sans"/>
                          <a:ea typeface="Open Sans"/>
                          <a:cs typeface="Open Sans"/>
                          <a:sym typeface="Open Sans"/>
                        </a:rPr>
                        <a:t>Medium</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E599"/>
                    </a:solidFill>
                  </a:tcPr>
                </a:tc>
                <a:tc>
                  <a:txBody>
                    <a:bodyPr/>
                    <a:lstStyle/>
                    <a:p>
                      <a:pPr indent="0" lvl="0" marL="0" rtl="0" algn="l">
                        <a:lnSpc>
                          <a:spcPct val="115000"/>
                        </a:lnSpc>
                        <a:spcBef>
                          <a:spcPts val="0"/>
                        </a:spcBef>
                        <a:spcAft>
                          <a:spcPts val="1200"/>
                        </a:spcAft>
                        <a:buNone/>
                      </a:pPr>
                      <a:r>
                        <a:rPr lang="en">
                          <a:solidFill>
                            <a:schemeClr val="accent2"/>
                          </a:solidFill>
                          <a:latin typeface="Open Sans"/>
                          <a:ea typeface="Open Sans"/>
                          <a:cs typeface="Open Sans"/>
                          <a:sym typeface="Open Sans"/>
                        </a:rPr>
                        <a:t>Use density of the propellant to see if there are large voids</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81000">
                <a:tc>
                  <a:txBody>
                    <a:bodyPr/>
                    <a:lstStyle/>
                    <a:p>
                      <a:pPr indent="0" lvl="0" marL="0" rtl="0" algn="l">
                        <a:lnSpc>
                          <a:spcPct val="115000"/>
                        </a:lnSpc>
                        <a:spcBef>
                          <a:spcPts val="0"/>
                        </a:spcBef>
                        <a:spcAft>
                          <a:spcPts val="1200"/>
                        </a:spcAft>
                        <a:buNone/>
                      </a:pPr>
                      <a:r>
                        <a:rPr b="1" lang="en">
                          <a:solidFill>
                            <a:schemeClr val="dk1"/>
                          </a:solidFill>
                          <a:latin typeface="Open Sans"/>
                          <a:ea typeface="Open Sans"/>
                          <a:cs typeface="Open Sans"/>
                          <a:sym typeface="Open Sans"/>
                        </a:rPr>
                        <a:t>O-ring seals leak</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Low</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B6D7A8"/>
                    </a:solidFill>
                  </a:tcPr>
                </a:tc>
                <a:tc>
                  <a:txBody>
                    <a:bodyPr/>
                    <a:lstStyle/>
                    <a:p>
                      <a:pPr indent="0" lvl="0" marL="0" rtl="0" algn="l">
                        <a:spcBef>
                          <a:spcPts val="0"/>
                        </a:spcBef>
                        <a:spcAft>
                          <a:spcPts val="0"/>
                        </a:spcAft>
                        <a:buNone/>
                      </a:pPr>
                      <a:r>
                        <a:rPr lang="en">
                          <a:latin typeface="Open Sans"/>
                          <a:ea typeface="Open Sans"/>
                          <a:cs typeface="Open Sans"/>
                          <a:sym typeface="Open Sans"/>
                        </a:rPr>
                        <a:t>High</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EA9999"/>
                    </a:solidFill>
                  </a:tcPr>
                </a:tc>
                <a:tc>
                  <a:txBody>
                    <a:bodyPr/>
                    <a:lstStyle/>
                    <a:p>
                      <a:pPr indent="0" lvl="0" marL="0" rtl="0" algn="l">
                        <a:lnSpc>
                          <a:spcPct val="115000"/>
                        </a:lnSpc>
                        <a:spcBef>
                          <a:spcPts val="0"/>
                        </a:spcBef>
                        <a:spcAft>
                          <a:spcPts val="1200"/>
                        </a:spcAft>
                        <a:buNone/>
                      </a:pPr>
                      <a:r>
                        <a:rPr lang="en">
                          <a:latin typeface="Open Sans"/>
                          <a:ea typeface="Open Sans"/>
                          <a:cs typeface="Open Sans"/>
                          <a:sym typeface="Open Sans"/>
                        </a:rPr>
                        <a:t>Choose material and thickness to withstand sufficient bending stress</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81000">
                <a:tc>
                  <a:txBody>
                    <a:bodyPr/>
                    <a:lstStyle/>
                    <a:p>
                      <a:pPr indent="0" lvl="0" marL="0" rtl="0" algn="l">
                        <a:lnSpc>
                          <a:spcPct val="115000"/>
                        </a:lnSpc>
                        <a:spcBef>
                          <a:spcPts val="0"/>
                        </a:spcBef>
                        <a:spcAft>
                          <a:spcPts val="1200"/>
                        </a:spcAft>
                        <a:buNone/>
                      </a:pPr>
                      <a:r>
                        <a:rPr b="1" lang="en">
                          <a:solidFill>
                            <a:schemeClr val="dk1"/>
                          </a:solidFill>
                          <a:latin typeface="Open Sans"/>
                          <a:ea typeface="Open Sans"/>
                          <a:cs typeface="Open Sans"/>
                          <a:sym typeface="Open Sans"/>
                        </a:rPr>
                        <a:t>Ablative liner fails</a:t>
                      </a:r>
                      <a:endParaRPr b="1">
                        <a:solidFill>
                          <a:schemeClr val="dk1"/>
                        </a:solidFill>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Low</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B6D7A8"/>
                    </a:solidFill>
                  </a:tcPr>
                </a:tc>
                <a:tc>
                  <a:txBody>
                    <a:bodyPr/>
                    <a:lstStyle/>
                    <a:p>
                      <a:pPr indent="0" lvl="0" marL="0" rtl="0" algn="l">
                        <a:spcBef>
                          <a:spcPts val="0"/>
                        </a:spcBef>
                        <a:spcAft>
                          <a:spcPts val="0"/>
                        </a:spcAft>
                        <a:buNone/>
                      </a:pPr>
                      <a:r>
                        <a:rPr lang="en">
                          <a:latin typeface="Open Sans"/>
                          <a:ea typeface="Open Sans"/>
                          <a:cs typeface="Open Sans"/>
                          <a:sym typeface="Open Sans"/>
                        </a:rPr>
                        <a:t>High</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EA9999"/>
                    </a:solidFill>
                  </a:tcPr>
                </a:tc>
                <a:tc>
                  <a:txBody>
                    <a:bodyPr/>
                    <a:lstStyle/>
                    <a:p>
                      <a:pPr indent="0" lvl="0" marL="0" rtl="0" algn="l">
                        <a:lnSpc>
                          <a:spcPct val="115000"/>
                        </a:lnSpc>
                        <a:spcBef>
                          <a:spcPts val="0"/>
                        </a:spcBef>
                        <a:spcAft>
                          <a:spcPts val="1200"/>
                        </a:spcAft>
                        <a:buNone/>
                      </a:pPr>
                      <a:r>
                        <a:rPr lang="en">
                          <a:latin typeface="Open Sans"/>
                          <a:ea typeface="Open Sans"/>
                          <a:cs typeface="Open Sans"/>
                          <a:sym typeface="Open Sans"/>
                        </a:rPr>
                        <a:t>Sufficient thickness, look for defects</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81000">
                <a:tc>
                  <a:txBody>
                    <a:bodyPr/>
                    <a:lstStyle/>
                    <a:p>
                      <a:pPr indent="0" lvl="0" marL="0" rtl="0" algn="l">
                        <a:lnSpc>
                          <a:spcPct val="115000"/>
                        </a:lnSpc>
                        <a:spcBef>
                          <a:spcPts val="0"/>
                        </a:spcBef>
                        <a:spcAft>
                          <a:spcPts val="1200"/>
                        </a:spcAft>
                        <a:buNone/>
                      </a:pPr>
                      <a:r>
                        <a:rPr b="1" lang="en">
                          <a:solidFill>
                            <a:schemeClr val="dk1"/>
                          </a:solidFill>
                          <a:latin typeface="Open Sans"/>
                          <a:ea typeface="Open Sans"/>
                          <a:cs typeface="Open Sans"/>
                          <a:sym typeface="Open Sans"/>
                        </a:rPr>
                        <a:t>Forward Closure Deforms</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Low</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B6D7A8"/>
                    </a:solidFill>
                  </a:tcPr>
                </a:tc>
                <a:tc>
                  <a:txBody>
                    <a:bodyPr/>
                    <a:lstStyle/>
                    <a:p>
                      <a:pPr indent="0" lvl="0" marL="0" rtl="0" algn="l">
                        <a:spcBef>
                          <a:spcPts val="0"/>
                        </a:spcBef>
                        <a:spcAft>
                          <a:spcPts val="0"/>
                        </a:spcAft>
                        <a:buNone/>
                      </a:pPr>
                      <a:r>
                        <a:rPr lang="en">
                          <a:latin typeface="Open Sans"/>
                          <a:ea typeface="Open Sans"/>
                          <a:cs typeface="Open Sans"/>
                          <a:sym typeface="Open Sans"/>
                        </a:rPr>
                        <a:t>High</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EA9999"/>
                    </a:solidFill>
                  </a:tcPr>
                </a:tc>
                <a:tc>
                  <a:txBody>
                    <a:bodyPr/>
                    <a:lstStyle/>
                    <a:p>
                      <a:pPr indent="0" lvl="0" marL="0" rtl="0" algn="l">
                        <a:lnSpc>
                          <a:spcPct val="115000"/>
                        </a:lnSpc>
                        <a:spcBef>
                          <a:spcPts val="0"/>
                        </a:spcBef>
                        <a:spcAft>
                          <a:spcPts val="1200"/>
                        </a:spcAft>
                        <a:buNone/>
                      </a:pPr>
                      <a:r>
                        <a:rPr lang="en">
                          <a:latin typeface="Open Sans"/>
                          <a:ea typeface="Open Sans"/>
                          <a:cs typeface="Open Sans"/>
                          <a:sym typeface="Open Sans"/>
                        </a:rPr>
                        <a:t>Use an FoS of 2, conduct light test after hydrostatic test</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3" name="Shape 363"/>
        <p:cNvGrpSpPr/>
        <p:nvPr/>
      </p:nvGrpSpPr>
      <p:grpSpPr>
        <a:xfrm>
          <a:off x="0" y="0"/>
          <a:ext cx="0" cy="0"/>
          <a:chOff x="0" y="0"/>
          <a:chExt cx="0" cy="0"/>
        </a:xfrm>
      </p:grpSpPr>
      <p:sp>
        <p:nvSpPr>
          <p:cNvPr id="364" name="Google Shape;364;p4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65" name="Google Shape;365;p4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Mass Breakdown</a:t>
            </a:r>
            <a:endParaRPr>
              <a:solidFill>
                <a:srgbClr val="990000"/>
              </a:solidFill>
            </a:endParaRPr>
          </a:p>
        </p:txBody>
      </p:sp>
      <p:graphicFrame>
        <p:nvGraphicFramePr>
          <p:cNvPr id="366" name="Google Shape;366;p45"/>
          <p:cNvGraphicFramePr/>
          <p:nvPr/>
        </p:nvGraphicFramePr>
        <p:xfrm>
          <a:off x="2177475" y="1581250"/>
          <a:ext cx="3000000" cy="3000000"/>
        </p:xfrm>
        <a:graphic>
          <a:graphicData uri="http://schemas.openxmlformats.org/drawingml/2006/table">
            <a:tbl>
              <a:tblPr>
                <a:noFill/>
                <a:tableStyleId>{FFA19231-62AA-4FEE-8271-AC25EC2EFC70}</a:tableStyleId>
              </a:tblPr>
              <a:tblGrid>
                <a:gridCol w="2008925"/>
                <a:gridCol w="1075000"/>
                <a:gridCol w="1705100"/>
              </a:tblGrid>
              <a:tr h="362300">
                <a:tc>
                  <a:txBody>
                    <a:bodyPr/>
                    <a:lstStyle/>
                    <a:p>
                      <a:pPr indent="0" lvl="0" marL="0" rtl="0" algn="l">
                        <a:spcBef>
                          <a:spcPts val="0"/>
                        </a:spcBef>
                        <a:spcAft>
                          <a:spcPts val="0"/>
                        </a:spcAft>
                        <a:buNone/>
                      </a:pPr>
                      <a:r>
                        <a:rPr b="1" lang="en"/>
                        <a:t>Part</a:t>
                      </a:r>
                      <a:endParaRPr b="1"/>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b="1" lang="en"/>
                        <a:t>Mass (lbs)</a:t>
                      </a:r>
                      <a:endParaRPr b="1"/>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b="1" lang="en"/>
                        <a:t>% Booster Mass</a:t>
                      </a:r>
                      <a:endParaRPr b="1"/>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362300">
                <a:tc>
                  <a:txBody>
                    <a:bodyPr/>
                    <a:lstStyle/>
                    <a:p>
                      <a:pPr indent="0" lvl="0" marL="0" rtl="0" algn="l">
                        <a:spcBef>
                          <a:spcPts val="0"/>
                        </a:spcBef>
                        <a:spcAft>
                          <a:spcPts val="0"/>
                        </a:spcAft>
                        <a:buNone/>
                      </a:pPr>
                      <a:r>
                        <a:rPr lang="en">
                          <a:solidFill>
                            <a:schemeClr val="dk2"/>
                          </a:solidFill>
                        </a:rPr>
                        <a:t>Reusable Hardware</a:t>
                      </a:r>
                      <a:endParaRPr>
                        <a:solidFill>
                          <a:schemeClr val="dk2"/>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2"/>
                          </a:solidFill>
                        </a:rPr>
                        <a:t>20.3</a:t>
                      </a:r>
                      <a:endParaRPr>
                        <a:solidFill>
                          <a:schemeClr val="dk2"/>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
                          <a:solidFill>
                            <a:schemeClr val="dk2"/>
                          </a:solidFill>
                        </a:rPr>
                        <a:t>43.36</a:t>
                      </a:r>
                      <a:endParaRPr>
                        <a:solidFill>
                          <a:schemeClr val="dk2"/>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solidFill>
                      <a:schemeClr val="lt1"/>
                    </a:solidFill>
                  </a:tcPr>
                </a:tc>
              </a:tr>
              <a:tr h="362300">
                <a:tc>
                  <a:txBody>
                    <a:bodyPr/>
                    <a:lstStyle/>
                    <a:p>
                      <a:pPr indent="0" lvl="0" marL="0" rtl="0" algn="l">
                        <a:spcBef>
                          <a:spcPts val="0"/>
                        </a:spcBef>
                        <a:spcAft>
                          <a:spcPts val="0"/>
                        </a:spcAft>
                        <a:buNone/>
                      </a:pPr>
                      <a:r>
                        <a:rPr lang="en">
                          <a:solidFill>
                            <a:schemeClr val="dk2"/>
                          </a:solidFill>
                        </a:rPr>
                        <a:t>Consumable Hardware</a:t>
                      </a:r>
                      <a:endParaRPr>
                        <a:solidFill>
                          <a:schemeClr val="dk2"/>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2"/>
                          </a:solidFill>
                        </a:rPr>
                        <a:t>6.77</a:t>
                      </a:r>
                      <a:endParaRPr>
                        <a:solidFill>
                          <a:schemeClr val="dk2"/>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
                          <a:solidFill>
                            <a:schemeClr val="dk2"/>
                          </a:solidFill>
                        </a:rPr>
                        <a:t>10.54</a:t>
                      </a:r>
                      <a:endParaRPr>
                        <a:solidFill>
                          <a:schemeClr val="dk2"/>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solidFill>
                      <a:schemeClr val="lt1"/>
                    </a:solidFill>
                  </a:tcPr>
                </a:tc>
              </a:tr>
              <a:tr h="306550">
                <a:tc>
                  <a:txBody>
                    <a:bodyPr/>
                    <a:lstStyle/>
                    <a:p>
                      <a:pPr indent="0" lvl="0" marL="0" rtl="0" algn="l">
                        <a:spcBef>
                          <a:spcPts val="0"/>
                        </a:spcBef>
                        <a:spcAft>
                          <a:spcPts val="0"/>
                        </a:spcAft>
                        <a:buNone/>
                      </a:pPr>
                      <a:r>
                        <a:rPr lang="en">
                          <a:solidFill>
                            <a:schemeClr val="dk2"/>
                          </a:solidFill>
                        </a:rPr>
                        <a:t>Propellant </a:t>
                      </a:r>
                      <a:endParaRPr>
                        <a:solidFill>
                          <a:schemeClr val="dk2"/>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2"/>
                          </a:solidFill>
                        </a:rPr>
                        <a:t>22.78</a:t>
                      </a:r>
                      <a:endParaRPr>
                        <a:solidFill>
                          <a:schemeClr val="dk2"/>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2"/>
                          </a:solidFill>
                        </a:rPr>
                        <a:t>46.10</a:t>
                      </a:r>
                      <a:endParaRPr>
                        <a:solidFill>
                          <a:schemeClr val="dk2"/>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362300">
                <a:tc>
                  <a:txBody>
                    <a:bodyPr/>
                    <a:lstStyle/>
                    <a:p>
                      <a:pPr indent="0" lvl="0" marL="0" rtl="0" algn="l">
                        <a:spcBef>
                          <a:spcPts val="0"/>
                        </a:spcBef>
                        <a:spcAft>
                          <a:spcPts val="0"/>
                        </a:spcAft>
                        <a:buNone/>
                      </a:pPr>
                      <a:r>
                        <a:rPr b="1" lang="en">
                          <a:solidFill>
                            <a:schemeClr val="dk2"/>
                          </a:solidFill>
                        </a:rPr>
                        <a:t>Total</a:t>
                      </a:r>
                      <a:endParaRPr b="1">
                        <a:solidFill>
                          <a:schemeClr val="dk2"/>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b="1" lang="en">
                          <a:solidFill>
                            <a:schemeClr val="dk2"/>
                          </a:solidFill>
                        </a:rPr>
                        <a:t>49.85</a:t>
                      </a:r>
                      <a:endParaRPr b="1">
                        <a:solidFill>
                          <a:schemeClr val="dk2"/>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b="1" lang="en">
                          <a:solidFill>
                            <a:schemeClr val="dk2"/>
                          </a:solidFill>
                        </a:rPr>
                        <a:t>100</a:t>
                      </a:r>
                      <a:endParaRPr b="1">
                        <a:solidFill>
                          <a:schemeClr val="dk2"/>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bl>
          </a:graphicData>
        </a:graphic>
      </p:graphicFrame>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0" name="Shape 370"/>
        <p:cNvGrpSpPr/>
        <p:nvPr/>
      </p:nvGrpSpPr>
      <p:grpSpPr>
        <a:xfrm>
          <a:off x="0" y="0"/>
          <a:ext cx="0" cy="0"/>
          <a:chOff x="0" y="0"/>
          <a:chExt cx="0" cy="0"/>
        </a:xfrm>
      </p:grpSpPr>
      <p:sp>
        <p:nvSpPr>
          <p:cNvPr id="371" name="Google Shape;371;p46"/>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Clr>
                <a:schemeClr val="dk1"/>
              </a:buClr>
              <a:buSzPts val="1100"/>
              <a:buFont typeface="Arial"/>
              <a:buNone/>
            </a:pPr>
            <a:r>
              <a:rPr lang="en">
                <a:solidFill>
                  <a:srgbClr val="990000"/>
                </a:solidFill>
              </a:rPr>
              <a:t>Questions?</a:t>
            </a:r>
            <a:endParaRPr>
              <a:solidFill>
                <a:srgbClr val="990000"/>
              </a:solidFill>
            </a:endParaRPr>
          </a:p>
        </p:txBody>
      </p:sp>
      <p:sp>
        <p:nvSpPr>
          <p:cNvPr id="372" name="Google Shape;372;p4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6" name="Shape 376"/>
        <p:cNvGrpSpPr/>
        <p:nvPr/>
      </p:nvGrpSpPr>
      <p:grpSpPr>
        <a:xfrm>
          <a:off x="0" y="0"/>
          <a:ext cx="0" cy="0"/>
          <a:chOff x="0" y="0"/>
          <a:chExt cx="0" cy="0"/>
        </a:xfrm>
      </p:grpSpPr>
      <p:sp>
        <p:nvSpPr>
          <p:cNvPr id="377" name="Google Shape;377;p47"/>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a:solidFill>
                  <a:srgbClr val="990000"/>
                </a:solidFill>
              </a:rPr>
              <a:t>Sustainer</a:t>
            </a:r>
            <a:endParaRPr>
              <a:solidFill>
                <a:srgbClr val="990000"/>
              </a:solidFill>
            </a:endParaRPr>
          </a:p>
        </p:txBody>
      </p:sp>
      <p:sp>
        <p:nvSpPr>
          <p:cNvPr id="378" name="Google Shape;378;p4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2" name="Shape 382"/>
        <p:cNvGrpSpPr/>
        <p:nvPr/>
      </p:nvGrpSpPr>
      <p:grpSpPr>
        <a:xfrm>
          <a:off x="0" y="0"/>
          <a:ext cx="0" cy="0"/>
          <a:chOff x="0" y="0"/>
          <a:chExt cx="0" cy="0"/>
        </a:xfrm>
      </p:grpSpPr>
      <p:sp>
        <p:nvSpPr>
          <p:cNvPr id="383" name="Google Shape;383;p48"/>
          <p:cNvSpPr txBox="1"/>
          <p:nvPr>
            <p:ph idx="1" type="body"/>
          </p:nvPr>
        </p:nvSpPr>
        <p:spPr>
          <a:xfrm>
            <a:off x="311700" y="1152475"/>
            <a:ext cx="7930800" cy="3416400"/>
          </a:xfrm>
          <a:prstGeom prst="rect">
            <a:avLst/>
          </a:prstGeom>
        </p:spPr>
        <p:txBody>
          <a:bodyPr anchorCtr="0" anchor="t" bIns="91425" lIns="91425" spcFirstLastPara="1" rIns="91425" wrap="square" tIns="91425">
            <a:noAutofit/>
          </a:bodyPr>
          <a:lstStyle/>
          <a:p>
            <a:pPr indent="-330200" lvl="0" marL="457200" rtl="0" algn="l">
              <a:spcBef>
                <a:spcPts val="0"/>
              </a:spcBef>
              <a:spcAft>
                <a:spcPts val="0"/>
              </a:spcAft>
              <a:buClr>
                <a:srgbClr val="434343"/>
              </a:buClr>
              <a:buSzPts val="1600"/>
              <a:buFont typeface="Open Sans Medium"/>
              <a:buChar char="●"/>
            </a:pPr>
            <a:r>
              <a:rPr lang="en" sz="1600"/>
              <a:t>Propulsion</a:t>
            </a:r>
            <a:endParaRPr sz="1600"/>
          </a:p>
          <a:p>
            <a:pPr indent="-317500" lvl="1" marL="914400" rtl="0" algn="l">
              <a:spcBef>
                <a:spcPts val="0"/>
              </a:spcBef>
              <a:spcAft>
                <a:spcPts val="0"/>
              </a:spcAft>
              <a:buClr>
                <a:schemeClr val="dk1"/>
              </a:buClr>
              <a:buSzPts val="1400"/>
              <a:buFont typeface="Open Sans"/>
              <a:buChar char="○"/>
            </a:pPr>
            <a:r>
              <a:rPr lang="en" sz="1400">
                <a:solidFill>
                  <a:schemeClr val="dk1"/>
                </a:solidFill>
              </a:rPr>
              <a:t>Push the sustainer to an apogee at 30000 feet*</a:t>
            </a:r>
            <a:endParaRPr sz="1400">
              <a:solidFill>
                <a:schemeClr val="dk1"/>
              </a:solidFill>
            </a:endParaRPr>
          </a:p>
          <a:p>
            <a:pPr indent="-304800" lvl="1" marL="914400" rtl="0" algn="l">
              <a:spcBef>
                <a:spcPts val="0"/>
              </a:spcBef>
              <a:spcAft>
                <a:spcPts val="0"/>
              </a:spcAft>
              <a:buClr>
                <a:schemeClr val="dk1"/>
              </a:buClr>
              <a:buSzPts val="1200"/>
              <a:buFont typeface="Arial"/>
              <a:buChar char="○"/>
            </a:pPr>
            <a:r>
              <a:rPr lang="en" sz="1400">
                <a:solidFill>
                  <a:schemeClr val="dk1"/>
                </a:solidFill>
              </a:rPr>
              <a:t>Thrust to weight ratio of at least 3*</a:t>
            </a:r>
            <a:endParaRPr sz="1400">
              <a:solidFill>
                <a:schemeClr val="dk1"/>
              </a:solidFill>
            </a:endParaRPr>
          </a:p>
          <a:p>
            <a:pPr indent="-317500" lvl="1" marL="914400" rtl="0" algn="l">
              <a:spcBef>
                <a:spcPts val="0"/>
              </a:spcBef>
              <a:spcAft>
                <a:spcPts val="0"/>
              </a:spcAft>
              <a:buClr>
                <a:schemeClr val="dk1"/>
              </a:buClr>
              <a:buSzPts val="1400"/>
              <a:buFont typeface="Arial"/>
              <a:buChar char="○"/>
            </a:pPr>
            <a:r>
              <a:rPr lang="en" sz="1400">
                <a:solidFill>
                  <a:schemeClr val="dk1"/>
                </a:solidFill>
              </a:rPr>
              <a:t>Moderate constant acceleration (around 5G)</a:t>
            </a:r>
            <a:endParaRPr sz="1400">
              <a:solidFill>
                <a:schemeClr val="dk1"/>
              </a:solidFill>
            </a:endParaRPr>
          </a:p>
          <a:p>
            <a:pPr indent="-317500" lvl="1" marL="914400" rtl="0" algn="l">
              <a:spcBef>
                <a:spcPts val="0"/>
              </a:spcBef>
              <a:spcAft>
                <a:spcPts val="0"/>
              </a:spcAft>
              <a:buClr>
                <a:schemeClr val="dk1"/>
              </a:buClr>
              <a:buSzPts val="1400"/>
              <a:buFont typeface="Arial"/>
              <a:buChar char="○"/>
            </a:pPr>
            <a:r>
              <a:rPr lang="en" sz="1400">
                <a:solidFill>
                  <a:schemeClr val="dk1"/>
                </a:solidFill>
              </a:rPr>
              <a:t>Mass flux below 1.5 lb/in</a:t>
            </a:r>
            <a:r>
              <a:rPr baseline="30000" lang="en" sz="1400">
                <a:solidFill>
                  <a:schemeClr val="dk1"/>
                </a:solidFill>
              </a:rPr>
              <a:t>2</a:t>
            </a:r>
            <a:r>
              <a:rPr lang="en" sz="1400">
                <a:solidFill>
                  <a:schemeClr val="dk1"/>
                </a:solidFill>
              </a:rPr>
              <a:t>s for the duration of the burn to mitigate erosive burning</a:t>
            </a:r>
            <a:endParaRPr sz="1400">
              <a:solidFill>
                <a:schemeClr val="dk1"/>
              </a:solidFill>
            </a:endParaRPr>
          </a:p>
          <a:p>
            <a:pPr indent="-317500" lvl="1" marL="914400" rtl="0" algn="l">
              <a:spcBef>
                <a:spcPts val="0"/>
              </a:spcBef>
              <a:spcAft>
                <a:spcPts val="0"/>
              </a:spcAft>
              <a:buClr>
                <a:schemeClr val="dk1"/>
              </a:buClr>
              <a:buSzPts val="1400"/>
              <a:buFont typeface="Arial"/>
              <a:buChar char="○"/>
            </a:pPr>
            <a:r>
              <a:rPr lang="en" sz="1400">
                <a:solidFill>
                  <a:schemeClr val="dk1"/>
                </a:solidFill>
              </a:rPr>
              <a:t>Have a similar internal pressure as the booster to reduce design complexity</a:t>
            </a:r>
            <a:endParaRPr sz="1400">
              <a:solidFill>
                <a:schemeClr val="dk1"/>
              </a:solidFill>
            </a:endParaRPr>
          </a:p>
          <a:p>
            <a:pPr indent="-330200" lvl="0" marL="457200" rtl="0" algn="l">
              <a:spcBef>
                <a:spcPts val="0"/>
              </a:spcBef>
              <a:spcAft>
                <a:spcPts val="0"/>
              </a:spcAft>
              <a:buClr>
                <a:srgbClr val="434343"/>
              </a:buClr>
              <a:buSzPts val="1600"/>
              <a:buFont typeface="Open Sans Medium"/>
              <a:buChar char="●"/>
            </a:pPr>
            <a:r>
              <a:rPr lang="en" sz="1600"/>
              <a:t>Hardware</a:t>
            </a:r>
            <a:endParaRPr sz="1600"/>
          </a:p>
          <a:p>
            <a:pPr indent="-317500" lvl="1" marL="914400" rtl="0" algn="l">
              <a:spcBef>
                <a:spcPts val="0"/>
              </a:spcBef>
              <a:spcAft>
                <a:spcPts val="0"/>
              </a:spcAft>
              <a:buClr>
                <a:schemeClr val="dk1"/>
              </a:buClr>
              <a:buSzPts val="1400"/>
              <a:buFont typeface="Open Sans"/>
              <a:buChar char="○"/>
            </a:pPr>
            <a:r>
              <a:rPr lang="en" sz="1400">
                <a:solidFill>
                  <a:schemeClr val="dk1"/>
                </a:solidFill>
              </a:rPr>
              <a:t>Yield at no less than twice max operating pressure*</a:t>
            </a:r>
            <a:endParaRPr sz="1400">
              <a:solidFill>
                <a:schemeClr val="dk1"/>
              </a:solidFill>
            </a:endParaRPr>
          </a:p>
          <a:p>
            <a:pPr indent="-317500" lvl="1" marL="914400" rtl="0" algn="l">
              <a:spcBef>
                <a:spcPts val="0"/>
              </a:spcBef>
              <a:spcAft>
                <a:spcPts val="0"/>
              </a:spcAft>
              <a:buClr>
                <a:schemeClr val="dk1"/>
              </a:buClr>
              <a:buSzPts val="1400"/>
              <a:buFont typeface="Arial"/>
              <a:buChar char="○"/>
            </a:pPr>
            <a:r>
              <a:rPr lang="en" sz="1400">
                <a:solidFill>
                  <a:schemeClr val="dk1"/>
                </a:solidFill>
              </a:rPr>
              <a:t>Ignition system must be primed on the pad*</a:t>
            </a:r>
            <a:endParaRPr sz="1400">
              <a:solidFill>
                <a:schemeClr val="dk1"/>
              </a:solidFill>
            </a:endParaRPr>
          </a:p>
          <a:p>
            <a:pPr indent="-317500" lvl="1" marL="914400" rtl="0" algn="l">
              <a:spcBef>
                <a:spcPts val="0"/>
              </a:spcBef>
              <a:spcAft>
                <a:spcPts val="0"/>
              </a:spcAft>
              <a:buClr>
                <a:schemeClr val="dk1"/>
              </a:buClr>
              <a:buSzPts val="1400"/>
              <a:buFont typeface="Arial"/>
              <a:buChar char="○"/>
            </a:pPr>
            <a:r>
              <a:rPr lang="en" sz="1400">
                <a:solidFill>
                  <a:schemeClr val="dk1"/>
                </a:solidFill>
              </a:rPr>
              <a:t>Wide tolerances to minimize machining on the motor case</a:t>
            </a:r>
            <a:endParaRPr sz="1400">
              <a:solidFill>
                <a:schemeClr val="dk1"/>
              </a:solidFill>
            </a:endParaRPr>
          </a:p>
          <a:p>
            <a:pPr indent="-317500" lvl="1" marL="914400" rtl="0" algn="l">
              <a:spcBef>
                <a:spcPts val="0"/>
              </a:spcBef>
              <a:spcAft>
                <a:spcPts val="0"/>
              </a:spcAft>
              <a:buClr>
                <a:schemeClr val="dk1"/>
              </a:buClr>
              <a:buSzPts val="1400"/>
              <a:buFont typeface="Arial"/>
              <a:buChar char="○"/>
            </a:pPr>
            <a:r>
              <a:rPr lang="en" sz="1400">
                <a:solidFill>
                  <a:schemeClr val="dk1"/>
                </a:solidFill>
              </a:rPr>
              <a:t>Utilize the same bolts, o-rings, case stock, and retention rings as the booster</a:t>
            </a:r>
            <a:endParaRPr sz="1400">
              <a:solidFill>
                <a:schemeClr val="dk1"/>
              </a:solidFill>
            </a:endParaRPr>
          </a:p>
        </p:txBody>
      </p:sp>
      <p:sp>
        <p:nvSpPr>
          <p:cNvPr id="384" name="Google Shape;384;p4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85" name="Google Shape;385;p4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Sustainer Requirements</a:t>
            </a:r>
            <a:endParaRPr>
              <a:solidFill>
                <a:srgbClr val="990000"/>
              </a:solidFill>
            </a:endParaRPr>
          </a:p>
        </p:txBody>
      </p:sp>
      <p:sp>
        <p:nvSpPr>
          <p:cNvPr id="386" name="Google Shape;386;p48"/>
          <p:cNvSpPr txBox="1"/>
          <p:nvPr/>
        </p:nvSpPr>
        <p:spPr>
          <a:xfrm>
            <a:off x="5594550" y="4526750"/>
            <a:ext cx="2715600" cy="299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latin typeface="Open Sans Medium"/>
                <a:ea typeface="Open Sans Medium"/>
                <a:cs typeface="Open Sans Medium"/>
                <a:sym typeface="Open Sans Medium"/>
              </a:rPr>
              <a:t>*Spaceport America requirement</a:t>
            </a:r>
            <a:endParaRPr sz="1100">
              <a:latin typeface="Open Sans Medium"/>
              <a:ea typeface="Open Sans Medium"/>
              <a:cs typeface="Open Sans Medium"/>
              <a:sym typeface="Open Sans Medium"/>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0" name="Shape 390"/>
        <p:cNvGrpSpPr/>
        <p:nvPr/>
      </p:nvGrpSpPr>
      <p:grpSpPr>
        <a:xfrm>
          <a:off x="0" y="0"/>
          <a:ext cx="0" cy="0"/>
          <a:chOff x="0" y="0"/>
          <a:chExt cx="0" cy="0"/>
        </a:xfrm>
      </p:grpSpPr>
      <p:sp>
        <p:nvSpPr>
          <p:cNvPr id="391" name="Google Shape;391;p4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92" name="Google Shape;392;p4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Sustainer Overview</a:t>
            </a:r>
            <a:endParaRPr>
              <a:solidFill>
                <a:srgbClr val="990000"/>
              </a:solidFill>
            </a:endParaRPr>
          </a:p>
        </p:txBody>
      </p:sp>
      <p:graphicFrame>
        <p:nvGraphicFramePr>
          <p:cNvPr id="393" name="Google Shape;393;p49"/>
          <p:cNvGraphicFramePr/>
          <p:nvPr/>
        </p:nvGraphicFramePr>
        <p:xfrm>
          <a:off x="4305300" y="932213"/>
          <a:ext cx="3000000" cy="3000000"/>
        </p:xfrm>
        <a:graphic>
          <a:graphicData uri="http://schemas.openxmlformats.org/drawingml/2006/table">
            <a:tbl>
              <a:tblPr>
                <a:noFill/>
                <a:tableStyleId>{FFA19231-62AA-4FEE-8271-AC25EC2EFC70}</a:tableStyleId>
              </a:tblPr>
              <a:tblGrid>
                <a:gridCol w="2317950"/>
                <a:gridCol w="2317950"/>
              </a:tblGrid>
              <a:tr h="292875">
                <a:tc>
                  <a:txBody>
                    <a:bodyPr/>
                    <a:lstStyle/>
                    <a:p>
                      <a:pPr indent="0" lvl="0" marL="0" rtl="0" algn="l">
                        <a:spcBef>
                          <a:spcPts val="0"/>
                        </a:spcBef>
                        <a:spcAft>
                          <a:spcPts val="0"/>
                        </a:spcAft>
                        <a:buNone/>
                      </a:pPr>
                      <a:r>
                        <a:rPr lang="en"/>
                        <a:t>Motor Classification</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t>N2468</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411200">
                <a:tc>
                  <a:txBody>
                    <a:bodyPr/>
                    <a:lstStyle/>
                    <a:p>
                      <a:pPr indent="0" lvl="0" marL="0" rtl="0" algn="l">
                        <a:spcBef>
                          <a:spcPts val="0"/>
                        </a:spcBef>
                        <a:spcAft>
                          <a:spcPts val="0"/>
                        </a:spcAft>
                        <a:buNone/>
                      </a:pPr>
                      <a:r>
                        <a:rPr lang="en"/>
                        <a:t>Total Impulse</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t>11.4 kNs</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411200">
                <a:tc>
                  <a:txBody>
                    <a:bodyPr/>
                    <a:lstStyle/>
                    <a:p>
                      <a:pPr indent="0" lvl="0" marL="0" rtl="0" algn="l">
                        <a:spcBef>
                          <a:spcPts val="0"/>
                        </a:spcBef>
                        <a:spcAft>
                          <a:spcPts val="0"/>
                        </a:spcAft>
                        <a:buNone/>
                      </a:pPr>
                      <a:r>
                        <a:rPr lang="en"/>
                        <a:t>Prop Mass</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t>12.13 lbs</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411200">
                <a:tc>
                  <a:txBody>
                    <a:bodyPr/>
                    <a:lstStyle/>
                    <a:p>
                      <a:pPr indent="0" lvl="0" marL="0" rtl="0" algn="l">
                        <a:spcBef>
                          <a:spcPts val="0"/>
                        </a:spcBef>
                        <a:spcAft>
                          <a:spcPts val="0"/>
                        </a:spcAft>
                        <a:buNone/>
                      </a:pPr>
                      <a:r>
                        <a:rPr lang="en"/>
                        <a:t>Hardware Mass</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t>22.80 lbs</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415175">
                <a:tc>
                  <a:txBody>
                    <a:bodyPr/>
                    <a:lstStyle/>
                    <a:p>
                      <a:pPr indent="0" lvl="0" marL="0" rtl="0" algn="l">
                        <a:spcBef>
                          <a:spcPts val="0"/>
                        </a:spcBef>
                        <a:spcAft>
                          <a:spcPts val="0"/>
                        </a:spcAft>
                        <a:buNone/>
                      </a:pPr>
                      <a:r>
                        <a:rPr lang="en"/>
                        <a:t>Peak Mass Flux</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a:solidFill>
                            <a:schemeClr val="dk1"/>
                          </a:solidFill>
                        </a:rPr>
                        <a:t>0.38 lbs/in^2*s</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411200">
                <a:tc>
                  <a:txBody>
                    <a:bodyPr/>
                    <a:lstStyle/>
                    <a:p>
                      <a:pPr indent="0" lvl="0" marL="0" rtl="0" algn="l">
                        <a:spcBef>
                          <a:spcPts val="0"/>
                        </a:spcBef>
                        <a:spcAft>
                          <a:spcPts val="0"/>
                        </a:spcAft>
                        <a:buNone/>
                      </a:pPr>
                      <a:r>
                        <a:rPr lang="en">
                          <a:solidFill>
                            <a:srgbClr val="000000"/>
                          </a:solidFill>
                        </a:rPr>
                        <a:t>Average Pressure</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t>837 psi</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411200">
                <a:tc>
                  <a:txBody>
                    <a:bodyPr/>
                    <a:lstStyle/>
                    <a:p>
                      <a:pPr indent="0" lvl="0" marL="0" rtl="0" algn="l">
                        <a:spcBef>
                          <a:spcPts val="0"/>
                        </a:spcBef>
                        <a:spcAft>
                          <a:spcPts val="0"/>
                        </a:spcAft>
                        <a:buNone/>
                      </a:pPr>
                      <a:r>
                        <a:rPr lang="en"/>
                        <a:t>Peak Pressure</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t>960 psi</a:t>
                      </a:r>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bl>
          </a:graphicData>
        </a:graphic>
      </p:graphicFrame>
      <p:pic>
        <p:nvPicPr>
          <p:cNvPr id="394" name="Google Shape;394;p49"/>
          <p:cNvPicPr preferRelativeResize="0"/>
          <p:nvPr/>
        </p:nvPicPr>
        <p:blipFill>
          <a:blip r:embed="rId3">
            <a:alphaModFix/>
          </a:blip>
          <a:stretch>
            <a:fillRect/>
          </a:stretch>
        </p:blipFill>
        <p:spPr>
          <a:xfrm>
            <a:off x="638350" y="1017725"/>
            <a:ext cx="2944908" cy="2863574"/>
          </a:xfrm>
          <a:prstGeom prst="rect">
            <a:avLst/>
          </a:prstGeom>
          <a:noFill/>
          <a:ln>
            <a:noFill/>
          </a:ln>
        </p:spPr>
      </p:pic>
      <p:pic>
        <p:nvPicPr>
          <p:cNvPr id="395" name="Google Shape;395;p49"/>
          <p:cNvPicPr preferRelativeResize="0"/>
          <p:nvPr/>
        </p:nvPicPr>
        <p:blipFill rotWithShape="1">
          <a:blip r:embed="rId4">
            <a:alphaModFix/>
          </a:blip>
          <a:srcRect b="44502" l="36296" r="19391" t="35624"/>
          <a:stretch/>
        </p:blipFill>
        <p:spPr>
          <a:xfrm>
            <a:off x="2320537" y="3881300"/>
            <a:ext cx="4502938" cy="1262199"/>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9" name="Shape 399"/>
        <p:cNvGrpSpPr/>
        <p:nvPr/>
      </p:nvGrpSpPr>
      <p:grpSpPr>
        <a:xfrm>
          <a:off x="0" y="0"/>
          <a:ext cx="0" cy="0"/>
          <a:chOff x="0" y="0"/>
          <a:chExt cx="0" cy="0"/>
        </a:xfrm>
      </p:grpSpPr>
      <p:sp>
        <p:nvSpPr>
          <p:cNvPr id="400" name="Google Shape;400;p50"/>
          <p:cNvSpPr txBox="1"/>
          <p:nvPr>
            <p:ph idx="12" type="sldNum"/>
          </p:nvPr>
        </p:nvSpPr>
        <p:spPr>
          <a:xfrm>
            <a:off x="83200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01" name="Google Shape;401;p5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Grain Geometry</a:t>
            </a:r>
            <a:endParaRPr>
              <a:solidFill>
                <a:srgbClr val="990000"/>
              </a:solidFill>
            </a:endParaRPr>
          </a:p>
        </p:txBody>
      </p:sp>
      <p:pic>
        <p:nvPicPr>
          <p:cNvPr id="402" name="Google Shape;402;p50"/>
          <p:cNvPicPr preferRelativeResize="0"/>
          <p:nvPr/>
        </p:nvPicPr>
        <p:blipFill>
          <a:blip r:embed="rId3">
            <a:alphaModFix/>
          </a:blip>
          <a:stretch>
            <a:fillRect/>
          </a:stretch>
        </p:blipFill>
        <p:spPr>
          <a:xfrm>
            <a:off x="4686750" y="2304825"/>
            <a:ext cx="2812174" cy="2053575"/>
          </a:xfrm>
          <a:prstGeom prst="rect">
            <a:avLst/>
          </a:prstGeom>
          <a:noFill/>
          <a:ln>
            <a:noFill/>
          </a:ln>
        </p:spPr>
      </p:pic>
      <p:pic>
        <p:nvPicPr>
          <p:cNvPr id="403" name="Google Shape;403;p50"/>
          <p:cNvPicPr preferRelativeResize="0"/>
          <p:nvPr/>
        </p:nvPicPr>
        <p:blipFill>
          <a:blip r:embed="rId4">
            <a:alphaModFix/>
          </a:blip>
          <a:stretch>
            <a:fillRect/>
          </a:stretch>
        </p:blipFill>
        <p:spPr>
          <a:xfrm>
            <a:off x="1060675" y="2304825"/>
            <a:ext cx="3399018" cy="2053575"/>
          </a:xfrm>
          <a:prstGeom prst="rect">
            <a:avLst/>
          </a:prstGeom>
          <a:noFill/>
          <a:ln>
            <a:noFill/>
          </a:ln>
        </p:spPr>
      </p:pic>
      <p:pic>
        <p:nvPicPr>
          <p:cNvPr id="404" name="Google Shape;404;p50"/>
          <p:cNvPicPr preferRelativeResize="0"/>
          <p:nvPr/>
        </p:nvPicPr>
        <p:blipFill rotWithShape="1">
          <a:blip r:embed="rId5">
            <a:alphaModFix/>
          </a:blip>
          <a:srcRect b="0" l="0" r="0" t="5024"/>
          <a:stretch/>
        </p:blipFill>
        <p:spPr>
          <a:xfrm>
            <a:off x="1387963" y="1017725"/>
            <a:ext cx="2744444" cy="1174075"/>
          </a:xfrm>
          <a:prstGeom prst="rect">
            <a:avLst/>
          </a:prstGeom>
          <a:noFill/>
          <a:ln>
            <a:noFill/>
          </a:ln>
        </p:spPr>
      </p:pic>
      <p:pic>
        <p:nvPicPr>
          <p:cNvPr id="405" name="Google Shape;405;p50"/>
          <p:cNvPicPr preferRelativeResize="0"/>
          <p:nvPr/>
        </p:nvPicPr>
        <p:blipFill rotWithShape="1">
          <a:blip r:embed="rId6">
            <a:alphaModFix/>
          </a:blip>
          <a:srcRect b="3530" l="4809" r="6781" t="8200"/>
          <a:stretch/>
        </p:blipFill>
        <p:spPr>
          <a:xfrm>
            <a:off x="4852275" y="825265"/>
            <a:ext cx="2744424" cy="1366535"/>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9" name="Shape 409"/>
        <p:cNvGrpSpPr/>
        <p:nvPr/>
      </p:nvGrpSpPr>
      <p:grpSpPr>
        <a:xfrm>
          <a:off x="0" y="0"/>
          <a:ext cx="0" cy="0"/>
          <a:chOff x="0" y="0"/>
          <a:chExt cx="0" cy="0"/>
        </a:xfrm>
      </p:grpSpPr>
      <p:sp>
        <p:nvSpPr>
          <p:cNvPr id="410" name="Google Shape;410;p5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11" name="Google Shape;411;p51"/>
          <p:cNvSpPr txBox="1"/>
          <p:nvPr>
            <p:ph idx="1" type="body"/>
          </p:nvPr>
        </p:nvSpPr>
        <p:spPr>
          <a:xfrm>
            <a:off x="0" y="903675"/>
            <a:ext cx="5553600" cy="4117200"/>
          </a:xfrm>
          <a:prstGeom prst="rect">
            <a:avLst/>
          </a:prstGeom>
        </p:spPr>
        <p:txBody>
          <a:bodyPr anchorCtr="0" anchor="t" bIns="91425" lIns="91425" spcFirstLastPara="1" rIns="91425" wrap="square" tIns="91425">
            <a:noAutofit/>
          </a:bodyPr>
          <a:lstStyle/>
          <a:p>
            <a:pPr indent="-330200" lvl="0" marL="914400" rtl="0" algn="l">
              <a:spcBef>
                <a:spcPts val="0"/>
              </a:spcBef>
              <a:spcAft>
                <a:spcPts val="0"/>
              </a:spcAft>
              <a:buClr>
                <a:schemeClr val="dk1"/>
              </a:buClr>
              <a:buSzPts val="1600"/>
              <a:buChar char="●"/>
            </a:pPr>
            <a:r>
              <a:rPr lang="en" sz="1600">
                <a:solidFill>
                  <a:schemeClr val="dk1"/>
                </a:solidFill>
              </a:rPr>
              <a:t>Requirements</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Withstand 2*max operating pressure of the chamber</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Attach securely to booster case</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Support the fin can under high acceleration</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Optimized for 14350 ft above ground level (sum of 2/3 of height difference from ignition to burnout and ignition)</a:t>
            </a:r>
            <a:endParaRPr sz="1400">
              <a:solidFill>
                <a:schemeClr val="dk1"/>
              </a:solidFill>
            </a:endParaRPr>
          </a:p>
          <a:p>
            <a:pPr indent="-330200" lvl="0" marL="914400" rtl="0" algn="l">
              <a:spcBef>
                <a:spcPts val="0"/>
              </a:spcBef>
              <a:spcAft>
                <a:spcPts val="0"/>
              </a:spcAft>
              <a:buClr>
                <a:schemeClr val="dk1"/>
              </a:buClr>
              <a:buSzPts val="1600"/>
              <a:buChar char="●"/>
            </a:pPr>
            <a:r>
              <a:rPr lang="en" sz="1600">
                <a:solidFill>
                  <a:schemeClr val="dk1"/>
                </a:solidFill>
              </a:rPr>
              <a:t>Materials</a:t>
            </a:r>
            <a:endParaRPr sz="16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Aluminum 6061-T6</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Canvas phenolic</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Graphite</a:t>
            </a:r>
            <a:endParaRPr sz="1400">
              <a:solidFill>
                <a:schemeClr val="dk1"/>
              </a:solidFill>
            </a:endParaRPr>
          </a:p>
          <a:p>
            <a:pPr indent="-228600" lvl="0" marL="914400" rtl="0" algn="l">
              <a:spcBef>
                <a:spcPts val="1200"/>
              </a:spcBef>
              <a:spcAft>
                <a:spcPts val="1200"/>
              </a:spcAft>
              <a:buNone/>
            </a:pPr>
            <a:r>
              <a:t/>
            </a:r>
            <a:endParaRPr sz="1400">
              <a:solidFill>
                <a:schemeClr val="dk1"/>
              </a:solidFill>
            </a:endParaRPr>
          </a:p>
        </p:txBody>
      </p:sp>
      <p:sp>
        <p:nvSpPr>
          <p:cNvPr id="412" name="Google Shape;412;p5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Concave Convex Nozzle</a:t>
            </a:r>
            <a:endParaRPr>
              <a:solidFill>
                <a:srgbClr val="990000"/>
              </a:solidFill>
            </a:endParaRPr>
          </a:p>
        </p:txBody>
      </p:sp>
      <p:pic>
        <p:nvPicPr>
          <p:cNvPr id="413" name="Google Shape;413;p51"/>
          <p:cNvPicPr preferRelativeResize="0"/>
          <p:nvPr/>
        </p:nvPicPr>
        <p:blipFill rotWithShape="1">
          <a:blip r:embed="rId3">
            <a:alphaModFix/>
          </a:blip>
          <a:srcRect b="17821" l="33345" r="33134" t="19071"/>
          <a:stretch/>
        </p:blipFill>
        <p:spPr>
          <a:xfrm>
            <a:off x="5418150" y="609825"/>
            <a:ext cx="3685849" cy="4006899"/>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p1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Flight Event Timeline</a:t>
            </a:r>
            <a:endParaRPr>
              <a:solidFill>
                <a:srgbClr val="AF1F39"/>
              </a:solidFill>
            </a:endParaRPr>
          </a:p>
        </p:txBody>
      </p:sp>
      <p:sp>
        <p:nvSpPr>
          <p:cNvPr id="80" name="Google Shape;80;p16"/>
          <p:cNvSpPr txBox="1"/>
          <p:nvPr>
            <p:ph idx="1" type="body"/>
          </p:nvPr>
        </p:nvSpPr>
        <p:spPr>
          <a:xfrm>
            <a:off x="311700" y="974050"/>
            <a:ext cx="8520600" cy="3594900"/>
          </a:xfrm>
          <a:prstGeom prst="rect">
            <a:avLst/>
          </a:prstGeom>
        </p:spPr>
        <p:txBody>
          <a:bodyPr anchorCtr="0" anchor="t" bIns="91425" lIns="91425" spcFirstLastPara="1" rIns="91425" wrap="square" tIns="91425">
            <a:normAutofit lnSpcReduction="10000"/>
          </a:bodyPr>
          <a:lstStyle/>
          <a:p>
            <a:pPr indent="-355600" lvl="0" marL="457200" rtl="0" algn="l">
              <a:spcBef>
                <a:spcPts val="0"/>
              </a:spcBef>
              <a:spcAft>
                <a:spcPts val="0"/>
              </a:spcAft>
              <a:buSzPts val="2000"/>
              <a:buChar char="●"/>
            </a:pPr>
            <a:r>
              <a:rPr lang="en"/>
              <a:t>T+00:00.00 | Booster Ignition</a:t>
            </a:r>
            <a:endParaRPr/>
          </a:p>
          <a:p>
            <a:pPr indent="-355600" lvl="0" marL="457200" rtl="0" algn="l">
              <a:spcBef>
                <a:spcPts val="0"/>
              </a:spcBef>
              <a:spcAft>
                <a:spcPts val="0"/>
              </a:spcAft>
              <a:buSzPts val="2000"/>
              <a:buFont typeface="Open Sans"/>
              <a:buChar char="●"/>
            </a:pPr>
            <a:r>
              <a:rPr b="1" lang="en">
                <a:latin typeface="Open Sans"/>
                <a:ea typeface="Open Sans"/>
                <a:cs typeface="Open Sans"/>
                <a:sym typeface="Open Sans"/>
              </a:rPr>
              <a:t>T+00:05.30 | Booster Burnout</a:t>
            </a:r>
            <a:endParaRPr/>
          </a:p>
          <a:p>
            <a:pPr indent="-355600" lvl="0" marL="457200" rtl="0" algn="l">
              <a:spcBef>
                <a:spcPts val="0"/>
              </a:spcBef>
              <a:spcAft>
                <a:spcPts val="0"/>
              </a:spcAft>
              <a:buSzPts val="2000"/>
              <a:buFont typeface="Open Sans"/>
              <a:buChar char="●"/>
            </a:pPr>
            <a:r>
              <a:rPr b="1" lang="en">
                <a:latin typeface="Open Sans"/>
                <a:ea typeface="Open Sans"/>
                <a:cs typeface="Open Sans"/>
                <a:sym typeface="Open Sans"/>
              </a:rPr>
              <a:t>T+00:11.25 | Sustainer Ignition</a:t>
            </a:r>
            <a:endParaRPr b="1">
              <a:latin typeface="Open Sans"/>
              <a:ea typeface="Open Sans"/>
              <a:cs typeface="Open Sans"/>
              <a:sym typeface="Open Sans"/>
            </a:endParaRPr>
          </a:p>
          <a:p>
            <a:pPr indent="-355600" lvl="0" marL="457200" rtl="0" algn="l">
              <a:spcBef>
                <a:spcPts val="0"/>
              </a:spcBef>
              <a:spcAft>
                <a:spcPts val="0"/>
              </a:spcAft>
              <a:buSzPts val="2000"/>
              <a:buFont typeface="Open Sans"/>
              <a:buChar char="●"/>
            </a:pPr>
            <a:r>
              <a:rPr b="1" lang="en">
                <a:latin typeface="Open Sans"/>
                <a:ea typeface="Open Sans"/>
                <a:cs typeface="Open Sans"/>
                <a:sym typeface="Open Sans"/>
              </a:rPr>
              <a:t>T+00:15.80 | Sustainer Burnout</a:t>
            </a:r>
            <a:endParaRPr b="1">
              <a:latin typeface="Open Sans"/>
              <a:ea typeface="Open Sans"/>
              <a:cs typeface="Open Sans"/>
              <a:sym typeface="Open Sans"/>
            </a:endParaRPr>
          </a:p>
          <a:p>
            <a:pPr indent="-355600" lvl="0" marL="457200" rtl="0" algn="l">
              <a:spcBef>
                <a:spcPts val="0"/>
              </a:spcBef>
              <a:spcAft>
                <a:spcPts val="0"/>
              </a:spcAft>
              <a:buSzPts val="2000"/>
              <a:buChar char="●"/>
            </a:pPr>
            <a:r>
              <a:rPr lang="en"/>
              <a:t>T+00:21.00 | Booster Apogee, Drogue Deployment</a:t>
            </a:r>
            <a:endParaRPr/>
          </a:p>
          <a:p>
            <a:pPr indent="-355600" lvl="0" marL="457200" rtl="0" algn="l">
              <a:spcBef>
                <a:spcPts val="0"/>
              </a:spcBef>
              <a:spcAft>
                <a:spcPts val="0"/>
              </a:spcAft>
              <a:buSzPts val="2000"/>
              <a:buChar char="●"/>
            </a:pPr>
            <a:r>
              <a:rPr b="1" lang="en">
                <a:latin typeface="Open Sans"/>
                <a:ea typeface="Open Sans"/>
                <a:cs typeface="Open Sans"/>
                <a:sym typeface="Open Sans"/>
              </a:rPr>
              <a:t>T+00:43.60 | Sustainer Apogee</a:t>
            </a:r>
            <a:r>
              <a:rPr lang="en"/>
              <a:t>, Drogue Deployment</a:t>
            </a:r>
            <a:endParaRPr/>
          </a:p>
          <a:p>
            <a:pPr indent="-355600" lvl="0" marL="457200" rtl="0" algn="l">
              <a:spcBef>
                <a:spcPts val="0"/>
              </a:spcBef>
              <a:spcAft>
                <a:spcPts val="0"/>
              </a:spcAft>
              <a:buSzPts val="2000"/>
              <a:buChar char="●"/>
            </a:pPr>
            <a:r>
              <a:rPr lang="en"/>
              <a:t>T+04:00.00 | Booster Main Deployment</a:t>
            </a:r>
            <a:endParaRPr/>
          </a:p>
          <a:p>
            <a:pPr indent="-355600" lvl="0" marL="457200" rtl="0" algn="l">
              <a:spcBef>
                <a:spcPts val="0"/>
              </a:spcBef>
              <a:spcAft>
                <a:spcPts val="0"/>
              </a:spcAft>
              <a:buSzPts val="2000"/>
              <a:buChar char="●"/>
            </a:pPr>
            <a:r>
              <a:rPr lang="en"/>
              <a:t>T+04:40.00 | Booster Touchdown</a:t>
            </a:r>
            <a:endParaRPr/>
          </a:p>
          <a:p>
            <a:pPr indent="-355600" lvl="0" marL="457200" rtl="0" algn="l">
              <a:spcBef>
                <a:spcPts val="0"/>
              </a:spcBef>
              <a:spcAft>
                <a:spcPts val="0"/>
              </a:spcAft>
              <a:buSzPts val="2000"/>
              <a:buChar char="●"/>
            </a:pPr>
            <a:r>
              <a:rPr lang="en"/>
              <a:t>T+05:54.00 | Sustainer Main Deployment</a:t>
            </a:r>
            <a:endParaRPr/>
          </a:p>
          <a:p>
            <a:pPr indent="-355600" lvl="0" marL="457200" rtl="0" algn="l">
              <a:spcBef>
                <a:spcPts val="0"/>
              </a:spcBef>
              <a:spcAft>
                <a:spcPts val="0"/>
              </a:spcAft>
              <a:buSzPts val="2000"/>
              <a:buChar char="●"/>
            </a:pPr>
            <a:r>
              <a:rPr lang="en"/>
              <a:t>T+06:42.00 | Sustainer Touchdown</a:t>
            </a:r>
            <a:endParaRPr/>
          </a:p>
        </p:txBody>
      </p:sp>
      <p:sp>
        <p:nvSpPr>
          <p:cNvPr id="81" name="Google Shape;81;p1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7" name="Shape 417"/>
        <p:cNvGrpSpPr/>
        <p:nvPr/>
      </p:nvGrpSpPr>
      <p:grpSpPr>
        <a:xfrm>
          <a:off x="0" y="0"/>
          <a:ext cx="0" cy="0"/>
          <a:chOff x="0" y="0"/>
          <a:chExt cx="0" cy="0"/>
        </a:xfrm>
      </p:grpSpPr>
      <p:pic>
        <p:nvPicPr>
          <p:cNvPr id="418" name="Google Shape;418;p52"/>
          <p:cNvPicPr preferRelativeResize="0"/>
          <p:nvPr/>
        </p:nvPicPr>
        <p:blipFill>
          <a:blip r:embed="rId3">
            <a:alphaModFix/>
          </a:blip>
          <a:stretch>
            <a:fillRect/>
          </a:stretch>
        </p:blipFill>
        <p:spPr>
          <a:xfrm>
            <a:off x="4087526" y="791725"/>
            <a:ext cx="5200825" cy="4242178"/>
          </a:xfrm>
          <a:prstGeom prst="rect">
            <a:avLst/>
          </a:prstGeom>
          <a:noFill/>
          <a:ln>
            <a:noFill/>
          </a:ln>
        </p:spPr>
      </p:pic>
      <p:sp>
        <p:nvSpPr>
          <p:cNvPr id="419" name="Google Shape;419;p5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20" name="Google Shape;420;p5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Specifications</a:t>
            </a:r>
            <a:endParaRPr>
              <a:solidFill>
                <a:srgbClr val="990000"/>
              </a:solidFill>
            </a:endParaRPr>
          </a:p>
        </p:txBody>
      </p:sp>
      <p:graphicFrame>
        <p:nvGraphicFramePr>
          <p:cNvPr id="421" name="Google Shape;421;p52"/>
          <p:cNvGraphicFramePr/>
          <p:nvPr/>
        </p:nvGraphicFramePr>
        <p:xfrm>
          <a:off x="515150" y="1017725"/>
          <a:ext cx="3000000" cy="3000000"/>
        </p:xfrm>
        <a:graphic>
          <a:graphicData uri="http://schemas.openxmlformats.org/drawingml/2006/table">
            <a:tbl>
              <a:tblPr>
                <a:noFill/>
                <a:tableStyleId>{FFA19231-62AA-4FEE-8271-AC25EC2EFC70}</a:tableStyleId>
              </a:tblPr>
              <a:tblGrid>
                <a:gridCol w="1968050"/>
                <a:gridCol w="1680525"/>
              </a:tblGrid>
              <a:tr h="292875">
                <a:tc>
                  <a:txBody>
                    <a:bodyPr/>
                    <a:lstStyle/>
                    <a:p>
                      <a:pPr indent="0" lvl="0" marL="0" rtl="0" algn="l">
                        <a:spcBef>
                          <a:spcPts val="0"/>
                        </a:spcBef>
                        <a:spcAft>
                          <a:spcPts val="0"/>
                        </a:spcAft>
                        <a:buNone/>
                      </a:pPr>
                      <a:r>
                        <a:rPr b="1" lang="en"/>
                        <a:t>Mass</a:t>
                      </a:r>
                      <a:endParaRPr b="1"/>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9.43 </a:t>
                      </a:r>
                      <a:r>
                        <a:rPr lang="en"/>
                        <a:t>lbs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11200">
                <a:tc>
                  <a:txBody>
                    <a:bodyPr/>
                    <a:lstStyle/>
                    <a:p>
                      <a:pPr indent="0" lvl="0" marL="0" rtl="0" algn="l">
                        <a:spcBef>
                          <a:spcPts val="0"/>
                        </a:spcBef>
                        <a:spcAft>
                          <a:spcPts val="0"/>
                        </a:spcAft>
                        <a:buNone/>
                      </a:pPr>
                      <a:r>
                        <a:rPr b="1" lang="en"/>
                        <a:t>Throat Diameter</a:t>
                      </a:r>
                      <a:endParaRPr b="1"/>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0.770</a:t>
                      </a:r>
                      <a:r>
                        <a:rPr lang="en"/>
                        <a:t>”</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11200">
                <a:tc>
                  <a:txBody>
                    <a:bodyPr/>
                    <a:lstStyle/>
                    <a:p>
                      <a:pPr indent="0" lvl="0" marL="0" rtl="0" algn="l">
                        <a:spcBef>
                          <a:spcPts val="0"/>
                        </a:spcBef>
                        <a:spcAft>
                          <a:spcPts val="0"/>
                        </a:spcAft>
                        <a:buNone/>
                      </a:pPr>
                      <a:r>
                        <a:rPr lang="en"/>
                        <a:t>Throat Length</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0.150’’</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559675">
                <a:tc>
                  <a:txBody>
                    <a:bodyPr/>
                    <a:lstStyle/>
                    <a:p>
                      <a:pPr indent="0" lvl="0" marL="0" rtl="0" algn="l">
                        <a:spcBef>
                          <a:spcPts val="0"/>
                        </a:spcBef>
                        <a:spcAft>
                          <a:spcPts val="0"/>
                        </a:spcAft>
                        <a:buNone/>
                      </a:pPr>
                      <a:r>
                        <a:rPr lang="en">
                          <a:solidFill>
                            <a:schemeClr val="dk1"/>
                          </a:solidFill>
                        </a:rPr>
                        <a:t>Convergence Geometry</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1D1C1D"/>
                          </a:solidFill>
                          <a:highlight>
                            <a:srgbClr val="FFFFFF"/>
                          </a:highlight>
                        </a:rPr>
                        <a:t>60</a:t>
                      </a:r>
                      <a:r>
                        <a:rPr lang="en">
                          <a:solidFill>
                            <a:schemeClr val="dk1"/>
                          </a:solidFill>
                        </a:rPr>
                        <a:t>° half angle</a:t>
                      </a:r>
                      <a:endParaRPr>
                        <a:highlight>
                          <a:srgbClr val="FFFF00"/>
                        </a:highlight>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559675">
                <a:tc>
                  <a:txBody>
                    <a:bodyPr/>
                    <a:lstStyle/>
                    <a:p>
                      <a:pPr indent="0" lvl="0" marL="0" rtl="0" algn="l">
                        <a:spcBef>
                          <a:spcPts val="0"/>
                        </a:spcBef>
                        <a:spcAft>
                          <a:spcPts val="0"/>
                        </a:spcAft>
                        <a:buNone/>
                      </a:pPr>
                      <a:r>
                        <a:rPr lang="en">
                          <a:solidFill>
                            <a:schemeClr val="dk1"/>
                          </a:solidFill>
                        </a:rPr>
                        <a:t>Divergence Geometry</a:t>
                      </a:r>
                      <a:endParaRPr>
                        <a:solidFill>
                          <a:schemeClr val="dk1"/>
                        </a:solidFill>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1D1C1D"/>
                          </a:solidFill>
                          <a:highlight>
                            <a:srgbClr val="FFFFFF"/>
                          </a:highlight>
                        </a:rPr>
                        <a:t>15</a:t>
                      </a:r>
                      <a:r>
                        <a:rPr lang="en">
                          <a:solidFill>
                            <a:schemeClr val="dk1"/>
                          </a:solidFill>
                        </a:rPr>
                        <a:t>° half angle</a:t>
                      </a:r>
                      <a:endParaRPr>
                        <a:solidFill>
                          <a:srgbClr val="1D1C1D"/>
                        </a:solidFill>
                        <a:highlight>
                          <a:srgbClr val="FFFF00"/>
                        </a:highlight>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11200">
                <a:tc>
                  <a:txBody>
                    <a:bodyPr/>
                    <a:lstStyle/>
                    <a:p>
                      <a:pPr indent="0" lvl="0" marL="0" rtl="0" algn="l">
                        <a:spcBef>
                          <a:spcPts val="0"/>
                        </a:spcBef>
                        <a:spcAft>
                          <a:spcPts val="0"/>
                        </a:spcAft>
                        <a:buClr>
                          <a:schemeClr val="dk1"/>
                        </a:buClr>
                        <a:buSzPts val="1100"/>
                        <a:buFont typeface="Arial"/>
                        <a:buNone/>
                      </a:pPr>
                      <a:r>
                        <a:rPr b="1" lang="en">
                          <a:solidFill>
                            <a:schemeClr val="dk1"/>
                          </a:solidFill>
                        </a:rPr>
                        <a:t>Throat to Expansion Area Ratio</a:t>
                      </a:r>
                      <a:endParaRPr b="1"/>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10.3</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11200">
                <a:tc>
                  <a:txBody>
                    <a:bodyPr/>
                    <a:lstStyle/>
                    <a:p>
                      <a:pPr indent="0" lvl="0" marL="0" rtl="0" algn="l">
                        <a:spcBef>
                          <a:spcPts val="0"/>
                        </a:spcBef>
                        <a:spcAft>
                          <a:spcPts val="0"/>
                        </a:spcAft>
                        <a:buNone/>
                      </a:pPr>
                      <a:r>
                        <a:rPr lang="en"/>
                        <a:t>Exit Velocity at Optimized Height</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Mach 3.52</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bl>
          </a:graphicData>
        </a:graphic>
      </p:graphicFrame>
      <p:cxnSp>
        <p:nvCxnSpPr>
          <p:cNvPr id="422" name="Google Shape;422;p52"/>
          <p:cNvCxnSpPr/>
          <p:nvPr/>
        </p:nvCxnSpPr>
        <p:spPr>
          <a:xfrm>
            <a:off x="6512525" y="2056425"/>
            <a:ext cx="567600" cy="15000"/>
          </a:xfrm>
          <a:prstGeom prst="straightConnector1">
            <a:avLst/>
          </a:prstGeom>
          <a:noFill/>
          <a:ln cap="flat" cmpd="sng" w="19050">
            <a:solidFill>
              <a:srgbClr val="FF0000"/>
            </a:solidFill>
            <a:prstDash val="solid"/>
            <a:round/>
            <a:headEnd len="med" w="med" type="stealth"/>
            <a:tailEnd len="med" w="med" type="stealth"/>
          </a:ln>
        </p:spPr>
      </p:cxnSp>
      <p:cxnSp>
        <p:nvCxnSpPr>
          <p:cNvPr id="423" name="Google Shape;423;p52"/>
          <p:cNvCxnSpPr/>
          <p:nvPr/>
        </p:nvCxnSpPr>
        <p:spPr>
          <a:xfrm flipH="1">
            <a:off x="7028063" y="2127363"/>
            <a:ext cx="3300" cy="735300"/>
          </a:xfrm>
          <a:prstGeom prst="straightConnector1">
            <a:avLst/>
          </a:prstGeom>
          <a:noFill/>
          <a:ln cap="flat" cmpd="sng" w="19050">
            <a:solidFill>
              <a:srgbClr val="FF0000"/>
            </a:solidFill>
            <a:prstDash val="solid"/>
            <a:round/>
            <a:headEnd len="med" w="med" type="none"/>
            <a:tailEnd len="med" w="med" type="none"/>
          </a:ln>
        </p:spPr>
      </p:cxnSp>
      <p:cxnSp>
        <p:nvCxnSpPr>
          <p:cNvPr id="424" name="Google Shape;424;p52"/>
          <p:cNvCxnSpPr/>
          <p:nvPr/>
        </p:nvCxnSpPr>
        <p:spPr>
          <a:xfrm>
            <a:off x="7028075" y="2127363"/>
            <a:ext cx="241500" cy="707100"/>
          </a:xfrm>
          <a:prstGeom prst="straightConnector1">
            <a:avLst/>
          </a:prstGeom>
          <a:noFill/>
          <a:ln cap="flat" cmpd="sng" w="19050">
            <a:solidFill>
              <a:srgbClr val="FF0000"/>
            </a:solidFill>
            <a:prstDash val="solid"/>
            <a:round/>
            <a:headEnd len="med" w="med" type="none"/>
            <a:tailEnd len="med" w="med" type="none"/>
          </a:ln>
        </p:spPr>
      </p:cxnSp>
      <p:sp>
        <p:nvSpPr>
          <p:cNvPr id="425" name="Google Shape;425;p52"/>
          <p:cNvSpPr txBox="1"/>
          <p:nvPr/>
        </p:nvSpPr>
        <p:spPr>
          <a:xfrm>
            <a:off x="7340618" y="2232525"/>
            <a:ext cx="9144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lt1"/>
                </a:solidFill>
                <a:latin typeface="Open Sans"/>
                <a:ea typeface="Open Sans"/>
                <a:cs typeface="Open Sans"/>
                <a:sym typeface="Open Sans"/>
              </a:rPr>
              <a:t>15°</a:t>
            </a:r>
            <a:endParaRPr b="1" sz="1200">
              <a:solidFill>
                <a:schemeClr val="lt1"/>
              </a:solidFill>
              <a:latin typeface="Open Sans"/>
              <a:ea typeface="Open Sans"/>
              <a:cs typeface="Open Sans"/>
              <a:sym typeface="Open Sans"/>
            </a:endParaRPr>
          </a:p>
        </p:txBody>
      </p:sp>
      <p:sp>
        <p:nvSpPr>
          <p:cNvPr id="426" name="Google Shape;426;p52"/>
          <p:cNvSpPr txBox="1"/>
          <p:nvPr/>
        </p:nvSpPr>
        <p:spPr>
          <a:xfrm>
            <a:off x="6512527" y="1631175"/>
            <a:ext cx="7389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lt1"/>
                </a:solidFill>
                <a:latin typeface="Open Sans"/>
                <a:ea typeface="Open Sans"/>
                <a:cs typeface="Open Sans"/>
                <a:sym typeface="Open Sans"/>
              </a:rPr>
              <a:t>0.770”</a:t>
            </a:r>
            <a:endParaRPr b="1" sz="1200">
              <a:solidFill>
                <a:schemeClr val="lt1"/>
              </a:solidFill>
              <a:latin typeface="Open Sans"/>
              <a:ea typeface="Open Sans"/>
              <a:cs typeface="Open Sans"/>
              <a:sym typeface="Open Sans"/>
            </a:endParaRPr>
          </a:p>
        </p:txBody>
      </p:sp>
      <p:sp>
        <p:nvSpPr>
          <p:cNvPr id="427" name="Google Shape;427;p52"/>
          <p:cNvSpPr txBox="1"/>
          <p:nvPr/>
        </p:nvSpPr>
        <p:spPr>
          <a:xfrm>
            <a:off x="6320525" y="4308700"/>
            <a:ext cx="7389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lt1"/>
                </a:solidFill>
                <a:latin typeface="Open Sans"/>
                <a:ea typeface="Open Sans"/>
                <a:cs typeface="Open Sans"/>
                <a:sym typeface="Open Sans"/>
              </a:rPr>
              <a:t>2.770”</a:t>
            </a:r>
            <a:endParaRPr b="1" sz="1200">
              <a:solidFill>
                <a:schemeClr val="lt1"/>
              </a:solidFill>
              <a:latin typeface="Open Sans"/>
              <a:ea typeface="Open Sans"/>
              <a:cs typeface="Open Sans"/>
              <a:sym typeface="Open Sans"/>
            </a:endParaRPr>
          </a:p>
        </p:txBody>
      </p:sp>
      <p:cxnSp>
        <p:nvCxnSpPr>
          <p:cNvPr id="428" name="Google Shape;428;p52"/>
          <p:cNvCxnSpPr/>
          <p:nvPr/>
        </p:nvCxnSpPr>
        <p:spPr>
          <a:xfrm flipH="1">
            <a:off x="5198100" y="1116688"/>
            <a:ext cx="20700" cy="3561300"/>
          </a:xfrm>
          <a:prstGeom prst="straightConnector1">
            <a:avLst/>
          </a:prstGeom>
          <a:noFill/>
          <a:ln cap="flat" cmpd="sng" w="19050">
            <a:solidFill>
              <a:srgbClr val="FF0000"/>
            </a:solidFill>
            <a:prstDash val="solid"/>
            <a:round/>
            <a:headEnd len="med" w="med" type="stealth"/>
            <a:tailEnd len="med" w="med" type="stealth"/>
          </a:ln>
        </p:spPr>
      </p:cxnSp>
      <p:cxnSp>
        <p:nvCxnSpPr>
          <p:cNvPr id="429" name="Google Shape;429;p52"/>
          <p:cNvCxnSpPr/>
          <p:nvPr/>
        </p:nvCxnSpPr>
        <p:spPr>
          <a:xfrm>
            <a:off x="5760900" y="4759050"/>
            <a:ext cx="2070300" cy="14700"/>
          </a:xfrm>
          <a:prstGeom prst="straightConnector1">
            <a:avLst/>
          </a:prstGeom>
          <a:noFill/>
          <a:ln cap="flat" cmpd="sng" w="19050">
            <a:solidFill>
              <a:srgbClr val="FF0000"/>
            </a:solidFill>
            <a:prstDash val="solid"/>
            <a:round/>
            <a:headEnd len="med" w="med" type="stealth"/>
            <a:tailEnd len="med" w="med" type="stealth"/>
          </a:ln>
        </p:spPr>
      </p:cxnSp>
      <p:sp>
        <p:nvSpPr>
          <p:cNvPr id="430" name="Google Shape;430;p52"/>
          <p:cNvSpPr txBox="1"/>
          <p:nvPr/>
        </p:nvSpPr>
        <p:spPr>
          <a:xfrm>
            <a:off x="5198100" y="2056425"/>
            <a:ext cx="7956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lt1"/>
                </a:solidFill>
                <a:latin typeface="Open Sans"/>
                <a:ea typeface="Open Sans"/>
                <a:cs typeface="Open Sans"/>
                <a:sym typeface="Open Sans"/>
              </a:rPr>
              <a:t>5.214”</a:t>
            </a:r>
            <a:endParaRPr b="1" sz="1200">
              <a:solidFill>
                <a:schemeClr val="lt1"/>
              </a:solidFill>
              <a:latin typeface="Open Sans"/>
              <a:ea typeface="Open Sans"/>
              <a:cs typeface="Open Sans"/>
              <a:sym typeface="Open Sans"/>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4" name="Shape 434"/>
        <p:cNvGrpSpPr/>
        <p:nvPr/>
      </p:nvGrpSpPr>
      <p:grpSpPr>
        <a:xfrm>
          <a:off x="0" y="0"/>
          <a:ext cx="0" cy="0"/>
          <a:chOff x="0" y="0"/>
          <a:chExt cx="0" cy="0"/>
        </a:xfrm>
      </p:grpSpPr>
      <p:sp>
        <p:nvSpPr>
          <p:cNvPr id="435" name="Google Shape;435;p5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436" name="Google Shape;436;p53"/>
          <p:cNvPicPr preferRelativeResize="0"/>
          <p:nvPr/>
        </p:nvPicPr>
        <p:blipFill>
          <a:blip r:embed="rId3">
            <a:alphaModFix/>
          </a:blip>
          <a:stretch>
            <a:fillRect/>
          </a:stretch>
        </p:blipFill>
        <p:spPr>
          <a:xfrm>
            <a:off x="3920875" y="2247900"/>
            <a:ext cx="1152525" cy="647700"/>
          </a:xfrm>
          <a:prstGeom prst="rect">
            <a:avLst/>
          </a:prstGeom>
          <a:noFill/>
          <a:ln>
            <a:noFill/>
          </a:ln>
        </p:spPr>
      </p:pic>
      <p:sp>
        <p:nvSpPr>
          <p:cNvPr id="437" name="Google Shape;437;p53"/>
          <p:cNvSpPr txBox="1"/>
          <p:nvPr>
            <p:ph type="title"/>
          </p:nvPr>
        </p:nvSpPr>
        <p:spPr>
          <a:xfrm>
            <a:off x="311700" y="445025"/>
            <a:ext cx="3888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Case</a:t>
            </a:r>
            <a:endParaRPr>
              <a:solidFill>
                <a:srgbClr val="990000"/>
              </a:solidFill>
            </a:endParaRPr>
          </a:p>
        </p:txBody>
      </p:sp>
      <p:sp>
        <p:nvSpPr>
          <p:cNvPr id="438" name="Google Shape;438;p53"/>
          <p:cNvSpPr txBox="1"/>
          <p:nvPr>
            <p:ph idx="1" type="body"/>
          </p:nvPr>
        </p:nvSpPr>
        <p:spPr>
          <a:xfrm>
            <a:off x="518825" y="1017725"/>
            <a:ext cx="4247100" cy="2600100"/>
          </a:xfrm>
          <a:prstGeom prst="rect">
            <a:avLst/>
          </a:prstGeom>
        </p:spPr>
        <p:txBody>
          <a:bodyPr anchorCtr="0" anchor="t" bIns="91425" lIns="91425" spcFirstLastPara="1" rIns="91425" wrap="square" tIns="91425">
            <a:noAutofit/>
          </a:bodyPr>
          <a:lstStyle/>
          <a:p>
            <a:pPr indent="-330200" lvl="0" marL="457200" rtl="0" algn="l">
              <a:spcBef>
                <a:spcPts val="0"/>
              </a:spcBef>
              <a:spcAft>
                <a:spcPts val="0"/>
              </a:spcAft>
              <a:buClr>
                <a:srgbClr val="434343"/>
              </a:buClr>
              <a:buSzPts val="1600"/>
              <a:buFont typeface="Open Sans Medium"/>
              <a:buChar char="●"/>
            </a:pPr>
            <a:r>
              <a:rPr lang="en" sz="1600"/>
              <a:t>Requirements:</a:t>
            </a:r>
            <a:endParaRPr sz="1600"/>
          </a:p>
          <a:p>
            <a:pPr indent="-317500" lvl="1" marL="914400" rtl="0" algn="l">
              <a:spcBef>
                <a:spcPts val="0"/>
              </a:spcBef>
              <a:spcAft>
                <a:spcPts val="0"/>
              </a:spcAft>
              <a:buClr>
                <a:schemeClr val="dk1"/>
              </a:buClr>
              <a:buSzPts val="1400"/>
              <a:buFont typeface="Open Sans"/>
              <a:buChar char="○"/>
            </a:pPr>
            <a:r>
              <a:rPr lang="en" sz="1400">
                <a:solidFill>
                  <a:schemeClr val="dk1"/>
                </a:solidFill>
              </a:rPr>
              <a:t>Withstand 960 PSI during burn</a:t>
            </a:r>
            <a:endParaRPr sz="1400">
              <a:solidFill>
                <a:schemeClr val="dk1"/>
              </a:solidFill>
            </a:endParaRPr>
          </a:p>
          <a:p>
            <a:pPr indent="-317500" lvl="1" marL="914400" rtl="0" algn="l">
              <a:spcBef>
                <a:spcPts val="0"/>
              </a:spcBef>
              <a:spcAft>
                <a:spcPts val="0"/>
              </a:spcAft>
              <a:buClr>
                <a:schemeClr val="dk1"/>
              </a:buClr>
              <a:buSzPts val="1400"/>
              <a:buFont typeface="Open Sans"/>
              <a:buChar char="○"/>
            </a:pPr>
            <a:r>
              <a:rPr lang="en" sz="1400">
                <a:solidFill>
                  <a:schemeClr val="dk1"/>
                </a:solidFill>
              </a:rPr>
              <a:t>Withstand 1440 PSI for twice the burn time during hydrostatic test*</a:t>
            </a:r>
            <a:endParaRPr sz="1400">
              <a:solidFill>
                <a:schemeClr val="dk1"/>
              </a:solidFill>
            </a:endParaRPr>
          </a:p>
          <a:p>
            <a:pPr indent="-317500" lvl="1" marL="914400" rtl="0" algn="l">
              <a:spcBef>
                <a:spcPts val="0"/>
              </a:spcBef>
              <a:spcAft>
                <a:spcPts val="0"/>
              </a:spcAft>
              <a:buClr>
                <a:schemeClr val="dk1"/>
              </a:buClr>
              <a:buSzPts val="1400"/>
              <a:buFont typeface="Open Sans"/>
              <a:buChar char="○"/>
            </a:pPr>
            <a:r>
              <a:rPr lang="en" sz="1400">
                <a:solidFill>
                  <a:schemeClr val="dk1"/>
                </a:solidFill>
              </a:rPr>
              <a:t>Utilize a FoS of 2*</a:t>
            </a:r>
            <a:endParaRPr sz="1400">
              <a:solidFill>
                <a:schemeClr val="dk1"/>
              </a:solidFill>
            </a:endParaRPr>
          </a:p>
          <a:p>
            <a:pPr indent="-330200" lvl="0" marL="457200" rtl="0" algn="l">
              <a:spcBef>
                <a:spcPts val="0"/>
              </a:spcBef>
              <a:spcAft>
                <a:spcPts val="0"/>
              </a:spcAft>
              <a:buClr>
                <a:schemeClr val="dk2"/>
              </a:buClr>
              <a:buSzPts val="1600"/>
              <a:buFont typeface="Arial"/>
              <a:buChar char="●"/>
            </a:pPr>
            <a:r>
              <a:rPr lang="en" sz="1600"/>
              <a:t>Hoop Stress Approximation</a:t>
            </a:r>
            <a:endParaRPr sz="1600"/>
          </a:p>
          <a:p>
            <a:pPr indent="-317500" lvl="1" marL="914400" rtl="0" algn="l">
              <a:spcBef>
                <a:spcPts val="0"/>
              </a:spcBef>
              <a:spcAft>
                <a:spcPts val="0"/>
              </a:spcAft>
              <a:buClr>
                <a:schemeClr val="dk1"/>
              </a:buClr>
              <a:buSzPts val="1400"/>
              <a:buFont typeface="Arial"/>
              <a:buChar char="○"/>
            </a:pPr>
            <a:r>
              <a:rPr lang="en" sz="1400">
                <a:solidFill>
                  <a:schemeClr val="dk1"/>
                </a:solidFill>
              </a:rPr>
              <a:t>Used linearized formula</a:t>
            </a:r>
            <a:endParaRPr sz="1400">
              <a:solidFill>
                <a:schemeClr val="dk1"/>
              </a:solidFill>
            </a:endParaRPr>
          </a:p>
        </p:txBody>
      </p:sp>
      <p:sp>
        <p:nvSpPr>
          <p:cNvPr id="439" name="Google Shape;439;p53"/>
          <p:cNvSpPr txBox="1"/>
          <p:nvPr/>
        </p:nvSpPr>
        <p:spPr>
          <a:xfrm>
            <a:off x="898200" y="3183300"/>
            <a:ext cx="2715600" cy="299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Open Sans Medium"/>
                <a:ea typeface="Open Sans Medium"/>
                <a:cs typeface="Open Sans Medium"/>
                <a:sym typeface="Open Sans Medium"/>
              </a:rPr>
              <a:t>*denotes Spaceport America requirement</a:t>
            </a:r>
            <a:endParaRPr sz="1000">
              <a:latin typeface="Open Sans Medium"/>
              <a:ea typeface="Open Sans Medium"/>
              <a:cs typeface="Open Sans Medium"/>
              <a:sym typeface="Open Sans Medium"/>
            </a:endParaRPr>
          </a:p>
        </p:txBody>
      </p:sp>
      <p:graphicFrame>
        <p:nvGraphicFramePr>
          <p:cNvPr id="440" name="Google Shape;440;p53"/>
          <p:cNvGraphicFramePr/>
          <p:nvPr/>
        </p:nvGraphicFramePr>
        <p:xfrm>
          <a:off x="5776575" y="202025"/>
          <a:ext cx="3000000" cy="3000000"/>
        </p:xfrm>
        <a:graphic>
          <a:graphicData uri="http://schemas.openxmlformats.org/drawingml/2006/table">
            <a:tbl>
              <a:tblPr>
                <a:noFill/>
                <a:tableStyleId>{FFA19231-62AA-4FEE-8271-AC25EC2EFC70}</a:tableStyleId>
              </a:tblPr>
              <a:tblGrid>
                <a:gridCol w="1765975"/>
                <a:gridCol w="1365825"/>
              </a:tblGrid>
              <a:tr h="423225">
                <a:tc>
                  <a:txBody>
                    <a:bodyPr/>
                    <a:lstStyle/>
                    <a:p>
                      <a:pPr indent="0" lvl="0" marL="0" rtl="0" algn="l">
                        <a:spcBef>
                          <a:spcPts val="0"/>
                        </a:spcBef>
                        <a:spcAft>
                          <a:spcPts val="0"/>
                        </a:spcAft>
                        <a:buNone/>
                      </a:pPr>
                      <a:r>
                        <a:rPr lang="en"/>
                        <a:t>Material</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Al 6061-T6</a:t>
                      </a:r>
                      <a:endParaRPr>
                        <a:highlight>
                          <a:srgbClr val="FFFF00"/>
                        </a:highlight>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23225">
                <a:tc>
                  <a:txBody>
                    <a:bodyPr/>
                    <a:lstStyle/>
                    <a:p>
                      <a:pPr indent="0" lvl="0" marL="0" rtl="0" algn="l">
                        <a:spcBef>
                          <a:spcPts val="0"/>
                        </a:spcBef>
                        <a:spcAft>
                          <a:spcPts val="0"/>
                        </a:spcAft>
                        <a:buNone/>
                      </a:pPr>
                      <a:r>
                        <a:rPr lang="en"/>
                        <a:t>Mass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10.2 lbs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23225">
                <a:tc>
                  <a:txBody>
                    <a:bodyPr/>
                    <a:lstStyle/>
                    <a:p>
                      <a:pPr indent="0" lvl="0" marL="0" rtl="0" algn="l">
                        <a:spcBef>
                          <a:spcPts val="0"/>
                        </a:spcBef>
                        <a:spcAft>
                          <a:spcPts val="0"/>
                        </a:spcAft>
                        <a:buNone/>
                      </a:pPr>
                      <a:r>
                        <a:rPr lang="en"/>
                        <a:t>Length</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22”</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43500">
                <a:tc>
                  <a:txBody>
                    <a:bodyPr/>
                    <a:lstStyle/>
                    <a:p>
                      <a:pPr indent="0" lvl="0" marL="0" rtl="0" algn="l">
                        <a:spcBef>
                          <a:spcPts val="0"/>
                        </a:spcBef>
                        <a:spcAft>
                          <a:spcPts val="0"/>
                        </a:spcAft>
                        <a:buNone/>
                      </a:pPr>
                      <a:r>
                        <a:rPr lang="en"/>
                        <a:t>Outer Diameter</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6”</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43500">
                <a:tc>
                  <a:txBody>
                    <a:bodyPr/>
                    <a:lstStyle/>
                    <a:p>
                      <a:pPr indent="0" lvl="0" marL="0" rtl="0" algn="l">
                        <a:spcBef>
                          <a:spcPts val="0"/>
                        </a:spcBef>
                        <a:spcAft>
                          <a:spcPts val="0"/>
                        </a:spcAft>
                        <a:buNone/>
                      </a:pPr>
                      <a:r>
                        <a:rPr lang="en"/>
                        <a:t>Case Thickness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t>0.1825”</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47800">
                <a:tc>
                  <a:txBody>
                    <a:bodyPr/>
                    <a:lstStyle/>
                    <a:p>
                      <a:pPr indent="0" lvl="0" marL="0" rtl="0" algn="l">
                        <a:spcBef>
                          <a:spcPts val="0"/>
                        </a:spcBef>
                        <a:spcAft>
                          <a:spcPts val="0"/>
                        </a:spcAft>
                        <a:buNone/>
                      </a:pPr>
                      <a:r>
                        <a:rPr lang="en">
                          <a:solidFill>
                            <a:schemeClr val="dk1"/>
                          </a:solidFill>
                        </a:rPr>
                        <a:t>Liner Thickness</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1"/>
                          </a:solidFill>
                        </a:rPr>
                        <a:t>0.125”</a:t>
                      </a:r>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47800">
                <a:tc>
                  <a:txBody>
                    <a:bodyPr/>
                    <a:lstStyle/>
                    <a:p>
                      <a:pPr indent="0" lvl="0" marL="0" rtl="0" algn="l">
                        <a:spcBef>
                          <a:spcPts val="0"/>
                        </a:spcBef>
                        <a:spcAft>
                          <a:spcPts val="0"/>
                        </a:spcAft>
                        <a:buNone/>
                      </a:pPr>
                      <a:r>
                        <a:rPr lang="en">
                          <a:solidFill>
                            <a:schemeClr val="dk1"/>
                          </a:solidFill>
                        </a:rPr>
                        <a:t>Anticipated Stress</a:t>
                      </a:r>
                      <a:endParaRPr>
                        <a:solidFill>
                          <a:schemeClr val="dk1"/>
                        </a:solidFill>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1"/>
                          </a:solidFill>
                        </a:rPr>
                        <a:t>9000 psi</a:t>
                      </a:r>
                      <a:endParaRPr>
                        <a:solidFill>
                          <a:schemeClr val="dk1"/>
                        </a:solidFill>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r h="447800">
                <a:tc>
                  <a:txBody>
                    <a:bodyPr/>
                    <a:lstStyle/>
                    <a:p>
                      <a:pPr indent="0" lvl="0" marL="0" rtl="0" algn="l">
                        <a:spcBef>
                          <a:spcPts val="0"/>
                        </a:spcBef>
                        <a:spcAft>
                          <a:spcPts val="0"/>
                        </a:spcAft>
                        <a:buNone/>
                      </a:pPr>
                      <a:r>
                        <a:rPr lang="en">
                          <a:solidFill>
                            <a:schemeClr val="dk1"/>
                          </a:solidFill>
                        </a:rPr>
                        <a:t>Actual FoS</a:t>
                      </a:r>
                      <a:endParaRPr>
                        <a:solidFill>
                          <a:schemeClr val="dk1"/>
                        </a:solidFill>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1"/>
                          </a:solidFill>
                        </a:rPr>
                        <a:t>3.3</a:t>
                      </a:r>
                      <a:endParaRPr>
                        <a:solidFill>
                          <a:schemeClr val="dk1"/>
                        </a:solidFill>
                      </a:endParaRPr>
                    </a:p>
                  </a:txBody>
                  <a:tcPr marT="91425" marB="91425" marR="91425" marL="91425">
                    <a:lnL cap="flat" cmpd="sng" w="28575">
                      <a:solidFill>
                        <a:schemeClr val="dk2"/>
                      </a:solidFill>
                      <a:prstDash val="solid"/>
                      <a:round/>
                      <a:headEnd len="sm" w="sm" type="none"/>
                      <a:tailEnd len="sm" w="sm" type="none"/>
                    </a:lnL>
                    <a:lnR cap="flat" cmpd="sng" w="28575">
                      <a:solidFill>
                        <a:schemeClr val="dk2"/>
                      </a:solidFill>
                      <a:prstDash val="solid"/>
                      <a:round/>
                      <a:headEnd len="sm" w="sm" type="none"/>
                      <a:tailEnd len="sm" w="sm" type="none"/>
                    </a:lnR>
                    <a:lnT cap="flat" cmpd="sng" w="28575">
                      <a:solidFill>
                        <a:schemeClr val="dk2"/>
                      </a:solidFill>
                      <a:prstDash val="solid"/>
                      <a:round/>
                      <a:headEnd len="sm" w="sm" type="none"/>
                      <a:tailEnd len="sm" w="sm" type="none"/>
                    </a:lnT>
                    <a:lnB cap="flat" cmpd="sng" w="28575">
                      <a:solidFill>
                        <a:schemeClr val="dk2"/>
                      </a:solidFill>
                      <a:prstDash val="solid"/>
                      <a:round/>
                      <a:headEnd len="sm" w="sm" type="none"/>
                      <a:tailEnd len="sm" w="sm" type="none"/>
                    </a:lnB>
                  </a:tcPr>
                </a:tc>
              </a:tr>
            </a:tbl>
          </a:graphicData>
        </a:graphic>
      </p:graphicFrame>
      <p:pic>
        <p:nvPicPr>
          <p:cNvPr id="441" name="Google Shape;441;p53"/>
          <p:cNvPicPr preferRelativeResize="0"/>
          <p:nvPr/>
        </p:nvPicPr>
        <p:blipFill>
          <a:blip r:embed="rId4">
            <a:alphaModFix/>
          </a:blip>
          <a:stretch>
            <a:fillRect/>
          </a:stretch>
        </p:blipFill>
        <p:spPr>
          <a:xfrm rot="5400000">
            <a:off x="2450214" y="2065812"/>
            <a:ext cx="1496575" cy="4600600"/>
          </a:xfrm>
          <a:prstGeom prst="rect">
            <a:avLst/>
          </a:prstGeom>
          <a:noFill/>
          <a:ln>
            <a:noFill/>
          </a:ln>
        </p:spPr>
      </p:pic>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5" name="Shape 445"/>
        <p:cNvGrpSpPr/>
        <p:nvPr/>
      </p:nvGrpSpPr>
      <p:grpSpPr>
        <a:xfrm>
          <a:off x="0" y="0"/>
          <a:ext cx="0" cy="0"/>
          <a:chOff x="0" y="0"/>
          <a:chExt cx="0" cy="0"/>
        </a:xfrm>
      </p:grpSpPr>
      <p:sp>
        <p:nvSpPr>
          <p:cNvPr id="446" name="Google Shape;446;p5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47" name="Google Shape;447;p54"/>
          <p:cNvSpPr txBox="1"/>
          <p:nvPr>
            <p:ph idx="1" type="body"/>
          </p:nvPr>
        </p:nvSpPr>
        <p:spPr>
          <a:xfrm>
            <a:off x="0" y="903675"/>
            <a:ext cx="5583000" cy="4117200"/>
          </a:xfrm>
          <a:prstGeom prst="rect">
            <a:avLst/>
          </a:prstGeom>
        </p:spPr>
        <p:txBody>
          <a:bodyPr anchorCtr="0" anchor="t" bIns="91425" lIns="91425" spcFirstLastPara="1" rIns="91425" wrap="square" tIns="91425">
            <a:normAutofit/>
          </a:bodyPr>
          <a:lstStyle/>
          <a:p>
            <a:pPr indent="-330200" lvl="0" marL="914400" rtl="0" algn="l">
              <a:spcBef>
                <a:spcPts val="0"/>
              </a:spcBef>
              <a:spcAft>
                <a:spcPts val="0"/>
              </a:spcAft>
              <a:buSzPts val="1600"/>
              <a:buChar char="●"/>
            </a:pPr>
            <a:r>
              <a:rPr lang="en" sz="1600"/>
              <a:t>Purposes</a:t>
            </a:r>
            <a:endParaRPr sz="1600"/>
          </a:p>
          <a:p>
            <a:pPr indent="-317500" lvl="1" marL="1371600" rtl="0" algn="l">
              <a:spcBef>
                <a:spcPts val="0"/>
              </a:spcBef>
              <a:spcAft>
                <a:spcPts val="0"/>
              </a:spcAft>
              <a:buClr>
                <a:schemeClr val="dk1"/>
              </a:buClr>
              <a:buSzPts val="1400"/>
              <a:buChar char="○"/>
            </a:pPr>
            <a:r>
              <a:rPr lang="en" sz="1400">
                <a:solidFill>
                  <a:schemeClr val="dk1"/>
                </a:solidFill>
              </a:rPr>
              <a:t>Ignite sustainer at 3300 feet AGL (~11 psi)</a:t>
            </a:r>
            <a:endParaRPr sz="1400">
              <a:solidFill>
                <a:schemeClr val="dk1"/>
              </a:solidFill>
            </a:endParaRPr>
          </a:p>
          <a:p>
            <a:pPr indent="-317500" lvl="1" marL="1371600" rtl="0" algn="l">
              <a:spcBef>
                <a:spcPts val="0"/>
              </a:spcBef>
              <a:spcAft>
                <a:spcPts val="0"/>
              </a:spcAft>
              <a:buClr>
                <a:schemeClr val="dk1"/>
              </a:buClr>
              <a:buSzPts val="1400"/>
              <a:buFont typeface="Arial"/>
              <a:buChar char="○"/>
            </a:pPr>
            <a:r>
              <a:rPr lang="en" sz="1400">
                <a:solidFill>
                  <a:schemeClr val="dk1"/>
                </a:solidFill>
              </a:rPr>
              <a:t>Seat pressure tap for data collection</a:t>
            </a:r>
            <a:endParaRPr sz="1400">
              <a:solidFill>
                <a:schemeClr val="dk1"/>
              </a:solidFill>
            </a:endParaRPr>
          </a:p>
          <a:p>
            <a:pPr indent="-317500" lvl="1" marL="1371600" rtl="0" algn="l">
              <a:spcBef>
                <a:spcPts val="0"/>
              </a:spcBef>
              <a:spcAft>
                <a:spcPts val="0"/>
              </a:spcAft>
              <a:buClr>
                <a:schemeClr val="dk1"/>
              </a:buClr>
              <a:buSzPts val="1400"/>
              <a:buFont typeface="Arial"/>
              <a:buChar char="○"/>
            </a:pPr>
            <a:r>
              <a:rPr lang="en" sz="1400">
                <a:solidFill>
                  <a:schemeClr val="dk1"/>
                </a:solidFill>
              </a:rPr>
              <a:t>Prevent exhaust escape</a:t>
            </a:r>
            <a:endParaRPr sz="1400">
              <a:solidFill>
                <a:schemeClr val="dk1"/>
              </a:solidFill>
            </a:endParaRPr>
          </a:p>
          <a:p>
            <a:pPr indent="-317500" lvl="1" marL="1371600" rtl="0" algn="l">
              <a:spcBef>
                <a:spcPts val="0"/>
              </a:spcBef>
              <a:spcAft>
                <a:spcPts val="0"/>
              </a:spcAft>
              <a:buClr>
                <a:schemeClr val="dk1"/>
              </a:buClr>
              <a:buSzPts val="1400"/>
              <a:buFont typeface="Arial"/>
              <a:buChar char="○"/>
            </a:pPr>
            <a:r>
              <a:rPr lang="en" sz="1400">
                <a:solidFill>
                  <a:schemeClr val="dk1"/>
                </a:solidFill>
              </a:rPr>
              <a:t>FoS above 2*</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Utilize the same retention ring as the booster</a:t>
            </a:r>
            <a:endParaRPr sz="1400">
              <a:solidFill>
                <a:schemeClr val="dk1"/>
              </a:solidFill>
            </a:endParaRPr>
          </a:p>
          <a:p>
            <a:pPr indent="-330200" lvl="0" marL="914400" rtl="0" algn="l">
              <a:spcBef>
                <a:spcPts val="0"/>
              </a:spcBef>
              <a:spcAft>
                <a:spcPts val="0"/>
              </a:spcAft>
              <a:buSzPts val="1600"/>
              <a:buChar char="●"/>
            </a:pPr>
            <a:r>
              <a:rPr lang="en" sz="1600"/>
              <a:t>Materials</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Canvas phenolic</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Aluminum 6061-T6</a:t>
            </a:r>
            <a:endParaRPr sz="1600">
              <a:solidFill>
                <a:schemeClr val="dk1"/>
              </a:solidFill>
            </a:endParaRPr>
          </a:p>
        </p:txBody>
      </p:sp>
      <p:sp>
        <p:nvSpPr>
          <p:cNvPr id="448" name="Google Shape;448;p5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Forward Closure and HEI</a:t>
            </a:r>
            <a:endParaRPr>
              <a:solidFill>
                <a:srgbClr val="990000"/>
              </a:solidFill>
            </a:endParaRPr>
          </a:p>
        </p:txBody>
      </p:sp>
      <p:sp>
        <p:nvSpPr>
          <p:cNvPr id="449" name="Google Shape;449;p54"/>
          <p:cNvSpPr txBox="1"/>
          <p:nvPr/>
        </p:nvSpPr>
        <p:spPr>
          <a:xfrm>
            <a:off x="5594550" y="4526750"/>
            <a:ext cx="2715600" cy="299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latin typeface="Open Sans Medium"/>
                <a:ea typeface="Open Sans Medium"/>
                <a:cs typeface="Open Sans Medium"/>
                <a:sym typeface="Open Sans Medium"/>
              </a:rPr>
              <a:t>*Spaceport America requirement</a:t>
            </a:r>
            <a:endParaRPr sz="1100">
              <a:latin typeface="Open Sans Medium"/>
              <a:ea typeface="Open Sans Medium"/>
              <a:cs typeface="Open Sans Medium"/>
              <a:sym typeface="Open Sans Medium"/>
            </a:endParaRPr>
          </a:p>
        </p:txBody>
      </p:sp>
      <p:pic>
        <p:nvPicPr>
          <p:cNvPr id="450" name="Google Shape;450;p54"/>
          <p:cNvPicPr preferRelativeResize="0"/>
          <p:nvPr/>
        </p:nvPicPr>
        <p:blipFill>
          <a:blip r:embed="rId3">
            <a:alphaModFix/>
          </a:blip>
          <a:stretch>
            <a:fillRect/>
          </a:stretch>
        </p:blipFill>
        <p:spPr>
          <a:xfrm>
            <a:off x="9257550" y="1107050"/>
            <a:ext cx="3256200" cy="2290216"/>
          </a:xfrm>
          <a:prstGeom prst="rect">
            <a:avLst/>
          </a:prstGeom>
          <a:noFill/>
          <a:ln>
            <a:noFill/>
          </a:ln>
        </p:spPr>
      </p:pic>
      <p:pic>
        <p:nvPicPr>
          <p:cNvPr id="451" name="Google Shape;451;p54"/>
          <p:cNvPicPr preferRelativeResize="0"/>
          <p:nvPr/>
        </p:nvPicPr>
        <p:blipFill>
          <a:blip r:embed="rId4">
            <a:alphaModFix/>
          </a:blip>
          <a:stretch>
            <a:fillRect/>
          </a:stretch>
        </p:blipFill>
        <p:spPr>
          <a:xfrm>
            <a:off x="5437730" y="1017725"/>
            <a:ext cx="3467150" cy="2690051"/>
          </a:xfrm>
          <a:prstGeom prst="rect">
            <a:avLst/>
          </a:prstGeom>
          <a:noFill/>
          <a:ln>
            <a:noFill/>
          </a:ln>
        </p:spPr>
      </p:pic>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5" name="Shape 455"/>
        <p:cNvGrpSpPr/>
        <p:nvPr/>
      </p:nvGrpSpPr>
      <p:grpSpPr>
        <a:xfrm>
          <a:off x="0" y="0"/>
          <a:ext cx="0" cy="0"/>
          <a:chOff x="0" y="0"/>
          <a:chExt cx="0" cy="0"/>
        </a:xfrm>
      </p:grpSpPr>
      <p:sp>
        <p:nvSpPr>
          <p:cNvPr id="456" name="Google Shape;456;p5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80000"/>
                </a:solidFill>
              </a:rPr>
              <a:t>HEI Igniter Bolt</a:t>
            </a:r>
            <a:endParaRPr>
              <a:solidFill>
                <a:srgbClr val="980000"/>
              </a:solidFill>
            </a:endParaRPr>
          </a:p>
        </p:txBody>
      </p:sp>
      <p:sp>
        <p:nvSpPr>
          <p:cNvPr id="457" name="Google Shape;457;p5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458" name="Google Shape;458;p55"/>
          <p:cNvPicPr preferRelativeResize="0"/>
          <p:nvPr/>
        </p:nvPicPr>
        <p:blipFill>
          <a:blip r:embed="rId3">
            <a:alphaModFix/>
          </a:blip>
          <a:stretch>
            <a:fillRect/>
          </a:stretch>
        </p:blipFill>
        <p:spPr>
          <a:xfrm>
            <a:off x="5556500" y="1017725"/>
            <a:ext cx="2714904" cy="3820976"/>
          </a:xfrm>
          <a:prstGeom prst="rect">
            <a:avLst/>
          </a:prstGeom>
          <a:noFill/>
          <a:ln>
            <a:noFill/>
          </a:ln>
        </p:spPr>
      </p:pic>
      <p:pic>
        <p:nvPicPr>
          <p:cNvPr id="459" name="Google Shape;459;p55"/>
          <p:cNvPicPr preferRelativeResize="0"/>
          <p:nvPr/>
        </p:nvPicPr>
        <p:blipFill>
          <a:blip r:embed="rId4">
            <a:alphaModFix/>
          </a:blip>
          <a:stretch>
            <a:fillRect/>
          </a:stretch>
        </p:blipFill>
        <p:spPr>
          <a:xfrm>
            <a:off x="687979" y="1017725"/>
            <a:ext cx="4501267" cy="3820975"/>
          </a:xfrm>
          <a:prstGeom prst="rect">
            <a:avLst/>
          </a:prstGeom>
          <a:noFill/>
          <a:ln>
            <a:noFill/>
          </a:ln>
        </p:spPr>
      </p:pic>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3" name="Shape 463"/>
        <p:cNvGrpSpPr/>
        <p:nvPr/>
      </p:nvGrpSpPr>
      <p:grpSpPr>
        <a:xfrm>
          <a:off x="0" y="0"/>
          <a:ext cx="0" cy="0"/>
          <a:chOff x="0" y="0"/>
          <a:chExt cx="0" cy="0"/>
        </a:xfrm>
      </p:grpSpPr>
      <p:sp>
        <p:nvSpPr>
          <p:cNvPr id="464" name="Google Shape;464;p5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80000"/>
                </a:solidFill>
              </a:rPr>
              <a:t>HEI Igniter Bolt (Crisalli Igniter)</a:t>
            </a:r>
            <a:endParaRPr>
              <a:solidFill>
                <a:srgbClr val="980000"/>
              </a:solidFill>
            </a:endParaRPr>
          </a:p>
        </p:txBody>
      </p:sp>
      <p:sp>
        <p:nvSpPr>
          <p:cNvPr id="465" name="Google Shape;465;p5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466" name="Google Shape;466;p56"/>
          <p:cNvPicPr preferRelativeResize="0"/>
          <p:nvPr/>
        </p:nvPicPr>
        <p:blipFill>
          <a:blip r:embed="rId3">
            <a:alphaModFix/>
          </a:blip>
          <a:stretch>
            <a:fillRect/>
          </a:stretch>
        </p:blipFill>
        <p:spPr>
          <a:xfrm rot="-5399998">
            <a:off x="3619562" y="-1110537"/>
            <a:ext cx="1826950" cy="7878850"/>
          </a:xfrm>
          <a:prstGeom prst="rect">
            <a:avLst/>
          </a:prstGeom>
          <a:noFill/>
          <a:ln>
            <a:noFill/>
          </a:ln>
        </p:spPr>
      </p:pic>
      <p:cxnSp>
        <p:nvCxnSpPr>
          <p:cNvPr id="467" name="Google Shape;467;p56"/>
          <p:cNvCxnSpPr/>
          <p:nvPr/>
        </p:nvCxnSpPr>
        <p:spPr>
          <a:xfrm rot="10800000">
            <a:off x="2253700" y="3133400"/>
            <a:ext cx="296700" cy="999300"/>
          </a:xfrm>
          <a:prstGeom prst="straightConnector1">
            <a:avLst/>
          </a:prstGeom>
          <a:noFill/>
          <a:ln cap="flat" cmpd="sng" w="28575">
            <a:solidFill>
              <a:srgbClr val="FF0000"/>
            </a:solidFill>
            <a:prstDash val="solid"/>
            <a:round/>
            <a:headEnd len="med" w="med" type="none"/>
            <a:tailEnd len="med" w="med" type="triangle"/>
          </a:ln>
        </p:spPr>
      </p:cxnSp>
      <p:sp>
        <p:nvSpPr>
          <p:cNvPr id="468" name="Google Shape;468;p56"/>
          <p:cNvSpPr txBox="1"/>
          <p:nvPr/>
        </p:nvSpPr>
        <p:spPr>
          <a:xfrm>
            <a:off x="4462700" y="1130763"/>
            <a:ext cx="3068700" cy="484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2000">
                <a:solidFill>
                  <a:schemeClr val="dk2"/>
                </a:solidFill>
                <a:latin typeface="Open Sans Medium"/>
                <a:ea typeface="Open Sans Medium"/>
                <a:cs typeface="Open Sans Medium"/>
                <a:sym typeface="Open Sans Medium"/>
              </a:rPr>
              <a:t>Aluminum pipe filled with propellant scraps</a:t>
            </a:r>
            <a:endParaRPr sz="2000">
              <a:solidFill>
                <a:schemeClr val="dk2"/>
              </a:solidFill>
              <a:latin typeface="Open Sans Medium"/>
              <a:ea typeface="Open Sans Medium"/>
              <a:cs typeface="Open Sans Medium"/>
              <a:sym typeface="Open Sans Medium"/>
            </a:endParaRPr>
          </a:p>
        </p:txBody>
      </p:sp>
      <p:cxnSp>
        <p:nvCxnSpPr>
          <p:cNvPr id="469" name="Google Shape;469;p56"/>
          <p:cNvCxnSpPr/>
          <p:nvPr/>
        </p:nvCxnSpPr>
        <p:spPr>
          <a:xfrm flipH="1">
            <a:off x="5142475" y="1915400"/>
            <a:ext cx="655800" cy="562200"/>
          </a:xfrm>
          <a:prstGeom prst="straightConnector1">
            <a:avLst/>
          </a:prstGeom>
          <a:noFill/>
          <a:ln cap="flat" cmpd="sng" w="28575">
            <a:solidFill>
              <a:srgbClr val="FF0000"/>
            </a:solidFill>
            <a:prstDash val="solid"/>
            <a:round/>
            <a:headEnd len="med" w="med" type="none"/>
            <a:tailEnd len="med" w="med" type="triangle"/>
          </a:ln>
        </p:spPr>
      </p:cxnSp>
      <p:sp>
        <p:nvSpPr>
          <p:cNvPr id="470" name="Google Shape;470;p56"/>
          <p:cNvSpPr txBox="1"/>
          <p:nvPr/>
        </p:nvSpPr>
        <p:spPr>
          <a:xfrm>
            <a:off x="1422375" y="4285100"/>
            <a:ext cx="2841900" cy="484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2000">
                <a:solidFill>
                  <a:schemeClr val="dk2"/>
                </a:solidFill>
                <a:latin typeface="Open Sans Medium"/>
                <a:ea typeface="Open Sans Medium"/>
                <a:cs typeface="Open Sans Medium"/>
                <a:sym typeface="Open Sans Medium"/>
              </a:rPr>
              <a:t>Supportive Edges for better epoxy seal</a:t>
            </a:r>
            <a:endParaRPr sz="2000">
              <a:solidFill>
                <a:schemeClr val="dk2"/>
              </a:solidFill>
              <a:latin typeface="Open Sans Medium"/>
              <a:ea typeface="Open Sans Medium"/>
              <a:cs typeface="Open Sans Medium"/>
              <a:sym typeface="Open Sans Medium"/>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4" name="Shape 474"/>
        <p:cNvGrpSpPr/>
        <p:nvPr/>
      </p:nvGrpSpPr>
      <p:grpSpPr>
        <a:xfrm>
          <a:off x="0" y="0"/>
          <a:ext cx="0" cy="0"/>
          <a:chOff x="0" y="0"/>
          <a:chExt cx="0" cy="0"/>
        </a:xfrm>
      </p:grpSpPr>
      <p:pic>
        <p:nvPicPr>
          <p:cNvPr id="475" name="Google Shape;475;p57"/>
          <p:cNvPicPr preferRelativeResize="0"/>
          <p:nvPr/>
        </p:nvPicPr>
        <p:blipFill>
          <a:blip r:embed="rId3">
            <a:alphaModFix/>
          </a:blip>
          <a:stretch>
            <a:fillRect/>
          </a:stretch>
        </p:blipFill>
        <p:spPr>
          <a:xfrm>
            <a:off x="6266725" y="1237463"/>
            <a:ext cx="2572475" cy="2396759"/>
          </a:xfrm>
          <a:prstGeom prst="rect">
            <a:avLst/>
          </a:prstGeom>
          <a:noFill/>
          <a:ln>
            <a:noFill/>
          </a:ln>
        </p:spPr>
      </p:pic>
      <p:sp>
        <p:nvSpPr>
          <p:cNvPr id="476" name="Google Shape;476;p57"/>
          <p:cNvSpPr txBox="1"/>
          <p:nvPr>
            <p:ph idx="1" type="body"/>
          </p:nvPr>
        </p:nvSpPr>
        <p:spPr>
          <a:xfrm>
            <a:off x="0" y="903675"/>
            <a:ext cx="6099300" cy="4117200"/>
          </a:xfrm>
          <a:prstGeom prst="rect">
            <a:avLst/>
          </a:prstGeom>
        </p:spPr>
        <p:txBody>
          <a:bodyPr anchorCtr="0" anchor="t" bIns="91425" lIns="91425" spcFirstLastPara="1" rIns="91425" wrap="square" tIns="91425">
            <a:noAutofit/>
          </a:bodyPr>
          <a:lstStyle/>
          <a:p>
            <a:pPr indent="-330200" lvl="0" marL="914400" rtl="0" algn="l">
              <a:spcBef>
                <a:spcPts val="0"/>
              </a:spcBef>
              <a:spcAft>
                <a:spcPts val="0"/>
              </a:spcAft>
              <a:buSzPts val="1600"/>
              <a:buChar char="●"/>
            </a:pPr>
            <a:r>
              <a:rPr lang="en" sz="1600"/>
              <a:t>Goal</a:t>
            </a:r>
            <a:endParaRPr sz="1600"/>
          </a:p>
          <a:p>
            <a:pPr indent="-317500" lvl="1" marL="1371600" rtl="0" algn="l">
              <a:spcBef>
                <a:spcPts val="0"/>
              </a:spcBef>
              <a:spcAft>
                <a:spcPts val="0"/>
              </a:spcAft>
              <a:buClr>
                <a:schemeClr val="dk1"/>
              </a:buClr>
              <a:buSzPts val="1400"/>
              <a:buChar char="○"/>
            </a:pPr>
            <a:r>
              <a:rPr lang="en" sz="1400">
                <a:solidFill>
                  <a:schemeClr val="dk1"/>
                </a:solidFill>
              </a:rPr>
              <a:t>Test the performance of the HEI in a low pressure environment</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Prove the feasibility of the system</a:t>
            </a:r>
            <a:endParaRPr sz="1400">
              <a:solidFill>
                <a:schemeClr val="dk1"/>
              </a:solidFill>
            </a:endParaRPr>
          </a:p>
          <a:p>
            <a:pPr indent="-330200" lvl="0" marL="914400" rtl="0" algn="l">
              <a:spcBef>
                <a:spcPts val="0"/>
              </a:spcBef>
              <a:spcAft>
                <a:spcPts val="0"/>
              </a:spcAft>
              <a:buSzPts val="1600"/>
              <a:buChar char="●"/>
            </a:pPr>
            <a:r>
              <a:rPr lang="en" sz="1600"/>
              <a:t>Analysis Criteria</a:t>
            </a:r>
            <a:endParaRPr sz="1600"/>
          </a:p>
          <a:p>
            <a:pPr indent="-317500" lvl="1" marL="1371600" rtl="0" algn="l">
              <a:spcBef>
                <a:spcPts val="0"/>
              </a:spcBef>
              <a:spcAft>
                <a:spcPts val="0"/>
              </a:spcAft>
              <a:buClr>
                <a:schemeClr val="dk1"/>
              </a:buClr>
              <a:buSzPts val="1400"/>
              <a:buChar char="○"/>
            </a:pPr>
            <a:r>
              <a:rPr lang="en" sz="1400">
                <a:solidFill>
                  <a:schemeClr val="dk1"/>
                </a:solidFill>
              </a:rPr>
              <a:t>Success</a:t>
            </a:r>
            <a:endParaRPr sz="1400">
              <a:solidFill>
                <a:schemeClr val="dk1"/>
              </a:solidFill>
            </a:endParaRPr>
          </a:p>
          <a:p>
            <a:pPr indent="-317500" lvl="2" marL="1828800" rtl="0" algn="l">
              <a:spcBef>
                <a:spcPts val="0"/>
              </a:spcBef>
              <a:spcAft>
                <a:spcPts val="0"/>
              </a:spcAft>
              <a:buClr>
                <a:schemeClr val="dk1"/>
              </a:buClr>
              <a:buSzPts val="1400"/>
              <a:buChar char="■"/>
            </a:pPr>
            <a:r>
              <a:rPr lang="en" sz="1400">
                <a:solidFill>
                  <a:schemeClr val="dk1"/>
                </a:solidFill>
              </a:rPr>
              <a:t>Propellant lights and burns </a:t>
            </a:r>
            <a:endParaRPr sz="1400">
              <a:solidFill>
                <a:schemeClr val="dk1"/>
              </a:solidFill>
            </a:endParaRPr>
          </a:p>
          <a:p>
            <a:pPr indent="-317500" lvl="1" marL="1371600" rtl="0" algn="l">
              <a:spcBef>
                <a:spcPts val="0"/>
              </a:spcBef>
              <a:spcAft>
                <a:spcPts val="0"/>
              </a:spcAft>
              <a:buClr>
                <a:schemeClr val="dk1"/>
              </a:buClr>
              <a:buSzPts val="1400"/>
              <a:buChar char="○"/>
            </a:pPr>
            <a:r>
              <a:rPr lang="en" sz="1400">
                <a:solidFill>
                  <a:schemeClr val="dk1"/>
                </a:solidFill>
              </a:rPr>
              <a:t>Failure</a:t>
            </a:r>
            <a:endParaRPr sz="1400">
              <a:solidFill>
                <a:schemeClr val="dk1"/>
              </a:solidFill>
            </a:endParaRPr>
          </a:p>
          <a:p>
            <a:pPr indent="-317500" lvl="2" marL="1828800" rtl="0" algn="l">
              <a:spcBef>
                <a:spcPts val="0"/>
              </a:spcBef>
              <a:spcAft>
                <a:spcPts val="0"/>
              </a:spcAft>
              <a:buClr>
                <a:schemeClr val="dk1"/>
              </a:buClr>
              <a:buSzPts val="1400"/>
              <a:buChar char="■"/>
            </a:pPr>
            <a:r>
              <a:rPr lang="en" sz="1400">
                <a:solidFill>
                  <a:schemeClr val="dk1"/>
                </a:solidFill>
              </a:rPr>
              <a:t>Propellant fails to light</a:t>
            </a:r>
            <a:endParaRPr sz="1400">
              <a:solidFill>
                <a:schemeClr val="dk1"/>
              </a:solidFill>
            </a:endParaRPr>
          </a:p>
          <a:p>
            <a:pPr indent="-317500" lvl="2" marL="1828800" rtl="0" algn="l">
              <a:lnSpc>
                <a:spcPct val="150000"/>
              </a:lnSpc>
              <a:spcBef>
                <a:spcPts val="0"/>
              </a:spcBef>
              <a:spcAft>
                <a:spcPts val="0"/>
              </a:spcAft>
              <a:buClr>
                <a:schemeClr val="dk1"/>
              </a:buClr>
              <a:buSzPts val="1400"/>
              <a:buChar char="■"/>
            </a:pPr>
            <a:r>
              <a:rPr lang="en" sz="1400">
                <a:solidFill>
                  <a:schemeClr val="dk1"/>
                </a:solidFill>
              </a:rPr>
              <a:t>Only a small portion of propellant successfully ignites</a:t>
            </a:r>
            <a:endParaRPr sz="1400">
              <a:solidFill>
                <a:schemeClr val="dk1"/>
              </a:solidFill>
            </a:endParaRPr>
          </a:p>
        </p:txBody>
      </p:sp>
      <p:sp>
        <p:nvSpPr>
          <p:cNvPr id="477" name="Google Shape;477;p5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HEI Testing</a:t>
            </a:r>
            <a:endParaRPr>
              <a:solidFill>
                <a:srgbClr val="990000"/>
              </a:solidFill>
            </a:endParaRPr>
          </a:p>
        </p:txBody>
      </p:sp>
      <p:sp>
        <p:nvSpPr>
          <p:cNvPr id="478" name="Google Shape;478;p5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cxnSp>
        <p:nvCxnSpPr>
          <p:cNvPr id="479" name="Google Shape;479;p57"/>
          <p:cNvCxnSpPr/>
          <p:nvPr/>
        </p:nvCxnSpPr>
        <p:spPr>
          <a:xfrm>
            <a:off x="7859425" y="853600"/>
            <a:ext cx="156300" cy="577800"/>
          </a:xfrm>
          <a:prstGeom prst="straightConnector1">
            <a:avLst/>
          </a:prstGeom>
          <a:noFill/>
          <a:ln cap="flat" cmpd="sng" w="9525">
            <a:solidFill>
              <a:srgbClr val="FF0000"/>
            </a:solidFill>
            <a:prstDash val="solid"/>
            <a:round/>
            <a:headEnd len="med" w="med" type="none"/>
            <a:tailEnd len="med" w="med" type="triangle"/>
          </a:ln>
        </p:spPr>
      </p:cxnSp>
      <p:cxnSp>
        <p:nvCxnSpPr>
          <p:cNvPr id="480" name="Google Shape;480;p57"/>
          <p:cNvCxnSpPr/>
          <p:nvPr/>
        </p:nvCxnSpPr>
        <p:spPr>
          <a:xfrm flipH="1" rot="10800000">
            <a:off x="6446425" y="3520650"/>
            <a:ext cx="188400" cy="624900"/>
          </a:xfrm>
          <a:prstGeom prst="straightConnector1">
            <a:avLst/>
          </a:prstGeom>
          <a:noFill/>
          <a:ln cap="flat" cmpd="sng" w="9525">
            <a:solidFill>
              <a:srgbClr val="FF0000"/>
            </a:solidFill>
            <a:prstDash val="solid"/>
            <a:round/>
            <a:headEnd len="med" w="med" type="none"/>
            <a:tailEnd len="med" w="med" type="triangle"/>
          </a:ln>
        </p:spPr>
      </p:cxnSp>
      <p:sp>
        <p:nvSpPr>
          <p:cNvPr id="481" name="Google Shape;481;p57"/>
          <p:cNvSpPr txBox="1"/>
          <p:nvPr/>
        </p:nvSpPr>
        <p:spPr>
          <a:xfrm>
            <a:off x="7115725" y="445025"/>
            <a:ext cx="16437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2"/>
                </a:solidFill>
                <a:latin typeface="Open Sans Medium"/>
                <a:ea typeface="Open Sans Medium"/>
                <a:cs typeface="Open Sans Medium"/>
                <a:sym typeface="Open Sans Medium"/>
              </a:rPr>
              <a:t>Vacuum Gauge</a:t>
            </a:r>
            <a:endParaRPr>
              <a:solidFill>
                <a:schemeClr val="dk2"/>
              </a:solidFill>
              <a:latin typeface="Open Sans Medium"/>
              <a:ea typeface="Open Sans Medium"/>
              <a:cs typeface="Open Sans Medium"/>
              <a:sym typeface="Open Sans Medium"/>
            </a:endParaRPr>
          </a:p>
        </p:txBody>
      </p:sp>
      <p:sp>
        <p:nvSpPr>
          <p:cNvPr id="482" name="Google Shape;482;p57"/>
          <p:cNvSpPr txBox="1"/>
          <p:nvPr/>
        </p:nvSpPr>
        <p:spPr>
          <a:xfrm>
            <a:off x="6099300" y="4216900"/>
            <a:ext cx="6660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2"/>
                </a:solidFill>
                <a:latin typeface="Open Sans Medium"/>
                <a:ea typeface="Open Sans Medium"/>
                <a:cs typeface="Open Sans Medium"/>
                <a:sym typeface="Open Sans Medium"/>
              </a:rPr>
              <a:t>Valve</a:t>
            </a:r>
            <a:endParaRPr>
              <a:solidFill>
                <a:schemeClr val="dk2"/>
              </a:solidFill>
              <a:latin typeface="Open Sans Medium"/>
              <a:ea typeface="Open Sans Medium"/>
              <a:cs typeface="Open Sans Medium"/>
              <a:sym typeface="Open Sans Medium"/>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6" name="Shape 486"/>
        <p:cNvGrpSpPr/>
        <p:nvPr/>
      </p:nvGrpSpPr>
      <p:grpSpPr>
        <a:xfrm>
          <a:off x="0" y="0"/>
          <a:ext cx="0" cy="0"/>
          <a:chOff x="0" y="0"/>
          <a:chExt cx="0" cy="0"/>
        </a:xfrm>
      </p:grpSpPr>
      <p:sp>
        <p:nvSpPr>
          <p:cNvPr id="487" name="Google Shape;487;p5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9285"/>
              <a:buFont typeface="Arial"/>
              <a:buNone/>
            </a:pPr>
            <a:r>
              <a:rPr lang="en">
                <a:solidFill>
                  <a:srgbClr val="990000"/>
                </a:solidFill>
              </a:rPr>
              <a:t>Risk Assessment and Mitigation - HEI</a:t>
            </a:r>
            <a:endParaRPr/>
          </a:p>
          <a:p>
            <a:pPr indent="0" lvl="0" marL="0" rtl="0" algn="l">
              <a:spcBef>
                <a:spcPts val="0"/>
              </a:spcBef>
              <a:spcAft>
                <a:spcPts val="0"/>
              </a:spcAft>
              <a:buClr>
                <a:schemeClr val="dk1"/>
              </a:buClr>
              <a:buSzPct val="39285"/>
              <a:buFont typeface="Arial"/>
              <a:buNone/>
            </a:pPr>
            <a:r>
              <a:t/>
            </a:r>
            <a:endParaRPr>
              <a:solidFill>
                <a:srgbClr val="AF1F39"/>
              </a:solidFill>
            </a:endParaRPr>
          </a:p>
        </p:txBody>
      </p:sp>
      <p:sp>
        <p:nvSpPr>
          <p:cNvPr id="488" name="Google Shape;488;p5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aphicFrame>
        <p:nvGraphicFramePr>
          <p:cNvPr id="489" name="Google Shape;489;p58"/>
          <p:cNvGraphicFramePr/>
          <p:nvPr/>
        </p:nvGraphicFramePr>
        <p:xfrm>
          <a:off x="952500" y="1210250"/>
          <a:ext cx="3000000" cy="3000000"/>
        </p:xfrm>
        <a:graphic>
          <a:graphicData uri="http://schemas.openxmlformats.org/drawingml/2006/table">
            <a:tbl>
              <a:tblPr>
                <a:noFill/>
                <a:tableStyleId>{FFA19231-62AA-4FEE-8271-AC25EC2EFC70}</a:tableStyleId>
              </a:tblPr>
              <a:tblGrid>
                <a:gridCol w="1757925"/>
                <a:gridCol w="1161950"/>
                <a:gridCol w="993525"/>
                <a:gridCol w="3325600"/>
              </a:tblGrid>
              <a:tr h="381000">
                <a:tc>
                  <a:txBody>
                    <a:bodyPr/>
                    <a:lstStyle/>
                    <a:p>
                      <a:pPr indent="0" lvl="0" marL="0" rtl="0" algn="l">
                        <a:spcBef>
                          <a:spcPts val="0"/>
                        </a:spcBef>
                        <a:spcAft>
                          <a:spcPts val="0"/>
                        </a:spcAft>
                        <a:buNone/>
                      </a:pPr>
                      <a:r>
                        <a:rPr b="1" lang="en">
                          <a:latin typeface="Open Sans"/>
                          <a:ea typeface="Open Sans"/>
                          <a:cs typeface="Open Sans"/>
                          <a:sym typeface="Open Sans"/>
                        </a:rPr>
                        <a:t>Failure Mode</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b="1" lang="en">
                          <a:latin typeface="Open Sans"/>
                          <a:ea typeface="Open Sans"/>
                          <a:cs typeface="Open Sans"/>
                          <a:sym typeface="Open Sans"/>
                        </a:rPr>
                        <a:t>Probability</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b="1" lang="en">
                          <a:latin typeface="Open Sans"/>
                          <a:ea typeface="Open Sans"/>
                          <a:cs typeface="Open Sans"/>
                          <a:sym typeface="Open Sans"/>
                        </a:rPr>
                        <a:t>Severity</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b="1" lang="en">
                          <a:latin typeface="Open Sans"/>
                          <a:ea typeface="Open Sans"/>
                          <a:cs typeface="Open Sans"/>
                          <a:sym typeface="Open Sans"/>
                        </a:rPr>
                        <a:t>Mitigation</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4CCCC"/>
                    </a:solidFill>
                  </a:tcPr>
                </a:tc>
              </a:tr>
              <a:tr h="381000">
                <a:tc>
                  <a:txBody>
                    <a:bodyPr/>
                    <a:lstStyle/>
                    <a:p>
                      <a:pPr indent="0" lvl="0" marL="0" rtl="0" algn="l">
                        <a:lnSpc>
                          <a:spcPct val="115000"/>
                        </a:lnSpc>
                        <a:spcBef>
                          <a:spcPts val="0"/>
                        </a:spcBef>
                        <a:spcAft>
                          <a:spcPts val="1200"/>
                        </a:spcAft>
                        <a:buNone/>
                      </a:pPr>
                      <a:r>
                        <a:rPr b="1" lang="en">
                          <a:solidFill>
                            <a:schemeClr val="dk1"/>
                          </a:solidFill>
                          <a:latin typeface="Open Sans"/>
                          <a:ea typeface="Open Sans"/>
                          <a:cs typeface="Open Sans"/>
                          <a:sym typeface="Open Sans"/>
                        </a:rPr>
                        <a:t>Igniters fail</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1"/>
                          </a:solidFill>
                          <a:latin typeface="Open Sans"/>
                          <a:ea typeface="Open Sans"/>
                          <a:cs typeface="Open Sans"/>
                          <a:sym typeface="Open Sans"/>
                        </a:rPr>
                        <a:t>Low</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B6D7A8"/>
                    </a:solidFill>
                  </a:tcPr>
                </a:tc>
                <a:tc>
                  <a:txBody>
                    <a:bodyPr/>
                    <a:lstStyle/>
                    <a:p>
                      <a:pPr indent="0" lvl="0" marL="0" rtl="0" algn="l">
                        <a:spcBef>
                          <a:spcPts val="0"/>
                        </a:spcBef>
                        <a:spcAft>
                          <a:spcPts val="0"/>
                        </a:spcAft>
                        <a:buNone/>
                      </a:pPr>
                      <a:r>
                        <a:rPr lang="en">
                          <a:latin typeface="Open Sans"/>
                          <a:ea typeface="Open Sans"/>
                          <a:cs typeface="Open Sans"/>
                          <a:sym typeface="Open Sans"/>
                        </a:rPr>
                        <a:t>High</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EA9999"/>
                    </a:solidFill>
                  </a:tcPr>
                </a:tc>
                <a:tc>
                  <a:txBody>
                    <a:bodyPr/>
                    <a:lstStyle/>
                    <a:p>
                      <a:pPr indent="0" lvl="0" marL="0" rtl="0" algn="l">
                        <a:lnSpc>
                          <a:spcPct val="115000"/>
                        </a:lnSpc>
                        <a:spcBef>
                          <a:spcPts val="0"/>
                        </a:spcBef>
                        <a:spcAft>
                          <a:spcPts val="1200"/>
                        </a:spcAft>
                        <a:buNone/>
                      </a:pPr>
                      <a:r>
                        <a:rPr lang="en">
                          <a:solidFill>
                            <a:schemeClr val="accent2"/>
                          </a:solidFill>
                          <a:latin typeface="Open Sans"/>
                          <a:ea typeface="Open Sans"/>
                          <a:cs typeface="Open Sans"/>
                          <a:sym typeface="Open Sans"/>
                        </a:rPr>
                        <a:t>Use two completely separate igniters that can each light the grain alone</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81000">
                <a:tc>
                  <a:txBody>
                    <a:bodyPr/>
                    <a:lstStyle/>
                    <a:p>
                      <a:pPr indent="0" lvl="0" marL="0" rtl="0" algn="l">
                        <a:lnSpc>
                          <a:spcPct val="115000"/>
                        </a:lnSpc>
                        <a:spcBef>
                          <a:spcPts val="0"/>
                        </a:spcBef>
                        <a:spcAft>
                          <a:spcPts val="1200"/>
                        </a:spcAft>
                        <a:buNone/>
                      </a:pPr>
                      <a:r>
                        <a:rPr b="1" lang="en">
                          <a:solidFill>
                            <a:schemeClr val="dk1"/>
                          </a:solidFill>
                          <a:latin typeface="Open Sans"/>
                          <a:ea typeface="Open Sans"/>
                          <a:cs typeface="Open Sans"/>
                          <a:sym typeface="Open Sans"/>
                        </a:rPr>
                        <a:t>Igniter bolts leak through hole</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Low</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B6D7A8"/>
                    </a:solidFill>
                  </a:tcPr>
                </a:tc>
                <a:tc>
                  <a:txBody>
                    <a:bodyPr/>
                    <a:lstStyle/>
                    <a:p>
                      <a:pPr indent="0" lvl="0" marL="0" rtl="0" algn="l">
                        <a:spcBef>
                          <a:spcPts val="0"/>
                        </a:spcBef>
                        <a:spcAft>
                          <a:spcPts val="0"/>
                        </a:spcAft>
                        <a:buNone/>
                      </a:pPr>
                      <a:r>
                        <a:rPr lang="en">
                          <a:latin typeface="Open Sans"/>
                          <a:ea typeface="Open Sans"/>
                          <a:cs typeface="Open Sans"/>
                          <a:sym typeface="Open Sans"/>
                        </a:rPr>
                        <a:t>High</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EA9999"/>
                    </a:solidFill>
                  </a:tcPr>
                </a:tc>
                <a:tc>
                  <a:txBody>
                    <a:bodyPr/>
                    <a:lstStyle/>
                    <a:p>
                      <a:pPr indent="0" lvl="0" marL="0" rtl="0" algn="l">
                        <a:lnSpc>
                          <a:spcPct val="115000"/>
                        </a:lnSpc>
                        <a:spcBef>
                          <a:spcPts val="0"/>
                        </a:spcBef>
                        <a:spcAft>
                          <a:spcPts val="1200"/>
                        </a:spcAft>
                        <a:buNone/>
                      </a:pPr>
                      <a:r>
                        <a:rPr lang="en">
                          <a:latin typeface="Open Sans"/>
                          <a:ea typeface="Open Sans"/>
                          <a:cs typeface="Open Sans"/>
                          <a:sym typeface="Open Sans"/>
                        </a:rPr>
                        <a:t>Utilize high temperature epoxy, verify with hydrostatic tests</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81000">
                <a:tc>
                  <a:txBody>
                    <a:bodyPr/>
                    <a:lstStyle/>
                    <a:p>
                      <a:pPr indent="0" lvl="0" marL="0" rtl="0" algn="l">
                        <a:lnSpc>
                          <a:spcPct val="115000"/>
                        </a:lnSpc>
                        <a:spcBef>
                          <a:spcPts val="0"/>
                        </a:spcBef>
                        <a:spcAft>
                          <a:spcPts val="1200"/>
                        </a:spcAft>
                        <a:buNone/>
                      </a:pPr>
                      <a:r>
                        <a:rPr b="1" lang="en">
                          <a:latin typeface="Open Sans"/>
                          <a:ea typeface="Open Sans"/>
                          <a:cs typeface="Open Sans"/>
                          <a:sym typeface="Open Sans"/>
                        </a:rPr>
                        <a:t>Bolts and transducer leak around threads</a:t>
                      </a:r>
                      <a:endParaRPr b="1">
                        <a:solidFill>
                          <a:schemeClr val="dk1"/>
                        </a:solidFill>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Low</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B6D7A8"/>
                    </a:solidFill>
                  </a:tcPr>
                </a:tc>
                <a:tc>
                  <a:txBody>
                    <a:bodyPr/>
                    <a:lstStyle/>
                    <a:p>
                      <a:pPr indent="0" lvl="0" marL="0" rtl="0" algn="l">
                        <a:spcBef>
                          <a:spcPts val="0"/>
                        </a:spcBef>
                        <a:spcAft>
                          <a:spcPts val="0"/>
                        </a:spcAft>
                        <a:buNone/>
                      </a:pPr>
                      <a:r>
                        <a:rPr lang="en">
                          <a:latin typeface="Open Sans"/>
                          <a:ea typeface="Open Sans"/>
                          <a:cs typeface="Open Sans"/>
                          <a:sym typeface="Open Sans"/>
                        </a:rPr>
                        <a:t>High</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EA9999"/>
                    </a:solidFill>
                  </a:tcPr>
                </a:tc>
                <a:tc>
                  <a:txBody>
                    <a:bodyPr/>
                    <a:lstStyle/>
                    <a:p>
                      <a:pPr indent="0" lvl="0" marL="0" rtl="0" algn="l">
                        <a:lnSpc>
                          <a:spcPct val="115000"/>
                        </a:lnSpc>
                        <a:spcBef>
                          <a:spcPts val="0"/>
                        </a:spcBef>
                        <a:spcAft>
                          <a:spcPts val="1200"/>
                        </a:spcAft>
                        <a:buNone/>
                      </a:pPr>
                      <a:r>
                        <a:rPr lang="en">
                          <a:solidFill>
                            <a:schemeClr val="dk1"/>
                          </a:solidFill>
                          <a:latin typeface="Open Sans"/>
                          <a:ea typeface="Open Sans"/>
                          <a:cs typeface="Open Sans"/>
                          <a:sym typeface="Open Sans"/>
                        </a:rPr>
                        <a:t>Utilize tapered threads and teflon tape, verify with hydrostatic tests</a:t>
                      </a:r>
                      <a:endParaRPr>
                        <a:solidFill>
                          <a:schemeClr val="dk1"/>
                        </a:solidFill>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3" name="Shape 493"/>
        <p:cNvGrpSpPr/>
        <p:nvPr/>
      </p:nvGrpSpPr>
      <p:grpSpPr>
        <a:xfrm>
          <a:off x="0" y="0"/>
          <a:ext cx="0" cy="0"/>
          <a:chOff x="0" y="0"/>
          <a:chExt cx="0" cy="0"/>
        </a:xfrm>
      </p:grpSpPr>
      <p:sp>
        <p:nvSpPr>
          <p:cNvPr id="494" name="Google Shape;494;p5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95" name="Google Shape;495;p5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Mass Breakdown</a:t>
            </a:r>
            <a:endParaRPr>
              <a:solidFill>
                <a:srgbClr val="990000"/>
              </a:solidFill>
            </a:endParaRPr>
          </a:p>
        </p:txBody>
      </p:sp>
      <p:graphicFrame>
        <p:nvGraphicFramePr>
          <p:cNvPr id="496" name="Google Shape;496;p59"/>
          <p:cNvGraphicFramePr/>
          <p:nvPr/>
        </p:nvGraphicFramePr>
        <p:xfrm>
          <a:off x="2177475" y="1581250"/>
          <a:ext cx="3000000" cy="3000000"/>
        </p:xfrm>
        <a:graphic>
          <a:graphicData uri="http://schemas.openxmlformats.org/drawingml/2006/table">
            <a:tbl>
              <a:tblPr>
                <a:noFill/>
                <a:tableStyleId>{FFA19231-62AA-4FEE-8271-AC25EC2EFC70}</a:tableStyleId>
              </a:tblPr>
              <a:tblGrid>
                <a:gridCol w="2008925"/>
                <a:gridCol w="1075000"/>
                <a:gridCol w="1705100"/>
              </a:tblGrid>
              <a:tr h="362300">
                <a:tc>
                  <a:txBody>
                    <a:bodyPr/>
                    <a:lstStyle/>
                    <a:p>
                      <a:pPr indent="0" lvl="0" marL="0" rtl="0" algn="l">
                        <a:spcBef>
                          <a:spcPts val="0"/>
                        </a:spcBef>
                        <a:spcAft>
                          <a:spcPts val="0"/>
                        </a:spcAft>
                        <a:buNone/>
                      </a:pPr>
                      <a:r>
                        <a:rPr b="1" lang="en"/>
                        <a:t>Part</a:t>
                      </a:r>
                      <a:endParaRPr b="1"/>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b="1" lang="en"/>
                        <a:t>Mass (lbs)</a:t>
                      </a:r>
                      <a:endParaRPr b="1"/>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b="1" lang="en"/>
                        <a:t>% Sustainer Mass</a:t>
                      </a:r>
                      <a:endParaRPr b="1"/>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362300">
                <a:tc>
                  <a:txBody>
                    <a:bodyPr/>
                    <a:lstStyle/>
                    <a:p>
                      <a:pPr indent="0" lvl="0" marL="0" rtl="0" algn="l">
                        <a:spcBef>
                          <a:spcPts val="0"/>
                        </a:spcBef>
                        <a:spcAft>
                          <a:spcPts val="0"/>
                        </a:spcAft>
                        <a:buNone/>
                      </a:pPr>
                      <a:r>
                        <a:rPr lang="en">
                          <a:solidFill>
                            <a:schemeClr val="dk2"/>
                          </a:solidFill>
                        </a:rPr>
                        <a:t>Reusable Hardware</a:t>
                      </a:r>
                      <a:endParaRPr>
                        <a:solidFill>
                          <a:schemeClr val="dk2"/>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2"/>
                          </a:solidFill>
                        </a:rPr>
                        <a:t>18.63</a:t>
                      </a:r>
                      <a:endParaRPr>
                        <a:solidFill>
                          <a:schemeClr val="dk2"/>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
                          <a:solidFill>
                            <a:schemeClr val="dk2"/>
                          </a:solidFill>
                        </a:rPr>
                        <a:t>58.16</a:t>
                      </a:r>
                      <a:endParaRPr>
                        <a:solidFill>
                          <a:schemeClr val="dk2"/>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solidFill>
                      <a:schemeClr val="lt1"/>
                    </a:solidFill>
                  </a:tcPr>
                </a:tc>
              </a:tr>
              <a:tr h="362300">
                <a:tc>
                  <a:txBody>
                    <a:bodyPr/>
                    <a:lstStyle/>
                    <a:p>
                      <a:pPr indent="0" lvl="0" marL="0" rtl="0" algn="l">
                        <a:spcBef>
                          <a:spcPts val="0"/>
                        </a:spcBef>
                        <a:spcAft>
                          <a:spcPts val="0"/>
                        </a:spcAft>
                        <a:buNone/>
                      </a:pPr>
                      <a:r>
                        <a:rPr lang="en">
                          <a:solidFill>
                            <a:schemeClr val="dk2"/>
                          </a:solidFill>
                        </a:rPr>
                        <a:t>Consumable Hardware</a:t>
                      </a:r>
                      <a:endParaRPr>
                        <a:solidFill>
                          <a:schemeClr val="dk2"/>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2"/>
                          </a:solidFill>
                        </a:rPr>
                        <a:t>4.83</a:t>
                      </a:r>
                      <a:endParaRPr>
                        <a:solidFill>
                          <a:schemeClr val="dk2"/>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
                          <a:solidFill>
                            <a:schemeClr val="dk2"/>
                          </a:solidFill>
                        </a:rPr>
                        <a:t>10.52</a:t>
                      </a:r>
                      <a:endParaRPr>
                        <a:solidFill>
                          <a:schemeClr val="dk2"/>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solidFill>
                      <a:schemeClr val="lt1"/>
                    </a:solidFill>
                  </a:tcPr>
                </a:tc>
              </a:tr>
              <a:tr h="306550">
                <a:tc>
                  <a:txBody>
                    <a:bodyPr/>
                    <a:lstStyle/>
                    <a:p>
                      <a:pPr indent="0" lvl="0" marL="0" rtl="0" algn="l">
                        <a:spcBef>
                          <a:spcPts val="0"/>
                        </a:spcBef>
                        <a:spcAft>
                          <a:spcPts val="0"/>
                        </a:spcAft>
                        <a:buNone/>
                      </a:pPr>
                      <a:r>
                        <a:rPr lang="en">
                          <a:solidFill>
                            <a:schemeClr val="dk2"/>
                          </a:solidFill>
                        </a:rPr>
                        <a:t>Propellant </a:t>
                      </a:r>
                      <a:endParaRPr>
                        <a:solidFill>
                          <a:schemeClr val="dk2"/>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2"/>
                          </a:solidFill>
                        </a:rPr>
                        <a:t>12.13</a:t>
                      </a:r>
                      <a:endParaRPr>
                        <a:solidFill>
                          <a:schemeClr val="dk2"/>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2"/>
                          </a:solidFill>
                        </a:rPr>
                        <a:t>31.32</a:t>
                      </a:r>
                      <a:endParaRPr>
                        <a:solidFill>
                          <a:schemeClr val="dk2"/>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362300">
                <a:tc>
                  <a:txBody>
                    <a:bodyPr/>
                    <a:lstStyle/>
                    <a:p>
                      <a:pPr indent="0" lvl="0" marL="0" rtl="0" algn="l">
                        <a:spcBef>
                          <a:spcPts val="0"/>
                        </a:spcBef>
                        <a:spcAft>
                          <a:spcPts val="0"/>
                        </a:spcAft>
                        <a:buNone/>
                      </a:pPr>
                      <a:r>
                        <a:rPr b="1" lang="en">
                          <a:solidFill>
                            <a:schemeClr val="dk2"/>
                          </a:solidFill>
                        </a:rPr>
                        <a:t>Total</a:t>
                      </a:r>
                      <a:endParaRPr b="1">
                        <a:solidFill>
                          <a:schemeClr val="dk2"/>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b="1" lang="en">
                          <a:solidFill>
                            <a:schemeClr val="dk2"/>
                          </a:solidFill>
                        </a:rPr>
                        <a:t>35.59</a:t>
                      </a:r>
                      <a:endParaRPr b="1">
                        <a:solidFill>
                          <a:schemeClr val="dk2"/>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b="1" lang="en">
                          <a:solidFill>
                            <a:schemeClr val="dk2"/>
                          </a:solidFill>
                        </a:rPr>
                        <a:t>100</a:t>
                      </a:r>
                      <a:endParaRPr b="1">
                        <a:solidFill>
                          <a:schemeClr val="dk2"/>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bl>
          </a:graphicData>
        </a:graphic>
      </p:graphicFrame>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0" name="Shape 500"/>
        <p:cNvGrpSpPr/>
        <p:nvPr/>
      </p:nvGrpSpPr>
      <p:grpSpPr>
        <a:xfrm>
          <a:off x="0" y="0"/>
          <a:ext cx="0" cy="0"/>
          <a:chOff x="0" y="0"/>
          <a:chExt cx="0" cy="0"/>
        </a:xfrm>
      </p:grpSpPr>
      <p:sp>
        <p:nvSpPr>
          <p:cNvPr id="501" name="Google Shape;501;p6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502" name="Google Shape;502;p6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Safety Margins</a:t>
            </a:r>
            <a:endParaRPr>
              <a:solidFill>
                <a:srgbClr val="990000"/>
              </a:solidFill>
            </a:endParaRPr>
          </a:p>
        </p:txBody>
      </p:sp>
      <p:graphicFrame>
        <p:nvGraphicFramePr>
          <p:cNvPr id="503" name="Google Shape;503;p60"/>
          <p:cNvGraphicFramePr/>
          <p:nvPr/>
        </p:nvGraphicFramePr>
        <p:xfrm>
          <a:off x="2373038" y="1534325"/>
          <a:ext cx="3000000" cy="3000000"/>
        </p:xfrm>
        <a:graphic>
          <a:graphicData uri="http://schemas.openxmlformats.org/drawingml/2006/table">
            <a:tbl>
              <a:tblPr>
                <a:noFill/>
                <a:tableStyleId>{FFA19231-62AA-4FEE-8271-AC25EC2EFC70}</a:tableStyleId>
              </a:tblPr>
              <a:tblGrid>
                <a:gridCol w="2080725"/>
                <a:gridCol w="2317175"/>
              </a:tblGrid>
              <a:tr h="362300">
                <a:tc>
                  <a:txBody>
                    <a:bodyPr/>
                    <a:lstStyle/>
                    <a:p>
                      <a:pPr indent="0" lvl="0" marL="0" rtl="0" algn="l">
                        <a:spcBef>
                          <a:spcPts val="0"/>
                        </a:spcBef>
                        <a:spcAft>
                          <a:spcPts val="0"/>
                        </a:spcAft>
                        <a:buNone/>
                      </a:pPr>
                      <a:r>
                        <a:rPr b="1" lang="en"/>
                        <a:t>Part</a:t>
                      </a:r>
                      <a:endParaRPr b="1"/>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b="1" lang="en"/>
                        <a:t>Lowest Factor of Safety</a:t>
                      </a:r>
                      <a:endParaRPr b="1"/>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362300">
                <a:tc>
                  <a:txBody>
                    <a:bodyPr/>
                    <a:lstStyle/>
                    <a:p>
                      <a:pPr indent="0" lvl="0" marL="0" rtl="0" algn="l">
                        <a:spcBef>
                          <a:spcPts val="0"/>
                        </a:spcBef>
                        <a:spcAft>
                          <a:spcPts val="0"/>
                        </a:spcAft>
                        <a:buNone/>
                      </a:pPr>
                      <a:r>
                        <a:rPr lang="en">
                          <a:solidFill>
                            <a:srgbClr val="434343"/>
                          </a:solidFill>
                        </a:rPr>
                        <a:t>Case</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434343"/>
                          </a:solidFill>
                        </a:rPr>
                        <a:t>2.5</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solidFill>
                      <a:schemeClr val="lt1"/>
                    </a:solidFill>
                  </a:tcPr>
                </a:tc>
              </a:tr>
              <a:tr h="362300">
                <a:tc>
                  <a:txBody>
                    <a:bodyPr/>
                    <a:lstStyle/>
                    <a:p>
                      <a:pPr indent="0" lvl="0" marL="0" rtl="0" algn="l">
                        <a:spcBef>
                          <a:spcPts val="0"/>
                        </a:spcBef>
                        <a:spcAft>
                          <a:spcPts val="0"/>
                        </a:spcAft>
                        <a:buNone/>
                      </a:pPr>
                      <a:r>
                        <a:rPr lang="en">
                          <a:solidFill>
                            <a:srgbClr val="434343"/>
                          </a:solidFill>
                        </a:rPr>
                        <a:t>Forward Retention Ring</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434343"/>
                          </a:solidFill>
                        </a:rPr>
                        <a:t>2.4</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362300">
                <a:tc>
                  <a:txBody>
                    <a:bodyPr/>
                    <a:lstStyle/>
                    <a:p>
                      <a:pPr indent="0" lvl="0" marL="0" rtl="0" algn="l">
                        <a:spcBef>
                          <a:spcPts val="0"/>
                        </a:spcBef>
                        <a:spcAft>
                          <a:spcPts val="0"/>
                        </a:spcAft>
                        <a:buNone/>
                      </a:pPr>
                      <a:r>
                        <a:rPr lang="en">
                          <a:solidFill>
                            <a:srgbClr val="434343"/>
                          </a:solidFill>
                        </a:rPr>
                        <a:t>HEI</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434343"/>
                          </a:solidFill>
                        </a:rPr>
                        <a:t>2</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362300">
                <a:tc>
                  <a:txBody>
                    <a:bodyPr/>
                    <a:lstStyle/>
                    <a:p>
                      <a:pPr indent="0" lvl="0" marL="0" rtl="0" algn="l">
                        <a:spcBef>
                          <a:spcPts val="0"/>
                        </a:spcBef>
                        <a:spcAft>
                          <a:spcPts val="0"/>
                        </a:spcAft>
                        <a:buNone/>
                      </a:pPr>
                      <a:r>
                        <a:rPr lang="en">
                          <a:solidFill>
                            <a:srgbClr val="434343"/>
                          </a:solidFill>
                        </a:rPr>
                        <a:t>Nozzle Assembly </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434343"/>
                          </a:solidFill>
                        </a:rPr>
                        <a:t>4.6</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r h="362300">
                <a:tc>
                  <a:txBody>
                    <a:bodyPr/>
                    <a:lstStyle/>
                    <a:p>
                      <a:pPr indent="0" lvl="0" marL="0" rtl="0" algn="l">
                        <a:spcBef>
                          <a:spcPts val="0"/>
                        </a:spcBef>
                        <a:spcAft>
                          <a:spcPts val="0"/>
                        </a:spcAft>
                        <a:buNone/>
                      </a:pPr>
                      <a:r>
                        <a:rPr lang="en">
                          <a:solidFill>
                            <a:srgbClr val="434343"/>
                          </a:solidFill>
                        </a:rPr>
                        <a:t>Bolts</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434343"/>
                          </a:solidFill>
                        </a:rPr>
                        <a:t>2.1</a:t>
                      </a:r>
                      <a:endParaRPr>
                        <a:solidFill>
                          <a:srgbClr val="434343"/>
                        </a:solidFill>
                      </a:endParaRPr>
                    </a:p>
                  </a:txBody>
                  <a:tcPr marT="91425" marB="91425" marR="91425" marL="91425">
                    <a:lnL cap="flat" cmpd="sng" w="28575">
                      <a:solidFill>
                        <a:srgbClr val="595959"/>
                      </a:solidFill>
                      <a:prstDash val="solid"/>
                      <a:round/>
                      <a:headEnd len="sm" w="sm" type="none"/>
                      <a:tailEnd len="sm" w="sm" type="none"/>
                    </a:lnL>
                    <a:lnR cap="flat" cmpd="sng" w="28575">
                      <a:solidFill>
                        <a:srgbClr val="595959"/>
                      </a:solidFill>
                      <a:prstDash val="solid"/>
                      <a:round/>
                      <a:headEnd len="sm" w="sm" type="none"/>
                      <a:tailEnd len="sm" w="sm" type="none"/>
                    </a:lnR>
                    <a:lnT cap="flat" cmpd="sng" w="28575">
                      <a:solidFill>
                        <a:srgbClr val="595959"/>
                      </a:solidFill>
                      <a:prstDash val="solid"/>
                      <a:round/>
                      <a:headEnd len="sm" w="sm" type="none"/>
                      <a:tailEnd len="sm" w="sm" type="none"/>
                    </a:lnT>
                    <a:lnB cap="flat" cmpd="sng" w="28575">
                      <a:solidFill>
                        <a:srgbClr val="595959"/>
                      </a:solidFill>
                      <a:prstDash val="solid"/>
                      <a:round/>
                      <a:headEnd len="sm" w="sm" type="none"/>
                      <a:tailEnd len="sm" w="sm" type="none"/>
                    </a:lnB>
                  </a:tcPr>
                </a:tc>
              </a:tr>
            </a:tbl>
          </a:graphicData>
        </a:graphic>
      </p:graphicFrame>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7" name="Shape 507"/>
        <p:cNvGrpSpPr/>
        <p:nvPr/>
      </p:nvGrpSpPr>
      <p:grpSpPr>
        <a:xfrm>
          <a:off x="0" y="0"/>
          <a:ext cx="0" cy="0"/>
          <a:chOff x="0" y="0"/>
          <a:chExt cx="0" cy="0"/>
        </a:xfrm>
      </p:grpSpPr>
      <p:sp>
        <p:nvSpPr>
          <p:cNvPr id="508" name="Google Shape;508;p61"/>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a:solidFill>
                  <a:srgbClr val="990000"/>
                </a:solidFill>
              </a:rPr>
              <a:t>Questions?</a:t>
            </a:r>
            <a:endParaRPr>
              <a:solidFill>
                <a:srgbClr val="990000"/>
              </a:solidFill>
            </a:endParaRPr>
          </a:p>
        </p:txBody>
      </p:sp>
      <p:sp>
        <p:nvSpPr>
          <p:cNvPr id="509" name="Google Shape;509;p6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Flight Profile</a:t>
            </a:r>
            <a:endParaRPr>
              <a:solidFill>
                <a:srgbClr val="AF1F39"/>
              </a:solidFill>
            </a:endParaRPr>
          </a:p>
        </p:txBody>
      </p:sp>
      <p:sp>
        <p:nvSpPr>
          <p:cNvPr id="87" name="Google Shape;87;p1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88" name="Google Shape;88;p17"/>
          <p:cNvPicPr preferRelativeResize="0"/>
          <p:nvPr/>
        </p:nvPicPr>
        <p:blipFill rotWithShape="1">
          <a:blip r:embed="rId3">
            <a:alphaModFix/>
          </a:blip>
          <a:srcRect b="0" l="0" r="6393" t="0"/>
          <a:stretch/>
        </p:blipFill>
        <p:spPr>
          <a:xfrm>
            <a:off x="749125" y="1017725"/>
            <a:ext cx="7645751" cy="3807100"/>
          </a:xfrm>
          <a:prstGeom prst="rect">
            <a:avLst/>
          </a:prstGeom>
          <a:noFill/>
          <a:ln>
            <a:noFill/>
          </a:ln>
        </p:spPr>
      </p:pic>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3" name="Shape 513"/>
        <p:cNvGrpSpPr/>
        <p:nvPr/>
      </p:nvGrpSpPr>
      <p:grpSpPr>
        <a:xfrm>
          <a:off x="0" y="0"/>
          <a:ext cx="0" cy="0"/>
          <a:chOff x="0" y="0"/>
          <a:chExt cx="0" cy="0"/>
        </a:xfrm>
      </p:grpSpPr>
      <p:sp>
        <p:nvSpPr>
          <p:cNvPr id="514" name="Google Shape;514;p62"/>
          <p:cNvSpPr txBox="1"/>
          <p:nvPr>
            <p:ph type="ctrTitle"/>
          </p:nvPr>
        </p:nvSpPr>
        <p:spPr>
          <a:xfrm>
            <a:off x="225900" y="3210700"/>
            <a:ext cx="8692200" cy="79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990"/>
              <a:buNone/>
            </a:pPr>
            <a:r>
              <a:rPr lang="en" sz="3380">
                <a:solidFill>
                  <a:srgbClr val="AF1F39"/>
                </a:solidFill>
              </a:rPr>
              <a:t>Aerodynamics</a:t>
            </a:r>
            <a:endParaRPr sz="3380">
              <a:solidFill>
                <a:srgbClr val="AF1F39"/>
              </a:solidFill>
            </a:endParaRPr>
          </a:p>
        </p:txBody>
      </p:sp>
      <p:sp>
        <p:nvSpPr>
          <p:cNvPr id="515" name="Google Shape;515;p6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519" name="Shape 519"/>
        <p:cNvGrpSpPr/>
        <p:nvPr/>
      </p:nvGrpSpPr>
      <p:grpSpPr>
        <a:xfrm>
          <a:off x="0" y="0"/>
          <a:ext cx="0" cy="0"/>
          <a:chOff x="0" y="0"/>
          <a:chExt cx="0" cy="0"/>
        </a:xfrm>
      </p:grpSpPr>
      <p:sp>
        <p:nvSpPr>
          <p:cNvPr id="520" name="Google Shape;520;p6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rgbClr val="AF1F39"/>
                </a:solidFill>
                <a:latin typeface="Helvetica Neue"/>
                <a:ea typeface="Helvetica Neue"/>
                <a:cs typeface="Helvetica Neue"/>
                <a:sym typeface="Helvetica Neue"/>
              </a:rPr>
              <a:t>Functional Requirements</a:t>
            </a:r>
            <a:endParaRPr b="1">
              <a:solidFill>
                <a:srgbClr val="AF1F39"/>
              </a:solidFill>
              <a:latin typeface="Helvetica Neue"/>
              <a:ea typeface="Helvetica Neue"/>
              <a:cs typeface="Helvetica Neue"/>
              <a:sym typeface="Helvetica Neue"/>
            </a:endParaRPr>
          </a:p>
        </p:txBody>
      </p:sp>
      <p:sp>
        <p:nvSpPr>
          <p:cNvPr id="521" name="Google Shape;521;p63"/>
          <p:cNvSpPr txBox="1"/>
          <p:nvPr>
            <p:ph idx="1" type="body"/>
          </p:nvPr>
        </p:nvSpPr>
        <p:spPr>
          <a:xfrm>
            <a:off x="311700" y="1034625"/>
            <a:ext cx="8520600" cy="3349200"/>
          </a:xfrm>
          <a:prstGeom prst="rect">
            <a:avLst/>
          </a:prstGeom>
        </p:spPr>
        <p:txBody>
          <a:bodyPr anchorCtr="0" anchor="t" bIns="91425" lIns="91425" spcFirstLastPara="1" rIns="91425" wrap="square" tIns="91425">
            <a:normAutofit lnSpcReduction="10000"/>
          </a:bodyPr>
          <a:lstStyle/>
          <a:p>
            <a:pPr indent="-330200" lvl="0" marL="457200" rtl="0" algn="l">
              <a:lnSpc>
                <a:spcPct val="95000"/>
              </a:lnSpc>
              <a:spcBef>
                <a:spcPts val="0"/>
              </a:spcBef>
              <a:spcAft>
                <a:spcPts val="0"/>
              </a:spcAft>
              <a:buClr>
                <a:schemeClr val="accent2"/>
              </a:buClr>
              <a:buSzPts val="1600"/>
              <a:buFont typeface="Open Sans"/>
              <a:buChar char="●"/>
            </a:pPr>
            <a:r>
              <a:rPr b="1" lang="en" sz="1600">
                <a:solidFill>
                  <a:srgbClr val="000000"/>
                </a:solidFill>
                <a:latin typeface="Open Sans"/>
                <a:ea typeface="Open Sans"/>
                <a:cs typeface="Open Sans"/>
                <a:sym typeface="Open Sans"/>
              </a:rPr>
              <a:t>Dynamic Stability:</a:t>
            </a:r>
            <a:r>
              <a:rPr lang="en" sz="1600">
                <a:solidFill>
                  <a:srgbClr val="000000"/>
                </a:solidFill>
                <a:latin typeface="Open Sans"/>
                <a:ea typeface="Open Sans"/>
                <a:cs typeface="Open Sans"/>
                <a:sym typeface="Open Sans"/>
              </a:rPr>
              <a:t> Fins must give the rocket a dynamic stability margin between 1.5 and 6 calibers*</a:t>
            </a:r>
            <a:endParaRPr sz="1600">
              <a:solidFill>
                <a:srgbClr val="000000"/>
              </a:solidFill>
              <a:latin typeface="Open Sans"/>
              <a:ea typeface="Open Sans"/>
              <a:cs typeface="Open Sans"/>
              <a:sym typeface="Open Sans"/>
            </a:endParaRPr>
          </a:p>
          <a:p>
            <a:pPr indent="-330200" lvl="0" marL="457200" rtl="0" algn="l">
              <a:lnSpc>
                <a:spcPct val="95000"/>
              </a:lnSpc>
              <a:spcBef>
                <a:spcPts val="0"/>
              </a:spcBef>
              <a:spcAft>
                <a:spcPts val="0"/>
              </a:spcAft>
              <a:buClr>
                <a:schemeClr val="accent2"/>
              </a:buClr>
              <a:buSzPts val="1600"/>
              <a:buFont typeface="Open Sans"/>
              <a:buChar char="●"/>
            </a:pPr>
            <a:r>
              <a:rPr b="1" lang="en" sz="1600">
                <a:solidFill>
                  <a:srgbClr val="000000"/>
                </a:solidFill>
                <a:latin typeface="Open Sans"/>
                <a:ea typeface="Open Sans"/>
                <a:cs typeface="Open Sans"/>
                <a:sym typeface="Open Sans"/>
              </a:rPr>
              <a:t>Flutter Stability: </a:t>
            </a:r>
            <a:r>
              <a:rPr lang="en" sz="1600">
                <a:solidFill>
                  <a:srgbClr val="000000"/>
                </a:solidFill>
                <a:latin typeface="Open Sans"/>
                <a:ea typeface="Open Sans"/>
                <a:cs typeface="Open Sans"/>
                <a:sym typeface="Open Sans"/>
              </a:rPr>
              <a:t>Fins must have a predicted flutter speed 50% greater than the max speed during flight*</a:t>
            </a:r>
            <a:endParaRPr sz="1600">
              <a:solidFill>
                <a:srgbClr val="000000"/>
              </a:solidFill>
              <a:latin typeface="Open Sans"/>
              <a:ea typeface="Open Sans"/>
              <a:cs typeface="Open Sans"/>
              <a:sym typeface="Open Sans"/>
            </a:endParaRPr>
          </a:p>
          <a:p>
            <a:pPr indent="-330200" lvl="0" marL="457200" rtl="0" algn="l">
              <a:lnSpc>
                <a:spcPct val="95000"/>
              </a:lnSpc>
              <a:spcBef>
                <a:spcPts val="0"/>
              </a:spcBef>
              <a:spcAft>
                <a:spcPts val="0"/>
              </a:spcAft>
              <a:buClr>
                <a:srgbClr val="000000"/>
              </a:buClr>
              <a:buSzPts val="1600"/>
              <a:buFont typeface="Open Sans"/>
              <a:buChar char="●"/>
            </a:pPr>
            <a:r>
              <a:rPr lang="en" sz="1600">
                <a:solidFill>
                  <a:schemeClr val="dk1"/>
                </a:solidFill>
                <a:latin typeface="Open Sans"/>
                <a:ea typeface="Open Sans"/>
                <a:cs typeface="Open Sans"/>
                <a:sym typeface="Open Sans"/>
              </a:rPr>
              <a:t>Fins must withstand lift forces</a:t>
            </a:r>
            <a:endParaRPr sz="1600">
              <a:solidFill>
                <a:srgbClr val="000000"/>
              </a:solidFill>
              <a:latin typeface="Open Sans"/>
              <a:ea typeface="Open Sans"/>
              <a:cs typeface="Open Sans"/>
              <a:sym typeface="Open Sans"/>
            </a:endParaRPr>
          </a:p>
          <a:p>
            <a:pPr indent="-330200" lvl="0" marL="457200" rtl="0" algn="l">
              <a:lnSpc>
                <a:spcPct val="95000"/>
              </a:lnSpc>
              <a:spcBef>
                <a:spcPts val="0"/>
              </a:spcBef>
              <a:spcAft>
                <a:spcPts val="0"/>
              </a:spcAft>
              <a:buClr>
                <a:schemeClr val="accent2"/>
              </a:buClr>
              <a:buSzPts val="1600"/>
              <a:buFont typeface="Open Sans"/>
              <a:buChar char="●"/>
            </a:pPr>
            <a:r>
              <a:rPr lang="en" sz="1600">
                <a:solidFill>
                  <a:srgbClr val="000000"/>
                </a:solidFill>
                <a:latin typeface="Open Sans"/>
                <a:ea typeface="Open Sans"/>
                <a:cs typeface="Open Sans"/>
                <a:sym typeface="Open Sans"/>
              </a:rPr>
              <a:t>Fillets must secure fins to fin can throughout flight</a:t>
            </a:r>
            <a:endParaRPr sz="1600">
              <a:solidFill>
                <a:srgbClr val="000000"/>
              </a:solidFill>
              <a:latin typeface="Open Sans"/>
              <a:ea typeface="Open Sans"/>
              <a:cs typeface="Open Sans"/>
              <a:sym typeface="Open Sans"/>
            </a:endParaRPr>
          </a:p>
          <a:p>
            <a:pPr indent="-330200" lvl="1" marL="914400" rtl="0" algn="l">
              <a:lnSpc>
                <a:spcPct val="95000"/>
              </a:lnSpc>
              <a:spcBef>
                <a:spcPts val="0"/>
              </a:spcBef>
              <a:spcAft>
                <a:spcPts val="0"/>
              </a:spcAft>
              <a:buClr>
                <a:srgbClr val="000000"/>
              </a:buClr>
              <a:buSzPts val="1600"/>
              <a:buFont typeface="Open Sans"/>
              <a:buChar char="○"/>
            </a:pPr>
            <a:r>
              <a:rPr lang="en">
                <a:solidFill>
                  <a:srgbClr val="000000"/>
                </a:solidFill>
              </a:rPr>
              <a:t>Epoxy cannot burn</a:t>
            </a:r>
            <a:endParaRPr>
              <a:solidFill>
                <a:srgbClr val="000000"/>
              </a:solidFill>
            </a:endParaRPr>
          </a:p>
          <a:p>
            <a:pPr indent="-330200" lvl="1" marL="914400" rtl="0" algn="l">
              <a:lnSpc>
                <a:spcPct val="95000"/>
              </a:lnSpc>
              <a:spcBef>
                <a:spcPts val="0"/>
              </a:spcBef>
              <a:spcAft>
                <a:spcPts val="0"/>
              </a:spcAft>
              <a:buClr>
                <a:srgbClr val="000000"/>
              </a:buClr>
              <a:buSzPts val="1600"/>
              <a:buChar char="○"/>
            </a:pPr>
            <a:r>
              <a:rPr lang="en">
                <a:solidFill>
                  <a:srgbClr val="000000"/>
                </a:solidFill>
              </a:rPr>
              <a:t>Screws must withstand shear force exerted by the fins</a:t>
            </a:r>
            <a:endParaRPr>
              <a:solidFill>
                <a:srgbClr val="000000"/>
              </a:solidFill>
            </a:endParaRPr>
          </a:p>
          <a:p>
            <a:pPr indent="-330200" lvl="0" marL="457200" rtl="0" algn="l">
              <a:lnSpc>
                <a:spcPct val="95000"/>
              </a:lnSpc>
              <a:spcBef>
                <a:spcPts val="0"/>
              </a:spcBef>
              <a:spcAft>
                <a:spcPts val="0"/>
              </a:spcAft>
              <a:buClr>
                <a:srgbClr val="000000"/>
              </a:buClr>
              <a:buSzPts val="1600"/>
              <a:buChar char="●"/>
            </a:pPr>
            <a:r>
              <a:rPr lang="en" sz="1600">
                <a:solidFill>
                  <a:srgbClr val="000000"/>
                </a:solidFill>
                <a:latin typeface="Open Sans"/>
                <a:ea typeface="Open Sans"/>
                <a:cs typeface="Open Sans"/>
                <a:sym typeface="Open Sans"/>
              </a:rPr>
              <a:t>Transitions must not deform due to temperature</a:t>
            </a:r>
            <a:endParaRPr sz="1600">
              <a:solidFill>
                <a:srgbClr val="000000"/>
              </a:solidFill>
              <a:latin typeface="Open Sans"/>
              <a:ea typeface="Open Sans"/>
              <a:cs typeface="Open Sans"/>
              <a:sym typeface="Open Sans"/>
            </a:endParaRPr>
          </a:p>
          <a:p>
            <a:pPr indent="0" lvl="0" marL="0" rtl="0" algn="l">
              <a:lnSpc>
                <a:spcPct val="95000"/>
              </a:lnSpc>
              <a:spcBef>
                <a:spcPts val="0"/>
              </a:spcBef>
              <a:spcAft>
                <a:spcPts val="0"/>
              </a:spcAft>
              <a:buNone/>
            </a:pPr>
            <a:r>
              <a:t/>
            </a:r>
            <a:endParaRPr sz="1600">
              <a:solidFill>
                <a:srgbClr val="000000"/>
              </a:solidFill>
              <a:latin typeface="Open Sans"/>
              <a:ea typeface="Open Sans"/>
              <a:cs typeface="Open Sans"/>
              <a:sym typeface="Open Sans"/>
            </a:endParaRPr>
          </a:p>
          <a:p>
            <a:pPr indent="0" lvl="0" marL="0" rtl="0" algn="l">
              <a:lnSpc>
                <a:spcPct val="95000"/>
              </a:lnSpc>
              <a:spcBef>
                <a:spcPts val="0"/>
              </a:spcBef>
              <a:spcAft>
                <a:spcPts val="0"/>
              </a:spcAft>
              <a:buNone/>
            </a:pPr>
            <a:r>
              <a:t/>
            </a:r>
            <a:endParaRPr sz="1600">
              <a:solidFill>
                <a:srgbClr val="000000"/>
              </a:solidFill>
              <a:latin typeface="Open Sans"/>
              <a:ea typeface="Open Sans"/>
              <a:cs typeface="Open Sans"/>
              <a:sym typeface="Open Sans"/>
            </a:endParaRPr>
          </a:p>
          <a:p>
            <a:pPr indent="0" lvl="0" marL="457200" rtl="0" algn="l">
              <a:lnSpc>
                <a:spcPct val="95000"/>
              </a:lnSpc>
              <a:spcBef>
                <a:spcPts val="0"/>
              </a:spcBef>
              <a:spcAft>
                <a:spcPts val="0"/>
              </a:spcAft>
              <a:buNone/>
            </a:pPr>
            <a:r>
              <a:t/>
            </a:r>
            <a:endParaRPr sz="1600">
              <a:solidFill>
                <a:schemeClr val="lt1"/>
              </a:solidFill>
              <a:latin typeface="Open Sans"/>
              <a:ea typeface="Open Sans"/>
              <a:cs typeface="Open Sans"/>
              <a:sym typeface="Open Sans"/>
            </a:endParaRPr>
          </a:p>
          <a:p>
            <a:pPr indent="0" lvl="0" marL="457200" rtl="0" algn="l">
              <a:lnSpc>
                <a:spcPct val="95000"/>
              </a:lnSpc>
              <a:spcBef>
                <a:spcPts val="0"/>
              </a:spcBef>
              <a:spcAft>
                <a:spcPts val="0"/>
              </a:spcAft>
              <a:buNone/>
            </a:pPr>
            <a:br>
              <a:rPr lang="en" sz="1600">
                <a:solidFill>
                  <a:schemeClr val="lt1"/>
                </a:solidFill>
                <a:latin typeface="Open Sans"/>
                <a:ea typeface="Open Sans"/>
                <a:cs typeface="Open Sans"/>
                <a:sym typeface="Open Sans"/>
              </a:rPr>
            </a:br>
            <a:endParaRPr sz="1600">
              <a:solidFill>
                <a:schemeClr val="lt1"/>
              </a:solidFill>
              <a:latin typeface="Open Sans"/>
              <a:ea typeface="Open Sans"/>
              <a:cs typeface="Open Sans"/>
              <a:sym typeface="Open Sans"/>
            </a:endParaRPr>
          </a:p>
        </p:txBody>
      </p:sp>
      <p:sp>
        <p:nvSpPr>
          <p:cNvPr id="522" name="Google Shape;522;p6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523" name="Google Shape;523;p63"/>
          <p:cNvSpPr txBox="1"/>
          <p:nvPr/>
        </p:nvSpPr>
        <p:spPr>
          <a:xfrm>
            <a:off x="635775" y="4333275"/>
            <a:ext cx="5455500" cy="489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2"/>
                </a:solidFill>
                <a:latin typeface="Open Sans Medium"/>
                <a:ea typeface="Open Sans Medium"/>
                <a:cs typeface="Open Sans Medium"/>
                <a:sym typeface="Open Sans Medium"/>
              </a:rPr>
              <a:t>*Spaceport America Requirement</a:t>
            </a:r>
            <a:endParaRPr sz="1000">
              <a:solidFill>
                <a:schemeClr val="dk2"/>
              </a:solidFill>
              <a:latin typeface="Open Sans Medium"/>
              <a:ea typeface="Open Sans Medium"/>
              <a:cs typeface="Open Sans Medium"/>
              <a:sym typeface="Open Sans Medium"/>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527" name="Shape 527"/>
        <p:cNvGrpSpPr/>
        <p:nvPr/>
      </p:nvGrpSpPr>
      <p:grpSpPr>
        <a:xfrm>
          <a:off x="0" y="0"/>
          <a:ext cx="0" cy="0"/>
          <a:chOff x="0" y="0"/>
          <a:chExt cx="0" cy="0"/>
        </a:xfrm>
      </p:grpSpPr>
      <p:sp>
        <p:nvSpPr>
          <p:cNvPr id="528" name="Google Shape;528;p6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Fin Can Assembly </a:t>
            </a:r>
            <a:r>
              <a:rPr b="1" lang="en">
                <a:solidFill>
                  <a:srgbClr val="AF1F39"/>
                </a:solidFill>
                <a:latin typeface="Helvetica Neue"/>
                <a:ea typeface="Helvetica Neue"/>
                <a:cs typeface="Helvetica Neue"/>
                <a:sym typeface="Helvetica Neue"/>
              </a:rPr>
              <a:t>Overview</a:t>
            </a:r>
            <a:endParaRPr b="1">
              <a:solidFill>
                <a:srgbClr val="AF1F39"/>
              </a:solidFill>
              <a:latin typeface="Helvetica Neue"/>
              <a:ea typeface="Helvetica Neue"/>
              <a:cs typeface="Helvetica Neue"/>
              <a:sym typeface="Helvetica Neue"/>
            </a:endParaRPr>
          </a:p>
        </p:txBody>
      </p:sp>
      <p:sp>
        <p:nvSpPr>
          <p:cNvPr id="529" name="Google Shape;529;p6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530" name="Google Shape;530;p64"/>
          <p:cNvSpPr txBox="1"/>
          <p:nvPr>
            <p:ph idx="1" type="body"/>
          </p:nvPr>
        </p:nvSpPr>
        <p:spPr>
          <a:xfrm>
            <a:off x="5876355" y="4729045"/>
            <a:ext cx="21225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1200"/>
              </a:spcAft>
              <a:buSzPts val="688"/>
              <a:buNone/>
            </a:pPr>
            <a:r>
              <a:rPr b="1" lang="en" sz="1400">
                <a:solidFill>
                  <a:schemeClr val="accent2"/>
                </a:solidFill>
                <a:latin typeface="Open Sans"/>
                <a:ea typeface="Open Sans"/>
                <a:cs typeface="Open Sans"/>
                <a:sym typeface="Open Sans"/>
              </a:rPr>
              <a:t>Booster</a:t>
            </a:r>
            <a:endParaRPr b="1" sz="1400">
              <a:solidFill>
                <a:schemeClr val="accent2"/>
              </a:solidFill>
              <a:latin typeface="Open Sans"/>
              <a:ea typeface="Open Sans"/>
              <a:cs typeface="Open Sans"/>
              <a:sym typeface="Open Sans"/>
            </a:endParaRPr>
          </a:p>
        </p:txBody>
      </p:sp>
      <p:sp>
        <p:nvSpPr>
          <p:cNvPr id="531" name="Google Shape;531;p64"/>
          <p:cNvSpPr/>
          <p:nvPr/>
        </p:nvSpPr>
        <p:spPr>
          <a:xfrm rot="-5400000">
            <a:off x="2844613" y="3266600"/>
            <a:ext cx="195900" cy="2836800"/>
          </a:xfrm>
          <a:prstGeom prst="leftBrace">
            <a:avLst>
              <a:gd fmla="val 50000" name="adj1"/>
              <a:gd fmla="val 50000" name="adj2"/>
            </a:avLst>
          </a:prstGeom>
          <a:noFill/>
          <a:ln cap="flat" cmpd="sng" w="3810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532" name="Google Shape;532;p64"/>
          <p:cNvSpPr txBox="1"/>
          <p:nvPr>
            <p:ph idx="1" type="body"/>
          </p:nvPr>
        </p:nvSpPr>
        <p:spPr>
          <a:xfrm>
            <a:off x="1881325" y="4729038"/>
            <a:ext cx="21225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1200"/>
              </a:spcAft>
              <a:buSzPts val="688"/>
              <a:buNone/>
            </a:pPr>
            <a:r>
              <a:rPr b="1" lang="en" sz="1400">
                <a:solidFill>
                  <a:schemeClr val="accent2"/>
                </a:solidFill>
                <a:latin typeface="Open Sans"/>
                <a:ea typeface="Open Sans"/>
                <a:cs typeface="Open Sans"/>
                <a:sym typeface="Open Sans"/>
              </a:rPr>
              <a:t>Sustainer</a:t>
            </a:r>
            <a:endParaRPr b="1" sz="1400">
              <a:solidFill>
                <a:schemeClr val="accent2"/>
              </a:solidFill>
              <a:latin typeface="Open Sans"/>
              <a:ea typeface="Open Sans"/>
              <a:cs typeface="Open Sans"/>
              <a:sym typeface="Open Sans"/>
            </a:endParaRPr>
          </a:p>
        </p:txBody>
      </p:sp>
      <p:sp>
        <p:nvSpPr>
          <p:cNvPr id="533" name="Google Shape;533;p64"/>
          <p:cNvSpPr/>
          <p:nvPr/>
        </p:nvSpPr>
        <p:spPr>
          <a:xfrm rot="-5400000">
            <a:off x="6808725" y="3329000"/>
            <a:ext cx="195900" cy="2712000"/>
          </a:xfrm>
          <a:prstGeom prst="leftBrace">
            <a:avLst>
              <a:gd fmla="val 50000" name="adj1"/>
              <a:gd fmla="val 50000" name="adj2"/>
            </a:avLst>
          </a:prstGeom>
          <a:noFill/>
          <a:ln cap="flat" cmpd="sng" w="3810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534" name="Google Shape;534;p64"/>
          <p:cNvSpPr txBox="1"/>
          <p:nvPr>
            <p:ph idx="1" type="body"/>
          </p:nvPr>
        </p:nvSpPr>
        <p:spPr>
          <a:xfrm>
            <a:off x="331500" y="882225"/>
            <a:ext cx="8736300" cy="12939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Clr>
                <a:schemeClr val="accent2"/>
              </a:buClr>
              <a:buSzPts val="1400"/>
              <a:buFont typeface="Open Sans"/>
              <a:buChar char="●"/>
            </a:pPr>
            <a:r>
              <a:rPr lang="en" sz="1400">
                <a:solidFill>
                  <a:schemeClr val="accent2"/>
                </a:solidFill>
                <a:latin typeface="Open Sans"/>
                <a:ea typeface="Open Sans"/>
                <a:cs typeface="Open Sans"/>
                <a:sym typeface="Open Sans"/>
              </a:rPr>
              <a:t>Material: Aluminum 6061-T6</a:t>
            </a:r>
            <a:endParaRPr sz="1400">
              <a:solidFill>
                <a:schemeClr val="accent2"/>
              </a:solidFill>
              <a:latin typeface="Open Sans"/>
              <a:ea typeface="Open Sans"/>
              <a:cs typeface="Open Sans"/>
              <a:sym typeface="Open Sans"/>
            </a:endParaRPr>
          </a:p>
          <a:p>
            <a:pPr indent="-317500" lvl="0" marL="457200" rtl="0" algn="l">
              <a:spcBef>
                <a:spcPts val="0"/>
              </a:spcBef>
              <a:spcAft>
                <a:spcPts val="0"/>
              </a:spcAft>
              <a:buClr>
                <a:schemeClr val="accent2"/>
              </a:buClr>
              <a:buSzPts val="1400"/>
              <a:buFont typeface="Open Sans"/>
              <a:buChar char="●"/>
            </a:pPr>
            <a:r>
              <a:rPr lang="en" sz="1400">
                <a:solidFill>
                  <a:schemeClr val="accent2"/>
                </a:solidFill>
                <a:latin typeface="Open Sans"/>
                <a:ea typeface="Open Sans"/>
                <a:cs typeface="Open Sans"/>
                <a:sym typeface="Open Sans"/>
              </a:rPr>
              <a:t>Two fillets attached to each fin using #8-32 x ⅝” screws</a:t>
            </a:r>
            <a:endParaRPr sz="1400">
              <a:solidFill>
                <a:schemeClr val="accent2"/>
              </a:solidFill>
              <a:latin typeface="Open Sans"/>
              <a:ea typeface="Open Sans"/>
              <a:cs typeface="Open Sans"/>
              <a:sym typeface="Open Sans"/>
            </a:endParaRPr>
          </a:p>
          <a:p>
            <a:pPr indent="-317500" lvl="0" marL="457200" rtl="0" algn="l">
              <a:spcBef>
                <a:spcPts val="0"/>
              </a:spcBef>
              <a:spcAft>
                <a:spcPts val="0"/>
              </a:spcAft>
              <a:buClr>
                <a:schemeClr val="accent2"/>
              </a:buClr>
              <a:buSzPts val="1400"/>
              <a:buFont typeface="Open Sans"/>
              <a:buChar char="●"/>
            </a:pPr>
            <a:r>
              <a:rPr lang="en" sz="1400">
                <a:solidFill>
                  <a:schemeClr val="accent2"/>
                </a:solidFill>
                <a:latin typeface="Open Sans"/>
                <a:ea typeface="Open Sans"/>
                <a:cs typeface="Open Sans"/>
                <a:sym typeface="Open Sans"/>
              </a:rPr>
              <a:t>Each fin and fillet is secured to fin can with epoxy resin</a:t>
            </a:r>
            <a:endParaRPr sz="1400">
              <a:solidFill>
                <a:schemeClr val="accent2"/>
              </a:solidFill>
              <a:latin typeface="Open Sans"/>
              <a:ea typeface="Open Sans"/>
              <a:cs typeface="Open Sans"/>
              <a:sym typeface="Open Sans"/>
            </a:endParaRPr>
          </a:p>
          <a:p>
            <a:pPr indent="-317500" lvl="0" marL="457200" rtl="0" algn="l">
              <a:spcBef>
                <a:spcPts val="0"/>
              </a:spcBef>
              <a:spcAft>
                <a:spcPts val="0"/>
              </a:spcAft>
              <a:buClr>
                <a:schemeClr val="accent2"/>
              </a:buClr>
              <a:buSzPts val="1400"/>
              <a:buFont typeface="Open Sans"/>
              <a:buChar char="●"/>
            </a:pPr>
            <a:r>
              <a:rPr lang="en" sz="1400">
                <a:solidFill>
                  <a:schemeClr val="accent2"/>
                </a:solidFill>
                <a:latin typeface="Open Sans"/>
                <a:ea typeface="Open Sans"/>
                <a:cs typeface="Open Sans"/>
                <a:sym typeface="Open Sans"/>
              </a:rPr>
              <a:t>Fin leading and trailing edges: sanded to be round</a:t>
            </a:r>
            <a:endParaRPr sz="1400">
              <a:solidFill>
                <a:schemeClr val="accent2"/>
              </a:solidFill>
              <a:latin typeface="Open Sans"/>
              <a:ea typeface="Open Sans"/>
              <a:cs typeface="Open Sans"/>
              <a:sym typeface="Open Sans"/>
            </a:endParaRPr>
          </a:p>
        </p:txBody>
      </p:sp>
      <p:pic>
        <p:nvPicPr>
          <p:cNvPr id="535" name="Google Shape;535;p64"/>
          <p:cNvPicPr preferRelativeResize="0"/>
          <p:nvPr/>
        </p:nvPicPr>
        <p:blipFill>
          <a:blip r:embed="rId3">
            <a:alphaModFix/>
          </a:blip>
          <a:stretch>
            <a:fillRect/>
          </a:stretch>
        </p:blipFill>
        <p:spPr>
          <a:xfrm>
            <a:off x="1643938" y="2399525"/>
            <a:ext cx="2597287" cy="2106125"/>
          </a:xfrm>
          <a:prstGeom prst="rect">
            <a:avLst/>
          </a:prstGeom>
          <a:noFill/>
          <a:ln>
            <a:noFill/>
          </a:ln>
        </p:spPr>
      </p:pic>
      <p:pic>
        <p:nvPicPr>
          <p:cNvPr id="536" name="Google Shape;536;p64"/>
          <p:cNvPicPr preferRelativeResize="0"/>
          <p:nvPr/>
        </p:nvPicPr>
        <p:blipFill>
          <a:blip r:embed="rId4">
            <a:alphaModFix/>
          </a:blip>
          <a:stretch>
            <a:fillRect/>
          </a:stretch>
        </p:blipFill>
        <p:spPr>
          <a:xfrm>
            <a:off x="5671475" y="1995975"/>
            <a:ext cx="2532251" cy="2591076"/>
          </a:xfrm>
          <a:prstGeom prst="rect">
            <a:avLst/>
          </a:prstGeom>
          <a:noFill/>
          <a:ln>
            <a:noFill/>
          </a:ln>
        </p:spPr>
      </p:pic>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540" name="Shape 540"/>
        <p:cNvGrpSpPr/>
        <p:nvPr/>
      </p:nvGrpSpPr>
      <p:grpSpPr>
        <a:xfrm>
          <a:off x="0" y="0"/>
          <a:ext cx="0" cy="0"/>
          <a:chOff x="0" y="0"/>
          <a:chExt cx="0" cy="0"/>
        </a:xfrm>
      </p:grpSpPr>
      <p:pic>
        <p:nvPicPr>
          <p:cNvPr id="541" name="Google Shape;541;p65"/>
          <p:cNvPicPr preferRelativeResize="0"/>
          <p:nvPr/>
        </p:nvPicPr>
        <p:blipFill>
          <a:blip r:embed="rId3">
            <a:alphaModFix/>
          </a:blip>
          <a:stretch>
            <a:fillRect/>
          </a:stretch>
        </p:blipFill>
        <p:spPr>
          <a:xfrm>
            <a:off x="1231900" y="4101904"/>
            <a:ext cx="6680202" cy="1157945"/>
          </a:xfrm>
          <a:prstGeom prst="rect">
            <a:avLst/>
          </a:prstGeom>
          <a:noFill/>
          <a:ln>
            <a:noFill/>
          </a:ln>
        </p:spPr>
      </p:pic>
      <p:sp>
        <p:nvSpPr>
          <p:cNvPr id="542" name="Google Shape;542;p6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rgbClr val="AF1F39"/>
                </a:solidFill>
                <a:latin typeface="Helvetica Neue"/>
                <a:ea typeface="Helvetica Neue"/>
                <a:cs typeface="Helvetica Neue"/>
                <a:sym typeface="Helvetica Neue"/>
              </a:rPr>
              <a:t>Fin Shape &amp; Design</a:t>
            </a:r>
            <a:endParaRPr b="1">
              <a:solidFill>
                <a:srgbClr val="AF1F39"/>
              </a:solidFill>
              <a:latin typeface="Helvetica Neue"/>
              <a:ea typeface="Helvetica Neue"/>
              <a:cs typeface="Helvetica Neue"/>
              <a:sym typeface="Helvetica Neue"/>
            </a:endParaRPr>
          </a:p>
        </p:txBody>
      </p:sp>
      <p:sp>
        <p:nvSpPr>
          <p:cNvPr id="543" name="Google Shape;543;p6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544" name="Google Shape;544;p65"/>
          <p:cNvSpPr txBox="1"/>
          <p:nvPr/>
        </p:nvSpPr>
        <p:spPr>
          <a:xfrm>
            <a:off x="498063" y="4101927"/>
            <a:ext cx="33453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chemeClr val="lt1"/>
                </a:solidFill>
                <a:latin typeface="Open Sans Medium"/>
                <a:ea typeface="Open Sans Medium"/>
                <a:cs typeface="Open Sans Medium"/>
                <a:sym typeface="Open Sans Medium"/>
              </a:rPr>
              <a:t>Booster Fin</a:t>
            </a:r>
            <a:endParaRPr>
              <a:solidFill>
                <a:schemeClr val="lt1"/>
              </a:solidFill>
              <a:latin typeface="Open Sans Medium"/>
              <a:ea typeface="Open Sans Medium"/>
              <a:cs typeface="Open Sans Medium"/>
              <a:sym typeface="Open Sans Medium"/>
            </a:endParaRPr>
          </a:p>
        </p:txBody>
      </p:sp>
      <p:sp>
        <p:nvSpPr>
          <p:cNvPr id="545" name="Google Shape;545;p65"/>
          <p:cNvSpPr txBox="1"/>
          <p:nvPr/>
        </p:nvSpPr>
        <p:spPr>
          <a:xfrm>
            <a:off x="5094806" y="1096996"/>
            <a:ext cx="3165000" cy="384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300">
                <a:solidFill>
                  <a:schemeClr val="accent2"/>
                </a:solidFill>
                <a:latin typeface="Open Sans"/>
                <a:ea typeface="Open Sans"/>
                <a:cs typeface="Open Sans"/>
                <a:sym typeface="Open Sans"/>
              </a:rPr>
              <a:t>Booster Fin</a:t>
            </a:r>
            <a:endParaRPr b="1" sz="1300">
              <a:solidFill>
                <a:schemeClr val="accent2"/>
              </a:solidFill>
              <a:latin typeface="Open Sans"/>
              <a:ea typeface="Open Sans"/>
              <a:cs typeface="Open Sans"/>
              <a:sym typeface="Open Sans"/>
            </a:endParaRPr>
          </a:p>
        </p:txBody>
      </p:sp>
      <p:sp>
        <p:nvSpPr>
          <p:cNvPr id="546" name="Google Shape;546;p65"/>
          <p:cNvSpPr txBox="1"/>
          <p:nvPr/>
        </p:nvSpPr>
        <p:spPr>
          <a:xfrm>
            <a:off x="1001408" y="1096996"/>
            <a:ext cx="3165000" cy="384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300">
                <a:solidFill>
                  <a:schemeClr val="accent2"/>
                </a:solidFill>
                <a:latin typeface="Open Sans"/>
                <a:ea typeface="Open Sans"/>
                <a:cs typeface="Open Sans"/>
                <a:sym typeface="Open Sans"/>
              </a:rPr>
              <a:t>Sustainer Fin</a:t>
            </a:r>
            <a:endParaRPr b="1" sz="1300">
              <a:solidFill>
                <a:schemeClr val="accent2"/>
              </a:solidFill>
              <a:latin typeface="Open Sans"/>
              <a:ea typeface="Open Sans"/>
              <a:cs typeface="Open Sans"/>
              <a:sym typeface="Open Sans"/>
            </a:endParaRPr>
          </a:p>
        </p:txBody>
      </p:sp>
      <p:pic>
        <p:nvPicPr>
          <p:cNvPr id="547" name="Google Shape;547;p65"/>
          <p:cNvPicPr preferRelativeResize="0"/>
          <p:nvPr/>
        </p:nvPicPr>
        <p:blipFill rotWithShape="1">
          <a:blip r:embed="rId4">
            <a:alphaModFix/>
          </a:blip>
          <a:srcRect b="25877" l="26307" r="26069" t="24528"/>
          <a:stretch/>
        </p:blipFill>
        <p:spPr>
          <a:xfrm>
            <a:off x="5044237" y="1516513"/>
            <a:ext cx="3266124" cy="2550775"/>
          </a:xfrm>
          <a:prstGeom prst="rect">
            <a:avLst/>
          </a:prstGeom>
          <a:noFill/>
          <a:ln>
            <a:noFill/>
          </a:ln>
        </p:spPr>
      </p:pic>
      <p:pic>
        <p:nvPicPr>
          <p:cNvPr id="548" name="Google Shape;548;p65"/>
          <p:cNvPicPr preferRelativeResize="0"/>
          <p:nvPr/>
        </p:nvPicPr>
        <p:blipFill rotWithShape="1">
          <a:blip r:embed="rId5">
            <a:alphaModFix/>
          </a:blip>
          <a:srcRect b="8609" l="8321" r="15400" t="0"/>
          <a:stretch/>
        </p:blipFill>
        <p:spPr>
          <a:xfrm>
            <a:off x="866553" y="1521087"/>
            <a:ext cx="2838595" cy="2550749"/>
          </a:xfrm>
          <a:prstGeom prst="rect">
            <a:avLst/>
          </a:prstGeom>
          <a:noFill/>
          <a:ln>
            <a:noFill/>
          </a:ln>
        </p:spPr>
      </p:pic>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552" name="Shape 552"/>
        <p:cNvGrpSpPr/>
        <p:nvPr/>
      </p:nvGrpSpPr>
      <p:grpSpPr>
        <a:xfrm>
          <a:off x="0" y="0"/>
          <a:ext cx="0" cy="0"/>
          <a:chOff x="0" y="0"/>
          <a:chExt cx="0" cy="0"/>
        </a:xfrm>
      </p:grpSpPr>
      <p:sp>
        <p:nvSpPr>
          <p:cNvPr id="553" name="Google Shape;553;p6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rgbClr val="AF1F39"/>
                </a:solidFill>
                <a:latin typeface="Helvetica Neue"/>
                <a:ea typeface="Helvetica Neue"/>
                <a:cs typeface="Helvetica Neue"/>
                <a:sym typeface="Helvetica Neue"/>
              </a:rPr>
              <a:t>Fin</a:t>
            </a:r>
            <a:r>
              <a:rPr lang="en">
                <a:solidFill>
                  <a:srgbClr val="AF1F39"/>
                </a:solidFill>
              </a:rPr>
              <a:t> Attachment</a:t>
            </a:r>
            <a:endParaRPr b="1">
              <a:solidFill>
                <a:srgbClr val="AF1F39"/>
              </a:solidFill>
              <a:latin typeface="Helvetica Neue"/>
              <a:ea typeface="Helvetica Neue"/>
              <a:cs typeface="Helvetica Neue"/>
              <a:sym typeface="Helvetica Neue"/>
            </a:endParaRPr>
          </a:p>
        </p:txBody>
      </p:sp>
      <p:sp>
        <p:nvSpPr>
          <p:cNvPr id="554" name="Google Shape;554;p66"/>
          <p:cNvSpPr txBox="1"/>
          <p:nvPr>
            <p:ph idx="1" type="body"/>
          </p:nvPr>
        </p:nvSpPr>
        <p:spPr>
          <a:xfrm>
            <a:off x="284850" y="904925"/>
            <a:ext cx="3386700" cy="3349200"/>
          </a:xfrm>
          <a:prstGeom prst="rect">
            <a:avLst/>
          </a:prstGeom>
        </p:spPr>
        <p:txBody>
          <a:bodyPr anchorCtr="0" anchor="t" bIns="91425" lIns="91425" spcFirstLastPara="1" rIns="91425" wrap="square" tIns="91425">
            <a:normAutofit/>
          </a:bodyPr>
          <a:lstStyle/>
          <a:p>
            <a:pPr indent="-317500" lvl="0" marL="457200" rtl="0" algn="l">
              <a:spcBef>
                <a:spcPts val="0"/>
              </a:spcBef>
              <a:spcAft>
                <a:spcPts val="0"/>
              </a:spcAft>
              <a:buClr>
                <a:schemeClr val="accent2"/>
              </a:buClr>
              <a:buSzPts val="1400"/>
              <a:buFont typeface="Open Sans"/>
              <a:buChar char="●"/>
            </a:pPr>
            <a:r>
              <a:rPr lang="en" sz="1400">
                <a:solidFill>
                  <a:schemeClr val="accent2"/>
                </a:solidFill>
                <a:latin typeface="Open Sans"/>
                <a:ea typeface="Open Sans"/>
                <a:cs typeface="Open Sans"/>
                <a:sym typeface="Open Sans"/>
              </a:rPr>
              <a:t>Fins are attached to fin can with fillets </a:t>
            </a:r>
            <a:endParaRPr sz="1400">
              <a:solidFill>
                <a:schemeClr val="accent2"/>
              </a:solidFill>
              <a:latin typeface="Open Sans"/>
              <a:ea typeface="Open Sans"/>
              <a:cs typeface="Open Sans"/>
              <a:sym typeface="Open Sans"/>
            </a:endParaRPr>
          </a:p>
          <a:p>
            <a:pPr indent="-317500" lvl="0" marL="457200" rtl="0" algn="l">
              <a:spcBef>
                <a:spcPts val="0"/>
              </a:spcBef>
              <a:spcAft>
                <a:spcPts val="0"/>
              </a:spcAft>
              <a:buClr>
                <a:schemeClr val="accent2"/>
              </a:buClr>
              <a:buSzPts val="1400"/>
              <a:buFont typeface="Open Sans"/>
              <a:buChar char="●"/>
            </a:pPr>
            <a:r>
              <a:rPr lang="en" sz="1400">
                <a:solidFill>
                  <a:schemeClr val="accent2"/>
                </a:solidFill>
                <a:latin typeface="Open Sans"/>
                <a:ea typeface="Open Sans"/>
                <a:cs typeface="Open Sans"/>
                <a:sym typeface="Open Sans"/>
              </a:rPr>
              <a:t>Aluminum fillets allow for easy attachment and removal of fins via screws</a:t>
            </a:r>
            <a:endParaRPr sz="1400">
              <a:solidFill>
                <a:schemeClr val="accent2"/>
              </a:solidFill>
              <a:latin typeface="Open Sans"/>
              <a:ea typeface="Open Sans"/>
              <a:cs typeface="Open Sans"/>
              <a:sym typeface="Open Sans"/>
            </a:endParaRPr>
          </a:p>
          <a:p>
            <a:pPr indent="-317500" lvl="0" marL="457200" rtl="0" algn="l">
              <a:spcBef>
                <a:spcPts val="0"/>
              </a:spcBef>
              <a:spcAft>
                <a:spcPts val="0"/>
              </a:spcAft>
              <a:buClr>
                <a:schemeClr val="accent2"/>
              </a:buClr>
              <a:buSzPts val="1400"/>
              <a:buFont typeface="Open Sans"/>
              <a:buChar char="●"/>
            </a:pPr>
            <a:r>
              <a:rPr lang="en" sz="1400">
                <a:solidFill>
                  <a:schemeClr val="accent2"/>
                </a:solidFill>
                <a:latin typeface="Open Sans"/>
                <a:ea typeface="Open Sans"/>
                <a:cs typeface="Open Sans"/>
                <a:sym typeface="Open Sans"/>
              </a:rPr>
              <a:t>Fillets attached to fin can with epoxy</a:t>
            </a:r>
            <a:endParaRPr sz="1400">
              <a:solidFill>
                <a:schemeClr val="accent2"/>
              </a:solidFill>
              <a:latin typeface="Open Sans"/>
              <a:ea typeface="Open Sans"/>
              <a:cs typeface="Open Sans"/>
              <a:sym typeface="Open Sans"/>
            </a:endParaRPr>
          </a:p>
          <a:p>
            <a:pPr indent="-317500" lvl="0" marL="457200" rtl="0" algn="l">
              <a:spcBef>
                <a:spcPts val="0"/>
              </a:spcBef>
              <a:spcAft>
                <a:spcPts val="0"/>
              </a:spcAft>
              <a:buClr>
                <a:schemeClr val="accent2"/>
              </a:buClr>
              <a:buSzPts val="1400"/>
              <a:buFont typeface="Open Sans"/>
              <a:buChar char="●"/>
            </a:pPr>
            <a:r>
              <a:rPr lang="en" sz="1400">
                <a:solidFill>
                  <a:schemeClr val="accent2"/>
                </a:solidFill>
                <a:latin typeface="Open Sans"/>
                <a:ea typeface="Open Sans"/>
                <a:cs typeface="Open Sans"/>
                <a:sym typeface="Open Sans"/>
              </a:rPr>
              <a:t>Fillet Material: Aluminum 6061-T6</a:t>
            </a:r>
            <a:endParaRPr sz="1400">
              <a:solidFill>
                <a:schemeClr val="accent2"/>
              </a:solidFill>
              <a:latin typeface="Open Sans"/>
              <a:ea typeface="Open Sans"/>
              <a:cs typeface="Open Sans"/>
              <a:sym typeface="Open Sans"/>
            </a:endParaRPr>
          </a:p>
          <a:p>
            <a:pPr indent="-317500" lvl="0" marL="457200" rtl="0" algn="l">
              <a:spcBef>
                <a:spcPts val="0"/>
              </a:spcBef>
              <a:spcAft>
                <a:spcPts val="0"/>
              </a:spcAft>
              <a:buClr>
                <a:schemeClr val="accent2"/>
              </a:buClr>
              <a:buSzPts val="1400"/>
              <a:buFont typeface="Open Sans"/>
              <a:buChar char="●"/>
            </a:pPr>
            <a:r>
              <a:rPr lang="en" sz="1400">
                <a:solidFill>
                  <a:schemeClr val="accent2"/>
                </a:solidFill>
                <a:latin typeface="Open Sans"/>
                <a:ea typeface="Open Sans"/>
                <a:cs typeface="Open Sans"/>
                <a:sym typeface="Open Sans"/>
              </a:rPr>
              <a:t>New design includes rounded edges and slightly thinner profile</a:t>
            </a:r>
            <a:endParaRPr sz="1400">
              <a:solidFill>
                <a:schemeClr val="accent2"/>
              </a:solidFill>
              <a:latin typeface="Open Sans"/>
              <a:ea typeface="Open Sans"/>
              <a:cs typeface="Open Sans"/>
              <a:sym typeface="Open Sans"/>
            </a:endParaRPr>
          </a:p>
        </p:txBody>
      </p:sp>
      <p:sp>
        <p:nvSpPr>
          <p:cNvPr id="555" name="Google Shape;555;p6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556" name="Google Shape;556;p66"/>
          <p:cNvSpPr txBox="1"/>
          <p:nvPr/>
        </p:nvSpPr>
        <p:spPr>
          <a:xfrm>
            <a:off x="3894725" y="135599"/>
            <a:ext cx="2085900" cy="223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accent2"/>
                </a:solidFill>
                <a:latin typeface="Open Sans Medium"/>
                <a:ea typeface="Open Sans Medium"/>
                <a:cs typeface="Open Sans Medium"/>
                <a:sym typeface="Open Sans Medium"/>
              </a:rPr>
              <a:t>Phoenix fillet</a:t>
            </a:r>
            <a:r>
              <a:rPr lang="en">
                <a:solidFill>
                  <a:schemeClr val="lt1"/>
                </a:solidFill>
                <a:latin typeface="Open Sans Medium"/>
                <a:ea typeface="Open Sans Medium"/>
                <a:cs typeface="Open Sans Medium"/>
                <a:sym typeface="Open Sans Medium"/>
              </a:rPr>
              <a:t> </a:t>
            </a:r>
            <a:endParaRPr>
              <a:solidFill>
                <a:schemeClr val="lt1"/>
              </a:solidFill>
              <a:latin typeface="Open Sans Medium"/>
              <a:ea typeface="Open Sans Medium"/>
              <a:cs typeface="Open Sans Medium"/>
              <a:sym typeface="Open Sans Medium"/>
            </a:endParaRPr>
          </a:p>
        </p:txBody>
      </p:sp>
      <p:sp>
        <p:nvSpPr>
          <p:cNvPr id="557" name="Google Shape;557;p66"/>
          <p:cNvSpPr txBox="1"/>
          <p:nvPr/>
        </p:nvSpPr>
        <p:spPr>
          <a:xfrm>
            <a:off x="5735350" y="155175"/>
            <a:ext cx="2685600" cy="223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accent2"/>
                </a:solidFill>
                <a:latin typeface="Open Sans Medium"/>
                <a:ea typeface="Open Sans Medium"/>
                <a:cs typeface="Open Sans Medium"/>
                <a:sym typeface="Open Sans Medium"/>
              </a:rPr>
              <a:t>Prometheus fillet </a:t>
            </a:r>
            <a:endParaRPr>
              <a:solidFill>
                <a:schemeClr val="accent2"/>
              </a:solidFill>
              <a:latin typeface="Open Sans Medium"/>
              <a:ea typeface="Open Sans Medium"/>
              <a:cs typeface="Open Sans Medium"/>
              <a:sym typeface="Open Sans Medium"/>
            </a:endParaRPr>
          </a:p>
        </p:txBody>
      </p:sp>
      <p:sp>
        <p:nvSpPr>
          <p:cNvPr id="558" name="Google Shape;558;p66"/>
          <p:cNvSpPr txBox="1"/>
          <p:nvPr/>
        </p:nvSpPr>
        <p:spPr>
          <a:xfrm>
            <a:off x="6386538" y="4748125"/>
            <a:ext cx="2085900" cy="223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accent2"/>
                </a:solidFill>
                <a:latin typeface="Open Sans Medium"/>
                <a:ea typeface="Open Sans Medium"/>
                <a:cs typeface="Open Sans Medium"/>
                <a:sym typeface="Open Sans Medium"/>
              </a:rPr>
              <a:t>Fillet profile</a:t>
            </a:r>
            <a:endParaRPr>
              <a:solidFill>
                <a:schemeClr val="accent2"/>
              </a:solidFill>
              <a:latin typeface="Open Sans Medium"/>
              <a:ea typeface="Open Sans Medium"/>
              <a:cs typeface="Open Sans Medium"/>
              <a:sym typeface="Open Sans Medium"/>
            </a:endParaRPr>
          </a:p>
        </p:txBody>
      </p:sp>
      <p:sp>
        <p:nvSpPr>
          <p:cNvPr id="559" name="Google Shape;559;p66"/>
          <p:cNvSpPr txBox="1"/>
          <p:nvPr/>
        </p:nvSpPr>
        <p:spPr>
          <a:xfrm>
            <a:off x="1993000" y="4090525"/>
            <a:ext cx="20859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Open Sans Medium"/>
                <a:ea typeface="Open Sans Medium"/>
                <a:cs typeface="Open Sans Medium"/>
                <a:sym typeface="Open Sans Medium"/>
              </a:rPr>
              <a:t>Fin can, fillet, </a:t>
            </a:r>
            <a:endParaRPr>
              <a:latin typeface="Open Sans Medium"/>
              <a:ea typeface="Open Sans Medium"/>
              <a:cs typeface="Open Sans Medium"/>
              <a:sym typeface="Open Sans Medium"/>
            </a:endParaRPr>
          </a:p>
          <a:p>
            <a:pPr indent="0" lvl="0" marL="0" rtl="0" algn="ctr">
              <a:spcBef>
                <a:spcPts val="0"/>
              </a:spcBef>
              <a:spcAft>
                <a:spcPts val="0"/>
              </a:spcAft>
              <a:buNone/>
            </a:pPr>
            <a:r>
              <a:rPr lang="en">
                <a:latin typeface="Open Sans Medium"/>
                <a:ea typeface="Open Sans Medium"/>
                <a:cs typeface="Open Sans Medium"/>
                <a:sym typeface="Open Sans Medium"/>
              </a:rPr>
              <a:t>sustainer fin: </a:t>
            </a:r>
            <a:endParaRPr>
              <a:latin typeface="Open Sans Medium"/>
              <a:ea typeface="Open Sans Medium"/>
              <a:cs typeface="Open Sans Medium"/>
              <a:sym typeface="Open Sans Medium"/>
            </a:endParaRPr>
          </a:p>
        </p:txBody>
      </p:sp>
      <p:pic>
        <p:nvPicPr>
          <p:cNvPr id="560" name="Google Shape;560;p66"/>
          <p:cNvPicPr preferRelativeResize="0"/>
          <p:nvPr/>
        </p:nvPicPr>
        <p:blipFill rotWithShape="1">
          <a:blip r:embed="rId3">
            <a:alphaModFix/>
          </a:blip>
          <a:srcRect b="38738" l="34401" r="38963" t="40449"/>
          <a:stretch/>
        </p:blipFill>
        <p:spPr>
          <a:xfrm rot="9650552">
            <a:off x="4166812" y="506158"/>
            <a:ext cx="1572378" cy="1638127"/>
          </a:xfrm>
          <a:prstGeom prst="ellipse">
            <a:avLst/>
          </a:prstGeom>
          <a:noFill/>
          <a:ln>
            <a:noFill/>
          </a:ln>
        </p:spPr>
      </p:pic>
      <p:pic>
        <p:nvPicPr>
          <p:cNvPr id="561" name="Google Shape;561;p66"/>
          <p:cNvPicPr preferRelativeResize="0"/>
          <p:nvPr/>
        </p:nvPicPr>
        <p:blipFill rotWithShape="1">
          <a:blip r:embed="rId4">
            <a:alphaModFix/>
          </a:blip>
          <a:srcRect b="0" l="3471" r="3471" t="0"/>
          <a:stretch/>
        </p:blipFill>
        <p:spPr>
          <a:xfrm>
            <a:off x="6301874" y="486425"/>
            <a:ext cx="1658100" cy="1677600"/>
          </a:xfrm>
          <a:prstGeom prst="ellipse">
            <a:avLst/>
          </a:prstGeom>
          <a:noFill/>
          <a:ln>
            <a:noFill/>
          </a:ln>
        </p:spPr>
      </p:pic>
      <p:pic>
        <p:nvPicPr>
          <p:cNvPr id="562" name="Google Shape;562;p66"/>
          <p:cNvPicPr preferRelativeResize="0"/>
          <p:nvPr/>
        </p:nvPicPr>
        <p:blipFill>
          <a:blip r:embed="rId5">
            <a:alphaModFix/>
          </a:blip>
          <a:stretch>
            <a:fillRect/>
          </a:stretch>
        </p:blipFill>
        <p:spPr>
          <a:xfrm>
            <a:off x="3799827" y="3294323"/>
            <a:ext cx="1290351" cy="1677600"/>
          </a:xfrm>
          <a:prstGeom prst="rect">
            <a:avLst/>
          </a:prstGeom>
          <a:noFill/>
          <a:ln>
            <a:noFill/>
          </a:ln>
        </p:spPr>
      </p:pic>
      <p:pic>
        <p:nvPicPr>
          <p:cNvPr id="563" name="Google Shape;563;p66"/>
          <p:cNvPicPr preferRelativeResize="0"/>
          <p:nvPr/>
        </p:nvPicPr>
        <p:blipFill>
          <a:blip r:embed="rId6">
            <a:alphaModFix/>
          </a:blip>
          <a:stretch>
            <a:fillRect/>
          </a:stretch>
        </p:blipFill>
        <p:spPr>
          <a:xfrm>
            <a:off x="5856526" y="2099759"/>
            <a:ext cx="2685600" cy="2648368"/>
          </a:xfrm>
          <a:prstGeom prst="rect">
            <a:avLst/>
          </a:prstGeom>
          <a:noFill/>
          <a:ln>
            <a:noFill/>
          </a:ln>
        </p:spPr>
      </p:pic>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567" name="Shape 567"/>
        <p:cNvGrpSpPr/>
        <p:nvPr/>
      </p:nvGrpSpPr>
      <p:grpSpPr>
        <a:xfrm>
          <a:off x="0" y="0"/>
          <a:ext cx="0" cy="0"/>
          <a:chOff x="0" y="0"/>
          <a:chExt cx="0" cy="0"/>
        </a:xfrm>
      </p:grpSpPr>
      <p:sp>
        <p:nvSpPr>
          <p:cNvPr id="568" name="Google Shape;568;p67"/>
          <p:cNvSpPr txBox="1"/>
          <p:nvPr>
            <p:ph type="title"/>
          </p:nvPr>
        </p:nvSpPr>
        <p:spPr>
          <a:xfrm>
            <a:off x="311700" y="445025"/>
            <a:ext cx="61404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Transitions</a:t>
            </a:r>
            <a:endParaRPr>
              <a:solidFill>
                <a:srgbClr val="AF1F39"/>
              </a:solidFill>
            </a:endParaRPr>
          </a:p>
        </p:txBody>
      </p:sp>
      <p:sp>
        <p:nvSpPr>
          <p:cNvPr id="569" name="Google Shape;569;p67"/>
          <p:cNvSpPr txBox="1"/>
          <p:nvPr>
            <p:ph idx="1" type="body"/>
          </p:nvPr>
        </p:nvSpPr>
        <p:spPr>
          <a:xfrm>
            <a:off x="5614675" y="4752025"/>
            <a:ext cx="21225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1200"/>
              </a:spcAft>
              <a:buSzPts val="688"/>
              <a:buNone/>
            </a:pPr>
            <a:r>
              <a:rPr b="1" lang="en" sz="1400">
                <a:solidFill>
                  <a:schemeClr val="accent2"/>
                </a:solidFill>
                <a:latin typeface="Open Sans"/>
                <a:ea typeface="Open Sans"/>
                <a:cs typeface="Open Sans"/>
                <a:sym typeface="Open Sans"/>
              </a:rPr>
              <a:t>Rear Transition</a:t>
            </a:r>
            <a:endParaRPr b="1" sz="1400">
              <a:solidFill>
                <a:schemeClr val="accent2"/>
              </a:solidFill>
              <a:latin typeface="Open Sans"/>
              <a:ea typeface="Open Sans"/>
              <a:cs typeface="Open Sans"/>
              <a:sym typeface="Open Sans"/>
            </a:endParaRPr>
          </a:p>
        </p:txBody>
      </p:sp>
      <p:sp>
        <p:nvSpPr>
          <p:cNvPr id="570" name="Google Shape;570;p67"/>
          <p:cNvSpPr txBox="1"/>
          <p:nvPr>
            <p:ph idx="1" type="body"/>
          </p:nvPr>
        </p:nvSpPr>
        <p:spPr>
          <a:xfrm>
            <a:off x="541150" y="1017725"/>
            <a:ext cx="6140400" cy="1182300"/>
          </a:xfrm>
          <a:prstGeom prst="rect">
            <a:avLst/>
          </a:prstGeom>
        </p:spPr>
        <p:txBody>
          <a:bodyPr anchorCtr="0" anchor="t" bIns="91425" lIns="91425" spcFirstLastPara="1" rIns="91425" wrap="square" tIns="91425">
            <a:noAutofit/>
          </a:bodyPr>
          <a:lstStyle/>
          <a:p>
            <a:pPr indent="-330200" lvl="0" marL="457200" rtl="0" algn="l">
              <a:spcBef>
                <a:spcPts val="0"/>
              </a:spcBef>
              <a:spcAft>
                <a:spcPts val="0"/>
              </a:spcAft>
              <a:buClr>
                <a:schemeClr val="accent2"/>
              </a:buClr>
              <a:buSzPts val="1600"/>
              <a:buChar char="●"/>
            </a:pPr>
            <a:r>
              <a:rPr lang="en" sz="1600">
                <a:solidFill>
                  <a:schemeClr val="accent2"/>
                </a:solidFill>
              </a:rPr>
              <a:t>Purpose: Aerodynamically transition from motor case to fillets (forward transition) and from fillets to fin can (rear transition)</a:t>
            </a:r>
            <a:endParaRPr sz="1600">
              <a:solidFill>
                <a:schemeClr val="accent2"/>
              </a:solidFill>
            </a:endParaRPr>
          </a:p>
          <a:p>
            <a:pPr indent="-330200" lvl="0" marL="457200" rtl="0" algn="l">
              <a:spcBef>
                <a:spcPts val="0"/>
              </a:spcBef>
              <a:spcAft>
                <a:spcPts val="0"/>
              </a:spcAft>
              <a:buClr>
                <a:schemeClr val="accent2"/>
              </a:buClr>
              <a:buSzPts val="1600"/>
              <a:buChar char="●"/>
            </a:pPr>
            <a:r>
              <a:rPr lang="en" sz="1600">
                <a:solidFill>
                  <a:schemeClr val="accent2"/>
                </a:solidFill>
              </a:rPr>
              <a:t>Material: 3D printed PETG (500F melting temperature) and </a:t>
            </a:r>
            <a:r>
              <a:rPr lang="en" sz="1600">
                <a:solidFill>
                  <a:schemeClr val="accent2"/>
                </a:solidFill>
              </a:rPr>
              <a:t>coated with heat-resistant paint</a:t>
            </a:r>
            <a:r>
              <a:rPr lang="en" sz="1600">
                <a:solidFill>
                  <a:schemeClr val="accent2"/>
                </a:solidFill>
              </a:rPr>
              <a:t> (ablative)</a:t>
            </a:r>
            <a:endParaRPr sz="1600">
              <a:solidFill>
                <a:schemeClr val="accent2"/>
              </a:solidFill>
            </a:endParaRPr>
          </a:p>
        </p:txBody>
      </p:sp>
      <p:sp>
        <p:nvSpPr>
          <p:cNvPr id="571" name="Google Shape;571;p6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572" name="Google Shape;572;p67"/>
          <p:cNvSpPr/>
          <p:nvPr/>
        </p:nvSpPr>
        <p:spPr>
          <a:xfrm rot="-5400000">
            <a:off x="2134274" y="2622075"/>
            <a:ext cx="336900" cy="3878400"/>
          </a:xfrm>
          <a:prstGeom prst="leftBrace">
            <a:avLst>
              <a:gd fmla="val 50000" name="adj1"/>
              <a:gd fmla="val 50000" name="adj2"/>
            </a:avLst>
          </a:prstGeom>
          <a:noFill/>
          <a:ln cap="flat" cmpd="sng" w="3810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sp>
        <p:nvSpPr>
          <p:cNvPr id="573" name="Google Shape;573;p67"/>
          <p:cNvSpPr txBox="1"/>
          <p:nvPr>
            <p:ph idx="1" type="body"/>
          </p:nvPr>
        </p:nvSpPr>
        <p:spPr>
          <a:xfrm>
            <a:off x="1284475" y="4726075"/>
            <a:ext cx="21225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1200"/>
              </a:spcAft>
              <a:buSzPts val="688"/>
              <a:buNone/>
            </a:pPr>
            <a:r>
              <a:rPr b="1" lang="en" sz="1400">
                <a:solidFill>
                  <a:schemeClr val="accent2"/>
                </a:solidFill>
                <a:latin typeface="Open Sans"/>
                <a:ea typeface="Open Sans"/>
                <a:cs typeface="Open Sans"/>
                <a:sym typeface="Open Sans"/>
              </a:rPr>
              <a:t>Forward Transition</a:t>
            </a:r>
            <a:endParaRPr b="1" sz="1400">
              <a:solidFill>
                <a:schemeClr val="accent2"/>
              </a:solidFill>
              <a:latin typeface="Open Sans"/>
              <a:ea typeface="Open Sans"/>
              <a:cs typeface="Open Sans"/>
              <a:sym typeface="Open Sans"/>
            </a:endParaRPr>
          </a:p>
        </p:txBody>
      </p:sp>
      <p:sp>
        <p:nvSpPr>
          <p:cNvPr id="574" name="Google Shape;574;p67"/>
          <p:cNvSpPr/>
          <p:nvPr/>
        </p:nvSpPr>
        <p:spPr>
          <a:xfrm rot="-5400000">
            <a:off x="6507481" y="2331375"/>
            <a:ext cx="336900" cy="4459800"/>
          </a:xfrm>
          <a:prstGeom prst="leftBrace">
            <a:avLst>
              <a:gd fmla="val 50000" name="adj1"/>
              <a:gd fmla="val 50000" name="adj2"/>
            </a:avLst>
          </a:prstGeom>
          <a:noFill/>
          <a:ln cap="flat" cmpd="sng" w="3810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Open Sans Medium"/>
              <a:ea typeface="Open Sans Medium"/>
              <a:cs typeface="Open Sans Medium"/>
              <a:sym typeface="Open Sans Medium"/>
            </a:endParaRPr>
          </a:p>
        </p:txBody>
      </p:sp>
      <p:pic>
        <p:nvPicPr>
          <p:cNvPr id="575" name="Google Shape;575;p67"/>
          <p:cNvPicPr preferRelativeResize="0"/>
          <p:nvPr/>
        </p:nvPicPr>
        <p:blipFill>
          <a:blip r:embed="rId3">
            <a:alphaModFix/>
          </a:blip>
          <a:stretch>
            <a:fillRect/>
          </a:stretch>
        </p:blipFill>
        <p:spPr>
          <a:xfrm rot="5400000">
            <a:off x="2373400" y="2450675"/>
            <a:ext cx="1733915" cy="2024750"/>
          </a:xfrm>
          <a:prstGeom prst="rect">
            <a:avLst/>
          </a:prstGeom>
          <a:noFill/>
          <a:ln>
            <a:noFill/>
          </a:ln>
        </p:spPr>
      </p:pic>
      <p:pic>
        <p:nvPicPr>
          <p:cNvPr id="576" name="Google Shape;576;p67"/>
          <p:cNvPicPr preferRelativeResize="0"/>
          <p:nvPr/>
        </p:nvPicPr>
        <p:blipFill>
          <a:blip r:embed="rId4">
            <a:alphaModFix/>
          </a:blip>
          <a:stretch>
            <a:fillRect/>
          </a:stretch>
        </p:blipFill>
        <p:spPr>
          <a:xfrm>
            <a:off x="7043625" y="3075648"/>
            <a:ext cx="958976" cy="800753"/>
          </a:xfrm>
          <a:prstGeom prst="rect">
            <a:avLst/>
          </a:prstGeom>
          <a:noFill/>
          <a:ln>
            <a:noFill/>
          </a:ln>
        </p:spPr>
      </p:pic>
      <p:pic>
        <p:nvPicPr>
          <p:cNvPr id="577" name="Google Shape;577;p67"/>
          <p:cNvPicPr preferRelativeResize="0"/>
          <p:nvPr/>
        </p:nvPicPr>
        <p:blipFill>
          <a:blip r:embed="rId5">
            <a:alphaModFix/>
          </a:blip>
          <a:stretch>
            <a:fillRect/>
          </a:stretch>
        </p:blipFill>
        <p:spPr>
          <a:xfrm rot="-1159301">
            <a:off x="7869292" y="2978901"/>
            <a:ext cx="742043" cy="905449"/>
          </a:xfrm>
          <a:prstGeom prst="rect">
            <a:avLst/>
          </a:prstGeom>
          <a:noFill/>
          <a:ln>
            <a:noFill/>
          </a:ln>
        </p:spPr>
      </p:pic>
      <p:pic>
        <p:nvPicPr>
          <p:cNvPr id="578" name="Google Shape;578;p67"/>
          <p:cNvPicPr preferRelativeResize="0"/>
          <p:nvPr/>
        </p:nvPicPr>
        <p:blipFill>
          <a:blip r:embed="rId6">
            <a:alphaModFix/>
          </a:blip>
          <a:stretch>
            <a:fillRect/>
          </a:stretch>
        </p:blipFill>
        <p:spPr>
          <a:xfrm rot="5400000">
            <a:off x="439100" y="2519050"/>
            <a:ext cx="1731298" cy="1888000"/>
          </a:xfrm>
          <a:prstGeom prst="rect">
            <a:avLst/>
          </a:prstGeom>
          <a:noFill/>
          <a:ln>
            <a:noFill/>
          </a:ln>
        </p:spPr>
      </p:pic>
      <p:pic>
        <p:nvPicPr>
          <p:cNvPr id="579" name="Google Shape;579;p67"/>
          <p:cNvPicPr preferRelativeResize="0"/>
          <p:nvPr/>
        </p:nvPicPr>
        <p:blipFill>
          <a:blip r:embed="rId7">
            <a:alphaModFix/>
          </a:blip>
          <a:stretch>
            <a:fillRect/>
          </a:stretch>
        </p:blipFill>
        <p:spPr>
          <a:xfrm>
            <a:off x="4685437" y="2576376"/>
            <a:ext cx="1925475" cy="1799300"/>
          </a:xfrm>
          <a:prstGeom prst="rect">
            <a:avLst/>
          </a:prstGeom>
          <a:noFill/>
          <a:ln>
            <a:noFill/>
          </a:ln>
        </p:spPr>
      </p:pic>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3" name="Shape 583"/>
        <p:cNvGrpSpPr/>
        <p:nvPr/>
      </p:nvGrpSpPr>
      <p:grpSpPr>
        <a:xfrm>
          <a:off x="0" y="0"/>
          <a:ext cx="0" cy="0"/>
          <a:chOff x="0" y="0"/>
          <a:chExt cx="0" cy="0"/>
        </a:xfrm>
      </p:grpSpPr>
      <p:sp>
        <p:nvSpPr>
          <p:cNvPr id="584" name="Google Shape;584;p6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Air Stagnation Tempera</a:t>
            </a:r>
            <a:r>
              <a:rPr lang="en">
                <a:solidFill>
                  <a:srgbClr val="AF1F39"/>
                </a:solidFill>
              </a:rPr>
              <a:t>ture Calculati</a:t>
            </a:r>
            <a:r>
              <a:rPr lang="en">
                <a:solidFill>
                  <a:srgbClr val="AF1F39"/>
                </a:solidFill>
              </a:rPr>
              <a:t>ons</a:t>
            </a:r>
            <a:endParaRPr>
              <a:solidFill>
                <a:srgbClr val="AF1F39"/>
              </a:solidFill>
            </a:endParaRPr>
          </a:p>
        </p:txBody>
      </p:sp>
      <p:sp>
        <p:nvSpPr>
          <p:cNvPr id="585" name="Google Shape;585;p6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aphicFrame>
        <p:nvGraphicFramePr>
          <p:cNvPr id="586" name="Google Shape;586;p68"/>
          <p:cNvGraphicFramePr/>
          <p:nvPr/>
        </p:nvGraphicFramePr>
        <p:xfrm>
          <a:off x="311700" y="1171125"/>
          <a:ext cx="3000000" cy="3000000"/>
        </p:xfrm>
        <a:graphic>
          <a:graphicData uri="http://schemas.openxmlformats.org/drawingml/2006/table">
            <a:tbl>
              <a:tblPr>
                <a:noFill/>
                <a:tableStyleId>{FFA19231-62AA-4FEE-8271-AC25EC2EFC70}</a:tableStyleId>
              </a:tblPr>
              <a:tblGrid>
                <a:gridCol w="956525"/>
                <a:gridCol w="810325"/>
                <a:gridCol w="1475100"/>
                <a:gridCol w="1379850"/>
                <a:gridCol w="1022250"/>
                <a:gridCol w="1438275"/>
                <a:gridCol w="1438275"/>
              </a:tblGrid>
              <a:tr h="427625">
                <a:tc>
                  <a:txBody>
                    <a:bodyPr/>
                    <a:lstStyle/>
                    <a:p>
                      <a:pPr indent="0" lvl="0" marL="0" rtl="0" algn="l">
                        <a:spcBef>
                          <a:spcPts val="0"/>
                        </a:spcBef>
                        <a:spcAft>
                          <a:spcPts val="0"/>
                        </a:spcAft>
                        <a:buNone/>
                      </a:pPr>
                      <a:r>
                        <a:t/>
                      </a:r>
                      <a:endParaRPr b="1" sz="1200">
                        <a:solidFill>
                          <a:schemeClr val="dk1"/>
                        </a:solidFill>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b="1" lang="en" sz="1200">
                          <a:solidFill>
                            <a:schemeClr val="dk1"/>
                          </a:solidFill>
                          <a:latin typeface="Open Sans"/>
                          <a:ea typeface="Open Sans"/>
                          <a:cs typeface="Open Sans"/>
                          <a:sym typeface="Open Sans"/>
                        </a:rPr>
                        <a:t>Altitude (ft)</a:t>
                      </a:r>
                      <a:endParaRPr b="1" sz="1200">
                        <a:solidFill>
                          <a:schemeClr val="dk1"/>
                        </a:solidFill>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b="1" lang="en" sz="1200">
                          <a:solidFill>
                            <a:schemeClr val="dk1"/>
                          </a:solidFill>
                          <a:latin typeface="Open Sans"/>
                          <a:ea typeface="Open Sans"/>
                          <a:cs typeface="Open Sans"/>
                          <a:sym typeface="Open Sans"/>
                        </a:rPr>
                        <a:t>Temperature at altitude (K)</a:t>
                      </a:r>
                      <a:endParaRPr b="1" sz="1200">
                        <a:solidFill>
                          <a:schemeClr val="dk1"/>
                        </a:solidFill>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b="1" lang="en" sz="1200">
                          <a:solidFill>
                            <a:schemeClr val="dk1"/>
                          </a:solidFill>
                          <a:latin typeface="Open Sans"/>
                          <a:ea typeface="Open Sans"/>
                          <a:cs typeface="Open Sans"/>
                          <a:sym typeface="Open Sans"/>
                        </a:rPr>
                        <a:t>Ratio of specific heats</a:t>
                      </a:r>
                      <a:endParaRPr b="1" sz="1200">
                        <a:solidFill>
                          <a:schemeClr val="dk1"/>
                        </a:solidFill>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b="1" lang="en" sz="1200">
                          <a:solidFill>
                            <a:schemeClr val="dk1"/>
                          </a:solidFill>
                          <a:latin typeface="Open Sans"/>
                          <a:ea typeface="Open Sans"/>
                          <a:cs typeface="Open Sans"/>
                          <a:sym typeface="Open Sans"/>
                        </a:rPr>
                        <a:t>Mach number</a:t>
                      </a:r>
                      <a:endParaRPr b="1" sz="1200">
                        <a:solidFill>
                          <a:schemeClr val="dk1"/>
                        </a:solidFill>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F4CCCC"/>
                    </a:solidFill>
                  </a:tcPr>
                </a:tc>
                <a:tc>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Open Sans"/>
                          <a:ea typeface="Open Sans"/>
                          <a:cs typeface="Open Sans"/>
                          <a:sym typeface="Open Sans"/>
                        </a:rPr>
                        <a:t>Temperature at stagnation (K) </a:t>
                      </a:r>
                      <a:endParaRPr b="1" sz="1200">
                        <a:solidFill>
                          <a:schemeClr val="dk1"/>
                        </a:solidFill>
                        <a:latin typeface="Open Sans"/>
                        <a:ea typeface="Open Sans"/>
                        <a:cs typeface="Open Sans"/>
                        <a:sym typeface="Open Sans"/>
                      </a:endParaRPr>
                    </a:p>
                    <a:p>
                      <a:pPr indent="0" lvl="0" marL="0" rtl="0" algn="l">
                        <a:spcBef>
                          <a:spcPts val="0"/>
                        </a:spcBef>
                        <a:spcAft>
                          <a:spcPts val="0"/>
                        </a:spcAft>
                        <a:buNone/>
                      </a:pPr>
                      <a:r>
                        <a:t/>
                      </a:r>
                      <a:endParaRPr b="1" sz="1200">
                        <a:solidFill>
                          <a:schemeClr val="dk1"/>
                        </a:solidFill>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b="1" lang="en" sz="1200">
                          <a:solidFill>
                            <a:schemeClr val="dk1"/>
                          </a:solidFill>
                          <a:latin typeface="Open Sans"/>
                          <a:ea typeface="Open Sans"/>
                          <a:cs typeface="Open Sans"/>
                          <a:sym typeface="Open Sans"/>
                        </a:rPr>
                        <a:t>Temperature at Stagnation (°F) </a:t>
                      </a:r>
                      <a:endParaRPr b="1" sz="1200">
                        <a:solidFill>
                          <a:schemeClr val="dk1"/>
                        </a:solidFill>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F4CCCC"/>
                    </a:solidFill>
                  </a:tcPr>
                </a:tc>
              </a:tr>
              <a:tr h="381000">
                <a:tc>
                  <a:txBody>
                    <a:bodyPr/>
                    <a:lstStyle/>
                    <a:p>
                      <a:pPr indent="0" lvl="0" marL="0" rtl="0" algn="l">
                        <a:spcBef>
                          <a:spcPts val="0"/>
                        </a:spcBef>
                        <a:spcAft>
                          <a:spcPts val="0"/>
                        </a:spcAft>
                        <a:buNone/>
                      </a:pPr>
                      <a:r>
                        <a:rPr b="1" lang="en" sz="1200">
                          <a:solidFill>
                            <a:schemeClr val="dk1"/>
                          </a:solidFill>
                          <a:latin typeface="Open Sans"/>
                          <a:ea typeface="Open Sans"/>
                          <a:cs typeface="Open Sans"/>
                          <a:sym typeface="Open Sans"/>
                        </a:rPr>
                        <a:t>Booster</a:t>
                      </a:r>
                      <a:endParaRPr b="1" sz="1200">
                        <a:solidFill>
                          <a:schemeClr val="dk1"/>
                        </a:solidFill>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Open Sans"/>
                          <a:ea typeface="Open Sans"/>
                          <a:cs typeface="Open Sans"/>
                          <a:sym typeface="Open Sans"/>
                        </a:rPr>
                        <a:t>2984</a:t>
                      </a:r>
                      <a:endParaRPr sz="1200">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Open Sans"/>
                          <a:ea typeface="Open Sans"/>
                          <a:cs typeface="Open Sans"/>
                          <a:sym typeface="Open Sans"/>
                        </a:rPr>
                        <a:t>282</a:t>
                      </a:r>
                      <a:endParaRPr sz="1200">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Open Sans"/>
                          <a:ea typeface="Open Sans"/>
                          <a:cs typeface="Open Sans"/>
                          <a:sym typeface="Open Sans"/>
                        </a:rPr>
                        <a:t>1.4</a:t>
                      </a:r>
                      <a:endParaRPr sz="1200">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Open Sans"/>
                          <a:ea typeface="Open Sans"/>
                          <a:cs typeface="Open Sans"/>
                          <a:sym typeface="Open Sans"/>
                        </a:rPr>
                        <a:t>1.6</a:t>
                      </a:r>
                      <a:endParaRPr sz="1200">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Open Sans"/>
                          <a:ea typeface="Open Sans"/>
                          <a:cs typeface="Open Sans"/>
                          <a:sym typeface="Open Sans"/>
                        </a:rPr>
                        <a:t>418</a:t>
                      </a:r>
                      <a:endParaRPr sz="1200">
                        <a:solidFill>
                          <a:schemeClr val="dk1"/>
                        </a:solidFill>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chemeClr val="dk1"/>
                          </a:solidFill>
                          <a:latin typeface="Open Sans"/>
                          <a:ea typeface="Open Sans"/>
                          <a:cs typeface="Open Sans"/>
                          <a:sym typeface="Open Sans"/>
                        </a:rPr>
                        <a:t>292</a:t>
                      </a:r>
                      <a:endParaRPr b="1" sz="1200">
                        <a:solidFill>
                          <a:schemeClr val="dk1"/>
                        </a:solidFill>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64150">
                <a:tc>
                  <a:txBody>
                    <a:bodyPr/>
                    <a:lstStyle/>
                    <a:p>
                      <a:pPr indent="0" lvl="0" marL="0" rtl="0" algn="l">
                        <a:spcBef>
                          <a:spcPts val="0"/>
                        </a:spcBef>
                        <a:spcAft>
                          <a:spcPts val="0"/>
                        </a:spcAft>
                        <a:buNone/>
                      </a:pPr>
                      <a:r>
                        <a:rPr b="1" lang="en" sz="1200">
                          <a:solidFill>
                            <a:schemeClr val="dk1"/>
                          </a:solidFill>
                          <a:latin typeface="Open Sans"/>
                          <a:ea typeface="Open Sans"/>
                          <a:cs typeface="Open Sans"/>
                          <a:sym typeface="Open Sans"/>
                        </a:rPr>
                        <a:t>Sustainer</a:t>
                      </a:r>
                      <a:endParaRPr b="1" sz="1200">
                        <a:solidFill>
                          <a:schemeClr val="dk1"/>
                        </a:solidFill>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Open Sans"/>
                          <a:ea typeface="Open Sans"/>
                          <a:cs typeface="Open Sans"/>
                          <a:sym typeface="Open Sans"/>
                        </a:rPr>
                        <a:t>10069</a:t>
                      </a:r>
                      <a:endParaRPr sz="1200">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Open Sans"/>
                          <a:ea typeface="Open Sans"/>
                          <a:cs typeface="Open Sans"/>
                          <a:sym typeface="Open Sans"/>
                        </a:rPr>
                        <a:t>268</a:t>
                      </a:r>
                      <a:endParaRPr sz="1200">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Open Sans"/>
                          <a:ea typeface="Open Sans"/>
                          <a:cs typeface="Open Sans"/>
                          <a:sym typeface="Open Sans"/>
                        </a:rPr>
                        <a:t>1.4</a:t>
                      </a:r>
                      <a:endParaRPr sz="1200">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Open Sans"/>
                          <a:ea typeface="Open Sans"/>
                          <a:cs typeface="Open Sans"/>
                          <a:sym typeface="Open Sans"/>
                        </a:rPr>
                        <a:t>1.6</a:t>
                      </a:r>
                      <a:endParaRPr sz="1200">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Open Sans"/>
                          <a:ea typeface="Open Sans"/>
                          <a:cs typeface="Open Sans"/>
                          <a:sym typeface="Open Sans"/>
                        </a:rPr>
                        <a:t>406</a:t>
                      </a:r>
                      <a:endParaRPr sz="1200">
                        <a:solidFill>
                          <a:schemeClr val="dk1"/>
                        </a:solidFill>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chemeClr val="dk1"/>
                          </a:solidFill>
                          <a:latin typeface="Open Sans"/>
                          <a:ea typeface="Open Sans"/>
                          <a:cs typeface="Open Sans"/>
                          <a:sym typeface="Open Sans"/>
                        </a:rPr>
                        <a:t>270</a:t>
                      </a:r>
                      <a:endParaRPr b="1" sz="1200">
                        <a:solidFill>
                          <a:schemeClr val="dk1"/>
                        </a:solidFill>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
        <p:nvSpPr>
          <p:cNvPr id="587" name="Google Shape;587;p68"/>
          <p:cNvSpPr txBox="1"/>
          <p:nvPr/>
        </p:nvSpPr>
        <p:spPr>
          <a:xfrm>
            <a:off x="798750" y="2876638"/>
            <a:ext cx="3353100" cy="1517100"/>
          </a:xfrm>
          <a:prstGeom prst="rect">
            <a:avLst/>
          </a:prstGeom>
          <a:noFill/>
          <a:ln>
            <a:noFill/>
          </a:ln>
        </p:spPr>
        <p:txBody>
          <a:bodyPr anchorCtr="0" anchor="t" bIns="91425" lIns="91425" spcFirstLastPara="1" rIns="91425" wrap="square" tIns="91425">
            <a:noAutofit/>
          </a:bodyPr>
          <a:lstStyle/>
          <a:p>
            <a:pPr indent="-307975" lvl="0" marL="457200" rtl="0" algn="l">
              <a:spcBef>
                <a:spcPts val="0"/>
              </a:spcBef>
              <a:spcAft>
                <a:spcPts val="0"/>
              </a:spcAft>
              <a:buClr>
                <a:schemeClr val="accent2"/>
              </a:buClr>
              <a:buSzPts val="1250"/>
              <a:buFont typeface="Open Sans Medium"/>
              <a:buChar char="●"/>
            </a:pPr>
            <a:r>
              <a:rPr lang="en" sz="1250">
                <a:solidFill>
                  <a:schemeClr val="accent2"/>
                </a:solidFill>
                <a:latin typeface="Open Sans Medium"/>
                <a:ea typeface="Open Sans Medium"/>
                <a:cs typeface="Open Sans Medium"/>
                <a:sym typeface="Open Sans Medium"/>
              </a:rPr>
              <a:t>Led to the choice of PETG for transitions</a:t>
            </a:r>
            <a:endParaRPr sz="1250">
              <a:solidFill>
                <a:schemeClr val="accent2"/>
              </a:solidFill>
              <a:latin typeface="Open Sans Medium"/>
              <a:ea typeface="Open Sans Medium"/>
              <a:cs typeface="Open Sans Medium"/>
              <a:sym typeface="Open Sans Medium"/>
            </a:endParaRPr>
          </a:p>
          <a:p>
            <a:pPr indent="0" lvl="0" marL="0" rtl="0" algn="l">
              <a:spcBef>
                <a:spcPts val="0"/>
              </a:spcBef>
              <a:spcAft>
                <a:spcPts val="0"/>
              </a:spcAft>
              <a:buNone/>
            </a:pPr>
            <a:r>
              <a:t/>
            </a:r>
            <a:endParaRPr sz="1250">
              <a:solidFill>
                <a:schemeClr val="accent2"/>
              </a:solidFill>
              <a:latin typeface="Open Sans Medium"/>
              <a:ea typeface="Open Sans Medium"/>
              <a:cs typeface="Open Sans Medium"/>
              <a:sym typeface="Open Sans Medium"/>
            </a:endParaRPr>
          </a:p>
          <a:p>
            <a:pPr indent="-307975" lvl="0" marL="457200" rtl="0" algn="l">
              <a:spcBef>
                <a:spcPts val="0"/>
              </a:spcBef>
              <a:spcAft>
                <a:spcPts val="0"/>
              </a:spcAft>
              <a:buClr>
                <a:schemeClr val="accent2"/>
              </a:buClr>
              <a:buSzPts val="1250"/>
              <a:buFont typeface="Open Sans Medium"/>
              <a:buChar char="●"/>
            </a:pPr>
            <a:r>
              <a:rPr lang="en" sz="1250">
                <a:solidFill>
                  <a:schemeClr val="accent2"/>
                </a:solidFill>
                <a:latin typeface="Open Sans Medium"/>
                <a:ea typeface="Open Sans Medium"/>
                <a:cs typeface="Open Sans Medium"/>
                <a:sym typeface="Open Sans Medium"/>
              </a:rPr>
              <a:t>Melting point of PETG: 500</a:t>
            </a:r>
            <a:r>
              <a:rPr lang="en" sz="1250">
                <a:solidFill>
                  <a:schemeClr val="dk1"/>
                </a:solidFill>
                <a:latin typeface="Open Sans Medium"/>
                <a:ea typeface="Open Sans Medium"/>
                <a:cs typeface="Open Sans Medium"/>
                <a:sym typeface="Open Sans Medium"/>
              </a:rPr>
              <a:t>°F</a:t>
            </a:r>
            <a:endParaRPr sz="1250">
              <a:solidFill>
                <a:schemeClr val="accent2"/>
              </a:solidFill>
              <a:latin typeface="Open Sans Medium"/>
              <a:ea typeface="Open Sans Medium"/>
              <a:cs typeface="Open Sans Medium"/>
              <a:sym typeface="Open Sans Medium"/>
            </a:endParaRPr>
          </a:p>
        </p:txBody>
      </p:sp>
      <p:pic>
        <p:nvPicPr>
          <p:cNvPr id="588" name="Google Shape;588;p68"/>
          <p:cNvPicPr preferRelativeResize="0"/>
          <p:nvPr/>
        </p:nvPicPr>
        <p:blipFill>
          <a:blip r:embed="rId3">
            <a:alphaModFix/>
          </a:blip>
          <a:stretch>
            <a:fillRect/>
          </a:stretch>
        </p:blipFill>
        <p:spPr>
          <a:xfrm>
            <a:off x="4442101" y="2685876"/>
            <a:ext cx="3987138" cy="1898641"/>
          </a:xfrm>
          <a:prstGeom prst="rect">
            <a:avLst/>
          </a:prstGeom>
          <a:noFill/>
          <a:ln>
            <a:noFill/>
          </a:ln>
        </p:spPr>
      </p:pic>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592" name="Shape 592"/>
        <p:cNvGrpSpPr/>
        <p:nvPr/>
      </p:nvGrpSpPr>
      <p:grpSpPr>
        <a:xfrm>
          <a:off x="0" y="0"/>
          <a:ext cx="0" cy="0"/>
          <a:chOff x="0" y="0"/>
          <a:chExt cx="0" cy="0"/>
        </a:xfrm>
      </p:grpSpPr>
      <p:sp>
        <p:nvSpPr>
          <p:cNvPr id="593" name="Google Shape;593;p6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S</a:t>
            </a:r>
            <a:r>
              <a:rPr lang="en">
                <a:solidFill>
                  <a:srgbClr val="AF1F39"/>
                </a:solidFill>
              </a:rPr>
              <a:t>hear</a:t>
            </a:r>
            <a:r>
              <a:rPr b="1" lang="en">
                <a:solidFill>
                  <a:srgbClr val="AF1F39"/>
                </a:solidFill>
                <a:latin typeface="Helvetica Neue"/>
                <a:ea typeface="Helvetica Neue"/>
                <a:cs typeface="Helvetica Neue"/>
                <a:sym typeface="Helvetica Neue"/>
              </a:rPr>
              <a:t> Force on Fillet Screws Calcs</a:t>
            </a:r>
            <a:endParaRPr b="1">
              <a:solidFill>
                <a:srgbClr val="AF1F39"/>
              </a:solidFill>
              <a:latin typeface="Helvetica Neue"/>
              <a:ea typeface="Helvetica Neue"/>
              <a:cs typeface="Helvetica Neue"/>
              <a:sym typeface="Helvetica Neue"/>
            </a:endParaRPr>
          </a:p>
        </p:txBody>
      </p:sp>
      <p:sp>
        <p:nvSpPr>
          <p:cNvPr id="594" name="Google Shape;594;p6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595" name="Google Shape;595;p69"/>
          <p:cNvSpPr txBox="1"/>
          <p:nvPr/>
        </p:nvSpPr>
        <p:spPr>
          <a:xfrm>
            <a:off x="64625" y="3863888"/>
            <a:ext cx="4989900" cy="309600"/>
          </a:xfrm>
          <a:prstGeom prst="rect">
            <a:avLst/>
          </a:prstGeom>
          <a:noFill/>
          <a:ln>
            <a:noFill/>
          </a:ln>
        </p:spPr>
        <p:txBody>
          <a:bodyPr anchorCtr="0" anchor="t" bIns="91425" lIns="91425" spcFirstLastPara="1" rIns="91425" wrap="square" tIns="91425">
            <a:noAutofit/>
          </a:bodyPr>
          <a:lstStyle/>
          <a:p>
            <a:pPr indent="0" lvl="0" marL="457200" rtl="0" algn="l">
              <a:spcBef>
                <a:spcPts val="0"/>
              </a:spcBef>
              <a:spcAft>
                <a:spcPts val="0"/>
              </a:spcAft>
              <a:buNone/>
            </a:pPr>
            <a:r>
              <a:rPr lang="en" sz="900">
                <a:solidFill>
                  <a:schemeClr val="accent2"/>
                </a:solidFill>
                <a:latin typeface="Open Sans Medium"/>
                <a:ea typeface="Open Sans Medium"/>
                <a:cs typeface="Open Sans Medium"/>
                <a:sym typeface="Open Sans Medium"/>
              </a:rPr>
              <a:t>based on McMaster stainless steel pan head screws</a:t>
            </a:r>
            <a:endParaRPr sz="900">
              <a:solidFill>
                <a:schemeClr val="accent2"/>
              </a:solidFill>
              <a:latin typeface="Open Sans Medium"/>
              <a:ea typeface="Open Sans Medium"/>
              <a:cs typeface="Open Sans Medium"/>
              <a:sym typeface="Open Sans Medium"/>
            </a:endParaRPr>
          </a:p>
        </p:txBody>
      </p:sp>
      <p:graphicFrame>
        <p:nvGraphicFramePr>
          <p:cNvPr id="596" name="Google Shape;596;p69"/>
          <p:cNvGraphicFramePr/>
          <p:nvPr/>
        </p:nvGraphicFramePr>
        <p:xfrm>
          <a:off x="311725" y="1295725"/>
          <a:ext cx="3000000" cy="3000000"/>
        </p:xfrm>
        <a:graphic>
          <a:graphicData uri="http://schemas.openxmlformats.org/drawingml/2006/table">
            <a:tbl>
              <a:tblPr>
                <a:noFill/>
                <a:tableStyleId>{FFA19231-62AA-4FEE-8271-AC25EC2EFC70}</a:tableStyleId>
              </a:tblPr>
              <a:tblGrid>
                <a:gridCol w="965000"/>
                <a:gridCol w="944450"/>
                <a:gridCol w="944450"/>
                <a:gridCol w="872925"/>
                <a:gridCol w="1015975"/>
                <a:gridCol w="944450"/>
                <a:gridCol w="944450"/>
                <a:gridCol w="944450"/>
                <a:gridCol w="944450"/>
              </a:tblGrid>
              <a:tr h="427625">
                <a:tc>
                  <a:txBody>
                    <a:bodyPr/>
                    <a:lstStyle/>
                    <a:p>
                      <a:pPr indent="0" lvl="0" marL="0" rtl="0" algn="l">
                        <a:spcBef>
                          <a:spcPts val="0"/>
                        </a:spcBef>
                        <a:spcAft>
                          <a:spcPts val="0"/>
                        </a:spcAft>
                        <a:buNone/>
                      </a:pPr>
                      <a:r>
                        <a:t/>
                      </a:r>
                      <a:endParaRPr b="1" sz="1200">
                        <a:solidFill>
                          <a:schemeClr val="dk1"/>
                        </a:solidFill>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b="1" lang="en" sz="1200">
                          <a:solidFill>
                            <a:schemeClr val="dk1"/>
                          </a:solidFill>
                          <a:latin typeface="Open Sans"/>
                          <a:ea typeface="Open Sans"/>
                          <a:cs typeface="Open Sans"/>
                          <a:sym typeface="Open Sans"/>
                        </a:rPr>
                        <a:t>Fin Mass (lbs)</a:t>
                      </a:r>
                      <a:endParaRPr b="1" sz="1200">
                        <a:solidFill>
                          <a:schemeClr val="dk1"/>
                        </a:solidFill>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b="1" lang="en" sz="1200">
                          <a:solidFill>
                            <a:schemeClr val="dk1"/>
                          </a:solidFill>
                          <a:latin typeface="Open Sans"/>
                          <a:ea typeface="Open Sans"/>
                          <a:cs typeface="Open Sans"/>
                          <a:sym typeface="Open Sans"/>
                        </a:rPr>
                        <a:t>Velocity (ft/s)</a:t>
                      </a:r>
                      <a:endParaRPr b="1" sz="1200">
                        <a:solidFill>
                          <a:schemeClr val="dk1"/>
                        </a:solidFill>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b="1" lang="en" sz="1200">
                          <a:solidFill>
                            <a:schemeClr val="dk1"/>
                          </a:solidFill>
                          <a:latin typeface="Open Sans"/>
                          <a:ea typeface="Open Sans"/>
                          <a:cs typeface="Open Sans"/>
                          <a:sym typeface="Open Sans"/>
                        </a:rPr>
                        <a:t>Altitude (ft)</a:t>
                      </a:r>
                      <a:endParaRPr b="1" sz="1200">
                        <a:solidFill>
                          <a:schemeClr val="dk1"/>
                        </a:solidFill>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b="1" lang="en" sz="1200">
                          <a:solidFill>
                            <a:schemeClr val="dk1"/>
                          </a:solidFill>
                          <a:latin typeface="Open Sans"/>
                          <a:ea typeface="Open Sans"/>
                          <a:cs typeface="Open Sans"/>
                          <a:sym typeface="Open Sans"/>
                        </a:rPr>
                        <a:t>Drag Coefficient </a:t>
                      </a:r>
                      <a:endParaRPr b="1" sz="1200">
                        <a:solidFill>
                          <a:schemeClr val="dk1"/>
                        </a:solidFill>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b="1" lang="en" sz="1200">
                          <a:solidFill>
                            <a:schemeClr val="dk1"/>
                          </a:solidFill>
                          <a:latin typeface="Open Sans"/>
                          <a:ea typeface="Open Sans"/>
                          <a:cs typeface="Open Sans"/>
                          <a:sym typeface="Open Sans"/>
                        </a:rPr>
                        <a:t>Fin cross sectional area (in²)</a:t>
                      </a:r>
                      <a:endParaRPr b="1" sz="1200">
                        <a:solidFill>
                          <a:schemeClr val="dk1"/>
                        </a:solidFill>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b="1" lang="en" sz="1200">
                          <a:solidFill>
                            <a:schemeClr val="dk1"/>
                          </a:solidFill>
                          <a:latin typeface="Open Sans"/>
                          <a:ea typeface="Open Sans"/>
                          <a:cs typeface="Open Sans"/>
                          <a:sym typeface="Open Sans"/>
                        </a:rPr>
                        <a:t>Drag Force (N)</a:t>
                      </a:r>
                      <a:endParaRPr b="1" sz="1200">
                        <a:solidFill>
                          <a:schemeClr val="dk1"/>
                        </a:solidFill>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b="1" lang="en" sz="1200">
                          <a:solidFill>
                            <a:schemeClr val="dk1"/>
                          </a:solidFill>
                          <a:latin typeface="Open Sans"/>
                          <a:ea typeface="Open Sans"/>
                          <a:cs typeface="Open Sans"/>
                          <a:sym typeface="Open Sans"/>
                        </a:rPr>
                        <a:t>Normal Force (N)</a:t>
                      </a:r>
                      <a:endParaRPr b="1" sz="1200">
                        <a:solidFill>
                          <a:schemeClr val="dk1"/>
                        </a:solidFill>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b="1" lang="en" sz="1200">
                          <a:solidFill>
                            <a:schemeClr val="dk1"/>
                          </a:solidFill>
                          <a:latin typeface="Open Sans"/>
                          <a:ea typeface="Open Sans"/>
                          <a:cs typeface="Open Sans"/>
                          <a:sym typeface="Open Sans"/>
                        </a:rPr>
                        <a:t>Total Force (N) </a:t>
                      </a:r>
                      <a:endParaRPr b="1" sz="1200">
                        <a:solidFill>
                          <a:schemeClr val="dk1"/>
                        </a:solidFill>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F4CCCC"/>
                    </a:solidFill>
                  </a:tcPr>
                </a:tc>
              </a:tr>
              <a:tr h="381000">
                <a:tc>
                  <a:txBody>
                    <a:bodyPr/>
                    <a:lstStyle/>
                    <a:p>
                      <a:pPr indent="0" lvl="0" marL="0" rtl="0" algn="l">
                        <a:spcBef>
                          <a:spcPts val="0"/>
                        </a:spcBef>
                        <a:spcAft>
                          <a:spcPts val="0"/>
                        </a:spcAft>
                        <a:buNone/>
                      </a:pPr>
                      <a:r>
                        <a:rPr b="1" lang="en" sz="1200">
                          <a:latin typeface="Open Sans"/>
                          <a:ea typeface="Open Sans"/>
                          <a:cs typeface="Open Sans"/>
                          <a:sym typeface="Open Sans"/>
                        </a:rPr>
                        <a:t>Booster</a:t>
                      </a:r>
                      <a:endParaRPr b="1" sz="1200">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Open Sans"/>
                          <a:ea typeface="Open Sans"/>
                          <a:cs typeface="Open Sans"/>
                          <a:sym typeface="Open Sans"/>
                        </a:rPr>
                        <a:t>1.31</a:t>
                      </a:r>
                      <a:endParaRPr sz="1200">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Open Sans"/>
                          <a:ea typeface="Open Sans"/>
                          <a:cs typeface="Open Sans"/>
                          <a:sym typeface="Open Sans"/>
                        </a:rPr>
                        <a:t>925.4</a:t>
                      </a:r>
                      <a:endParaRPr sz="1200">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Open Sans"/>
                          <a:ea typeface="Open Sans"/>
                          <a:cs typeface="Open Sans"/>
                          <a:sym typeface="Open Sans"/>
                        </a:rPr>
                        <a:t>3984</a:t>
                      </a:r>
                      <a:endParaRPr sz="1200">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Open Sans"/>
                          <a:ea typeface="Open Sans"/>
                          <a:cs typeface="Open Sans"/>
                          <a:sym typeface="Open Sans"/>
                        </a:rPr>
                        <a:t>1.1</a:t>
                      </a:r>
                      <a:endParaRPr sz="1200">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Open Sans"/>
                          <a:ea typeface="Open Sans"/>
                          <a:cs typeface="Open Sans"/>
                          <a:sym typeface="Open Sans"/>
                        </a:rPr>
                        <a:t>1.88</a:t>
                      </a:r>
                      <a:endParaRPr sz="1200">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Open Sans"/>
                          <a:ea typeface="Open Sans"/>
                          <a:cs typeface="Open Sans"/>
                          <a:sym typeface="Open Sans"/>
                        </a:rPr>
                        <a:t>59</a:t>
                      </a:r>
                      <a:endParaRPr sz="1200">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Open Sans"/>
                          <a:ea typeface="Open Sans"/>
                          <a:cs typeface="Open Sans"/>
                          <a:sym typeface="Open Sans"/>
                        </a:rPr>
                        <a:t>82</a:t>
                      </a:r>
                      <a:endParaRPr sz="1200">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chemeClr val="dk1"/>
                          </a:solidFill>
                          <a:latin typeface="Open Sans"/>
                          <a:ea typeface="Open Sans"/>
                          <a:cs typeface="Open Sans"/>
                          <a:sym typeface="Open Sans"/>
                        </a:rPr>
                        <a:t>282</a:t>
                      </a:r>
                      <a:endParaRPr b="1" sz="1200">
                        <a:solidFill>
                          <a:schemeClr val="dk1"/>
                        </a:solidFill>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64150">
                <a:tc>
                  <a:txBody>
                    <a:bodyPr/>
                    <a:lstStyle/>
                    <a:p>
                      <a:pPr indent="0" lvl="0" marL="0" rtl="0" algn="l">
                        <a:spcBef>
                          <a:spcPts val="0"/>
                        </a:spcBef>
                        <a:spcAft>
                          <a:spcPts val="0"/>
                        </a:spcAft>
                        <a:buNone/>
                      </a:pPr>
                      <a:r>
                        <a:rPr b="1" lang="en" sz="1200">
                          <a:solidFill>
                            <a:schemeClr val="dk1"/>
                          </a:solidFill>
                          <a:latin typeface="Open Sans"/>
                          <a:ea typeface="Open Sans"/>
                          <a:cs typeface="Open Sans"/>
                          <a:sym typeface="Open Sans"/>
                        </a:rPr>
                        <a:t>Sustainer</a:t>
                      </a:r>
                      <a:endParaRPr b="1" sz="1200">
                        <a:solidFill>
                          <a:schemeClr val="dk1"/>
                        </a:solidFill>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Open Sans"/>
                          <a:ea typeface="Open Sans"/>
                          <a:cs typeface="Open Sans"/>
                          <a:sym typeface="Open Sans"/>
                        </a:rPr>
                        <a:t>0.85</a:t>
                      </a:r>
                      <a:endParaRPr sz="1200">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Open Sans"/>
                          <a:ea typeface="Open Sans"/>
                          <a:cs typeface="Open Sans"/>
                          <a:sym typeface="Open Sans"/>
                        </a:rPr>
                        <a:t>1728</a:t>
                      </a:r>
                      <a:endParaRPr sz="1200">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Open Sans"/>
                          <a:ea typeface="Open Sans"/>
                          <a:cs typeface="Open Sans"/>
                          <a:sym typeface="Open Sans"/>
                        </a:rPr>
                        <a:t>10069</a:t>
                      </a:r>
                      <a:endParaRPr sz="1200">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Open Sans"/>
                          <a:ea typeface="Open Sans"/>
                          <a:cs typeface="Open Sans"/>
                          <a:sym typeface="Open Sans"/>
                        </a:rPr>
                        <a:t>1.1</a:t>
                      </a:r>
                      <a:endParaRPr sz="1200">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Open Sans"/>
                          <a:ea typeface="Open Sans"/>
                          <a:cs typeface="Open Sans"/>
                          <a:sym typeface="Open Sans"/>
                        </a:rPr>
                        <a:t>1.66</a:t>
                      </a:r>
                      <a:endParaRPr sz="1200">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Open Sans"/>
                          <a:ea typeface="Open Sans"/>
                          <a:cs typeface="Open Sans"/>
                          <a:sym typeface="Open Sans"/>
                        </a:rPr>
                        <a:t>145</a:t>
                      </a:r>
                      <a:endParaRPr sz="1200">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Open Sans"/>
                          <a:ea typeface="Open Sans"/>
                          <a:cs typeface="Open Sans"/>
                          <a:sym typeface="Open Sans"/>
                        </a:rPr>
                        <a:t>53</a:t>
                      </a:r>
                      <a:endParaRPr sz="1200">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chemeClr val="dk1"/>
                          </a:solidFill>
                          <a:latin typeface="Open Sans"/>
                          <a:ea typeface="Open Sans"/>
                          <a:cs typeface="Open Sans"/>
                          <a:sym typeface="Open Sans"/>
                        </a:rPr>
                        <a:t>396</a:t>
                      </a:r>
                      <a:endParaRPr b="1" sz="1200">
                        <a:solidFill>
                          <a:schemeClr val="dk1"/>
                        </a:solidFill>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graphicFrame>
        <p:nvGraphicFramePr>
          <p:cNvPr id="597" name="Google Shape;597;p69"/>
          <p:cNvGraphicFramePr/>
          <p:nvPr/>
        </p:nvGraphicFramePr>
        <p:xfrm>
          <a:off x="311700" y="2877900"/>
          <a:ext cx="3000000" cy="3000000"/>
        </p:xfrm>
        <a:graphic>
          <a:graphicData uri="http://schemas.openxmlformats.org/drawingml/2006/table">
            <a:tbl>
              <a:tblPr>
                <a:noFill/>
                <a:tableStyleId>{FFA19231-62AA-4FEE-8271-AC25EC2EFC70}</a:tableStyleId>
              </a:tblPr>
              <a:tblGrid>
                <a:gridCol w="1002300"/>
                <a:gridCol w="1426200"/>
                <a:gridCol w="1055075"/>
              </a:tblGrid>
              <a:tr h="427625">
                <a:tc>
                  <a:txBody>
                    <a:bodyPr/>
                    <a:lstStyle/>
                    <a:p>
                      <a:pPr indent="0" lvl="0" marL="0" rtl="0" algn="l">
                        <a:spcBef>
                          <a:spcPts val="0"/>
                        </a:spcBef>
                        <a:spcAft>
                          <a:spcPts val="0"/>
                        </a:spcAft>
                        <a:buNone/>
                      </a:pPr>
                      <a:r>
                        <a:rPr b="1" lang="en" sz="1200">
                          <a:solidFill>
                            <a:schemeClr val="dk1"/>
                          </a:solidFill>
                          <a:latin typeface="Open Sans"/>
                          <a:ea typeface="Open Sans"/>
                          <a:cs typeface="Open Sans"/>
                          <a:sym typeface="Open Sans"/>
                        </a:rPr>
                        <a:t>Screw</a:t>
                      </a:r>
                      <a:endParaRPr b="1" sz="1200">
                        <a:solidFill>
                          <a:schemeClr val="dk1"/>
                        </a:solidFill>
                        <a:latin typeface="Open Sans"/>
                        <a:ea typeface="Open Sans"/>
                        <a:cs typeface="Open Sans"/>
                        <a:sym typeface="Open Sans"/>
                      </a:endParaRPr>
                    </a:p>
                    <a:p>
                      <a:pPr indent="0" lvl="0" marL="0" rtl="0" algn="l">
                        <a:spcBef>
                          <a:spcPts val="0"/>
                        </a:spcBef>
                        <a:spcAft>
                          <a:spcPts val="0"/>
                        </a:spcAft>
                        <a:buNone/>
                      </a:pPr>
                      <a:r>
                        <a:rPr b="1" lang="en" sz="1200">
                          <a:solidFill>
                            <a:schemeClr val="dk1"/>
                          </a:solidFill>
                          <a:latin typeface="Open Sans"/>
                          <a:ea typeface="Open Sans"/>
                          <a:cs typeface="Open Sans"/>
                          <a:sym typeface="Open Sans"/>
                        </a:rPr>
                        <a:t>Diameter</a:t>
                      </a:r>
                      <a:endParaRPr b="1" sz="1200">
                        <a:solidFill>
                          <a:schemeClr val="dk1"/>
                        </a:solidFill>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b="1" lang="en" sz="1200">
                          <a:solidFill>
                            <a:schemeClr val="dk1"/>
                          </a:solidFill>
                          <a:latin typeface="Open Sans"/>
                          <a:ea typeface="Open Sans"/>
                          <a:cs typeface="Open Sans"/>
                          <a:sym typeface="Open Sans"/>
                        </a:rPr>
                        <a:t>Shear Strength (psi) </a:t>
                      </a:r>
                      <a:endParaRPr b="1" sz="1200">
                        <a:solidFill>
                          <a:schemeClr val="dk1"/>
                        </a:solidFill>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b="1" lang="en" sz="1200">
                          <a:solidFill>
                            <a:schemeClr val="dk1"/>
                          </a:solidFill>
                          <a:latin typeface="Open Sans"/>
                          <a:ea typeface="Open Sans"/>
                          <a:cs typeface="Open Sans"/>
                          <a:sym typeface="Open Sans"/>
                        </a:rPr>
                        <a:t>Force at Failure (N)</a:t>
                      </a:r>
                      <a:endParaRPr b="1" sz="1200">
                        <a:solidFill>
                          <a:schemeClr val="dk1"/>
                        </a:solidFill>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F4CCCC"/>
                    </a:solidFill>
                  </a:tcPr>
                </a:tc>
              </a:tr>
              <a:tr h="381000">
                <a:tc>
                  <a:txBody>
                    <a:bodyPr/>
                    <a:lstStyle/>
                    <a:p>
                      <a:pPr indent="0" lvl="0" marL="0" rtl="0" algn="l">
                        <a:spcBef>
                          <a:spcPts val="0"/>
                        </a:spcBef>
                        <a:spcAft>
                          <a:spcPts val="0"/>
                        </a:spcAft>
                        <a:buNone/>
                      </a:pPr>
                      <a:r>
                        <a:rPr lang="en" sz="1200">
                          <a:latin typeface="Open Sans"/>
                          <a:ea typeface="Open Sans"/>
                          <a:cs typeface="Open Sans"/>
                          <a:sym typeface="Open Sans"/>
                        </a:rPr>
                        <a:t>5/32”</a:t>
                      </a:r>
                      <a:endParaRPr sz="1200">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Open Sans"/>
                          <a:ea typeface="Open Sans"/>
                          <a:cs typeface="Open Sans"/>
                          <a:sym typeface="Open Sans"/>
                        </a:rPr>
                        <a:t>20000</a:t>
                      </a:r>
                      <a:endParaRPr sz="1200">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chemeClr val="dk1"/>
                          </a:solidFill>
                          <a:latin typeface="Open Sans"/>
                          <a:ea typeface="Open Sans"/>
                          <a:cs typeface="Open Sans"/>
                          <a:sym typeface="Open Sans"/>
                        </a:rPr>
                        <a:t>1706</a:t>
                      </a:r>
                      <a:endParaRPr b="1" sz="1200">
                        <a:solidFill>
                          <a:schemeClr val="dk1"/>
                        </a:solidFill>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pic>
        <p:nvPicPr>
          <p:cNvPr id="598" name="Google Shape;598;p69"/>
          <p:cNvPicPr preferRelativeResize="0"/>
          <p:nvPr/>
        </p:nvPicPr>
        <p:blipFill>
          <a:blip r:embed="rId3">
            <a:alphaModFix/>
          </a:blip>
          <a:stretch>
            <a:fillRect/>
          </a:stretch>
        </p:blipFill>
        <p:spPr>
          <a:xfrm>
            <a:off x="4320813" y="3051925"/>
            <a:ext cx="1876925" cy="1535350"/>
          </a:xfrm>
          <a:prstGeom prst="rect">
            <a:avLst/>
          </a:prstGeom>
          <a:noFill/>
          <a:ln>
            <a:noFill/>
          </a:ln>
        </p:spPr>
      </p:pic>
      <p:pic>
        <p:nvPicPr>
          <p:cNvPr id="599" name="Google Shape;599;p69"/>
          <p:cNvPicPr preferRelativeResize="0"/>
          <p:nvPr/>
        </p:nvPicPr>
        <p:blipFill>
          <a:blip r:embed="rId4">
            <a:alphaModFix/>
          </a:blip>
          <a:stretch>
            <a:fillRect/>
          </a:stretch>
        </p:blipFill>
        <p:spPr>
          <a:xfrm>
            <a:off x="6279450" y="3156013"/>
            <a:ext cx="2109025" cy="1327150"/>
          </a:xfrm>
          <a:prstGeom prst="rect">
            <a:avLst/>
          </a:prstGeom>
          <a:noFill/>
          <a:ln>
            <a:noFill/>
          </a:ln>
        </p:spPr>
      </p:pic>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603" name="Shape 603"/>
        <p:cNvGrpSpPr/>
        <p:nvPr/>
      </p:nvGrpSpPr>
      <p:grpSpPr>
        <a:xfrm>
          <a:off x="0" y="0"/>
          <a:ext cx="0" cy="0"/>
          <a:chOff x="0" y="0"/>
          <a:chExt cx="0" cy="0"/>
        </a:xfrm>
      </p:grpSpPr>
      <p:sp>
        <p:nvSpPr>
          <p:cNvPr id="604" name="Google Shape;604;p7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rgbClr val="AF1F39"/>
                </a:solidFill>
                <a:latin typeface="Helvetica Neue"/>
                <a:ea typeface="Helvetica Neue"/>
                <a:cs typeface="Helvetica Neue"/>
                <a:sym typeface="Helvetica Neue"/>
              </a:rPr>
              <a:t>Lift Force Calcs</a:t>
            </a:r>
            <a:endParaRPr b="1">
              <a:solidFill>
                <a:srgbClr val="AF1F39"/>
              </a:solidFill>
              <a:latin typeface="Helvetica Neue"/>
              <a:ea typeface="Helvetica Neue"/>
              <a:cs typeface="Helvetica Neue"/>
              <a:sym typeface="Helvetica Neue"/>
            </a:endParaRPr>
          </a:p>
        </p:txBody>
      </p:sp>
      <p:sp>
        <p:nvSpPr>
          <p:cNvPr id="605" name="Google Shape;605;p7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606" name="Google Shape;606;p70"/>
          <p:cNvPicPr preferRelativeResize="0"/>
          <p:nvPr/>
        </p:nvPicPr>
        <p:blipFill rotWithShape="1">
          <a:blip r:embed="rId3">
            <a:alphaModFix/>
          </a:blip>
          <a:srcRect b="0" l="83361" r="2743" t="0"/>
          <a:stretch/>
        </p:blipFill>
        <p:spPr>
          <a:xfrm>
            <a:off x="7915225" y="2389425"/>
            <a:ext cx="616151" cy="2129951"/>
          </a:xfrm>
          <a:prstGeom prst="rect">
            <a:avLst/>
          </a:prstGeom>
          <a:noFill/>
          <a:ln>
            <a:noFill/>
          </a:ln>
        </p:spPr>
      </p:pic>
      <p:pic>
        <p:nvPicPr>
          <p:cNvPr id="607" name="Google Shape;607;p70"/>
          <p:cNvPicPr preferRelativeResize="0"/>
          <p:nvPr/>
        </p:nvPicPr>
        <p:blipFill rotWithShape="1">
          <a:blip r:embed="rId4">
            <a:alphaModFix/>
          </a:blip>
          <a:srcRect b="0" l="0" r="0" t="0"/>
          <a:stretch/>
        </p:blipFill>
        <p:spPr>
          <a:xfrm>
            <a:off x="311700" y="1017725"/>
            <a:ext cx="4668850" cy="3501638"/>
          </a:xfrm>
          <a:prstGeom prst="rect">
            <a:avLst/>
          </a:prstGeom>
          <a:noFill/>
          <a:ln>
            <a:noFill/>
          </a:ln>
        </p:spPr>
      </p:pic>
      <p:pic>
        <p:nvPicPr>
          <p:cNvPr id="608" name="Google Shape;608;p70"/>
          <p:cNvPicPr preferRelativeResize="0"/>
          <p:nvPr/>
        </p:nvPicPr>
        <p:blipFill>
          <a:blip r:embed="rId5">
            <a:alphaModFix/>
          </a:blip>
          <a:stretch>
            <a:fillRect/>
          </a:stretch>
        </p:blipFill>
        <p:spPr>
          <a:xfrm>
            <a:off x="4786825" y="2862800"/>
            <a:ext cx="3128400" cy="1656575"/>
          </a:xfrm>
          <a:prstGeom prst="rect">
            <a:avLst/>
          </a:prstGeom>
          <a:noFill/>
          <a:ln>
            <a:noFill/>
          </a:ln>
        </p:spPr>
      </p:pic>
      <p:graphicFrame>
        <p:nvGraphicFramePr>
          <p:cNvPr id="609" name="Google Shape;609;p70"/>
          <p:cNvGraphicFramePr/>
          <p:nvPr/>
        </p:nvGraphicFramePr>
        <p:xfrm>
          <a:off x="4980550" y="1315975"/>
          <a:ext cx="3000000" cy="3000000"/>
        </p:xfrm>
        <a:graphic>
          <a:graphicData uri="http://schemas.openxmlformats.org/drawingml/2006/table">
            <a:tbl>
              <a:tblPr>
                <a:noFill/>
                <a:tableStyleId>{FFA19231-62AA-4FEE-8271-AC25EC2EFC70}</a:tableStyleId>
              </a:tblPr>
              <a:tblGrid>
                <a:gridCol w="1729875"/>
                <a:gridCol w="1820950"/>
              </a:tblGrid>
              <a:tr h="427625">
                <a:tc>
                  <a:txBody>
                    <a:bodyPr/>
                    <a:lstStyle/>
                    <a:p>
                      <a:pPr indent="0" lvl="0" marL="0" rtl="0" algn="l">
                        <a:spcBef>
                          <a:spcPts val="0"/>
                        </a:spcBef>
                        <a:spcAft>
                          <a:spcPts val="0"/>
                        </a:spcAft>
                        <a:buNone/>
                      </a:pPr>
                      <a:r>
                        <a:t/>
                      </a:r>
                      <a:endParaRPr b="1" sz="1200">
                        <a:solidFill>
                          <a:schemeClr val="dk1"/>
                        </a:solidFill>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b="1" lang="en" sz="1200">
                          <a:solidFill>
                            <a:schemeClr val="dk1"/>
                          </a:solidFill>
                          <a:latin typeface="Open Sans"/>
                          <a:ea typeface="Open Sans"/>
                          <a:cs typeface="Open Sans"/>
                          <a:sym typeface="Open Sans"/>
                        </a:rPr>
                        <a:t>Max Lift (N)</a:t>
                      </a:r>
                      <a:endParaRPr b="1" sz="1200">
                        <a:solidFill>
                          <a:schemeClr val="dk1"/>
                        </a:solidFill>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rgbClr val="F4CCCC"/>
                    </a:solidFill>
                  </a:tcPr>
                </a:tc>
              </a:tr>
              <a:tr h="381000">
                <a:tc>
                  <a:txBody>
                    <a:bodyPr/>
                    <a:lstStyle/>
                    <a:p>
                      <a:pPr indent="0" lvl="0" marL="0" rtl="0" algn="l">
                        <a:spcBef>
                          <a:spcPts val="0"/>
                        </a:spcBef>
                        <a:spcAft>
                          <a:spcPts val="0"/>
                        </a:spcAft>
                        <a:buNone/>
                      </a:pPr>
                      <a:r>
                        <a:rPr lang="en" sz="1200">
                          <a:latin typeface="Open Sans"/>
                          <a:ea typeface="Open Sans"/>
                          <a:cs typeface="Open Sans"/>
                          <a:sym typeface="Open Sans"/>
                        </a:rPr>
                        <a:t>Booster</a:t>
                      </a:r>
                      <a:endParaRPr sz="1200">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chemeClr val="dk1"/>
                          </a:solidFill>
                          <a:latin typeface="Open Sans"/>
                          <a:ea typeface="Open Sans"/>
                          <a:cs typeface="Open Sans"/>
                          <a:sym typeface="Open Sans"/>
                        </a:rPr>
                        <a:t>42</a:t>
                      </a:r>
                      <a:endParaRPr b="1" sz="1200">
                        <a:solidFill>
                          <a:schemeClr val="dk1"/>
                        </a:solidFill>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 sz="1200">
                          <a:latin typeface="Open Sans"/>
                          <a:ea typeface="Open Sans"/>
                          <a:cs typeface="Open Sans"/>
                          <a:sym typeface="Open Sans"/>
                        </a:rPr>
                        <a:t>Sustainer</a:t>
                      </a:r>
                      <a:endParaRPr sz="1200">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chemeClr val="dk1"/>
                          </a:solidFill>
                          <a:latin typeface="Open Sans"/>
                          <a:ea typeface="Open Sans"/>
                          <a:cs typeface="Open Sans"/>
                          <a:sym typeface="Open Sans"/>
                        </a:rPr>
                        <a:t>27</a:t>
                      </a:r>
                      <a:endParaRPr b="1" sz="1200">
                        <a:solidFill>
                          <a:schemeClr val="dk1"/>
                        </a:solidFill>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613" name="Shape 613"/>
        <p:cNvGrpSpPr/>
        <p:nvPr/>
      </p:nvGrpSpPr>
      <p:grpSpPr>
        <a:xfrm>
          <a:off x="0" y="0"/>
          <a:ext cx="0" cy="0"/>
          <a:chOff x="0" y="0"/>
          <a:chExt cx="0" cy="0"/>
        </a:xfrm>
      </p:grpSpPr>
      <p:sp>
        <p:nvSpPr>
          <p:cNvPr id="614" name="Google Shape;614;p7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rgbClr val="AF1F39"/>
                </a:solidFill>
                <a:latin typeface="Helvetica Neue"/>
                <a:ea typeface="Helvetica Neue"/>
                <a:cs typeface="Helvetica Neue"/>
                <a:sym typeface="Helvetica Neue"/>
              </a:rPr>
              <a:t>F</a:t>
            </a:r>
            <a:r>
              <a:rPr lang="en">
                <a:solidFill>
                  <a:srgbClr val="AF1F39"/>
                </a:solidFill>
              </a:rPr>
              <a:t>in FEA</a:t>
            </a:r>
            <a:endParaRPr b="1">
              <a:solidFill>
                <a:srgbClr val="AF1F39"/>
              </a:solidFill>
              <a:latin typeface="Helvetica Neue"/>
              <a:ea typeface="Helvetica Neue"/>
              <a:cs typeface="Helvetica Neue"/>
              <a:sym typeface="Helvetica Neue"/>
            </a:endParaRPr>
          </a:p>
        </p:txBody>
      </p:sp>
      <p:sp>
        <p:nvSpPr>
          <p:cNvPr id="615" name="Google Shape;615;p7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616" name="Google Shape;616;p71"/>
          <p:cNvSpPr txBox="1"/>
          <p:nvPr>
            <p:ph idx="1" type="body"/>
          </p:nvPr>
        </p:nvSpPr>
        <p:spPr>
          <a:xfrm>
            <a:off x="1196925" y="4146684"/>
            <a:ext cx="2122500" cy="9969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688"/>
              <a:buNone/>
            </a:pPr>
            <a:r>
              <a:rPr b="1" lang="en" sz="1400">
                <a:solidFill>
                  <a:schemeClr val="accent2"/>
                </a:solidFill>
                <a:latin typeface="Open Sans"/>
                <a:ea typeface="Open Sans"/>
                <a:cs typeface="Open Sans"/>
                <a:sym typeface="Open Sans"/>
              </a:rPr>
              <a:t>Sustainer</a:t>
            </a:r>
            <a:endParaRPr b="1" sz="1400">
              <a:solidFill>
                <a:schemeClr val="accent2"/>
              </a:solidFill>
              <a:latin typeface="Open Sans"/>
              <a:ea typeface="Open Sans"/>
              <a:cs typeface="Open Sans"/>
              <a:sym typeface="Open Sans"/>
            </a:endParaRPr>
          </a:p>
          <a:p>
            <a:pPr indent="0" lvl="0" marL="0" rtl="0" algn="ctr">
              <a:spcBef>
                <a:spcPts val="1200"/>
              </a:spcBef>
              <a:spcAft>
                <a:spcPts val="1200"/>
              </a:spcAft>
              <a:buSzPts val="688"/>
              <a:buNone/>
            </a:pPr>
            <a:r>
              <a:rPr lang="en" sz="1200">
                <a:solidFill>
                  <a:schemeClr val="accent2"/>
                </a:solidFill>
              </a:rPr>
              <a:t>Min Factor of Safety: 43</a:t>
            </a:r>
            <a:endParaRPr sz="1200">
              <a:solidFill>
                <a:schemeClr val="accent2"/>
              </a:solidFill>
            </a:endParaRPr>
          </a:p>
        </p:txBody>
      </p:sp>
      <p:sp>
        <p:nvSpPr>
          <p:cNvPr id="617" name="Google Shape;617;p71"/>
          <p:cNvSpPr txBox="1"/>
          <p:nvPr>
            <p:ph idx="1" type="body"/>
          </p:nvPr>
        </p:nvSpPr>
        <p:spPr>
          <a:xfrm>
            <a:off x="5538113" y="4146674"/>
            <a:ext cx="2122500" cy="393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688"/>
              <a:buNone/>
            </a:pPr>
            <a:r>
              <a:rPr b="1" lang="en" sz="1400">
                <a:solidFill>
                  <a:schemeClr val="accent2"/>
                </a:solidFill>
                <a:latin typeface="Open Sans"/>
                <a:ea typeface="Open Sans"/>
                <a:cs typeface="Open Sans"/>
                <a:sym typeface="Open Sans"/>
              </a:rPr>
              <a:t>Booster</a:t>
            </a:r>
            <a:endParaRPr b="1" sz="1400">
              <a:solidFill>
                <a:schemeClr val="accent2"/>
              </a:solidFill>
              <a:latin typeface="Open Sans"/>
              <a:ea typeface="Open Sans"/>
              <a:cs typeface="Open Sans"/>
              <a:sym typeface="Open Sans"/>
            </a:endParaRPr>
          </a:p>
          <a:p>
            <a:pPr indent="0" lvl="0" marL="0" rtl="0" algn="ctr">
              <a:spcBef>
                <a:spcPts val="1200"/>
              </a:spcBef>
              <a:spcAft>
                <a:spcPts val="1200"/>
              </a:spcAft>
              <a:buClr>
                <a:schemeClr val="dk1"/>
              </a:buClr>
              <a:buSzPts val="688"/>
              <a:buFont typeface="Arial"/>
              <a:buNone/>
            </a:pPr>
            <a:r>
              <a:rPr lang="en" sz="1200">
                <a:solidFill>
                  <a:schemeClr val="accent2"/>
                </a:solidFill>
              </a:rPr>
              <a:t>Min Factor of Safety: 40</a:t>
            </a:r>
            <a:endParaRPr b="1" sz="1400">
              <a:solidFill>
                <a:schemeClr val="accent2"/>
              </a:solidFill>
              <a:latin typeface="Open Sans"/>
              <a:ea typeface="Open Sans"/>
              <a:cs typeface="Open Sans"/>
              <a:sym typeface="Open Sans"/>
            </a:endParaRPr>
          </a:p>
        </p:txBody>
      </p:sp>
      <p:pic>
        <p:nvPicPr>
          <p:cNvPr id="618" name="Google Shape;618;p71"/>
          <p:cNvPicPr preferRelativeResize="0"/>
          <p:nvPr/>
        </p:nvPicPr>
        <p:blipFill>
          <a:blip r:embed="rId3">
            <a:alphaModFix/>
          </a:blip>
          <a:stretch>
            <a:fillRect/>
          </a:stretch>
        </p:blipFill>
        <p:spPr>
          <a:xfrm>
            <a:off x="5375412" y="1170125"/>
            <a:ext cx="2447931" cy="2824160"/>
          </a:xfrm>
          <a:prstGeom prst="rect">
            <a:avLst/>
          </a:prstGeom>
          <a:noFill/>
          <a:ln>
            <a:noFill/>
          </a:ln>
        </p:spPr>
      </p:pic>
      <p:pic>
        <p:nvPicPr>
          <p:cNvPr id="619" name="Google Shape;619;p71"/>
          <p:cNvPicPr preferRelativeResize="0"/>
          <p:nvPr/>
        </p:nvPicPr>
        <p:blipFill>
          <a:blip r:embed="rId4">
            <a:alphaModFix/>
          </a:blip>
          <a:stretch>
            <a:fillRect/>
          </a:stretch>
        </p:blipFill>
        <p:spPr>
          <a:xfrm>
            <a:off x="953313" y="1170125"/>
            <a:ext cx="2609737" cy="2824159"/>
          </a:xfrm>
          <a:prstGeom prst="rect">
            <a:avLst/>
          </a:prstGeom>
          <a:noFill/>
          <a:ln>
            <a:noFill/>
          </a:ln>
        </p:spPr>
      </p:pic>
      <p:sp>
        <p:nvSpPr>
          <p:cNvPr id="620" name="Google Shape;620;p71"/>
          <p:cNvSpPr txBox="1"/>
          <p:nvPr/>
        </p:nvSpPr>
        <p:spPr>
          <a:xfrm>
            <a:off x="273200" y="2443625"/>
            <a:ext cx="741900" cy="5727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Open Sans Medium"/>
                <a:ea typeface="Open Sans Medium"/>
                <a:cs typeface="Open Sans Medium"/>
                <a:sym typeface="Open Sans Medium"/>
              </a:rPr>
              <a:t>Drag</a:t>
            </a:r>
            <a:endParaRPr sz="1200">
              <a:solidFill>
                <a:schemeClr val="dk1"/>
              </a:solidFill>
              <a:latin typeface="Open Sans Medium"/>
              <a:ea typeface="Open Sans Medium"/>
              <a:cs typeface="Open Sans Medium"/>
              <a:sym typeface="Open Sans Medium"/>
            </a:endParaRPr>
          </a:p>
          <a:p>
            <a:pPr indent="0" lvl="0" marL="0" rtl="0" algn="ctr">
              <a:spcBef>
                <a:spcPts val="0"/>
              </a:spcBef>
              <a:spcAft>
                <a:spcPts val="0"/>
              </a:spcAft>
              <a:buNone/>
            </a:pPr>
            <a:r>
              <a:rPr lang="en" sz="1200">
                <a:solidFill>
                  <a:schemeClr val="dk1"/>
                </a:solidFill>
                <a:latin typeface="Open Sans Medium"/>
                <a:ea typeface="Open Sans Medium"/>
                <a:cs typeface="Open Sans Medium"/>
                <a:sym typeface="Open Sans Medium"/>
              </a:rPr>
              <a:t>145 N</a:t>
            </a:r>
            <a:endParaRPr sz="1200">
              <a:solidFill>
                <a:schemeClr val="dk1"/>
              </a:solidFill>
              <a:latin typeface="Open Sans Medium"/>
              <a:ea typeface="Open Sans Medium"/>
              <a:cs typeface="Open Sans Medium"/>
              <a:sym typeface="Open Sans Medium"/>
            </a:endParaRPr>
          </a:p>
        </p:txBody>
      </p:sp>
      <p:cxnSp>
        <p:nvCxnSpPr>
          <p:cNvPr id="621" name="Google Shape;621;p71"/>
          <p:cNvCxnSpPr>
            <a:stCxn id="620" idx="3"/>
          </p:cNvCxnSpPr>
          <p:nvPr/>
        </p:nvCxnSpPr>
        <p:spPr>
          <a:xfrm>
            <a:off x="1015100" y="2729975"/>
            <a:ext cx="455400" cy="0"/>
          </a:xfrm>
          <a:prstGeom prst="straightConnector1">
            <a:avLst/>
          </a:prstGeom>
          <a:noFill/>
          <a:ln cap="flat" cmpd="sng" w="9525">
            <a:solidFill>
              <a:schemeClr val="dk1"/>
            </a:solidFill>
            <a:prstDash val="solid"/>
            <a:round/>
            <a:headEnd len="med" w="med" type="none"/>
            <a:tailEnd len="med" w="med" type="triangle"/>
          </a:ln>
        </p:spPr>
      </p:cxnSp>
      <p:sp>
        <p:nvSpPr>
          <p:cNvPr id="622" name="Google Shape;622;p71"/>
          <p:cNvSpPr txBox="1"/>
          <p:nvPr/>
        </p:nvSpPr>
        <p:spPr>
          <a:xfrm>
            <a:off x="3477975" y="1533600"/>
            <a:ext cx="741900" cy="5727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Open Sans Medium"/>
                <a:ea typeface="Open Sans Medium"/>
                <a:cs typeface="Open Sans Medium"/>
                <a:sym typeface="Open Sans Medium"/>
              </a:rPr>
              <a:t>Lift</a:t>
            </a:r>
            <a:endParaRPr sz="1200">
              <a:solidFill>
                <a:schemeClr val="dk1"/>
              </a:solidFill>
              <a:latin typeface="Open Sans Medium"/>
              <a:ea typeface="Open Sans Medium"/>
              <a:cs typeface="Open Sans Medium"/>
              <a:sym typeface="Open Sans Medium"/>
            </a:endParaRPr>
          </a:p>
          <a:p>
            <a:pPr indent="0" lvl="0" marL="0" rtl="0" algn="ctr">
              <a:spcBef>
                <a:spcPts val="0"/>
              </a:spcBef>
              <a:spcAft>
                <a:spcPts val="0"/>
              </a:spcAft>
              <a:buNone/>
            </a:pPr>
            <a:r>
              <a:rPr lang="en" sz="1200">
                <a:solidFill>
                  <a:schemeClr val="dk1"/>
                </a:solidFill>
                <a:latin typeface="Open Sans Medium"/>
                <a:ea typeface="Open Sans Medium"/>
                <a:cs typeface="Open Sans Medium"/>
                <a:sym typeface="Open Sans Medium"/>
              </a:rPr>
              <a:t>27 N</a:t>
            </a:r>
            <a:endParaRPr sz="1200">
              <a:solidFill>
                <a:schemeClr val="dk1"/>
              </a:solidFill>
              <a:latin typeface="Open Sans Medium"/>
              <a:ea typeface="Open Sans Medium"/>
              <a:cs typeface="Open Sans Medium"/>
              <a:sym typeface="Open Sans Medium"/>
            </a:endParaRPr>
          </a:p>
        </p:txBody>
      </p:sp>
      <p:cxnSp>
        <p:nvCxnSpPr>
          <p:cNvPr id="623" name="Google Shape;623;p71"/>
          <p:cNvCxnSpPr/>
          <p:nvPr/>
        </p:nvCxnSpPr>
        <p:spPr>
          <a:xfrm rot="10800000">
            <a:off x="2769025" y="1532925"/>
            <a:ext cx="699900" cy="67500"/>
          </a:xfrm>
          <a:prstGeom prst="straightConnector1">
            <a:avLst/>
          </a:prstGeom>
          <a:noFill/>
          <a:ln cap="flat" cmpd="sng" w="9525">
            <a:solidFill>
              <a:schemeClr val="dk1"/>
            </a:solidFill>
            <a:prstDash val="solid"/>
            <a:round/>
            <a:headEnd len="med" w="med" type="none"/>
            <a:tailEnd len="med" w="med" type="triangle"/>
          </a:ln>
        </p:spPr>
      </p:cxnSp>
      <p:sp>
        <p:nvSpPr>
          <p:cNvPr id="624" name="Google Shape;624;p71"/>
          <p:cNvSpPr txBox="1"/>
          <p:nvPr/>
        </p:nvSpPr>
        <p:spPr>
          <a:xfrm>
            <a:off x="2769025" y="3371775"/>
            <a:ext cx="1129200" cy="5727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Open Sans Medium"/>
                <a:ea typeface="Open Sans Medium"/>
                <a:cs typeface="Open Sans Medium"/>
                <a:sym typeface="Open Sans Medium"/>
              </a:rPr>
              <a:t>Bolt connections</a:t>
            </a:r>
            <a:endParaRPr sz="1200">
              <a:solidFill>
                <a:schemeClr val="dk1"/>
              </a:solidFill>
              <a:latin typeface="Open Sans Medium"/>
              <a:ea typeface="Open Sans Medium"/>
              <a:cs typeface="Open Sans Medium"/>
              <a:sym typeface="Open Sans Medium"/>
            </a:endParaRPr>
          </a:p>
        </p:txBody>
      </p:sp>
      <p:cxnSp>
        <p:nvCxnSpPr>
          <p:cNvPr id="625" name="Google Shape;625;p71"/>
          <p:cNvCxnSpPr>
            <a:stCxn id="624" idx="1"/>
          </p:cNvCxnSpPr>
          <p:nvPr/>
        </p:nvCxnSpPr>
        <p:spPr>
          <a:xfrm rot="10800000">
            <a:off x="2431825" y="3522825"/>
            <a:ext cx="337200" cy="135300"/>
          </a:xfrm>
          <a:prstGeom prst="straightConnector1">
            <a:avLst/>
          </a:prstGeom>
          <a:noFill/>
          <a:ln cap="flat" cmpd="sng" w="9525">
            <a:solidFill>
              <a:schemeClr val="dk1"/>
            </a:solidFill>
            <a:prstDash val="solid"/>
            <a:round/>
            <a:headEnd len="med" w="med" type="none"/>
            <a:tailEnd len="med" w="med" type="none"/>
          </a:ln>
        </p:spPr>
      </p:cxnSp>
      <p:sp>
        <p:nvSpPr>
          <p:cNvPr id="626" name="Google Shape;626;p71"/>
          <p:cNvSpPr txBox="1"/>
          <p:nvPr/>
        </p:nvSpPr>
        <p:spPr>
          <a:xfrm>
            <a:off x="311700" y="3853025"/>
            <a:ext cx="1129200" cy="5727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Open Sans Medium"/>
                <a:ea typeface="Open Sans Medium"/>
                <a:cs typeface="Open Sans Medium"/>
                <a:sym typeface="Open Sans Medium"/>
              </a:rPr>
              <a:t>Fin can fixtures</a:t>
            </a:r>
            <a:endParaRPr sz="1200">
              <a:solidFill>
                <a:schemeClr val="dk1"/>
              </a:solidFill>
              <a:latin typeface="Open Sans Medium"/>
              <a:ea typeface="Open Sans Medium"/>
              <a:cs typeface="Open Sans Medium"/>
              <a:sym typeface="Open Sans Medium"/>
            </a:endParaRPr>
          </a:p>
        </p:txBody>
      </p:sp>
      <p:cxnSp>
        <p:nvCxnSpPr>
          <p:cNvPr id="627" name="Google Shape;627;p71"/>
          <p:cNvCxnSpPr>
            <a:stCxn id="626" idx="3"/>
          </p:cNvCxnSpPr>
          <p:nvPr/>
        </p:nvCxnSpPr>
        <p:spPr>
          <a:xfrm flipH="1" rot="10800000">
            <a:off x="1440900" y="3801275"/>
            <a:ext cx="131100" cy="338100"/>
          </a:xfrm>
          <a:prstGeom prst="straightConnector1">
            <a:avLst/>
          </a:prstGeom>
          <a:noFill/>
          <a:ln cap="flat" cmpd="sng" w="9525">
            <a:solidFill>
              <a:schemeClr val="dk1"/>
            </a:solidFill>
            <a:prstDash val="solid"/>
            <a:round/>
            <a:headEnd len="med" w="med" type="none"/>
            <a:tailEnd len="med" w="med" type="none"/>
          </a:ln>
        </p:spPr>
      </p:cxnSp>
      <p:sp>
        <p:nvSpPr>
          <p:cNvPr id="628" name="Google Shape;628;p71"/>
          <p:cNvSpPr txBox="1"/>
          <p:nvPr/>
        </p:nvSpPr>
        <p:spPr>
          <a:xfrm>
            <a:off x="4739100" y="3944475"/>
            <a:ext cx="1129200" cy="5727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Open Sans Medium"/>
                <a:ea typeface="Open Sans Medium"/>
                <a:cs typeface="Open Sans Medium"/>
                <a:sym typeface="Open Sans Medium"/>
              </a:rPr>
              <a:t>Fin can fixtures</a:t>
            </a:r>
            <a:endParaRPr sz="1200">
              <a:solidFill>
                <a:schemeClr val="dk1"/>
              </a:solidFill>
              <a:latin typeface="Open Sans Medium"/>
              <a:ea typeface="Open Sans Medium"/>
              <a:cs typeface="Open Sans Medium"/>
              <a:sym typeface="Open Sans Medium"/>
            </a:endParaRPr>
          </a:p>
        </p:txBody>
      </p:sp>
      <p:cxnSp>
        <p:nvCxnSpPr>
          <p:cNvPr id="629" name="Google Shape;629;p71"/>
          <p:cNvCxnSpPr/>
          <p:nvPr/>
        </p:nvCxnSpPr>
        <p:spPr>
          <a:xfrm flipH="1" rot="10800000">
            <a:off x="5868300" y="3853025"/>
            <a:ext cx="131100" cy="338100"/>
          </a:xfrm>
          <a:prstGeom prst="straightConnector1">
            <a:avLst/>
          </a:prstGeom>
          <a:noFill/>
          <a:ln cap="flat" cmpd="sng" w="9525">
            <a:solidFill>
              <a:schemeClr val="dk1"/>
            </a:solidFill>
            <a:prstDash val="solid"/>
            <a:round/>
            <a:headEnd len="med" w="med" type="none"/>
            <a:tailEnd len="med" w="med" type="none"/>
          </a:ln>
        </p:spPr>
      </p:cxnSp>
      <p:sp>
        <p:nvSpPr>
          <p:cNvPr id="630" name="Google Shape;630;p71"/>
          <p:cNvSpPr txBox="1"/>
          <p:nvPr/>
        </p:nvSpPr>
        <p:spPr>
          <a:xfrm>
            <a:off x="7221725" y="3456725"/>
            <a:ext cx="1129200" cy="5727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Open Sans Medium"/>
                <a:ea typeface="Open Sans Medium"/>
                <a:cs typeface="Open Sans Medium"/>
                <a:sym typeface="Open Sans Medium"/>
              </a:rPr>
              <a:t>Bolt connections</a:t>
            </a:r>
            <a:endParaRPr sz="1200">
              <a:solidFill>
                <a:schemeClr val="dk1"/>
              </a:solidFill>
              <a:latin typeface="Open Sans Medium"/>
              <a:ea typeface="Open Sans Medium"/>
              <a:cs typeface="Open Sans Medium"/>
              <a:sym typeface="Open Sans Medium"/>
            </a:endParaRPr>
          </a:p>
        </p:txBody>
      </p:sp>
      <p:cxnSp>
        <p:nvCxnSpPr>
          <p:cNvPr id="631" name="Google Shape;631;p71"/>
          <p:cNvCxnSpPr/>
          <p:nvPr/>
        </p:nvCxnSpPr>
        <p:spPr>
          <a:xfrm rot="10800000">
            <a:off x="6774125" y="3649275"/>
            <a:ext cx="447600" cy="76500"/>
          </a:xfrm>
          <a:prstGeom prst="straightConnector1">
            <a:avLst/>
          </a:prstGeom>
          <a:noFill/>
          <a:ln cap="flat" cmpd="sng" w="9525">
            <a:solidFill>
              <a:schemeClr val="dk1"/>
            </a:solidFill>
            <a:prstDash val="solid"/>
            <a:round/>
            <a:headEnd len="med" w="med" type="none"/>
            <a:tailEnd len="med" w="med" type="none"/>
          </a:ln>
        </p:spPr>
      </p:cxnSp>
      <p:sp>
        <p:nvSpPr>
          <p:cNvPr id="632" name="Google Shape;632;p71"/>
          <p:cNvSpPr txBox="1"/>
          <p:nvPr/>
        </p:nvSpPr>
        <p:spPr>
          <a:xfrm>
            <a:off x="4700625" y="2443625"/>
            <a:ext cx="741900" cy="5727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Open Sans Medium"/>
                <a:ea typeface="Open Sans Medium"/>
                <a:cs typeface="Open Sans Medium"/>
                <a:sym typeface="Open Sans Medium"/>
              </a:rPr>
              <a:t>Drag</a:t>
            </a:r>
            <a:endParaRPr sz="1200">
              <a:solidFill>
                <a:schemeClr val="dk1"/>
              </a:solidFill>
              <a:latin typeface="Open Sans Medium"/>
              <a:ea typeface="Open Sans Medium"/>
              <a:cs typeface="Open Sans Medium"/>
              <a:sym typeface="Open Sans Medium"/>
            </a:endParaRPr>
          </a:p>
          <a:p>
            <a:pPr indent="0" lvl="0" marL="0" rtl="0" algn="ctr">
              <a:spcBef>
                <a:spcPts val="0"/>
              </a:spcBef>
              <a:spcAft>
                <a:spcPts val="0"/>
              </a:spcAft>
              <a:buNone/>
            </a:pPr>
            <a:r>
              <a:rPr lang="en" sz="1200">
                <a:solidFill>
                  <a:schemeClr val="dk1"/>
                </a:solidFill>
                <a:latin typeface="Open Sans Medium"/>
                <a:ea typeface="Open Sans Medium"/>
                <a:cs typeface="Open Sans Medium"/>
                <a:sym typeface="Open Sans Medium"/>
              </a:rPr>
              <a:t>59 N</a:t>
            </a:r>
            <a:endParaRPr sz="1200">
              <a:solidFill>
                <a:schemeClr val="dk1"/>
              </a:solidFill>
              <a:latin typeface="Open Sans Medium"/>
              <a:ea typeface="Open Sans Medium"/>
              <a:cs typeface="Open Sans Medium"/>
              <a:sym typeface="Open Sans Medium"/>
            </a:endParaRPr>
          </a:p>
        </p:txBody>
      </p:sp>
      <p:cxnSp>
        <p:nvCxnSpPr>
          <p:cNvPr id="633" name="Google Shape;633;p71"/>
          <p:cNvCxnSpPr/>
          <p:nvPr/>
        </p:nvCxnSpPr>
        <p:spPr>
          <a:xfrm>
            <a:off x="5442525" y="2729975"/>
            <a:ext cx="455400" cy="0"/>
          </a:xfrm>
          <a:prstGeom prst="straightConnector1">
            <a:avLst/>
          </a:prstGeom>
          <a:noFill/>
          <a:ln cap="flat" cmpd="sng" w="9525">
            <a:solidFill>
              <a:schemeClr val="dk1"/>
            </a:solidFill>
            <a:prstDash val="solid"/>
            <a:round/>
            <a:headEnd len="med" w="med" type="none"/>
            <a:tailEnd len="med" w="med" type="triangle"/>
          </a:ln>
        </p:spPr>
      </p:cxnSp>
      <p:sp>
        <p:nvSpPr>
          <p:cNvPr id="634" name="Google Shape;634;p71"/>
          <p:cNvSpPr txBox="1"/>
          <p:nvPr/>
        </p:nvSpPr>
        <p:spPr>
          <a:xfrm>
            <a:off x="7896950" y="1280325"/>
            <a:ext cx="741900" cy="5727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Open Sans Medium"/>
                <a:ea typeface="Open Sans Medium"/>
                <a:cs typeface="Open Sans Medium"/>
                <a:sym typeface="Open Sans Medium"/>
              </a:rPr>
              <a:t>Lift</a:t>
            </a:r>
            <a:endParaRPr sz="1200">
              <a:solidFill>
                <a:schemeClr val="dk1"/>
              </a:solidFill>
              <a:latin typeface="Open Sans Medium"/>
              <a:ea typeface="Open Sans Medium"/>
              <a:cs typeface="Open Sans Medium"/>
              <a:sym typeface="Open Sans Medium"/>
            </a:endParaRPr>
          </a:p>
          <a:p>
            <a:pPr indent="0" lvl="0" marL="0" rtl="0" algn="ctr">
              <a:spcBef>
                <a:spcPts val="0"/>
              </a:spcBef>
              <a:spcAft>
                <a:spcPts val="0"/>
              </a:spcAft>
              <a:buNone/>
            </a:pPr>
            <a:r>
              <a:rPr lang="en" sz="1200">
                <a:solidFill>
                  <a:schemeClr val="dk1"/>
                </a:solidFill>
                <a:latin typeface="Open Sans Medium"/>
                <a:ea typeface="Open Sans Medium"/>
                <a:cs typeface="Open Sans Medium"/>
                <a:sym typeface="Open Sans Medium"/>
              </a:rPr>
              <a:t>42 N</a:t>
            </a:r>
            <a:endParaRPr sz="1200">
              <a:solidFill>
                <a:schemeClr val="dk1"/>
              </a:solidFill>
              <a:latin typeface="Open Sans Medium"/>
              <a:ea typeface="Open Sans Medium"/>
              <a:cs typeface="Open Sans Medium"/>
              <a:sym typeface="Open Sans Medium"/>
            </a:endParaRPr>
          </a:p>
        </p:txBody>
      </p:sp>
      <p:cxnSp>
        <p:nvCxnSpPr>
          <p:cNvPr id="635" name="Google Shape;635;p71"/>
          <p:cNvCxnSpPr/>
          <p:nvPr/>
        </p:nvCxnSpPr>
        <p:spPr>
          <a:xfrm rot="10800000">
            <a:off x="7162025" y="1431700"/>
            <a:ext cx="759600" cy="51300"/>
          </a:xfrm>
          <a:prstGeom prst="straightConnector1">
            <a:avLst/>
          </a:prstGeom>
          <a:noFill/>
          <a:ln cap="flat" cmpd="sng" w="9525">
            <a:solidFill>
              <a:schemeClr val="dk1"/>
            </a:solidFill>
            <a:prstDash val="solid"/>
            <a:round/>
            <a:headEnd len="med" w="med" type="none"/>
            <a:tailEnd len="med" w="med" type="triangle"/>
          </a:ln>
        </p:spPr>
      </p:cxn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1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94" name="Google Shape;94;p1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Spring Schedule</a:t>
            </a:r>
            <a:endParaRPr>
              <a:solidFill>
                <a:srgbClr val="990000"/>
              </a:solidFill>
            </a:endParaRPr>
          </a:p>
        </p:txBody>
      </p:sp>
      <p:sp>
        <p:nvSpPr>
          <p:cNvPr id="95" name="Google Shape;95;p18"/>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30200" lvl="0" marL="457200" rtl="0" algn="l">
              <a:lnSpc>
                <a:spcPct val="150000"/>
              </a:lnSpc>
              <a:spcBef>
                <a:spcPts val="0"/>
              </a:spcBef>
              <a:spcAft>
                <a:spcPts val="0"/>
              </a:spcAft>
              <a:buSzPts val="1600"/>
              <a:buChar char="●"/>
            </a:pPr>
            <a:r>
              <a:rPr b="1" lang="en" sz="1600">
                <a:latin typeface="Open Sans"/>
                <a:ea typeface="Open Sans"/>
                <a:cs typeface="Open Sans"/>
                <a:sym typeface="Open Sans"/>
              </a:rPr>
              <a:t>Design Review 4:</a:t>
            </a:r>
            <a:r>
              <a:rPr lang="en" sz="1600"/>
              <a:t> 11 February 2024*</a:t>
            </a:r>
            <a:endParaRPr sz="1600"/>
          </a:p>
          <a:p>
            <a:pPr indent="-330200" lvl="0" marL="457200" rtl="0" algn="l">
              <a:lnSpc>
                <a:spcPct val="150000"/>
              </a:lnSpc>
              <a:spcBef>
                <a:spcPts val="0"/>
              </a:spcBef>
              <a:spcAft>
                <a:spcPts val="0"/>
              </a:spcAft>
              <a:buSzPts val="1600"/>
              <a:buChar char="●"/>
            </a:pPr>
            <a:r>
              <a:rPr b="1" lang="en" sz="1600">
                <a:latin typeface="Open Sans"/>
                <a:ea typeface="Open Sans"/>
                <a:cs typeface="Open Sans"/>
                <a:sym typeface="Open Sans"/>
              </a:rPr>
              <a:t>2nd Interim Progress Report:</a:t>
            </a:r>
            <a:r>
              <a:rPr lang="en" sz="1600"/>
              <a:t> 16 February 2024</a:t>
            </a:r>
            <a:endParaRPr sz="1600"/>
          </a:p>
          <a:p>
            <a:pPr indent="-330200" lvl="0" marL="457200" rtl="0" algn="l">
              <a:lnSpc>
                <a:spcPct val="150000"/>
              </a:lnSpc>
              <a:spcBef>
                <a:spcPts val="0"/>
              </a:spcBef>
              <a:spcAft>
                <a:spcPts val="0"/>
              </a:spcAft>
              <a:buSzPts val="1600"/>
              <a:buChar char="●"/>
            </a:pPr>
            <a:r>
              <a:rPr b="1" lang="en" sz="1600">
                <a:latin typeface="Open Sans"/>
                <a:ea typeface="Open Sans"/>
                <a:cs typeface="Open Sans"/>
                <a:sym typeface="Open Sans"/>
              </a:rPr>
              <a:t>Test Launch Manufacturing Deadline: </a:t>
            </a:r>
            <a:r>
              <a:rPr lang="en" sz="1600"/>
              <a:t>7 April 2024*</a:t>
            </a:r>
            <a:endParaRPr sz="1600"/>
          </a:p>
          <a:p>
            <a:pPr indent="-330200" lvl="0" marL="457200" rtl="0" algn="l">
              <a:lnSpc>
                <a:spcPct val="150000"/>
              </a:lnSpc>
              <a:spcBef>
                <a:spcPts val="0"/>
              </a:spcBef>
              <a:spcAft>
                <a:spcPts val="0"/>
              </a:spcAft>
              <a:buSzPts val="1600"/>
              <a:buChar char="●"/>
            </a:pPr>
            <a:r>
              <a:rPr b="1" lang="en" sz="1600">
                <a:latin typeface="Open Sans"/>
                <a:ea typeface="Open Sans"/>
                <a:cs typeface="Open Sans"/>
                <a:sym typeface="Open Sans"/>
              </a:rPr>
              <a:t>3rd Interim Progress Report:</a:t>
            </a:r>
            <a:r>
              <a:rPr lang="en" sz="1600"/>
              <a:t> 19 April 2024</a:t>
            </a:r>
            <a:endParaRPr sz="1600"/>
          </a:p>
          <a:p>
            <a:pPr indent="-330200" lvl="0" marL="457200" rtl="0" algn="l">
              <a:lnSpc>
                <a:spcPct val="150000"/>
              </a:lnSpc>
              <a:spcBef>
                <a:spcPts val="0"/>
              </a:spcBef>
              <a:spcAft>
                <a:spcPts val="0"/>
              </a:spcAft>
              <a:buSzPts val="1600"/>
              <a:buChar char="●"/>
            </a:pPr>
            <a:r>
              <a:rPr b="1" lang="en" sz="1600">
                <a:latin typeface="Open Sans"/>
                <a:ea typeface="Open Sans"/>
                <a:cs typeface="Open Sans"/>
                <a:sym typeface="Open Sans"/>
              </a:rPr>
              <a:t>Test Launch: </a:t>
            </a:r>
            <a:r>
              <a:rPr lang="en" sz="1600"/>
              <a:t>18</a:t>
            </a:r>
            <a:r>
              <a:rPr lang="en" sz="1600"/>
              <a:t>-21 April 2024*</a:t>
            </a:r>
            <a:endParaRPr sz="1600"/>
          </a:p>
          <a:p>
            <a:pPr indent="-330200" lvl="0" marL="457200" rtl="0" algn="l">
              <a:lnSpc>
                <a:spcPct val="150000"/>
              </a:lnSpc>
              <a:spcBef>
                <a:spcPts val="0"/>
              </a:spcBef>
              <a:spcAft>
                <a:spcPts val="0"/>
              </a:spcAft>
              <a:buSzPts val="1600"/>
              <a:buChar char="●"/>
            </a:pPr>
            <a:r>
              <a:rPr b="1" lang="en" sz="1600">
                <a:latin typeface="Open Sans"/>
                <a:ea typeface="Open Sans"/>
                <a:cs typeface="Open Sans"/>
                <a:sym typeface="Open Sans"/>
              </a:rPr>
              <a:t>Project Technical Report, Poster/Podium Session Materials:</a:t>
            </a:r>
            <a:r>
              <a:rPr lang="en" sz="1600"/>
              <a:t> 10 May 2024</a:t>
            </a:r>
            <a:endParaRPr sz="1600"/>
          </a:p>
          <a:p>
            <a:pPr indent="-330200" lvl="0" marL="457200" rtl="0" algn="l">
              <a:lnSpc>
                <a:spcPct val="150000"/>
              </a:lnSpc>
              <a:spcBef>
                <a:spcPts val="0"/>
              </a:spcBef>
              <a:spcAft>
                <a:spcPts val="0"/>
              </a:spcAft>
              <a:buSzPts val="1600"/>
              <a:buChar char="●"/>
            </a:pPr>
            <a:r>
              <a:rPr b="1" lang="en" sz="1600">
                <a:latin typeface="Open Sans"/>
                <a:ea typeface="Open Sans"/>
                <a:cs typeface="Open Sans"/>
                <a:sym typeface="Open Sans"/>
              </a:rPr>
              <a:t>Spaceport America Cup:</a:t>
            </a:r>
            <a:r>
              <a:rPr lang="en" sz="1600"/>
              <a:t> 17-21 June 2023</a:t>
            </a:r>
            <a:endParaRPr sz="1600"/>
          </a:p>
        </p:txBody>
      </p:sp>
      <p:sp>
        <p:nvSpPr>
          <p:cNvPr id="96" name="Google Shape;96;p18"/>
          <p:cNvSpPr txBox="1"/>
          <p:nvPr/>
        </p:nvSpPr>
        <p:spPr>
          <a:xfrm>
            <a:off x="6851950" y="4703625"/>
            <a:ext cx="1517700" cy="30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chemeClr val="dk2"/>
                </a:solidFill>
                <a:latin typeface="Open Sans Medium"/>
                <a:ea typeface="Open Sans Medium"/>
                <a:cs typeface="Open Sans Medium"/>
                <a:sym typeface="Open Sans Medium"/>
              </a:rPr>
              <a:t>*internal deadline</a:t>
            </a:r>
            <a:endParaRPr sz="1100">
              <a:solidFill>
                <a:schemeClr val="dk2"/>
              </a:solidFill>
              <a:latin typeface="Open Sans Medium"/>
              <a:ea typeface="Open Sans Medium"/>
              <a:cs typeface="Open Sans Medium"/>
              <a:sym typeface="Open Sans Medium"/>
            </a:endParaRP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639" name="Shape 639"/>
        <p:cNvGrpSpPr/>
        <p:nvPr/>
      </p:nvGrpSpPr>
      <p:grpSpPr>
        <a:xfrm>
          <a:off x="0" y="0"/>
          <a:ext cx="0" cy="0"/>
          <a:chOff x="0" y="0"/>
          <a:chExt cx="0" cy="0"/>
        </a:xfrm>
      </p:grpSpPr>
      <p:sp>
        <p:nvSpPr>
          <p:cNvPr id="640" name="Google Shape;640;p7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Flutter Stability</a:t>
            </a:r>
            <a:endParaRPr b="1">
              <a:solidFill>
                <a:srgbClr val="AF1F39"/>
              </a:solidFill>
              <a:latin typeface="Helvetica Neue"/>
              <a:ea typeface="Helvetica Neue"/>
              <a:cs typeface="Helvetica Neue"/>
              <a:sym typeface="Helvetica Neue"/>
            </a:endParaRPr>
          </a:p>
        </p:txBody>
      </p:sp>
      <p:sp>
        <p:nvSpPr>
          <p:cNvPr id="641" name="Google Shape;641;p7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aphicFrame>
        <p:nvGraphicFramePr>
          <p:cNvPr id="642" name="Google Shape;642;p72"/>
          <p:cNvGraphicFramePr/>
          <p:nvPr/>
        </p:nvGraphicFramePr>
        <p:xfrm>
          <a:off x="311688" y="1634500"/>
          <a:ext cx="3000000" cy="3000000"/>
        </p:xfrm>
        <a:graphic>
          <a:graphicData uri="http://schemas.openxmlformats.org/drawingml/2006/table">
            <a:tbl>
              <a:tblPr>
                <a:noFill/>
                <a:tableStyleId>{FFA19231-62AA-4FEE-8271-AC25EC2EFC70}</a:tableStyleId>
              </a:tblPr>
              <a:tblGrid>
                <a:gridCol w="946475"/>
                <a:gridCol w="1747975"/>
                <a:gridCol w="1886125"/>
                <a:gridCol w="1886125"/>
                <a:gridCol w="1886125"/>
              </a:tblGrid>
              <a:tr h="486125">
                <a:tc gridSpan="2">
                  <a:txBody>
                    <a:bodyPr/>
                    <a:lstStyle/>
                    <a:p>
                      <a:pPr indent="0" lvl="0" marL="0" rtl="0" algn="l">
                        <a:spcBef>
                          <a:spcPts val="0"/>
                        </a:spcBef>
                        <a:spcAft>
                          <a:spcPts val="0"/>
                        </a:spcAft>
                        <a:buNone/>
                      </a:pPr>
                      <a:r>
                        <a:t/>
                      </a:r>
                      <a:endParaRPr sz="1200">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hMerge="1"/>
                <a:tc>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Open Sans"/>
                          <a:ea typeface="Open Sans"/>
                          <a:cs typeface="Open Sans"/>
                          <a:sym typeface="Open Sans"/>
                        </a:rPr>
                        <a:t>Velocity @ max dynamic pressure (ft/s)</a:t>
                      </a:r>
                      <a:endParaRPr b="1" sz="1200">
                        <a:solidFill>
                          <a:schemeClr val="dk1"/>
                        </a:solidFill>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chemeClr val="dk1"/>
                          </a:solidFill>
                          <a:latin typeface="Open Sans"/>
                          <a:ea typeface="Open Sans"/>
                          <a:cs typeface="Open Sans"/>
                          <a:sym typeface="Open Sans"/>
                        </a:rPr>
                        <a:t>Flutter Speed (ft/s)</a:t>
                      </a:r>
                      <a:endParaRPr b="1" sz="1200">
                        <a:solidFill>
                          <a:schemeClr val="dk1"/>
                        </a:solidFill>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chemeClr val="dk1"/>
                          </a:solidFill>
                          <a:latin typeface="Open Sans"/>
                          <a:ea typeface="Open Sans"/>
                          <a:cs typeface="Open Sans"/>
                          <a:sym typeface="Open Sans"/>
                        </a:rPr>
                        <a:t>% of Spaceport America Requirement</a:t>
                      </a:r>
                      <a:endParaRPr b="1" sz="1200">
                        <a:solidFill>
                          <a:schemeClr val="dk1"/>
                        </a:solidFill>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ctr">
                        <a:spcBef>
                          <a:spcPts val="0"/>
                        </a:spcBef>
                        <a:spcAft>
                          <a:spcPts val="0"/>
                        </a:spcAft>
                        <a:buNone/>
                      </a:pPr>
                      <a:r>
                        <a:rPr b="1" lang="en" sz="1200">
                          <a:latin typeface="Open Sans"/>
                          <a:ea typeface="Open Sans"/>
                          <a:cs typeface="Open Sans"/>
                          <a:sym typeface="Open Sans"/>
                        </a:rPr>
                        <a:t>Booster</a:t>
                      </a:r>
                      <a:endParaRPr b="1" sz="1200">
                        <a:latin typeface="Open Sans"/>
                        <a:ea typeface="Open Sans"/>
                        <a:cs typeface="Open Sans"/>
                        <a:sym typeface="Open Sans"/>
                      </a:endParaRPr>
                    </a:p>
                  </a:txBody>
                  <a:tcPr marT="91425" marB="91425" marR="91425" marL="91425"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38100">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Open Sans"/>
                          <a:ea typeface="Open Sans"/>
                          <a:cs typeface="Open Sans"/>
                          <a:sym typeface="Open Sans"/>
                        </a:rPr>
                        <a:t>Before Separation</a:t>
                      </a:r>
                      <a:endParaRPr sz="1200">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38100">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Open Sans"/>
                          <a:ea typeface="Open Sans"/>
                          <a:cs typeface="Open Sans"/>
                          <a:sym typeface="Open Sans"/>
                        </a:rPr>
                        <a:t>925.4</a:t>
                      </a:r>
                      <a:endParaRPr sz="1200">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38100">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Open Sans"/>
                          <a:ea typeface="Open Sans"/>
                          <a:cs typeface="Open Sans"/>
                          <a:sym typeface="Open Sans"/>
                        </a:rPr>
                        <a:t>2414</a:t>
                      </a:r>
                      <a:endParaRPr sz="1200">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38100">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 sz="1200">
                          <a:latin typeface="Open Sans"/>
                          <a:ea typeface="Open Sans"/>
                          <a:cs typeface="Open Sans"/>
                          <a:sym typeface="Open Sans"/>
                        </a:rPr>
                        <a:t>174</a:t>
                      </a:r>
                      <a:endParaRPr b="1" sz="1200">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38100">
                      <a:solidFill>
                        <a:schemeClr val="dk1"/>
                      </a:solidFill>
                      <a:prstDash val="solid"/>
                      <a:round/>
                      <a:headEnd len="sm" w="sm" type="none"/>
                      <a:tailEnd len="sm" w="sm" type="none"/>
                    </a:lnB>
                  </a:tcPr>
                </a:tc>
              </a:tr>
              <a:tr h="381000">
                <a:tc rowSpan="2">
                  <a:txBody>
                    <a:bodyPr/>
                    <a:lstStyle/>
                    <a:p>
                      <a:pPr indent="0" lvl="0" marL="0" rtl="0" algn="ctr">
                        <a:spcBef>
                          <a:spcPts val="0"/>
                        </a:spcBef>
                        <a:spcAft>
                          <a:spcPts val="0"/>
                        </a:spcAft>
                        <a:buNone/>
                      </a:pPr>
                      <a:r>
                        <a:rPr b="1" lang="en" sz="1200">
                          <a:latin typeface="Open Sans"/>
                          <a:ea typeface="Open Sans"/>
                          <a:cs typeface="Open Sans"/>
                          <a:sym typeface="Open Sans"/>
                        </a:rPr>
                        <a:t>Sustainer</a:t>
                      </a:r>
                      <a:endParaRPr b="1" sz="1200">
                        <a:latin typeface="Open Sans"/>
                        <a:ea typeface="Open Sans"/>
                        <a:cs typeface="Open Sans"/>
                        <a:sym typeface="Open Sans"/>
                      </a:endParaRPr>
                    </a:p>
                  </a:txBody>
                  <a:tcPr marT="91425" marB="91425" marR="91425" marL="91425"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38100">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Open Sans"/>
                          <a:ea typeface="Open Sans"/>
                          <a:cs typeface="Open Sans"/>
                          <a:sym typeface="Open Sans"/>
                        </a:rPr>
                        <a:t>Before Separation</a:t>
                      </a:r>
                      <a:endParaRPr sz="1200">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38100">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Open Sans"/>
                          <a:ea typeface="Open Sans"/>
                          <a:cs typeface="Open Sans"/>
                          <a:sym typeface="Open Sans"/>
                        </a:rPr>
                        <a:t>925.4</a:t>
                      </a:r>
                      <a:endParaRPr sz="1200">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38100">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Open Sans"/>
                          <a:ea typeface="Open Sans"/>
                          <a:cs typeface="Open Sans"/>
                          <a:sym typeface="Open Sans"/>
                        </a:rPr>
                        <a:t>2703</a:t>
                      </a:r>
                      <a:endParaRPr sz="1200">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38100">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 sz="1200">
                          <a:latin typeface="Open Sans"/>
                          <a:ea typeface="Open Sans"/>
                          <a:cs typeface="Open Sans"/>
                          <a:sym typeface="Open Sans"/>
                        </a:rPr>
                        <a:t>195</a:t>
                      </a:r>
                      <a:endParaRPr b="1" sz="1200">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38100">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vMerge="1"/>
                <a:tc>
                  <a:txBody>
                    <a:bodyPr/>
                    <a:lstStyle/>
                    <a:p>
                      <a:pPr indent="0" lvl="0" marL="0" rtl="0" algn="l">
                        <a:spcBef>
                          <a:spcPts val="0"/>
                        </a:spcBef>
                        <a:spcAft>
                          <a:spcPts val="0"/>
                        </a:spcAft>
                        <a:buNone/>
                      </a:pPr>
                      <a:r>
                        <a:rPr lang="en" sz="1200">
                          <a:latin typeface="Open Sans"/>
                          <a:ea typeface="Open Sans"/>
                          <a:cs typeface="Open Sans"/>
                          <a:sym typeface="Open Sans"/>
                        </a:rPr>
                        <a:t>After Separation</a:t>
                      </a:r>
                      <a:endParaRPr sz="1200">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Open Sans"/>
                          <a:ea typeface="Open Sans"/>
                          <a:cs typeface="Open Sans"/>
                          <a:sym typeface="Open Sans"/>
                        </a:rPr>
                        <a:t>1728</a:t>
                      </a:r>
                      <a:endParaRPr sz="1200">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Open Sans"/>
                          <a:ea typeface="Open Sans"/>
                          <a:cs typeface="Open Sans"/>
                          <a:sym typeface="Open Sans"/>
                        </a:rPr>
                        <a:t>3024</a:t>
                      </a:r>
                      <a:endParaRPr sz="1200">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 sz="1200">
                          <a:latin typeface="Open Sans"/>
                          <a:ea typeface="Open Sans"/>
                          <a:cs typeface="Open Sans"/>
                          <a:sym typeface="Open Sans"/>
                        </a:rPr>
                        <a:t>117</a:t>
                      </a:r>
                      <a:endParaRPr b="1" sz="1200">
                        <a:latin typeface="Open Sans"/>
                        <a:ea typeface="Open Sans"/>
                        <a:cs typeface="Open Sans"/>
                        <a:sym typeface="Open Sans"/>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6" name="Shape 646"/>
        <p:cNvGrpSpPr/>
        <p:nvPr/>
      </p:nvGrpSpPr>
      <p:grpSpPr>
        <a:xfrm>
          <a:off x="0" y="0"/>
          <a:ext cx="0" cy="0"/>
          <a:chOff x="0" y="0"/>
          <a:chExt cx="0" cy="0"/>
        </a:xfrm>
      </p:grpSpPr>
      <p:pic>
        <p:nvPicPr>
          <p:cNvPr id="647" name="Google Shape;647;p73"/>
          <p:cNvPicPr preferRelativeResize="0"/>
          <p:nvPr/>
        </p:nvPicPr>
        <p:blipFill>
          <a:blip r:embed="rId3">
            <a:alphaModFix/>
          </a:blip>
          <a:stretch>
            <a:fillRect/>
          </a:stretch>
        </p:blipFill>
        <p:spPr>
          <a:xfrm>
            <a:off x="5517899" y="120975"/>
            <a:ext cx="2217624" cy="2289647"/>
          </a:xfrm>
          <a:prstGeom prst="rect">
            <a:avLst/>
          </a:prstGeom>
          <a:noFill/>
          <a:ln>
            <a:noFill/>
          </a:ln>
        </p:spPr>
      </p:pic>
      <p:sp>
        <p:nvSpPr>
          <p:cNvPr id="648" name="Google Shape;648;p7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Staging Cone</a:t>
            </a:r>
            <a:endParaRPr b="1">
              <a:solidFill>
                <a:srgbClr val="AF1F39"/>
              </a:solidFill>
              <a:latin typeface="Helvetica Neue"/>
              <a:ea typeface="Helvetica Neue"/>
              <a:cs typeface="Helvetica Neue"/>
              <a:sym typeface="Helvetica Neue"/>
            </a:endParaRPr>
          </a:p>
        </p:txBody>
      </p:sp>
      <p:sp>
        <p:nvSpPr>
          <p:cNvPr id="649" name="Google Shape;649;p73"/>
          <p:cNvSpPr txBox="1"/>
          <p:nvPr>
            <p:ph idx="1" type="body"/>
          </p:nvPr>
        </p:nvSpPr>
        <p:spPr>
          <a:xfrm>
            <a:off x="311700" y="1034625"/>
            <a:ext cx="5358600" cy="33492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Clr>
                <a:srgbClr val="000000"/>
              </a:buClr>
              <a:buSzPts val="1800"/>
              <a:buFont typeface="Helvetica Neue"/>
              <a:buChar char="●"/>
            </a:pPr>
            <a:r>
              <a:rPr b="1" lang="en" sz="1800">
                <a:solidFill>
                  <a:srgbClr val="000000"/>
                </a:solidFill>
                <a:latin typeface="Open Sans"/>
                <a:ea typeface="Open Sans"/>
                <a:cs typeface="Open Sans"/>
                <a:sym typeface="Open Sans"/>
              </a:rPr>
              <a:t>Purpose:</a:t>
            </a:r>
            <a:r>
              <a:rPr lang="en" sz="1800">
                <a:solidFill>
                  <a:srgbClr val="000000"/>
                </a:solidFill>
                <a:latin typeface="Open Sans"/>
                <a:ea typeface="Open Sans"/>
                <a:cs typeface="Open Sans"/>
                <a:sym typeface="Open Sans"/>
              </a:rPr>
              <a:t> Transitions from booster to sustainer</a:t>
            </a:r>
            <a:endParaRPr sz="1800">
              <a:solidFill>
                <a:srgbClr val="000000"/>
              </a:solidFill>
              <a:latin typeface="Open Sans"/>
              <a:ea typeface="Open Sans"/>
              <a:cs typeface="Open Sans"/>
              <a:sym typeface="Open Sans"/>
            </a:endParaRPr>
          </a:p>
          <a:p>
            <a:pPr indent="-342900" lvl="0" marL="457200" rtl="0" algn="l">
              <a:spcBef>
                <a:spcPts val="0"/>
              </a:spcBef>
              <a:spcAft>
                <a:spcPts val="0"/>
              </a:spcAft>
              <a:buClr>
                <a:srgbClr val="000000"/>
              </a:buClr>
              <a:buSzPts val="1800"/>
              <a:buFont typeface="Open Sans"/>
              <a:buChar char="●"/>
            </a:pPr>
            <a:r>
              <a:rPr lang="en" sz="1800">
                <a:solidFill>
                  <a:srgbClr val="000000"/>
                </a:solidFill>
                <a:latin typeface="Open Sans"/>
                <a:ea typeface="Open Sans"/>
                <a:cs typeface="Open Sans"/>
                <a:sym typeface="Open Sans"/>
              </a:rPr>
              <a:t>Aluminum Alloy: 6061- T6 (SS)</a:t>
            </a:r>
            <a:endParaRPr sz="1800">
              <a:solidFill>
                <a:srgbClr val="000000"/>
              </a:solidFill>
              <a:latin typeface="Open Sans"/>
              <a:ea typeface="Open Sans"/>
              <a:cs typeface="Open Sans"/>
              <a:sym typeface="Open Sans"/>
            </a:endParaRPr>
          </a:p>
          <a:p>
            <a:pPr indent="-342900" lvl="0" marL="457200" rtl="0" algn="l">
              <a:spcBef>
                <a:spcPts val="0"/>
              </a:spcBef>
              <a:spcAft>
                <a:spcPts val="0"/>
              </a:spcAft>
              <a:buClr>
                <a:srgbClr val="000000"/>
              </a:buClr>
              <a:buSzPts val="1800"/>
              <a:buFont typeface="Open Sans"/>
              <a:buChar char="●"/>
            </a:pPr>
            <a:r>
              <a:rPr b="1" lang="en" sz="1800">
                <a:solidFill>
                  <a:srgbClr val="000000"/>
                </a:solidFill>
                <a:latin typeface="Open Sans"/>
                <a:ea typeface="Open Sans"/>
                <a:cs typeface="Open Sans"/>
                <a:sym typeface="Open Sans"/>
              </a:rPr>
              <a:t>Mass: 2.35 lbs</a:t>
            </a:r>
            <a:endParaRPr b="1" sz="1800">
              <a:solidFill>
                <a:srgbClr val="000000"/>
              </a:solidFill>
              <a:latin typeface="Open Sans"/>
              <a:ea typeface="Open Sans"/>
              <a:cs typeface="Open Sans"/>
              <a:sym typeface="Open Sans"/>
            </a:endParaRPr>
          </a:p>
          <a:p>
            <a:pPr indent="0" lvl="0" marL="0" rtl="0" algn="l">
              <a:spcBef>
                <a:spcPts val="0"/>
              </a:spcBef>
              <a:spcAft>
                <a:spcPts val="0"/>
              </a:spcAft>
              <a:buNone/>
            </a:pPr>
            <a:r>
              <a:t/>
            </a:r>
            <a:endParaRPr sz="1800">
              <a:solidFill>
                <a:srgbClr val="000000"/>
              </a:solidFill>
              <a:latin typeface="Open Sans"/>
              <a:ea typeface="Open Sans"/>
              <a:cs typeface="Open Sans"/>
              <a:sym typeface="Open Sans"/>
            </a:endParaRPr>
          </a:p>
          <a:p>
            <a:pPr indent="0" lvl="0" marL="0" rtl="0" algn="l">
              <a:spcBef>
                <a:spcPts val="0"/>
              </a:spcBef>
              <a:spcAft>
                <a:spcPts val="0"/>
              </a:spcAft>
              <a:buNone/>
            </a:pPr>
            <a:r>
              <a:t/>
            </a:r>
            <a:endParaRPr sz="1800">
              <a:solidFill>
                <a:srgbClr val="000000"/>
              </a:solidFill>
              <a:latin typeface="Helvetica Neue"/>
              <a:ea typeface="Helvetica Neue"/>
              <a:cs typeface="Helvetica Neue"/>
              <a:sym typeface="Helvetica Neue"/>
            </a:endParaRPr>
          </a:p>
        </p:txBody>
      </p:sp>
      <p:sp>
        <p:nvSpPr>
          <p:cNvPr id="650" name="Google Shape;650;p7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651" name="Google Shape;651;p73"/>
          <p:cNvSpPr txBox="1"/>
          <p:nvPr/>
        </p:nvSpPr>
        <p:spPr>
          <a:xfrm>
            <a:off x="446175" y="2393500"/>
            <a:ext cx="4058700" cy="2213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 sz="1800">
                <a:solidFill>
                  <a:schemeClr val="dk1"/>
                </a:solidFill>
                <a:latin typeface="Open Sans"/>
                <a:ea typeface="Open Sans"/>
                <a:cs typeface="Open Sans"/>
                <a:sym typeface="Open Sans"/>
              </a:rPr>
              <a:t>Forces:</a:t>
            </a:r>
            <a:endParaRPr b="1" sz="1800">
              <a:solidFill>
                <a:schemeClr val="dk1"/>
              </a:solidFill>
              <a:latin typeface="Open Sans"/>
              <a:ea typeface="Open Sans"/>
              <a:cs typeface="Open Sans"/>
              <a:sym typeface="Open Sans"/>
            </a:endParaRPr>
          </a:p>
          <a:p>
            <a:pPr indent="-342900" lvl="0" marL="457200" rtl="0" algn="l">
              <a:lnSpc>
                <a:spcPct val="115000"/>
              </a:lnSpc>
              <a:spcBef>
                <a:spcPts val="0"/>
              </a:spcBef>
              <a:spcAft>
                <a:spcPts val="0"/>
              </a:spcAft>
              <a:buClr>
                <a:schemeClr val="dk1"/>
              </a:buClr>
              <a:buSzPts val="1800"/>
              <a:buFont typeface="Open Sans"/>
              <a:buChar char="●"/>
            </a:pPr>
            <a:r>
              <a:rPr b="1" lang="en" sz="1800">
                <a:solidFill>
                  <a:schemeClr val="dk1"/>
                </a:solidFill>
                <a:latin typeface="Open Sans"/>
                <a:ea typeface="Open Sans"/>
                <a:cs typeface="Open Sans"/>
                <a:sym typeface="Open Sans"/>
              </a:rPr>
              <a:t>Sustainer Mass x Max gs + Drag</a:t>
            </a:r>
            <a:r>
              <a:rPr b="1" lang="en" sz="1800">
                <a:solidFill>
                  <a:schemeClr val="dk1"/>
                </a:solidFill>
                <a:latin typeface="Open Sans"/>
                <a:ea typeface="Open Sans"/>
                <a:cs typeface="Open Sans"/>
                <a:sym typeface="Open Sans"/>
              </a:rPr>
              <a:t> (3145 N) </a:t>
            </a:r>
            <a:endParaRPr sz="1800">
              <a:solidFill>
                <a:schemeClr val="dk1"/>
              </a:solidFill>
              <a:latin typeface="Open Sans"/>
              <a:ea typeface="Open Sans"/>
              <a:cs typeface="Open Sans"/>
              <a:sym typeface="Open Sans"/>
            </a:endParaRPr>
          </a:p>
          <a:p>
            <a:pPr indent="-342900" lvl="0" marL="457200" rtl="0" algn="l">
              <a:lnSpc>
                <a:spcPct val="115000"/>
              </a:lnSpc>
              <a:spcBef>
                <a:spcPts val="0"/>
              </a:spcBef>
              <a:spcAft>
                <a:spcPts val="0"/>
              </a:spcAft>
              <a:buClr>
                <a:schemeClr val="dk1"/>
              </a:buClr>
              <a:buSzPts val="1800"/>
              <a:buFont typeface="Open Sans"/>
              <a:buChar char="●"/>
            </a:pPr>
            <a:r>
              <a:rPr b="1" lang="en" sz="1800">
                <a:solidFill>
                  <a:schemeClr val="dk1"/>
                </a:solidFill>
                <a:latin typeface="Open Sans"/>
                <a:ea typeface="Open Sans"/>
                <a:cs typeface="Open Sans"/>
                <a:sym typeface="Open Sans"/>
              </a:rPr>
              <a:t>Min. Factor of Safety: 3</a:t>
            </a:r>
            <a:endParaRPr b="1" sz="1800">
              <a:solidFill>
                <a:schemeClr val="dk1"/>
              </a:solidFill>
              <a:latin typeface="Open Sans"/>
              <a:ea typeface="Open Sans"/>
              <a:cs typeface="Open Sans"/>
              <a:sym typeface="Open Sans"/>
            </a:endParaRPr>
          </a:p>
          <a:p>
            <a:pPr indent="0" lvl="0" marL="457200" rtl="0" algn="l">
              <a:lnSpc>
                <a:spcPct val="115000"/>
              </a:lnSpc>
              <a:spcBef>
                <a:spcPts val="0"/>
              </a:spcBef>
              <a:spcAft>
                <a:spcPts val="0"/>
              </a:spcAft>
              <a:buClr>
                <a:schemeClr val="dk1"/>
              </a:buClr>
              <a:buSzPts val="1100"/>
              <a:buFont typeface="Arial"/>
              <a:buNone/>
            </a:pPr>
            <a:r>
              <a:t/>
            </a:r>
            <a:endParaRPr b="1" sz="1800">
              <a:solidFill>
                <a:schemeClr val="dk1"/>
              </a:solidFill>
              <a:highlight>
                <a:schemeClr val="accent6"/>
              </a:highlight>
              <a:latin typeface="Helvetica Neue"/>
              <a:ea typeface="Helvetica Neue"/>
              <a:cs typeface="Helvetica Neue"/>
              <a:sym typeface="Helvetica Neue"/>
            </a:endParaRPr>
          </a:p>
          <a:p>
            <a:pPr indent="0" lvl="0" marL="0" rtl="0" algn="l">
              <a:spcBef>
                <a:spcPts val="0"/>
              </a:spcBef>
              <a:spcAft>
                <a:spcPts val="0"/>
              </a:spcAft>
              <a:buNone/>
            </a:pPr>
            <a:r>
              <a:t/>
            </a:r>
            <a:endParaRPr sz="2000">
              <a:solidFill>
                <a:schemeClr val="dk2"/>
              </a:solidFill>
              <a:latin typeface="Open Sans Medium"/>
              <a:ea typeface="Open Sans Medium"/>
              <a:cs typeface="Open Sans Medium"/>
              <a:sym typeface="Open Sans Medium"/>
            </a:endParaRPr>
          </a:p>
        </p:txBody>
      </p:sp>
      <p:sp>
        <p:nvSpPr>
          <p:cNvPr id="652" name="Google Shape;652;p73"/>
          <p:cNvSpPr txBox="1"/>
          <p:nvPr/>
        </p:nvSpPr>
        <p:spPr>
          <a:xfrm>
            <a:off x="5537075" y="4583200"/>
            <a:ext cx="3069000" cy="3642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dk1"/>
                </a:solidFill>
                <a:latin typeface="Open Sans"/>
                <a:ea typeface="Open Sans"/>
                <a:cs typeface="Open Sans"/>
                <a:sym typeface="Open Sans"/>
              </a:rPr>
              <a:t>Sustainer Mass * Max gs + Drag</a:t>
            </a:r>
            <a:endParaRPr b="1">
              <a:solidFill>
                <a:schemeClr val="dk1"/>
              </a:solidFill>
              <a:latin typeface="Open Sans"/>
              <a:ea typeface="Open Sans"/>
              <a:cs typeface="Open Sans"/>
              <a:sym typeface="Open Sans"/>
            </a:endParaRPr>
          </a:p>
        </p:txBody>
      </p:sp>
      <p:sp>
        <p:nvSpPr>
          <p:cNvPr id="653" name="Google Shape;653;p73"/>
          <p:cNvSpPr/>
          <p:nvPr/>
        </p:nvSpPr>
        <p:spPr>
          <a:xfrm>
            <a:off x="7710200" y="575950"/>
            <a:ext cx="1349100" cy="5481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Open Sans Medium"/>
                <a:ea typeface="Open Sans Medium"/>
                <a:cs typeface="Open Sans Medium"/>
                <a:sym typeface="Open Sans Medium"/>
              </a:rPr>
              <a:t>sustainer nozzle</a:t>
            </a:r>
            <a:endParaRPr>
              <a:latin typeface="Open Sans Medium"/>
              <a:ea typeface="Open Sans Medium"/>
              <a:cs typeface="Open Sans Medium"/>
              <a:sym typeface="Open Sans Medium"/>
            </a:endParaRPr>
          </a:p>
        </p:txBody>
      </p:sp>
      <p:sp>
        <p:nvSpPr>
          <p:cNvPr id="654" name="Google Shape;654;p73"/>
          <p:cNvSpPr/>
          <p:nvPr/>
        </p:nvSpPr>
        <p:spPr>
          <a:xfrm>
            <a:off x="7760800" y="1871550"/>
            <a:ext cx="1349100" cy="3936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Open Sans Medium"/>
                <a:ea typeface="Open Sans Medium"/>
                <a:cs typeface="Open Sans Medium"/>
                <a:sym typeface="Open Sans Medium"/>
              </a:rPr>
              <a:t>staging cone</a:t>
            </a:r>
            <a:endParaRPr>
              <a:latin typeface="Open Sans Medium"/>
              <a:ea typeface="Open Sans Medium"/>
              <a:cs typeface="Open Sans Medium"/>
              <a:sym typeface="Open Sans Medium"/>
            </a:endParaRPr>
          </a:p>
        </p:txBody>
      </p:sp>
      <p:sp>
        <p:nvSpPr>
          <p:cNvPr id="655" name="Google Shape;655;p73"/>
          <p:cNvSpPr/>
          <p:nvPr/>
        </p:nvSpPr>
        <p:spPr>
          <a:xfrm>
            <a:off x="4594125" y="2404163"/>
            <a:ext cx="1475700" cy="7926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Open Sans Medium"/>
                <a:ea typeface="Open Sans Medium"/>
                <a:cs typeface="Open Sans Medium"/>
                <a:sym typeface="Open Sans Medium"/>
              </a:rPr>
              <a:t>eye bolt (recovery attachment)</a:t>
            </a:r>
            <a:endParaRPr>
              <a:latin typeface="Open Sans Medium"/>
              <a:ea typeface="Open Sans Medium"/>
              <a:cs typeface="Open Sans Medium"/>
              <a:sym typeface="Open Sans Medium"/>
            </a:endParaRPr>
          </a:p>
        </p:txBody>
      </p:sp>
      <p:cxnSp>
        <p:nvCxnSpPr>
          <p:cNvPr id="656" name="Google Shape;656;p73"/>
          <p:cNvCxnSpPr/>
          <p:nvPr/>
        </p:nvCxnSpPr>
        <p:spPr>
          <a:xfrm flipH="1">
            <a:off x="7264300" y="1124050"/>
            <a:ext cx="732600" cy="151500"/>
          </a:xfrm>
          <a:prstGeom prst="straightConnector1">
            <a:avLst/>
          </a:prstGeom>
          <a:noFill/>
          <a:ln cap="flat" cmpd="sng" w="19050">
            <a:solidFill>
              <a:schemeClr val="dk1"/>
            </a:solidFill>
            <a:prstDash val="solid"/>
            <a:round/>
            <a:headEnd len="med" w="med" type="none"/>
            <a:tailEnd len="med" w="med" type="none"/>
          </a:ln>
        </p:spPr>
      </p:cxnSp>
      <p:cxnSp>
        <p:nvCxnSpPr>
          <p:cNvPr id="657" name="Google Shape;657;p73"/>
          <p:cNvCxnSpPr>
            <a:stCxn id="654" idx="1"/>
          </p:cNvCxnSpPr>
          <p:nvPr/>
        </p:nvCxnSpPr>
        <p:spPr>
          <a:xfrm rot="10800000">
            <a:off x="7315600" y="2047050"/>
            <a:ext cx="445200" cy="21300"/>
          </a:xfrm>
          <a:prstGeom prst="straightConnector1">
            <a:avLst/>
          </a:prstGeom>
          <a:noFill/>
          <a:ln cap="flat" cmpd="sng" w="19050">
            <a:solidFill>
              <a:schemeClr val="dk1"/>
            </a:solidFill>
            <a:prstDash val="solid"/>
            <a:round/>
            <a:headEnd len="med" w="med" type="none"/>
            <a:tailEnd len="med" w="med" type="none"/>
          </a:ln>
        </p:spPr>
      </p:cxnSp>
      <p:cxnSp>
        <p:nvCxnSpPr>
          <p:cNvPr id="658" name="Google Shape;658;p73"/>
          <p:cNvCxnSpPr/>
          <p:nvPr/>
        </p:nvCxnSpPr>
        <p:spPr>
          <a:xfrm flipH="1" rot="10800000">
            <a:off x="5779275" y="2047475"/>
            <a:ext cx="666000" cy="354000"/>
          </a:xfrm>
          <a:prstGeom prst="straightConnector1">
            <a:avLst/>
          </a:prstGeom>
          <a:noFill/>
          <a:ln cap="flat" cmpd="sng" w="19050">
            <a:solidFill>
              <a:schemeClr val="dk1"/>
            </a:solidFill>
            <a:prstDash val="solid"/>
            <a:round/>
            <a:headEnd len="med" w="med" type="none"/>
            <a:tailEnd len="med" w="med" type="none"/>
          </a:ln>
        </p:spPr>
      </p:cxnSp>
      <p:pic>
        <p:nvPicPr>
          <p:cNvPr id="659" name="Google Shape;659;p73"/>
          <p:cNvPicPr preferRelativeResize="0"/>
          <p:nvPr/>
        </p:nvPicPr>
        <p:blipFill>
          <a:blip r:embed="rId4">
            <a:alphaModFix/>
          </a:blip>
          <a:stretch>
            <a:fillRect/>
          </a:stretch>
        </p:blipFill>
        <p:spPr>
          <a:xfrm>
            <a:off x="6159075" y="2553875"/>
            <a:ext cx="2576401" cy="1876926"/>
          </a:xfrm>
          <a:prstGeom prst="rect">
            <a:avLst/>
          </a:prstGeom>
          <a:noFill/>
          <a:ln>
            <a:noFill/>
          </a:ln>
        </p:spPr>
      </p:pic>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3" name="Shape 663"/>
        <p:cNvGrpSpPr/>
        <p:nvPr/>
      </p:nvGrpSpPr>
      <p:grpSpPr>
        <a:xfrm>
          <a:off x="0" y="0"/>
          <a:ext cx="0" cy="0"/>
          <a:chOff x="0" y="0"/>
          <a:chExt cx="0" cy="0"/>
        </a:xfrm>
      </p:grpSpPr>
      <p:sp>
        <p:nvSpPr>
          <p:cNvPr id="664" name="Google Shape;664;p7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9285"/>
              <a:buFont typeface="Arial"/>
              <a:buNone/>
            </a:pPr>
            <a:r>
              <a:rPr lang="en">
                <a:solidFill>
                  <a:srgbClr val="AF1F39"/>
                </a:solidFill>
              </a:rPr>
              <a:t>Possible Failure Modes</a:t>
            </a:r>
            <a:endParaRPr/>
          </a:p>
        </p:txBody>
      </p:sp>
      <p:sp>
        <p:nvSpPr>
          <p:cNvPr id="665" name="Google Shape;665;p7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aphicFrame>
        <p:nvGraphicFramePr>
          <p:cNvPr id="666" name="Google Shape;666;p74"/>
          <p:cNvGraphicFramePr/>
          <p:nvPr/>
        </p:nvGraphicFramePr>
        <p:xfrm>
          <a:off x="800100" y="1009650"/>
          <a:ext cx="3000000" cy="3000000"/>
        </p:xfrm>
        <a:graphic>
          <a:graphicData uri="http://schemas.openxmlformats.org/drawingml/2006/table">
            <a:tbl>
              <a:tblPr>
                <a:noFill/>
                <a:tableStyleId>{FFA19231-62AA-4FEE-8271-AC25EC2EFC70}</a:tableStyleId>
              </a:tblPr>
              <a:tblGrid>
                <a:gridCol w="1757925"/>
                <a:gridCol w="1187875"/>
                <a:gridCol w="928725"/>
                <a:gridCol w="3364475"/>
              </a:tblGrid>
              <a:tr h="381000">
                <a:tc>
                  <a:txBody>
                    <a:bodyPr/>
                    <a:lstStyle/>
                    <a:p>
                      <a:pPr indent="0" lvl="0" marL="0" rtl="0" algn="l">
                        <a:spcBef>
                          <a:spcPts val="0"/>
                        </a:spcBef>
                        <a:spcAft>
                          <a:spcPts val="0"/>
                        </a:spcAft>
                        <a:buNone/>
                      </a:pPr>
                      <a:r>
                        <a:rPr b="1" lang="en">
                          <a:latin typeface="Open Sans"/>
                          <a:ea typeface="Open Sans"/>
                          <a:cs typeface="Open Sans"/>
                          <a:sym typeface="Open Sans"/>
                        </a:rPr>
                        <a:t>Failure Mode</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b="1" lang="en">
                          <a:latin typeface="Open Sans"/>
                          <a:ea typeface="Open Sans"/>
                          <a:cs typeface="Open Sans"/>
                          <a:sym typeface="Open Sans"/>
                        </a:rPr>
                        <a:t>Probability</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b="1" lang="en">
                          <a:latin typeface="Open Sans"/>
                          <a:ea typeface="Open Sans"/>
                          <a:cs typeface="Open Sans"/>
                          <a:sym typeface="Open Sans"/>
                        </a:rPr>
                        <a:t>Severity</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b="1" lang="en">
                          <a:latin typeface="Open Sans"/>
                          <a:ea typeface="Open Sans"/>
                          <a:cs typeface="Open Sans"/>
                          <a:sym typeface="Open Sans"/>
                        </a:rPr>
                        <a:t>Mitigation</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4CCCC"/>
                    </a:solidFill>
                  </a:tcPr>
                </a:tc>
              </a:tr>
              <a:tr h="381000">
                <a:tc>
                  <a:txBody>
                    <a:bodyPr/>
                    <a:lstStyle/>
                    <a:p>
                      <a:pPr indent="0" lvl="0" marL="0" rtl="0" algn="l">
                        <a:lnSpc>
                          <a:spcPct val="115000"/>
                        </a:lnSpc>
                        <a:spcBef>
                          <a:spcPts val="0"/>
                        </a:spcBef>
                        <a:spcAft>
                          <a:spcPts val="1200"/>
                        </a:spcAft>
                        <a:buClr>
                          <a:schemeClr val="dk1"/>
                        </a:buClr>
                        <a:buSzPts val="1100"/>
                        <a:buFont typeface="Arial"/>
                        <a:buNone/>
                      </a:pPr>
                      <a:r>
                        <a:rPr b="1" lang="en">
                          <a:solidFill>
                            <a:schemeClr val="dk1"/>
                          </a:solidFill>
                          <a:latin typeface="Open Sans"/>
                          <a:ea typeface="Open Sans"/>
                          <a:cs typeface="Open Sans"/>
                          <a:sym typeface="Open Sans"/>
                        </a:rPr>
                        <a:t>Structural failure of fasteners</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a:solidFill>
                            <a:schemeClr val="dk1"/>
                          </a:solidFill>
                          <a:latin typeface="Open Sans"/>
                          <a:ea typeface="Open Sans"/>
                          <a:cs typeface="Open Sans"/>
                          <a:sym typeface="Open Sans"/>
                        </a:rPr>
                        <a:t>Low</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B6D7A8"/>
                    </a:solidFill>
                  </a:tcPr>
                </a:tc>
                <a:tc>
                  <a:txBody>
                    <a:bodyPr/>
                    <a:lstStyle/>
                    <a:p>
                      <a:pPr indent="0" lvl="0" marL="0" rtl="0" algn="l">
                        <a:spcBef>
                          <a:spcPts val="0"/>
                        </a:spcBef>
                        <a:spcAft>
                          <a:spcPts val="0"/>
                        </a:spcAft>
                        <a:buNone/>
                      </a:pPr>
                      <a:r>
                        <a:rPr lang="en">
                          <a:latin typeface="Open Sans"/>
                          <a:ea typeface="Open Sans"/>
                          <a:cs typeface="Open Sans"/>
                          <a:sym typeface="Open Sans"/>
                        </a:rPr>
                        <a:t>High</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EA9999"/>
                    </a:solidFill>
                  </a:tcPr>
                </a:tc>
                <a:tc>
                  <a:txBody>
                    <a:bodyPr/>
                    <a:lstStyle/>
                    <a:p>
                      <a:pPr indent="0" lvl="0" marL="0" rtl="0" algn="l">
                        <a:lnSpc>
                          <a:spcPct val="115000"/>
                        </a:lnSpc>
                        <a:spcBef>
                          <a:spcPts val="0"/>
                        </a:spcBef>
                        <a:spcAft>
                          <a:spcPts val="1200"/>
                        </a:spcAft>
                        <a:buNone/>
                      </a:pPr>
                      <a:r>
                        <a:rPr lang="en">
                          <a:solidFill>
                            <a:schemeClr val="accent2"/>
                          </a:solidFill>
                          <a:latin typeface="Open Sans"/>
                          <a:ea typeface="Open Sans"/>
                          <a:cs typeface="Open Sans"/>
                          <a:sym typeface="Open Sans"/>
                        </a:rPr>
                        <a:t>Choosing correct screw and hole size to prevent screws being too small </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81000">
                <a:tc>
                  <a:txBody>
                    <a:bodyPr/>
                    <a:lstStyle/>
                    <a:p>
                      <a:pPr indent="0" lvl="0" marL="0" rtl="0" algn="l">
                        <a:lnSpc>
                          <a:spcPct val="115000"/>
                        </a:lnSpc>
                        <a:spcBef>
                          <a:spcPts val="0"/>
                        </a:spcBef>
                        <a:spcAft>
                          <a:spcPts val="1200"/>
                        </a:spcAft>
                        <a:buClr>
                          <a:schemeClr val="dk1"/>
                        </a:buClr>
                        <a:buSzPts val="1100"/>
                        <a:buFont typeface="Arial"/>
                        <a:buNone/>
                      </a:pPr>
                      <a:r>
                        <a:rPr b="1" lang="en">
                          <a:solidFill>
                            <a:schemeClr val="dk1"/>
                          </a:solidFill>
                          <a:latin typeface="Open Sans"/>
                          <a:ea typeface="Open Sans"/>
                          <a:cs typeface="Open Sans"/>
                          <a:sym typeface="Open Sans"/>
                        </a:rPr>
                        <a:t>Plastic deformation of fin due to lift force </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Medium</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E599"/>
                    </a:solidFill>
                  </a:tcPr>
                </a:tc>
                <a:tc>
                  <a:txBody>
                    <a:bodyPr/>
                    <a:lstStyle/>
                    <a:p>
                      <a:pPr indent="0" lvl="0" marL="0" rtl="0" algn="l">
                        <a:spcBef>
                          <a:spcPts val="0"/>
                        </a:spcBef>
                        <a:spcAft>
                          <a:spcPts val="0"/>
                        </a:spcAft>
                        <a:buNone/>
                      </a:pPr>
                      <a:r>
                        <a:rPr lang="en">
                          <a:latin typeface="Open Sans"/>
                          <a:ea typeface="Open Sans"/>
                          <a:cs typeface="Open Sans"/>
                          <a:sym typeface="Open Sans"/>
                        </a:rPr>
                        <a:t>High</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EA9999"/>
                    </a:solidFill>
                  </a:tcPr>
                </a:tc>
                <a:tc>
                  <a:txBody>
                    <a:bodyPr/>
                    <a:lstStyle/>
                    <a:p>
                      <a:pPr indent="0" lvl="0" marL="0" rtl="0" algn="l">
                        <a:lnSpc>
                          <a:spcPct val="115000"/>
                        </a:lnSpc>
                        <a:spcBef>
                          <a:spcPts val="0"/>
                        </a:spcBef>
                        <a:spcAft>
                          <a:spcPts val="1200"/>
                        </a:spcAft>
                        <a:buNone/>
                      </a:pPr>
                      <a:r>
                        <a:rPr lang="en">
                          <a:solidFill>
                            <a:schemeClr val="accent2"/>
                          </a:solidFill>
                          <a:latin typeface="Open Sans"/>
                          <a:ea typeface="Open Sans"/>
                          <a:cs typeface="Open Sans"/>
                          <a:sym typeface="Open Sans"/>
                        </a:rPr>
                        <a:t>Making fins thick enough to withstand lift force</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81000">
                <a:tc>
                  <a:txBody>
                    <a:bodyPr/>
                    <a:lstStyle/>
                    <a:p>
                      <a:pPr indent="0" lvl="0" marL="0" rtl="0" algn="l">
                        <a:lnSpc>
                          <a:spcPct val="115000"/>
                        </a:lnSpc>
                        <a:spcBef>
                          <a:spcPts val="0"/>
                        </a:spcBef>
                        <a:spcAft>
                          <a:spcPts val="0"/>
                        </a:spcAft>
                        <a:buClr>
                          <a:schemeClr val="dk1"/>
                        </a:buClr>
                        <a:buSzPts val="1100"/>
                        <a:buFont typeface="Arial"/>
                        <a:buNone/>
                      </a:pPr>
                      <a:r>
                        <a:rPr b="1" lang="en">
                          <a:solidFill>
                            <a:schemeClr val="dk1"/>
                          </a:solidFill>
                          <a:latin typeface="Open Sans"/>
                          <a:ea typeface="Open Sans"/>
                          <a:cs typeface="Open Sans"/>
                          <a:sym typeface="Open Sans"/>
                        </a:rPr>
                        <a:t>Heat induced epoxy failure</a:t>
                      </a:r>
                      <a:endParaRPr b="1">
                        <a:solidFill>
                          <a:schemeClr val="dk1"/>
                        </a:solidFill>
                        <a:latin typeface="Open Sans"/>
                        <a:ea typeface="Open Sans"/>
                        <a:cs typeface="Open Sans"/>
                        <a:sym typeface="Open Sans"/>
                      </a:endParaRPr>
                    </a:p>
                    <a:p>
                      <a:pPr indent="0" lvl="0" marL="0" rtl="0" algn="l">
                        <a:spcBef>
                          <a:spcPts val="1200"/>
                        </a:spcBef>
                        <a:spcAft>
                          <a:spcPts val="0"/>
                        </a:spcAft>
                        <a:buNone/>
                      </a:pPr>
                      <a:r>
                        <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Medium</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E599"/>
                    </a:solidFill>
                  </a:tcPr>
                </a:tc>
                <a:tc>
                  <a:txBody>
                    <a:bodyPr/>
                    <a:lstStyle/>
                    <a:p>
                      <a:pPr indent="0" lvl="0" marL="0" rtl="0" algn="l">
                        <a:spcBef>
                          <a:spcPts val="0"/>
                        </a:spcBef>
                        <a:spcAft>
                          <a:spcPts val="0"/>
                        </a:spcAft>
                        <a:buNone/>
                      </a:pPr>
                      <a:r>
                        <a:rPr lang="en">
                          <a:latin typeface="Open Sans"/>
                          <a:ea typeface="Open Sans"/>
                          <a:cs typeface="Open Sans"/>
                          <a:sym typeface="Open Sans"/>
                        </a:rPr>
                        <a:t>High</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EA9999"/>
                    </a:solidFill>
                  </a:tcPr>
                </a:tc>
                <a:tc>
                  <a:txBody>
                    <a:bodyPr/>
                    <a:lstStyle/>
                    <a:p>
                      <a:pPr indent="0" lvl="0" marL="0" rtl="0" algn="l">
                        <a:lnSpc>
                          <a:spcPct val="115000"/>
                        </a:lnSpc>
                        <a:spcBef>
                          <a:spcPts val="0"/>
                        </a:spcBef>
                        <a:spcAft>
                          <a:spcPts val="1200"/>
                        </a:spcAft>
                        <a:buNone/>
                      </a:pPr>
                      <a:r>
                        <a:rPr lang="en">
                          <a:solidFill>
                            <a:schemeClr val="accent2"/>
                          </a:solidFill>
                          <a:latin typeface="Open Sans"/>
                          <a:ea typeface="Open Sans"/>
                          <a:cs typeface="Open Sans"/>
                          <a:sym typeface="Open Sans"/>
                        </a:rPr>
                        <a:t>Choosing thickness of fin can to prevent epoxy from burning from heat of motor</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81000">
                <a:tc>
                  <a:txBody>
                    <a:bodyPr/>
                    <a:lstStyle/>
                    <a:p>
                      <a:pPr indent="0" lvl="0" marL="0" rtl="0" algn="l">
                        <a:lnSpc>
                          <a:spcPct val="115000"/>
                        </a:lnSpc>
                        <a:spcBef>
                          <a:spcPts val="0"/>
                        </a:spcBef>
                        <a:spcAft>
                          <a:spcPts val="1200"/>
                        </a:spcAft>
                        <a:buClr>
                          <a:schemeClr val="dk1"/>
                        </a:buClr>
                        <a:buSzPts val="1100"/>
                        <a:buFont typeface="Arial"/>
                        <a:buNone/>
                      </a:pPr>
                      <a:r>
                        <a:rPr b="1" lang="en">
                          <a:solidFill>
                            <a:schemeClr val="dk1"/>
                          </a:solidFill>
                          <a:latin typeface="Open Sans"/>
                          <a:ea typeface="Open Sans"/>
                          <a:cs typeface="Open Sans"/>
                          <a:sym typeface="Open Sans"/>
                        </a:rPr>
                        <a:t>Forward transition melting </a:t>
                      </a:r>
                      <a:endParaRPr b="1">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a:latin typeface="Open Sans"/>
                          <a:ea typeface="Open Sans"/>
                          <a:cs typeface="Open Sans"/>
                          <a:sym typeface="Open Sans"/>
                        </a:rPr>
                        <a:t>High</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EA9999"/>
                    </a:solidFill>
                  </a:tcPr>
                </a:tc>
                <a:tc>
                  <a:txBody>
                    <a:bodyPr/>
                    <a:lstStyle/>
                    <a:p>
                      <a:pPr indent="0" lvl="0" marL="0" rtl="0" algn="l">
                        <a:spcBef>
                          <a:spcPts val="0"/>
                        </a:spcBef>
                        <a:spcAft>
                          <a:spcPts val="0"/>
                        </a:spcAft>
                        <a:buNone/>
                      </a:pPr>
                      <a:r>
                        <a:rPr lang="en">
                          <a:latin typeface="Open Sans"/>
                          <a:ea typeface="Open Sans"/>
                          <a:cs typeface="Open Sans"/>
                          <a:sym typeface="Open Sans"/>
                        </a:rPr>
                        <a:t>Low</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B6D7A8"/>
                    </a:solidFill>
                  </a:tcPr>
                </a:tc>
                <a:tc>
                  <a:txBody>
                    <a:bodyPr/>
                    <a:lstStyle/>
                    <a:p>
                      <a:pPr indent="0" lvl="0" marL="0" rtl="0" algn="l">
                        <a:lnSpc>
                          <a:spcPct val="115000"/>
                        </a:lnSpc>
                        <a:spcBef>
                          <a:spcPts val="0"/>
                        </a:spcBef>
                        <a:spcAft>
                          <a:spcPts val="1200"/>
                        </a:spcAft>
                        <a:buNone/>
                      </a:pPr>
                      <a:r>
                        <a:rPr lang="en">
                          <a:solidFill>
                            <a:schemeClr val="accent2"/>
                          </a:solidFill>
                          <a:latin typeface="Open Sans"/>
                          <a:ea typeface="Open Sans"/>
                          <a:cs typeface="Open Sans"/>
                          <a:sym typeface="Open Sans"/>
                        </a:rPr>
                        <a:t>Make out of PETG and coat with heat resistant paint</a:t>
                      </a:r>
                      <a:endParaRPr>
                        <a:latin typeface="Open Sans"/>
                        <a:ea typeface="Open Sans"/>
                        <a:cs typeface="Open Sans"/>
                        <a:sym typeface="Open Sans"/>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0" name="Shape 670"/>
        <p:cNvGrpSpPr/>
        <p:nvPr/>
      </p:nvGrpSpPr>
      <p:grpSpPr>
        <a:xfrm>
          <a:off x="0" y="0"/>
          <a:ext cx="0" cy="0"/>
          <a:chOff x="0" y="0"/>
          <a:chExt cx="0" cy="0"/>
        </a:xfrm>
      </p:grpSpPr>
      <p:sp>
        <p:nvSpPr>
          <p:cNvPr id="671" name="Google Shape;671;p7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Testing Timeline</a:t>
            </a:r>
            <a:endParaRPr>
              <a:solidFill>
                <a:srgbClr val="AF1F39"/>
              </a:solidFill>
            </a:endParaRPr>
          </a:p>
        </p:txBody>
      </p:sp>
      <p:sp>
        <p:nvSpPr>
          <p:cNvPr id="672" name="Google Shape;672;p7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cxnSp>
        <p:nvCxnSpPr>
          <p:cNvPr id="673" name="Google Shape;673;p75"/>
          <p:cNvCxnSpPr/>
          <p:nvPr/>
        </p:nvCxnSpPr>
        <p:spPr>
          <a:xfrm>
            <a:off x="717825" y="2882050"/>
            <a:ext cx="7241400" cy="21000"/>
          </a:xfrm>
          <a:prstGeom prst="straightConnector1">
            <a:avLst/>
          </a:prstGeom>
          <a:noFill/>
          <a:ln cap="flat" cmpd="sng" w="28575">
            <a:solidFill>
              <a:schemeClr val="dk2"/>
            </a:solidFill>
            <a:prstDash val="solid"/>
            <a:round/>
            <a:headEnd len="med" w="med" type="none"/>
            <a:tailEnd len="med" w="med" type="none"/>
          </a:ln>
        </p:spPr>
      </p:cxnSp>
      <p:sp>
        <p:nvSpPr>
          <p:cNvPr id="674" name="Google Shape;674;p75"/>
          <p:cNvSpPr txBox="1"/>
          <p:nvPr/>
        </p:nvSpPr>
        <p:spPr>
          <a:xfrm>
            <a:off x="397775" y="3038775"/>
            <a:ext cx="12336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Open Sans Medium"/>
                <a:ea typeface="Open Sans Medium"/>
                <a:cs typeface="Open Sans Medium"/>
                <a:sym typeface="Open Sans Medium"/>
              </a:rPr>
              <a:t>January</a:t>
            </a:r>
            <a:endParaRPr sz="1200">
              <a:solidFill>
                <a:schemeClr val="dk1"/>
              </a:solidFill>
              <a:latin typeface="Open Sans Medium"/>
              <a:ea typeface="Open Sans Medium"/>
              <a:cs typeface="Open Sans Medium"/>
              <a:sym typeface="Open Sans Medium"/>
            </a:endParaRPr>
          </a:p>
        </p:txBody>
      </p:sp>
      <p:sp>
        <p:nvSpPr>
          <p:cNvPr id="675" name="Google Shape;675;p75"/>
          <p:cNvSpPr txBox="1"/>
          <p:nvPr/>
        </p:nvSpPr>
        <p:spPr>
          <a:xfrm>
            <a:off x="1881725" y="2390950"/>
            <a:ext cx="12336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Open Sans Medium"/>
                <a:ea typeface="Open Sans Medium"/>
                <a:cs typeface="Open Sans Medium"/>
                <a:sym typeface="Open Sans Medium"/>
              </a:rPr>
              <a:t>February </a:t>
            </a:r>
            <a:endParaRPr sz="1200">
              <a:solidFill>
                <a:schemeClr val="dk1"/>
              </a:solidFill>
              <a:latin typeface="Open Sans Medium"/>
              <a:ea typeface="Open Sans Medium"/>
              <a:cs typeface="Open Sans Medium"/>
              <a:sym typeface="Open Sans Medium"/>
            </a:endParaRPr>
          </a:p>
        </p:txBody>
      </p:sp>
      <p:sp>
        <p:nvSpPr>
          <p:cNvPr id="676" name="Google Shape;676;p75"/>
          <p:cNvSpPr txBox="1"/>
          <p:nvPr/>
        </p:nvSpPr>
        <p:spPr>
          <a:xfrm>
            <a:off x="3349500" y="3033575"/>
            <a:ext cx="12336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Open Sans Medium"/>
                <a:ea typeface="Open Sans Medium"/>
                <a:cs typeface="Open Sans Medium"/>
                <a:sym typeface="Open Sans Medium"/>
              </a:rPr>
              <a:t>March</a:t>
            </a:r>
            <a:endParaRPr sz="1200">
              <a:solidFill>
                <a:schemeClr val="dk1"/>
              </a:solidFill>
              <a:latin typeface="Open Sans Medium"/>
              <a:ea typeface="Open Sans Medium"/>
              <a:cs typeface="Open Sans Medium"/>
              <a:sym typeface="Open Sans Medium"/>
            </a:endParaRPr>
          </a:p>
        </p:txBody>
      </p:sp>
      <p:sp>
        <p:nvSpPr>
          <p:cNvPr id="677" name="Google Shape;677;p75"/>
          <p:cNvSpPr txBox="1"/>
          <p:nvPr/>
        </p:nvSpPr>
        <p:spPr>
          <a:xfrm>
            <a:off x="4694900" y="2390950"/>
            <a:ext cx="12336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Open Sans Medium"/>
                <a:ea typeface="Open Sans Medium"/>
                <a:cs typeface="Open Sans Medium"/>
                <a:sym typeface="Open Sans Medium"/>
              </a:rPr>
              <a:t>April</a:t>
            </a:r>
            <a:endParaRPr sz="1200">
              <a:solidFill>
                <a:schemeClr val="dk1"/>
              </a:solidFill>
              <a:latin typeface="Open Sans Medium"/>
              <a:ea typeface="Open Sans Medium"/>
              <a:cs typeface="Open Sans Medium"/>
              <a:sym typeface="Open Sans Medium"/>
            </a:endParaRPr>
          </a:p>
        </p:txBody>
      </p:sp>
      <p:sp>
        <p:nvSpPr>
          <p:cNvPr id="678" name="Google Shape;678;p75"/>
          <p:cNvSpPr txBox="1"/>
          <p:nvPr/>
        </p:nvSpPr>
        <p:spPr>
          <a:xfrm>
            <a:off x="6106625" y="3040525"/>
            <a:ext cx="12336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Open Sans Medium"/>
                <a:ea typeface="Open Sans Medium"/>
                <a:cs typeface="Open Sans Medium"/>
                <a:sym typeface="Open Sans Medium"/>
              </a:rPr>
              <a:t>May</a:t>
            </a:r>
            <a:endParaRPr sz="1200">
              <a:solidFill>
                <a:schemeClr val="dk1"/>
              </a:solidFill>
              <a:latin typeface="Open Sans Medium"/>
              <a:ea typeface="Open Sans Medium"/>
              <a:cs typeface="Open Sans Medium"/>
              <a:sym typeface="Open Sans Medium"/>
            </a:endParaRPr>
          </a:p>
        </p:txBody>
      </p:sp>
      <p:sp>
        <p:nvSpPr>
          <p:cNvPr id="679" name="Google Shape;679;p75"/>
          <p:cNvSpPr txBox="1"/>
          <p:nvPr/>
        </p:nvSpPr>
        <p:spPr>
          <a:xfrm>
            <a:off x="7727925" y="2374950"/>
            <a:ext cx="12336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Open Sans Medium"/>
                <a:ea typeface="Open Sans Medium"/>
                <a:cs typeface="Open Sans Medium"/>
                <a:sym typeface="Open Sans Medium"/>
              </a:rPr>
              <a:t>June</a:t>
            </a:r>
            <a:endParaRPr sz="1200">
              <a:solidFill>
                <a:schemeClr val="dk1"/>
              </a:solidFill>
              <a:latin typeface="Open Sans Medium"/>
              <a:ea typeface="Open Sans Medium"/>
              <a:cs typeface="Open Sans Medium"/>
              <a:sym typeface="Open Sans Medium"/>
            </a:endParaRPr>
          </a:p>
        </p:txBody>
      </p:sp>
      <p:cxnSp>
        <p:nvCxnSpPr>
          <p:cNvPr id="680" name="Google Shape;680;p75"/>
          <p:cNvCxnSpPr/>
          <p:nvPr/>
        </p:nvCxnSpPr>
        <p:spPr>
          <a:xfrm flipH="1">
            <a:off x="710925" y="2756600"/>
            <a:ext cx="6900" cy="258000"/>
          </a:xfrm>
          <a:prstGeom prst="straightConnector1">
            <a:avLst/>
          </a:prstGeom>
          <a:noFill/>
          <a:ln cap="flat" cmpd="sng" w="28575">
            <a:solidFill>
              <a:schemeClr val="dk2"/>
            </a:solidFill>
            <a:prstDash val="solid"/>
            <a:round/>
            <a:headEnd len="med" w="med" type="none"/>
            <a:tailEnd len="med" w="med" type="none"/>
          </a:ln>
        </p:spPr>
      </p:cxnSp>
      <p:cxnSp>
        <p:nvCxnSpPr>
          <p:cNvPr id="681" name="Google Shape;681;p75"/>
          <p:cNvCxnSpPr/>
          <p:nvPr/>
        </p:nvCxnSpPr>
        <p:spPr>
          <a:xfrm flipH="1">
            <a:off x="2250225" y="2751950"/>
            <a:ext cx="900" cy="267300"/>
          </a:xfrm>
          <a:prstGeom prst="straightConnector1">
            <a:avLst/>
          </a:prstGeom>
          <a:noFill/>
          <a:ln cap="flat" cmpd="sng" w="28575">
            <a:solidFill>
              <a:schemeClr val="dk2"/>
            </a:solidFill>
            <a:prstDash val="solid"/>
            <a:round/>
            <a:headEnd len="med" w="med" type="none"/>
            <a:tailEnd len="med" w="med" type="none"/>
          </a:ln>
        </p:spPr>
      </p:cxnSp>
      <p:cxnSp>
        <p:nvCxnSpPr>
          <p:cNvPr id="682" name="Google Shape;682;p75"/>
          <p:cNvCxnSpPr/>
          <p:nvPr/>
        </p:nvCxnSpPr>
        <p:spPr>
          <a:xfrm flipH="1">
            <a:off x="3650175" y="2751950"/>
            <a:ext cx="900" cy="267300"/>
          </a:xfrm>
          <a:prstGeom prst="straightConnector1">
            <a:avLst/>
          </a:prstGeom>
          <a:noFill/>
          <a:ln cap="flat" cmpd="sng" w="28575">
            <a:solidFill>
              <a:schemeClr val="dk2"/>
            </a:solidFill>
            <a:prstDash val="solid"/>
            <a:round/>
            <a:headEnd len="med" w="med" type="none"/>
            <a:tailEnd len="med" w="med" type="none"/>
          </a:ln>
        </p:spPr>
      </p:cxnSp>
      <p:cxnSp>
        <p:nvCxnSpPr>
          <p:cNvPr id="683" name="Google Shape;683;p75"/>
          <p:cNvCxnSpPr/>
          <p:nvPr/>
        </p:nvCxnSpPr>
        <p:spPr>
          <a:xfrm flipH="1">
            <a:off x="4963050" y="2782150"/>
            <a:ext cx="900" cy="267300"/>
          </a:xfrm>
          <a:prstGeom prst="straightConnector1">
            <a:avLst/>
          </a:prstGeom>
          <a:noFill/>
          <a:ln cap="flat" cmpd="sng" w="28575">
            <a:solidFill>
              <a:schemeClr val="dk2"/>
            </a:solidFill>
            <a:prstDash val="solid"/>
            <a:round/>
            <a:headEnd len="med" w="med" type="none"/>
            <a:tailEnd len="med" w="med" type="none"/>
          </a:ln>
        </p:spPr>
      </p:cxnSp>
      <p:cxnSp>
        <p:nvCxnSpPr>
          <p:cNvPr id="684" name="Google Shape;684;p75"/>
          <p:cNvCxnSpPr/>
          <p:nvPr/>
        </p:nvCxnSpPr>
        <p:spPr>
          <a:xfrm flipH="1">
            <a:off x="6329700" y="2784475"/>
            <a:ext cx="900" cy="267300"/>
          </a:xfrm>
          <a:prstGeom prst="straightConnector1">
            <a:avLst/>
          </a:prstGeom>
          <a:noFill/>
          <a:ln cap="flat" cmpd="sng" w="28575">
            <a:solidFill>
              <a:schemeClr val="dk2"/>
            </a:solidFill>
            <a:prstDash val="solid"/>
            <a:round/>
            <a:headEnd len="med" w="med" type="none"/>
            <a:tailEnd len="med" w="med" type="none"/>
          </a:ln>
        </p:spPr>
      </p:cxnSp>
      <p:cxnSp>
        <p:nvCxnSpPr>
          <p:cNvPr id="685" name="Google Shape;685;p75"/>
          <p:cNvCxnSpPr/>
          <p:nvPr/>
        </p:nvCxnSpPr>
        <p:spPr>
          <a:xfrm flipH="1">
            <a:off x="7959225" y="2784475"/>
            <a:ext cx="900" cy="267300"/>
          </a:xfrm>
          <a:prstGeom prst="straightConnector1">
            <a:avLst/>
          </a:prstGeom>
          <a:noFill/>
          <a:ln cap="flat" cmpd="sng" w="28575">
            <a:solidFill>
              <a:schemeClr val="dk2"/>
            </a:solidFill>
            <a:prstDash val="solid"/>
            <a:round/>
            <a:headEnd len="med" w="med" type="none"/>
            <a:tailEnd len="med" w="med" type="none"/>
          </a:ln>
        </p:spPr>
      </p:cxnSp>
      <p:sp>
        <p:nvSpPr>
          <p:cNvPr id="686" name="Google Shape;686;p75"/>
          <p:cNvSpPr txBox="1"/>
          <p:nvPr/>
        </p:nvSpPr>
        <p:spPr>
          <a:xfrm>
            <a:off x="613225" y="1620550"/>
            <a:ext cx="1519500" cy="815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AF1F39"/>
                </a:solidFill>
                <a:latin typeface="Open Sans"/>
                <a:ea typeface="Open Sans"/>
                <a:cs typeface="Open Sans"/>
                <a:sym typeface="Open Sans"/>
              </a:rPr>
              <a:t>Instron Fin Can Testing</a:t>
            </a:r>
            <a:endParaRPr b="1" sz="1200">
              <a:solidFill>
                <a:srgbClr val="AF1F39"/>
              </a:solidFill>
              <a:latin typeface="Open Sans"/>
              <a:ea typeface="Open Sans"/>
              <a:cs typeface="Open Sans"/>
              <a:sym typeface="Open Sans"/>
            </a:endParaRPr>
          </a:p>
        </p:txBody>
      </p:sp>
      <p:cxnSp>
        <p:nvCxnSpPr>
          <p:cNvPr id="687" name="Google Shape;687;p75"/>
          <p:cNvCxnSpPr/>
          <p:nvPr/>
        </p:nvCxnSpPr>
        <p:spPr>
          <a:xfrm>
            <a:off x="1372975" y="2143250"/>
            <a:ext cx="0" cy="745800"/>
          </a:xfrm>
          <a:prstGeom prst="straightConnector1">
            <a:avLst/>
          </a:prstGeom>
          <a:noFill/>
          <a:ln cap="flat" cmpd="sng" w="28575">
            <a:solidFill>
              <a:srgbClr val="AF1F39"/>
            </a:solidFill>
            <a:prstDash val="solid"/>
            <a:round/>
            <a:headEnd len="med" w="med" type="none"/>
            <a:tailEnd len="med" w="med" type="none"/>
          </a:ln>
        </p:spPr>
      </p:cxnSp>
      <p:sp>
        <p:nvSpPr>
          <p:cNvPr id="688" name="Google Shape;688;p75"/>
          <p:cNvSpPr txBox="1"/>
          <p:nvPr/>
        </p:nvSpPr>
        <p:spPr>
          <a:xfrm>
            <a:off x="7502725" y="3249013"/>
            <a:ext cx="1104900" cy="653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AF1F39"/>
                </a:solidFill>
                <a:latin typeface="Open Sans"/>
                <a:ea typeface="Open Sans"/>
                <a:cs typeface="Open Sans"/>
                <a:sym typeface="Open Sans"/>
              </a:rPr>
              <a:t>Spaceport America</a:t>
            </a:r>
            <a:endParaRPr b="1" sz="1200">
              <a:solidFill>
                <a:srgbClr val="AF1F39"/>
              </a:solidFill>
              <a:latin typeface="Open Sans"/>
              <a:ea typeface="Open Sans"/>
              <a:cs typeface="Open Sans"/>
              <a:sym typeface="Open Sans"/>
            </a:endParaRPr>
          </a:p>
        </p:txBody>
      </p:sp>
      <p:sp>
        <p:nvSpPr>
          <p:cNvPr id="689" name="Google Shape;689;p75"/>
          <p:cNvSpPr txBox="1"/>
          <p:nvPr/>
        </p:nvSpPr>
        <p:spPr>
          <a:xfrm>
            <a:off x="5026675" y="2012345"/>
            <a:ext cx="1233600" cy="465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AF1F39"/>
                </a:solidFill>
                <a:latin typeface="Open Sans"/>
                <a:ea typeface="Open Sans"/>
                <a:cs typeface="Open Sans"/>
                <a:sym typeface="Open Sans"/>
              </a:rPr>
              <a:t>Test Launch</a:t>
            </a:r>
            <a:endParaRPr b="1" sz="1200">
              <a:solidFill>
                <a:srgbClr val="AF1F39"/>
              </a:solidFill>
              <a:latin typeface="Open Sans"/>
              <a:ea typeface="Open Sans"/>
              <a:cs typeface="Open Sans"/>
              <a:sym typeface="Open Sans"/>
            </a:endParaRPr>
          </a:p>
        </p:txBody>
      </p:sp>
      <p:cxnSp>
        <p:nvCxnSpPr>
          <p:cNvPr id="690" name="Google Shape;690;p75"/>
          <p:cNvCxnSpPr/>
          <p:nvPr/>
        </p:nvCxnSpPr>
        <p:spPr>
          <a:xfrm>
            <a:off x="5525875" y="2337475"/>
            <a:ext cx="900" cy="551400"/>
          </a:xfrm>
          <a:prstGeom prst="straightConnector1">
            <a:avLst/>
          </a:prstGeom>
          <a:noFill/>
          <a:ln cap="flat" cmpd="sng" w="28575">
            <a:solidFill>
              <a:srgbClr val="AF1F39"/>
            </a:solidFill>
            <a:prstDash val="solid"/>
            <a:round/>
            <a:headEnd len="med" w="med" type="none"/>
            <a:tailEnd len="med" w="med" type="none"/>
          </a:ln>
        </p:spPr>
      </p:cxnSp>
      <p:cxnSp>
        <p:nvCxnSpPr>
          <p:cNvPr id="691" name="Google Shape;691;p75"/>
          <p:cNvCxnSpPr/>
          <p:nvPr/>
        </p:nvCxnSpPr>
        <p:spPr>
          <a:xfrm>
            <a:off x="7959525" y="2955075"/>
            <a:ext cx="300" cy="324300"/>
          </a:xfrm>
          <a:prstGeom prst="straightConnector1">
            <a:avLst/>
          </a:prstGeom>
          <a:noFill/>
          <a:ln cap="flat" cmpd="sng" w="28575">
            <a:solidFill>
              <a:srgbClr val="AF1F39"/>
            </a:solidFill>
            <a:prstDash val="solid"/>
            <a:round/>
            <a:headEnd len="med" w="med" type="none"/>
            <a:tailEnd len="med" w="med" type="none"/>
          </a:ln>
        </p:spPr>
      </p:cxnSp>
      <p:sp>
        <p:nvSpPr>
          <p:cNvPr id="692" name="Google Shape;692;p75"/>
          <p:cNvSpPr txBox="1"/>
          <p:nvPr/>
        </p:nvSpPr>
        <p:spPr>
          <a:xfrm>
            <a:off x="1079750" y="3349150"/>
            <a:ext cx="1463700" cy="899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AF1F39"/>
                </a:solidFill>
                <a:latin typeface="Open Sans"/>
                <a:ea typeface="Open Sans"/>
                <a:cs typeface="Open Sans"/>
                <a:sym typeface="Open Sans"/>
              </a:rPr>
              <a:t>Thermal FEA on Fin Can</a:t>
            </a:r>
            <a:endParaRPr b="1" sz="1200">
              <a:solidFill>
                <a:srgbClr val="AF1F39"/>
              </a:solidFill>
              <a:latin typeface="Open Sans"/>
              <a:ea typeface="Open Sans"/>
              <a:cs typeface="Open Sans"/>
              <a:sym typeface="Open Sans"/>
            </a:endParaRPr>
          </a:p>
        </p:txBody>
      </p:sp>
      <p:cxnSp>
        <p:nvCxnSpPr>
          <p:cNvPr id="693" name="Google Shape;693;p75"/>
          <p:cNvCxnSpPr/>
          <p:nvPr/>
        </p:nvCxnSpPr>
        <p:spPr>
          <a:xfrm>
            <a:off x="1811150" y="2896875"/>
            <a:ext cx="900" cy="440700"/>
          </a:xfrm>
          <a:prstGeom prst="straightConnector1">
            <a:avLst/>
          </a:prstGeom>
          <a:noFill/>
          <a:ln cap="flat" cmpd="sng" w="28575">
            <a:solidFill>
              <a:srgbClr val="AF1F39"/>
            </a:solidFill>
            <a:prstDash val="solid"/>
            <a:round/>
            <a:headEnd len="med" w="med" type="none"/>
            <a:tailEnd len="med" w="med" type="none"/>
          </a:ln>
        </p:spPr>
      </p:cxn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7" name="Shape 697"/>
        <p:cNvGrpSpPr/>
        <p:nvPr/>
      </p:nvGrpSpPr>
      <p:grpSpPr>
        <a:xfrm>
          <a:off x="0" y="0"/>
          <a:ext cx="0" cy="0"/>
          <a:chOff x="0" y="0"/>
          <a:chExt cx="0" cy="0"/>
        </a:xfrm>
      </p:grpSpPr>
      <p:sp>
        <p:nvSpPr>
          <p:cNvPr id="698" name="Google Shape;698;p7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aphicFrame>
        <p:nvGraphicFramePr>
          <p:cNvPr id="699" name="Google Shape;699;p76"/>
          <p:cNvGraphicFramePr/>
          <p:nvPr/>
        </p:nvGraphicFramePr>
        <p:xfrm>
          <a:off x="591150" y="780075"/>
          <a:ext cx="3000000" cy="3000000"/>
        </p:xfrm>
        <a:graphic>
          <a:graphicData uri="http://schemas.openxmlformats.org/drawingml/2006/table">
            <a:tbl>
              <a:tblPr>
                <a:noFill/>
                <a:tableStyleId>{FFA19231-62AA-4FEE-8271-AC25EC2EFC70}</a:tableStyleId>
              </a:tblPr>
              <a:tblGrid>
                <a:gridCol w="3207675"/>
                <a:gridCol w="2516425"/>
                <a:gridCol w="2048975"/>
              </a:tblGrid>
              <a:tr h="394675">
                <a:tc>
                  <a:txBody>
                    <a:bodyPr/>
                    <a:lstStyle/>
                    <a:p>
                      <a:pPr indent="0" lvl="0" marL="0" rtl="0" algn="l">
                        <a:spcBef>
                          <a:spcPts val="0"/>
                        </a:spcBef>
                        <a:spcAft>
                          <a:spcPts val="0"/>
                        </a:spcAft>
                        <a:buNone/>
                      </a:pPr>
                      <a:r>
                        <a:rPr b="1" lang="en" sz="1200">
                          <a:latin typeface="Open Sans"/>
                          <a:ea typeface="Open Sans"/>
                          <a:cs typeface="Open Sans"/>
                          <a:sym typeface="Open Sans"/>
                        </a:rPr>
                        <a:t>Part</a:t>
                      </a:r>
                      <a:endParaRPr b="1" sz="1200">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b="1" lang="en" sz="1200">
                          <a:latin typeface="Open Sans"/>
                          <a:ea typeface="Open Sans"/>
                          <a:cs typeface="Open Sans"/>
                          <a:sym typeface="Open Sans"/>
                        </a:rPr>
                        <a:t>Sustainer Mass (lbs])</a:t>
                      </a:r>
                      <a:endParaRPr b="1" sz="1200">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b="1" lang="en" sz="1200">
                          <a:latin typeface="Open Sans"/>
                          <a:ea typeface="Open Sans"/>
                          <a:cs typeface="Open Sans"/>
                          <a:sym typeface="Open Sans"/>
                        </a:rPr>
                        <a:t>Booster</a:t>
                      </a:r>
                      <a:endParaRPr b="1" sz="1200">
                        <a:latin typeface="Open Sans"/>
                        <a:ea typeface="Open Sans"/>
                        <a:cs typeface="Open Sans"/>
                        <a:sym typeface="Open Sans"/>
                      </a:endParaRPr>
                    </a:p>
                    <a:p>
                      <a:pPr indent="0" lvl="0" marL="0" rtl="0" algn="l">
                        <a:spcBef>
                          <a:spcPts val="0"/>
                        </a:spcBef>
                        <a:spcAft>
                          <a:spcPts val="0"/>
                        </a:spcAft>
                        <a:buNone/>
                      </a:pPr>
                      <a:r>
                        <a:rPr b="1" lang="en" sz="1200">
                          <a:latin typeface="Open Sans"/>
                          <a:ea typeface="Open Sans"/>
                          <a:cs typeface="Open Sans"/>
                          <a:sym typeface="Open Sans"/>
                        </a:rPr>
                        <a:t>Mass (lbs)</a:t>
                      </a:r>
                      <a:endParaRPr b="1" sz="1200">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4CCCC"/>
                    </a:solidFill>
                  </a:tcPr>
                </a:tc>
              </a:tr>
              <a:tr h="263100">
                <a:tc>
                  <a:txBody>
                    <a:bodyPr/>
                    <a:lstStyle/>
                    <a:p>
                      <a:pPr indent="0" lvl="0" marL="0" rtl="0" algn="l">
                        <a:spcBef>
                          <a:spcPts val="0"/>
                        </a:spcBef>
                        <a:spcAft>
                          <a:spcPts val="0"/>
                        </a:spcAft>
                        <a:buNone/>
                      </a:pPr>
                      <a:r>
                        <a:rPr lang="en" sz="1200">
                          <a:latin typeface="Open Sans"/>
                          <a:ea typeface="Open Sans"/>
                          <a:cs typeface="Open Sans"/>
                          <a:sym typeface="Open Sans"/>
                        </a:rPr>
                        <a:t>Fin Can</a:t>
                      </a:r>
                      <a:endParaRPr sz="1200">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Open Sans"/>
                          <a:ea typeface="Open Sans"/>
                          <a:cs typeface="Open Sans"/>
                          <a:sym typeface="Open Sans"/>
                        </a:rPr>
                        <a:t>2.17</a:t>
                      </a:r>
                      <a:endParaRPr sz="1200">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Open Sans"/>
                          <a:ea typeface="Open Sans"/>
                          <a:cs typeface="Open Sans"/>
                          <a:sym typeface="Open Sans"/>
                        </a:rPr>
                        <a:t>2.81</a:t>
                      </a:r>
                      <a:endParaRPr sz="1200">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63100">
                <a:tc>
                  <a:txBody>
                    <a:bodyPr/>
                    <a:lstStyle/>
                    <a:p>
                      <a:pPr indent="0" lvl="0" marL="0" rtl="0" algn="l">
                        <a:spcBef>
                          <a:spcPts val="0"/>
                        </a:spcBef>
                        <a:spcAft>
                          <a:spcPts val="0"/>
                        </a:spcAft>
                        <a:buNone/>
                      </a:pPr>
                      <a:r>
                        <a:rPr lang="en" sz="1200">
                          <a:latin typeface="Open Sans"/>
                          <a:ea typeface="Open Sans"/>
                          <a:cs typeface="Open Sans"/>
                          <a:sym typeface="Open Sans"/>
                        </a:rPr>
                        <a:t>Fillet (x8)</a:t>
                      </a:r>
                      <a:endParaRPr sz="1200">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Open Sans"/>
                          <a:ea typeface="Open Sans"/>
                          <a:cs typeface="Open Sans"/>
                          <a:sym typeface="Open Sans"/>
                        </a:rPr>
                        <a:t>0.12 (0.96)</a:t>
                      </a:r>
                      <a:endParaRPr sz="1200">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Open Sans"/>
                          <a:ea typeface="Open Sans"/>
                          <a:cs typeface="Open Sans"/>
                          <a:sym typeface="Open Sans"/>
                        </a:rPr>
                        <a:t>0.21 (1.68)</a:t>
                      </a:r>
                      <a:endParaRPr sz="1200">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63100">
                <a:tc>
                  <a:txBody>
                    <a:bodyPr/>
                    <a:lstStyle/>
                    <a:p>
                      <a:pPr indent="0" lvl="0" marL="0" rtl="0" algn="l">
                        <a:spcBef>
                          <a:spcPts val="0"/>
                        </a:spcBef>
                        <a:spcAft>
                          <a:spcPts val="0"/>
                        </a:spcAft>
                        <a:buNone/>
                      </a:pPr>
                      <a:r>
                        <a:rPr lang="en" sz="1200">
                          <a:latin typeface="Open Sans"/>
                          <a:ea typeface="Open Sans"/>
                          <a:cs typeface="Open Sans"/>
                          <a:sym typeface="Open Sans"/>
                        </a:rPr>
                        <a:t>Fin (x4)</a:t>
                      </a:r>
                      <a:endParaRPr sz="1200">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Open Sans"/>
                          <a:ea typeface="Open Sans"/>
                          <a:cs typeface="Open Sans"/>
                          <a:sym typeface="Open Sans"/>
                        </a:rPr>
                        <a:t>0.85 (3.4)</a:t>
                      </a:r>
                      <a:endParaRPr sz="1200">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Open Sans"/>
                          <a:ea typeface="Open Sans"/>
                          <a:cs typeface="Open Sans"/>
                          <a:sym typeface="Open Sans"/>
                        </a:rPr>
                        <a:t>1.31 (5.24)</a:t>
                      </a:r>
                      <a:endParaRPr sz="1200">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63100">
                <a:tc>
                  <a:txBody>
                    <a:bodyPr/>
                    <a:lstStyle/>
                    <a:p>
                      <a:pPr indent="0" lvl="0" marL="0" rtl="0" algn="l">
                        <a:spcBef>
                          <a:spcPts val="0"/>
                        </a:spcBef>
                        <a:spcAft>
                          <a:spcPts val="0"/>
                        </a:spcAft>
                        <a:buNone/>
                      </a:pPr>
                      <a:r>
                        <a:rPr lang="en" sz="1200">
                          <a:latin typeface="Open Sans"/>
                          <a:ea typeface="Open Sans"/>
                          <a:cs typeface="Open Sans"/>
                          <a:sym typeface="Open Sans"/>
                        </a:rPr>
                        <a:t>Forward Transition</a:t>
                      </a:r>
                      <a:endParaRPr sz="1200">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Open Sans"/>
                          <a:ea typeface="Open Sans"/>
                          <a:cs typeface="Open Sans"/>
                          <a:sym typeface="Open Sans"/>
                        </a:rPr>
                        <a:t>0.24</a:t>
                      </a:r>
                      <a:endParaRPr sz="1200">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Open Sans"/>
                          <a:ea typeface="Open Sans"/>
                          <a:cs typeface="Open Sans"/>
                          <a:sym typeface="Open Sans"/>
                        </a:rPr>
                        <a:t>0.36</a:t>
                      </a:r>
                      <a:endParaRPr sz="1200">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63100">
                <a:tc>
                  <a:txBody>
                    <a:bodyPr/>
                    <a:lstStyle/>
                    <a:p>
                      <a:pPr indent="0" lvl="0" marL="0" rtl="0" algn="l">
                        <a:spcBef>
                          <a:spcPts val="0"/>
                        </a:spcBef>
                        <a:spcAft>
                          <a:spcPts val="0"/>
                        </a:spcAft>
                        <a:buNone/>
                      </a:pPr>
                      <a:r>
                        <a:rPr lang="en" sz="1200">
                          <a:latin typeface="Open Sans"/>
                          <a:ea typeface="Open Sans"/>
                          <a:cs typeface="Open Sans"/>
                          <a:sym typeface="Open Sans"/>
                        </a:rPr>
                        <a:t>Rear Transitions (x8)</a:t>
                      </a:r>
                      <a:endParaRPr sz="1200">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Open Sans"/>
                          <a:ea typeface="Open Sans"/>
                          <a:cs typeface="Open Sans"/>
                          <a:sym typeface="Open Sans"/>
                        </a:rPr>
                        <a:t>0.005 (0.040)</a:t>
                      </a:r>
                      <a:endParaRPr sz="1200">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Open Sans"/>
                          <a:ea typeface="Open Sans"/>
                          <a:cs typeface="Open Sans"/>
                          <a:sym typeface="Open Sans"/>
                        </a:rPr>
                        <a:t>0.002 (0.016)</a:t>
                      </a:r>
                      <a:endParaRPr sz="1200">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94675">
                <a:tc>
                  <a:txBody>
                    <a:bodyPr/>
                    <a:lstStyle/>
                    <a:p>
                      <a:pPr indent="0" lvl="0" marL="0" rtl="0" algn="l">
                        <a:spcBef>
                          <a:spcPts val="0"/>
                        </a:spcBef>
                        <a:spcAft>
                          <a:spcPts val="0"/>
                        </a:spcAft>
                        <a:buNone/>
                      </a:pPr>
                      <a:r>
                        <a:rPr b="1" lang="en" sz="1200">
                          <a:solidFill>
                            <a:schemeClr val="dk1"/>
                          </a:solidFill>
                          <a:latin typeface="Open Sans"/>
                          <a:ea typeface="Open Sans"/>
                          <a:cs typeface="Open Sans"/>
                          <a:sym typeface="Open Sans"/>
                        </a:rPr>
                        <a:t>Total:</a:t>
                      </a:r>
                      <a:endParaRPr b="1" sz="1200">
                        <a:solidFill>
                          <a:schemeClr val="dk1"/>
                        </a:solidFill>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chemeClr val="dk1"/>
                          </a:solidFill>
                          <a:latin typeface="Open Sans"/>
                          <a:ea typeface="Open Sans"/>
                          <a:cs typeface="Open Sans"/>
                          <a:sym typeface="Open Sans"/>
                        </a:rPr>
                        <a:t>6.81</a:t>
                      </a:r>
                      <a:endParaRPr b="1" sz="1200">
                        <a:solidFill>
                          <a:schemeClr val="dk1"/>
                        </a:solidFill>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t>9.79</a:t>
                      </a:r>
                      <a:endParaRPr b="1" sz="1200">
                        <a:solidFill>
                          <a:schemeClr val="dk1"/>
                        </a:solidFill>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63100">
                <a:tc>
                  <a:txBody>
                    <a:bodyPr/>
                    <a:lstStyle/>
                    <a:p>
                      <a:pPr indent="0" lvl="0" marL="0" rtl="0" algn="l">
                        <a:spcBef>
                          <a:spcPts val="0"/>
                        </a:spcBef>
                        <a:spcAft>
                          <a:spcPts val="0"/>
                        </a:spcAft>
                        <a:buNone/>
                      </a:pPr>
                      <a:r>
                        <a:rPr b="1" lang="en" sz="1200">
                          <a:solidFill>
                            <a:schemeClr val="dk1"/>
                          </a:solidFill>
                          <a:latin typeface="Open Sans"/>
                          <a:ea typeface="Open Sans"/>
                          <a:cs typeface="Open Sans"/>
                          <a:sym typeface="Open Sans"/>
                        </a:rPr>
                        <a:t>Share of Stage Mass</a:t>
                      </a:r>
                      <a:endParaRPr b="1" sz="1200">
                        <a:solidFill>
                          <a:schemeClr val="dk1"/>
                        </a:solidFill>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chemeClr val="dk1"/>
                          </a:solidFill>
                          <a:latin typeface="Open Sans"/>
                          <a:ea typeface="Open Sans"/>
                          <a:cs typeface="Open Sans"/>
                          <a:sym typeface="Open Sans"/>
                        </a:rPr>
                        <a:t>9.80%</a:t>
                      </a:r>
                      <a:endParaRPr b="1" sz="1200">
                        <a:solidFill>
                          <a:schemeClr val="dk1"/>
                        </a:solidFill>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t>12.80%</a:t>
                      </a:r>
                      <a:endParaRPr b="1" sz="1200">
                        <a:solidFill>
                          <a:schemeClr val="dk1"/>
                        </a:solidFill>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04925">
                <a:tc gridSpan="3">
                  <a:txBody>
                    <a:bodyPr/>
                    <a:lstStyle/>
                    <a:p>
                      <a:pPr indent="0" lvl="0" marL="0" rtl="0" algn="ctr">
                        <a:spcBef>
                          <a:spcPts val="0"/>
                        </a:spcBef>
                        <a:spcAft>
                          <a:spcPts val="0"/>
                        </a:spcAft>
                        <a:buClr>
                          <a:schemeClr val="dk1"/>
                        </a:buClr>
                        <a:buSzPts val="1100"/>
                        <a:buFont typeface="Arial"/>
                        <a:buNone/>
                      </a:pPr>
                      <a:r>
                        <a:rPr b="1" lang="en" sz="1200">
                          <a:solidFill>
                            <a:srgbClr val="AF1F39"/>
                          </a:solidFill>
                          <a:latin typeface="Open Sans"/>
                          <a:ea typeface="Open Sans"/>
                          <a:cs typeface="Open Sans"/>
                          <a:sym typeface="Open Sans"/>
                        </a:rPr>
                        <a:t>Total Mass: 16.60</a:t>
                      </a:r>
                      <a:endParaRPr b="1" sz="1200">
                        <a:solidFill>
                          <a:srgbClr val="AF1F39"/>
                        </a:solidFill>
                        <a:latin typeface="Open Sans"/>
                        <a:ea typeface="Open Sans"/>
                        <a:cs typeface="Open Sans"/>
                        <a:sym typeface="Open Sans"/>
                      </a:endParaRPr>
                    </a:p>
                    <a:p>
                      <a:pPr indent="0" lvl="0" marL="0" rtl="0" algn="ctr">
                        <a:spcBef>
                          <a:spcPts val="0"/>
                        </a:spcBef>
                        <a:spcAft>
                          <a:spcPts val="0"/>
                        </a:spcAft>
                        <a:buNone/>
                      </a:pPr>
                      <a:r>
                        <a:rPr b="1" lang="en" sz="1200">
                          <a:solidFill>
                            <a:srgbClr val="AF1F39"/>
                          </a:solidFill>
                          <a:latin typeface="Open Sans"/>
                          <a:ea typeface="Open Sans"/>
                          <a:cs typeface="Open Sans"/>
                          <a:sym typeface="Open Sans"/>
                        </a:rPr>
                        <a:t>Share of Rocket Mass: 11.37%</a:t>
                      </a:r>
                      <a:endParaRPr b="1" sz="1200">
                        <a:solidFill>
                          <a:srgbClr val="AF1F39"/>
                        </a:solidFill>
                        <a:latin typeface="Open Sans"/>
                        <a:ea typeface="Open Sans"/>
                        <a:cs typeface="Open Sans"/>
                        <a:sym typeface="Open Sans"/>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bl>
          </a:graphicData>
        </a:graphic>
      </p:graphicFrame>
      <p:sp>
        <p:nvSpPr>
          <p:cNvPr id="700" name="Google Shape;700;p76"/>
          <p:cNvSpPr txBox="1"/>
          <p:nvPr>
            <p:ph type="title"/>
          </p:nvPr>
        </p:nvSpPr>
        <p:spPr>
          <a:xfrm>
            <a:off x="311700" y="2164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Mass Breakdown</a:t>
            </a:r>
            <a:endParaRPr>
              <a:solidFill>
                <a:srgbClr val="AF1F39"/>
              </a:solidFill>
            </a:endParaRPr>
          </a:p>
        </p:txBody>
      </p:sp>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4" name="Shape 704"/>
        <p:cNvGrpSpPr/>
        <p:nvPr/>
      </p:nvGrpSpPr>
      <p:grpSpPr>
        <a:xfrm>
          <a:off x="0" y="0"/>
          <a:ext cx="0" cy="0"/>
          <a:chOff x="0" y="0"/>
          <a:chExt cx="0" cy="0"/>
        </a:xfrm>
      </p:grpSpPr>
      <p:sp>
        <p:nvSpPr>
          <p:cNvPr id="705" name="Google Shape;705;p77"/>
          <p:cNvSpPr txBox="1"/>
          <p:nvPr>
            <p:ph type="title"/>
          </p:nvPr>
        </p:nvSpPr>
        <p:spPr>
          <a:xfrm>
            <a:off x="311700" y="2164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Cost Breakdown</a:t>
            </a:r>
            <a:endParaRPr>
              <a:solidFill>
                <a:srgbClr val="AF1F39"/>
              </a:solidFill>
            </a:endParaRPr>
          </a:p>
        </p:txBody>
      </p:sp>
      <p:sp>
        <p:nvSpPr>
          <p:cNvPr id="706" name="Google Shape;706;p7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aphicFrame>
        <p:nvGraphicFramePr>
          <p:cNvPr id="707" name="Google Shape;707;p77"/>
          <p:cNvGraphicFramePr/>
          <p:nvPr/>
        </p:nvGraphicFramePr>
        <p:xfrm>
          <a:off x="884613" y="986950"/>
          <a:ext cx="3000000" cy="3000000"/>
        </p:xfrm>
        <a:graphic>
          <a:graphicData uri="http://schemas.openxmlformats.org/drawingml/2006/table">
            <a:tbl>
              <a:tblPr>
                <a:noFill/>
                <a:tableStyleId>{FFA19231-62AA-4FEE-8271-AC25EC2EFC70}</a:tableStyleId>
              </a:tblPr>
              <a:tblGrid>
                <a:gridCol w="4227950"/>
                <a:gridCol w="3146825"/>
              </a:tblGrid>
              <a:tr h="282250">
                <a:tc>
                  <a:txBody>
                    <a:bodyPr/>
                    <a:lstStyle/>
                    <a:p>
                      <a:pPr indent="0" lvl="0" marL="0" rtl="0" algn="l">
                        <a:spcBef>
                          <a:spcPts val="0"/>
                        </a:spcBef>
                        <a:spcAft>
                          <a:spcPts val="0"/>
                        </a:spcAft>
                        <a:buNone/>
                      </a:pPr>
                      <a:r>
                        <a:rPr b="1" lang="en"/>
                        <a:t>Item</a:t>
                      </a:r>
                      <a:endParaRPr b="1"/>
                    </a:p>
                  </a:txBody>
                  <a:tcPr marT="91425" marB="91425" marR="91425" marL="91425">
                    <a:lnB cap="flat" cmpd="sng" w="9525">
                      <a:solidFill>
                        <a:srgbClr val="9E9E9E"/>
                      </a:solidFill>
                      <a:prstDash val="solid"/>
                      <a:round/>
                      <a:headEnd len="sm" w="sm" type="none"/>
                      <a:tailEnd len="sm" w="sm" type="none"/>
                    </a:lnB>
                    <a:solidFill>
                      <a:srgbClr val="F4CCCC"/>
                    </a:solidFill>
                  </a:tcPr>
                </a:tc>
                <a:tc>
                  <a:txBody>
                    <a:bodyPr/>
                    <a:lstStyle/>
                    <a:p>
                      <a:pPr indent="0" lvl="0" marL="0" rtl="0" algn="l">
                        <a:spcBef>
                          <a:spcPts val="0"/>
                        </a:spcBef>
                        <a:spcAft>
                          <a:spcPts val="0"/>
                        </a:spcAft>
                        <a:buNone/>
                      </a:pPr>
                      <a:r>
                        <a:rPr b="1" lang="en"/>
                        <a:t>Total Cost</a:t>
                      </a:r>
                      <a:endParaRPr b="1"/>
                    </a:p>
                  </a:txBody>
                  <a:tcPr marT="91425" marB="91425" marR="91425" marL="91425">
                    <a:lnB cap="flat" cmpd="sng" w="9525">
                      <a:solidFill>
                        <a:srgbClr val="9E9E9E"/>
                      </a:solidFill>
                      <a:prstDash val="solid"/>
                      <a:round/>
                      <a:headEnd len="sm" w="sm" type="none"/>
                      <a:tailEnd len="sm" w="sm" type="none"/>
                    </a:lnB>
                    <a:solidFill>
                      <a:srgbClr val="F4CCCC"/>
                    </a:solidFill>
                  </a:tcPr>
                </a:tc>
              </a:tr>
              <a:tr h="282250">
                <a:tc>
                  <a:txBody>
                    <a:bodyPr/>
                    <a:lstStyle/>
                    <a:p>
                      <a:pPr indent="0" lvl="0" marL="0" rtl="0" algn="l">
                        <a:spcBef>
                          <a:spcPts val="0"/>
                        </a:spcBef>
                        <a:spcAft>
                          <a:spcPts val="0"/>
                        </a:spcAft>
                        <a:buNone/>
                      </a:pPr>
                      <a:r>
                        <a:rPr lang="en"/>
                        <a:t>Fin Stock</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a:solidFill>
                            <a:schemeClr val="dk1"/>
                          </a:solidFill>
                        </a:rPr>
                        <a:t>$799.28</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82250">
                <a:tc>
                  <a:txBody>
                    <a:bodyPr/>
                    <a:lstStyle/>
                    <a:p>
                      <a:pPr indent="0" lvl="0" marL="0" rtl="0" algn="l">
                        <a:spcBef>
                          <a:spcPts val="0"/>
                        </a:spcBef>
                        <a:spcAft>
                          <a:spcPts val="0"/>
                        </a:spcAft>
                        <a:buNone/>
                      </a:pPr>
                      <a:r>
                        <a:rPr lang="en"/>
                        <a:t>Fillet Stock</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a:t>$110.25</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82250">
                <a:tc>
                  <a:txBody>
                    <a:bodyPr/>
                    <a:lstStyle/>
                    <a:p>
                      <a:pPr indent="0" lvl="0" marL="0" rtl="0" algn="l">
                        <a:spcBef>
                          <a:spcPts val="0"/>
                        </a:spcBef>
                        <a:spcAft>
                          <a:spcPts val="0"/>
                        </a:spcAft>
                        <a:buNone/>
                      </a:pPr>
                      <a:r>
                        <a:rPr lang="en"/>
                        <a:t>Fin Can Stock</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a:t>$520.79</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82250">
                <a:tc>
                  <a:txBody>
                    <a:bodyPr/>
                    <a:lstStyle/>
                    <a:p>
                      <a:pPr indent="0" lvl="0" marL="0" rtl="0" algn="l">
                        <a:spcBef>
                          <a:spcPts val="0"/>
                        </a:spcBef>
                        <a:spcAft>
                          <a:spcPts val="0"/>
                        </a:spcAft>
                        <a:buNone/>
                      </a:pPr>
                      <a:r>
                        <a:rPr lang="en"/>
                        <a:t>Screws</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a:t>$12.62</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82250">
                <a:tc>
                  <a:txBody>
                    <a:bodyPr/>
                    <a:lstStyle/>
                    <a:p>
                      <a:pPr indent="0" lvl="0" marL="0" rtl="0" algn="l">
                        <a:spcBef>
                          <a:spcPts val="0"/>
                        </a:spcBef>
                        <a:spcAft>
                          <a:spcPts val="0"/>
                        </a:spcAft>
                        <a:buNone/>
                      </a:pPr>
                      <a:r>
                        <a:rPr lang="en"/>
                        <a:t>Epoxy</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a:t>$19.98</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82250">
                <a:tc>
                  <a:txBody>
                    <a:bodyPr/>
                    <a:lstStyle/>
                    <a:p>
                      <a:pPr indent="0" lvl="0" marL="0" rtl="0" algn="r">
                        <a:spcBef>
                          <a:spcPts val="0"/>
                        </a:spcBef>
                        <a:spcAft>
                          <a:spcPts val="0"/>
                        </a:spcAft>
                        <a:buNone/>
                      </a:pPr>
                      <a:r>
                        <a:rPr lang="en"/>
                        <a:t>Total</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a:t>$1,462.92</a:t>
                      </a:r>
                      <a:endParaRPr b="1"/>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1" name="Shape 711"/>
        <p:cNvGrpSpPr/>
        <p:nvPr/>
      </p:nvGrpSpPr>
      <p:grpSpPr>
        <a:xfrm>
          <a:off x="0" y="0"/>
          <a:ext cx="0" cy="0"/>
          <a:chOff x="0" y="0"/>
          <a:chExt cx="0" cy="0"/>
        </a:xfrm>
      </p:grpSpPr>
      <p:sp>
        <p:nvSpPr>
          <p:cNvPr id="712" name="Google Shape;712;p78"/>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a:solidFill>
                  <a:srgbClr val="AF1F39"/>
                </a:solidFill>
              </a:rPr>
              <a:t>Questions?</a:t>
            </a:r>
            <a:endParaRPr>
              <a:solidFill>
                <a:srgbClr val="AF1F39"/>
              </a:solidFill>
            </a:endParaRPr>
          </a:p>
        </p:txBody>
      </p:sp>
      <p:sp>
        <p:nvSpPr>
          <p:cNvPr id="713" name="Google Shape;713;p7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7" name="Shape 717"/>
        <p:cNvGrpSpPr/>
        <p:nvPr/>
      </p:nvGrpSpPr>
      <p:grpSpPr>
        <a:xfrm>
          <a:off x="0" y="0"/>
          <a:ext cx="0" cy="0"/>
          <a:chOff x="0" y="0"/>
          <a:chExt cx="0" cy="0"/>
        </a:xfrm>
      </p:grpSpPr>
      <p:sp>
        <p:nvSpPr>
          <p:cNvPr id="718" name="Google Shape;718;p79"/>
          <p:cNvSpPr txBox="1"/>
          <p:nvPr>
            <p:ph type="ctrTitle"/>
          </p:nvPr>
        </p:nvSpPr>
        <p:spPr>
          <a:xfrm>
            <a:off x="259975" y="2876475"/>
            <a:ext cx="8692200" cy="79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990"/>
              <a:buNone/>
            </a:pPr>
            <a:r>
              <a:rPr lang="en" sz="3380">
                <a:solidFill>
                  <a:srgbClr val="AF1F39"/>
                </a:solidFill>
              </a:rPr>
              <a:t>Avionics</a:t>
            </a:r>
            <a:endParaRPr sz="3380">
              <a:solidFill>
                <a:srgbClr val="AF1F39"/>
              </a:solidFill>
            </a:endParaRPr>
          </a:p>
        </p:txBody>
      </p:sp>
      <p:sp>
        <p:nvSpPr>
          <p:cNvPr id="719" name="Google Shape;719;p79"/>
          <p:cNvSpPr txBox="1"/>
          <p:nvPr>
            <p:ph idx="1" type="subTitle"/>
          </p:nvPr>
        </p:nvSpPr>
        <p:spPr>
          <a:xfrm>
            <a:off x="311700" y="4154925"/>
            <a:ext cx="8520600" cy="79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t>21 January 2024</a:t>
            </a:r>
            <a:endParaRPr/>
          </a:p>
        </p:txBody>
      </p:sp>
      <p:sp>
        <p:nvSpPr>
          <p:cNvPr id="720" name="Google Shape;720;p79"/>
          <p:cNvSpPr txBox="1"/>
          <p:nvPr>
            <p:ph type="ctrTitle"/>
          </p:nvPr>
        </p:nvSpPr>
        <p:spPr>
          <a:xfrm>
            <a:off x="474600" y="3453869"/>
            <a:ext cx="8357700" cy="79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990"/>
              <a:buNone/>
            </a:pPr>
            <a:r>
              <a:rPr lang="en" sz="2400"/>
              <a:t>Project Prometheus </a:t>
            </a:r>
            <a:r>
              <a:rPr lang="en" sz="2400"/>
              <a:t>Design Review 3</a:t>
            </a:r>
            <a:endParaRPr sz="2400"/>
          </a:p>
        </p:txBody>
      </p:sp>
      <p:sp>
        <p:nvSpPr>
          <p:cNvPr id="721" name="Google Shape;721;p7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5" name="Shape 725"/>
        <p:cNvGrpSpPr/>
        <p:nvPr/>
      </p:nvGrpSpPr>
      <p:grpSpPr>
        <a:xfrm>
          <a:off x="0" y="0"/>
          <a:ext cx="0" cy="0"/>
          <a:chOff x="0" y="0"/>
          <a:chExt cx="0" cy="0"/>
        </a:xfrm>
      </p:grpSpPr>
      <p:sp>
        <p:nvSpPr>
          <p:cNvPr id="726" name="Google Shape;726;p8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Agenda</a:t>
            </a:r>
            <a:endParaRPr>
              <a:solidFill>
                <a:srgbClr val="AF1F39"/>
              </a:solidFill>
            </a:endParaRPr>
          </a:p>
        </p:txBody>
      </p:sp>
      <p:sp>
        <p:nvSpPr>
          <p:cNvPr id="727" name="Google Shape;727;p80"/>
          <p:cNvSpPr txBox="1"/>
          <p:nvPr>
            <p:ph idx="1" type="body"/>
          </p:nvPr>
        </p:nvSpPr>
        <p:spPr>
          <a:xfrm>
            <a:off x="311700" y="1000075"/>
            <a:ext cx="8520600" cy="3416400"/>
          </a:xfrm>
          <a:prstGeom prst="rect">
            <a:avLst/>
          </a:prstGeom>
        </p:spPr>
        <p:txBody>
          <a:bodyPr anchorCtr="0" anchor="t" bIns="91425" lIns="91425" spcFirstLastPara="1" rIns="91425" wrap="square" tIns="91425">
            <a:normAutofit/>
          </a:bodyPr>
          <a:lstStyle/>
          <a:p>
            <a:pPr indent="-381000" lvl="0" marL="457200" rtl="0" algn="l">
              <a:lnSpc>
                <a:spcPct val="150000"/>
              </a:lnSpc>
              <a:spcBef>
                <a:spcPts val="0"/>
              </a:spcBef>
              <a:spcAft>
                <a:spcPts val="0"/>
              </a:spcAft>
              <a:buClr>
                <a:srgbClr val="000000"/>
              </a:buClr>
              <a:buSzPts val="2400"/>
              <a:buAutoNum type="arabicPeriod"/>
            </a:pPr>
            <a:r>
              <a:rPr lang="en" sz="2400">
                <a:solidFill>
                  <a:srgbClr val="000000"/>
                </a:solidFill>
              </a:rPr>
              <a:t>Power Amplifier </a:t>
            </a:r>
            <a:endParaRPr sz="2400">
              <a:solidFill>
                <a:srgbClr val="000000"/>
              </a:solidFill>
            </a:endParaRPr>
          </a:p>
          <a:p>
            <a:pPr indent="-381000" lvl="0" marL="457200" rtl="0" algn="l">
              <a:lnSpc>
                <a:spcPct val="150000"/>
              </a:lnSpc>
              <a:spcBef>
                <a:spcPts val="0"/>
              </a:spcBef>
              <a:spcAft>
                <a:spcPts val="0"/>
              </a:spcAft>
              <a:buClr>
                <a:srgbClr val="000000"/>
              </a:buClr>
              <a:buSzPts val="2400"/>
              <a:buAutoNum type="arabicPeriod"/>
            </a:pPr>
            <a:r>
              <a:rPr lang="en" sz="2400">
                <a:solidFill>
                  <a:srgbClr val="000000"/>
                </a:solidFill>
              </a:rPr>
              <a:t>DENNIS</a:t>
            </a:r>
            <a:endParaRPr sz="2400">
              <a:solidFill>
                <a:srgbClr val="000000"/>
              </a:solidFill>
            </a:endParaRPr>
          </a:p>
        </p:txBody>
      </p:sp>
      <p:sp>
        <p:nvSpPr>
          <p:cNvPr id="728" name="Google Shape;728;p8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2" name="Shape 732"/>
        <p:cNvGrpSpPr/>
        <p:nvPr/>
      </p:nvGrpSpPr>
      <p:grpSpPr>
        <a:xfrm>
          <a:off x="0" y="0"/>
          <a:ext cx="0" cy="0"/>
          <a:chOff x="0" y="0"/>
          <a:chExt cx="0" cy="0"/>
        </a:xfrm>
      </p:grpSpPr>
      <p:sp>
        <p:nvSpPr>
          <p:cNvPr id="733" name="Google Shape;733;p81"/>
          <p:cNvSpPr txBox="1"/>
          <p:nvPr>
            <p:ph type="title"/>
          </p:nvPr>
        </p:nvSpPr>
        <p:spPr>
          <a:xfrm>
            <a:off x="311700" y="2054287"/>
            <a:ext cx="8520600" cy="10059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4800">
                <a:solidFill>
                  <a:srgbClr val="AF1F39"/>
                </a:solidFill>
              </a:rPr>
              <a:t>Power Amplifier</a:t>
            </a:r>
            <a:endParaRPr sz="4800">
              <a:solidFill>
                <a:srgbClr val="AF1F39"/>
              </a:solidFill>
            </a:endParaRPr>
          </a:p>
        </p:txBody>
      </p:sp>
      <p:sp>
        <p:nvSpPr>
          <p:cNvPr id="734" name="Google Shape;734;p8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19"/>
          <p:cNvSpPr txBox="1"/>
          <p:nvPr>
            <p:ph type="ctrTitle"/>
          </p:nvPr>
        </p:nvSpPr>
        <p:spPr>
          <a:xfrm>
            <a:off x="393150" y="3307025"/>
            <a:ext cx="8357700" cy="1113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Clr>
                <a:schemeClr val="dk1"/>
              </a:buClr>
              <a:buSzPts val="990"/>
              <a:buFont typeface="Arial"/>
              <a:buNone/>
            </a:pPr>
            <a:r>
              <a:rPr lang="en" sz="3600">
                <a:solidFill>
                  <a:srgbClr val="990000"/>
                </a:solidFill>
              </a:rPr>
              <a:t>Solid </a:t>
            </a:r>
            <a:r>
              <a:rPr lang="en" sz="3600">
                <a:solidFill>
                  <a:srgbClr val="990000"/>
                </a:solidFill>
              </a:rPr>
              <a:t>Propulsion</a:t>
            </a:r>
            <a:endParaRPr b="0" sz="2400"/>
          </a:p>
        </p:txBody>
      </p:sp>
      <p:sp>
        <p:nvSpPr>
          <p:cNvPr id="102" name="Google Shape;102;p1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8" name="Shape 738"/>
        <p:cNvGrpSpPr/>
        <p:nvPr/>
      </p:nvGrpSpPr>
      <p:grpSpPr>
        <a:xfrm>
          <a:off x="0" y="0"/>
          <a:ext cx="0" cy="0"/>
          <a:chOff x="0" y="0"/>
          <a:chExt cx="0" cy="0"/>
        </a:xfrm>
      </p:grpSpPr>
      <p:sp>
        <p:nvSpPr>
          <p:cNvPr id="739" name="Google Shape;739;p8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Layout</a:t>
            </a:r>
            <a:endParaRPr>
              <a:solidFill>
                <a:srgbClr val="AF1F39"/>
              </a:solidFill>
            </a:endParaRPr>
          </a:p>
        </p:txBody>
      </p:sp>
      <p:sp>
        <p:nvSpPr>
          <p:cNvPr id="740" name="Google Shape;740;p82"/>
          <p:cNvSpPr txBox="1"/>
          <p:nvPr>
            <p:ph idx="1" type="body"/>
          </p:nvPr>
        </p:nvSpPr>
        <p:spPr>
          <a:xfrm>
            <a:off x="293125" y="1122675"/>
            <a:ext cx="3542400" cy="3336900"/>
          </a:xfrm>
          <a:prstGeom prst="rect">
            <a:avLst/>
          </a:prstGeom>
        </p:spPr>
        <p:txBody>
          <a:bodyPr anchorCtr="0" anchor="t" bIns="91425" lIns="91425" spcFirstLastPara="1" rIns="91425" wrap="square" tIns="91425">
            <a:normAutofit/>
          </a:bodyPr>
          <a:lstStyle/>
          <a:p>
            <a:pPr indent="-349250" lvl="0" marL="457200" rtl="0" algn="l">
              <a:spcBef>
                <a:spcPts val="0"/>
              </a:spcBef>
              <a:spcAft>
                <a:spcPts val="0"/>
              </a:spcAft>
              <a:buSzPts val="1900"/>
              <a:buChar char="●"/>
            </a:pPr>
            <a:r>
              <a:rPr b="1" lang="en" sz="1900">
                <a:latin typeface="Open Sans"/>
                <a:ea typeface="Open Sans"/>
                <a:cs typeface="Open Sans"/>
                <a:sym typeface="Open Sans"/>
              </a:rPr>
              <a:t>Dimensions:</a:t>
            </a:r>
            <a:r>
              <a:rPr lang="en" sz="1900"/>
              <a:t> </a:t>
            </a:r>
            <a:endParaRPr sz="1900"/>
          </a:p>
          <a:p>
            <a:pPr indent="-349250" lvl="1" marL="914400" rtl="0" algn="l">
              <a:spcBef>
                <a:spcPts val="0"/>
              </a:spcBef>
              <a:spcAft>
                <a:spcPts val="0"/>
              </a:spcAft>
              <a:buSzPts val="1900"/>
              <a:buChar char="○"/>
            </a:pPr>
            <a:r>
              <a:rPr lang="en" sz="1900"/>
              <a:t>2 x 1.5 in</a:t>
            </a:r>
            <a:endParaRPr sz="1900"/>
          </a:p>
          <a:p>
            <a:pPr indent="-349250" lvl="0" marL="457200" rtl="0" algn="l">
              <a:spcBef>
                <a:spcPts val="0"/>
              </a:spcBef>
              <a:spcAft>
                <a:spcPts val="0"/>
              </a:spcAft>
              <a:buSzPts val="1900"/>
              <a:buFont typeface="Open Sans"/>
              <a:buChar char="●"/>
            </a:pPr>
            <a:r>
              <a:rPr b="1" lang="en" sz="1900">
                <a:latin typeface="Open Sans"/>
                <a:ea typeface="Open Sans"/>
                <a:cs typeface="Open Sans"/>
                <a:sym typeface="Open Sans"/>
              </a:rPr>
              <a:t>Four mounting holes</a:t>
            </a:r>
            <a:endParaRPr b="1" sz="1900">
              <a:latin typeface="Open Sans"/>
              <a:ea typeface="Open Sans"/>
              <a:cs typeface="Open Sans"/>
              <a:sym typeface="Open Sans"/>
            </a:endParaRPr>
          </a:p>
          <a:p>
            <a:pPr indent="-349250" lvl="0" marL="457200" rtl="0" algn="l">
              <a:spcBef>
                <a:spcPts val="0"/>
              </a:spcBef>
              <a:spcAft>
                <a:spcPts val="0"/>
              </a:spcAft>
              <a:buSzPts val="1900"/>
              <a:buFont typeface="Open Sans"/>
              <a:buChar char="●"/>
            </a:pPr>
            <a:r>
              <a:rPr b="1" lang="en" sz="1900">
                <a:latin typeface="Open Sans"/>
                <a:ea typeface="Open Sans"/>
                <a:cs typeface="Open Sans"/>
                <a:sym typeface="Open Sans"/>
              </a:rPr>
              <a:t>Battery source:</a:t>
            </a:r>
            <a:endParaRPr b="1" sz="1900">
              <a:latin typeface="Open Sans"/>
              <a:ea typeface="Open Sans"/>
              <a:cs typeface="Open Sans"/>
              <a:sym typeface="Open Sans"/>
            </a:endParaRPr>
          </a:p>
          <a:p>
            <a:pPr indent="-349250" lvl="1" marL="914400" rtl="0" algn="l">
              <a:spcBef>
                <a:spcPts val="0"/>
              </a:spcBef>
              <a:spcAft>
                <a:spcPts val="0"/>
              </a:spcAft>
              <a:buSzPts val="1900"/>
              <a:buChar char="○"/>
            </a:pPr>
            <a:r>
              <a:rPr lang="en" sz="1900"/>
              <a:t>2x LiFePO4 batteries</a:t>
            </a:r>
            <a:endParaRPr sz="1900"/>
          </a:p>
          <a:p>
            <a:pPr indent="-349250" lvl="0" marL="457200" rtl="0" algn="l">
              <a:spcBef>
                <a:spcPts val="0"/>
              </a:spcBef>
              <a:spcAft>
                <a:spcPts val="0"/>
              </a:spcAft>
              <a:buSzPts val="1900"/>
              <a:buChar char="●"/>
            </a:pPr>
            <a:r>
              <a:rPr lang="en" sz="1900"/>
              <a:t>Via stitching and shielding as presented previously</a:t>
            </a:r>
            <a:endParaRPr sz="1900"/>
          </a:p>
          <a:p>
            <a:pPr indent="0" lvl="0" marL="457200" rtl="0" algn="l">
              <a:spcBef>
                <a:spcPts val="1200"/>
              </a:spcBef>
              <a:spcAft>
                <a:spcPts val="1200"/>
              </a:spcAft>
              <a:buNone/>
            </a:pPr>
            <a:r>
              <a:t/>
            </a:r>
            <a:endParaRPr sz="1900"/>
          </a:p>
        </p:txBody>
      </p:sp>
      <p:sp>
        <p:nvSpPr>
          <p:cNvPr id="741" name="Google Shape;741;p8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742" name="Google Shape;742;p82"/>
          <p:cNvPicPr preferRelativeResize="0"/>
          <p:nvPr/>
        </p:nvPicPr>
        <p:blipFill>
          <a:blip r:embed="rId3">
            <a:alphaModFix/>
          </a:blip>
          <a:stretch>
            <a:fillRect/>
          </a:stretch>
        </p:blipFill>
        <p:spPr>
          <a:xfrm>
            <a:off x="3681800" y="0"/>
            <a:ext cx="3094489" cy="4663226"/>
          </a:xfrm>
          <a:prstGeom prst="rect">
            <a:avLst/>
          </a:prstGeom>
          <a:noFill/>
          <a:ln>
            <a:noFill/>
          </a:ln>
        </p:spPr>
      </p:pic>
      <p:pic>
        <p:nvPicPr>
          <p:cNvPr id="743" name="Google Shape;743;p82"/>
          <p:cNvPicPr preferRelativeResize="0"/>
          <p:nvPr/>
        </p:nvPicPr>
        <p:blipFill>
          <a:blip r:embed="rId4">
            <a:alphaModFix/>
          </a:blip>
          <a:stretch>
            <a:fillRect/>
          </a:stretch>
        </p:blipFill>
        <p:spPr>
          <a:xfrm>
            <a:off x="6513400" y="44500"/>
            <a:ext cx="2960949" cy="4489199"/>
          </a:xfrm>
          <a:prstGeom prst="rect">
            <a:avLst/>
          </a:prstGeom>
          <a:noFill/>
          <a:ln>
            <a:noFill/>
          </a:ln>
        </p:spPr>
      </p:pic>
      <p:sp>
        <p:nvSpPr>
          <p:cNvPr id="744" name="Google Shape;744;p82"/>
          <p:cNvSpPr txBox="1"/>
          <p:nvPr>
            <p:ph idx="1" type="body"/>
          </p:nvPr>
        </p:nvSpPr>
        <p:spPr>
          <a:xfrm>
            <a:off x="4755112" y="4573675"/>
            <a:ext cx="10119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b="1" lang="en" sz="1900">
                <a:latin typeface="Open Sans"/>
                <a:ea typeface="Open Sans"/>
                <a:cs typeface="Open Sans"/>
                <a:sym typeface="Open Sans"/>
              </a:rPr>
              <a:t>FRONT</a:t>
            </a:r>
            <a:endParaRPr b="1" sz="1900">
              <a:latin typeface="Open Sans"/>
              <a:ea typeface="Open Sans"/>
              <a:cs typeface="Open Sans"/>
              <a:sym typeface="Open Sans"/>
            </a:endParaRPr>
          </a:p>
        </p:txBody>
      </p:sp>
      <p:sp>
        <p:nvSpPr>
          <p:cNvPr id="745" name="Google Shape;745;p82"/>
          <p:cNvSpPr txBox="1"/>
          <p:nvPr>
            <p:ph idx="1" type="body"/>
          </p:nvPr>
        </p:nvSpPr>
        <p:spPr>
          <a:xfrm>
            <a:off x="7518662" y="4573675"/>
            <a:ext cx="10119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b="1" lang="en" sz="1900">
                <a:latin typeface="Open Sans"/>
                <a:ea typeface="Open Sans"/>
                <a:cs typeface="Open Sans"/>
                <a:sym typeface="Open Sans"/>
              </a:rPr>
              <a:t>BACK</a:t>
            </a:r>
            <a:endParaRPr b="1" sz="1900">
              <a:latin typeface="Open Sans"/>
              <a:ea typeface="Open Sans"/>
              <a:cs typeface="Open Sans"/>
              <a:sym typeface="Open Sans"/>
            </a:endParaRPr>
          </a:p>
        </p:txBody>
      </p:sp>
    </p:spTree>
  </p:cSld>
  <p:clrMapOvr>
    <a:masterClrMapping/>
  </p:clrMapOvr>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9" name="Shape 749"/>
        <p:cNvGrpSpPr/>
        <p:nvPr/>
      </p:nvGrpSpPr>
      <p:grpSpPr>
        <a:xfrm>
          <a:off x="0" y="0"/>
          <a:ext cx="0" cy="0"/>
          <a:chOff x="0" y="0"/>
          <a:chExt cx="0" cy="0"/>
        </a:xfrm>
      </p:grpSpPr>
      <p:sp>
        <p:nvSpPr>
          <p:cNvPr id="750" name="Google Shape;750;p83"/>
          <p:cNvSpPr txBox="1"/>
          <p:nvPr>
            <p:ph type="title"/>
          </p:nvPr>
        </p:nvSpPr>
        <p:spPr>
          <a:xfrm>
            <a:off x="311700" y="2054287"/>
            <a:ext cx="8520600" cy="10059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4800">
                <a:solidFill>
                  <a:srgbClr val="AF1F39"/>
                </a:solidFill>
              </a:rPr>
              <a:t>DENNIS</a:t>
            </a:r>
            <a:endParaRPr sz="4800">
              <a:solidFill>
                <a:srgbClr val="AF1F39"/>
              </a:solidFill>
            </a:endParaRPr>
          </a:p>
        </p:txBody>
      </p:sp>
      <p:sp>
        <p:nvSpPr>
          <p:cNvPr id="751" name="Google Shape;751;p8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5" name="Shape 755"/>
        <p:cNvGrpSpPr/>
        <p:nvPr/>
      </p:nvGrpSpPr>
      <p:grpSpPr>
        <a:xfrm>
          <a:off x="0" y="0"/>
          <a:ext cx="0" cy="0"/>
          <a:chOff x="0" y="0"/>
          <a:chExt cx="0" cy="0"/>
        </a:xfrm>
      </p:grpSpPr>
      <p:sp>
        <p:nvSpPr>
          <p:cNvPr id="756" name="Google Shape;756;p8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Circuit Design</a:t>
            </a:r>
            <a:endParaRPr>
              <a:solidFill>
                <a:srgbClr val="AF1F39"/>
              </a:solidFill>
            </a:endParaRPr>
          </a:p>
        </p:txBody>
      </p:sp>
      <p:sp>
        <p:nvSpPr>
          <p:cNvPr id="757" name="Google Shape;757;p84"/>
          <p:cNvSpPr txBox="1"/>
          <p:nvPr>
            <p:ph idx="1" type="body"/>
          </p:nvPr>
        </p:nvSpPr>
        <p:spPr>
          <a:xfrm>
            <a:off x="293125" y="1122675"/>
            <a:ext cx="3542400" cy="3336900"/>
          </a:xfrm>
          <a:prstGeom prst="rect">
            <a:avLst/>
          </a:prstGeom>
        </p:spPr>
        <p:txBody>
          <a:bodyPr anchorCtr="0" anchor="t" bIns="91425" lIns="91425" spcFirstLastPara="1" rIns="91425" wrap="square" tIns="91425">
            <a:normAutofit/>
          </a:bodyPr>
          <a:lstStyle/>
          <a:p>
            <a:pPr indent="-349250" lvl="0" marL="457200" rtl="0" algn="l">
              <a:spcBef>
                <a:spcPts val="0"/>
              </a:spcBef>
              <a:spcAft>
                <a:spcPts val="0"/>
              </a:spcAft>
              <a:buSzPts val="1900"/>
              <a:buChar char="●"/>
            </a:pPr>
            <a:r>
              <a:rPr b="1" lang="en" sz="1900">
                <a:latin typeface="Open Sans"/>
                <a:ea typeface="Open Sans"/>
                <a:cs typeface="Open Sans"/>
                <a:sym typeface="Open Sans"/>
              </a:rPr>
              <a:t>Arming stage added</a:t>
            </a:r>
            <a:r>
              <a:rPr lang="en" sz="1900"/>
              <a:t> </a:t>
            </a:r>
            <a:endParaRPr sz="1900"/>
          </a:p>
          <a:p>
            <a:pPr indent="-349250" lvl="1" marL="914400" rtl="0" algn="l">
              <a:spcBef>
                <a:spcPts val="0"/>
              </a:spcBef>
              <a:spcAft>
                <a:spcPts val="0"/>
              </a:spcAft>
              <a:buSzPts val="1900"/>
              <a:buChar char="○"/>
            </a:pPr>
            <a:r>
              <a:rPr lang="en" sz="1900"/>
              <a:t>Minimize risk of accidental fire</a:t>
            </a:r>
            <a:endParaRPr sz="1900"/>
          </a:p>
          <a:p>
            <a:pPr indent="-349250" lvl="0" marL="457200" rtl="0" algn="l">
              <a:spcBef>
                <a:spcPts val="0"/>
              </a:spcBef>
              <a:spcAft>
                <a:spcPts val="0"/>
              </a:spcAft>
              <a:buSzPts val="1900"/>
              <a:buFont typeface="Open Sans"/>
              <a:buChar char="●"/>
            </a:pPr>
            <a:r>
              <a:rPr b="1" lang="en" sz="1900">
                <a:latin typeface="Open Sans"/>
                <a:ea typeface="Open Sans"/>
                <a:cs typeface="Open Sans"/>
                <a:sym typeface="Open Sans"/>
              </a:rPr>
              <a:t>LED Indicators</a:t>
            </a:r>
            <a:endParaRPr b="1" sz="1900">
              <a:latin typeface="Open Sans"/>
              <a:ea typeface="Open Sans"/>
              <a:cs typeface="Open Sans"/>
              <a:sym typeface="Open Sans"/>
            </a:endParaRPr>
          </a:p>
          <a:p>
            <a:pPr indent="-349250" lvl="1" marL="914400" rtl="0" algn="l">
              <a:spcBef>
                <a:spcPts val="0"/>
              </a:spcBef>
              <a:spcAft>
                <a:spcPts val="0"/>
              </a:spcAft>
              <a:buSzPts val="1900"/>
              <a:buChar char="○"/>
            </a:pPr>
            <a:r>
              <a:rPr lang="en" sz="1900"/>
              <a:t>Arming- red</a:t>
            </a:r>
            <a:endParaRPr sz="1900"/>
          </a:p>
          <a:p>
            <a:pPr indent="-349250" lvl="1" marL="914400" rtl="0" algn="l">
              <a:spcBef>
                <a:spcPts val="0"/>
              </a:spcBef>
              <a:spcAft>
                <a:spcPts val="0"/>
              </a:spcAft>
              <a:buSzPts val="1900"/>
              <a:buChar char="○"/>
            </a:pPr>
            <a:r>
              <a:rPr lang="en" sz="1900"/>
              <a:t>Continuity- green</a:t>
            </a:r>
            <a:endParaRPr sz="1900"/>
          </a:p>
          <a:p>
            <a:pPr indent="0" lvl="0" marL="457200" rtl="0" algn="l">
              <a:spcBef>
                <a:spcPts val="1200"/>
              </a:spcBef>
              <a:spcAft>
                <a:spcPts val="1200"/>
              </a:spcAft>
              <a:buNone/>
            </a:pPr>
            <a:r>
              <a:t/>
            </a:r>
            <a:endParaRPr sz="1900"/>
          </a:p>
        </p:txBody>
      </p:sp>
      <p:sp>
        <p:nvSpPr>
          <p:cNvPr id="758" name="Google Shape;758;p8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2" name="Shape 762"/>
        <p:cNvGrpSpPr/>
        <p:nvPr/>
      </p:nvGrpSpPr>
      <p:grpSpPr>
        <a:xfrm>
          <a:off x="0" y="0"/>
          <a:ext cx="0" cy="0"/>
          <a:chOff x="0" y="0"/>
          <a:chExt cx="0" cy="0"/>
        </a:xfrm>
      </p:grpSpPr>
      <p:sp>
        <p:nvSpPr>
          <p:cNvPr id="763" name="Google Shape;763;p8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Component Selection</a:t>
            </a:r>
            <a:endParaRPr>
              <a:solidFill>
                <a:srgbClr val="AF1F39"/>
              </a:solidFill>
            </a:endParaRPr>
          </a:p>
        </p:txBody>
      </p:sp>
      <p:sp>
        <p:nvSpPr>
          <p:cNvPr id="764" name="Google Shape;764;p8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aphicFrame>
        <p:nvGraphicFramePr>
          <p:cNvPr id="765" name="Google Shape;765;p85"/>
          <p:cNvGraphicFramePr/>
          <p:nvPr/>
        </p:nvGraphicFramePr>
        <p:xfrm>
          <a:off x="952500" y="1428750"/>
          <a:ext cx="3000000" cy="3000000"/>
        </p:xfrm>
        <a:graphic>
          <a:graphicData uri="http://schemas.openxmlformats.org/drawingml/2006/table">
            <a:tbl>
              <a:tblPr>
                <a:noFill/>
                <a:tableStyleId>{FFA19231-62AA-4FEE-8271-AC25EC2EFC70}</a:tableStyleId>
              </a:tblPr>
              <a:tblGrid>
                <a:gridCol w="2531500"/>
                <a:gridCol w="2536925"/>
                <a:gridCol w="2170550"/>
              </a:tblGrid>
              <a:tr h="381000">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rPr b="1" lang="en"/>
                        <a:t>Constraint</a:t>
                      </a:r>
                      <a:endParaRPr b="1"/>
                    </a:p>
                  </a:txBody>
                  <a:tcPr marT="91425" marB="91425" marR="91425" marL="91425"/>
                </a:tc>
                <a:tc>
                  <a:txBody>
                    <a:bodyPr/>
                    <a:lstStyle/>
                    <a:p>
                      <a:pPr indent="0" lvl="0" marL="0" rtl="0" algn="l">
                        <a:spcBef>
                          <a:spcPts val="0"/>
                        </a:spcBef>
                        <a:spcAft>
                          <a:spcPts val="0"/>
                        </a:spcAft>
                        <a:buNone/>
                      </a:pPr>
                      <a:r>
                        <a:rPr b="1" lang="en"/>
                        <a:t>Selected Part</a:t>
                      </a:r>
                      <a:endParaRPr b="1"/>
                    </a:p>
                  </a:txBody>
                  <a:tcPr marT="91425" marB="91425" marR="91425" marL="91425"/>
                </a:tc>
              </a:tr>
              <a:tr h="381000">
                <a:tc>
                  <a:txBody>
                    <a:bodyPr/>
                    <a:lstStyle/>
                    <a:p>
                      <a:pPr indent="0" lvl="0" marL="0" rtl="0" algn="l">
                        <a:spcBef>
                          <a:spcPts val="0"/>
                        </a:spcBef>
                        <a:spcAft>
                          <a:spcPts val="0"/>
                        </a:spcAft>
                        <a:buNone/>
                      </a:pPr>
                      <a:r>
                        <a:rPr b="1" lang="en"/>
                        <a:t>Saturation Voltage</a:t>
                      </a:r>
                      <a:endParaRPr b="1"/>
                    </a:p>
                  </a:txBody>
                  <a:tcPr marT="91425" marB="91425" marR="91425" marL="91425"/>
                </a:tc>
                <a:tc>
                  <a:txBody>
                    <a:bodyPr/>
                    <a:lstStyle/>
                    <a:p>
                      <a:pPr indent="0" lvl="0" marL="0" rtl="0" algn="l">
                        <a:spcBef>
                          <a:spcPts val="0"/>
                        </a:spcBef>
                        <a:spcAft>
                          <a:spcPts val="0"/>
                        </a:spcAft>
                        <a:buNone/>
                      </a:pPr>
                      <a:r>
                        <a:rPr lang="en"/>
                        <a:t>Between 2V and 3V</a:t>
                      </a:r>
                      <a:endParaRPr/>
                    </a:p>
                  </a:txBody>
                  <a:tcPr marT="91425" marB="91425" marR="91425" marL="91425"/>
                </a:tc>
                <a:tc>
                  <a:txBody>
                    <a:bodyPr/>
                    <a:lstStyle/>
                    <a:p>
                      <a:pPr indent="0" lvl="0" marL="0" rtl="0" algn="l">
                        <a:spcBef>
                          <a:spcPts val="0"/>
                        </a:spcBef>
                        <a:spcAft>
                          <a:spcPts val="0"/>
                        </a:spcAft>
                        <a:buNone/>
                      </a:pPr>
                      <a:r>
                        <a:rPr lang="en"/>
                        <a:t>2.5V</a:t>
                      </a:r>
                      <a:endParaRPr/>
                    </a:p>
                  </a:txBody>
                  <a:tcPr marT="91425" marB="91425" marR="91425" marL="91425"/>
                </a:tc>
              </a:tr>
              <a:tr h="381000">
                <a:tc>
                  <a:txBody>
                    <a:bodyPr/>
                    <a:lstStyle/>
                    <a:p>
                      <a:pPr indent="0" lvl="0" marL="0" rtl="0" algn="l">
                        <a:spcBef>
                          <a:spcPts val="0"/>
                        </a:spcBef>
                        <a:spcAft>
                          <a:spcPts val="0"/>
                        </a:spcAft>
                        <a:buNone/>
                      </a:pPr>
                      <a:r>
                        <a:rPr b="1" lang="en"/>
                        <a:t>Max power</a:t>
                      </a:r>
                      <a:endParaRPr b="1"/>
                    </a:p>
                  </a:txBody>
                  <a:tcPr marT="91425" marB="91425" marR="91425" marL="91425"/>
                </a:tc>
                <a:tc>
                  <a:txBody>
                    <a:bodyPr/>
                    <a:lstStyle/>
                    <a:p>
                      <a:pPr indent="0" lvl="0" marL="0" rtl="0" algn="l">
                        <a:spcBef>
                          <a:spcPts val="0"/>
                        </a:spcBef>
                        <a:spcAft>
                          <a:spcPts val="0"/>
                        </a:spcAft>
                        <a:buNone/>
                      </a:pPr>
                      <a:r>
                        <a:rPr lang="en"/>
                        <a:t>&gt; 0.9W</a:t>
                      </a:r>
                      <a:endParaRPr/>
                    </a:p>
                  </a:txBody>
                  <a:tcPr marT="91425" marB="91425" marR="91425" marL="91425"/>
                </a:tc>
                <a:tc>
                  <a:txBody>
                    <a:bodyPr/>
                    <a:lstStyle/>
                    <a:p>
                      <a:pPr indent="0" lvl="0" marL="0" rtl="0" algn="l">
                        <a:spcBef>
                          <a:spcPts val="0"/>
                        </a:spcBef>
                        <a:spcAft>
                          <a:spcPts val="0"/>
                        </a:spcAft>
                        <a:buNone/>
                      </a:pPr>
                      <a:r>
                        <a:rPr lang="en"/>
                        <a:t>1.5W</a:t>
                      </a:r>
                      <a:endParaRPr/>
                    </a:p>
                  </a:txBody>
                  <a:tcPr marT="91425" marB="91425" marR="91425" marL="91425"/>
                </a:tc>
              </a:tr>
              <a:tr h="381000">
                <a:tc>
                  <a:txBody>
                    <a:bodyPr/>
                    <a:lstStyle/>
                    <a:p>
                      <a:pPr indent="0" lvl="0" marL="0" rtl="0" algn="l">
                        <a:spcBef>
                          <a:spcPts val="0"/>
                        </a:spcBef>
                        <a:spcAft>
                          <a:spcPts val="0"/>
                        </a:spcAft>
                        <a:buNone/>
                      </a:pPr>
                      <a:r>
                        <a:rPr b="1" lang="en"/>
                        <a:t>Max drain current</a:t>
                      </a:r>
                      <a:endParaRPr b="1"/>
                    </a:p>
                  </a:txBody>
                  <a:tcPr marT="91425" marB="91425" marR="91425" marL="91425"/>
                </a:tc>
                <a:tc>
                  <a:txBody>
                    <a:bodyPr/>
                    <a:lstStyle/>
                    <a:p>
                      <a:pPr indent="0" lvl="0" marL="0" rtl="0" algn="l">
                        <a:spcBef>
                          <a:spcPts val="0"/>
                        </a:spcBef>
                        <a:spcAft>
                          <a:spcPts val="0"/>
                        </a:spcAft>
                        <a:buNone/>
                      </a:pPr>
                      <a:r>
                        <a:rPr lang="en"/>
                        <a:t>&gt; 9A</a:t>
                      </a:r>
                      <a:endParaRPr/>
                    </a:p>
                  </a:txBody>
                  <a:tcPr marT="91425" marB="91425" marR="91425" marL="91425"/>
                </a:tc>
                <a:tc>
                  <a:txBody>
                    <a:bodyPr/>
                    <a:lstStyle/>
                    <a:p>
                      <a:pPr indent="0" lvl="0" marL="0" rtl="0" algn="l">
                        <a:spcBef>
                          <a:spcPts val="0"/>
                        </a:spcBef>
                        <a:spcAft>
                          <a:spcPts val="0"/>
                        </a:spcAft>
                        <a:buNone/>
                      </a:pPr>
                      <a:r>
                        <a:rPr lang="en"/>
                        <a:t>10A</a:t>
                      </a:r>
                      <a:endParaRPr/>
                    </a:p>
                  </a:txBody>
                  <a:tcPr marT="91425" marB="91425" marR="91425" marL="91425"/>
                </a:tc>
              </a:tr>
              <a:tr h="381000">
                <a:tc>
                  <a:txBody>
                    <a:bodyPr/>
                    <a:lstStyle/>
                    <a:p>
                      <a:pPr indent="0" lvl="0" marL="0" rtl="0" algn="l">
                        <a:spcBef>
                          <a:spcPts val="0"/>
                        </a:spcBef>
                        <a:spcAft>
                          <a:spcPts val="0"/>
                        </a:spcAft>
                        <a:buNone/>
                      </a:pPr>
                      <a:r>
                        <a:rPr b="1" lang="en"/>
                        <a:t>Max drain-source voltage</a:t>
                      </a:r>
                      <a:endParaRPr b="1"/>
                    </a:p>
                  </a:txBody>
                  <a:tcPr marT="91425" marB="91425" marR="91425" marL="91425"/>
                </a:tc>
                <a:tc>
                  <a:txBody>
                    <a:bodyPr/>
                    <a:lstStyle/>
                    <a:p>
                      <a:pPr indent="0" lvl="0" marL="0" rtl="0" algn="l">
                        <a:spcBef>
                          <a:spcPts val="0"/>
                        </a:spcBef>
                        <a:spcAft>
                          <a:spcPts val="0"/>
                        </a:spcAft>
                        <a:buNone/>
                      </a:pPr>
                      <a:r>
                        <a:rPr lang="en"/>
                        <a:t>&gt; 7V</a:t>
                      </a:r>
                      <a:endParaRPr/>
                    </a:p>
                  </a:txBody>
                  <a:tcPr marT="91425" marB="91425" marR="91425" marL="91425"/>
                </a:tc>
                <a:tc>
                  <a:txBody>
                    <a:bodyPr/>
                    <a:lstStyle/>
                    <a:p>
                      <a:pPr indent="0" lvl="0" marL="0" rtl="0" algn="l">
                        <a:spcBef>
                          <a:spcPts val="0"/>
                        </a:spcBef>
                        <a:spcAft>
                          <a:spcPts val="0"/>
                        </a:spcAft>
                        <a:buNone/>
                      </a:pPr>
                      <a:r>
                        <a:rPr lang="en"/>
                        <a:t>24V</a:t>
                      </a:r>
                      <a:endParaRPr/>
                    </a:p>
                  </a:txBody>
                  <a:tcPr marT="91425" marB="91425" marR="91425" marL="91425"/>
                </a:tc>
              </a:tr>
              <a:tr h="381000">
                <a:tc>
                  <a:txBody>
                    <a:bodyPr/>
                    <a:lstStyle/>
                    <a:p>
                      <a:pPr indent="0" lvl="0" marL="0" rtl="0" algn="l">
                        <a:spcBef>
                          <a:spcPts val="0"/>
                        </a:spcBef>
                        <a:spcAft>
                          <a:spcPts val="0"/>
                        </a:spcAft>
                        <a:buNone/>
                      </a:pPr>
                      <a:r>
                        <a:rPr b="1" lang="en"/>
                        <a:t>Max gate-source voltage</a:t>
                      </a:r>
                      <a:endParaRPr b="1"/>
                    </a:p>
                  </a:txBody>
                  <a:tcPr marT="91425" marB="91425" marR="91425" marL="91425"/>
                </a:tc>
                <a:tc>
                  <a:txBody>
                    <a:bodyPr/>
                    <a:lstStyle/>
                    <a:p>
                      <a:pPr indent="0" lvl="0" marL="0" rtl="0" algn="l">
                        <a:spcBef>
                          <a:spcPts val="0"/>
                        </a:spcBef>
                        <a:spcAft>
                          <a:spcPts val="0"/>
                        </a:spcAft>
                        <a:buNone/>
                      </a:pPr>
                      <a:r>
                        <a:rPr lang="en"/>
                        <a:t>&gt; 5V</a:t>
                      </a:r>
                      <a:endParaRPr/>
                    </a:p>
                  </a:txBody>
                  <a:tcPr marT="91425" marB="91425" marR="91425" marL="91425"/>
                </a:tc>
                <a:tc>
                  <a:txBody>
                    <a:bodyPr/>
                    <a:lstStyle/>
                    <a:p>
                      <a:pPr indent="0" lvl="0" marL="0" rtl="0" algn="l">
                        <a:spcBef>
                          <a:spcPts val="0"/>
                        </a:spcBef>
                        <a:spcAft>
                          <a:spcPts val="0"/>
                        </a:spcAft>
                        <a:buNone/>
                      </a:pPr>
                      <a:r>
                        <a:rPr lang="en"/>
                        <a:t>12.5V</a:t>
                      </a:r>
                      <a:endParaRPr/>
                    </a:p>
                  </a:txBody>
                  <a:tcPr marT="91425" marB="91425" marR="91425" marL="91425"/>
                </a:tc>
              </a:tr>
            </a:tbl>
          </a:graphicData>
        </a:graphic>
      </p:graphicFrame>
    </p:spTree>
  </p:cSld>
  <p:clrMapOvr>
    <a:masterClrMapping/>
  </p:clrMapOvr>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9" name="Shape 769"/>
        <p:cNvGrpSpPr/>
        <p:nvPr/>
      </p:nvGrpSpPr>
      <p:grpSpPr>
        <a:xfrm>
          <a:off x="0" y="0"/>
          <a:ext cx="0" cy="0"/>
          <a:chOff x="0" y="0"/>
          <a:chExt cx="0" cy="0"/>
        </a:xfrm>
      </p:grpSpPr>
      <p:sp>
        <p:nvSpPr>
          <p:cNvPr id="770" name="Google Shape;770;p8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771" name="Google Shape;771;p8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Schematic</a:t>
            </a:r>
            <a:endParaRPr>
              <a:solidFill>
                <a:srgbClr val="AF1F39"/>
              </a:solidFill>
            </a:endParaRPr>
          </a:p>
        </p:txBody>
      </p:sp>
      <p:pic>
        <p:nvPicPr>
          <p:cNvPr id="772" name="Google Shape;772;p86"/>
          <p:cNvPicPr preferRelativeResize="0"/>
          <p:nvPr/>
        </p:nvPicPr>
        <p:blipFill rotWithShape="1">
          <a:blip r:embed="rId3">
            <a:alphaModFix/>
          </a:blip>
          <a:srcRect b="0" l="0" r="0" t="5249"/>
          <a:stretch/>
        </p:blipFill>
        <p:spPr>
          <a:xfrm>
            <a:off x="1783413" y="1017725"/>
            <a:ext cx="5577183" cy="4125776"/>
          </a:xfrm>
          <a:prstGeom prst="rect">
            <a:avLst/>
          </a:prstGeom>
          <a:noFill/>
          <a:ln>
            <a:noFill/>
          </a:ln>
        </p:spPr>
      </p:pic>
    </p:spTree>
  </p:cSld>
  <p:clrMapOvr>
    <a:masterClrMapping/>
  </p:clrMapOvr>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6" name="Shape 776"/>
        <p:cNvGrpSpPr/>
        <p:nvPr/>
      </p:nvGrpSpPr>
      <p:grpSpPr>
        <a:xfrm>
          <a:off x="0" y="0"/>
          <a:ext cx="0" cy="0"/>
          <a:chOff x="0" y="0"/>
          <a:chExt cx="0" cy="0"/>
        </a:xfrm>
      </p:grpSpPr>
      <p:pic>
        <p:nvPicPr>
          <p:cNvPr id="777" name="Google Shape;777;p87"/>
          <p:cNvPicPr preferRelativeResize="0"/>
          <p:nvPr/>
        </p:nvPicPr>
        <p:blipFill>
          <a:blip r:embed="rId3">
            <a:alphaModFix/>
          </a:blip>
          <a:stretch>
            <a:fillRect/>
          </a:stretch>
        </p:blipFill>
        <p:spPr>
          <a:xfrm>
            <a:off x="3904240" y="90550"/>
            <a:ext cx="2647234" cy="4778225"/>
          </a:xfrm>
          <a:prstGeom prst="rect">
            <a:avLst/>
          </a:prstGeom>
          <a:noFill/>
          <a:ln>
            <a:noFill/>
          </a:ln>
        </p:spPr>
      </p:pic>
      <p:pic>
        <p:nvPicPr>
          <p:cNvPr id="778" name="Google Shape;778;p87"/>
          <p:cNvPicPr preferRelativeResize="0"/>
          <p:nvPr/>
        </p:nvPicPr>
        <p:blipFill>
          <a:blip r:embed="rId4">
            <a:alphaModFix/>
          </a:blip>
          <a:stretch>
            <a:fillRect/>
          </a:stretch>
        </p:blipFill>
        <p:spPr>
          <a:xfrm>
            <a:off x="6551475" y="90550"/>
            <a:ext cx="2592526" cy="4778223"/>
          </a:xfrm>
          <a:prstGeom prst="rect">
            <a:avLst/>
          </a:prstGeom>
          <a:noFill/>
          <a:ln>
            <a:noFill/>
          </a:ln>
        </p:spPr>
      </p:pic>
      <p:sp>
        <p:nvSpPr>
          <p:cNvPr id="779" name="Google Shape;779;p8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Layout</a:t>
            </a:r>
            <a:endParaRPr>
              <a:solidFill>
                <a:srgbClr val="AF1F39"/>
              </a:solidFill>
            </a:endParaRPr>
          </a:p>
        </p:txBody>
      </p:sp>
      <p:sp>
        <p:nvSpPr>
          <p:cNvPr id="780" name="Google Shape;780;p8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781" name="Google Shape;781;p87"/>
          <p:cNvSpPr txBox="1"/>
          <p:nvPr>
            <p:ph idx="1" type="body"/>
          </p:nvPr>
        </p:nvSpPr>
        <p:spPr>
          <a:xfrm>
            <a:off x="4755112" y="4573675"/>
            <a:ext cx="10119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b="1" lang="en" sz="1900">
                <a:latin typeface="Open Sans"/>
                <a:ea typeface="Open Sans"/>
                <a:cs typeface="Open Sans"/>
                <a:sym typeface="Open Sans"/>
              </a:rPr>
              <a:t>FRONT</a:t>
            </a:r>
            <a:endParaRPr b="1" sz="1900">
              <a:latin typeface="Open Sans"/>
              <a:ea typeface="Open Sans"/>
              <a:cs typeface="Open Sans"/>
              <a:sym typeface="Open Sans"/>
            </a:endParaRPr>
          </a:p>
        </p:txBody>
      </p:sp>
      <p:sp>
        <p:nvSpPr>
          <p:cNvPr id="782" name="Google Shape;782;p87"/>
          <p:cNvSpPr txBox="1"/>
          <p:nvPr>
            <p:ph idx="1" type="body"/>
          </p:nvPr>
        </p:nvSpPr>
        <p:spPr>
          <a:xfrm>
            <a:off x="7397437" y="4573675"/>
            <a:ext cx="1011900" cy="5727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b="1" lang="en" sz="1900">
                <a:latin typeface="Open Sans"/>
                <a:ea typeface="Open Sans"/>
                <a:cs typeface="Open Sans"/>
                <a:sym typeface="Open Sans"/>
              </a:rPr>
              <a:t>BACK</a:t>
            </a:r>
            <a:endParaRPr b="1" sz="1900">
              <a:latin typeface="Open Sans"/>
              <a:ea typeface="Open Sans"/>
              <a:cs typeface="Open Sans"/>
              <a:sym typeface="Open Sans"/>
            </a:endParaRPr>
          </a:p>
        </p:txBody>
      </p:sp>
      <p:sp>
        <p:nvSpPr>
          <p:cNvPr id="783" name="Google Shape;783;p87"/>
          <p:cNvSpPr txBox="1"/>
          <p:nvPr>
            <p:ph idx="1" type="body"/>
          </p:nvPr>
        </p:nvSpPr>
        <p:spPr>
          <a:xfrm>
            <a:off x="293125" y="1122675"/>
            <a:ext cx="3542400" cy="3336900"/>
          </a:xfrm>
          <a:prstGeom prst="rect">
            <a:avLst/>
          </a:prstGeom>
        </p:spPr>
        <p:txBody>
          <a:bodyPr anchorCtr="0" anchor="t" bIns="91425" lIns="91425" spcFirstLastPara="1" rIns="91425" wrap="square" tIns="91425">
            <a:normAutofit/>
          </a:bodyPr>
          <a:lstStyle/>
          <a:p>
            <a:pPr indent="-349250" lvl="0" marL="457200" rtl="0" algn="l">
              <a:spcBef>
                <a:spcPts val="0"/>
              </a:spcBef>
              <a:spcAft>
                <a:spcPts val="0"/>
              </a:spcAft>
              <a:buSzPts val="1900"/>
              <a:buChar char="●"/>
            </a:pPr>
            <a:r>
              <a:rPr b="1" lang="en" sz="1900">
                <a:latin typeface="Open Sans"/>
                <a:ea typeface="Open Sans"/>
                <a:cs typeface="Open Sans"/>
                <a:sym typeface="Open Sans"/>
              </a:rPr>
              <a:t>Dimensions:</a:t>
            </a:r>
            <a:r>
              <a:rPr lang="en" sz="1900"/>
              <a:t> </a:t>
            </a:r>
            <a:endParaRPr sz="1900"/>
          </a:p>
          <a:p>
            <a:pPr indent="-349250" lvl="1" marL="914400" rtl="0" algn="l">
              <a:spcBef>
                <a:spcPts val="0"/>
              </a:spcBef>
              <a:spcAft>
                <a:spcPts val="0"/>
              </a:spcAft>
              <a:buSzPts val="1900"/>
              <a:buChar char="○"/>
            </a:pPr>
            <a:r>
              <a:rPr lang="en" sz="1900"/>
              <a:t>4 x 2 in</a:t>
            </a:r>
            <a:endParaRPr b="1" sz="1900">
              <a:latin typeface="Open Sans"/>
              <a:ea typeface="Open Sans"/>
              <a:cs typeface="Open Sans"/>
              <a:sym typeface="Open Sans"/>
            </a:endParaRPr>
          </a:p>
          <a:p>
            <a:pPr indent="-349250" lvl="0" marL="457200" rtl="0" algn="l">
              <a:spcBef>
                <a:spcPts val="0"/>
              </a:spcBef>
              <a:spcAft>
                <a:spcPts val="0"/>
              </a:spcAft>
              <a:buSzPts val="1900"/>
              <a:buFont typeface="Open Sans"/>
              <a:buChar char="●"/>
            </a:pPr>
            <a:r>
              <a:rPr b="1" lang="en" sz="1900">
                <a:latin typeface="Open Sans"/>
                <a:ea typeface="Open Sans"/>
                <a:cs typeface="Open Sans"/>
                <a:sym typeface="Open Sans"/>
              </a:rPr>
              <a:t>Power:</a:t>
            </a:r>
            <a:endParaRPr sz="1900"/>
          </a:p>
          <a:p>
            <a:pPr indent="-349250" lvl="1" marL="914400" rtl="0" algn="l">
              <a:spcBef>
                <a:spcPts val="0"/>
              </a:spcBef>
              <a:spcAft>
                <a:spcPts val="0"/>
              </a:spcAft>
              <a:buSzPts val="1900"/>
              <a:buChar char="○"/>
            </a:pPr>
            <a:r>
              <a:rPr b="1" lang="en" sz="1900"/>
              <a:t>Primary:</a:t>
            </a:r>
            <a:r>
              <a:rPr lang="en" sz="1900"/>
              <a:t> Power board</a:t>
            </a:r>
            <a:endParaRPr sz="1900"/>
          </a:p>
          <a:p>
            <a:pPr indent="-349250" lvl="1" marL="914400" rtl="0" algn="l">
              <a:spcBef>
                <a:spcPts val="0"/>
              </a:spcBef>
              <a:spcAft>
                <a:spcPts val="0"/>
              </a:spcAft>
              <a:buSzPts val="1900"/>
              <a:buChar char="○"/>
            </a:pPr>
            <a:r>
              <a:rPr b="1" lang="en" sz="1900"/>
              <a:t>Pyros:</a:t>
            </a:r>
            <a:r>
              <a:rPr lang="en" sz="1900"/>
              <a:t> 1 separate LiFePO4 battery</a:t>
            </a:r>
            <a:endParaRPr sz="1900"/>
          </a:p>
          <a:p>
            <a:pPr indent="-349250" lvl="0" marL="457200" rtl="0" algn="l">
              <a:spcBef>
                <a:spcPts val="0"/>
              </a:spcBef>
              <a:spcAft>
                <a:spcPts val="0"/>
              </a:spcAft>
              <a:buSzPts val="1900"/>
              <a:buChar char="●"/>
            </a:pPr>
            <a:r>
              <a:rPr lang="en" sz="1900"/>
              <a:t>Pyro circuitry updated</a:t>
            </a:r>
            <a:endParaRPr sz="1900"/>
          </a:p>
          <a:p>
            <a:pPr indent="0" lvl="0" marL="457200" rtl="0" algn="l">
              <a:spcBef>
                <a:spcPts val="1200"/>
              </a:spcBef>
              <a:spcAft>
                <a:spcPts val="1200"/>
              </a:spcAft>
              <a:buNone/>
            </a:pPr>
            <a:r>
              <a:t/>
            </a:r>
            <a:endParaRPr sz="1900"/>
          </a:p>
        </p:txBody>
      </p:sp>
    </p:spTree>
  </p:cSld>
  <p:clrMapOvr>
    <a:masterClrMapping/>
  </p:clrMapOvr>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7" name="Shape 787"/>
        <p:cNvGrpSpPr/>
        <p:nvPr/>
      </p:nvGrpSpPr>
      <p:grpSpPr>
        <a:xfrm>
          <a:off x="0" y="0"/>
          <a:ext cx="0" cy="0"/>
          <a:chOff x="0" y="0"/>
          <a:chExt cx="0" cy="0"/>
        </a:xfrm>
      </p:grpSpPr>
      <p:sp>
        <p:nvSpPr>
          <p:cNvPr id="788" name="Google Shape;788;p8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789" name="Google Shape;789;p88"/>
          <p:cNvPicPr preferRelativeResize="0"/>
          <p:nvPr/>
        </p:nvPicPr>
        <p:blipFill>
          <a:blip r:embed="rId3">
            <a:alphaModFix/>
          </a:blip>
          <a:stretch>
            <a:fillRect/>
          </a:stretch>
        </p:blipFill>
        <p:spPr>
          <a:xfrm>
            <a:off x="1572077" y="959650"/>
            <a:ext cx="5187974" cy="4039101"/>
          </a:xfrm>
          <a:prstGeom prst="rect">
            <a:avLst/>
          </a:prstGeom>
          <a:noFill/>
          <a:ln>
            <a:noFill/>
          </a:ln>
        </p:spPr>
      </p:pic>
      <p:sp>
        <p:nvSpPr>
          <p:cNvPr id="790" name="Google Shape;790;p8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Schematic</a:t>
            </a:r>
            <a:endParaRPr>
              <a:solidFill>
                <a:srgbClr val="AF1F39"/>
              </a:solidFill>
            </a:endParaRPr>
          </a:p>
        </p:txBody>
      </p:sp>
    </p:spTree>
  </p:cSld>
  <p:clrMapOvr>
    <a:masterClrMapping/>
  </p:clrMapOvr>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4" name="Shape 794"/>
        <p:cNvGrpSpPr/>
        <p:nvPr/>
      </p:nvGrpSpPr>
      <p:grpSpPr>
        <a:xfrm>
          <a:off x="0" y="0"/>
          <a:ext cx="0" cy="0"/>
          <a:chOff x="0" y="0"/>
          <a:chExt cx="0" cy="0"/>
        </a:xfrm>
      </p:grpSpPr>
      <p:sp>
        <p:nvSpPr>
          <p:cNvPr id="795" name="Google Shape;795;p8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AF1F39"/>
                </a:solidFill>
              </a:rPr>
              <a:t>Avionics </a:t>
            </a:r>
            <a:r>
              <a:rPr lang="en">
                <a:solidFill>
                  <a:srgbClr val="AF1F39"/>
                </a:solidFill>
              </a:rPr>
              <a:t>Bay- Layout (Front)</a:t>
            </a:r>
            <a:endParaRPr>
              <a:solidFill>
                <a:srgbClr val="AF1F39"/>
              </a:solidFill>
            </a:endParaRPr>
          </a:p>
        </p:txBody>
      </p:sp>
      <p:sp>
        <p:nvSpPr>
          <p:cNvPr id="796" name="Google Shape;796;p89"/>
          <p:cNvSpPr txBox="1"/>
          <p:nvPr>
            <p:ph idx="1" type="body"/>
          </p:nvPr>
        </p:nvSpPr>
        <p:spPr>
          <a:xfrm>
            <a:off x="293125" y="1122675"/>
            <a:ext cx="4134600" cy="3336900"/>
          </a:xfrm>
          <a:prstGeom prst="rect">
            <a:avLst/>
          </a:prstGeom>
        </p:spPr>
        <p:txBody>
          <a:bodyPr anchorCtr="0" anchor="t" bIns="91425" lIns="91425" spcFirstLastPara="1" rIns="91425" wrap="square" tIns="91425">
            <a:normAutofit/>
          </a:bodyPr>
          <a:lstStyle/>
          <a:p>
            <a:pPr indent="-349250" lvl="0" marL="457200" rtl="0" algn="l">
              <a:spcBef>
                <a:spcPts val="0"/>
              </a:spcBef>
              <a:spcAft>
                <a:spcPts val="0"/>
              </a:spcAft>
              <a:buSzPts val="1900"/>
              <a:buChar char="●"/>
            </a:pPr>
            <a:r>
              <a:rPr b="1" lang="en" sz="1900">
                <a:latin typeface="Open Sans"/>
                <a:ea typeface="Open Sans"/>
                <a:cs typeface="Open Sans"/>
                <a:sym typeface="Open Sans"/>
              </a:rPr>
              <a:t>Panel Dimensions: </a:t>
            </a:r>
            <a:endParaRPr b="1" sz="1900">
              <a:latin typeface="Open Sans"/>
              <a:ea typeface="Open Sans"/>
              <a:cs typeface="Open Sans"/>
              <a:sym typeface="Open Sans"/>
            </a:endParaRPr>
          </a:p>
          <a:p>
            <a:pPr indent="-349250" lvl="1" marL="914400" rtl="0" algn="l">
              <a:spcBef>
                <a:spcPts val="0"/>
              </a:spcBef>
              <a:spcAft>
                <a:spcPts val="0"/>
              </a:spcAft>
              <a:buSzPts val="1900"/>
              <a:buChar char="○"/>
            </a:pPr>
            <a:r>
              <a:rPr lang="en" sz="1900"/>
              <a:t>4.10 x 5.75 in</a:t>
            </a:r>
            <a:endParaRPr sz="1900"/>
          </a:p>
          <a:p>
            <a:pPr indent="-349250" lvl="0" marL="457200" rtl="0" algn="l">
              <a:spcBef>
                <a:spcPts val="0"/>
              </a:spcBef>
              <a:spcAft>
                <a:spcPts val="0"/>
              </a:spcAft>
              <a:buSzPts val="1900"/>
              <a:buChar char="●"/>
            </a:pPr>
            <a:r>
              <a:rPr b="1" lang="en" sz="1900">
                <a:latin typeface="Open Sans"/>
                <a:ea typeface="Open Sans"/>
                <a:cs typeface="Open Sans"/>
                <a:sym typeface="Open Sans"/>
              </a:rPr>
              <a:t>Two antennas: </a:t>
            </a:r>
            <a:r>
              <a:rPr lang="en" sz="1900"/>
              <a:t>Transmitting at different frequencies, lower risk of interference</a:t>
            </a:r>
            <a:endParaRPr sz="1900"/>
          </a:p>
          <a:p>
            <a:pPr indent="-349250" lvl="0" marL="457200" rtl="0" algn="l">
              <a:spcBef>
                <a:spcPts val="0"/>
              </a:spcBef>
              <a:spcAft>
                <a:spcPts val="0"/>
              </a:spcAft>
              <a:buSzPts val="1900"/>
              <a:buChar char="●"/>
            </a:pPr>
            <a:r>
              <a:rPr b="1" lang="en" sz="1900">
                <a:latin typeface="Open Sans"/>
                <a:ea typeface="Open Sans"/>
                <a:cs typeface="Open Sans"/>
                <a:sym typeface="Open Sans"/>
              </a:rPr>
              <a:t>Total length: 12.5 in</a:t>
            </a:r>
            <a:endParaRPr sz="1900"/>
          </a:p>
          <a:p>
            <a:pPr indent="0" lvl="0" marL="457200" rtl="0" algn="l">
              <a:spcBef>
                <a:spcPts val="1200"/>
              </a:spcBef>
              <a:spcAft>
                <a:spcPts val="1200"/>
              </a:spcAft>
              <a:buNone/>
            </a:pPr>
            <a:r>
              <a:t/>
            </a:r>
            <a:endParaRPr sz="1900"/>
          </a:p>
        </p:txBody>
      </p:sp>
      <p:sp>
        <p:nvSpPr>
          <p:cNvPr id="797" name="Google Shape;797;p8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798" name="Google Shape;798;p89"/>
          <p:cNvPicPr preferRelativeResize="0"/>
          <p:nvPr/>
        </p:nvPicPr>
        <p:blipFill rotWithShape="1">
          <a:blip r:embed="rId3">
            <a:alphaModFix/>
          </a:blip>
          <a:srcRect b="4879" l="2040" r="9219" t="0"/>
          <a:stretch/>
        </p:blipFill>
        <p:spPr>
          <a:xfrm>
            <a:off x="4330450" y="973075"/>
            <a:ext cx="5055100" cy="36490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2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Agenda</a:t>
            </a:r>
            <a:endParaRPr>
              <a:solidFill>
                <a:srgbClr val="990000"/>
              </a:solidFill>
            </a:endParaRPr>
          </a:p>
        </p:txBody>
      </p:sp>
      <p:sp>
        <p:nvSpPr>
          <p:cNvPr id="108" name="Google Shape;108;p20"/>
          <p:cNvSpPr txBox="1"/>
          <p:nvPr>
            <p:ph idx="1" type="body"/>
          </p:nvPr>
        </p:nvSpPr>
        <p:spPr>
          <a:xfrm>
            <a:off x="311700" y="1000075"/>
            <a:ext cx="8520600" cy="3416400"/>
          </a:xfrm>
          <a:prstGeom prst="rect">
            <a:avLst/>
          </a:prstGeom>
        </p:spPr>
        <p:txBody>
          <a:bodyPr anchorCtr="0" anchor="t" bIns="91425" lIns="91425" spcFirstLastPara="1" rIns="91425" wrap="square" tIns="91425">
            <a:normAutofit/>
          </a:bodyPr>
          <a:lstStyle/>
          <a:p>
            <a:pPr indent="-355600" lvl="0" marL="685800" rtl="0" algn="l">
              <a:spcBef>
                <a:spcPts val="0"/>
              </a:spcBef>
              <a:spcAft>
                <a:spcPts val="0"/>
              </a:spcAft>
              <a:buClr>
                <a:schemeClr val="dk1"/>
              </a:buClr>
              <a:buSzPts val="2000"/>
              <a:buChar char="●"/>
            </a:pPr>
            <a:r>
              <a:rPr lang="en">
                <a:solidFill>
                  <a:schemeClr val="dk1"/>
                </a:solidFill>
              </a:rPr>
              <a:t>Requirements</a:t>
            </a:r>
            <a:endParaRPr>
              <a:solidFill>
                <a:schemeClr val="dk1"/>
              </a:solidFill>
            </a:endParaRPr>
          </a:p>
          <a:p>
            <a:pPr indent="-355600" lvl="0" marL="685800" rtl="0" algn="l">
              <a:spcBef>
                <a:spcPts val="0"/>
              </a:spcBef>
              <a:spcAft>
                <a:spcPts val="0"/>
              </a:spcAft>
              <a:buClr>
                <a:schemeClr val="dk1"/>
              </a:buClr>
              <a:buSzPts val="2000"/>
              <a:buChar char="●"/>
            </a:pPr>
            <a:r>
              <a:rPr lang="en">
                <a:solidFill>
                  <a:schemeClr val="dk1"/>
                </a:solidFill>
              </a:rPr>
              <a:t>Propellant Overview</a:t>
            </a:r>
            <a:endParaRPr>
              <a:solidFill>
                <a:schemeClr val="dk1"/>
              </a:solidFill>
            </a:endParaRPr>
          </a:p>
          <a:p>
            <a:pPr indent="-355600" lvl="0" marL="685800" rtl="0" algn="l">
              <a:spcBef>
                <a:spcPts val="0"/>
              </a:spcBef>
              <a:spcAft>
                <a:spcPts val="0"/>
              </a:spcAft>
              <a:buClr>
                <a:schemeClr val="dk1"/>
              </a:buClr>
              <a:buSzPts val="2000"/>
              <a:buChar char="●"/>
            </a:pPr>
            <a:r>
              <a:rPr lang="en">
                <a:solidFill>
                  <a:schemeClr val="dk1"/>
                </a:solidFill>
              </a:rPr>
              <a:t>System Overview</a:t>
            </a:r>
            <a:endParaRPr>
              <a:solidFill>
                <a:schemeClr val="dk1"/>
              </a:solidFill>
            </a:endParaRPr>
          </a:p>
          <a:p>
            <a:pPr indent="-355600" lvl="0" marL="685800" rtl="0" algn="l">
              <a:spcBef>
                <a:spcPts val="0"/>
              </a:spcBef>
              <a:spcAft>
                <a:spcPts val="0"/>
              </a:spcAft>
              <a:buClr>
                <a:schemeClr val="dk1"/>
              </a:buClr>
              <a:buSzPts val="2000"/>
              <a:buChar char="●"/>
            </a:pPr>
            <a:r>
              <a:rPr lang="en">
                <a:solidFill>
                  <a:schemeClr val="dk1"/>
                </a:solidFill>
              </a:rPr>
              <a:t>Booster Motor</a:t>
            </a:r>
            <a:endParaRPr>
              <a:solidFill>
                <a:schemeClr val="dk1"/>
              </a:solidFill>
            </a:endParaRPr>
          </a:p>
          <a:p>
            <a:pPr indent="-355600" lvl="0" marL="685800" rtl="0" algn="l">
              <a:spcBef>
                <a:spcPts val="0"/>
              </a:spcBef>
              <a:spcAft>
                <a:spcPts val="0"/>
              </a:spcAft>
              <a:buClr>
                <a:schemeClr val="dk1"/>
              </a:buClr>
              <a:buSzPts val="2000"/>
              <a:buChar char="●"/>
            </a:pPr>
            <a:r>
              <a:rPr lang="en">
                <a:solidFill>
                  <a:schemeClr val="dk1"/>
                </a:solidFill>
              </a:rPr>
              <a:t>Sustainer Motor</a:t>
            </a:r>
            <a:endParaRPr sz="2200"/>
          </a:p>
        </p:txBody>
      </p:sp>
      <p:sp>
        <p:nvSpPr>
          <p:cNvPr id="109" name="Google Shape;109;p2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sp>
        <p:nvSpPr>
          <p:cNvPr id="114" name="Google Shape;114;p2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15" name="Google Shape;115;p21"/>
          <p:cNvSpPr txBox="1"/>
          <p:nvPr>
            <p:ph type="title"/>
          </p:nvPr>
        </p:nvSpPr>
        <p:spPr>
          <a:xfrm>
            <a:off x="199200" y="4852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rgbClr val="990000"/>
                </a:solidFill>
              </a:rPr>
              <a:t>Grain Geometry</a:t>
            </a:r>
            <a:endParaRPr>
              <a:solidFill>
                <a:srgbClr val="990000"/>
              </a:solidFill>
            </a:endParaRPr>
          </a:p>
        </p:txBody>
      </p:sp>
      <p:pic>
        <p:nvPicPr>
          <p:cNvPr id="116" name="Google Shape;116;p21"/>
          <p:cNvPicPr preferRelativeResize="0"/>
          <p:nvPr/>
        </p:nvPicPr>
        <p:blipFill>
          <a:blip r:embed="rId3">
            <a:alphaModFix/>
          </a:blip>
          <a:stretch>
            <a:fillRect/>
          </a:stretch>
        </p:blipFill>
        <p:spPr>
          <a:xfrm>
            <a:off x="561225" y="2755839"/>
            <a:ext cx="3829050" cy="1724025"/>
          </a:xfrm>
          <a:prstGeom prst="rect">
            <a:avLst/>
          </a:prstGeom>
          <a:noFill/>
          <a:ln>
            <a:noFill/>
          </a:ln>
        </p:spPr>
      </p:pic>
      <p:pic>
        <p:nvPicPr>
          <p:cNvPr id="117" name="Google Shape;117;p21"/>
          <p:cNvPicPr preferRelativeResize="0"/>
          <p:nvPr/>
        </p:nvPicPr>
        <p:blipFill>
          <a:blip r:embed="rId4">
            <a:alphaModFix/>
          </a:blip>
          <a:stretch>
            <a:fillRect/>
          </a:stretch>
        </p:blipFill>
        <p:spPr>
          <a:xfrm>
            <a:off x="4390275" y="2755850"/>
            <a:ext cx="4527743" cy="1724025"/>
          </a:xfrm>
          <a:prstGeom prst="rect">
            <a:avLst/>
          </a:prstGeom>
          <a:noFill/>
          <a:ln>
            <a:noFill/>
          </a:ln>
        </p:spPr>
      </p:pic>
      <p:pic>
        <p:nvPicPr>
          <p:cNvPr id="118" name="Google Shape;118;p21"/>
          <p:cNvPicPr preferRelativeResize="0"/>
          <p:nvPr/>
        </p:nvPicPr>
        <p:blipFill rotWithShape="1">
          <a:blip r:embed="rId5">
            <a:alphaModFix/>
          </a:blip>
          <a:srcRect b="40695" l="25346" r="25128" t="40773"/>
          <a:stretch/>
        </p:blipFill>
        <p:spPr>
          <a:xfrm>
            <a:off x="270013" y="1359800"/>
            <a:ext cx="4411475" cy="953149"/>
          </a:xfrm>
          <a:prstGeom prst="rect">
            <a:avLst/>
          </a:prstGeom>
          <a:noFill/>
          <a:ln>
            <a:noFill/>
          </a:ln>
        </p:spPr>
      </p:pic>
      <p:pic>
        <p:nvPicPr>
          <p:cNvPr id="119" name="Google Shape;119;p21"/>
          <p:cNvPicPr preferRelativeResize="0"/>
          <p:nvPr/>
        </p:nvPicPr>
        <p:blipFill rotWithShape="1">
          <a:blip r:embed="rId6">
            <a:alphaModFix/>
          </a:blip>
          <a:srcRect b="40570" l="28696" r="25996" t="40898"/>
          <a:stretch/>
        </p:blipFill>
        <p:spPr>
          <a:xfrm>
            <a:off x="4751813" y="1359800"/>
            <a:ext cx="4035826" cy="953149"/>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