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168.xml"/>
  <Override ContentType="application/vnd.openxmlformats-officedocument.presentationml.notesSlide+xml" PartName="/ppt/notesSlides/notesSlide125.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206.xml"/>
  <Override ContentType="application/vnd.openxmlformats-officedocument.presentationml.notesSlide+xml" PartName="/ppt/notesSlides/notesSlide91.xml"/>
  <Override ContentType="application/vnd.openxmlformats-officedocument.presentationml.notesSlide+xml" PartName="/ppt/notesSlides/notesSlide133.xml"/>
  <Override ContentType="application/vnd.openxmlformats-officedocument.presentationml.notesSlide+xml" PartName="/ppt/notesSlides/notesSlide176.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16.xml"/>
  <Override ContentType="application/vnd.openxmlformats-officedocument.presentationml.notesSlide+xml" PartName="/ppt/notesSlides/notesSlide1.xml"/>
  <Override ContentType="application/vnd.openxmlformats-officedocument.presentationml.notesSlide+xml" PartName="/ppt/notesSlides/notesSlide196.xml"/>
  <Override ContentType="application/vnd.openxmlformats-officedocument.presentationml.notesSlide+xml" PartName="/ppt/notesSlides/notesSlide105.xml"/>
  <Override ContentType="application/vnd.openxmlformats-officedocument.presentationml.notesSlide+xml" PartName="/ppt/notesSlides/notesSlide148.xml"/>
  <Override ContentType="application/vnd.openxmlformats-officedocument.presentationml.notesSlide+xml" PartName="/ppt/notesSlides/notesSlide202.xml"/>
  <Override ContentType="application/vnd.openxmlformats-officedocument.presentationml.notesSlide+xml" PartName="/ppt/notesSlides/notesSlide39.xml"/>
  <Override ContentType="application/vnd.openxmlformats-officedocument.presentationml.notesSlide+xml" PartName="/ppt/notesSlides/notesSlide137.xml"/>
  <Override ContentType="application/vnd.openxmlformats-officedocument.presentationml.notesSlide+xml" PartName="/ppt/notesSlides/notesSlide87.xml"/>
  <Override ContentType="application/vnd.openxmlformats-officedocument.presentationml.notesSlide+xml" PartName="/ppt/notesSlides/notesSlide44.xml"/>
  <Override ContentType="application/vnd.openxmlformats-officedocument.presentationml.notesSlide+xml" PartName="/ppt/notesSlides/notesSlide141.xml"/>
  <Override ContentType="application/vnd.openxmlformats-officedocument.presentationml.notesSlide+xml" PartName="/ppt/notesSlides/notesSlide153.xml"/>
  <Override ContentType="application/vnd.openxmlformats-officedocument.presentationml.notesSlide+xml" PartName="/ppt/notesSlides/notesSlide110.xml"/>
  <Override ContentType="application/vnd.openxmlformats-officedocument.presentationml.notesSlide+xml" PartName="/ppt/notesSlides/notesSlide184.xml"/>
  <Override ContentType="application/vnd.openxmlformats-officedocument.presentationml.notesSlide+xml" PartName="/ppt/notesSlides/notesSlide75.xml"/>
  <Override ContentType="application/vnd.openxmlformats-officedocument.presentationml.notesSlide+xml" PartName="/ppt/notesSlides/notesSlide180.xml"/>
  <Override ContentType="application/vnd.openxmlformats-officedocument.presentationml.notesSlide+xml" PartName="/ppt/notesSlides/notesSlide172.xml"/>
  <Override ContentType="application/vnd.openxmlformats-officedocument.presentationml.notesSlide+xml" PartName="/ppt/notesSlides/notesSlide9.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210.xml"/>
  <Override ContentType="application/vnd.openxmlformats-officedocument.presentationml.notesSlide+xml" PartName="/ppt/notesSlides/notesSlide129.xml"/>
  <Override ContentType="application/vnd.openxmlformats-officedocument.presentationml.notesSlide+xml" PartName="/ppt/notesSlides/notesSlide60.xml"/>
  <Override ContentType="application/vnd.openxmlformats-officedocument.presentationml.notesSlide+xml" PartName="/ppt/notesSlides/notesSlide144.xml"/>
  <Override ContentType="application/vnd.openxmlformats-officedocument.presentationml.notesSlide+xml" PartName="/ppt/notesSlides/notesSlide48.xml"/>
  <Override ContentType="application/vnd.openxmlformats-officedocument.presentationml.notesSlide+xml" PartName="/ppt/notesSlides/notesSlide157.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52.xml"/>
  <Override ContentType="application/vnd.openxmlformats-officedocument.presentationml.notesSlide+xml" PartName="/ppt/notesSlides/notesSlide35.xml"/>
  <Override ContentType="application/vnd.openxmlformats-officedocument.presentationml.notesSlide+xml" PartName="/ppt/notesSlides/notesSlide161.xml"/>
  <Override ContentType="application/vnd.openxmlformats-officedocument.presentationml.notesSlide+xml" PartName="/ppt/notesSlides/notesSlide5.xml"/>
  <Override ContentType="application/vnd.openxmlformats-officedocument.presentationml.notesSlide+xml" PartName="/ppt/notesSlides/notesSlide187.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24.xml"/>
  <Override ContentType="application/vnd.openxmlformats-officedocument.presentationml.notesSlide+xml" PartName="/ppt/notesSlides/notesSlide213.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177.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90.xml"/>
  <Override ContentType="application/vnd.openxmlformats-officedocument.presentationml.notesSlide+xml" PartName="/ppt/notesSlides/notesSlide134.xml"/>
  <Override ContentType="application/vnd.openxmlformats-officedocument.presentationml.notesSlide+xml" PartName="/ppt/notesSlides/notesSlide4.xml"/>
  <Override ContentType="application/vnd.openxmlformats-officedocument.presentationml.notesSlide+xml" PartName="/ppt/notesSlides/notesSlide203.xml"/>
  <Override ContentType="application/vnd.openxmlformats-officedocument.presentationml.notesSlide+xml" PartName="/ppt/notesSlides/notesSlide13.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152.xml"/>
  <Override ContentType="application/vnd.openxmlformats-officedocument.presentationml.notesSlide+xml" PartName="/ppt/notesSlides/notesSlide195.xml"/>
  <Override ContentType="application/vnd.openxmlformats-officedocument.presentationml.notesSlide+xml" PartName="/ppt/notesSlides/notesSlide183.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167.xml"/>
  <Override ContentType="application/vnd.openxmlformats-officedocument.presentationml.notesSlide+xml" PartName="/ppt/notesSlides/notesSlide140.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9.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28.xml"/>
  <Override ContentType="application/vnd.openxmlformats-officedocument.presentationml.notesSlide+xml" PartName="/ppt/notesSlides/notesSlide139.xml"/>
  <Override ContentType="application/vnd.openxmlformats-officedocument.presentationml.notesSlide+xml" PartName="/ppt/notesSlides/notesSlide55.xml"/>
  <Override ContentType="application/vnd.openxmlformats-officedocument.presentationml.notesSlide+xml" PartName="/ppt/notesSlides/notesSlide156.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199.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90.xml"/>
  <Override ContentType="application/vnd.openxmlformats-officedocument.presentationml.notesSlide+xml" PartName="/ppt/notesSlides/notesSlide8.xml"/>
  <Override ContentType="application/vnd.openxmlformats-officedocument.presentationml.notesSlide+xml" PartName="/ppt/notesSlides/notesSlide130.xml"/>
  <Override ContentType="application/vnd.openxmlformats-officedocument.presentationml.notesSlide+xml" PartName="/ppt/notesSlides/notesSlide38.xml"/>
  <Override ContentType="application/vnd.openxmlformats-officedocument.presentationml.notesSlide+xml" PartName="/ppt/notesSlides/notesSlide173.xml"/>
  <Override ContentType="application/vnd.openxmlformats-officedocument.presentationml.notesSlide+xml" PartName="/ppt/notesSlides/notesSlide128.xml"/>
  <Override ContentType="application/vnd.openxmlformats-officedocument.presentationml.notesSlide+xml" PartName="/ppt/notesSlides/notesSlide162.xml"/>
  <Override ContentType="application/vnd.openxmlformats-officedocument.presentationml.notesSlide+xml" PartName="/ppt/notesSlides/notesSlide49.xml"/>
  <Override ContentType="application/vnd.openxmlformats-officedocument.presentationml.notesSlide+xml" PartName="/ppt/notesSlides/notesSlide145.xml"/>
  <Override ContentType="application/vnd.openxmlformats-officedocument.presentationml.notesSlide+xml" PartName="/ppt/notesSlides/notesSlide207.xml"/>
  <Override ContentType="application/vnd.openxmlformats-officedocument.presentationml.notesSlide+xml" PartName="/ppt/notesSlides/notesSlide102.xml"/>
  <Override ContentType="application/vnd.openxmlformats-officedocument.presentationml.notesSlide+xml" PartName="/ppt/notesSlides/notesSlide8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88.xml"/>
  <Override ContentType="application/vnd.openxmlformats-officedocument.presentationml.notesSlide+xml" PartName="/ppt/notesSlides/notesSlide3.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86.xml"/>
  <Override ContentType="application/vnd.openxmlformats-officedocument.presentationml.notesSlide+xml" PartName="/ppt/notesSlides/notesSlide143.xml"/>
  <Override ContentType="application/vnd.openxmlformats-officedocument.presentationml.notesSlide+xml" PartName="/ppt/notesSlides/notesSlide151.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94.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73.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166.xml"/>
  <Override ContentType="application/vnd.openxmlformats-officedocument.presentationml.notesSlide+xml" PartName="/ppt/notesSlides/notesSlide182.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78.xml"/>
  <Override ContentType="application/vnd.openxmlformats-officedocument.presentationml.notesSlide+xml" PartName="/ppt/notesSlides/notesSlide26.xml"/>
  <Override ContentType="application/vnd.openxmlformats-officedocument.presentationml.notesSlide+xml" PartName="/ppt/notesSlides/notesSlide135.xml"/>
  <Override ContentType="application/vnd.openxmlformats-officedocument.presentationml.notesSlide+xml" PartName="/ppt/notesSlides/notesSlide93.xml"/>
  <Override ContentType="application/vnd.openxmlformats-officedocument.presentationml.notesSlide+xml" PartName="/ppt/notesSlides/notesSlide204.xml"/>
  <Override ContentType="application/vnd.openxmlformats-officedocument.presentationml.notesSlide+xml" PartName="/ppt/notesSlides/notesSlide57.xml"/>
  <Override ContentType="application/vnd.openxmlformats-officedocument.presentationml.notesSlide+xml" PartName="/ppt/notesSlides/notesSlide123.xml"/>
  <Override ContentType="application/vnd.openxmlformats-officedocument.presentationml.notesSlide+xml" PartName="/ppt/notesSlides/notesSlide171.xml"/>
  <Override ContentType="application/vnd.openxmlformats-officedocument.presentationml.notesSlide+xml" PartName="/ppt/notesSlides/notesSlide14.xml"/>
  <Override ContentType="application/vnd.openxmlformats-officedocument.presentationml.notesSlide+xml" PartName="/ppt/notesSlides/notesSlide37.xml"/>
  <Override ContentType="application/vnd.openxmlformats-officedocument.presentationml.notesSlide+xml" PartName="/ppt/notesSlides/notesSlide138.xml"/>
  <Override ContentType="application/vnd.openxmlformats-officedocument.presentationml.notesSlide+xml" PartName="/ppt/notesSlides/notesSlide163.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98.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155.xml"/>
  <Override ContentType="application/vnd.openxmlformats-officedocument.presentationml.notesSlide+xml" PartName="/ppt/notesSlides/notesSlide189.xml"/>
  <Override ContentType="application/vnd.openxmlformats-officedocument.presentationml.notesSlide+xml" PartName="/ppt/notesSlides/notesSlide46.xml"/>
  <Override ContentType="application/vnd.openxmlformats-officedocument.presentationml.notesSlide+xml" PartName="/ppt/notesSlides/notesSlide89.xml"/>
  <Override ContentType="application/vnd.openxmlformats-officedocument.presentationml.notesSlide+xml" PartName="/ppt/notesSlides/notesSlide146.xml"/>
  <Override ContentType="application/vnd.openxmlformats-officedocument.presentationml.notesSlide+xml" PartName="/ppt/notesSlides/notesSlide11.xml"/>
  <Override ContentType="application/vnd.openxmlformats-officedocument.presentationml.notesSlide+xml" PartName="/ppt/notesSlides/notesSlide120.xml"/>
  <Override ContentType="application/vnd.openxmlformats-officedocument.presentationml.notesSlide+xml" PartName="/ppt/notesSlides/notesSlide201.xml"/>
  <Override ContentType="application/vnd.openxmlformats-officedocument.presentationml.notesSlide+xml" PartName="/ppt/notesSlides/notesSlide18.xml"/>
  <Override ContentType="application/vnd.openxmlformats-officedocument.presentationml.notesSlide+xml" PartName="/ppt/notesSlides/notesSlide131.xml"/>
  <Override ContentType="application/vnd.openxmlformats-officedocument.presentationml.notesSlide+xml" PartName="/ppt/notesSlides/notesSlide127.xml"/>
  <Override ContentType="application/vnd.openxmlformats-officedocument.presentationml.notesSlide+xml" PartName="/ppt/notesSlides/notesSlide191.xml"/>
  <Override ContentType="application/vnd.openxmlformats-officedocument.presentationml.notesSlide+xml" PartName="/ppt/notesSlides/notesSlide20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65.xml"/>
  <Override ContentType="application/vnd.openxmlformats-officedocument.presentationml.notesSlide+xml" PartName="/ppt/notesSlides/notesSlide174.xml"/>
  <Override ContentType="application/vnd.openxmlformats-officedocument.presentationml.notesSlide+xml" PartName="/ppt/notesSlides/notesSlide212.xml"/>
  <Override ContentType="application/vnd.openxmlformats-officedocument.presentationml.notesSlide+xml" PartName="/ppt/notesSlides/notesSlide92.xml"/>
  <Override ContentType="application/vnd.openxmlformats-officedocument.presentationml.notesSlide+xml" PartName="/ppt/notesSlides/notesSlide193.xml"/>
  <Override ContentType="application/vnd.openxmlformats-officedocument.presentationml.notesSlide+xml" PartName="/ppt/notesSlides/notesSlide150.xml"/>
  <Override ContentType="application/vnd.openxmlformats-officedocument.presentationml.notesSlide+xml" PartName="/ppt/notesSlides/notesSlide142.xml"/>
  <Override ContentType="application/vnd.openxmlformats-officedocument.presentationml.notesSlide+xml" PartName="/ppt/notesSlides/notesSlide116.xml"/>
  <Override ContentType="application/vnd.openxmlformats-officedocument.presentationml.notesSlide+xml" PartName="/ppt/notesSlides/notesSlide15.xml"/>
  <Override ContentType="application/vnd.openxmlformats-officedocument.presentationml.notesSlide+xml" PartName="/ppt/notesSlides/notesSlide159.xml"/>
  <Override ContentType="application/vnd.openxmlformats-officedocument.presentationml.notesSlide+xml" PartName="/ppt/notesSlides/notesSlide185.xml"/>
  <Override ContentType="application/vnd.openxmlformats-officedocument.presentationml.notesSlide+xml" PartName="/ppt/notesSlides/notesSlide126.xml"/>
  <Override ContentType="application/vnd.openxmlformats-officedocument.presentationml.notesSlide+xml" PartName="/ppt/notesSlides/notesSlide68.xml"/>
  <Override ContentType="application/vnd.openxmlformats-officedocument.presentationml.notesSlide+xml" PartName="/ppt/notesSlides/notesSlide169.xml"/>
  <Override ContentType="application/vnd.openxmlformats-officedocument.presentationml.notesSlide+xml" PartName="/ppt/notesSlides/notesSlide205.xml"/>
  <Override ContentType="application/vnd.openxmlformats-officedocument.presentationml.notesSlide+xml" PartName="/ppt/notesSlides/notesSlide108.xml"/>
  <Override ContentType="application/vnd.openxmlformats-officedocument.presentationml.notesSlide+xml" PartName="/ppt/notesSlides/notesSlide25.xml"/>
  <Override ContentType="application/vnd.openxmlformats-officedocument.presentationml.notesSlide+xml" PartName="/ppt/notesSlides/notesSlide160.xml"/>
  <Override ContentType="application/vnd.openxmlformats-officedocument.presentationml.notesSlide+xml" PartName="/ppt/notesSlides/notesSlide43.xml"/>
  <Override ContentType="application/vnd.openxmlformats-officedocument.presentationml.notesSlide+xml" PartName="/ppt/notesSlides/notesSlide86.xml"/>
  <Override ContentType="application/vnd.openxmlformats-officedocument.presentationml.notesSlide+xml" PartName="/ppt/notesSlides/notesSlide179.xml"/>
  <Override ContentType="application/vnd.openxmlformats-officedocument.presentationml.notesSlide+xml" PartName="/ppt/notesSlides/notesSlide165.xml"/>
  <Override ContentType="application/vnd.openxmlformats-officedocument.presentationml.notesSlide+xml" PartName="/ppt/notesSlides/notesSlide122.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74.xml"/>
  <Override ContentType="application/vnd.openxmlformats-officedocument.presentationml.notesSlide+xml" PartName="/ppt/notesSlides/notesSlide170.xml"/>
  <Override ContentType="application/vnd.openxmlformats-officedocument.presentationml.notesSlide+xml" PartName="/ppt/notesSlides/notesSlide197.xml"/>
  <Override ContentType="application/vnd.openxmlformats-officedocument.presentationml.notesSlide+xml" PartName="/ppt/notesSlides/notesSlide58.xml"/>
  <Override ContentType="application/vnd.openxmlformats-officedocument.presentationml.notesSlide+xml" PartName="/ppt/notesSlides/notesSlide154.xml"/>
  <Override ContentType="application/vnd.openxmlformats-officedocument.presentationml.notesSlide+xml" PartName="/ppt/notesSlides/notesSlide136.xml"/>
  <Override ContentType="application/vnd.openxmlformats-officedocument.presentationml.notesSlide+xml" PartName="/ppt/notesSlides/notesSlide2.xml"/>
  <Override ContentType="application/vnd.openxmlformats-officedocument.presentationml.notesSlide+xml" PartName="/ppt/notesSlides/notesSlide70.xml"/>
  <Override ContentType="application/vnd.openxmlformats-officedocument.presentationml.notesSlide+xml" PartName="/ppt/notesSlides/notesSlide111.xml"/>
  <Override ContentType="application/vnd.openxmlformats-officedocument.presentationml.notesSlide+xml" PartName="/ppt/notesSlides/notesSlide200.xml"/>
  <Override ContentType="application/vnd.openxmlformats-officedocument.presentationml.notesSlide+xml" PartName="/ppt/notesSlides/notesSlide181.xml"/>
  <Override ContentType="application/vnd.openxmlformats-officedocument.presentationml.notesSlide+xml" PartName="/ppt/notesSlides/notesSlide47.xml"/>
  <Override ContentType="application/vnd.openxmlformats-officedocument.presentationml.notesSlide+xml" PartName="/ppt/notesSlides/notesSlide209.xml"/>
  <Override ContentType="application/vnd.openxmlformats-officedocument.presentationml.notesSlide+xml" PartName="/ppt/notesSlides/notesSlide104.xml"/>
  <Override ContentType="application/vnd.openxmlformats-officedocument.presentationml.notesSlide+xml" PartName="/ppt/notesSlides/notesSlide147.xml"/>
  <Override ContentType="application/vnd.openxmlformats-officedocument.presentationml.notesSlide+xml" PartName="/ppt/notesSlides/notesSlide21.xml"/>
  <Override ContentType="application/vnd.openxmlformats-officedocument.presentationml.notesSlide+xml" PartName="/ppt/notesSlides/notesSlide164.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xml"/>
  <Override ContentType="application/vnd.openxmlformats-officedocument.presentationml.notesSlide+xml" PartName="/ppt/notesSlides/notesSlide211.xml"/>
  <Override ContentType="application/vnd.openxmlformats-officedocument.presentationml.notesSlide+xml" PartName="/ppt/notesSlides/notesSlide79.xml"/>
  <Override ContentType="application/vnd.openxmlformats-officedocument.presentationml.notesSlide+xml" PartName="/ppt/notesSlides/notesSlide132.xml"/>
  <Override ContentType="application/vnd.openxmlformats-officedocument.presentationml.notesSlide+xml" PartName="/ppt/notesSlides/notesSlide36.xml"/>
  <Override ContentType="application/vnd.openxmlformats-officedocument.presentationml.notesSlide+xml" PartName="/ppt/notesSlides/notesSlide96.xml"/>
  <Override ContentType="application/vnd.openxmlformats-officedocument.presentationml.notesSlide+xml" PartName="/ppt/notesSlides/notesSlide192.xml"/>
  <Override ContentType="application/vnd.openxmlformats-officedocument.presentationml.notesSlide+xml" PartName="/ppt/notesSlides/notesSlide19.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158.xml"/>
  <Override ContentType="application/vnd.openxmlformats-officedocument.presentationml.notesSlide+xml" PartName="/ppt/notesSlides/notesSlide175.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1.xml"/>
  <Override ContentType="application/vnd.openxmlformats-officedocument.presentationml.slide+xml" PartName="/ppt/slides/slide164.xml"/>
  <Override ContentType="application/vnd.openxmlformats-officedocument.presentationml.slide+xml" PartName="/ppt/slides/slide43.xml"/>
  <Override ContentType="application/vnd.openxmlformats-officedocument.presentationml.slide+xml" PartName="/ppt/slides/slide199.xml"/>
  <Override ContentType="application/vnd.openxmlformats-officedocument.presentationml.slide+xml" PartName="/ppt/slides/slide210.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202.xml"/>
  <Override ContentType="application/vnd.openxmlformats-officedocument.presentationml.slide+xml" PartName="/ppt/slides/slide105.xml"/>
  <Override ContentType="application/vnd.openxmlformats-officedocument.presentationml.slide+xml" PartName="/ppt/slides/slide148.xml"/>
  <Override ContentType="application/vnd.openxmlformats-officedocument.presentationml.slide+xml" PartName="/ppt/slides/slide172.xml"/>
  <Override ContentType="application/vnd.openxmlformats-officedocument.presentationml.slide+xml" PartName="/ppt/slides/slide19.xml"/>
  <Override ContentType="application/vnd.openxmlformats-officedocument.presentationml.slide+xml" PartName="/ppt/slides/slide5.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94.xml"/>
  <Override ContentType="application/vnd.openxmlformats-officedocument.presentationml.slide+xml" PartName="/ppt/slides/slide156.xml"/>
  <Override ContentType="application/vnd.openxmlformats-officedocument.presentationml.slide+xml" PartName="/ppt/slides/slide71.xml"/>
  <Override ContentType="application/vnd.openxmlformats-officedocument.presentationml.slide+xml" PartName="/ppt/slides/slide179.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36.xml"/>
  <Override ContentType="application/vnd.openxmlformats-officedocument.presentationml.slide+xml" PartName="/ppt/slides/slide184.xml"/>
  <Override ContentType="application/vnd.openxmlformats-officedocument.presentationml.slide+xml" PartName="/ppt/slides/slide141.xml"/>
  <Override ContentType="application/vnd.openxmlformats-officedocument.presentationml.slide+xml" PartName="/ppt/slides/slide82.xml"/>
  <Override ContentType="application/vnd.openxmlformats-officedocument.presentationml.slide+xml" PartName="/ppt/slides/slide9.xml"/>
  <Override ContentType="application/vnd.openxmlformats-officedocument.presentationml.slide+xml" PartName="/ppt/slides/slide16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187.xml"/>
  <Override ContentType="application/vnd.openxmlformats-officedocument.presentationml.slide+xml" PartName="/ppt/slides/slide98.xml"/>
  <Override ContentType="application/vnd.openxmlformats-officedocument.presentationml.slide+xml" PartName="/ppt/slides/slide152.xml"/>
  <Override ContentType="application/vnd.openxmlformats-officedocument.presentationml.slide+xml" PartName="/ppt/slides/slide125.xml"/>
  <Override ContentType="application/vnd.openxmlformats-officedocument.presentationml.slide+xml" PartName="/ppt/slides/slide20.xml"/>
  <Override ContentType="application/vnd.openxmlformats-officedocument.presentationml.slide+xml" PartName="/ppt/slides/slide16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206.xml"/>
  <Override ContentType="application/vnd.openxmlformats-officedocument.presentationml.slide+xml" PartName="/ppt/slides/slide55.xml"/>
  <Override ContentType="application/vnd.openxmlformats-officedocument.presentationml.slide+xml" PartName="/ppt/slides/slide195.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129.xml"/>
  <Override ContentType="application/vnd.openxmlformats-officedocument.presentationml.slide+xml" PartName="/ppt/slides/slide63.xml"/>
  <Override ContentType="application/vnd.openxmlformats-officedocument.presentationml.slide+xml" PartName="/ppt/slides/slide159.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144.xml"/>
  <Override ContentType="application/vnd.openxmlformats-officedocument.presentationml.slide+xml" PartName="/ppt/slides/slide133.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176.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180.xml"/>
  <Override ContentType="application/vnd.openxmlformats-officedocument.presentationml.slide+xml" PartName="/ppt/slides/slide18.xml"/>
  <Override ContentType="application/vnd.openxmlformats-officedocument.presentationml.slide+xml" PartName="/ppt/slides/slide201.xml"/>
  <Override ContentType="application/vnd.openxmlformats-officedocument.presentationml.slide+xml" PartName="/ppt/slides/slide52.xml"/>
  <Override ContentType="application/vnd.openxmlformats-officedocument.presentationml.slide+xml" PartName="/ppt/slides/slide95.xml"/>
  <Override ContentType="application/vnd.openxmlformats-officedocument.presentationml.slide+xml" PartName="/ppt/slides/slide181.xml"/>
  <Override ContentType="application/vnd.openxmlformats-officedocument.presentationml.slide+xml" PartName="/ppt/slides/slide157.xml"/>
  <Override ContentType="application/vnd.openxmlformats-officedocument.presentationml.slide+xml" PartName="/ppt/slides/slide211.xml"/>
  <Override ContentType="application/vnd.openxmlformats-officedocument.presentationml.slide+xml" PartName="/ppt/slides/slide77.xml"/>
  <Override ContentType="application/vnd.openxmlformats-officedocument.presentationml.slide+xml" PartName="/ppt/slides/slide165.xml"/>
  <Override ContentType="application/vnd.openxmlformats-officedocument.presentationml.slide+xml" PartName="/ppt/slides/slide34.xml"/>
  <Override ContentType="application/vnd.openxmlformats-officedocument.presentationml.slide+xml" PartName="/ppt/slides/slide122.xml"/>
  <Override ContentType="application/vnd.openxmlformats-officedocument.presentationml.slide+xml" PartName="/ppt/slides/slide147.xml"/>
  <Override ContentType="application/vnd.openxmlformats-officedocument.presentationml.slide+xml" PartName="/ppt/slides/slide191.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137.xml"/>
  <Override ContentType="application/vnd.openxmlformats-officedocument.presentationml.slide+xml" PartName="/ppt/slides/slide110.xml"/>
  <Override ContentType="application/vnd.openxmlformats-officedocument.presentationml.slide+xml" PartName="/ppt/slides/slide153.xml"/>
  <Override ContentType="application/vnd.openxmlformats-officedocument.presentationml.slide+xml" PartName="/ppt/slides/slide67.xml"/>
  <Override ContentType="application/vnd.openxmlformats-officedocument.presentationml.slide+xml" PartName="/ppt/slides/slide196.xml"/>
  <Override ContentType="application/vnd.openxmlformats-officedocument.presentationml.slide+xml" PartName="/ppt/slides/slide171.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6.xml"/>
  <Override ContentType="application/vnd.openxmlformats-officedocument.presentationml.slide+xml" PartName="/ppt/slides/slide119.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169.xml"/>
  <Override ContentType="application/vnd.openxmlformats-officedocument.presentationml.slide+xml" PartName="/ppt/slides/slide30.xml"/>
  <Override ContentType="application/vnd.openxmlformats-officedocument.presentationml.slide+xml" PartName="/ppt/slides/slide126.xml"/>
  <Override ContentType="application/vnd.openxmlformats-officedocument.presentationml.slide+xml" PartName="/ppt/slides/slide186.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205.xml"/>
  <Override ContentType="application/vnd.openxmlformats-officedocument.presentationml.slide+xml" PartName="/ppt/slides/slide160.xml"/>
  <Override ContentType="application/vnd.openxmlformats-officedocument.presentationml.slide+xml" PartName="/ppt/slides/slide100.xml"/>
  <Override ContentType="application/vnd.openxmlformats-officedocument.presentationml.slide+xml" PartName="/ppt/slides/slide90.xml"/>
  <Override ContentType="application/vnd.openxmlformats-officedocument.presentationml.slide+xml" PartName="/ppt/slides/slide143.xml"/>
  <Override ContentType="application/vnd.openxmlformats-officedocument.presentationml.slide+xml" PartName="/ppt/slides/slide132.xml"/>
  <Override ContentType="application/vnd.openxmlformats-officedocument.presentationml.slide+xml" PartName="/ppt/slides/slide62.xml"/>
  <Override ContentType="application/vnd.openxmlformats-officedocument.presentationml.slide+xml" PartName="/ppt/slides/slide175.xml"/>
  <Override ContentType="application/vnd.openxmlformats-officedocument.presentationml.slide+xml" PartName="/ppt/slides/slide1.xml"/>
  <Override ContentType="application/vnd.openxmlformats-officedocument.presentationml.slide+xml" PartName="/ppt/slides/slide192.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209.xml"/>
  <Override ContentType="application/vnd.openxmlformats-officedocument.presentationml.slide+xml" PartName="/ppt/slides/slide200.xml"/>
  <Override ContentType="application/vnd.openxmlformats-officedocument.presentationml.slide+xml" PartName="/ppt/slides/slide88.xml"/>
  <Override ContentType="application/vnd.openxmlformats-officedocument.presentationml.slide+xml" PartName="/ppt/slides/slide158.xml"/>
  <Override ContentType="application/vnd.openxmlformats-officedocument.presentationml.slide+xml" PartName="/ppt/slides/slide115.xml"/>
  <Override ContentType="application/vnd.openxmlformats-officedocument.presentationml.slide+xml" PartName="/ppt/slides/slide3.xml"/>
  <Override ContentType="application/vnd.openxmlformats-officedocument.presentationml.slide+xml" PartName="/ppt/slides/slide182.xml"/>
  <Override ContentType="application/vnd.openxmlformats-officedocument.presentationml.slide+xml" PartName="/ppt/slides/slide17.xml"/>
  <Override ContentType="application/vnd.openxmlformats-officedocument.presentationml.slide+xml" PartName="/ppt/slides/slide138.xml"/>
  <Override ContentType="application/vnd.openxmlformats-officedocument.presentationml.slide+xml" PartName="/ppt/slides/slide25.xml"/>
  <Override ContentType="application/vnd.openxmlformats-officedocument.presentationml.slide+xml" PartName="/ppt/slides/slide174.xml"/>
  <Override ContentType="application/vnd.openxmlformats-officedocument.presentationml.slide+xml" PartName="/ppt/slides/slide190.xml"/>
  <Override ContentType="application/vnd.openxmlformats-officedocument.presentationml.slide+xml" PartName="/ppt/slides/slide33.xml"/>
  <Override ContentType="application/vnd.openxmlformats-officedocument.presentationml.slide+xml" PartName="/ppt/slides/slide68.xml"/>
  <Override ContentType="application/vnd.openxmlformats-officedocument.presentationml.slide+xml" PartName="/ppt/slides/slide170.xml"/>
  <Override ContentType="application/vnd.openxmlformats-officedocument.presentationml.slide+xml" PartName="/ppt/slides/slide20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123.xml"/>
  <Override ContentType="application/vnd.openxmlformats-officedocument.presentationml.slide+xml" PartName="/ppt/slides/slide166.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4.xml"/>
  <Override ContentType="application/vnd.openxmlformats-officedocument.presentationml.slide+xml" PartName="/ppt/slides/slide197.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185.xml"/>
  <Override ContentType="application/vnd.openxmlformats-officedocument.presentationml.slide+xml" PartName="/ppt/slides/slide65.xml"/>
  <Override ContentType="application/vnd.openxmlformats-officedocument.presentationml.slide+xml" PartName="/ppt/slides/slide118.xml"/>
  <Override ContentType="application/vnd.openxmlformats-officedocument.presentationml.slide+xml" PartName="/ppt/slides/slide142.xml"/>
  <Override ContentType="application/vnd.openxmlformats-officedocument.presentationml.slide+xml" PartName="/ppt/slides/slide72.xml"/>
  <Override ContentType="application/vnd.openxmlformats-officedocument.presentationml.slide+xml" PartName="/ppt/slides/slide135.xml"/>
  <Override ContentType="application/vnd.openxmlformats-officedocument.presentationml.slide+xml" PartName="/ppt/slides/slide178.xml"/>
  <Override ContentType="application/vnd.openxmlformats-officedocument.presentationml.slide+xml" PartName="/ppt/slides/slide29.xml"/>
  <Override ContentType="application/vnd.openxmlformats-officedocument.presentationml.slide+xml" PartName="/ppt/slides/slide212.xml"/>
  <Override ContentType="application/vnd.openxmlformats-officedocument.presentationml.slide+xml" PartName="/ppt/slides/slide76.xml"/>
  <Override ContentType="application/vnd.openxmlformats-officedocument.presentationml.slide+xml" PartName="/ppt/slides/slide131.xml"/>
  <Override ContentType="application/vnd.openxmlformats-officedocument.presentationml.slide+xml" PartName="/ppt/slides/slide93.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114.xml"/>
  <Override ContentType="application/vnd.openxmlformats-officedocument.presentationml.slide+xml" PartName="/ppt/slides/slide163.xml"/>
  <Override ContentType="application/vnd.openxmlformats-officedocument.presentationml.slide+xml" PartName="/ppt/slides/slide127.xml"/>
  <Override ContentType="application/vnd.openxmlformats-officedocument.presentationml.slide+xml" PartName="/ppt/slides/slide146.xml"/>
  <Override ContentType="application/vnd.openxmlformats-officedocument.presentationml.slide+xml" PartName="/ppt/slides/slide150.xml"/>
  <Override ContentType="application/vnd.openxmlformats-officedocument.presentationml.slide+xml" PartName="/ppt/slides/slide189.xml"/>
  <Override ContentType="application/vnd.openxmlformats-officedocument.presentationml.slide+xml" PartName="/ppt/slides/slide120.xml"/>
  <Override ContentType="application/vnd.openxmlformats-officedocument.presentationml.slide+xml" PartName="/ppt/slides/slide87.xml"/>
  <Override ContentType="application/vnd.openxmlformats-officedocument.presentationml.slide+xml" PartName="/ppt/slides/slide57.xml"/>
  <Override ContentType="application/vnd.openxmlformats-officedocument.presentationml.slide+xml" PartName="/ppt/slides/slide44.xml"/>
  <Override ContentType="application/vnd.openxmlformats-officedocument.presentationml.slide+xml" PartName="/ppt/slides/slide193.xml"/>
  <Override ContentType="application/vnd.openxmlformats-officedocument.presentationml.slide+xml" PartName="/ppt/slides/slide208.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39.xml"/>
  <Override ContentType="application/vnd.openxmlformats-officedocument.presentationml.slide+xml" PartName="/ppt/slides/slide60.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198.xml"/>
  <Override ContentType="application/vnd.openxmlformats-officedocument.presentationml.slide+xml" PartName="/ppt/slides/slide15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130.xml"/>
  <Override ContentType="application/vnd.openxmlformats-officedocument.presentationml.slide+xml" PartName="/ppt/slides/slide173.xml"/>
  <Override ContentType="application/vnd.openxmlformats-officedocument.presentationml.slide+xml" PartName="/ppt/slides/slide16.xml"/>
  <Override ContentType="application/vnd.openxmlformats-officedocument.presentationml.slide+xml" PartName="/ppt/slides/slide97.xml"/>
  <Override ContentType="application/vnd.openxmlformats-officedocument.presentationml.slide+xml" PartName="/ppt/slides/slide140.xml"/>
  <Override ContentType="application/vnd.openxmlformats-officedocument.presentationml.slide+xml" PartName="/ppt/slides/slide11.xml"/>
  <Override ContentType="application/vnd.openxmlformats-officedocument.presentationml.slide+xml" PartName="/ppt/slides/slide183.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149.xml"/>
  <Override ContentType="application/vnd.openxmlformats-officedocument.presentationml.slide+xml" PartName="/ppt/slides/slide203.xml"/>
  <Override ContentType="application/vnd.openxmlformats-officedocument.presentationml.slide+xml" PartName="/ppt/slides/slide124.xml"/>
  <Override ContentType="application/vnd.openxmlformats-officedocument.presentationml.slide+xml" PartName="/ppt/slides/slide106.xml"/>
  <Override ContentType="application/vnd.openxmlformats-officedocument.presentationml.slide+xml" PartName="/ppt/slides/slide167.xml"/>
  <Override ContentType="application/vnd.openxmlformats-officedocument.presentationml.slide+xml" PartName="/ppt/slides/slide70.xml"/>
  <Override ContentType="application/vnd.openxmlformats-officedocument.presentationml.slide+xml" PartName="/ppt/slides/slide194.xml"/>
  <Override ContentType="application/vnd.openxmlformats-officedocument.presentationml.slide+xml" PartName="/ppt/slides/slide151.xml"/>
  <Override ContentType="application/vnd.openxmlformats-officedocument.presentationml.slide+xml" PartName="/ppt/slides/slide177.xml"/>
  <Override ContentType="application/vnd.openxmlformats-officedocument.presentationml.slide+xml" PartName="/ppt/slides/slide134.xml"/>
  <Override ContentType="application/vnd.openxmlformats-officedocument.presentationml.slide+xml" PartName="/ppt/slides/slide207.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145.xml"/>
  <Override ContentType="application/vnd.openxmlformats-officedocument.presentationml.slide+xml" PartName="/ppt/slides/slide188.xml"/>
  <Override ContentType="application/vnd.openxmlformats-officedocument.presentationml.slide+xml" PartName="/ppt/slides/slide162.xml"/>
  <Override ContentType="application/vnd.openxmlformats-officedocument.presentationml.slide+xml" PartName="/ppt/slides/slide32.xml"/>
  <Override ContentType="application/vnd.openxmlformats-officedocument.presentationml.slide+xml" PartName="/ppt/slides/slide75.xml"/>
  <Override ContentType="application/vnd.openxmlformats-officedocument.presentationml.slide+xml" PartName="/ppt/slides/slide213.xml"/>
  <Override ContentType="application/vnd.openxmlformats-officedocument.presentationml.slide+xml" PartName="/ppt/slides/slide58.xml"/>
  <Override ContentType="application/vnd.openxmlformats-officedocument.presentationml.slide+xml" PartName="/ppt/slides/slide15.xml"/>
  <Override ContentType="application/vnd.openxmlformats-officedocument.presentationml.slide+xml" PartName="/ppt/slides/slide12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 id="367" r:id="rId118"/>
    <p:sldId id="368" r:id="rId119"/>
    <p:sldId id="369" r:id="rId120"/>
    <p:sldId id="370" r:id="rId121"/>
    <p:sldId id="371" r:id="rId122"/>
    <p:sldId id="372" r:id="rId123"/>
    <p:sldId id="373" r:id="rId124"/>
    <p:sldId id="374" r:id="rId125"/>
    <p:sldId id="375" r:id="rId126"/>
    <p:sldId id="376" r:id="rId127"/>
    <p:sldId id="377" r:id="rId128"/>
    <p:sldId id="378" r:id="rId129"/>
    <p:sldId id="379" r:id="rId130"/>
    <p:sldId id="380" r:id="rId131"/>
    <p:sldId id="381" r:id="rId132"/>
    <p:sldId id="382" r:id="rId133"/>
    <p:sldId id="383" r:id="rId134"/>
    <p:sldId id="384" r:id="rId135"/>
    <p:sldId id="385" r:id="rId136"/>
    <p:sldId id="386" r:id="rId137"/>
    <p:sldId id="387" r:id="rId138"/>
    <p:sldId id="388" r:id="rId139"/>
    <p:sldId id="389" r:id="rId140"/>
    <p:sldId id="390" r:id="rId141"/>
    <p:sldId id="391" r:id="rId142"/>
    <p:sldId id="392" r:id="rId143"/>
    <p:sldId id="393" r:id="rId144"/>
    <p:sldId id="394" r:id="rId145"/>
    <p:sldId id="395" r:id="rId146"/>
    <p:sldId id="396" r:id="rId147"/>
    <p:sldId id="397" r:id="rId148"/>
    <p:sldId id="398" r:id="rId149"/>
    <p:sldId id="399" r:id="rId150"/>
    <p:sldId id="400" r:id="rId151"/>
    <p:sldId id="401" r:id="rId152"/>
    <p:sldId id="402" r:id="rId153"/>
    <p:sldId id="403" r:id="rId154"/>
    <p:sldId id="404" r:id="rId155"/>
    <p:sldId id="405" r:id="rId156"/>
    <p:sldId id="406" r:id="rId157"/>
    <p:sldId id="407" r:id="rId158"/>
    <p:sldId id="408" r:id="rId159"/>
    <p:sldId id="409" r:id="rId160"/>
    <p:sldId id="410" r:id="rId161"/>
    <p:sldId id="411" r:id="rId162"/>
    <p:sldId id="412" r:id="rId163"/>
    <p:sldId id="413" r:id="rId164"/>
    <p:sldId id="414" r:id="rId165"/>
    <p:sldId id="415" r:id="rId166"/>
    <p:sldId id="416" r:id="rId167"/>
    <p:sldId id="417" r:id="rId168"/>
    <p:sldId id="418" r:id="rId169"/>
    <p:sldId id="419" r:id="rId170"/>
    <p:sldId id="420" r:id="rId171"/>
    <p:sldId id="421" r:id="rId172"/>
    <p:sldId id="422" r:id="rId173"/>
    <p:sldId id="423" r:id="rId174"/>
    <p:sldId id="424" r:id="rId175"/>
    <p:sldId id="425" r:id="rId176"/>
    <p:sldId id="426" r:id="rId177"/>
    <p:sldId id="427" r:id="rId178"/>
    <p:sldId id="428" r:id="rId179"/>
    <p:sldId id="429" r:id="rId180"/>
    <p:sldId id="430" r:id="rId181"/>
    <p:sldId id="431" r:id="rId182"/>
    <p:sldId id="432" r:id="rId183"/>
    <p:sldId id="433" r:id="rId184"/>
    <p:sldId id="434" r:id="rId185"/>
    <p:sldId id="435" r:id="rId186"/>
    <p:sldId id="436" r:id="rId187"/>
    <p:sldId id="437" r:id="rId188"/>
    <p:sldId id="438" r:id="rId189"/>
    <p:sldId id="439" r:id="rId190"/>
    <p:sldId id="440" r:id="rId191"/>
    <p:sldId id="441" r:id="rId192"/>
    <p:sldId id="442" r:id="rId193"/>
    <p:sldId id="443" r:id="rId194"/>
    <p:sldId id="444" r:id="rId195"/>
    <p:sldId id="445" r:id="rId196"/>
    <p:sldId id="446" r:id="rId197"/>
    <p:sldId id="447" r:id="rId198"/>
    <p:sldId id="448" r:id="rId199"/>
    <p:sldId id="449" r:id="rId200"/>
    <p:sldId id="450" r:id="rId201"/>
    <p:sldId id="451" r:id="rId202"/>
    <p:sldId id="452" r:id="rId203"/>
    <p:sldId id="453" r:id="rId204"/>
    <p:sldId id="454" r:id="rId205"/>
    <p:sldId id="455" r:id="rId206"/>
    <p:sldId id="456" r:id="rId207"/>
    <p:sldId id="457" r:id="rId208"/>
    <p:sldId id="458" r:id="rId209"/>
    <p:sldId id="459" r:id="rId210"/>
    <p:sldId id="460" r:id="rId211"/>
    <p:sldId id="461" r:id="rId212"/>
    <p:sldId id="462" r:id="rId213"/>
    <p:sldId id="463" r:id="rId214"/>
    <p:sldId id="464" r:id="rId215"/>
    <p:sldId id="465" r:id="rId216"/>
    <p:sldId id="466" r:id="rId217"/>
    <p:sldId id="467" r:id="rId218"/>
    <p:sldId id="468" r:id="rId219"/>
  </p:sldIdLst>
  <p:sldSz cy="5143500" cx="9144000"/>
  <p:notesSz cx="6858000" cy="9144000"/>
  <p:embeddedFontLst>
    <p:embeddedFont>
      <p:font typeface="Lora"/>
      <p:regular r:id="rId220"/>
      <p:bold r:id="rId221"/>
      <p:italic r:id="rId222"/>
      <p:boldItalic r:id="rId223"/>
    </p:embeddedFont>
    <p:embeddedFont>
      <p:font typeface="EB Garamond"/>
      <p:regular r:id="rId224"/>
      <p:bold r:id="rId225"/>
      <p:italic r:id="rId226"/>
      <p:boldItalic r:id="rId227"/>
    </p:embeddedFont>
    <p:embeddedFont>
      <p:font typeface="Helvetica Neue"/>
      <p:regular r:id="rId228"/>
      <p:bold r:id="rId229"/>
      <p:italic r:id="rId230"/>
      <p:boldItalic r:id="rId231"/>
    </p:embeddedFont>
    <p:embeddedFont>
      <p:font typeface="Open Sans Medium"/>
      <p:regular r:id="rId232"/>
      <p:bold r:id="rId233"/>
      <p:italic r:id="rId234"/>
      <p:boldItalic r:id="rId235"/>
    </p:embeddedFont>
    <p:embeddedFont>
      <p:font typeface="Open Sans"/>
      <p:regular r:id="rId236"/>
      <p:bold r:id="rId237"/>
      <p:italic r:id="rId238"/>
      <p:boldItalic r:id="rId2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0E0CC99-B5FD-4683-B140-8F2D5768ACDF}">
  <a:tblStyle styleId="{20E0CC99-B5FD-4683-B140-8F2D5768ACD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190" Type="http://schemas.openxmlformats.org/officeDocument/2006/relationships/slide" Target="slides/slide18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194" Type="http://schemas.openxmlformats.org/officeDocument/2006/relationships/slide" Target="slides/slide188.xml"/><Relationship Id="rId43" Type="http://schemas.openxmlformats.org/officeDocument/2006/relationships/slide" Target="slides/slide37.xml"/><Relationship Id="rId193" Type="http://schemas.openxmlformats.org/officeDocument/2006/relationships/slide" Target="slides/slide187.xml"/><Relationship Id="rId46" Type="http://schemas.openxmlformats.org/officeDocument/2006/relationships/slide" Target="slides/slide40.xml"/><Relationship Id="rId192" Type="http://schemas.openxmlformats.org/officeDocument/2006/relationships/slide" Target="slides/slide186.xml"/><Relationship Id="rId45" Type="http://schemas.openxmlformats.org/officeDocument/2006/relationships/slide" Target="slides/slide39.xml"/><Relationship Id="rId191" Type="http://schemas.openxmlformats.org/officeDocument/2006/relationships/slide" Target="slides/slide185.xml"/><Relationship Id="rId48" Type="http://schemas.openxmlformats.org/officeDocument/2006/relationships/slide" Target="slides/slide42.xml"/><Relationship Id="rId187" Type="http://schemas.openxmlformats.org/officeDocument/2006/relationships/slide" Target="slides/slide181.xml"/><Relationship Id="rId47" Type="http://schemas.openxmlformats.org/officeDocument/2006/relationships/slide" Target="slides/slide41.xml"/><Relationship Id="rId186" Type="http://schemas.openxmlformats.org/officeDocument/2006/relationships/slide" Target="slides/slide180.xml"/><Relationship Id="rId185" Type="http://schemas.openxmlformats.org/officeDocument/2006/relationships/slide" Target="slides/slide179.xml"/><Relationship Id="rId49" Type="http://schemas.openxmlformats.org/officeDocument/2006/relationships/slide" Target="slides/slide43.xml"/><Relationship Id="rId184" Type="http://schemas.openxmlformats.org/officeDocument/2006/relationships/slide" Target="slides/slide178.xml"/><Relationship Id="rId189" Type="http://schemas.openxmlformats.org/officeDocument/2006/relationships/slide" Target="slides/slide183.xml"/><Relationship Id="rId188" Type="http://schemas.openxmlformats.org/officeDocument/2006/relationships/slide" Target="slides/slide18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183" Type="http://schemas.openxmlformats.org/officeDocument/2006/relationships/slide" Target="slides/slide177.xml"/><Relationship Id="rId32" Type="http://schemas.openxmlformats.org/officeDocument/2006/relationships/slide" Target="slides/slide26.xml"/><Relationship Id="rId182" Type="http://schemas.openxmlformats.org/officeDocument/2006/relationships/slide" Target="slides/slide176.xml"/><Relationship Id="rId35" Type="http://schemas.openxmlformats.org/officeDocument/2006/relationships/slide" Target="slides/slide29.xml"/><Relationship Id="rId181" Type="http://schemas.openxmlformats.org/officeDocument/2006/relationships/slide" Target="slides/slide175.xml"/><Relationship Id="rId34" Type="http://schemas.openxmlformats.org/officeDocument/2006/relationships/slide" Target="slides/slide28.xml"/><Relationship Id="rId180" Type="http://schemas.openxmlformats.org/officeDocument/2006/relationships/slide" Target="slides/slide174.xml"/><Relationship Id="rId37" Type="http://schemas.openxmlformats.org/officeDocument/2006/relationships/slide" Target="slides/slide31.xml"/><Relationship Id="rId176" Type="http://schemas.openxmlformats.org/officeDocument/2006/relationships/slide" Target="slides/slide170.xml"/><Relationship Id="rId36" Type="http://schemas.openxmlformats.org/officeDocument/2006/relationships/slide" Target="slides/slide30.xml"/><Relationship Id="rId175" Type="http://schemas.openxmlformats.org/officeDocument/2006/relationships/slide" Target="slides/slide169.xml"/><Relationship Id="rId39" Type="http://schemas.openxmlformats.org/officeDocument/2006/relationships/slide" Target="slides/slide33.xml"/><Relationship Id="rId174" Type="http://schemas.openxmlformats.org/officeDocument/2006/relationships/slide" Target="slides/slide168.xml"/><Relationship Id="rId38" Type="http://schemas.openxmlformats.org/officeDocument/2006/relationships/slide" Target="slides/slide32.xml"/><Relationship Id="rId173" Type="http://schemas.openxmlformats.org/officeDocument/2006/relationships/slide" Target="slides/slide167.xml"/><Relationship Id="rId179" Type="http://schemas.openxmlformats.org/officeDocument/2006/relationships/slide" Target="slides/slide173.xml"/><Relationship Id="rId178" Type="http://schemas.openxmlformats.org/officeDocument/2006/relationships/slide" Target="slides/slide172.xml"/><Relationship Id="rId177" Type="http://schemas.openxmlformats.org/officeDocument/2006/relationships/slide" Target="slides/slide171.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98" Type="http://schemas.openxmlformats.org/officeDocument/2006/relationships/slide" Target="slides/slide192.xml"/><Relationship Id="rId14" Type="http://schemas.openxmlformats.org/officeDocument/2006/relationships/slide" Target="slides/slide8.xml"/><Relationship Id="rId197" Type="http://schemas.openxmlformats.org/officeDocument/2006/relationships/slide" Target="slides/slide191.xml"/><Relationship Id="rId17" Type="http://schemas.openxmlformats.org/officeDocument/2006/relationships/slide" Target="slides/slide11.xml"/><Relationship Id="rId196" Type="http://schemas.openxmlformats.org/officeDocument/2006/relationships/slide" Target="slides/slide190.xml"/><Relationship Id="rId16" Type="http://schemas.openxmlformats.org/officeDocument/2006/relationships/slide" Target="slides/slide10.xml"/><Relationship Id="rId195" Type="http://schemas.openxmlformats.org/officeDocument/2006/relationships/slide" Target="slides/slide189.xml"/><Relationship Id="rId19" Type="http://schemas.openxmlformats.org/officeDocument/2006/relationships/slide" Target="slides/slide13.xml"/><Relationship Id="rId18" Type="http://schemas.openxmlformats.org/officeDocument/2006/relationships/slide" Target="slides/slide12.xml"/><Relationship Id="rId199" Type="http://schemas.openxmlformats.org/officeDocument/2006/relationships/slide" Target="slides/slide193.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150" Type="http://schemas.openxmlformats.org/officeDocument/2006/relationships/slide" Target="slides/slide144.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149" Type="http://schemas.openxmlformats.org/officeDocument/2006/relationships/slide" Target="slides/slide143.xml"/><Relationship Id="rId4" Type="http://schemas.openxmlformats.org/officeDocument/2006/relationships/tableStyles" Target="tableStyles.xml"/><Relationship Id="rId148" Type="http://schemas.openxmlformats.org/officeDocument/2006/relationships/slide" Target="slides/slide142.xml"/><Relationship Id="rId9" Type="http://schemas.openxmlformats.org/officeDocument/2006/relationships/slide" Target="slides/slide3.xml"/><Relationship Id="rId143" Type="http://schemas.openxmlformats.org/officeDocument/2006/relationships/slide" Target="slides/slide137.xml"/><Relationship Id="rId142" Type="http://schemas.openxmlformats.org/officeDocument/2006/relationships/slide" Target="slides/slide136.xml"/><Relationship Id="rId141" Type="http://schemas.openxmlformats.org/officeDocument/2006/relationships/slide" Target="slides/slide135.xml"/><Relationship Id="rId140" Type="http://schemas.openxmlformats.org/officeDocument/2006/relationships/slide" Target="slides/slide134.xml"/><Relationship Id="rId5" Type="http://schemas.openxmlformats.org/officeDocument/2006/relationships/slideMaster" Target="slideMasters/slideMaster1.xml"/><Relationship Id="rId147" Type="http://schemas.openxmlformats.org/officeDocument/2006/relationships/slide" Target="slides/slide141.xml"/><Relationship Id="rId6" Type="http://schemas.openxmlformats.org/officeDocument/2006/relationships/notesMaster" Target="notesMasters/notesMaster1.xml"/><Relationship Id="rId146" Type="http://schemas.openxmlformats.org/officeDocument/2006/relationships/slide" Target="slides/slide140.xml"/><Relationship Id="rId7" Type="http://schemas.openxmlformats.org/officeDocument/2006/relationships/slide" Target="slides/slide1.xml"/><Relationship Id="rId145" Type="http://schemas.openxmlformats.org/officeDocument/2006/relationships/slide" Target="slides/slide139.xml"/><Relationship Id="rId8" Type="http://schemas.openxmlformats.org/officeDocument/2006/relationships/slide" Target="slides/slide2.xml"/><Relationship Id="rId144" Type="http://schemas.openxmlformats.org/officeDocument/2006/relationships/slide" Target="slides/slide138.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139" Type="http://schemas.openxmlformats.org/officeDocument/2006/relationships/slide" Target="slides/slide133.xml"/><Relationship Id="rId138" Type="http://schemas.openxmlformats.org/officeDocument/2006/relationships/slide" Target="slides/slide132.xml"/><Relationship Id="rId137" Type="http://schemas.openxmlformats.org/officeDocument/2006/relationships/slide" Target="slides/slide131.xml"/><Relationship Id="rId132" Type="http://schemas.openxmlformats.org/officeDocument/2006/relationships/slide" Target="slides/slide126.xml"/><Relationship Id="rId131" Type="http://schemas.openxmlformats.org/officeDocument/2006/relationships/slide" Target="slides/slide125.xml"/><Relationship Id="rId130" Type="http://schemas.openxmlformats.org/officeDocument/2006/relationships/slide" Target="slides/slide124.xml"/><Relationship Id="rId136" Type="http://schemas.openxmlformats.org/officeDocument/2006/relationships/slide" Target="slides/slide130.xml"/><Relationship Id="rId135" Type="http://schemas.openxmlformats.org/officeDocument/2006/relationships/slide" Target="slides/slide129.xml"/><Relationship Id="rId134" Type="http://schemas.openxmlformats.org/officeDocument/2006/relationships/slide" Target="slides/slide128.xml"/><Relationship Id="rId133" Type="http://schemas.openxmlformats.org/officeDocument/2006/relationships/slide" Target="slides/slide127.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172" Type="http://schemas.openxmlformats.org/officeDocument/2006/relationships/slide" Target="slides/slide166.xml"/><Relationship Id="rId65" Type="http://schemas.openxmlformats.org/officeDocument/2006/relationships/slide" Target="slides/slide59.xml"/><Relationship Id="rId171" Type="http://schemas.openxmlformats.org/officeDocument/2006/relationships/slide" Target="slides/slide165.xml"/><Relationship Id="rId68" Type="http://schemas.openxmlformats.org/officeDocument/2006/relationships/slide" Target="slides/slide62.xml"/><Relationship Id="rId170" Type="http://schemas.openxmlformats.org/officeDocument/2006/relationships/slide" Target="slides/slide164.xml"/><Relationship Id="rId67" Type="http://schemas.openxmlformats.org/officeDocument/2006/relationships/slide" Target="slides/slide61.xml"/><Relationship Id="rId60" Type="http://schemas.openxmlformats.org/officeDocument/2006/relationships/slide" Target="slides/slide54.xml"/><Relationship Id="rId165" Type="http://schemas.openxmlformats.org/officeDocument/2006/relationships/slide" Target="slides/slide159.xml"/><Relationship Id="rId69" Type="http://schemas.openxmlformats.org/officeDocument/2006/relationships/slide" Target="slides/slide63.xml"/><Relationship Id="rId164" Type="http://schemas.openxmlformats.org/officeDocument/2006/relationships/slide" Target="slides/slide158.xml"/><Relationship Id="rId163" Type="http://schemas.openxmlformats.org/officeDocument/2006/relationships/slide" Target="slides/slide157.xml"/><Relationship Id="rId162" Type="http://schemas.openxmlformats.org/officeDocument/2006/relationships/slide" Target="slides/slide156.xml"/><Relationship Id="rId169" Type="http://schemas.openxmlformats.org/officeDocument/2006/relationships/slide" Target="slides/slide163.xml"/><Relationship Id="rId168" Type="http://schemas.openxmlformats.org/officeDocument/2006/relationships/slide" Target="slides/slide162.xml"/><Relationship Id="rId167" Type="http://schemas.openxmlformats.org/officeDocument/2006/relationships/slide" Target="slides/slide161.xml"/><Relationship Id="rId166" Type="http://schemas.openxmlformats.org/officeDocument/2006/relationships/slide" Target="slides/slide160.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161" Type="http://schemas.openxmlformats.org/officeDocument/2006/relationships/slide" Target="slides/slide155.xml"/><Relationship Id="rId54" Type="http://schemas.openxmlformats.org/officeDocument/2006/relationships/slide" Target="slides/slide48.xml"/><Relationship Id="rId160" Type="http://schemas.openxmlformats.org/officeDocument/2006/relationships/slide" Target="slides/slide154.xml"/><Relationship Id="rId57" Type="http://schemas.openxmlformats.org/officeDocument/2006/relationships/slide" Target="slides/slide51.xml"/><Relationship Id="rId56" Type="http://schemas.openxmlformats.org/officeDocument/2006/relationships/slide" Target="slides/slide50.xml"/><Relationship Id="rId159" Type="http://schemas.openxmlformats.org/officeDocument/2006/relationships/slide" Target="slides/slide153.xml"/><Relationship Id="rId59" Type="http://schemas.openxmlformats.org/officeDocument/2006/relationships/slide" Target="slides/slide53.xml"/><Relationship Id="rId154" Type="http://schemas.openxmlformats.org/officeDocument/2006/relationships/slide" Target="slides/slide148.xml"/><Relationship Id="rId58" Type="http://schemas.openxmlformats.org/officeDocument/2006/relationships/slide" Target="slides/slide52.xml"/><Relationship Id="rId153" Type="http://schemas.openxmlformats.org/officeDocument/2006/relationships/slide" Target="slides/slide147.xml"/><Relationship Id="rId152" Type="http://schemas.openxmlformats.org/officeDocument/2006/relationships/slide" Target="slides/slide146.xml"/><Relationship Id="rId151" Type="http://schemas.openxmlformats.org/officeDocument/2006/relationships/slide" Target="slides/slide145.xml"/><Relationship Id="rId158" Type="http://schemas.openxmlformats.org/officeDocument/2006/relationships/slide" Target="slides/slide152.xml"/><Relationship Id="rId157" Type="http://schemas.openxmlformats.org/officeDocument/2006/relationships/slide" Target="slides/slide151.xml"/><Relationship Id="rId156" Type="http://schemas.openxmlformats.org/officeDocument/2006/relationships/slide" Target="slides/slide150.xml"/><Relationship Id="rId155" Type="http://schemas.openxmlformats.org/officeDocument/2006/relationships/slide" Target="slides/slide149.xml"/><Relationship Id="rId107" Type="http://schemas.openxmlformats.org/officeDocument/2006/relationships/slide" Target="slides/slide101.xml"/><Relationship Id="rId228" Type="http://schemas.openxmlformats.org/officeDocument/2006/relationships/font" Target="fonts/HelveticaNeue-regular.fntdata"/><Relationship Id="rId106" Type="http://schemas.openxmlformats.org/officeDocument/2006/relationships/slide" Target="slides/slide100.xml"/><Relationship Id="rId227" Type="http://schemas.openxmlformats.org/officeDocument/2006/relationships/font" Target="fonts/EBGaramond-boldItalic.fntdata"/><Relationship Id="rId105" Type="http://schemas.openxmlformats.org/officeDocument/2006/relationships/slide" Target="slides/slide99.xml"/><Relationship Id="rId226" Type="http://schemas.openxmlformats.org/officeDocument/2006/relationships/font" Target="fonts/EBGaramond-italic.fntdata"/><Relationship Id="rId104" Type="http://schemas.openxmlformats.org/officeDocument/2006/relationships/slide" Target="slides/slide98.xml"/><Relationship Id="rId225" Type="http://schemas.openxmlformats.org/officeDocument/2006/relationships/font" Target="fonts/EBGaramond-bold.fntdata"/><Relationship Id="rId109" Type="http://schemas.openxmlformats.org/officeDocument/2006/relationships/slide" Target="slides/slide103.xml"/><Relationship Id="rId108" Type="http://schemas.openxmlformats.org/officeDocument/2006/relationships/slide" Target="slides/slide102.xml"/><Relationship Id="rId229" Type="http://schemas.openxmlformats.org/officeDocument/2006/relationships/font" Target="fonts/HelveticaNeue-bold.fntdata"/><Relationship Id="rId220" Type="http://schemas.openxmlformats.org/officeDocument/2006/relationships/font" Target="fonts/Lora-regular.fntdata"/><Relationship Id="rId103" Type="http://schemas.openxmlformats.org/officeDocument/2006/relationships/slide" Target="slides/slide97.xml"/><Relationship Id="rId224" Type="http://schemas.openxmlformats.org/officeDocument/2006/relationships/font" Target="fonts/EBGaramond-regular.fntdata"/><Relationship Id="rId102" Type="http://schemas.openxmlformats.org/officeDocument/2006/relationships/slide" Target="slides/slide96.xml"/><Relationship Id="rId223" Type="http://schemas.openxmlformats.org/officeDocument/2006/relationships/font" Target="fonts/Lora-boldItalic.fntdata"/><Relationship Id="rId101" Type="http://schemas.openxmlformats.org/officeDocument/2006/relationships/slide" Target="slides/slide95.xml"/><Relationship Id="rId222" Type="http://schemas.openxmlformats.org/officeDocument/2006/relationships/font" Target="fonts/Lora-italic.fntdata"/><Relationship Id="rId100" Type="http://schemas.openxmlformats.org/officeDocument/2006/relationships/slide" Target="slides/slide94.xml"/><Relationship Id="rId221" Type="http://schemas.openxmlformats.org/officeDocument/2006/relationships/font" Target="fonts/Lora-bold.fntdata"/><Relationship Id="rId217" Type="http://schemas.openxmlformats.org/officeDocument/2006/relationships/slide" Target="slides/slide211.xml"/><Relationship Id="rId216" Type="http://schemas.openxmlformats.org/officeDocument/2006/relationships/slide" Target="slides/slide210.xml"/><Relationship Id="rId215" Type="http://schemas.openxmlformats.org/officeDocument/2006/relationships/slide" Target="slides/slide209.xml"/><Relationship Id="rId214" Type="http://schemas.openxmlformats.org/officeDocument/2006/relationships/slide" Target="slides/slide208.xml"/><Relationship Id="rId219" Type="http://schemas.openxmlformats.org/officeDocument/2006/relationships/slide" Target="slides/slide213.xml"/><Relationship Id="rId218" Type="http://schemas.openxmlformats.org/officeDocument/2006/relationships/slide" Target="slides/slide212.xml"/><Relationship Id="rId213" Type="http://schemas.openxmlformats.org/officeDocument/2006/relationships/slide" Target="slides/slide207.xml"/><Relationship Id="rId212" Type="http://schemas.openxmlformats.org/officeDocument/2006/relationships/slide" Target="slides/slide206.xml"/><Relationship Id="rId211" Type="http://schemas.openxmlformats.org/officeDocument/2006/relationships/slide" Target="slides/slide205.xml"/><Relationship Id="rId210" Type="http://schemas.openxmlformats.org/officeDocument/2006/relationships/slide" Target="slides/slide204.xml"/><Relationship Id="rId129" Type="http://schemas.openxmlformats.org/officeDocument/2006/relationships/slide" Target="slides/slide123.xml"/><Relationship Id="rId128" Type="http://schemas.openxmlformats.org/officeDocument/2006/relationships/slide" Target="slides/slide122.xml"/><Relationship Id="rId127" Type="http://schemas.openxmlformats.org/officeDocument/2006/relationships/slide" Target="slides/slide121.xml"/><Relationship Id="rId126" Type="http://schemas.openxmlformats.org/officeDocument/2006/relationships/slide" Target="slides/slide120.xml"/><Relationship Id="rId121" Type="http://schemas.openxmlformats.org/officeDocument/2006/relationships/slide" Target="slides/slide115.xml"/><Relationship Id="rId120" Type="http://schemas.openxmlformats.org/officeDocument/2006/relationships/slide" Target="slides/slide114.xml"/><Relationship Id="rId125" Type="http://schemas.openxmlformats.org/officeDocument/2006/relationships/slide" Target="slides/slide119.xml"/><Relationship Id="rId124" Type="http://schemas.openxmlformats.org/officeDocument/2006/relationships/slide" Target="slides/slide118.xml"/><Relationship Id="rId123" Type="http://schemas.openxmlformats.org/officeDocument/2006/relationships/slide" Target="slides/slide117.xml"/><Relationship Id="rId122" Type="http://schemas.openxmlformats.org/officeDocument/2006/relationships/slide" Target="slides/slide116.xml"/><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99" Type="http://schemas.openxmlformats.org/officeDocument/2006/relationships/slide" Target="slides/slide93.xml"/><Relationship Id="rId98" Type="http://schemas.openxmlformats.org/officeDocument/2006/relationships/slide" Target="slides/slide92.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slide" Target="slides/slide112.xml"/><Relationship Id="rId239" Type="http://schemas.openxmlformats.org/officeDocument/2006/relationships/font" Target="fonts/OpenSans-boldItalic.fntdata"/><Relationship Id="rId117" Type="http://schemas.openxmlformats.org/officeDocument/2006/relationships/slide" Target="slides/slide111.xml"/><Relationship Id="rId238" Type="http://schemas.openxmlformats.org/officeDocument/2006/relationships/font" Target="fonts/OpenSans-italic.fntdata"/><Relationship Id="rId116" Type="http://schemas.openxmlformats.org/officeDocument/2006/relationships/slide" Target="slides/slide110.xml"/><Relationship Id="rId237" Type="http://schemas.openxmlformats.org/officeDocument/2006/relationships/font" Target="fonts/OpenSans-bold.fntdata"/><Relationship Id="rId115" Type="http://schemas.openxmlformats.org/officeDocument/2006/relationships/slide" Target="slides/slide109.xml"/><Relationship Id="rId236" Type="http://schemas.openxmlformats.org/officeDocument/2006/relationships/font" Target="fonts/OpenSans-regular.fntdata"/><Relationship Id="rId119" Type="http://schemas.openxmlformats.org/officeDocument/2006/relationships/slide" Target="slides/slide113.xml"/><Relationship Id="rId110" Type="http://schemas.openxmlformats.org/officeDocument/2006/relationships/slide" Target="slides/slide104.xml"/><Relationship Id="rId231" Type="http://schemas.openxmlformats.org/officeDocument/2006/relationships/font" Target="fonts/HelveticaNeue-boldItalic.fntdata"/><Relationship Id="rId230" Type="http://schemas.openxmlformats.org/officeDocument/2006/relationships/font" Target="fonts/HelveticaNeue-italic.fntdata"/><Relationship Id="rId114" Type="http://schemas.openxmlformats.org/officeDocument/2006/relationships/slide" Target="slides/slide108.xml"/><Relationship Id="rId235" Type="http://schemas.openxmlformats.org/officeDocument/2006/relationships/font" Target="fonts/OpenSansMedium-boldItalic.fntdata"/><Relationship Id="rId113" Type="http://schemas.openxmlformats.org/officeDocument/2006/relationships/slide" Target="slides/slide107.xml"/><Relationship Id="rId234" Type="http://schemas.openxmlformats.org/officeDocument/2006/relationships/font" Target="fonts/OpenSansMedium-italic.fntdata"/><Relationship Id="rId112" Type="http://schemas.openxmlformats.org/officeDocument/2006/relationships/slide" Target="slides/slide106.xml"/><Relationship Id="rId233" Type="http://schemas.openxmlformats.org/officeDocument/2006/relationships/font" Target="fonts/OpenSansMedium-bold.fntdata"/><Relationship Id="rId111" Type="http://schemas.openxmlformats.org/officeDocument/2006/relationships/slide" Target="slides/slide105.xml"/><Relationship Id="rId232" Type="http://schemas.openxmlformats.org/officeDocument/2006/relationships/font" Target="fonts/OpenSansMedium-regular.fntdata"/><Relationship Id="rId206" Type="http://schemas.openxmlformats.org/officeDocument/2006/relationships/slide" Target="slides/slide200.xml"/><Relationship Id="rId205" Type="http://schemas.openxmlformats.org/officeDocument/2006/relationships/slide" Target="slides/slide199.xml"/><Relationship Id="rId204" Type="http://schemas.openxmlformats.org/officeDocument/2006/relationships/slide" Target="slides/slide198.xml"/><Relationship Id="rId203" Type="http://schemas.openxmlformats.org/officeDocument/2006/relationships/slide" Target="slides/slide197.xml"/><Relationship Id="rId209" Type="http://schemas.openxmlformats.org/officeDocument/2006/relationships/slide" Target="slides/slide203.xml"/><Relationship Id="rId208" Type="http://schemas.openxmlformats.org/officeDocument/2006/relationships/slide" Target="slides/slide202.xml"/><Relationship Id="rId207" Type="http://schemas.openxmlformats.org/officeDocument/2006/relationships/slide" Target="slides/slide201.xml"/><Relationship Id="rId202" Type="http://schemas.openxmlformats.org/officeDocument/2006/relationships/slide" Target="slides/slide196.xml"/><Relationship Id="rId201" Type="http://schemas.openxmlformats.org/officeDocument/2006/relationships/slide" Target="slides/slide195.xml"/><Relationship Id="rId200" Type="http://schemas.openxmlformats.org/officeDocument/2006/relationships/slide" Target="slides/slide19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mcmaster.com/3711T22/" TargetMode="External"/><Relationship Id="rId3" Type="http://schemas.openxmlformats.org/officeDocument/2006/relationships/hyperlink" Target="https://www.mcmaster.com/8928T33/" TargetMode="External"/><Relationship Id="rId4" Type="http://schemas.openxmlformats.org/officeDocument/2006/relationships/hyperlink" Target="https://www.amazon.com/9KM-DWLIFE-70lb-2000lb-Braided-Survival/dp/B0BYYSD6W3/ref=sr_1_6?crid=1KGLWUHS9XJ0D&amp;keywords=kevlar%2Brope%2B400lb&amp;qid=1699489841&amp;sprefix=kevlar%2Brope%2B400lb%2Caps%2C79&amp;sr=8-6&amp;th=1" TargetMode="External"/><Relationship Id="rId5" Type="http://schemas.openxmlformats.org/officeDocument/2006/relationships/hyperlink" Target="https://www.amazon.com/9KM-DWLIFE-70lb-2000lb-Braided-Survival/dp/B0BYYRZ2SL/ref=sr_1_6?crid=30B30S9F77C92&amp;keywords=braided%2Bkevlar%2B200lb&amp;qid=1699490309&amp;sprefix=braided%2Bkevlar%2B200lb%2Caps%2C106&amp;sr=8-6&amp;th=1" TargetMode="External"/></Relationships>
</file>

<file path=ppt/notesSlides/_rels/notesSlide1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mojipedia.org/heart-on-fire" TargetMode="External"/></Relationships>
</file>

<file path=ppt/notesSlides/_rels/notesSlide2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eknic.com/products/brushless-servo-motors/hudson-motors-ready-ship/" TargetMode="External"/><Relationship Id="rId3" Type="http://schemas.openxmlformats.org/officeDocument/2006/relationships/hyperlink" Target="https://teknic.com/hudson-model/M-3432S-LN-08D/?model_voltage=300" TargetMode="External"/><Relationship Id="rId4" Type="http://schemas.openxmlformats.org/officeDocument/2006/relationships/hyperlink" Target="http://www.ee.ic.ac.uk/pcheung/teaching/DE1_EE/stores/sg90_datasheet.pdf" TargetMode="Externa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g299c7bae1e7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g299c7bae1e7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9a1ab7b459_0_13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9a1ab7b459_0_1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Updated</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1" name="Shape 1361"/>
        <p:cNvGrpSpPr/>
        <p:nvPr/>
      </p:nvGrpSpPr>
      <p:grpSpPr>
        <a:xfrm>
          <a:off x="0" y="0"/>
          <a:ext cx="0" cy="0"/>
          <a:chOff x="0" y="0"/>
          <a:chExt cx="0" cy="0"/>
        </a:xfrm>
      </p:grpSpPr>
      <p:sp>
        <p:nvSpPr>
          <p:cNvPr id="1362" name="Google Shape;1362;g29a1ab7b459_0_4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3" name="Google Shape;1363;g29a1ab7b459_0_4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Updated</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9" name="Shape 1369"/>
        <p:cNvGrpSpPr/>
        <p:nvPr/>
      </p:nvGrpSpPr>
      <p:grpSpPr>
        <a:xfrm>
          <a:off x="0" y="0"/>
          <a:ext cx="0" cy="0"/>
          <a:chOff x="0" y="0"/>
          <a:chExt cx="0" cy="0"/>
        </a:xfrm>
      </p:grpSpPr>
      <p:sp>
        <p:nvSpPr>
          <p:cNvPr id="1370" name="Google Shape;1370;g29a1ab7b459_0_42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1" name="Google Shape;1371;g29a1ab7b459_0_4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8" name="Shape 1388"/>
        <p:cNvGrpSpPr/>
        <p:nvPr/>
      </p:nvGrpSpPr>
      <p:grpSpPr>
        <a:xfrm>
          <a:off x="0" y="0"/>
          <a:ext cx="0" cy="0"/>
          <a:chOff x="0" y="0"/>
          <a:chExt cx="0" cy="0"/>
        </a:xfrm>
      </p:grpSpPr>
      <p:sp>
        <p:nvSpPr>
          <p:cNvPr id="1389" name="Google Shape;1389;g29a1ab7b459_0_4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0" name="Google Shape;1390;g29a1ab7b459_0_4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4" name="Shape 1394"/>
        <p:cNvGrpSpPr/>
        <p:nvPr/>
      </p:nvGrpSpPr>
      <p:grpSpPr>
        <a:xfrm>
          <a:off x="0" y="0"/>
          <a:ext cx="0" cy="0"/>
          <a:chOff x="0" y="0"/>
          <a:chExt cx="0" cy="0"/>
        </a:xfrm>
      </p:grpSpPr>
      <p:sp>
        <p:nvSpPr>
          <p:cNvPr id="1395" name="Google Shape;1395;g29a1ab7b459_0_42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6" name="Google Shape;1396;g29a1ab7b459_0_4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0" name="Shape 1400"/>
        <p:cNvGrpSpPr/>
        <p:nvPr/>
      </p:nvGrpSpPr>
      <p:grpSpPr>
        <a:xfrm>
          <a:off x="0" y="0"/>
          <a:ext cx="0" cy="0"/>
          <a:chOff x="0" y="0"/>
          <a:chExt cx="0" cy="0"/>
        </a:xfrm>
      </p:grpSpPr>
      <p:sp>
        <p:nvSpPr>
          <p:cNvPr id="1401" name="Google Shape;1401;g29a1ab7b459_0_4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2" name="Google Shape;1402;g29a1ab7b459_0_4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8" name="Shape 1408"/>
        <p:cNvGrpSpPr/>
        <p:nvPr/>
      </p:nvGrpSpPr>
      <p:grpSpPr>
        <a:xfrm>
          <a:off x="0" y="0"/>
          <a:ext cx="0" cy="0"/>
          <a:chOff x="0" y="0"/>
          <a:chExt cx="0" cy="0"/>
        </a:xfrm>
      </p:grpSpPr>
      <p:sp>
        <p:nvSpPr>
          <p:cNvPr id="1409" name="Google Shape;1409;g29a1ab7b459_0_42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0" name="Google Shape;1410;g29a1ab7b459_0_42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4" name="Shape 1424"/>
        <p:cNvGrpSpPr/>
        <p:nvPr/>
      </p:nvGrpSpPr>
      <p:grpSpPr>
        <a:xfrm>
          <a:off x="0" y="0"/>
          <a:ext cx="0" cy="0"/>
          <a:chOff x="0" y="0"/>
          <a:chExt cx="0" cy="0"/>
        </a:xfrm>
      </p:grpSpPr>
      <p:sp>
        <p:nvSpPr>
          <p:cNvPr id="1425" name="Google Shape;1425;g29a1ab7b459_0_4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6" name="Google Shape;1426;g29a1ab7b459_0_4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2" name="Shape 1432"/>
        <p:cNvGrpSpPr/>
        <p:nvPr/>
      </p:nvGrpSpPr>
      <p:grpSpPr>
        <a:xfrm>
          <a:off x="0" y="0"/>
          <a:ext cx="0" cy="0"/>
          <a:chOff x="0" y="0"/>
          <a:chExt cx="0" cy="0"/>
        </a:xfrm>
      </p:grpSpPr>
      <p:sp>
        <p:nvSpPr>
          <p:cNvPr id="1433" name="Google Shape;1433;g29a1ab7b459_0_4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4" name="Google Shape;1434;g29a1ab7b459_0_4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9" name="Shape 1439"/>
        <p:cNvGrpSpPr/>
        <p:nvPr/>
      </p:nvGrpSpPr>
      <p:grpSpPr>
        <a:xfrm>
          <a:off x="0" y="0"/>
          <a:ext cx="0" cy="0"/>
          <a:chOff x="0" y="0"/>
          <a:chExt cx="0" cy="0"/>
        </a:xfrm>
      </p:grpSpPr>
      <p:sp>
        <p:nvSpPr>
          <p:cNvPr id="1440" name="Google Shape;1440;g29a1ab7b459_0_42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1" name="Google Shape;1441;g29a1ab7b459_0_42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6" name="Shape 1446"/>
        <p:cNvGrpSpPr/>
        <p:nvPr/>
      </p:nvGrpSpPr>
      <p:grpSpPr>
        <a:xfrm>
          <a:off x="0" y="0"/>
          <a:ext cx="0" cy="0"/>
          <a:chOff x="0" y="0"/>
          <a:chExt cx="0" cy="0"/>
        </a:xfrm>
      </p:grpSpPr>
      <p:sp>
        <p:nvSpPr>
          <p:cNvPr id="1447" name="Google Shape;1447;g29a1ab7b459_0_42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8" name="Google Shape;1448;g29a1ab7b459_0_42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29a1ab7b459_0_13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29a1ab7b459_0_13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2" name="Shape 1452"/>
        <p:cNvGrpSpPr/>
        <p:nvPr/>
      </p:nvGrpSpPr>
      <p:grpSpPr>
        <a:xfrm>
          <a:off x="0" y="0"/>
          <a:ext cx="0" cy="0"/>
          <a:chOff x="0" y="0"/>
          <a:chExt cx="0" cy="0"/>
        </a:xfrm>
      </p:grpSpPr>
      <p:sp>
        <p:nvSpPr>
          <p:cNvPr id="1453" name="Google Shape;1453;g29a1ab7b459_0_42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4" name="Google Shape;1454;g29a1ab7b459_0_4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8" name="Shape 1458"/>
        <p:cNvGrpSpPr/>
        <p:nvPr/>
      </p:nvGrpSpPr>
      <p:grpSpPr>
        <a:xfrm>
          <a:off x="0" y="0"/>
          <a:ext cx="0" cy="0"/>
          <a:chOff x="0" y="0"/>
          <a:chExt cx="0" cy="0"/>
        </a:xfrm>
      </p:grpSpPr>
      <p:sp>
        <p:nvSpPr>
          <p:cNvPr id="1459" name="Google Shape;1459;g29a1ab7b459_0_42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0" name="Google Shape;1460;g29a1ab7b459_0_4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3" name="Shape 1473"/>
        <p:cNvGrpSpPr/>
        <p:nvPr/>
      </p:nvGrpSpPr>
      <p:grpSpPr>
        <a:xfrm>
          <a:off x="0" y="0"/>
          <a:ext cx="0" cy="0"/>
          <a:chOff x="0" y="0"/>
          <a:chExt cx="0" cy="0"/>
        </a:xfrm>
      </p:grpSpPr>
      <p:sp>
        <p:nvSpPr>
          <p:cNvPr id="1474" name="Google Shape;1474;g29a1ab7b459_0_43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5" name="Google Shape;1475;g29a1ab7b459_0_43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Lithium iron phosphate</a:t>
            </a: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3" name="Shape 1493"/>
        <p:cNvGrpSpPr/>
        <p:nvPr/>
      </p:nvGrpSpPr>
      <p:grpSpPr>
        <a:xfrm>
          <a:off x="0" y="0"/>
          <a:ext cx="0" cy="0"/>
          <a:chOff x="0" y="0"/>
          <a:chExt cx="0" cy="0"/>
        </a:xfrm>
      </p:grpSpPr>
      <p:sp>
        <p:nvSpPr>
          <p:cNvPr id="1494" name="Google Shape;1494;g29a1ab7b459_0_43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5" name="Google Shape;1495;g29a1ab7b459_0_4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Lithium iron phosphate</a:t>
            </a:r>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3" name="Shape 1513"/>
        <p:cNvGrpSpPr/>
        <p:nvPr/>
      </p:nvGrpSpPr>
      <p:grpSpPr>
        <a:xfrm>
          <a:off x="0" y="0"/>
          <a:ext cx="0" cy="0"/>
          <a:chOff x="0" y="0"/>
          <a:chExt cx="0" cy="0"/>
        </a:xfrm>
      </p:grpSpPr>
      <p:sp>
        <p:nvSpPr>
          <p:cNvPr id="1514" name="Google Shape;1514;g29a1ab7b459_0_43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5" name="Google Shape;1515;g29a1ab7b459_0_4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0" name="Shape 1520"/>
        <p:cNvGrpSpPr/>
        <p:nvPr/>
      </p:nvGrpSpPr>
      <p:grpSpPr>
        <a:xfrm>
          <a:off x="0" y="0"/>
          <a:ext cx="0" cy="0"/>
          <a:chOff x="0" y="0"/>
          <a:chExt cx="0" cy="0"/>
        </a:xfrm>
      </p:grpSpPr>
      <p:sp>
        <p:nvSpPr>
          <p:cNvPr id="1521" name="Google Shape;1521;g29a1ab7b459_0_43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2" name="Google Shape;1522;g29a1ab7b459_0_43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7" name="Shape 1527"/>
        <p:cNvGrpSpPr/>
        <p:nvPr/>
      </p:nvGrpSpPr>
      <p:grpSpPr>
        <a:xfrm>
          <a:off x="0" y="0"/>
          <a:ext cx="0" cy="0"/>
          <a:chOff x="0" y="0"/>
          <a:chExt cx="0" cy="0"/>
        </a:xfrm>
      </p:grpSpPr>
      <p:sp>
        <p:nvSpPr>
          <p:cNvPr id="1528" name="Google Shape;1528;g29a1ab7b459_0_43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9" name="Google Shape;1529;g29a1ab7b459_0_43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4" name="Shape 1534"/>
        <p:cNvGrpSpPr/>
        <p:nvPr/>
      </p:nvGrpSpPr>
      <p:grpSpPr>
        <a:xfrm>
          <a:off x="0" y="0"/>
          <a:ext cx="0" cy="0"/>
          <a:chOff x="0" y="0"/>
          <a:chExt cx="0" cy="0"/>
        </a:xfrm>
      </p:grpSpPr>
      <p:sp>
        <p:nvSpPr>
          <p:cNvPr id="1535" name="Google Shape;1535;g29a1ab7b459_0_4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6" name="Google Shape;1536;g29a1ab7b459_0_4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1" name="Shape 1541"/>
        <p:cNvGrpSpPr/>
        <p:nvPr/>
      </p:nvGrpSpPr>
      <p:grpSpPr>
        <a:xfrm>
          <a:off x="0" y="0"/>
          <a:ext cx="0" cy="0"/>
          <a:chOff x="0" y="0"/>
          <a:chExt cx="0" cy="0"/>
        </a:xfrm>
      </p:grpSpPr>
      <p:sp>
        <p:nvSpPr>
          <p:cNvPr id="1542" name="Google Shape;1542;g29a1ab7b459_0_43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3" name="Google Shape;1543;g29a1ab7b459_0_4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8" name="Shape 1548"/>
        <p:cNvGrpSpPr/>
        <p:nvPr/>
      </p:nvGrpSpPr>
      <p:grpSpPr>
        <a:xfrm>
          <a:off x="0" y="0"/>
          <a:ext cx="0" cy="0"/>
          <a:chOff x="0" y="0"/>
          <a:chExt cx="0" cy="0"/>
        </a:xfrm>
      </p:grpSpPr>
      <p:sp>
        <p:nvSpPr>
          <p:cNvPr id="1549" name="Google Shape;1549;g29a1ab7b459_0_43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0" name="Google Shape;1550;g29a1ab7b459_0_43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29a1ab7b459_0_1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29a1ab7b459_0_1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6" name="Shape 1556"/>
        <p:cNvGrpSpPr/>
        <p:nvPr/>
      </p:nvGrpSpPr>
      <p:grpSpPr>
        <a:xfrm>
          <a:off x="0" y="0"/>
          <a:ext cx="0" cy="0"/>
          <a:chOff x="0" y="0"/>
          <a:chExt cx="0" cy="0"/>
        </a:xfrm>
      </p:grpSpPr>
      <p:sp>
        <p:nvSpPr>
          <p:cNvPr id="1557" name="Google Shape;1557;g29a1ab7b459_0_43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8" name="Google Shape;1558;g29a1ab7b459_0_4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6" name="Shape 1566"/>
        <p:cNvGrpSpPr/>
        <p:nvPr/>
      </p:nvGrpSpPr>
      <p:grpSpPr>
        <a:xfrm>
          <a:off x="0" y="0"/>
          <a:ext cx="0" cy="0"/>
          <a:chOff x="0" y="0"/>
          <a:chExt cx="0" cy="0"/>
        </a:xfrm>
      </p:grpSpPr>
      <p:sp>
        <p:nvSpPr>
          <p:cNvPr id="1567" name="Google Shape;1567;g29a1ab7b459_0_43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8" name="Google Shape;1568;g29a1ab7b459_0_43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4" name="Shape 1574"/>
        <p:cNvGrpSpPr/>
        <p:nvPr/>
      </p:nvGrpSpPr>
      <p:grpSpPr>
        <a:xfrm>
          <a:off x="0" y="0"/>
          <a:ext cx="0" cy="0"/>
          <a:chOff x="0" y="0"/>
          <a:chExt cx="0" cy="0"/>
        </a:xfrm>
      </p:grpSpPr>
      <p:sp>
        <p:nvSpPr>
          <p:cNvPr id="1575" name="Google Shape;1575;g29a1ab7b459_0_43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6" name="Google Shape;1576;g29a1ab7b459_0_43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2" name="Shape 1582"/>
        <p:cNvGrpSpPr/>
        <p:nvPr/>
      </p:nvGrpSpPr>
      <p:grpSpPr>
        <a:xfrm>
          <a:off x="0" y="0"/>
          <a:ext cx="0" cy="0"/>
          <a:chOff x="0" y="0"/>
          <a:chExt cx="0" cy="0"/>
        </a:xfrm>
      </p:grpSpPr>
      <p:sp>
        <p:nvSpPr>
          <p:cNvPr id="1583" name="Google Shape;1583;g29a1ab7b459_0_44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4" name="Google Shape;1584;g29a1ab7b459_0_44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0" name="Shape 1590"/>
        <p:cNvGrpSpPr/>
        <p:nvPr/>
      </p:nvGrpSpPr>
      <p:grpSpPr>
        <a:xfrm>
          <a:off x="0" y="0"/>
          <a:ext cx="0" cy="0"/>
          <a:chOff x="0" y="0"/>
          <a:chExt cx="0" cy="0"/>
        </a:xfrm>
      </p:grpSpPr>
      <p:sp>
        <p:nvSpPr>
          <p:cNvPr id="1591" name="Google Shape;1591;g29a1ab7b459_0_44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2" name="Google Shape;1592;g29a1ab7b459_0_4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9" name="Shape 1599"/>
        <p:cNvGrpSpPr/>
        <p:nvPr/>
      </p:nvGrpSpPr>
      <p:grpSpPr>
        <a:xfrm>
          <a:off x="0" y="0"/>
          <a:ext cx="0" cy="0"/>
          <a:chOff x="0" y="0"/>
          <a:chExt cx="0" cy="0"/>
        </a:xfrm>
      </p:grpSpPr>
      <p:sp>
        <p:nvSpPr>
          <p:cNvPr id="1600" name="Google Shape;1600;g29a1ab7b459_0_44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1" name="Google Shape;1601;g29a1ab7b459_0_44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9" name="Shape 1609"/>
        <p:cNvGrpSpPr/>
        <p:nvPr/>
      </p:nvGrpSpPr>
      <p:grpSpPr>
        <a:xfrm>
          <a:off x="0" y="0"/>
          <a:ext cx="0" cy="0"/>
          <a:chOff x="0" y="0"/>
          <a:chExt cx="0" cy="0"/>
        </a:xfrm>
      </p:grpSpPr>
      <p:sp>
        <p:nvSpPr>
          <p:cNvPr id="1610" name="Google Shape;1610;g29a1ab7b459_0_44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1" name="Google Shape;1611;g29a1ab7b459_0_4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6" name="Shape 1616"/>
        <p:cNvGrpSpPr/>
        <p:nvPr/>
      </p:nvGrpSpPr>
      <p:grpSpPr>
        <a:xfrm>
          <a:off x="0" y="0"/>
          <a:ext cx="0" cy="0"/>
          <a:chOff x="0" y="0"/>
          <a:chExt cx="0" cy="0"/>
        </a:xfrm>
      </p:grpSpPr>
      <p:sp>
        <p:nvSpPr>
          <p:cNvPr id="1617" name="Google Shape;1617;g29a1ab7b459_0_44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8" name="Google Shape;1618;g29a1ab7b459_0_44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3" name="Shape 1623"/>
        <p:cNvGrpSpPr/>
        <p:nvPr/>
      </p:nvGrpSpPr>
      <p:grpSpPr>
        <a:xfrm>
          <a:off x="0" y="0"/>
          <a:ext cx="0" cy="0"/>
          <a:chOff x="0" y="0"/>
          <a:chExt cx="0" cy="0"/>
        </a:xfrm>
      </p:grpSpPr>
      <p:sp>
        <p:nvSpPr>
          <p:cNvPr id="1624" name="Google Shape;1624;g29a1ab7b459_0_44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5" name="Google Shape;1625;g29a1ab7b459_0_44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0" name="Shape 1630"/>
        <p:cNvGrpSpPr/>
        <p:nvPr/>
      </p:nvGrpSpPr>
      <p:grpSpPr>
        <a:xfrm>
          <a:off x="0" y="0"/>
          <a:ext cx="0" cy="0"/>
          <a:chOff x="0" y="0"/>
          <a:chExt cx="0" cy="0"/>
        </a:xfrm>
      </p:grpSpPr>
      <p:sp>
        <p:nvSpPr>
          <p:cNvPr id="1631" name="Google Shape;1631;g29a1ab7b459_0_44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2" name="Google Shape;1632;g29a1ab7b459_0_44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29a1ab7b459_0_14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29a1ab7b459_0_14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Updated to account for Booster Drogue addition</a:t>
            </a:r>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8" name="Shape 1638"/>
        <p:cNvGrpSpPr/>
        <p:nvPr/>
      </p:nvGrpSpPr>
      <p:grpSpPr>
        <a:xfrm>
          <a:off x="0" y="0"/>
          <a:ext cx="0" cy="0"/>
          <a:chOff x="0" y="0"/>
          <a:chExt cx="0" cy="0"/>
        </a:xfrm>
      </p:grpSpPr>
      <p:sp>
        <p:nvSpPr>
          <p:cNvPr id="1639" name="Google Shape;1639;g29a1ab7b459_0_44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0" name="Google Shape;1640;g29a1ab7b459_0_44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6" name="Shape 1646"/>
        <p:cNvGrpSpPr/>
        <p:nvPr/>
      </p:nvGrpSpPr>
      <p:grpSpPr>
        <a:xfrm>
          <a:off x="0" y="0"/>
          <a:ext cx="0" cy="0"/>
          <a:chOff x="0" y="0"/>
          <a:chExt cx="0" cy="0"/>
        </a:xfrm>
      </p:grpSpPr>
      <p:sp>
        <p:nvSpPr>
          <p:cNvPr id="1647" name="Google Shape;1647;g29a1ab7b459_0_44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8" name="Google Shape;1648;g29a1ab7b459_0_44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4" name="Shape 1654"/>
        <p:cNvGrpSpPr/>
        <p:nvPr/>
      </p:nvGrpSpPr>
      <p:grpSpPr>
        <a:xfrm>
          <a:off x="0" y="0"/>
          <a:ext cx="0" cy="0"/>
          <a:chOff x="0" y="0"/>
          <a:chExt cx="0" cy="0"/>
        </a:xfrm>
      </p:grpSpPr>
      <p:sp>
        <p:nvSpPr>
          <p:cNvPr id="1655" name="Google Shape;1655;g29a1ab7b459_0_4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6" name="Google Shape;1656;g29a1ab7b459_0_4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3" name="Shape 1663"/>
        <p:cNvGrpSpPr/>
        <p:nvPr/>
      </p:nvGrpSpPr>
      <p:grpSpPr>
        <a:xfrm>
          <a:off x="0" y="0"/>
          <a:ext cx="0" cy="0"/>
          <a:chOff x="0" y="0"/>
          <a:chExt cx="0" cy="0"/>
        </a:xfrm>
      </p:grpSpPr>
      <p:sp>
        <p:nvSpPr>
          <p:cNvPr id="1664" name="Google Shape;1664;g29a1ab7b459_0_44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5" name="Google Shape;1665;g29a1ab7b459_0_44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2" name="Shape 1672"/>
        <p:cNvGrpSpPr/>
        <p:nvPr/>
      </p:nvGrpSpPr>
      <p:grpSpPr>
        <a:xfrm>
          <a:off x="0" y="0"/>
          <a:ext cx="0" cy="0"/>
          <a:chOff x="0" y="0"/>
          <a:chExt cx="0" cy="0"/>
        </a:xfrm>
      </p:grpSpPr>
      <p:sp>
        <p:nvSpPr>
          <p:cNvPr id="1673" name="Google Shape;1673;g29a1ab7b459_0_44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4" name="Google Shape;1674;g29a1ab7b459_0_4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2" name="Shape 1682"/>
        <p:cNvGrpSpPr/>
        <p:nvPr/>
      </p:nvGrpSpPr>
      <p:grpSpPr>
        <a:xfrm>
          <a:off x="0" y="0"/>
          <a:ext cx="0" cy="0"/>
          <a:chOff x="0" y="0"/>
          <a:chExt cx="0" cy="0"/>
        </a:xfrm>
      </p:grpSpPr>
      <p:sp>
        <p:nvSpPr>
          <p:cNvPr id="1683" name="Google Shape;1683;g29a1ab7b459_0_44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4" name="Google Shape;1684;g29a1ab7b459_0_44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0" name="Shape 1690"/>
        <p:cNvGrpSpPr/>
        <p:nvPr/>
      </p:nvGrpSpPr>
      <p:grpSpPr>
        <a:xfrm>
          <a:off x="0" y="0"/>
          <a:ext cx="0" cy="0"/>
          <a:chOff x="0" y="0"/>
          <a:chExt cx="0" cy="0"/>
        </a:xfrm>
      </p:grpSpPr>
      <p:sp>
        <p:nvSpPr>
          <p:cNvPr id="1691" name="Google Shape;1691;g29a1ab7b459_0_44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2" name="Google Shape;1692;g29a1ab7b459_0_44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7" name="Shape 1697"/>
        <p:cNvGrpSpPr/>
        <p:nvPr/>
      </p:nvGrpSpPr>
      <p:grpSpPr>
        <a:xfrm>
          <a:off x="0" y="0"/>
          <a:ext cx="0" cy="0"/>
          <a:chOff x="0" y="0"/>
          <a:chExt cx="0" cy="0"/>
        </a:xfrm>
      </p:grpSpPr>
      <p:sp>
        <p:nvSpPr>
          <p:cNvPr id="1698" name="Google Shape;1698;g29a1ab7b459_0_45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9" name="Google Shape;1699;g29a1ab7b459_0_45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3" name="Shape 1703"/>
        <p:cNvGrpSpPr/>
        <p:nvPr/>
      </p:nvGrpSpPr>
      <p:grpSpPr>
        <a:xfrm>
          <a:off x="0" y="0"/>
          <a:ext cx="0" cy="0"/>
          <a:chOff x="0" y="0"/>
          <a:chExt cx="0" cy="0"/>
        </a:xfrm>
      </p:grpSpPr>
      <p:sp>
        <p:nvSpPr>
          <p:cNvPr id="1704" name="Google Shape;1704;g29a1ab7b459_0_45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5" name="Google Shape;1705;g29a1ab7b459_0_45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0" name="Shape 1710"/>
        <p:cNvGrpSpPr/>
        <p:nvPr/>
      </p:nvGrpSpPr>
      <p:grpSpPr>
        <a:xfrm>
          <a:off x="0" y="0"/>
          <a:ext cx="0" cy="0"/>
          <a:chOff x="0" y="0"/>
          <a:chExt cx="0" cy="0"/>
        </a:xfrm>
      </p:grpSpPr>
      <p:sp>
        <p:nvSpPr>
          <p:cNvPr id="1711" name="Google Shape;1711;g29a1ab7b459_0_30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2" name="Google Shape;1712;g29a1ab7b459_0_30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29a1ab7b459_0_14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29a1ab7b459_0_1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5" name="Shape 1715"/>
        <p:cNvGrpSpPr/>
        <p:nvPr/>
      </p:nvGrpSpPr>
      <p:grpSpPr>
        <a:xfrm>
          <a:off x="0" y="0"/>
          <a:ext cx="0" cy="0"/>
          <a:chOff x="0" y="0"/>
          <a:chExt cx="0" cy="0"/>
        </a:xfrm>
      </p:grpSpPr>
      <p:sp>
        <p:nvSpPr>
          <p:cNvPr id="1716" name="Google Shape;1716;g29a1ab7b459_0_3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7" name="Google Shape;1717;g29a1ab7b459_0_3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1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2" name="Shape 1722"/>
        <p:cNvGrpSpPr/>
        <p:nvPr/>
      </p:nvGrpSpPr>
      <p:grpSpPr>
        <a:xfrm>
          <a:off x="0" y="0"/>
          <a:ext cx="0" cy="0"/>
          <a:chOff x="0" y="0"/>
          <a:chExt cx="0" cy="0"/>
        </a:xfrm>
      </p:grpSpPr>
      <p:sp>
        <p:nvSpPr>
          <p:cNvPr id="1723" name="Google Shape;1723;g29a1ab7b459_0_3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4" name="Google Shape;1724;g29a1ab7b459_0_3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9" name="Shape 1729"/>
        <p:cNvGrpSpPr/>
        <p:nvPr/>
      </p:nvGrpSpPr>
      <p:grpSpPr>
        <a:xfrm>
          <a:off x="0" y="0"/>
          <a:ext cx="0" cy="0"/>
          <a:chOff x="0" y="0"/>
          <a:chExt cx="0" cy="0"/>
        </a:xfrm>
      </p:grpSpPr>
      <p:sp>
        <p:nvSpPr>
          <p:cNvPr id="1730" name="Google Shape;1730;g29a1ab7b459_0_3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1" name="Google Shape;1731;g29a1ab7b459_0_3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7" name="Shape 1737"/>
        <p:cNvGrpSpPr/>
        <p:nvPr/>
      </p:nvGrpSpPr>
      <p:grpSpPr>
        <a:xfrm>
          <a:off x="0" y="0"/>
          <a:ext cx="0" cy="0"/>
          <a:chOff x="0" y="0"/>
          <a:chExt cx="0" cy="0"/>
        </a:xfrm>
      </p:grpSpPr>
      <p:sp>
        <p:nvSpPr>
          <p:cNvPr id="1738" name="Google Shape;1738;g29a1ab7b459_0_3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9" name="Google Shape;1739;g29a1ab7b459_0_3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ALEX</a:t>
            </a:r>
            <a:endParaRPr b="1">
              <a:solidFill>
                <a:schemeClr val="dk1"/>
              </a:solidFill>
            </a:endParaRPr>
          </a:p>
          <a:p>
            <a:pPr indent="0" lvl="0" marL="0" rtl="0" algn="l">
              <a:spcBef>
                <a:spcPts val="0"/>
              </a:spcBef>
              <a:spcAft>
                <a:spcPts val="0"/>
              </a:spcAft>
              <a:buNone/>
            </a:pPr>
            <a:r>
              <a:rPr lang="en"/>
              <a:t>Analysis to be copied from SA application</a:t>
            </a:r>
            <a:endParaRPr/>
          </a:p>
        </p:txBody>
      </p:sp>
    </p:spTree>
  </p:cSld>
  <p:clrMapOvr>
    <a:masterClrMapping/>
  </p:clrMapOvr>
</p:notes>
</file>

<file path=ppt/notesSlides/notesSlide1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6" name="Shape 1746"/>
        <p:cNvGrpSpPr/>
        <p:nvPr/>
      </p:nvGrpSpPr>
      <p:grpSpPr>
        <a:xfrm>
          <a:off x="0" y="0"/>
          <a:ext cx="0" cy="0"/>
          <a:chOff x="0" y="0"/>
          <a:chExt cx="0" cy="0"/>
        </a:xfrm>
      </p:grpSpPr>
      <p:sp>
        <p:nvSpPr>
          <p:cNvPr id="1747" name="Google Shape;1747;g29a1ab7b459_0_3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8" name="Google Shape;1748;g29a1ab7b459_0_3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6" name="Shape 1756"/>
        <p:cNvGrpSpPr/>
        <p:nvPr/>
      </p:nvGrpSpPr>
      <p:grpSpPr>
        <a:xfrm>
          <a:off x="0" y="0"/>
          <a:ext cx="0" cy="0"/>
          <a:chOff x="0" y="0"/>
          <a:chExt cx="0" cy="0"/>
        </a:xfrm>
      </p:grpSpPr>
      <p:sp>
        <p:nvSpPr>
          <p:cNvPr id="1757" name="Google Shape;1757;g29a1ab7b459_0_3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8" name="Google Shape;1758;g29a1ab7b459_0_3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a:p>
            <a:pPr indent="0" lvl="0" marL="0" rtl="0" algn="l">
              <a:spcBef>
                <a:spcPts val="0"/>
              </a:spcBef>
              <a:spcAft>
                <a:spcPts val="0"/>
              </a:spcAft>
              <a:buNone/>
            </a:pPr>
            <a:r>
              <a:rPr lang="en"/>
              <a:t>Pressures are insane with Deimos, almost impossible to sustain</a:t>
            </a:r>
            <a:endParaRPr/>
          </a:p>
          <a:p>
            <a:pPr indent="0" lvl="0" marL="0" rtl="0" algn="l">
              <a:spcBef>
                <a:spcPts val="0"/>
              </a:spcBef>
              <a:spcAft>
                <a:spcPts val="0"/>
              </a:spcAft>
              <a:buNone/>
            </a:pPr>
            <a:r>
              <a:rPr lang="en"/>
              <a:t>Effective thrust is much lower because of increase speed</a:t>
            </a:r>
            <a:endParaRPr/>
          </a:p>
        </p:txBody>
      </p:sp>
    </p:spTree>
  </p:cSld>
  <p:clrMapOvr>
    <a:masterClrMapping/>
  </p:clrMapOvr>
</p:notes>
</file>

<file path=ppt/notesSlides/notesSlide1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8" name="Shape 1768"/>
        <p:cNvGrpSpPr/>
        <p:nvPr/>
      </p:nvGrpSpPr>
      <p:grpSpPr>
        <a:xfrm>
          <a:off x="0" y="0"/>
          <a:ext cx="0" cy="0"/>
          <a:chOff x="0" y="0"/>
          <a:chExt cx="0" cy="0"/>
        </a:xfrm>
      </p:grpSpPr>
      <p:sp>
        <p:nvSpPr>
          <p:cNvPr id="1769" name="Google Shape;1769;g29a1ab7b459_0_3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0" name="Google Shape;1770;g29a1ab7b459_0_3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a:p>
            <a:pPr indent="0" lvl="0" marL="0" rtl="0" algn="l">
              <a:spcBef>
                <a:spcPts val="0"/>
              </a:spcBef>
              <a:spcAft>
                <a:spcPts val="0"/>
              </a:spcAft>
              <a:buNone/>
            </a:pPr>
            <a:r>
              <a:rPr lang="en"/>
              <a:t>Justification to be copied from SA application, note the math for how much propellant in each XX lbs for the booster XX lbs for the sustainer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Assemblies not updated yet 11/5</a:t>
            </a:r>
            <a:endParaRPr/>
          </a:p>
        </p:txBody>
      </p:sp>
    </p:spTree>
  </p:cSld>
  <p:clrMapOvr>
    <a:masterClrMapping/>
  </p:clrMapOvr>
</p:notes>
</file>

<file path=ppt/notesSlides/notesSlide1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3" name="Shape 1793"/>
        <p:cNvGrpSpPr/>
        <p:nvPr/>
      </p:nvGrpSpPr>
      <p:grpSpPr>
        <a:xfrm>
          <a:off x="0" y="0"/>
          <a:ext cx="0" cy="0"/>
          <a:chOff x="0" y="0"/>
          <a:chExt cx="0" cy="0"/>
        </a:xfrm>
      </p:grpSpPr>
      <p:sp>
        <p:nvSpPr>
          <p:cNvPr id="1794" name="Google Shape;1794;g29a1ab7b459_0_3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5" name="Google Shape;1795;g29a1ab7b459_0_3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9" name="Shape 1799"/>
        <p:cNvGrpSpPr/>
        <p:nvPr/>
      </p:nvGrpSpPr>
      <p:grpSpPr>
        <a:xfrm>
          <a:off x="0" y="0"/>
          <a:ext cx="0" cy="0"/>
          <a:chOff x="0" y="0"/>
          <a:chExt cx="0" cy="0"/>
        </a:xfrm>
      </p:grpSpPr>
      <p:sp>
        <p:nvSpPr>
          <p:cNvPr id="1800" name="Google Shape;1800;g29a1ab7b459_0_3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1" name="Google Shape;1801;g29a1ab7b459_0_3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5" name="Shape 1805"/>
        <p:cNvGrpSpPr/>
        <p:nvPr/>
      </p:nvGrpSpPr>
      <p:grpSpPr>
        <a:xfrm>
          <a:off x="0" y="0"/>
          <a:ext cx="0" cy="0"/>
          <a:chOff x="0" y="0"/>
          <a:chExt cx="0" cy="0"/>
        </a:xfrm>
      </p:grpSpPr>
      <p:sp>
        <p:nvSpPr>
          <p:cNvPr id="1806" name="Google Shape;1806;g29a1ab7b459_0_3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7" name="Google Shape;1807;g29a1ab7b459_0_3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29a1ab7b459_0_14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29a1ab7b459_0_14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3" name="Shape 1813"/>
        <p:cNvGrpSpPr/>
        <p:nvPr/>
      </p:nvGrpSpPr>
      <p:grpSpPr>
        <a:xfrm>
          <a:off x="0" y="0"/>
          <a:ext cx="0" cy="0"/>
          <a:chOff x="0" y="0"/>
          <a:chExt cx="0" cy="0"/>
        </a:xfrm>
      </p:grpSpPr>
      <p:sp>
        <p:nvSpPr>
          <p:cNvPr id="1814" name="Google Shape;1814;g29a1ab7b459_0_3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5" name="Google Shape;1815;g29a1ab7b459_0_3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1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2" name="Shape 1822"/>
        <p:cNvGrpSpPr/>
        <p:nvPr/>
      </p:nvGrpSpPr>
      <p:grpSpPr>
        <a:xfrm>
          <a:off x="0" y="0"/>
          <a:ext cx="0" cy="0"/>
          <a:chOff x="0" y="0"/>
          <a:chExt cx="0" cy="0"/>
        </a:xfrm>
      </p:grpSpPr>
      <p:sp>
        <p:nvSpPr>
          <p:cNvPr id="1823" name="Google Shape;1823;g29a1ab7b459_0_3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4" name="Google Shape;1824;g29a1ab7b459_0_3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3" name="Shape 1833"/>
        <p:cNvGrpSpPr/>
        <p:nvPr/>
      </p:nvGrpSpPr>
      <p:grpSpPr>
        <a:xfrm>
          <a:off x="0" y="0"/>
          <a:ext cx="0" cy="0"/>
          <a:chOff x="0" y="0"/>
          <a:chExt cx="0" cy="0"/>
        </a:xfrm>
      </p:grpSpPr>
      <p:sp>
        <p:nvSpPr>
          <p:cNvPr id="1834" name="Google Shape;1834;g29a1ab7b459_0_3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5" name="Google Shape;1835;g29a1ab7b459_0_3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r>
              <a:rPr lang="en">
                <a:solidFill>
                  <a:schemeClr val="dk1"/>
                </a:solidFill>
              </a:rPr>
              <a:t>/Layna?</a:t>
            </a:r>
            <a:endParaRPr/>
          </a:p>
        </p:txBody>
      </p:sp>
    </p:spTree>
  </p:cSld>
  <p:clrMapOvr>
    <a:masterClrMapping/>
  </p:clrMapOvr>
</p:notes>
</file>

<file path=ppt/notesSlides/notesSlide1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4" name="Shape 1844"/>
        <p:cNvGrpSpPr/>
        <p:nvPr/>
      </p:nvGrpSpPr>
      <p:grpSpPr>
        <a:xfrm>
          <a:off x="0" y="0"/>
          <a:ext cx="0" cy="0"/>
          <a:chOff x="0" y="0"/>
          <a:chExt cx="0" cy="0"/>
        </a:xfrm>
      </p:grpSpPr>
      <p:sp>
        <p:nvSpPr>
          <p:cNvPr id="1845" name="Google Shape;1845;g29a1ab7b459_0_32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6" name="Google Shape;1846;g29a1ab7b459_0_3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THOMAS</a:t>
            </a:r>
            <a:endParaRPr/>
          </a:p>
        </p:txBody>
      </p:sp>
    </p:spTree>
  </p:cSld>
  <p:clrMapOvr>
    <a:masterClrMapping/>
  </p:clrMapOvr>
</p:notes>
</file>

<file path=ppt/notesSlides/notesSlide1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2" name="Shape 1852"/>
        <p:cNvGrpSpPr/>
        <p:nvPr/>
      </p:nvGrpSpPr>
      <p:grpSpPr>
        <a:xfrm>
          <a:off x="0" y="0"/>
          <a:ext cx="0" cy="0"/>
          <a:chOff x="0" y="0"/>
          <a:chExt cx="0" cy="0"/>
        </a:xfrm>
      </p:grpSpPr>
      <p:sp>
        <p:nvSpPr>
          <p:cNvPr id="1853" name="Google Shape;1853;g29a1ab7b459_0_3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4" name="Google Shape;1854;g29a1ab7b459_0_3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THOMAS</a:t>
            </a:r>
            <a:endParaRPr/>
          </a:p>
        </p:txBody>
      </p:sp>
    </p:spTree>
  </p:cSld>
  <p:clrMapOvr>
    <a:masterClrMapping/>
  </p:clrMapOvr>
</p:notes>
</file>

<file path=ppt/notesSlides/notesSlide1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9" name="Shape 1869"/>
        <p:cNvGrpSpPr/>
        <p:nvPr/>
      </p:nvGrpSpPr>
      <p:grpSpPr>
        <a:xfrm>
          <a:off x="0" y="0"/>
          <a:ext cx="0" cy="0"/>
          <a:chOff x="0" y="0"/>
          <a:chExt cx="0" cy="0"/>
        </a:xfrm>
      </p:grpSpPr>
      <p:sp>
        <p:nvSpPr>
          <p:cNvPr id="1870" name="Google Shape;1870;g29a1ab7b459_0_32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1" name="Google Shape;1871;g29a1ab7b459_0_32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DEREK</a:t>
            </a:r>
            <a:endParaRPr/>
          </a:p>
          <a:p>
            <a:pPr indent="-298450" lvl="0" marL="457200" rtl="0" algn="l">
              <a:spcBef>
                <a:spcPts val="0"/>
              </a:spcBef>
              <a:spcAft>
                <a:spcPts val="0"/>
              </a:spcAft>
              <a:buSzPts val="1100"/>
              <a:buChar char="-"/>
            </a:pPr>
            <a:r>
              <a:rPr lang="en"/>
              <a:t>Assumed ideal gas flow out of nozzle: isentropic (no heat is added and no loss to friction)</a:t>
            </a:r>
            <a:endParaRPr/>
          </a:p>
          <a:p>
            <a:pPr indent="-298450" lvl="0" marL="457200" rtl="0" algn="l">
              <a:spcBef>
                <a:spcPts val="0"/>
              </a:spcBef>
              <a:spcAft>
                <a:spcPts val="0"/>
              </a:spcAft>
              <a:buSzPts val="1100"/>
              <a:buChar char="-"/>
            </a:pPr>
            <a:r>
              <a:rPr lang="en"/>
              <a:t>Optimizing for </a:t>
            </a:r>
            <a:r>
              <a:rPr lang="en"/>
              <a:t>2/3</a:t>
            </a:r>
            <a:r>
              <a:rPr lang="en"/>
              <a:t> of max altitude, and calculate ambient air pressure at that point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Derek</a:t>
            </a:r>
            <a:endParaRPr/>
          </a:p>
          <a:p>
            <a:pPr indent="-298450" lvl="1" marL="914400" rtl="0" algn="l">
              <a:spcBef>
                <a:spcPts val="0"/>
              </a:spcBef>
              <a:spcAft>
                <a:spcPts val="0"/>
              </a:spcAft>
              <a:buSzPts val="1100"/>
              <a:buChar char="-"/>
            </a:pPr>
            <a:r>
              <a:rPr lang="en"/>
              <a:t>Pb: reference pressure, at sea level</a:t>
            </a:r>
            <a:endParaRPr/>
          </a:p>
          <a:p>
            <a:pPr indent="-298450" lvl="1" marL="914400" rtl="0" algn="l">
              <a:spcBef>
                <a:spcPts val="0"/>
              </a:spcBef>
              <a:spcAft>
                <a:spcPts val="0"/>
              </a:spcAft>
              <a:buSzPts val="1100"/>
              <a:buChar char="-"/>
            </a:pPr>
            <a:r>
              <a:rPr lang="en"/>
              <a:t>Tb: reference temperature, at sea level</a:t>
            </a:r>
            <a:endParaRPr/>
          </a:p>
          <a:p>
            <a:pPr indent="-298450" lvl="1" marL="914400" rtl="0" algn="l">
              <a:spcBef>
                <a:spcPts val="0"/>
              </a:spcBef>
              <a:spcAft>
                <a:spcPts val="0"/>
              </a:spcAft>
              <a:buSzPts val="1100"/>
              <a:buChar char="-"/>
            </a:pPr>
            <a:r>
              <a:rPr lang="en"/>
              <a:t>H</a:t>
            </a:r>
            <a:r>
              <a:rPr lang="en"/>
              <a:t>: height</a:t>
            </a:r>
            <a:endParaRPr/>
          </a:p>
          <a:p>
            <a:pPr indent="-298450" lvl="1" marL="914400" rtl="0" algn="l">
              <a:spcBef>
                <a:spcPts val="0"/>
              </a:spcBef>
              <a:spcAft>
                <a:spcPts val="0"/>
              </a:spcAft>
              <a:buSzPts val="1100"/>
              <a:buChar char="-"/>
            </a:pPr>
            <a:r>
              <a:rPr lang="en"/>
              <a:t>M: molar mass</a:t>
            </a:r>
            <a:endParaRPr/>
          </a:p>
          <a:p>
            <a:pPr indent="-298450" lvl="1" marL="914400" rtl="0" algn="l">
              <a:spcBef>
                <a:spcPts val="0"/>
              </a:spcBef>
              <a:spcAft>
                <a:spcPts val="0"/>
              </a:spcAft>
              <a:buSzPts val="1100"/>
              <a:buChar char="-"/>
            </a:pPr>
            <a:r>
              <a:rPr lang="en"/>
              <a:t>R: universal gas constant</a:t>
            </a:r>
            <a:endParaRPr/>
          </a:p>
          <a:p>
            <a:pPr indent="-298450" lvl="1" marL="914400" rtl="0" algn="l">
              <a:spcBef>
                <a:spcPts val="0"/>
              </a:spcBef>
              <a:spcAft>
                <a:spcPts val="0"/>
              </a:spcAft>
              <a:buSzPts val="1100"/>
              <a:buChar char="-"/>
            </a:pPr>
            <a:r>
              <a:rPr lang="en"/>
              <a:t>G0 = grav constant</a:t>
            </a:r>
            <a:endParaRPr/>
          </a:p>
          <a:p>
            <a:pPr indent="-298450" lvl="0" marL="457200" rtl="0" algn="l">
              <a:spcBef>
                <a:spcPts val="0"/>
              </a:spcBef>
              <a:spcAft>
                <a:spcPts val="0"/>
              </a:spcAft>
              <a:buSzPts val="1100"/>
              <a:buChar char="-"/>
            </a:pPr>
            <a:r>
              <a:rPr lang="en"/>
              <a:t>Using the isentropic gas flow equations, we found exit mach numbers of the gas</a:t>
            </a:r>
            <a:endParaRPr/>
          </a:p>
          <a:p>
            <a:pPr indent="-298450" lvl="0" marL="457200" rtl="0" algn="l">
              <a:spcBef>
                <a:spcPts val="0"/>
              </a:spcBef>
              <a:spcAft>
                <a:spcPts val="0"/>
              </a:spcAft>
              <a:buSzPts val="1100"/>
              <a:buChar char="-"/>
            </a:pPr>
            <a:r>
              <a:rPr lang="en"/>
              <a:t>Then we found the ratio of the areas of the choke and the expanded using that mach number and the specific heat of our propellant </a:t>
            </a:r>
            <a:endParaRPr/>
          </a:p>
          <a:p>
            <a:pPr indent="-298450" lvl="0" marL="457200" rtl="0" algn="l">
              <a:spcBef>
                <a:spcPts val="0"/>
              </a:spcBef>
              <a:spcAft>
                <a:spcPts val="0"/>
              </a:spcAft>
              <a:buSzPts val="1100"/>
              <a:buChar char="-"/>
            </a:pPr>
            <a:r>
              <a:rPr lang="en"/>
              <a:t>Plugged that ratio and our choke diameter of 1.5in into a program to plot a bezier curve for our nozzle geometry</a:t>
            </a:r>
            <a:endParaRPr/>
          </a:p>
        </p:txBody>
      </p:sp>
    </p:spTree>
  </p:cSld>
  <p:clrMapOvr>
    <a:masterClrMapping/>
  </p:clrMapOvr>
</p:notes>
</file>

<file path=ppt/notesSlides/notesSlide1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2" name="Shape 1882"/>
        <p:cNvGrpSpPr/>
        <p:nvPr/>
      </p:nvGrpSpPr>
      <p:grpSpPr>
        <a:xfrm>
          <a:off x="0" y="0"/>
          <a:ext cx="0" cy="0"/>
          <a:chOff x="0" y="0"/>
          <a:chExt cx="0" cy="0"/>
        </a:xfrm>
      </p:grpSpPr>
      <p:sp>
        <p:nvSpPr>
          <p:cNvPr id="1883" name="Google Shape;1883;g29a1ab7b459_0_32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4" name="Google Shape;1884;g29a1ab7b459_0_32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DEREK</a:t>
            </a:r>
            <a:endParaRPr/>
          </a:p>
          <a:p>
            <a:pPr indent="-298450" lvl="0" marL="457200" rtl="0" algn="l">
              <a:spcBef>
                <a:spcPts val="0"/>
              </a:spcBef>
              <a:spcAft>
                <a:spcPts val="0"/>
              </a:spcAft>
              <a:buSzPts val="1100"/>
              <a:buChar char="-"/>
            </a:pPr>
            <a:r>
              <a:rPr lang="en"/>
              <a:t>Using those points, we then regressed it into a </a:t>
            </a:r>
            <a:r>
              <a:rPr lang="en"/>
              <a:t>polynomial</a:t>
            </a:r>
            <a:r>
              <a:rPr lang="en"/>
              <a:t> curve for SOLIDWORKS to create our CAD model of the nozzle</a:t>
            </a:r>
            <a:endParaRPr/>
          </a:p>
          <a:p>
            <a:pPr indent="0" lvl="0" marL="457200" rtl="0" algn="l">
              <a:spcBef>
                <a:spcPts val="0"/>
              </a:spcBef>
              <a:spcAft>
                <a:spcPts val="0"/>
              </a:spcAft>
              <a:buNone/>
            </a:pPr>
            <a:r>
              <a:rPr lang="en"/>
              <a:t>Derek</a:t>
            </a:r>
            <a:endParaRPr/>
          </a:p>
        </p:txBody>
      </p:sp>
    </p:spTree>
  </p:cSld>
  <p:clrMapOvr>
    <a:masterClrMapping/>
  </p:clrMapOvr>
</p:notes>
</file>

<file path=ppt/notesSlides/notesSlide1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3" name="Shape 1893"/>
        <p:cNvGrpSpPr/>
        <p:nvPr/>
      </p:nvGrpSpPr>
      <p:grpSpPr>
        <a:xfrm>
          <a:off x="0" y="0"/>
          <a:ext cx="0" cy="0"/>
          <a:chOff x="0" y="0"/>
          <a:chExt cx="0" cy="0"/>
        </a:xfrm>
      </p:grpSpPr>
      <p:sp>
        <p:nvSpPr>
          <p:cNvPr id="1894" name="Google Shape;1894;g29a1ab7b459_0_3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5" name="Google Shape;1895;g29a1ab7b459_0_3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STONE</a:t>
            </a:r>
            <a:endParaRPr b="1"/>
          </a:p>
          <a:p>
            <a:pPr indent="0" lvl="0" marL="0" rtl="0" algn="l">
              <a:spcBef>
                <a:spcPts val="0"/>
              </a:spcBef>
              <a:spcAft>
                <a:spcPts val="0"/>
              </a:spcAft>
              <a:buNone/>
            </a:pPr>
            <a:r>
              <a:t/>
            </a:r>
            <a:endParaRPr b="1"/>
          </a:p>
          <a:p>
            <a:pPr indent="0" lvl="0" marL="0" rtl="0" algn="l">
              <a:spcBef>
                <a:spcPts val="0"/>
              </a:spcBef>
              <a:spcAft>
                <a:spcPts val="0"/>
              </a:spcAft>
              <a:buNone/>
            </a:pPr>
            <a:r>
              <a:rPr b="1" lang="en"/>
              <a:t>Bolts </a:t>
            </a:r>
            <a:r>
              <a:rPr b="1" lang="en">
                <a:solidFill>
                  <a:schemeClr val="dk1"/>
                </a:solidFill>
              </a:rPr>
              <a:t>- 5/16"-18 Thread Size, 7/8" Long, </a:t>
            </a:r>
            <a:endParaRPr b="1">
              <a:solidFill>
                <a:schemeClr val="dk1"/>
              </a:solidFill>
            </a:endParaRPr>
          </a:p>
          <a:p>
            <a:pPr indent="0" lvl="0" marL="0" rtl="0" algn="l">
              <a:spcBef>
                <a:spcPts val="0"/>
              </a:spcBef>
              <a:spcAft>
                <a:spcPts val="0"/>
              </a:spcAft>
              <a:buNone/>
            </a:pPr>
            <a:r>
              <a:rPr b="1" lang="en">
                <a:solidFill>
                  <a:schemeClr val="dk1"/>
                </a:solidFill>
              </a:rPr>
              <a:t>Thread Diameter: 0.3125”</a:t>
            </a:r>
            <a:endParaRPr b="1">
              <a:solidFill>
                <a:schemeClr val="dk1"/>
              </a:solidFill>
            </a:endParaRPr>
          </a:p>
          <a:p>
            <a:pPr indent="0" lvl="0" marL="0" rtl="0" algn="l">
              <a:spcBef>
                <a:spcPts val="0"/>
              </a:spcBef>
              <a:spcAft>
                <a:spcPts val="0"/>
              </a:spcAft>
              <a:buNone/>
            </a:pPr>
            <a:r>
              <a:rPr b="1" lang="en">
                <a:solidFill>
                  <a:schemeClr val="dk1"/>
                </a:solidFill>
              </a:rPr>
              <a:t>Hole length; length - casing = .6875”</a:t>
            </a:r>
            <a:endParaRPr b="1">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O-Rings </a:t>
            </a:r>
            <a:endParaRPr b="1">
              <a:solidFill>
                <a:schemeClr val="dk1"/>
              </a:solidFill>
            </a:endParaRPr>
          </a:p>
          <a:p>
            <a:pPr indent="0" lvl="0" marL="0" rtl="0" algn="l">
              <a:spcBef>
                <a:spcPts val="0"/>
              </a:spcBef>
              <a:spcAft>
                <a:spcPts val="0"/>
              </a:spcAft>
              <a:buNone/>
            </a:pPr>
            <a:r>
              <a:rPr b="1" lang="en">
                <a:solidFill>
                  <a:schemeClr val="dk1"/>
                </a:solidFill>
              </a:rPr>
              <a:t>2-355 and 2-353</a:t>
            </a:r>
            <a:endParaRPr b="1">
              <a:solidFill>
                <a:schemeClr val="dk1"/>
              </a:solidFill>
            </a:endParaRPr>
          </a:p>
          <a:p>
            <a:pPr indent="0" lvl="0" marL="0" rtl="0" algn="l">
              <a:spcBef>
                <a:spcPts val="0"/>
              </a:spcBef>
              <a:spcAft>
                <a:spcPts val="0"/>
              </a:spcAft>
              <a:buNone/>
            </a:pPr>
            <a:r>
              <a:rPr b="1" lang="en">
                <a:solidFill>
                  <a:schemeClr val="dk1"/>
                </a:solidFill>
              </a:rPr>
              <a:t>Groove depth and diameter are same for both (.17 and .281 respectively) </a:t>
            </a:r>
            <a:endParaRPr b="1">
              <a:solidFill>
                <a:schemeClr val="dk1"/>
              </a:solidFill>
            </a:endParaRPr>
          </a:p>
          <a:p>
            <a:pPr indent="0" lvl="0" marL="0" rtl="0" algn="l">
              <a:spcBef>
                <a:spcPts val="0"/>
              </a:spcBef>
              <a:spcAft>
                <a:spcPts val="0"/>
              </a:spcAft>
              <a:buNone/>
            </a:pPr>
            <a:r>
              <a:rPr b="1" lang="en">
                <a:solidFill>
                  <a:schemeClr val="dk1"/>
                </a:solidFill>
              </a:rPr>
              <a:t>Drop from aluminum to phenolic is .25 (diameter given to me) </a:t>
            </a:r>
            <a:endParaRPr b="1">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t> </a:t>
            </a:r>
            <a:endParaRPr b="1"/>
          </a:p>
        </p:txBody>
      </p:sp>
    </p:spTree>
  </p:cSld>
  <p:clrMapOvr>
    <a:masterClrMapping/>
  </p:clrMapOvr>
</p:notes>
</file>

<file path=ppt/notesSlides/notesSlide1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1" name="Shape 1901"/>
        <p:cNvGrpSpPr/>
        <p:nvPr/>
      </p:nvGrpSpPr>
      <p:grpSpPr>
        <a:xfrm>
          <a:off x="0" y="0"/>
          <a:ext cx="0" cy="0"/>
          <a:chOff x="0" y="0"/>
          <a:chExt cx="0" cy="0"/>
        </a:xfrm>
      </p:grpSpPr>
      <p:sp>
        <p:nvSpPr>
          <p:cNvPr id="1902" name="Google Shape;1902;g29a1ab7b459_0_32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3" name="Google Shape;1903;g29a1ab7b459_0_3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STONE</a:t>
            </a:r>
            <a:endParaRPr b="1">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Mach number found using python formula with height and propellent as inputs</a:t>
            </a:r>
            <a:endParaRPr b="1">
              <a:solidFill>
                <a:schemeClr val="dk1"/>
              </a:solidFill>
            </a:endParaRPr>
          </a:p>
          <a:p>
            <a:pPr indent="0" lvl="0" marL="0" rtl="0" algn="l">
              <a:spcBef>
                <a:spcPts val="0"/>
              </a:spcBef>
              <a:spcAft>
                <a:spcPts val="0"/>
              </a:spcAft>
              <a:buNone/>
            </a:pPr>
            <a:r>
              <a:rPr b="1" lang="en">
                <a:solidFill>
                  <a:schemeClr val="dk1"/>
                </a:solidFill>
              </a:rPr>
              <a:t>Same with exit diameter and nozzle length, both are calculated by the area ratio found from python formula </a:t>
            </a:r>
            <a:endParaRPr b="1">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Bolts - 5/16"-18 Thread Size, 7/8" Long,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Thread Diameter: 0.3125”</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Hole length; length - casing = .6875”</a:t>
            </a:r>
            <a:endParaRPr b="1">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O-Rings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2-355 and 2-353</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Groove depth and diameter are same for both (.17 and .281 respectively)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Drop from aluminum to phenolic is .25 (diameter given to me) </a:t>
            </a:r>
            <a:endParaRPr b="1">
              <a:solidFill>
                <a:schemeClr val="dk1"/>
              </a:solidFill>
            </a:endParaRPr>
          </a:p>
          <a:p>
            <a:pPr indent="0" lvl="0" marL="0" rtl="0" algn="l">
              <a:spcBef>
                <a:spcPts val="0"/>
              </a:spcBef>
              <a:spcAft>
                <a:spcPts val="0"/>
              </a:spcAft>
              <a:buNone/>
            </a:pPr>
            <a:r>
              <a:t/>
            </a:r>
            <a:endParaRPr b="1">
              <a:solidFill>
                <a:schemeClr val="dk1"/>
              </a:solidFill>
            </a:endParaRPr>
          </a:p>
        </p:txBody>
      </p:sp>
    </p:spTree>
  </p:cSld>
  <p:clrMapOvr>
    <a:masterClrMapping/>
  </p:clrMapOvr>
</p:notes>
</file>

<file path=ppt/notesSlides/notesSlide1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9" name="Shape 1919"/>
        <p:cNvGrpSpPr/>
        <p:nvPr/>
      </p:nvGrpSpPr>
      <p:grpSpPr>
        <a:xfrm>
          <a:off x="0" y="0"/>
          <a:ext cx="0" cy="0"/>
          <a:chOff x="0" y="0"/>
          <a:chExt cx="0" cy="0"/>
        </a:xfrm>
      </p:grpSpPr>
      <p:sp>
        <p:nvSpPr>
          <p:cNvPr id="1920" name="Google Shape;1920;g29a1ab7b459_0_32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1" name="Google Shape;1921;g29a1ab7b459_0_3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DEREK</a:t>
            </a:r>
            <a:endParaRPr/>
          </a:p>
          <a:p>
            <a:pPr indent="-298450" lvl="0" marL="457200" rtl="0" algn="l">
              <a:spcBef>
                <a:spcPts val="0"/>
              </a:spcBef>
              <a:spcAft>
                <a:spcPts val="0"/>
              </a:spcAft>
              <a:buSzPts val="1100"/>
              <a:buChar char="-"/>
            </a:pPr>
            <a:r>
              <a:rPr lang="en"/>
              <a:t>Lighter is important for future projects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Derek and Alex</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29a1ab7b459_0_14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29a1ab7b459_0_14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6" name="Shape 1926"/>
        <p:cNvGrpSpPr/>
        <p:nvPr/>
      </p:nvGrpSpPr>
      <p:grpSpPr>
        <a:xfrm>
          <a:off x="0" y="0"/>
          <a:ext cx="0" cy="0"/>
          <a:chOff x="0" y="0"/>
          <a:chExt cx="0" cy="0"/>
        </a:xfrm>
      </p:grpSpPr>
      <p:sp>
        <p:nvSpPr>
          <p:cNvPr id="1927" name="Google Shape;1927;g29a1ab7b459_0_32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8" name="Google Shape;1928;g29a1ab7b459_0_3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DEREK</a:t>
            </a:r>
            <a:endParaRPr/>
          </a:p>
          <a:p>
            <a:pPr indent="-298450" lvl="0" marL="457200" rtl="0" algn="l">
              <a:spcBef>
                <a:spcPts val="0"/>
              </a:spcBef>
              <a:spcAft>
                <a:spcPts val="0"/>
              </a:spcAft>
              <a:buSzPts val="1100"/>
              <a:buChar char="-"/>
            </a:pPr>
            <a:r>
              <a:rPr lang="en"/>
              <a:t>Lighter is important for future projects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Derek and Alex</a:t>
            </a:r>
            <a:endParaRPr/>
          </a:p>
        </p:txBody>
      </p:sp>
    </p:spTree>
  </p:cSld>
  <p:clrMapOvr>
    <a:masterClrMapping/>
  </p:clrMapOvr>
</p:notes>
</file>

<file path=ppt/notesSlides/notesSlide1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3" name="Shape 1933"/>
        <p:cNvGrpSpPr/>
        <p:nvPr/>
      </p:nvGrpSpPr>
      <p:grpSpPr>
        <a:xfrm>
          <a:off x="0" y="0"/>
          <a:ext cx="0" cy="0"/>
          <a:chOff x="0" y="0"/>
          <a:chExt cx="0" cy="0"/>
        </a:xfrm>
      </p:grpSpPr>
      <p:sp>
        <p:nvSpPr>
          <p:cNvPr id="1934" name="Google Shape;1934;g29a1ab7b459_0_3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5" name="Google Shape;1935;g29a1ab7b459_0_3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p:txBody>
      </p:sp>
    </p:spTree>
  </p:cSld>
  <p:clrMapOvr>
    <a:masterClrMapping/>
  </p:clrMapOvr>
</p:notes>
</file>

<file path=ppt/notesSlides/notesSlide1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0" name="Shape 1940"/>
        <p:cNvGrpSpPr/>
        <p:nvPr/>
      </p:nvGrpSpPr>
      <p:grpSpPr>
        <a:xfrm>
          <a:off x="0" y="0"/>
          <a:ext cx="0" cy="0"/>
          <a:chOff x="0" y="0"/>
          <a:chExt cx="0" cy="0"/>
        </a:xfrm>
      </p:grpSpPr>
      <p:sp>
        <p:nvSpPr>
          <p:cNvPr id="1941" name="Google Shape;1941;g29a1ab7b459_0_33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2" name="Google Shape;1942;g29a1ab7b459_0_3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THOMAS</a:t>
            </a:r>
            <a:r>
              <a:rPr lang="en">
                <a:solidFill>
                  <a:schemeClr val="dk1"/>
                </a:solidFill>
              </a:rPr>
              <a:t>/Derek?</a:t>
            </a:r>
            <a:endParaRPr/>
          </a:p>
        </p:txBody>
      </p:sp>
    </p:spTree>
  </p:cSld>
  <p:clrMapOvr>
    <a:masterClrMapping/>
  </p:clrMapOvr>
</p:notes>
</file>

<file path=ppt/notesSlides/notesSlide1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7" name="Shape 1947"/>
        <p:cNvGrpSpPr/>
        <p:nvPr/>
      </p:nvGrpSpPr>
      <p:grpSpPr>
        <a:xfrm>
          <a:off x="0" y="0"/>
          <a:ext cx="0" cy="0"/>
          <a:chOff x="0" y="0"/>
          <a:chExt cx="0" cy="0"/>
        </a:xfrm>
      </p:grpSpPr>
      <p:sp>
        <p:nvSpPr>
          <p:cNvPr id="1948" name="Google Shape;1948;g29a1ab7b459_0_33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9" name="Google Shape;1949;g29a1ab7b459_0_33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LAYNA</a:t>
            </a:r>
            <a:endParaRPr b="1"/>
          </a:p>
        </p:txBody>
      </p:sp>
    </p:spTree>
  </p:cSld>
  <p:clrMapOvr>
    <a:masterClrMapping/>
  </p:clrMapOvr>
</p:notes>
</file>

<file path=ppt/notesSlides/notesSlide1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8" name="Shape 1958"/>
        <p:cNvGrpSpPr/>
        <p:nvPr/>
      </p:nvGrpSpPr>
      <p:grpSpPr>
        <a:xfrm>
          <a:off x="0" y="0"/>
          <a:ext cx="0" cy="0"/>
          <a:chOff x="0" y="0"/>
          <a:chExt cx="0" cy="0"/>
        </a:xfrm>
      </p:grpSpPr>
      <p:sp>
        <p:nvSpPr>
          <p:cNvPr id="1959" name="Google Shape;1959;g29a1ab7b459_0_33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0" name="Google Shape;1960;g29a1ab7b459_0_3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0" lvl="0" marL="0" rtl="0" algn="l">
              <a:spcBef>
                <a:spcPts val="0"/>
              </a:spcBef>
              <a:spcAft>
                <a:spcPts val="0"/>
              </a:spcAft>
              <a:buNone/>
            </a:pPr>
            <a:r>
              <a:rPr lang="en"/>
              <a:t>*Collects data for the pressure transducer during static fires.</a:t>
            </a:r>
            <a:endParaRPr/>
          </a:p>
          <a:p>
            <a:pPr indent="0" lvl="0" marL="0" rtl="0" algn="l">
              <a:spcBef>
                <a:spcPts val="0"/>
              </a:spcBef>
              <a:spcAft>
                <a:spcPts val="0"/>
              </a:spcAft>
              <a:buNone/>
            </a:pPr>
            <a:r>
              <a:rPr lang="en"/>
              <a:t>*Used formula to approximate the hoop stress given the safety factor of 2. This calculation took in the minimum outer diameter and provided the maximum inner diameter that would still have the necessary factor of safety. </a:t>
            </a:r>
            <a:endParaRPr/>
          </a:p>
          <a:p>
            <a:pPr indent="0" lvl="0" marL="0" rtl="0" algn="l">
              <a:spcBef>
                <a:spcPts val="0"/>
              </a:spcBef>
              <a:spcAft>
                <a:spcPts val="0"/>
              </a:spcAft>
              <a:buNone/>
            </a:pPr>
            <a:r>
              <a:rPr lang="en"/>
              <a:t>*Performed FEA to ensure the safety factor of 2 was met given the bottom thickness of .375”</a:t>
            </a:r>
            <a:endParaRPr/>
          </a:p>
        </p:txBody>
      </p:sp>
    </p:spTree>
  </p:cSld>
  <p:clrMapOvr>
    <a:masterClrMapping/>
  </p:clrMapOvr>
</p:notes>
</file>

<file path=ppt/notesSlides/notesSlide1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1" name="Shape 1971"/>
        <p:cNvGrpSpPr/>
        <p:nvPr/>
      </p:nvGrpSpPr>
      <p:grpSpPr>
        <a:xfrm>
          <a:off x="0" y="0"/>
          <a:ext cx="0" cy="0"/>
          <a:chOff x="0" y="0"/>
          <a:chExt cx="0" cy="0"/>
        </a:xfrm>
      </p:grpSpPr>
      <p:sp>
        <p:nvSpPr>
          <p:cNvPr id="1972" name="Google Shape;1972;g29a1ab7b459_0_33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3" name="Google Shape;1973;g29a1ab7b459_0_3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0" lvl="0" marL="0" rtl="0" algn="l">
              <a:spcBef>
                <a:spcPts val="0"/>
              </a:spcBef>
              <a:spcAft>
                <a:spcPts val="0"/>
              </a:spcAft>
              <a:buNone/>
            </a:pPr>
            <a:r>
              <a:rPr lang="en"/>
              <a:t>The FEA performed on SolidWorks shows the factor of safety fits what we are looking for, and for safety we would measure to see if the part yielded on the bottom. </a:t>
            </a:r>
            <a:endParaRPr/>
          </a:p>
        </p:txBody>
      </p:sp>
    </p:spTree>
  </p:cSld>
  <p:clrMapOvr>
    <a:masterClrMapping/>
  </p:clrMapOvr>
</p:notes>
</file>

<file path=ppt/notesSlides/notesSlide1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2" name="Shape 1982"/>
        <p:cNvGrpSpPr/>
        <p:nvPr/>
      </p:nvGrpSpPr>
      <p:grpSpPr>
        <a:xfrm>
          <a:off x="0" y="0"/>
          <a:ext cx="0" cy="0"/>
          <a:chOff x="0" y="0"/>
          <a:chExt cx="0" cy="0"/>
        </a:xfrm>
      </p:grpSpPr>
      <p:sp>
        <p:nvSpPr>
          <p:cNvPr id="1983" name="Google Shape;1983;g29a1ab7b459_0_3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4" name="Google Shape;1984;g29a1ab7b459_0_3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0" lvl="0" marL="0" rtl="0" algn="l">
              <a:spcBef>
                <a:spcPts val="0"/>
              </a:spcBef>
              <a:spcAft>
                <a:spcPts val="0"/>
              </a:spcAft>
              <a:buNone/>
            </a:pPr>
            <a:r>
              <a:rPr lang="en"/>
              <a:t>Cross section with the case and mission package tube</a:t>
            </a:r>
            <a:endParaRPr/>
          </a:p>
          <a:p>
            <a:pPr indent="0" lvl="0" marL="0" rtl="0" algn="l">
              <a:spcBef>
                <a:spcPts val="0"/>
              </a:spcBef>
              <a:spcAft>
                <a:spcPts val="0"/>
              </a:spcAft>
              <a:buNone/>
            </a:pPr>
            <a:r>
              <a:t/>
            </a:r>
            <a:endParaRPr/>
          </a:p>
        </p:txBody>
      </p:sp>
    </p:spTree>
  </p:cSld>
  <p:clrMapOvr>
    <a:masterClrMapping/>
  </p:clrMapOvr>
</p:notes>
</file>

<file path=ppt/notesSlides/notesSlide1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0" name="Shape 2000"/>
        <p:cNvGrpSpPr/>
        <p:nvPr/>
      </p:nvGrpSpPr>
      <p:grpSpPr>
        <a:xfrm>
          <a:off x="0" y="0"/>
          <a:ext cx="0" cy="0"/>
          <a:chOff x="0" y="0"/>
          <a:chExt cx="0" cy="0"/>
        </a:xfrm>
      </p:grpSpPr>
      <p:sp>
        <p:nvSpPr>
          <p:cNvPr id="2001" name="Google Shape;2001;g29a1ab7b459_0_3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2" name="Google Shape;2002;g29a1ab7b459_0_3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0" lvl="0" marL="0" rtl="0" algn="l">
              <a:spcBef>
                <a:spcPts val="0"/>
              </a:spcBef>
              <a:spcAft>
                <a:spcPts val="0"/>
              </a:spcAft>
              <a:buNone/>
            </a:pPr>
            <a:r>
              <a:rPr lang="en"/>
              <a:t>Cross section with the case and mission package tube</a:t>
            </a:r>
            <a:endParaRPr/>
          </a:p>
        </p:txBody>
      </p:sp>
    </p:spTree>
  </p:cSld>
  <p:clrMapOvr>
    <a:masterClrMapping/>
  </p:clrMapOvr>
</p:notes>
</file>

<file path=ppt/notesSlides/notesSlide1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6" name="Shape 2006"/>
        <p:cNvGrpSpPr/>
        <p:nvPr/>
      </p:nvGrpSpPr>
      <p:grpSpPr>
        <a:xfrm>
          <a:off x="0" y="0"/>
          <a:ext cx="0" cy="0"/>
          <a:chOff x="0" y="0"/>
          <a:chExt cx="0" cy="0"/>
        </a:xfrm>
      </p:grpSpPr>
      <p:sp>
        <p:nvSpPr>
          <p:cNvPr id="2007" name="Google Shape;2007;g29a1ab7b459_0_33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8" name="Google Shape;2008;g29a1ab7b459_0_33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EDWIN</a:t>
            </a:r>
            <a:endParaRPr b="1"/>
          </a:p>
        </p:txBody>
      </p:sp>
    </p:spTree>
  </p:cSld>
  <p:clrMapOvr>
    <a:masterClrMapping/>
  </p:clrMapOvr>
</p:notes>
</file>

<file path=ppt/notesSlides/notesSlide1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5" name="Shape 2015"/>
        <p:cNvGrpSpPr/>
        <p:nvPr/>
      </p:nvGrpSpPr>
      <p:grpSpPr>
        <a:xfrm>
          <a:off x="0" y="0"/>
          <a:ext cx="0" cy="0"/>
          <a:chOff x="0" y="0"/>
          <a:chExt cx="0" cy="0"/>
        </a:xfrm>
      </p:grpSpPr>
      <p:sp>
        <p:nvSpPr>
          <p:cNvPr id="2016" name="Google Shape;2016;g29a1ab7b459_0_33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7" name="Google Shape;2017;g29a1ab7b459_0_3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EDWIN</a:t>
            </a:r>
            <a:endParaRPr b="1"/>
          </a:p>
          <a:p>
            <a:pPr indent="0" lvl="0" marL="0" rtl="0" algn="l">
              <a:spcBef>
                <a:spcPts val="0"/>
              </a:spcBef>
              <a:spcAft>
                <a:spcPts val="0"/>
              </a:spcAft>
              <a:buNone/>
            </a:pPr>
            <a:r>
              <a:rPr lang="en"/>
              <a:t>Removed design assumptions but should still mention them</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29a1ab7b459_0_15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6" name="Google Shape;406;g29a1ab7b459_0_15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0" name="Shape 2030"/>
        <p:cNvGrpSpPr/>
        <p:nvPr/>
      </p:nvGrpSpPr>
      <p:grpSpPr>
        <a:xfrm>
          <a:off x="0" y="0"/>
          <a:ext cx="0" cy="0"/>
          <a:chOff x="0" y="0"/>
          <a:chExt cx="0" cy="0"/>
        </a:xfrm>
      </p:grpSpPr>
      <p:sp>
        <p:nvSpPr>
          <p:cNvPr id="2031" name="Google Shape;2031;g29a1ab7b459_0_33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2" name="Google Shape;2032;g29a1ab7b459_0_33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EDWIN</a:t>
            </a:r>
            <a:endParaRPr b="1"/>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Analyzed failure modes to determine first mode of failure and calculated torque spec accordingly.</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Minimum FoS is for compressive strength</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Explain what failure mode in shaft means (when the bolt fails, it will break away at the head, allowing us to know that something went wrong)</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If people ask, formulas are on the next slide</a:t>
            </a:r>
            <a:endParaRPr sz="1200">
              <a:solidFill>
                <a:schemeClr val="dk1"/>
              </a:solidFill>
              <a:latin typeface="Open Sans Medium"/>
              <a:ea typeface="Open Sans Medium"/>
              <a:cs typeface="Open Sans Medium"/>
              <a:sym typeface="Open Sans Medium"/>
            </a:endParaRPr>
          </a:p>
        </p:txBody>
      </p:sp>
    </p:spTree>
  </p:cSld>
  <p:clrMapOvr>
    <a:masterClrMapping/>
  </p:clrMapOvr>
</p:notes>
</file>

<file path=ppt/notesSlides/notesSlide1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9" name="Shape 2039"/>
        <p:cNvGrpSpPr/>
        <p:nvPr/>
      </p:nvGrpSpPr>
      <p:grpSpPr>
        <a:xfrm>
          <a:off x="0" y="0"/>
          <a:ext cx="0" cy="0"/>
          <a:chOff x="0" y="0"/>
          <a:chExt cx="0" cy="0"/>
        </a:xfrm>
      </p:grpSpPr>
      <p:sp>
        <p:nvSpPr>
          <p:cNvPr id="2040" name="Google Shape;2040;g29a1ab7b459_0_33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1" name="Google Shape;2041;g29a1ab7b459_0_33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EDWIN</a:t>
            </a:r>
            <a:endParaRPr b="1"/>
          </a:p>
        </p:txBody>
      </p:sp>
    </p:spTree>
  </p:cSld>
  <p:clrMapOvr>
    <a:masterClrMapping/>
  </p:clrMapOvr>
</p:notes>
</file>

<file path=ppt/notesSlides/notesSlide1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1" name="Shape 2051"/>
        <p:cNvGrpSpPr/>
        <p:nvPr/>
      </p:nvGrpSpPr>
      <p:grpSpPr>
        <a:xfrm>
          <a:off x="0" y="0"/>
          <a:ext cx="0" cy="0"/>
          <a:chOff x="0" y="0"/>
          <a:chExt cx="0" cy="0"/>
        </a:xfrm>
      </p:grpSpPr>
      <p:sp>
        <p:nvSpPr>
          <p:cNvPr id="2052" name="Google Shape;2052;g29a1ab7b459_0_34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3" name="Google Shape;2053;g29a1ab7b459_0_34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CRIS</a:t>
            </a:r>
            <a:endParaRPr/>
          </a:p>
          <a:p>
            <a:pPr indent="0" lvl="0" marL="0" rtl="0" algn="l">
              <a:spcBef>
                <a:spcPts val="0"/>
              </a:spcBef>
              <a:spcAft>
                <a:spcPts val="0"/>
              </a:spcAft>
              <a:buNone/>
            </a:pPr>
            <a:r>
              <a:rPr lang="en"/>
              <a:t>Using 300 series o-rings for laxer tolerances</a:t>
            </a:r>
            <a:endParaRPr/>
          </a:p>
        </p:txBody>
      </p:sp>
    </p:spTree>
  </p:cSld>
  <p:clrMapOvr>
    <a:masterClrMapping/>
  </p:clrMapOvr>
</p:notes>
</file>

<file path=ppt/notesSlides/notesSlide1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9" name="Shape 2059"/>
        <p:cNvGrpSpPr/>
        <p:nvPr/>
      </p:nvGrpSpPr>
      <p:grpSpPr>
        <a:xfrm>
          <a:off x="0" y="0"/>
          <a:ext cx="0" cy="0"/>
          <a:chOff x="0" y="0"/>
          <a:chExt cx="0" cy="0"/>
        </a:xfrm>
      </p:grpSpPr>
      <p:sp>
        <p:nvSpPr>
          <p:cNvPr id="2060" name="Google Shape;2060;g29a1ab7b459_0_34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1" name="Google Shape;2061;g29a1ab7b459_0_34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1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6" name="Shape 2066"/>
        <p:cNvGrpSpPr/>
        <p:nvPr/>
      </p:nvGrpSpPr>
      <p:grpSpPr>
        <a:xfrm>
          <a:off x="0" y="0"/>
          <a:ext cx="0" cy="0"/>
          <a:chOff x="0" y="0"/>
          <a:chExt cx="0" cy="0"/>
        </a:xfrm>
      </p:grpSpPr>
      <p:sp>
        <p:nvSpPr>
          <p:cNvPr id="2067" name="Google Shape;2067;g29a1ab7b459_0_34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8" name="Google Shape;2068;g29a1ab7b459_0_34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1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3" name="Shape 2073"/>
        <p:cNvGrpSpPr/>
        <p:nvPr/>
      </p:nvGrpSpPr>
      <p:grpSpPr>
        <a:xfrm>
          <a:off x="0" y="0"/>
          <a:ext cx="0" cy="0"/>
          <a:chOff x="0" y="0"/>
          <a:chExt cx="0" cy="0"/>
        </a:xfrm>
      </p:grpSpPr>
      <p:sp>
        <p:nvSpPr>
          <p:cNvPr id="2074" name="Google Shape;2074;g29a1ab7b459_0_34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5" name="Google Shape;2075;g29a1ab7b459_0_34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1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0" name="Shape 2080"/>
        <p:cNvGrpSpPr/>
        <p:nvPr/>
      </p:nvGrpSpPr>
      <p:grpSpPr>
        <a:xfrm>
          <a:off x="0" y="0"/>
          <a:ext cx="0" cy="0"/>
          <a:chOff x="0" y="0"/>
          <a:chExt cx="0" cy="0"/>
        </a:xfrm>
      </p:grpSpPr>
      <p:sp>
        <p:nvSpPr>
          <p:cNvPr id="2081" name="Google Shape;2081;g29a1ab7b459_0_34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2" name="Google Shape;2082;g29a1ab7b459_0_34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6" name="Shape 2086"/>
        <p:cNvGrpSpPr/>
        <p:nvPr/>
      </p:nvGrpSpPr>
      <p:grpSpPr>
        <a:xfrm>
          <a:off x="0" y="0"/>
          <a:ext cx="0" cy="0"/>
          <a:chOff x="0" y="0"/>
          <a:chExt cx="0" cy="0"/>
        </a:xfrm>
      </p:grpSpPr>
      <p:sp>
        <p:nvSpPr>
          <p:cNvPr id="2087" name="Google Shape;2087;g29a1ab7b459_0_34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8" name="Google Shape;2088;g29a1ab7b459_0_3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2" name="Shape 2092"/>
        <p:cNvGrpSpPr/>
        <p:nvPr/>
      </p:nvGrpSpPr>
      <p:grpSpPr>
        <a:xfrm>
          <a:off x="0" y="0"/>
          <a:ext cx="0" cy="0"/>
          <a:chOff x="0" y="0"/>
          <a:chExt cx="0" cy="0"/>
        </a:xfrm>
      </p:grpSpPr>
      <p:sp>
        <p:nvSpPr>
          <p:cNvPr id="2093" name="Google Shape;2093;g29a1ab7b459_0_34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4" name="Google Shape;2094;g29a1ab7b459_0_34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1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0" name="Shape 2100"/>
        <p:cNvGrpSpPr/>
        <p:nvPr/>
      </p:nvGrpSpPr>
      <p:grpSpPr>
        <a:xfrm>
          <a:off x="0" y="0"/>
          <a:ext cx="0" cy="0"/>
          <a:chOff x="0" y="0"/>
          <a:chExt cx="0" cy="0"/>
        </a:xfrm>
      </p:grpSpPr>
      <p:sp>
        <p:nvSpPr>
          <p:cNvPr id="2101" name="Google Shape;2101;g29a1ab7b459_0_34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2" name="Google Shape;2102;g29a1ab7b459_0_34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g29a1ab7b459_0_16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7" name="Google Shape;537;g29a1ab7b459_0_16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9" name="Shape 2109"/>
        <p:cNvGrpSpPr/>
        <p:nvPr/>
      </p:nvGrpSpPr>
      <p:grpSpPr>
        <a:xfrm>
          <a:off x="0" y="0"/>
          <a:ext cx="0" cy="0"/>
          <a:chOff x="0" y="0"/>
          <a:chExt cx="0" cy="0"/>
        </a:xfrm>
      </p:grpSpPr>
      <p:sp>
        <p:nvSpPr>
          <p:cNvPr id="2110" name="Google Shape;2110;g29a1ab7b459_0_34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1" name="Google Shape;2111;g29a1ab7b459_0_34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a:p>
        </p:txBody>
      </p:sp>
    </p:spTree>
  </p:cSld>
  <p:clrMapOvr>
    <a:masterClrMapping/>
  </p:clrMapOvr>
</p:notes>
</file>

<file path=ppt/notesSlides/notesSlide1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8" name="Shape 2118"/>
        <p:cNvGrpSpPr/>
        <p:nvPr/>
      </p:nvGrpSpPr>
      <p:grpSpPr>
        <a:xfrm>
          <a:off x="0" y="0"/>
          <a:ext cx="0" cy="0"/>
          <a:chOff x="0" y="0"/>
          <a:chExt cx="0" cy="0"/>
        </a:xfrm>
      </p:grpSpPr>
      <p:sp>
        <p:nvSpPr>
          <p:cNvPr id="2119" name="Google Shape;2119;g29a1ab7b459_0_34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0" name="Google Shape;2120;g29a1ab7b459_0_34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r>
              <a:rPr lang="en">
                <a:solidFill>
                  <a:schemeClr val="dk1"/>
                </a:solidFill>
              </a:rPr>
              <a:t>/Jay?</a:t>
            </a:r>
            <a:endParaRPr/>
          </a:p>
        </p:txBody>
      </p:sp>
    </p:spTree>
  </p:cSld>
  <p:clrMapOvr>
    <a:masterClrMapping/>
  </p:clrMapOvr>
</p:notes>
</file>

<file path=ppt/notesSlides/notesSlide1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7" name="Shape 2127"/>
        <p:cNvGrpSpPr/>
        <p:nvPr/>
      </p:nvGrpSpPr>
      <p:grpSpPr>
        <a:xfrm>
          <a:off x="0" y="0"/>
          <a:ext cx="0" cy="0"/>
          <a:chOff x="0" y="0"/>
          <a:chExt cx="0" cy="0"/>
        </a:xfrm>
      </p:grpSpPr>
      <p:sp>
        <p:nvSpPr>
          <p:cNvPr id="2128" name="Google Shape;2128;g29a1ab7b459_0_34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9" name="Google Shape;2129;g29a1ab7b459_0_3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THOMAS</a:t>
            </a:r>
            <a:endParaRPr/>
          </a:p>
          <a:p>
            <a:pPr indent="-317500" lvl="1" marL="1371600" rtl="0" algn="l">
              <a:lnSpc>
                <a:spcPct val="115000"/>
              </a:lnSpc>
              <a:spcBef>
                <a:spcPts val="0"/>
              </a:spcBef>
              <a:spcAft>
                <a:spcPts val="0"/>
              </a:spcAft>
              <a:buClr>
                <a:srgbClr val="434343"/>
              </a:buClr>
              <a:buSzPts val="1400"/>
              <a:buFont typeface="Open Sans"/>
              <a:buChar char="○"/>
            </a:pPr>
            <a:r>
              <a:rPr lang="en" sz="1400">
                <a:solidFill>
                  <a:srgbClr val="434343"/>
                </a:solidFill>
                <a:highlight>
                  <a:srgbClr val="FF0000"/>
                </a:highlight>
                <a:latin typeface="Open Sans"/>
                <a:ea typeface="Open Sans"/>
                <a:cs typeface="Open Sans"/>
                <a:sym typeface="Open Sans"/>
              </a:rPr>
              <a:t>Incorporate 4 dowel pins to mitigate sustainer rotation</a:t>
            </a:r>
            <a:endParaRPr/>
          </a:p>
        </p:txBody>
      </p:sp>
    </p:spTree>
  </p:cSld>
  <p:clrMapOvr>
    <a:masterClrMapping/>
  </p:clrMapOvr>
</p:notes>
</file>

<file path=ppt/notesSlides/notesSlide1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5" name="Shape 2135"/>
        <p:cNvGrpSpPr/>
        <p:nvPr/>
      </p:nvGrpSpPr>
      <p:grpSpPr>
        <a:xfrm>
          <a:off x="0" y="0"/>
          <a:ext cx="0" cy="0"/>
          <a:chOff x="0" y="0"/>
          <a:chExt cx="0" cy="0"/>
        </a:xfrm>
      </p:grpSpPr>
      <p:sp>
        <p:nvSpPr>
          <p:cNvPr id="2136" name="Google Shape;2136;g29a1ab7b459_0_34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7" name="Google Shape;2137;g29a1ab7b459_0_34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THOMAS</a:t>
            </a:r>
            <a:endParaRPr>
              <a:solidFill>
                <a:schemeClr val="dk1"/>
              </a:solidFill>
            </a:endParaRPr>
          </a:p>
          <a:p>
            <a:pPr indent="0" lvl="0" marL="0" rtl="0" algn="l">
              <a:spcBef>
                <a:spcPts val="0"/>
              </a:spcBef>
              <a:spcAft>
                <a:spcPts val="0"/>
              </a:spcAft>
              <a:buNone/>
            </a:pPr>
            <a:r>
              <a:t/>
            </a:r>
            <a:endParaRPr b="1"/>
          </a:p>
        </p:txBody>
      </p:sp>
    </p:spTree>
  </p:cSld>
  <p:clrMapOvr>
    <a:masterClrMapping/>
  </p:clrMapOvr>
</p:notes>
</file>

<file path=ppt/notesSlides/notesSlide1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2" name="Shape 2152"/>
        <p:cNvGrpSpPr/>
        <p:nvPr/>
      </p:nvGrpSpPr>
      <p:grpSpPr>
        <a:xfrm>
          <a:off x="0" y="0"/>
          <a:ext cx="0" cy="0"/>
          <a:chOff x="0" y="0"/>
          <a:chExt cx="0" cy="0"/>
        </a:xfrm>
      </p:grpSpPr>
      <p:sp>
        <p:nvSpPr>
          <p:cNvPr id="2153" name="Google Shape;2153;g29a1ab7b459_0_34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4" name="Google Shape;2154;g29a1ab7b459_0_34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a:p>
            <a:pPr indent="-298450" lvl="0" marL="457200" rtl="0" algn="l">
              <a:spcBef>
                <a:spcPts val="0"/>
              </a:spcBef>
              <a:spcAft>
                <a:spcPts val="0"/>
              </a:spcAft>
              <a:buSzPts val="1100"/>
              <a:buChar char="-"/>
            </a:pPr>
            <a:r>
              <a:rPr lang="en"/>
              <a:t>Assumed ideal gas flow out of nozzle: isentropic (no heat is added and no loss to friction)</a:t>
            </a:r>
            <a:endParaRPr/>
          </a:p>
          <a:p>
            <a:pPr indent="-298450" lvl="0" marL="457200" rtl="0" algn="l">
              <a:spcBef>
                <a:spcPts val="0"/>
              </a:spcBef>
              <a:spcAft>
                <a:spcPts val="0"/>
              </a:spcAft>
              <a:buSzPts val="1100"/>
              <a:buChar char="-"/>
            </a:pPr>
            <a:r>
              <a:rPr lang="en"/>
              <a:t>Optimizing for 2/3 of max altitude, and calculate ambient air pressure at that point</a:t>
            </a:r>
            <a:endParaRPr/>
          </a:p>
          <a:p>
            <a:pPr indent="-298450" lvl="1" marL="914400" rtl="0" algn="l">
              <a:spcBef>
                <a:spcPts val="0"/>
              </a:spcBef>
              <a:spcAft>
                <a:spcPts val="0"/>
              </a:spcAft>
              <a:buSzPts val="1100"/>
              <a:buChar char="-"/>
            </a:pPr>
            <a:r>
              <a:rPr lang="en"/>
              <a:t>Pb: reference pressure, at sea level</a:t>
            </a:r>
            <a:endParaRPr/>
          </a:p>
          <a:p>
            <a:pPr indent="-298450" lvl="1" marL="914400" rtl="0" algn="l">
              <a:spcBef>
                <a:spcPts val="0"/>
              </a:spcBef>
              <a:spcAft>
                <a:spcPts val="0"/>
              </a:spcAft>
              <a:buSzPts val="1100"/>
              <a:buChar char="-"/>
            </a:pPr>
            <a:r>
              <a:rPr lang="en"/>
              <a:t>Tb: reference temperature, at sea level</a:t>
            </a:r>
            <a:endParaRPr/>
          </a:p>
          <a:p>
            <a:pPr indent="-298450" lvl="1" marL="914400" rtl="0" algn="l">
              <a:spcBef>
                <a:spcPts val="0"/>
              </a:spcBef>
              <a:spcAft>
                <a:spcPts val="0"/>
              </a:spcAft>
              <a:buSzPts val="1100"/>
              <a:buChar char="-"/>
            </a:pPr>
            <a:r>
              <a:rPr lang="en"/>
              <a:t>H: height</a:t>
            </a:r>
            <a:endParaRPr/>
          </a:p>
          <a:p>
            <a:pPr indent="-298450" lvl="1" marL="914400" rtl="0" algn="l">
              <a:spcBef>
                <a:spcPts val="0"/>
              </a:spcBef>
              <a:spcAft>
                <a:spcPts val="0"/>
              </a:spcAft>
              <a:buSzPts val="1100"/>
              <a:buChar char="-"/>
            </a:pPr>
            <a:r>
              <a:rPr lang="en"/>
              <a:t>M: molar mass</a:t>
            </a:r>
            <a:endParaRPr/>
          </a:p>
          <a:p>
            <a:pPr indent="-298450" lvl="1" marL="914400" rtl="0" algn="l">
              <a:spcBef>
                <a:spcPts val="0"/>
              </a:spcBef>
              <a:spcAft>
                <a:spcPts val="0"/>
              </a:spcAft>
              <a:buSzPts val="1100"/>
              <a:buChar char="-"/>
            </a:pPr>
            <a:r>
              <a:rPr lang="en"/>
              <a:t>R: universal gas constant</a:t>
            </a:r>
            <a:endParaRPr/>
          </a:p>
          <a:p>
            <a:pPr indent="-298450" lvl="1" marL="914400" rtl="0" algn="l">
              <a:spcBef>
                <a:spcPts val="0"/>
              </a:spcBef>
              <a:spcAft>
                <a:spcPts val="0"/>
              </a:spcAft>
              <a:buSzPts val="1100"/>
              <a:buChar char="-"/>
            </a:pPr>
            <a:r>
              <a:rPr lang="en"/>
              <a:t>G0 = grav constant</a:t>
            </a:r>
            <a:endParaRPr/>
          </a:p>
          <a:p>
            <a:pPr indent="-298450" lvl="0" marL="457200" rtl="0" algn="l">
              <a:spcBef>
                <a:spcPts val="0"/>
              </a:spcBef>
              <a:spcAft>
                <a:spcPts val="0"/>
              </a:spcAft>
              <a:buSzPts val="1100"/>
              <a:buChar char="-"/>
            </a:pPr>
            <a:r>
              <a:rPr lang="en"/>
              <a:t>Using the isentropic gas flow equations, we found exit mach numbers of the gas</a:t>
            </a:r>
            <a:endParaRPr/>
          </a:p>
          <a:p>
            <a:pPr indent="-298450" lvl="0" marL="457200" rtl="0" algn="l">
              <a:spcBef>
                <a:spcPts val="0"/>
              </a:spcBef>
              <a:spcAft>
                <a:spcPts val="0"/>
              </a:spcAft>
              <a:buSzPts val="1100"/>
              <a:buChar char="-"/>
            </a:pPr>
            <a:r>
              <a:rPr lang="en"/>
              <a:t>Then we found the ratio of the areas of the choke and the expanded using that mach number and the specific heat of our propellant </a:t>
            </a:r>
            <a:endParaRPr/>
          </a:p>
          <a:p>
            <a:pPr indent="-298450" lvl="0" marL="457200" rtl="0" algn="l">
              <a:spcBef>
                <a:spcPts val="0"/>
              </a:spcBef>
              <a:spcAft>
                <a:spcPts val="0"/>
              </a:spcAft>
              <a:buSzPts val="1100"/>
              <a:buChar char="-"/>
            </a:pPr>
            <a:r>
              <a:rPr lang="en"/>
              <a:t>Plugged that ratio and our choke diameter of 1.5in into a program to plot a bezier curve for our nozzle geometry</a:t>
            </a:r>
            <a:endParaRPr/>
          </a:p>
        </p:txBody>
      </p:sp>
    </p:spTree>
  </p:cSld>
  <p:clrMapOvr>
    <a:masterClrMapping/>
  </p:clrMapOvr>
</p:notes>
</file>

<file path=ppt/notesSlides/notesSlide1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5" name="Shape 2165"/>
        <p:cNvGrpSpPr/>
        <p:nvPr/>
      </p:nvGrpSpPr>
      <p:grpSpPr>
        <a:xfrm>
          <a:off x="0" y="0"/>
          <a:ext cx="0" cy="0"/>
          <a:chOff x="0" y="0"/>
          <a:chExt cx="0" cy="0"/>
        </a:xfrm>
      </p:grpSpPr>
      <p:sp>
        <p:nvSpPr>
          <p:cNvPr id="2166" name="Google Shape;2166;g29a1ab7b459_0_35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7" name="Google Shape;2167;g29a1ab7b459_0_35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a:p>
            <a:pPr indent="-298450" lvl="0" marL="457200" rtl="0" algn="l">
              <a:spcBef>
                <a:spcPts val="0"/>
              </a:spcBef>
              <a:spcAft>
                <a:spcPts val="0"/>
              </a:spcAft>
              <a:buSzPts val="1100"/>
              <a:buChar char="-"/>
            </a:pPr>
            <a:r>
              <a:rPr lang="en"/>
              <a:t>Using those points, we then regressed it into a polynomial curve for SOLIDWORKS to create our CAD model of the nozzle</a:t>
            </a:r>
            <a:endParaRPr/>
          </a:p>
        </p:txBody>
      </p:sp>
    </p:spTree>
  </p:cSld>
  <p:clrMapOvr>
    <a:masterClrMapping/>
  </p:clrMapOvr>
</p:notes>
</file>

<file path=ppt/notesSlides/notesSlide1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6" name="Shape 2176"/>
        <p:cNvGrpSpPr/>
        <p:nvPr/>
      </p:nvGrpSpPr>
      <p:grpSpPr>
        <a:xfrm>
          <a:off x="0" y="0"/>
          <a:ext cx="0" cy="0"/>
          <a:chOff x="0" y="0"/>
          <a:chExt cx="0" cy="0"/>
        </a:xfrm>
      </p:grpSpPr>
      <p:sp>
        <p:nvSpPr>
          <p:cNvPr id="2177" name="Google Shape;2177;g29a1ab7b459_0_35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8" name="Google Shape;2178;g29a1ab7b459_0_35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p:txBody>
      </p:sp>
    </p:spTree>
  </p:cSld>
  <p:clrMapOvr>
    <a:masterClrMapping/>
  </p:clrMapOvr>
</p:notes>
</file>

<file path=ppt/notesSlides/notesSlide1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4" name="Shape 2184"/>
        <p:cNvGrpSpPr/>
        <p:nvPr/>
      </p:nvGrpSpPr>
      <p:grpSpPr>
        <a:xfrm>
          <a:off x="0" y="0"/>
          <a:ext cx="0" cy="0"/>
          <a:chOff x="0" y="0"/>
          <a:chExt cx="0" cy="0"/>
        </a:xfrm>
      </p:grpSpPr>
      <p:sp>
        <p:nvSpPr>
          <p:cNvPr id="2185" name="Google Shape;2185;g29a1ab7b459_0_35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6" name="Google Shape;2186;g29a1ab7b459_0_35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p:txBody>
      </p:sp>
    </p:spTree>
  </p:cSld>
  <p:clrMapOvr>
    <a:masterClrMapping/>
  </p:clrMapOvr>
</p:notes>
</file>

<file path=ppt/notesSlides/notesSlide1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1" name="Shape 2201"/>
        <p:cNvGrpSpPr/>
        <p:nvPr/>
      </p:nvGrpSpPr>
      <p:grpSpPr>
        <a:xfrm>
          <a:off x="0" y="0"/>
          <a:ext cx="0" cy="0"/>
          <a:chOff x="0" y="0"/>
          <a:chExt cx="0" cy="0"/>
        </a:xfrm>
      </p:grpSpPr>
      <p:sp>
        <p:nvSpPr>
          <p:cNvPr id="2202" name="Google Shape;2202;g29a1ab7b459_0_35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3" name="Google Shape;2203;g29a1ab7b459_0_35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THOMAS/</a:t>
            </a:r>
            <a:r>
              <a:rPr b="1" lang="en">
                <a:solidFill>
                  <a:schemeClr val="dk1"/>
                </a:solidFill>
              </a:rPr>
              <a:t>Derek</a:t>
            </a:r>
            <a:r>
              <a:rPr lang="en">
                <a:solidFill>
                  <a:schemeClr val="dk1"/>
                </a:solidFill>
              </a:rPr>
              <a:t>?</a:t>
            </a:r>
            <a:endParaRPr/>
          </a:p>
        </p:txBody>
      </p:sp>
    </p:spTree>
  </p:cSld>
  <p:clrMapOvr>
    <a:masterClrMapping/>
  </p:clrMapOvr>
</p:notes>
</file>

<file path=ppt/notesSlides/notesSlide1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8" name="Shape 2208"/>
        <p:cNvGrpSpPr/>
        <p:nvPr/>
      </p:nvGrpSpPr>
      <p:grpSpPr>
        <a:xfrm>
          <a:off x="0" y="0"/>
          <a:ext cx="0" cy="0"/>
          <a:chOff x="0" y="0"/>
          <a:chExt cx="0" cy="0"/>
        </a:xfrm>
      </p:grpSpPr>
      <p:sp>
        <p:nvSpPr>
          <p:cNvPr id="2209" name="Google Shape;2209;g29a1ab7b459_0_35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0" name="Google Shape;2210;g29a1ab7b459_0_35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DEREK</a:t>
            </a:r>
            <a:endParaRPr b="1"/>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3" name="Shape 543"/>
        <p:cNvGrpSpPr/>
        <p:nvPr/>
      </p:nvGrpSpPr>
      <p:grpSpPr>
        <a:xfrm>
          <a:off x="0" y="0"/>
          <a:ext cx="0" cy="0"/>
          <a:chOff x="0" y="0"/>
          <a:chExt cx="0" cy="0"/>
        </a:xfrm>
      </p:grpSpPr>
      <p:sp>
        <p:nvSpPr>
          <p:cNvPr id="544" name="Google Shape;544;g29a1ab7b459_0_16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5" name="Google Shape;545;g29a1ab7b459_0_16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Quicklinks: </a:t>
            </a:r>
            <a:r>
              <a:rPr lang="en" u="sng">
                <a:solidFill>
                  <a:schemeClr val="hlink"/>
                </a:solidFill>
                <a:hlinkClick r:id="rId2"/>
              </a:rPr>
              <a:t>https://www.mcmaster.com/3711T22/</a:t>
            </a:r>
            <a:endParaRPr/>
          </a:p>
          <a:p>
            <a:pPr indent="0" lvl="0" marL="0" rtl="0" algn="l">
              <a:spcBef>
                <a:spcPts val="0"/>
              </a:spcBef>
              <a:spcAft>
                <a:spcPts val="0"/>
              </a:spcAft>
              <a:buNone/>
            </a:pPr>
            <a:r>
              <a:rPr lang="en"/>
              <a:t>Swivels: </a:t>
            </a:r>
            <a:r>
              <a:rPr lang="en" u="sng">
                <a:solidFill>
                  <a:schemeClr val="hlink"/>
                </a:solidFill>
                <a:hlinkClick r:id="rId3"/>
              </a:rPr>
              <a:t>https://www.mcmaster.com/8928T33/</a:t>
            </a:r>
            <a:endParaRPr/>
          </a:p>
          <a:p>
            <a:pPr indent="0" lvl="0" marL="0" rtl="0" algn="l">
              <a:spcBef>
                <a:spcPts val="0"/>
              </a:spcBef>
              <a:spcAft>
                <a:spcPts val="0"/>
              </a:spcAft>
              <a:buNone/>
            </a:pPr>
            <a:r>
              <a:rPr lang="en"/>
              <a:t>Lines: </a:t>
            </a:r>
            <a:r>
              <a:rPr lang="en" u="sng">
                <a:solidFill>
                  <a:schemeClr val="hlink"/>
                </a:solidFill>
                <a:hlinkClick r:id="rId4"/>
              </a:rPr>
              <a:t>https://www.amazon.com/9KM-DWLIFE-70lb-2000lb-Braided-Survival/dp/B0BYYSD6W3/ref=sr_1_6?crid=1KGLWUHS9XJ0D&amp;keywords=kevlar%2Brope%2B400lb&amp;qid=1699489841&amp;sprefix=kevlar%2Brope%2B400lb%2Caps%2C79&amp;sr=8-6&amp;th=1</a:t>
            </a:r>
            <a:endParaRPr/>
          </a:p>
          <a:p>
            <a:pPr indent="0" lvl="0" marL="0" rtl="0" algn="l">
              <a:spcBef>
                <a:spcPts val="0"/>
              </a:spcBef>
              <a:spcAft>
                <a:spcPts val="0"/>
              </a:spcAft>
              <a:buNone/>
            </a:pPr>
            <a:r>
              <a:rPr lang="en"/>
              <a:t>Shroud Lines: </a:t>
            </a:r>
            <a:r>
              <a:rPr lang="en" u="sng">
                <a:solidFill>
                  <a:schemeClr val="hlink"/>
                </a:solidFill>
                <a:hlinkClick r:id="rId5"/>
              </a:rPr>
              <a:t>https://www.amazon.com/9KM-DWLIFE-70lb-2000lb-Braided-Survival/dp/B0BYYRZ2SL/ref=sr_1_6?crid=30B30S9F77C92&amp;keywords=braided%2Bkevlar%2B200lb&amp;qid=1699490309&amp;sprefix=braided%2Bkevlar%2B200lb%2Caps%2C106&amp;sr=8-6&amp;th=1</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6" name="Shape 2216"/>
        <p:cNvGrpSpPr/>
        <p:nvPr/>
      </p:nvGrpSpPr>
      <p:grpSpPr>
        <a:xfrm>
          <a:off x="0" y="0"/>
          <a:ext cx="0" cy="0"/>
          <a:chOff x="0" y="0"/>
          <a:chExt cx="0" cy="0"/>
        </a:xfrm>
      </p:grpSpPr>
      <p:sp>
        <p:nvSpPr>
          <p:cNvPr id="2217" name="Google Shape;2217;g29a1ab7b459_0_35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8" name="Google Shape;2218;g29a1ab7b459_0_35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JAY</a:t>
            </a:r>
            <a:endParaRPr b="1"/>
          </a:p>
        </p:txBody>
      </p:sp>
    </p:spTree>
  </p:cSld>
  <p:clrMapOvr>
    <a:masterClrMapping/>
  </p:clrMapOvr>
</p:notes>
</file>

<file path=ppt/notesSlides/notesSlide1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7" name="Shape 2227"/>
        <p:cNvGrpSpPr/>
        <p:nvPr/>
      </p:nvGrpSpPr>
      <p:grpSpPr>
        <a:xfrm>
          <a:off x="0" y="0"/>
          <a:ext cx="0" cy="0"/>
          <a:chOff x="0" y="0"/>
          <a:chExt cx="0" cy="0"/>
        </a:xfrm>
      </p:grpSpPr>
      <p:sp>
        <p:nvSpPr>
          <p:cNvPr id="2228" name="Google Shape;2228;g29a1ab7b459_0_35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9" name="Google Shape;2229;g29a1ab7b459_0_35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CORINNE</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Describe how it works: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Serves as the forward closure for the sustainer to keep the hot gases and propellant from shooting into the body of the rocket, frying the other components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(it has the same orings as the forward closure that cris talked about or will talk about)</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Igniters are fed through bolts which can be attached at launch site (we do not want these to accidentally ignite before launch)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E-match coated in propellant (igniter) (maybe want to include how much propellant and why we are doing this)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Grain of propellant will have a section that chokes the flow so we can provide a pressure and heat for the rest of the grain to light) (give dimensions of the choke maybe?)</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Choke point quickly burns away so there is not too much pressure build up</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Also maybe include how we figured out that the pressure would be choked which helped us determine geometry of grain here?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include how we are going to test to see if this works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(hole for vacuum pump to test if it ignites in low pressure environment… closure with L-gasket sealing the test hei on the opposite end to keep vacuum contained, but connected to a chain so when we static fire to test, the seal pops off but does not go flying)</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Idk if this is what we should have… but in my head we should have a slide talking about the choke calculations (along with propellant mass on e-match) in more depth… dont know what this includes though</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7" name="Shape 2237"/>
        <p:cNvGrpSpPr/>
        <p:nvPr/>
      </p:nvGrpSpPr>
      <p:grpSpPr>
        <a:xfrm>
          <a:off x="0" y="0"/>
          <a:ext cx="0" cy="0"/>
          <a:chOff x="0" y="0"/>
          <a:chExt cx="0" cy="0"/>
        </a:xfrm>
      </p:grpSpPr>
      <p:sp>
        <p:nvSpPr>
          <p:cNvPr id="2238" name="Google Shape;2238;g29a1ab7b459_0_35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9" name="Google Shape;2239;g29a1ab7b459_0_35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CORINNE</a:t>
            </a:r>
            <a:endParaRPr b="1"/>
          </a:p>
        </p:txBody>
      </p:sp>
    </p:spTree>
  </p:cSld>
  <p:clrMapOvr>
    <a:masterClrMapping/>
  </p:clrMapOvr>
</p:notes>
</file>

<file path=ppt/notesSlides/notesSlide1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5" name="Shape 2245"/>
        <p:cNvGrpSpPr/>
        <p:nvPr/>
      </p:nvGrpSpPr>
      <p:grpSpPr>
        <a:xfrm>
          <a:off x="0" y="0"/>
          <a:ext cx="0" cy="0"/>
          <a:chOff x="0" y="0"/>
          <a:chExt cx="0" cy="0"/>
        </a:xfrm>
      </p:grpSpPr>
      <p:sp>
        <p:nvSpPr>
          <p:cNvPr id="2246" name="Google Shape;2246;g29a1ab7b459_0_35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7" name="Google Shape;2247;g29a1ab7b459_0_3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CORINNE</a:t>
            </a:r>
            <a:endParaRPr b="1">
              <a:solidFill>
                <a:schemeClr val="dk1"/>
              </a:solidFill>
            </a:endParaRPr>
          </a:p>
          <a:p>
            <a:pPr indent="0" lvl="0" marL="0" rtl="0" algn="l">
              <a:spcBef>
                <a:spcPts val="0"/>
              </a:spcBef>
              <a:spcAft>
                <a:spcPts val="0"/>
              </a:spcAft>
              <a:buNone/>
            </a:pPr>
            <a:r>
              <a:rPr lang="en">
                <a:solidFill>
                  <a:schemeClr val="dk1"/>
                </a:solidFill>
              </a:rPr>
              <a:t>hole for vacuum pump to test if it ignites in low pressure environment… closure with L-gasket sealing the test hei on the opposite end to keep vacuum contained, but connected to a chain so when we static fire to test, the seal pops off but does not go flying</a:t>
            </a:r>
            <a:endParaRPr/>
          </a:p>
        </p:txBody>
      </p:sp>
    </p:spTree>
  </p:cSld>
  <p:clrMapOvr>
    <a:masterClrMapping/>
  </p:clrMapOvr>
</p:notes>
</file>

<file path=ppt/notesSlides/notesSlide1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3" name="Shape 2253"/>
        <p:cNvGrpSpPr/>
        <p:nvPr/>
      </p:nvGrpSpPr>
      <p:grpSpPr>
        <a:xfrm>
          <a:off x="0" y="0"/>
          <a:ext cx="0" cy="0"/>
          <a:chOff x="0" y="0"/>
          <a:chExt cx="0" cy="0"/>
        </a:xfrm>
      </p:grpSpPr>
      <p:sp>
        <p:nvSpPr>
          <p:cNvPr id="2254" name="Google Shape;2254;g29a1ab7b459_0_35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5" name="Google Shape;2255;g29a1ab7b459_0_35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CORINNE</a:t>
            </a:r>
            <a:endParaRPr b="1"/>
          </a:p>
        </p:txBody>
      </p:sp>
    </p:spTree>
  </p:cSld>
  <p:clrMapOvr>
    <a:masterClrMapping/>
  </p:clrMapOvr>
</p:notes>
</file>

<file path=ppt/notesSlides/notesSlide1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0" name="Shape 2260"/>
        <p:cNvGrpSpPr/>
        <p:nvPr/>
      </p:nvGrpSpPr>
      <p:grpSpPr>
        <a:xfrm>
          <a:off x="0" y="0"/>
          <a:ext cx="0" cy="0"/>
          <a:chOff x="0" y="0"/>
          <a:chExt cx="0" cy="0"/>
        </a:xfrm>
      </p:grpSpPr>
      <p:sp>
        <p:nvSpPr>
          <p:cNvPr id="2261" name="Google Shape;2261;g29a1ab7b459_0_35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2" name="Google Shape;2262;g29a1ab7b459_0_3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ARIANA</a:t>
            </a:r>
            <a:endParaRPr b="1"/>
          </a:p>
        </p:txBody>
      </p:sp>
    </p:spTree>
  </p:cSld>
  <p:clrMapOvr>
    <a:masterClrMapping/>
  </p:clrMapOvr>
</p:notes>
</file>

<file path=ppt/notesSlides/notesSlide1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0" name="Shape 2270"/>
        <p:cNvGrpSpPr/>
        <p:nvPr/>
      </p:nvGrpSpPr>
      <p:grpSpPr>
        <a:xfrm>
          <a:off x="0" y="0"/>
          <a:ext cx="0" cy="0"/>
          <a:chOff x="0" y="0"/>
          <a:chExt cx="0" cy="0"/>
        </a:xfrm>
      </p:grpSpPr>
      <p:sp>
        <p:nvSpPr>
          <p:cNvPr id="2271" name="Google Shape;2271;g29a1ab7b459_0_35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2" name="Google Shape;2272;g29a1ab7b459_0_35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ARIANA</a:t>
            </a:r>
            <a:endParaRPr b="1"/>
          </a:p>
        </p:txBody>
      </p:sp>
    </p:spTree>
  </p:cSld>
  <p:clrMapOvr>
    <a:masterClrMapping/>
  </p:clrMapOvr>
</p:notes>
</file>

<file path=ppt/notesSlides/notesSlide1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9" name="Shape 2279"/>
        <p:cNvGrpSpPr/>
        <p:nvPr/>
      </p:nvGrpSpPr>
      <p:grpSpPr>
        <a:xfrm>
          <a:off x="0" y="0"/>
          <a:ext cx="0" cy="0"/>
          <a:chOff x="0" y="0"/>
          <a:chExt cx="0" cy="0"/>
        </a:xfrm>
      </p:grpSpPr>
      <p:sp>
        <p:nvSpPr>
          <p:cNvPr id="2280" name="Google Shape;2280;g29a1ab7b459_0_36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1" name="Google Shape;2281;g29a1ab7b459_0_36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b="1"/>
          </a:p>
        </p:txBody>
      </p:sp>
    </p:spTree>
  </p:cSld>
  <p:clrMapOvr>
    <a:masterClrMapping/>
  </p:clrMapOvr>
</p:notes>
</file>

<file path=ppt/notesSlides/notesSlide1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8" name="Shape 2298"/>
        <p:cNvGrpSpPr/>
        <p:nvPr/>
      </p:nvGrpSpPr>
      <p:grpSpPr>
        <a:xfrm>
          <a:off x="0" y="0"/>
          <a:ext cx="0" cy="0"/>
          <a:chOff x="0" y="0"/>
          <a:chExt cx="0" cy="0"/>
        </a:xfrm>
      </p:grpSpPr>
      <p:sp>
        <p:nvSpPr>
          <p:cNvPr id="2299" name="Google Shape;2299;g29a1ab7b459_0_36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0" name="Google Shape;2300;g29a1ab7b459_0_36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0" lvl="0" marL="0" rtl="0" algn="l">
              <a:spcBef>
                <a:spcPts val="0"/>
              </a:spcBef>
              <a:spcAft>
                <a:spcPts val="0"/>
              </a:spcAft>
              <a:buNone/>
            </a:pPr>
            <a:r>
              <a:rPr lang="en"/>
              <a:t>Cross section with the case and mission package tube</a:t>
            </a:r>
            <a:endParaRPr/>
          </a:p>
        </p:txBody>
      </p:sp>
    </p:spTree>
  </p:cSld>
  <p:clrMapOvr>
    <a:masterClrMapping/>
  </p:clrMapOvr>
</p:notes>
</file>

<file path=ppt/notesSlides/notesSlide1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4" name="Shape 2304"/>
        <p:cNvGrpSpPr/>
        <p:nvPr/>
      </p:nvGrpSpPr>
      <p:grpSpPr>
        <a:xfrm>
          <a:off x="0" y="0"/>
          <a:ext cx="0" cy="0"/>
          <a:chOff x="0" y="0"/>
          <a:chExt cx="0" cy="0"/>
        </a:xfrm>
      </p:grpSpPr>
      <p:sp>
        <p:nvSpPr>
          <p:cNvPr id="2305" name="Google Shape;2305;g29a1ab7b459_0_36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6" name="Google Shape;2306;g29a1ab7b459_0_36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b="1"/>
          </a:p>
          <a:p>
            <a:pPr indent="0" lvl="0" marL="0" rtl="0" algn="l">
              <a:spcBef>
                <a:spcPts val="0"/>
              </a:spcBef>
              <a:spcAft>
                <a:spcPts val="0"/>
              </a:spcAft>
              <a:buNone/>
            </a:pPr>
            <a:r>
              <a:rPr lang="en"/>
              <a:t>Still missing bolt review</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99c7bae1e7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99c7bae1e7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29a1ab7b459_0_16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8" name="Google Shape;558;g29a1ab7b459_0_16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1" name="Shape 2311"/>
        <p:cNvGrpSpPr/>
        <p:nvPr/>
      </p:nvGrpSpPr>
      <p:grpSpPr>
        <a:xfrm>
          <a:off x="0" y="0"/>
          <a:ext cx="0" cy="0"/>
          <a:chOff x="0" y="0"/>
          <a:chExt cx="0" cy="0"/>
        </a:xfrm>
      </p:grpSpPr>
      <p:sp>
        <p:nvSpPr>
          <p:cNvPr id="2312" name="Google Shape;2312;g29a1ab7b459_0_36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3" name="Google Shape;2313;g29a1ab7b459_0_36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b="1"/>
          </a:p>
        </p:txBody>
      </p:sp>
    </p:spTree>
  </p:cSld>
  <p:clrMapOvr>
    <a:masterClrMapping/>
  </p:clrMapOvr>
</p:notes>
</file>

<file path=ppt/notesSlides/notesSlide2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8" name="Shape 2318"/>
        <p:cNvGrpSpPr/>
        <p:nvPr/>
      </p:nvGrpSpPr>
      <p:grpSpPr>
        <a:xfrm>
          <a:off x="0" y="0"/>
          <a:ext cx="0" cy="0"/>
          <a:chOff x="0" y="0"/>
          <a:chExt cx="0" cy="0"/>
        </a:xfrm>
      </p:grpSpPr>
      <p:sp>
        <p:nvSpPr>
          <p:cNvPr id="2319" name="Google Shape;2319;g29a1ab7b459_0_36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0" name="Google Shape;2320;g29a1ab7b459_0_36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2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5" name="Shape 2325"/>
        <p:cNvGrpSpPr/>
        <p:nvPr/>
      </p:nvGrpSpPr>
      <p:grpSpPr>
        <a:xfrm>
          <a:off x="0" y="0"/>
          <a:ext cx="0" cy="0"/>
          <a:chOff x="0" y="0"/>
          <a:chExt cx="0" cy="0"/>
        </a:xfrm>
      </p:grpSpPr>
      <p:sp>
        <p:nvSpPr>
          <p:cNvPr id="2326" name="Google Shape;2326;g29a1ab7b459_0_36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7" name="Google Shape;2327;g29a1ab7b459_0_36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ALEX</a:t>
            </a:r>
            <a:endParaRPr b="1"/>
          </a:p>
        </p:txBody>
      </p:sp>
    </p:spTree>
  </p:cSld>
  <p:clrMapOvr>
    <a:masterClrMapping/>
  </p:clrMapOvr>
</p:notes>
</file>

<file path=ppt/notesSlides/notesSlide2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1" name="Shape 2331"/>
        <p:cNvGrpSpPr/>
        <p:nvPr/>
      </p:nvGrpSpPr>
      <p:grpSpPr>
        <a:xfrm>
          <a:off x="0" y="0"/>
          <a:ext cx="0" cy="0"/>
          <a:chOff x="0" y="0"/>
          <a:chExt cx="0" cy="0"/>
        </a:xfrm>
      </p:grpSpPr>
      <p:sp>
        <p:nvSpPr>
          <p:cNvPr id="2332" name="Google Shape;2332;g29a1ab7b459_0_3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3" name="Google Shape;2333;g29a1ab7b459_0_3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a:p>
        </p:txBody>
      </p:sp>
    </p:spTree>
  </p:cSld>
  <p:clrMapOvr>
    <a:masterClrMapping/>
  </p:clrMapOvr>
</p:notes>
</file>

<file path=ppt/notesSlides/notesSlide2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9" name="Shape 2339"/>
        <p:cNvGrpSpPr/>
        <p:nvPr/>
      </p:nvGrpSpPr>
      <p:grpSpPr>
        <a:xfrm>
          <a:off x="0" y="0"/>
          <a:ext cx="0" cy="0"/>
          <a:chOff x="0" y="0"/>
          <a:chExt cx="0" cy="0"/>
        </a:xfrm>
      </p:grpSpPr>
      <p:sp>
        <p:nvSpPr>
          <p:cNvPr id="2340" name="Google Shape;2340;g29a1ab7b459_0_36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1" name="Google Shape;2341;g29a1ab7b459_0_36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2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6" name="Shape 2346"/>
        <p:cNvGrpSpPr/>
        <p:nvPr/>
      </p:nvGrpSpPr>
      <p:grpSpPr>
        <a:xfrm>
          <a:off x="0" y="0"/>
          <a:ext cx="0" cy="0"/>
          <a:chOff x="0" y="0"/>
          <a:chExt cx="0" cy="0"/>
        </a:xfrm>
      </p:grpSpPr>
      <p:sp>
        <p:nvSpPr>
          <p:cNvPr id="2347" name="Google Shape;2347;g29a1ab7b459_0_36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8" name="Google Shape;2348;g29a1ab7b459_0_36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2"/>
                </a:solidFill>
                <a:latin typeface="Lora"/>
                <a:ea typeface="Lora"/>
                <a:cs typeface="Lora"/>
                <a:sym typeface="Lora"/>
              </a:rPr>
              <a:t>O-ring failure: </a:t>
            </a:r>
            <a:r>
              <a:rPr lang="en">
                <a:solidFill>
                  <a:srgbClr val="595959"/>
                </a:solidFill>
                <a:latin typeface="Lora"/>
                <a:ea typeface="Lora"/>
                <a:cs typeface="Lora"/>
                <a:sym typeface="Lora"/>
              </a:rPr>
              <a:t>Thrust decreases</a:t>
            </a:r>
            <a:endParaRPr b="1" sz="1400"/>
          </a:p>
          <a:p>
            <a:pPr indent="0" lvl="0" marL="0" rtl="0" algn="l">
              <a:lnSpc>
                <a:spcPct val="115000"/>
              </a:lnSpc>
              <a:spcBef>
                <a:spcPts val="0"/>
              </a:spcBef>
              <a:spcAft>
                <a:spcPts val="0"/>
              </a:spcAft>
              <a:buNone/>
            </a:pPr>
            <a:r>
              <a:rPr lang="en">
                <a:solidFill>
                  <a:schemeClr val="dk2"/>
                </a:solidFill>
                <a:latin typeface="Lora"/>
                <a:ea typeface="Lora"/>
                <a:cs typeface="Lora"/>
                <a:sym typeface="Lora"/>
              </a:rPr>
              <a:t>Improper gluing of nozzle case + phenolic + graphite: </a:t>
            </a:r>
            <a:r>
              <a:rPr lang="en">
                <a:solidFill>
                  <a:srgbClr val="595959"/>
                </a:solidFill>
                <a:latin typeface="Lora"/>
                <a:ea typeface="Lora"/>
                <a:cs typeface="Lora"/>
                <a:sym typeface="Lora"/>
              </a:rPr>
              <a:t>Nozzle falls apart; Thrust decreases</a:t>
            </a:r>
            <a:endParaRPr>
              <a:solidFill>
                <a:schemeClr val="dk2"/>
              </a:solidFill>
              <a:latin typeface="Lora"/>
              <a:ea typeface="Lora"/>
              <a:cs typeface="Lora"/>
              <a:sym typeface="Lora"/>
            </a:endParaRPr>
          </a:p>
          <a:p>
            <a:pPr indent="0" lvl="0" marL="0" rtl="0" algn="l">
              <a:lnSpc>
                <a:spcPct val="115000"/>
              </a:lnSpc>
              <a:spcBef>
                <a:spcPts val="0"/>
              </a:spcBef>
              <a:spcAft>
                <a:spcPts val="0"/>
              </a:spcAft>
              <a:buNone/>
            </a:pPr>
            <a:r>
              <a:rPr lang="en">
                <a:solidFill>
                  <a:schemeClr val="dk2"/>
                </a:solidFill>
                <a:latin typeface="Lora"/>
                <a:ea typeface="Lora"/>
                <a:cs typeface="Lora"/>
                <a:sym typeface="Lora"/>
              </a:rPr>
              <a:t>Graphite may not resist forces or heat: </a:t>
            </a:r>
            <a:r>
              <a:rPr lang="en">
                <a:solidFill>
                  <a:srgbClr val="595959"/>
                </a:solidFill>
                <a:latin typeface="Lora"/>
                <a:ea typeface="Lora"/>
                <a:cs typeface="Lora"/>
                <a:sym typeface="Lora"/>
              </a:rPr>
              <a:t>Graphite shoots out of the nozzle, potentially just leaving a cylinder as a nozzle</a:t>
            </a:r>
            <a:endParaRPr>
              <a:solidFill>
                <a:schemeClr val="dk2"/>
              </a:solidFill>
              <a:latin typeface="Lora"/>
              <a:ea typeface="Lora"/>
              <a:cs typeface="Lora"/>
              <a:sym typeface="Lora"/>
            </a:endParaRPr>
          </a:p>
          <a:p>
            <a:pPr indent="0" lvl="0" marL="0" rtl="0" algn="l">
              <a:lnSpc>
                <a:spcPct val="115000"/>
              </a:lnSpc>
              <a:spcBef>
                <a:spcPts val="0"/>
              </a:spcBef>
              <a:spcAft>
                <a:spcPts val="0"/>
              </a:spcAft>
              <a:buNone/>
            </a:pPr>
            <a:r>
              <a:rPr lang="en">
                <a:solidFill>
                  <a:schemeClr val="dk2"/>
                </a:solidFill>
                <a:latin typeface="Lora"/>
                <a:ea typeface="Lora"/>
                <a:cs typeface="Lora"/>
                <a:sym typeface="Lora"/>
              </a:rPr>
              <a:t>Insulations fails: </a:t>
            </a:r>
            <a:r>
              <a:rPr lang="en">
                <a:solidFill>
                  <a:srgbClr val="595959"/>
                </a:solidFill>
                <a:latin typeface="Lora"/>
                <a:ea typeface="Lora"/>
                <a:cs typeface="Lora"/>
                <a:sym typeface="Lora"/>
              </a:rPr>
              <a:t>Heat conducts through phenolic to aluminum</a:t>
            </a:r>
            <a:endParaRPr>
              <a:solidFill>
                <a:schemeClr val="dk2"/>
              </a:solidFill>
              <a:latin typeface="Lora"/>
              <a:ea typeface="Lora"/>
              <a:cs typeface="Lora"/>
              <a:sym typeface="Lora"/>
            </a:endParaRPr>
          </a:p>
          <a:p>
            <a:pPr indent="0" lvl="0" marL="0" rtl="0" algn="l">
              <a:lnSpc>
                <a:spcPct val="115000"/>
              </a:lnSpc>
              <a:spcBef>
                <a:spcPts val="0"/>
              </a:spcBef>
              <a:spcAft>
                <a:spcPts val="0"/>
              </a:spcAft>
              <a:buNone/>
            </a:pPr>
            <a:r>
              <a:rPr lang="en">
                <a:solidFill>
                  <a:schemeClr val="dk2"/>
                </a:solidFill>
                <a:latin typeface="Lora"/>
                <a:ea typeface="Lora"/>
                <a:cs typeface="Lora"/>
                <a:sym typeface="Lora"/>
              </a:rPr>
              <a:t>Slag build up in throat: </a:t>
            </a:r>
            <a:r>
              <a:rPr lang="en">
                <a:solidFill>
                  <a:srgbClr val="595959"/>
                </a:solidFill>
                <a:latin typeface="Lora"/>
                <a:ea typeface="Lora"/>
                <a:cs typeface="Lora"/>
                <a:sym typeface="Lora"/>
              </a:rPr>
              <a:t>Internal pressure builds, Thrust slows, Rocket explodes</a:t>
            </a:r>
            <a:endParaRPr>
              <a:solidFill>
                <a:schemeClr val="dk2"/>
              </a:solidFill>
              <a:latin typeface="Lora"/>
              <a:ea typeface="Lora"/>
              <a:cs typeface="Lora"/>
              <a:sym typeface="Lora"/>
            </a:endParaRPr>
          </a:p>
          <a:p>
            <a:pPr indent="0" lvl="0" marL="0" rtl="0" algn="l">
              <a:spcBef>
                <a:spcPts val="0"/>
              </a:spcBef>
              <a:spcAft>
                <a:spcPts val="0"/>
              </a:spcAft>
              <a:buNone/>
            </a:pPr>
            <a:r>
              <a:t/>
            </a:r>
            <a:endParaRPr/>
          </a:p>
        </p:txBody>
      </p:sp>
    </p:spTree>
  </p:cSld>
  <p:clrMapOvr>
    <a:masterClrMapping/>
  </p:clrMapOvr>
</p:notes>
</file>

<file path=ppt/notesSlides/notesSlide2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9" name="Shape 2359"/>
        <p:cNvGrpSpPr/>
        <p:nvPr/>
      </p:nvGrpSpPr>
      <p:grpSpPr>
        <a:xfrm>
          <a:off x="0" y="0"/>
          <a:ext cx="0" cy="0"/>
          <a:chOff x="0" y="0"/>
          <a:chExt cx="0" cy="0"/>
        </a:xfrm>
      </p:grpSpPr>
      <p:sp>
        <p:nvSpPr>
          <p:cNvPr id="2360" name="Google Shape;2360;g29a1ab7b459_0_36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1" name="Google Shape;2361;g29a1ab7b459_0_36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2"/>
                </a:solidFill>
                <a:latin typeface="EB Garamond"/>
                <a:ea typeface="EB Garamond"/>
                <a:cs typeface="EB Garamond"/>
                <a:sym typeface="EB Garamond"/>
              </a:rPr>
              <a:t>-Igniter bolts fail: </a:t>
            </a:r>
            <a:r>
              <a:rPr lang="en" sz="1200">
                <a:solidFill>
                  <a:srgbClr val="595959"/>
                </a:solidFill>
                <a:latin typeface="EB Garamond"/>
                <a:ea typeface="EB Garamond"/>
                <a:cs typeface="EB Garamond"/>
                <a:sym typeface="EB Garamond"/>
              </a:rPr>
              <a:t>Sustainer does not ignite</a:t>
            </a:r>
            <a:endParaRPr sz="1200">
              <a:solidFill>
                <a:schemeClr val="dk2"/>
              </a:solidFill>
              <a:latin typeface="EB Garamond"/>
              <a:ea typeface="EB Garamond"/>
              <a:cs typeface="EB Garamond"/>
              <a:sym typeface="EB Garamond"/>
            </a:endParaRPr>
          </a:p>
          <a:p>
            <a:pPr indent="0" lvl="0" marL="0" rtl="0" algn="l">
              <a:lnSpc>
                <a:spcPct val="115000"/>
              </a:lnSpc>
              <a:spcBef>
                <a:spcPts val="0"/>
              </a:spcBef>
              <a:spcAft>
                <a:spcPts val="0"/>
              </a:spcAft>
              <a:buNone/>
            </a:pPr>
            <a:r>
              <a:rPr lang="en" sz="1200">
                <a:solidFill>
                  <a:schemeClr val="dk2"/>
                </a:solidFill>
                <a:latin typeface="EB Garamond"/>
                <a:ea typeface="EB Garamond"/>
                <a:cs typeface="EB Garamond"/>
                <a:sym typeface="EB Garamond"/>
              </a:rPr>
              <a:t>-Low pressure and nozzle geometry impede choking: </a:t>
            </a:r>
            <a:r>
              <a:rPr lang="en" sz="1200">
                <a:solidFill>
                  <a:srgbClr val="595959"/>
                </a:solidFill>
                <a:latin typeface="EB Garamond"/>
                <a:ea typeface="EB Garamond"/>
                <a:cs typeface="EB Garamond"/>
                <a:sym typeface="EB Garamond"/>
              </a:rPr>
              <a:t>Sustainer does not ignite; Embarrassment</a:t>
            </a:r>
            <a:endParaRPr sz="1200">
              <a:solidFill>
                <a:schemeClr val="dk2"/>
              </a:solidFill>
              <a:latin typeface="EB Garamond"/>
              <a:ea typeface="EB Garamond"/>
              <a:cs typeface="EB Garamond"/>
              <a:sym typeface="EB Garamond"/>
            </a:endParaRPr>
          </a:p>
          <a:p>
            <a:pPr indent="0" lvl="0" marL="0" rtl="0" algn="l">
              <a:lnSpc>
                <a:spcPct val="115000"/>
              </a:lnSpc>
              <a:spcBef>
                <a:spcPts val="0"/>
              </a:spcBef>
              <a:spcAft>
                <a:spcPts val="0"/>
              </a:spcAft>
              <a:buNone/>
            </a:pPr>
            <a:r>
              <a:rPr lang="en" sz="1200">
                <a:solidFill>
                  <a:schemeClr val="dk2"/>
                </a:solidFill>
                <a:latin typeface="EB Garamond"/>
                <a:ea typeface="EB Garamond"/>
                <a:cs typeface="EB Garamond"/>
                <a:sym typeface="EB Garamond"/>
              </a:rPr>
              <a:t>O-ring leak in the HEI: </a:t>
            </a:r>
            <a:r>
              <a:rPr lang="en" sz="1200">
                <a:solidFill>
                  <a:srgbClr val="595959"/>
                </a:solidFill>
                <a:latin typeface="EB Garamond"/>
                <a:ea typeface="EB Garamond"/>
                <a:cs typeface="EB Garamond"/>
                <a:sym typeface="EB Garamond"/>
              </a:rPr>
              <a:t>Avionics are fried, thrust exhausts from both sides of the rocket </a:t>
            </a:r>
            <a:endParaRPr sz="1200">
              <a:solidFill>
                <a:schemeClr val="dk2"/>
              </a:solidFill>
              <a:latin typeface="EB Garamond"/>
              <a:ea typeface="EB Garamond"/>
              <a:cs typeface="EB Garamond"/>
              <a:sym typeface="EB Garamond"/>
            </a:endParaRPr>
          </a:p>
          <a:p>
            <a:pPr indent="0" lvl="0" marL="0" rtl="0" algn="l">
              <a:spcBef>
                <a:spcPts val="0"/>
              </a:spcBef>
              <a:spcAft>
                <a:spcPts val="0"/>
              </a:spcAft>
              <a:buNone/>
            </a:pPr>
            <a:r>
              <a:t/>
            </a:r>
            <a:endParaRPr/>
          </a:p>
        </p:txBody>
      </p:sp>
    </p:spTree>
  </p:cSld>
  <p:clrMapOvr>
    <a:masterClrMapping/>
  </p:clrMapOvr>
</p:notes>
</file>

<file path=ppt/notesSlides/notesSlide2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2" name="Shape 2372"/>
        <p:cNvGrpSpPr/>
        <p:nvPr/>
      </p:nvGrpSpPr>
      <p:grpSpPr>
        <a:xfrm>
          <a:off x="0" y="0"/>
          <a:ext cx="0" cy="0"/>
          <a:chOff x="0" y="0"/>
          <a:chExt cx="0" cy="0"/>
        </a:xfrm>
      </p:grpSpPr>
      <p:sp>
        <p:nvSpPr>
          <p:cNvPr id="2373" name="Google Shape;2373;g29a1ab7b459_0_3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4" name="Google Shape;2374;g29a1ab7b459_0_3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2"/>
                </a:solidFill>
                <a:latin typeface="EB Garamond"/>
                <a:ea typeface="EB Garamond"/>
                <a:cs typeface="EB Garamond"/>
                <a:sym typeface="EB Garamond"/>
              </a:rPr>
              <a:t>-Bolts torqued too loose: </a:t>
            </a:r>
            <a:r>
              <a:rPr lang="en" sz="1200">
                <a:solidFill>
                  <a:srgbClr val="595959"/>
                </a:solidFill>
                <a:latin typeface="EB Garamond"/>
                <a:ea typeface="EB Garamond"/>
                <a:cs typeface="EB Garamond"/>
                <a:sym typeface="EB Garamond"/>
              </a:rPr>
              <a:t>Bolt falls out</a:t>
            </a:r>
            <a:endParaRPr sz="1200">
              <a:solidFill>
                <a:srgbClr val="595959"/>
              </a:solidFill>
              <a:latin typeface="EB Garamond"/>
              <a:ea typeface="EB Garamond"/>
              <a:cs typeface="EB Garamond"/>
              <a:sym typeface="EB Garamond"/>
            </a:endParaRPr>
          </a:p>
          <a:p>
            <a:pPr indent="-304800" lvl="0" marL="457200" rtl="0" algn="l">
              <a:spcBef>
                <a:spcPts val="0"/>
              </a:spcBef>
              <a:spcAft>
                <a:spcPts val="0"/>
              </a:spcAft>
              <a:buClr>
                <a:srgbClr val="595959"/>
              </a:buClr>
              <a:buSzPts val="1200"/>
              <a:buFont typeface="EB Garamond"/>
              <a:buChar char="●"/>
            </a:pPr>
            <a:r>
              <a:rPr lang="en" sz="1200">
                <a:solidFill>
                  <a:srgbClr val="595959"/>
                </a:solidFill>
                <a:latin typeface="EB Garamond"/>
                <a:ea typeface="EB Garamond"/>
                <a:cs typeface="EB Garamond"/>
                <a:sym typeface="EB Garamond"/>
              </a:rPr>
              <a:t>Other bolts could follow suit, resulting in part separation</a:t>
            </a:r>
            <a:endParaRPr sz="1200">
              <a:solidFill>
                <a:schemeClr val="dk2"/>
              </a:solidFill>
              <a:latin typeface="EB Garamond"/>
              <a:ea typeface="EB Garamond"/>
              <a:cs typeface="EB Garamond"/>
              <a:sym typeface="EB Garamond"/>
            </a:endParaRPr>
          </a:p>
          <a:p>
            <a:pPr indent="0" lvl="0" marL="0" rtl="0" algn="l">
              <a:lnSpc>
                <a:spcPct val="115000"/>
              </a:lnSpc>
              <a:spcBef>
                <a:spcPts val="0"/>
              </a:spcBef>
              <a:spcAft>
                <a:spcPts val="0"/>
              </a:spcAft>
              <a:buNone/>
            </a:pPr>
            <a:r>
              <a:rPr lang="en" sz="1200">
                <a:solidFill>
                  <a:schemeClr val="dk2"/>
                </a:solidFill>
                <a:latin typeface="EB Garamond"/>
                <a:ea typeface="EB Garamond"/>
                <a:cs typeface="EB Garamond"/>
                <a:sym typeface="EB Garamond"/>
              </a:rPr>
              <a:t>-Bolts torqued too tight: </a:t>
            </a:r>
            <a:r>
              <a:rPr lang="en" sz="1200">
                <a:solidFill>
                  <a:srgbClr val="595959"/>
                </a:solidFill>
                <a:latin typeface="EB Garamond"/>
                <a:ea typeface="EB Garamond"/>
                <a:cs typeface="EB Garamond"/>
                <a:sym typeface="EB Garamond"/>
              </a:rPr>
              <a:t>Bolts experience higher than expected force; shearing  </a:t>
            </a:r>
            <a:endParaRPr b="1" sz="1400"/>
          </a:p>
          <a:p>
            <a:pPr indent="0" lvl="0" marL="0" rtl="0" algn="l">
              <a:lnSpc>
                <a:spcPct val="115000"/>
              </a:lnSpc>
              <a:spcBef>
                <a:spcPts val="0"/>
              </a:spcBef>
              <a:spcAft>
                <a:spcPts val="0"/>
              </a:spcAft>
              <a:buNone/>
            </a:pPr>
            <a:r>
              <a:rPr lang="en" sz="1200">
                <a:solidFill>
                  <a:schemeClr val="dk2"/>
                </a:solidFill>
                <a:latin typeface="EB Garamond"/>
                <a:ea typeface="EB Garamond"/>
                <a:cs typeface="EB Garamond"/>
                <a:sym typeface="EB Garamond"/>
              </a:rPr>
              <a:t>-Propellant mixed wrong:</a:t>
            </a:r>
            <a:r>
              <a:rPr lang="en" sz="1200">
                <a:solidFill>
                  <a:srgbClr val="595959"/>
                </a:solidFill>
                <a:latin typeface="EB Garamond"/>
                <a:ea typeface="EB Garamond"/>
                <a:cs typeface="EB Garamond"/>
                <a:sym typeface="EB Garamond"/>
              </a:rPr>
              <a:t>Burn area and pressure changes unexpectedly</a:t>
            </a:r>
            <a:endParaRPr b="1" sz="1400"/>
          </a:p>
          <a:p>
            <a:pPr indent="0" lvl="0" marL="0" rtl="0" algn="l">
              <a:lnSpc>
                <a:spcPct val="115000"/>
              </a:lnSpc>
              <a:spcBef>
                <a:spcPts val="0"/>
              </a:spcBef>
              <a:spcAft>
                <a:spcPts val="0"/>
              </a:spcAft>
              <a:buNone/>
            </a:pPr>
            <a:r>
              <a:rPr lang="en" sz="1200">
                <a:solidFill>
                  <a:schemeClr val="dk2"/>
                </a:solidFill>
                <a:latin typeface="EB Garamond"/>
                <a:ea typeface="EB Garamond"/>
                <a:cs typeface="EB Garamond"/>
                <a:sym typeface="EB Garamond"/>
              </a:rPr>
              <a:t>-Sealing around nozzle leaks:</a:t>
            </a:r>
            <a:r>
              <a:rPr lang="en" sz="1200">
                <a:solidFill>
                  <a:srgbClr val="595959"/>
                </a:solidFill>
                <a:latin typeface="EB Garamond"/>
                <a:ea typeface="EB Garamond"/>
                <a:cs typeface="EB Garamond"/>
                <a:sym typeface="EB Garamond"/>
              </a:rPr>
              <a:t>Less thrust, Rapid depressurization, Rocket will spin or tilt</a:t>
            </a:r>
            <a:endParaRPr sz="1200">
              <a:solidFill>
                <a:schemeClr val="dk2"/>
              </a:solidFill>
              <a:latin typeface="EB Garamond"/>
              <a:ea typeface="EB Garamond"/>
              <a:cs typeface="EB Garamond"/>
              <a:sym typeface="EB Garamond"/>
            </a:endParaRPr>
          </a:p>
          <a:p>
            <a:pPr indent="0" lvl="0" marL="0" rtl="0" algn="l">
              <a:lnSpc>
                <a:spcPct val="115000"/>
              </a:lnSpc>
              <a:spcBef>
                <a:spcPts val="0"/>
              </a:spcBef>
              <a:spcAft>
                <a:spcPts val="0"/>
              </a:spcAft>
              <a:buNone/>
            </a:pPr>
            <a:r>
              <a:rPr lang="en" sz="1200">
                <a:solidFill>
                  <a:schemeClr val="dk2"/>
                </a:solidFill>
                <a:latin typeface="EB Garamond"/>
                <a:ea typeface="EB Garamond"/>
                <a:cs typeface="EB Garamond"/>
                <a:sym typeface="EB Garamond"/>
              </a:rPr>
              <a:t>-Bolt breaking: </a:t>
            </a:r>
            <a:r>
              <a:rPr lang="en" sz="1200">
                <a:solidFill>
                  <a:srgbClr val="595959"/>
                </a:solidFill>
                <a:latin typeface="EB Garamond"/>
                <a:ea typeface="EB Garamond"/>
                <a:cs typeface="EB Garamond"/>
                <a:sym typeface="EB Garamond"/>
              </a:rPr>
              <a:t>Closure tilts, resulting in an unbalanced rocket</a:t>
            </a:r>
            <a:endParaRPr sz="1200">
              <a:solidFill>
                <a:schemeClr val="dk2"/>
              </a:solidFill>
              <a:latin typeface="EB Garamond"/>
              <a:ea typeface="EB Garamond"/>
              <a:cs typeface="EB Garamond"/>
              <a:sym typeface="EB Garamond"/>
            </a:endParaRPr>
          </a:p>
          <a:p>
            <a:pPr indent="0" lvl="0" marL="0" rtl="0" algn="l">
              <a:lnSpc>
                <a:spcPct val="115000"/>
              </a:lnSpc>
              <a:spcBef>
                <a:spcPts val="0"/>
              </a:spcBef>
              <a:spcAft>
                <a:spcPts val="0"/>
              </a:spcAft>
              <a:buNone/>
            </a:pPr>
            <a:r>
              <a:rPr lang="en" sz="1200">
                <a:solidFill>
                  <a:schemeClr val="dk2"/>
                </a:solidFill>
                <a:latin typeface="EB Garamond"/>
                <a:ea typeface="EB Garamond"/>
                <a:cs typeface="EB Garamond"/>
                <a:sym typeface="EB Garamond"/>
              </a:rPr>
              <a:t>Forward closure not sealed properly:</a:t>
            </a:r>
            <a:r>
              <a:rPr lang="en" sz="1200">
                <a:solidFill>
                  <a:srgbClr val="595959"/>
                </a:solidFill>
                <a:highlight>
                  <a:srgbClr val="202124"/>
                </a:highlight>
                <a:latin typeface="EB Garamond"/>
                <a:ea typeface="EB Garamond"/>
                <a:cs typeface="EB Garamond"/>
                <a:sym typeface="EB Garamond"/>
              </a:rPr>
              <a:t>‎</a:t>
            </a:r>
            <a:r>
              <a:rPr lang="en" sz="1200">
                <a:solidFill>
                  <a:srgbClr val="595959"/>
                </a:solidFill>
                <a:uFill>
                  <a:noFill/>
                </a:uFill>
                <a:latin typeface="EB Garamond"/>
                <a:ea typeface="EB Garamond"/>
                <a:cs typeface="EB Garamond"/>
                <a:sym typeface="EB Garamond"/>
                <a:hlinkClick r:id="rId2">
                  <a:extLst>
                    <a:ext uri="{A12FA001-AC4F-418D-AE19-62706E023703}">
                      <ahyp:hlinkClr val="tx"/>
                    </a:ext>
                  </a:extLst>
                </a:hlinkClick>
              </a:rPr>
              <a:t>️‍</a:t>
            </a:r>
            <a:r>
              <a:rPr lang="en" sz="1200">
                <a:solidFill>
                  <a:srgbClr val="595959"/>
                </a:solidFill>
                <a:latin typeface="EB Garamond"/>
                <a:ea typeface="EB Garamond"/>
                <a:cs typeface="EB Garamond"/>
                <a:sym typeface="EB Garamond"/>
              </a:rPr>
              <a:t>Sustainer propellant ignited; trajectory tilted</a:t>
            </a:r>
            <a:endParaRPr sz="1200">
              <a:solidFill>
                <a:schemeClr val="dk2"/>
              </a:solidFill>
              <a:latin typeface="EB Garamond"/>
              <a:ea typeface="EB Garamond"/>
              <a:cs typeface="EB Garamond"/>
              <a:sym typeface="EB Garamond"/>
            </a:endParaRPr>
          </a:p>
          <a:p>
            <a:pPr indent="0" lvl="0" marL="0" rtl="0" algn="l">
              <a:spcBef>
                <a:spcPts val="0"/>
              </a:spcBef>
              <a:spcAft>
                <a:spcPts val="0"/>
              </a:spcAft>
              <a:buNone/>
            </a:pPr>
            <a:r>
              <a:t/>
            </a:r>
            <a:endParaRPr/>
          </a:p>
        </p:txBody>
      </p:sp>
    </p:spTree>
  </p:cSld>
  <p:clrMapOvr>
    <a:masterClrMapping/>
  </p:clrMapOvr>
</p:notes>
</file>

<file path=ppt/notesSlides/notesSlide2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5" name="Shape 2385"/>
        <p:cNvGrpSpPr/>
        <p:nvPr/>
      </p:nvGrpSpPr>
      <p:grpSpPr>
        <a:xfrm>
          <a:off x="0" y="0"/>
          <a:ext cx="0" cy="0"/>
          <a:chOff x="0" y="0"/>
          <a:chExt cx="0" cy="0"/>
        </a:xfrm>
      </p:grpSpPr>
      <p:sp>
        <p:nvSpPr>
          <p:cNvPr id="2386" name="Google Shape;2386;g29a1ab7b459_0_37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7" name="Google Shape;2387;g29a1ab7b459_0_37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2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2" name="Shape 2392"/>
        <p:cNvGrpSpPr/>
        <p:nvPr/>
      </p:nvGrpSpPr>
      <p:grpSpPr>
        <a:xfrm>
          <a:off x="0" y="0"/>
          <a:ext cx="0" cy="0"/>
          <a:chOff x="0" y="0"/>
          <a:chExt cx="0" cy="0"/>
        </a:xfrm>
      </p:grpSpPr>
      <p:sp>
        <p:nvSpPr>
          <p:cNvPr id="2393" name="Google Shape;2393;g29a1ab7b459_0_37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4" name="Google Shape;2394;g29a1ab7b459_0_37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29a1ab7b459_0_16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29a1ab7b459_0_16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9" name="Shape 2399"/>
        <p:cNvGrpSpPr/>
        <p:nvPr/>
      </p:nvGrpSpPr>
      <p:grpSpPr>
        <a:xfrm>
          <a:off x="0" y="0"/>
          <a:ext cx="0" cy="0"/>
          <a:chOff x="0" y="0"/>
          <a:chExt cx="0" cy="0"/>
        </a:xfrm>
      </p:grpSpPr>
      <p:sp>
        <p:nvSpPr>
          <p:cNvPr id="2400" name="Google Shape;2400;g29a1ab7b459_0_37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1" name="Google Shape;2401;g29a1ab7b459_0_37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2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7" name="Shape 2407"/>
        <p:cNvGrpSpPr/>
        <p:nvPr/>
      </p:nvGrpSpPr>
      <p:grpSpPr>
        <a:xfrm>
          <a:off x="0" y="0"/>
          <a:ext cx="0" cy="0"/>
          <a:chOff x="0" y="0"/>
          <a:chExt cx="0" cy="0"/>
        </a:xfrm>
      </p:grpSpPr>
      <p:sp>
        <p:nvSpPr>
          <p:cNvPr id="2408" name="Google Shape;2408;g29a1ab7b459_0_37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9" name="Google Shape;2409;g29a1ab7b459_0_37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p:txBody>
      </p:sp>
    </p:spTree>
  </p:cSld>
  <p:clrMapOvr>
    <a:masterClrMapping/>
  </p:clrMapOvr>
</p:notes>
</file>

<file path=ppt/notesSlides/notesSlide2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3" name="Shape 2413"/>
        <p:cNvGrpSpPr/>
        <p:nvPr/>
      </p:nvGrpSpPr>
      <p:grpSpPr>
        <a:xfrm>
          <a:off x="0" y="0"/>
          <a:ext cx="0" cy="0"/>
          <a:chOff x="0" y="0"/>
          <a:chExt cx="0" cy="0"/>
        </a:xfrm>
      </p:grpSpPr>
      <p:sp>
        <p:nvSpPr>
          <p:cNvPr id="2414" name="Google Shape;2414;g29a1ab7b459_0_37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5" name="Google Shape;2415;g29a1ab7b459_0_37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Alex</a:t>
            </a:r>
            <a:endParaRPr b="1"/>
          </a:p>
          <a:p>
            <a:pPr indent="0" lvl="0" marL="0" rtl="0" algn="l">
              <a:spcBef>
                <a:spcPts val="0"/>
              </a:spcBef>
              <a:spcAft>
                <a:spcPts val="0"/>
              </a:spcAft>
              <a:buNone/>
            </a:pPr>
            <a:r>
              <a:rPr lang="en"/>
              <a:t>Cross section with the case and mission package tube</a:t>
            </a:r>
            <a:endParaRPr/>
          </a:p>
          <a:p>
            <a:pPr indent="0" lvl="0" marL="0" rtl="0" algn="l">
              <a:spcBef>
                <a:spcPts val="0"/>
              </a:spcBef>
              <a:spcAft>
                <a:spcPts val="0"/>
              </a:spcAft>
              <a:buNone/>
            </a:pPr>
            <a:r>
              <a:t/>
            </a:r>
            <a:endParaRPr/>
          </a:p>
        </p:txBody>
      </p:sp>
    </p:spTree>
  </p:cSld>
  <p:clrMapOvr>
    <a:masterClrMapping/>
  </p:clrMapOvr>
</p:notes>
</file>

<file path=ppt/notesSlides/notesSlide2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4" name="Shape 2434"/>
        <p:cNvGrpSpPr/>
        <p:nvPr/>
      </p:nvGrpSpPr>
      <p:grpSpPr>
        <a:xfrm>
          <a:off x="0" y="0"/>
          <a:ext cx="0" cy="0"/>
          <a:chOff x="0" y="0"/>
          <a:chExt cx="0" cy="0"/>
        </a:xfrm>
      </p:grpSpPr>
      <p:sp>
        <p:nvSpPr>
          <p:cNvPr id="2435" name="Google Shape;2435;g29a1ab7b459_0_37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6" name="Google Shape;2436;g29a1ab7b459_0_37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29a1ab7b459_0_16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1" name="Google Shape;581;g29a1ab7b459_0_16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g29a1ab7b459_0_16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9" name="Google Shape;589;g29a1ab7b459_0_16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29a1ab7b459_0_16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29a1ab7b459_0_16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2" name="Shape 612"/>
        <p:cNvGrpSpPr/>
        <p:nvPr/>
      </p:nvGrpSpPr>
      <p:grpSpPr>
        <a:xfrm>
          <a:off x="0" y="0"/>
          <a:ext cx="0" cy="0"/>
          <a:chOff x="0" y="0"/>
          <a:chExt cx="0" cy="0"/>
        </a:xfrm>
      </p:grpSpPr>
      <p:sp>
        <p:nvSpPr>
          <p:cNvPr id="613" name="Google Shape;613;g29a1ab7b459_0_17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4" name="Google Shape;614;g29a1ab7b459_0_17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1" name="Shape 621"/>
        <p:cNvGrpSpPr/>
        <p:nvPr/>
      </p:nvGrpSpPr>
      <p:grpSpPr>
        <a:xfrm>
          <a:off x="0" y="0"/>
          <a:ext cx="0" cy="0"/>
          <a:chOff x="0" y="0"/>
          <a:chExt cx="0" cy="0"/>
        </a:xfrm>
      </p:grpSpPr>
      <p:sp>
        <p:nvSpPr>
          <p:cNvPr id="622" name="Google Shape;622;g29a1ab7b459_0_17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3" name="Google Shape;623;g29a1ab7b459_0_17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0" name="Shape 630"/>
        <p:cNvGrpSpPr/>
        <p:nvPr/>
      </p:nvGrpSpPr>
      <p:grpSpPr>
        <a:xfrm>
          <a:off x="0" y="0"/>
          <a:ext cx="0" cy="0"/>
          <a:chOff x="0" y="0"/>
          <a:chExt cx="0" cy="0"/>
        </a:xfrm>
      </p:grpSpPr>
      <p:sp>
        <p:nvSpPr>
          <p:cNvPr id="631" name="Google Shape;631;g29a1ab7b459_0_17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2" name="Google Shape;632;g29a1ab7b459_0_17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g29a1ab7b459_0_17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0" name="Google Shape;640;g29a1ab7b459_0_17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7" name="Shape 647"/>
        <p:cNvGrpSpPr/>
        <p:nvPr/>
      </p:nvGrpSpPr>
      <p:grpSpPr>
        <a:xfrm>
          <a:off x="0" y="0"/>
          <a:ext cx="0" cy="0"/>
          <a:chOff x="0" y="0"/>
          <a:chExt cx="0" cy="0"/>
        </a:xfrm>
      </p:grpSpPr>
      <p:sp>
        <p:nvSpPr>
          <p:cNvPr id="648" name="Google Shape;648;g29a1ab7b459_0_17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9" name="Google Shape;649;g29a1ab7b459_0_17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99c7bae1e7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99c7bae1e7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2" name="Shape 662"/>
        <p:cNvGrpSpPr/>
        <p:nvPr/>
      </p:nvGrpSpPr>
      <p:grpSpPr>
        <a:xfrm>
          <a:off x="0" y="0"/>
          <a:ext cx="0" cy="0"/>
          <a:chOff x="0" y="0"/>
          <a:chExt cx="0" cy="0"/>
        </a:xfrm>
      </p:grpSpPr>
      <p:sp>
        <p:nvSpPr>
          <p:cNvPr id="663" name="Google Shape;663;g29a1ab7b459_0_17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4" name="Google Shape;664;g29a1ab7b459_0_17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g29a1ab7b459_0_17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2" name="Google Shape;672;g29a1ab7b459_0_17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g29a1ab7b459_0_1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1" name="Google Shape;691;g29a1ab7b459_0_1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g29a1ab7b459_0_17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8" name="Google Shape;698;g29a1ab7b459_0_17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3" name="Shape 703"/>
        <p:cNvGrpSpPr/>
        <p:nvPr/>
      </p:nvGrpSpPr>
      <p:grpSpPr>
        <a:xfrm>
          <a:off x="0" y="0"/>
          <a:ext cx="0" cy="0"/>
          <a:chOff x="0" y="0"/>
          <a:chExt cx="0" cy="0"/>
        </a:xfrm>
      </p:grpSpPr>
      <p:sp>
        <p:nvSpPr>
          <p:cNvPr id="704" name="Google Shape;704;g29a1ab7b459_0_17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5" name="Google Shape;705;g29a1ab7b459_0_17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0" name="Shape 710"/>
        <p:cNvGrpSpPr/>
        <p:nvPr/>
      </p:nvGrpSpPr>
      <p:grpSpPr>
        <a:xfrm>
          <a:off x="0" y="0"/>
          <a:ext cx="0" cy="0"/>
          <a:chOff x="0" y="0"/>
          <a:chExt cx="0" cy="0"/>
        </a:xfrm>
      </p:grpSpPr>
      <p:sp>
        <p:nvSpPr>
          <p:cNvPr id="711" name="Google Shape;711;g29a1ab7b459_0_17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2" name="Google Shape;712;g29a1ab7b459_0_17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6" name="Shape 716"/>
        <p:cNvGrpSpPr/>
        <p:nvPr/>
      </p:nvGrpSpPr>
      <p:grpSpPr>
        <a:xfrm>
          <a:off x="0" y="0"/>
          <a:ext cx="0" cy="0"/>
          <a:chOff x="0" y="0"/>
          <a:chExt cx="0" cy="0"/>
        </a:xfrm>
      </p:grpSpPr>
      <p:sp>
        <p:nvSpPr>
          <p:cNvPr id="717" name="Google Shape;717;g29a1ab7b459_0_17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8" name="Google Shape;718;g29a1ab7b459_0_17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29a1ab7b459_0_18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4" name="Google Shape;724;g29a1ab7b459_0_18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9" name="Shape 729"/>
        <p:cNvGrpSpPr/>
        <p:nvPr/>
      </p:nvGrpSpPr>
      <p:grpSpPr>
        <a:xfrm>
          <a:off x="0" y="0"/>
          <a:ext cx="0" cy="0"/>
          <a:chOff x="0" y="0"/>
          <a:chExt cx="0" cy="0"/>
        </a:xfrm>
      </p:grpSpPr>
      <p:sp>
        <p:nvSpPr>
          <p:cNvPr id="730" name="Google Shape;730;g29a1ab7b459_0_18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1" name="Google Shape;731;g29a1ab7b459_0_18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g29a1ab7b459_0_18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4" name="Google Shape;744;g29a1ab7b459_0_18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99c7bae1e7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99c7bae1e7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g29a1ab7b459_0_18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6" name="Google Shape;756;g29a1ab7b459_0_18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3" name="Shape 763"/>
        <p:cNvGrpSpPr/>
        <p:nvPr/>
      </p:nvGrpSpPr>
      <p:grpSpPr>
        <a:xfrm>
          <a:off x="0" y="0"/>
          <a:ext cx="0" cy="0"/>
          <a:chOff x="0" y="0"/>
          <a:chExt cx="0" cy="0"/>
        </a:xfrm>
      </p:grpSpPr>
      <p:sp>
        <p:nvSpPr>
          <p:cNvPr id="764" name="Google Shape;764;g29a1ab7b459_0_18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5" name="Google Shape;765;g29a1ab7b459_0_18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 name="Shape 778"/>
        <p:cNvGrpSpPr/>
        <p:nvPr/>
      </p:nvGrpSpPr>
      <p:grpSpPr>
        <a:xfrm>
          <a:off x="0" y="0"/>
          <a:ext cx="0" cy="0"/>
          <a:chOff x="0" y="0"/>
          <a:chExt cx="0" cy="0"/>
        </a:xfrm>
      </p:grpSpPr>
      <p:sp>
        <p:nvSpPr>
          <p:cNvPr id="779" name="Google Shape;779;g29a1ab7b459_0_18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0" name="Google Shape;780;g29a1ab7b459_0_18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3" name="Shape 793"/>
        <p:cNvGrpSpPr/>
        <p:nvPr/>
      </p:nvGrpSpPr>
      <p:grpSpPr>
        <a:xfrm>
          <a:off x="0" y="0"/>
          <a:ext cx="0" cy="0"/>
          <a:chOff x="0" y="0"/>
          <a:chExt cx="0" cy="0"/>
        </a:xfrm>
      </p:grpSpPr>
      <p:sp>
        <p:nvSpPr>
          <p:cNvPr id="794" name="Google Shape;794;g29a1ab7b459_0_18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5" name="Google Shape;795;g29a1ab7b459_0_18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4" name="Shape 804"/>
        <p:cNvGrpSpPr/>
        <p:nvPr/>
      </p:nvGrpSpPr>
      <p:grpSpPr>
        <a:xfrm>
          <a:off x="0" y="0"/>
          <a:ext cx="0" cy="0"/>
          <a:chOff x="0" y="0"/>
          <a:chExt cx="0" cy="0"/>
        </a:xfrm>
      </p:grpSpPr>
      <p:sp>
        <p:nvSpPr>
          <p:cNvPr id="805" name="Google Shape;805;g29a1ab7b459_0_18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6" name="Google Shape;806;g29a1ab7b459_0_18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3" name="Shape 813"/>
        <p:cNvGrpSpPr/>
        <p:nvPr/>
      </p:nvGrpSpPr>
      <p:grpSpPr>
        <a:xfrm>
          <a:off x="0" y="0"/>
          <a:ext cx="0" cy="0"/>
          <a:chOff x="0" y="0"/>
          <a:chExt cx="0" cy="0"/>
        </a:xfrm>
      </p:grpSpPr>
      <p:sp>
        <p:nvSpPr>
          <p:cNvPr id="814" name="Google Shape;814;g29a1ab7b459_0_18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5" name="Google Shape;815;g29a1ab7b459_0_18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3" name="Shape 823"/>
        <p:cNvGrpSpPr/>
        <p:nvPr/>
      </p:nvGrpSpPr>
      <p:grpSpPr>
        <a:xfrm>
          <a:off x="0" y="0"/>
          <a:ext cx="0" cy="0"/>
          <a:chOff x="0" y="0"/>
          <a:chExt cx="0" cy="0"/>
        </a:xfrm>
      </p:grpSpPr>
      <p:sp>
        <p:nvSpPr>
          <p:cNvPr id="824" name="Google Shape;824;g29a1ab7b459_0_18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5" name="Google Shape;825;g29a1ab7b459_0_18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5" name="Shape 835"/>
        <p:cNvGrpSpPr/>
        <p:nvPr/>
      </p:nvGrpSpPr>
      <p:grpSpPr>
        <a:xfrm>
          <a:off x="0" y="0"/>
          <a:ext cx="0" cy="0"/>
          <a:chOff x="0" y="0"/>
          <a:chExt cx="0" cy="0"/>
        </a:xfrm>
      </p:grpSpPr>
      <p:sp>
        <p:nvSpPr>
          <p:cNvPr id="836" name="Google Shape;836;g29a1ab7b459_0_19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7" name="Google Shape;837;g29a1ab7b459_0_19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2" name="Shape 842"/>
        <p:cNvGrpSpPr/>
        <p:nvPr/>
      </p:nvGrpSpPr>
      <p:grpSpPr>
        <a:xfrm>
          <a:off x="0" y="0"/>
          <a:ext cx="0" cy="0"/>
          <a:chOff x="0" y="0"/>
          <a:chExt cx="0" cy="0"/>
        </a:xfrm>
      </p:grpSpPr>
      <p:sp>
        <p:nvSpPr>
          <p:cNvPr id="843" name="Google Shape;843;g29a1ab7b459_0_19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4" name="Google Shape;844;g29a1ab7b459_0_19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0" name="Shape 850"/>
        <p:cNvGrpSpPr/>
        <p:nvPr/>
      </p:nvGrpSpPr>
      <p:grpSpPr>
        <a:xfrm>
          <a:off x="0" y="0"/>
          <a:ext cx="0" cy="0"/>
          <a:chOff x="0" y="0"/>
          <a:chExt cx="0" cy="0"/>
        </a:xfrm>
      </p:grpSpPr>
      <p:sp>
        <p:nvSpPr>
          <p:cNvPr id="851" name="Google Shape;851;g29a1ab7b459_0_19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2" name="Google Shape;852;g29a1ab7b459_0_19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99c7bae1e7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99c7bae1e7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7" name="Shape 857"/>
        <p:cNvGrpSpPr/>
        <p:nvPr/>
      </p:nvGrpSpPr>
      <p:grpSpPr>
        <a:xfrm>
          <a:off x="0" y="0"/>
          <a:ext cx="0" cy="0"/>
          <a:chOff x="0" y="0"/>
          <a:chExt cx="0" cy="0"/>
        </a:xfrm>
      </p:grpSpPr>
      <p:sp>
        <p:nvSpPr>
          <p:cNvPr id="858" name="Google Shape;858;g29a1ab7b459_0_19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9" name="Google Shape;859;g29a1ab7b459_0_19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4" name="Shape 864"/>
        <p:cNvGrpSpPr/>
        <p:nvPr/>
      </p:nvGrpSpPr>
      <p:grpSpPr>
        <a:xfrm>
          <a:off x="0" y="0"/>
          <a:ext cx="0" cy="0"/>
          <a:chOff x="0" y="0"/>
          <a:chExt cx="0" cy="0"/>
        </a:xfrm>
      </p:grpSpPr>
      <p:sp>
        <p:nvSpPr>
          <p:cNvPr id="865" name="Google Shape;865;g29a1ab7b459_0_19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6" name="Google Shape;866;g29a1ab7b459_0_19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1" name="Shape 871"/>
        <p:cNvGrpSpPr/>
        <p:nvPr/>
      </p:nvGrpSpPr>
      <p:grpSpPr>
        <a:xfrm>
          <a:off x="0" y="0"/>
          <a:ext cx="0" cy="0"/>
          <a:chOff x="0" y="0"/>
          <a:chExt cx="0" cy="0"/>
        </a:xfrm>
      </p:grpSpPr>
      <p:sp>
        <p:nvSpPr>
          <p:cNvPr id="872" name="Google Shape;872;g29a1ab7b459_0_19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3" name="Google Shape;873;g29a1ab7b459_0_19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7" name="Shape 877"/>
        <p:cNvGrpSpPr/>
        <p:nvPr/>
      </p:nvGrpSpPr>
      <p:grpSpPr>
        <a:xfrm>
          <a:off x="0" y="0"/>
          <a:ext cx="0" cy="0"/>
          <a:chOff x="0" y="0"/>
          <a:chExt cx="0" cy="0"/>
        </a:xfrm>
      </p:grpSpPr>
      <p:sp>
        <p:nvSpPr>
          <p:cNvPr id="878" name="Google Shape;878;g29a1ab7b459_0_19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9" name="Google Shape;879;g29a1ab7b459_0_19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3" name="Shape 883"/>
        <p:cNvGrpSpPr/>
        <p:nvPr/>
      </p:nvGrpSpPr>
      <p:grpSpPr>
        <a:xfrm>
          <a:off x="0" y="0"/>
          <a:ext cx="0" cy="0"/>
          <a:chOff x="0" y="0"/>
          <a:chExt cx="0" cy="0"/>
        </a:xfrm>
      </p:grpSpPr>
      <p:sp>
        <p:nvSpPr>
          <p:cNvPr id="884" name="Google Shape;884;g29a1ab7b459_0_19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5" name="Google Shape;885;g29a1ab7b459_0_19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g29a1ab7b459_0_19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5" name="Google Shape;895;g29a1ab7b459_0_19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0" name="Shape 900"/>
        <p:cNvGrpSpPr/>
        <p:nvPr/>
      </p:nvGrpSpPr>
      <p:grpSpPr>
        <a:xfrm>
          <a:off x="0" y="0"/>
          <a:ext cx="0" cy="0"/>
          <a:chOff x="0" y="0"/>
          <a:chExt cx="0" cy="0"/>
        </a:xfrm>
      </p:grpSpPr>
      <p:sp>
        <p:nvSpPr>
          <p:cNvPr id="901" name="Google Shape;901;g29a1ab7b459_0_19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2" name="Google Shape;902;g29a1ab7b459_0_19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9" name="Shape 909"/>
        <p:cNvGrpSpPr/>
        <p:nvPr/>
      </p:nvGrpSpPr>
      <p:grpSpPr>
        <a:xfrm>
          <a:off x="0" y="0"/>
          <a:ext cx="0" cy="0"/>
          <a:chOff x="0" y="0"/>
          <a:chExt cx="0" cy="0"/>
        </a:xfrm>
      </p:grpSpPr>
      <p:sp>
        <p:nvSpPr>
          <p:cNvPr id="910" name="Google Shape;910;g29a1ab7b459_0_19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1" name="Google Shape;911;g29a1ab7b459_0_19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7" name="Shape 917"/>
        <p:cNvGrpSpPr/>
        <p:nvPr/>
      </p:nvGrpSpPr>
      <p:grpSpPr>
        <a:xfrm>
          <a:off x="0" y="0"/>
          <a:ext cx="0" cy="0"/>
          <a:chOff x="0" y="0"/>
          <a:chExt cx="0" cy="0"/>
        </a:xfrm>
      </p:grpSpPr>
      <p:sp>
        <p:nvSpPr>
          <p:cNvPr id="918" name="Google Shape;918;g29a1ab7b459_0_19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9" name="Google Shape;919;g29a1ab7b459_0_19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5" name="Shape 925"/>
        <p:cNvGrpSpPr/>
        <p:nvPr/>
      </p:nvGrpSpPr>
      <p:grpSpPr>
        <a:xfrm>
          <a:off x="0" y="0"/>
          <a:ext cx="0" cy="0"/>
          <a:chOff x="0" y="0"/>
          <a:chExt cx="0" cy="0"/>
        </a:xfrm>
      </p:grpSpPr>
      <p:sp>
        <p:nvSpPr>
          <p:cNvPr id="926" name="Google Shape;926;g29a1ab7b459_0_19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7" name="Google Shape;927;g29a1ab7b459_0_19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9a1ab7b459_0_1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9a1ab7b459_0_1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3" name="Shape 933"/>
        <p:cNvGrpSpPr/>
        <p:nvPr/>
      </p:nvGrpSpPr>
      <p:grpSpPr>
        <a:xfrm>
          <a:off x="0" y="0"/>
          <a:ext cx="0" cy="0"/>
          <a:chOff x="0" y="0"/>
          <a:chExt cx="0" cy="0"/>
        </a:xfrm>
      </p:grpSpPr>
      <p:sp>
        <p:nvSpPr>
          <p:cNvPr id="934" name="Google Shape;934;g29a1ab7b459_0_19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5" name="Google Shape;935;g29a1ab7b459_0_19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https://teknic.com/products/brushless-servo-motors/hudson-motors-ready-ship/</a:t>
            </a:r>
            <a:endParaRPr/>
          </a:p>
          <a:p>
            <a:pPr indent="0" lvl="0" marL="0" rtl="0" algn="l">
              <a:spcBef>
                <a:spcPts val="0"/>
              </a:spcBef>
              <a:spcAft>
                <a:spcPts val="0"/>
              </a:spcAft>
              <a:buNone/>
            </a:pPr>
            <a:r>
              <a:rPr lang="en" u="sng">
                <a:solidFill>
                  <a:schemeClr val="hlink"/>
                </a:solidFill>
                <a:hlinkClick r:id="rId3"/>
              </a:rPr>
              <a:t>https://teknic.com/hudson-model/M-3432S-LN-08D/?model_voltage=300</a:t>
            </a:r>
            <a:endParaRPr/>
          </a:p>
          <a:p>
            <a:pPr indent="0" lvl="0" marL="0" rtl="0" algn="l">
              <a:spcBef>
                <a:spcPts val="0"/>
              </a:spcBef>
              <a:spcAft>
                <a:spcPts val="0"/>
              </a:spcAft>
              <a:buClr>
                <a:schemeClr val="dk1"/>
              </a:buClr>
              <a:buSzPts val="1100"/>
              <a:buFont typeface="Arial"/>
              <a:buNone/>
            </a:pPr>
            <a:r>
              <a:rPr lang="en" sz="1200" u="sng">
                <a:solidFill>
                  <a:srgbClr val="0097A7"/>
                </a:solidFill>
                <a:latin typeface="Times New Roman"/>
                <a:ea typeface="Times New Roman"/>
                <a:cs typeface="Times New Roman"/>
                <a:sym typeface="Times New Roman"/>
                <a:hlinkClick r:id="rId4">
                  <a:extLst>
                    <a:ext uri="{A12FA001-AC4F-418D-AE19-62706E023703}">
                      <ahyp:hlinkClr val="tx"/>
                    </a:ext>
                  </a:extLst>
                </a:hlinkClick>
              </a:rPr>
              <a:t>http://www.ee.ic.ac.uk/pcheung/teaching/DE1_EE/stores/sg90_datasheet.pdf</a:t>
            </a:r>
            <a:endParaRPr/>
          </a:p>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7" name="Shape 947"/>
        <p:cNvGrpSpPr/>
        <p:nvPr/>
      </p:nvGrpSpPr>
      <p:grpSpPr>
        <a:xfrm>
          <a:off x="0" y="0"/>
          <a:ext cx="0" cy="0"/>
          <a:chOff x="0" y="0"/>
          <a:chExt cx="0" cy="0"/>
        </a:xfrm>
      </p:grpSpPr>
      <p:sp>
        <p:nvSpPr>
          <p:cNvPr id="948" name="Google Shape;948;g29a1ab7b459_0_20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9" name="Google Shape;949;g29a1ab7b459_0_20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7" name="Shape 957"/>
        <p:cNvGrpSpPr/>
        <p:nvPr/>
      </p:nvGrpSpPr>
      <p:grpSpPr>
        <a:xfrm>
          <a:off x="0" y="0"/>
          <a:ext cx="0" cy="0"/>
          <a:chOff x="0" y="0"/>
          <a:chExt cx="0" cy="0"/>
        </a:xfrm>
      </p:grpSpPr>
      <p:sp>
        <p:nvSpPr>
          <p:cNvPr id="958" name="Google Shape;958;g29a1ab7b459_0_20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9" name="Google Shape;959;g29a1ab7b459_0_20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4" name="Shape 964"/>
        <p:cNvGrpSpPr/>
        <p:nvPr/>
      </p:nvGrpSpPr>
      <p:grpSpPr>
        <a:xfrm>
          <a:off x="0" y="0"/>
          <a:ext cx="0" cy="0"/>
          <a:chOff x="0" y="0"/>
          <a:chExt cx="0" cy="0"/>
        </a:xfrm>
      </p:grpSpPr>
      <p:sp>
        <p:nvSpPr>
          <p:cNvPr id="965" name="Google Shape;965;g29a1ab7b459_0_20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6" name="Google Shape;966;g29a1ab7b459_0_20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6" name="Shape 976"/>
        <p:cNvGrpSpPr/>
        <p:nvPr/>
      </p:nvGrpSpPr>
      <p:grpSpPr>
        <a:xfrm>
          <a:off x="0" y="0"/>
          <a:ext cx="0" cy="0"/>
          <a:chOff x="0" y="0"/>
          <a:chExt cx="0" cy="0"/>
        </a:xfrm>
      </p:grpSpPr>
      <p:sp>
        <p:nvSpPr>
          <p:cNvPr id="977" name="Google Shape;977;g29a1ab7b459_0_20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8" name="Google Shape;978;g29a1ab7b459_0_20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3" name="Shape 983"/>
        <p:cNvGrpSpPr/>
        <p:nvPr/>
      </p:nvGrpSpPr>
      <p:grpSpPr>
        <a:xfrm>
          <a:off x="0" y="0"/>
          <a:ext cx="0" cy="0"/>
          <a:chOff x="0" y="0"/>
          <a:chExt cx="0" cy="0"/>
        </a:xfrm>
      </p:grpSpPr>
      <p:sp>
        <p:nvSpPr>
          <p:cNvPr id="984" name="Google Shape;984;g29a1ab7b459_0_20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5" name="Google Shape;985;g29a1ab7b459_0_20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0" name="Shape 990"/>
        <p:cNvGrpSpPr/>
        <p:nvPr/>
      </p:nvGrpSpPr>
      <p:grpSpPr>
        <a:xfrm>
          <a:off x="0" y="0"/>
          <a:ext cx="0" cy="0"/>
          <a:chOff x="0" y="0"/>
          <a:chExt cx="0" cy="0"/>
        </a:xfrm>
      </p:grpSpPr>
      <p:sp>
        <p:nvSpPr>
          <p:cNvPr id="991" name="Google Shape;991;g29a1ab7b459_0_20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2" name="Google Shape;992;g29a1ab7b459_0_20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6" name="Shape 996"/>
        <p:cNvGrpSpPr/>
        <p:nvPr/>
      </p:nvGrpSpPr>
      <p:grpSpPr>
        <a:xfrm>
          <a:off x="0" y="0"/>
          <a:ext cx="0" cy="0"/>
          <a:chOff x="0" y="0"/>
          <a:chExt cx="0" cy="0"/>
        </a:xfrm>
      </p:grpSpPr>
      <p:sp>
        <p:nvSpPr>
          <p:cNvPr id="997" name="Google Shape;997;g29a1ab7b459_0_20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8" name="Google Shape;998;g29a1ab7b459_0_20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3" name="Shape 1003"/>
        <p:cNvGrpSpPr/>
        <p:nvPr/>
      </p:nvGrpSpPr>
      <p:grpSpPr>
        <a:xfrm>
          <a:off x="0" y="0"/>
          <a:ext cx="0" cy="0"/>
          <a:chOff x="0" y="0"/>
          <a:chExt cx="0" cy="0"/>
        </a:xfrm>
      </p:grpSpPr>
      <p:sp>
        <p:nvSpPr>
          <p:cNvPr id="1004" name="Google Shape;1004;g29a1ab7b459_0_20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5" name="Google Shape;1005;g29a1ab7b459_0_20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0" name="Shape 1010"/>
        <p:cNvGrpSpPr/>
        <p:nvPr/>
      </p:nvGrpSpPr>
      <p:grpSpPr>
        <a:xfrm>
          <a:off x="0" y="0"/>
          <a:ext cx="0" cy="0"/>
          <a:chOff x="0" y="0"/>
          <a:chExt cx="0" cy="0"/>
        </a:xfrm>
      </p:grpSpPr>
      <p:sp>
        <p:nvSpPr>
          <p:cNvPr id="1011" name="Google Shape;1011;g29a1ab7b459_0_20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2" name="Google Shape;1012;g29a1ab7b459_0_20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9a1ab7b459_0_1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9a1ab7b459_0_1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Updated</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7" name="Shape 1017"/>
        <p:cNvGrpSpPr/>
        <p:nvPr/>
      </p:nvGrpSpPr>
      <p:grpSpPr>
        <a:xfrm>
          <a:off x="0" y="0"/>
          <a:ext cx="0" cy="0"/>
          <a:chOff x="0" y="0"/>
          <a:chExt cx="0" cy="0"/>
        </a:xfrm>
      </p:grpSpPr>
      <p:sp>
        <p:nvSpPr>
          <p:cNvPr id="1018" name="Google Shape;1018;g29a1ab7b459_0_20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9" name="Google Shape;1019;g29a1ab7b459_0_20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7" name="Shape 1027"/>
        <p:cNvGrpSpPr/>
        <p:nvPr/>
      </p:nvGrpSpPr>
      <p:grpSpPr>
        <a:xfrm>
          <a:off x="0" y="0"/>
          <a:ext cx="0" cy="0"/>
          <a:chOff x="0" y="0"/>
          <a:chExt cx="0" cy="0"/>
        </a:xfrm>
      </p:grpSpPr>
      <p:sp>
        <p:nvSpPr>
          <p:cNvPr id="1028" name="Google Shape;1028;g29a1ab7b459_0_20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9" name="Google Shape;1029;g29a1ab7b459_0_20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5" name="Shape 1035"/>
        <p:cNvGrpSpPr/>
        <p:nvPr/>
      </p:nvGrpSpPr>
      <p:grpSpPr>
        <a:xfrm>
          <a:off x="0" y="0"/>
          <a:ext cx="0" cy="0"/>
          <a:chOff x="0" y="0"/>
          <a:chExt cx="0" cy="0"/>
        </a:xfrm>
      </p:grpSpPr>
      <p:sp>
        <p:nvSpPr>
          <p:cNvPr id="1036" name="Google Shape;1036;g29a1ab7b459_0_20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7" name="Google Shape;1037;g29a1ab7b459_0_20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6" name="Shape 1056"/>
        <p:cNvGrpSpPr/>
        <p:nvPr/>
      </p:nvGrpSpPr>
      <p:grpSpPr>
        <a:xfrm>
          <a:off x="0" y="0"/>
          <a:ext cx="0" cy="0"/>
          <a:chOff x="0" y="0"/>
          <a:chExt cx="0" cy="0"/>
        </a:xfrm>
      </p:grpSpPr>
      <p:sp>
        <p:nvSpPr>
          <p:cNvPr id="1057" name="Google Shape;1057;g29a1ab7b459_0_20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8" name="Google Shape;1058;g29a1ab7b459_0_20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4" name="Shape 1084"/>
        <p:cNvGrpSpPr/>
        <p:nvPr/>
      </p:nvGrpSpPr>
      <p:grpSpPr>
        <a:xfrm>
          <a:off x="0" y="0"/>
          <a:ext cx="0" cy="0"/>
          <a:chOff x="0" y="0"/>
          <a:chExt cx="0" cy="0"/>
        </a:xfrm>
      </p:grpSpPr>
      <p:sp>
        <p:nvSpPr>
          <p:cNvPr id="1085" name="Google Shape;1085;g29a1ab7b459_0_2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6" name="Google Shape;1086;g29a1ab7b459_0_2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6" name="Shape 1096"/>
        <p:cNvGrpSpPr/>
        <p:nvPr/>
      </p:nvGrpSpPr>
      <p:grpSpPr>
        <a:xfrm>
          <a:off x="0" y="0"/>
          <a:ext cx="0" cy="0"/>
          <a:chOff x="0" y="0"/>
          <a:chExt cx="0" cy="0"/>
        </a:xfrm>
      </p:grpSpPr>
      <p:sp>
        <p:nvSpPr>
          <p:cNvPr id="1097" name="Google Shape;1097;g29a1ab7b459_0_2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8" name="Google Shape;1098;g29a1ab7b459_0_2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0" name="Shape 1110"/>
        <p:cNvGrpSpPr/>
        <p:nvPr/>
      </p:nvGrpSpPr>
      <p:grpSpPr>
        <a:xfrm>
          <a:off x="0" y="0"/>
          <a:ext cx="0" cy="0"/>
          <a:chOff x="0" y="0"/>
          <a:chExt cx="0" cy="0"/>
        </a:xfrm>
      </p:grpSpPr>
      <p:sp>
        <p:nvSpPr>
          <p:cNvPr id="1111" name="Google Shape;1111;g29a1ab7b459_0_2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2" name="Google Shape;1112;g29a1ab7b459_0_2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2" name="Shape 1122"/>
        <p:cNvGrpSpPr/>
        <p:nvPr/>
      </p:nvGrpSpPr>
      <p:grpSpPr>
        <a:xfrm>
          <a:off x="0" y="0"/>
          <a:ext cx="0" cy="0"/>
          <a:chOff x="0" y="0"/>
          <a:chExt cx="0" cy="0"/>
        </a:xfrm>
      </p:grpSpPr>
      <p:sp>
        <p:nvSpPr>
          <p:cNvPr id="1123" name="Google Shape;1123;g29a1ab7b459_0_2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4" name="Google Shape;1124;g29a1ab7b459_0_2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0" name="Shape 1130"/>
        <p:cNvGrpSpPr/>
        <p:nvPr/>
      </p:nvGrpSpPr>
      <p:grpSpPr>
        <a:xfrm>
          <a:off x="0" y="0"/>
          <a:ext cx="0" cy="0"/>
          <a:chOff x="0" y="0"/>
          <a:chExt cx="0" cy="0"/>
        </a:xfrm>
      </p:grpSpPr>
      <p:sp>
        <p:nvSpPr>
          <p:cNvPr id="1131" name="Google Shape;1131;g29a1ab7b459_0_21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2" name="Google Shape;1132;g29a1ab7b459_0_2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4" name="Shape 1144"/>
        <p:cNvGrpSpPr/>
        <p:nvPr/>
      </p:nvGrpSpPr>
      <p:grpSpPr>
        <a:xfrm>
          <a:off x="0" y="0"/>
          <a:ext cx="0" cy="0"/>
          <a:chOff x="0" y="0"/>
          <a:chExt cx="0" cy="0"/>
        </a:xfrm>
      </p:grpSpPr>
      <p:sp>
        <p:nvSpPr>
          <p:cNvPr id="1145" name="Google Shape;1145;g29a1ab7b459_0_21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6" name="Google Shape;1146;g29a1ab7b459_0_2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9a1ab7b459_0_1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9a1ab7b459_0_1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4" name="Shape 1174"/>
        <p:cNvGrpSpPr/>
        <p:nvPr/>
      </p:nvGrpSpPr>
      <p:grpSpPr>
        <a:xfrm>
          <a:off x="0" y="0"/>
          <a:ext cx="0" cy="0"/>
          <a:chOff x="0" y="0"/>
          <a:chExt cx="0" cy="0"/>
        </a:xfrm>
      </p:grpSpPr>
      <p:sp>
        <p:nvSpPr>
          <p:cNvPr id="1175" name="Google Shape;1175;g29a1ab7b459_0_2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6" name="Google Shape;1176;g29a1ab7b459_0_2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Green - safe range to place the eye within</a:t>
            </a:r>
            <a:endParaRPr/>
          </a:p>
          <a:p>
            <a:pPr indent="0" lvl="0" marL="0" rtl="0" algn="l">
              <a:spcBef>
                <a:spcPts val="0"/>
              </a:spcBef>
              <a:spcAft>
                <a:spcPts val="0"/>
              </a:spcAft>
              <a:buNone/>
            </a:pPr>
            <a:r>
              <a:rPr lang="en"/>
              <a:t>Blue - eyeball/eyeball dimensions</a:t>
            </a:r>
            <a:endParaRPr/>
          </a:p>
          <a:p>
            <a:pPr indent="0" lvl="0" marL="0" rtl="0" algn="l">
              <a:spcBef>
                <a:spcPts val="0"/>
              </a:spcBef>
              <a:spcAft>
                <a:spcPts val="0"/>
              </a:spcAft>
              <a:buNone/>
            </a:pPr>
            <a:r>
              <a:rPr lang="en"/>
              <a:t>Not drawn to scale</a:t>
            </a:r>
            <a:endParaRPr/>
          </a:p>
          <a:p>
            <a:pPr indent="0" lvl="0" marL="0" rtl="0" algn="l">
              <a:spcBef>
                <a:spcPts val="0"/>
              </a:spcBef>
              <a:spcAft>
                <a:spcPts val="0"/>
              </a:spcAft>
              <a:buNone/>
            </a:pPr>
            <a:r>
              <a:rPr lang="en"/>
              <a:t>Shows inner dimensions of the cylindrical container</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6" name="Shape 1216"/>
        <p:cNvGrpSpPr/>
        <p:nvPr/>
      </p:nvGrpSpPr>
      <p:grpSpPr>
        <a:xfrm>
          <a:off x="0" y="0"/>
          <a:ext cx="0" cy="0"/>
          <a:chOff x="0" y="0"/>
          <a:chExt cx="0" cy="0"/>
        </a:xfrm>
      </p:grpSpPr>
      <p:sp>
        <p:nvSpPr>
          <p:cNvPr id="1217" name="Google Shape;1217;g29a1ab7b459_0_2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8" name="Google Shape;1218;g29a1ab7b459_0_2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7" name="Shape 1227"/>
        <p:cNvGrpSpPr/>
        <p:nvPr/>
      </p:nvGrpSpPr>
      <p:grpSpPr>
        <a:xfrm>
          <a:off x="0" y="0"/>
          <a:ext cx="0" cy="0"/>
          <a:chOff x="0" y="0"/>
          <a:chExt cx="0" cy="0"/>
        </a:xfrm>
      </p:grpSpPr>
      <p:sp>
        <p:nvSpPr>
          <p:cNvPr id="1228" name="Google Shape;1228;g29a1ab7b459_0_22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9" name="Google Shape;1229;g29a1ab7b459_0_22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5" name="Shape 1235"/>
        <p:cNvGrpSpPr/>
        <p:nvPr/>
      </p:nvGrpSpPr>
      <p:grpSpPr>
        <a:xfrm>
          <a:off x="0" y="0"/>
          <a:ext cx="0" cy="0"/>
          <a:chOff x="0" y="0"/>
          <a:chExt cx="0" cy="0"/>
        </a:xfrm>
      </p:grpSpPr>
      <p:sp>
        <p:nvSpPr>
          <p:cNvPr id="1236" name="Google Shape;1236;g29a1ab7b459_0_2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7" name="Google Shape;1237;g29a1ab7b459_0_2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 - value</a:t>
            </a:r>
            <a:endParaRPr/>
          </a:p>
          <a:p>
            <a:pPr indent="0" lvl="0" marL="0" rtl="0" algn="l">
              <a:spcBef>
                <a:spcPts val="0"/>
              </a:spcBef>
              <a:spcAft>
                <a:spcPts val="0"/>
              </a:spcAft>
              <a:buNone/>
            </a:pPr>
            <a:r>
              <a:rPr lang="en"/>
              <a:t>conductivity</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8" name="Shape 1248"/>
        <p:cNvGrpSpPr/>
        <p:nvPr/>
      </p:nvGrpSpPr>
      <p:grpSpPr>
        <a:xfrm>
          <a:off x="0" y="0"/>
          <a:ext cx="0" cy="0"/>
          <a:chOff x="0" y="0"/>
          <a:chExt cx="0" cy="0"/>
        </a:xfrm>
      </p:grpSpPr>
      <p:sp>
        <p:nvSpPr>
          <p:cNvPr id="1249" name="Google Shape;1249;g29a1ab7b459_0_22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0" name="Google Shape;1250;g29a1ab7b459_0_2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6" name="Shape 1256"/>
        <p:cNvGrpSpPr/>
        <p:nvPr/>
      </p:nvGrpSpPr>
      <p:grpSpPr>
        <a:xfrm>
          <a:off x="0" y="0"/>
          <a:ext cx="0" cy="0"/>
          <a:chOff x="0" y="0"/>
          <a:chExt cx="0" cy="0"/>
        </a:xfrm>
      </p:grpSpPr>
      <p:sp>
        <p:nvSpPr>
          <p:cNvPr id="1257" name="Google Shape;1257;g29a1ab7b459_0_22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8" name="Google Shape;1258;g29a1ab7b459_0_2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5" name="Shape 1265"/>
        <p:cNvGrpSpPr/>
        <p:nvPr/>
      </p:nvGrpSpPr>
      <p:grpSpPr>
        <a:xfrm>
          <a:off x="0" y="0"/>
          <a:ext cx="0" cy="0"/>
          <a:chOff x="0" y="0"/>
          <a:chExt cx="0" cy="0"/>
        </a:xfrm>
      </p:grpSpPr>
      <p:sp>
        <p:nvSpPr>
          <p:cNvPr id="1266" name="Google Shape;1266;g29a1ab7b459_0_22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7" name="Google Shape;1267;g29a1ab7b459_0_22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3" name="Shape 1273"/>
        <p:cNvGrpSpPr/>
        <p:nvPr/>
      </p:nvGrpSpPr>
      <p:grpSpPr>
        <a:xfrm>
          <a:off x="0" y="0"/>
          <a:ext cx="0" cy="0"/>
          <a:chOff x="0" y="0"/>
          <a:chExt cx="0" cy="0"/>
        </a:xfrm>
      </p:grpSpPr>
      <p:sp>
        <p:nvSpPr>
          <p:cNvPr id="1274" name="Google Shape;1274;g29a1ab7b459_0_23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5" name="Google Shape;1275;g29a1ab7b459_0_23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0" name="Shape 1280"/>
        <p:cNvGrpSpPr/>
        <p:nvPr/>
      </p:nvGrpSpPr>
      <p:grpSpPr>
        <a:xfrm>
          <a:off x="0" y="0"/>
          <a:ext cx="0" cy="0"/>
          <a:chOff x="0" y="0"/>
          <a:chExt cx="0" cy="0"/>
        </a:xfrm>
      </p:grpSpPr>
      <p:sp>
        <p:nvSpPr>
          <p:cNvPr id="1281" name="Google Shape;1281;g29a1ab7b459_0_23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2" name="Google Shape;1282;g29a1ab7b459_0_23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7" name="Shape 1287"/>
        <p:cNvGrpSpPr/>
        <p:nvPr/>
      </p:nvGrpSpPr>
      <p:grpSpPr>
        <a:xfrm>
          <a:off x="0" y="0"/>
          <a:ext cx="0" cy="0"/>
          <a:chOff x="0" y="0"/>
          <a:chExt cx="0" cy="0"/>
        </a:xfrm>
      </p:grpSpPr>
      <p:sp>
        <p:nvSpPr>
          <p:cNvPr id="1288" name="Google Shape;1288;g29a1ab7b459_0_23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9" name="Google Shape;1289;g29a1ab7b459_0_23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29a1ab7b459_0_13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29a1ab7b459_0_1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4" name="Shape 1294"/>
        <p:cNvGrpSpPr/>
        <p:nvPr/>
      </p:nvGrpSpPr>
      <p:grpSpPr>
        <a:xfrm>
          <a:off x="0" y="0"/>
          <a:ext cx="0" cy="0"/>
          <a:chOff x="0" y="0"/>
          <a:chExt cx="0" cy="0"/>
        </a:xfrm>
      </p:grpSpPr>
      <p:sp>
        <p:nvSpPr>
          <p:cNvPr id="1295" name="Google Shape;1295;g29a1ab7b459_0_23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6" name="Google Shape;1296;g29a1ab7b459_0_2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0" name="Shape 1300"/>
        <p:cNvGrpSpPr/>
        <p:nvPr/>
      </p:nvGrpSpPr>
      <p:grpSpPr>
        <a:xfrm>
          <a:off x="0" y="0"/>
          <a:ext cx="0" cy="0"/>
          <a:chOff x="0" y="0"/>
          <a:chExt cx="0" cy="0"/>
        </a:xfrm>
      </p:grpSpPr>
      <p:sp>
        <p:nvSpPr>
          <p:cNvPr id="1301" name="Google Shape;1301;g29a425d955d_0_19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2" name="Google Shape;1302;g29a425d955d_0_19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6" name="Shape 1306"/>
        <p:cNvGrpSpPr/>
        <p:nvPr/>
      </p:nvGrpSpPr>
      <p:grpSpPr>
        <a:xfrm>
          <a:off x="0" y="0"/>
          <a:ext cx="0" cy="0"/>
          <a:chOff x="0" y="0"/>
          <a:chExt cx="0" cy="0"/>
        </a:xfrm>
      </p:grpSpPr>
      <p:sp>
        <p:nvSpPr>
          <p:cNvPr id="1307" name="Google Shape;1307;g29a425d955d_0_19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8" name="Google Shape;1308;g29a425d955d_0_19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3" name="Shape 1313"/>
        <p:cNvGrpSpPr/>
        <p:nvPr/>
      </p:nvGrpSpPr>
      <p:grpSpPr>
        <a:xfrm>
          <a:off x="0" y="0"/>
          <a:ext cx="0" cy="0"/>
          <a:chOff x="0" y="0"/>
          <a:chExt cx="0" cy="0"/>
        </a:xfrm>
      </p:grpSpPr>
      <p:sp>
        <p:nvSpPr>
          <p:cNvPr id="1314" name="Google Shape;1314;g29a425d955d_0_19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5" name="Google Shape;1315;g29a425d955d_0_19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4" name="Shape 1324"/>
        <p:cNvGrpSpPr/>
        <p:nvPr/>
      </p:nvGrpSpPr>
      <p:grpSpPr>
        <a:xfrm>
          <a:off x="0" y="0"/>
          <a:ext cx="0" cy="0"/>
          <a:chOff x="0" y="0"/>
          <a:chExt cx="0" cy="0"/>
        </a:xfrm>
      </p:grpSpPr>
      <p:sp>
        <p:nvSpPr>
          <p:cNvPr id="1325" name="Google Shape;1325;g29a425d955d_0_19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6" name="Google Shape;1326;g29a425d955d_0_19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1" name="Shape 1331"/>
        <p:cNvGrpSpPr/>
        <p:nvPr/>
      </p:nvGrpSpPr>
      <p:grpSpPr>
        <a:xfrm>
          <a:off x="0" y="0"/>
          <a:ext cx="0" cy="0"/>
          <a:chOff x="0" y="0"/>
          <a:chExt cx="0" cy="0"/>
        </a:xfrm>
      </p:grpSpPr>
      <p:sp>
        <p:nvSpPr>
          <p:cNvPr id="1332" name="Google Shape;1332;g29a425d955d_0_19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3" name="Google Shape;1333;g29a425d955d_0_19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7" name="Shape 1337"/>
        <p:cNvGrpSpPr/>
        <p:nvPr/>
      </p:nvGrpSpPr>
      <p:grpSpPr>
        <a:xfrm>
          <a:off x="0" y="0"/>
          <a:ext cx="0" cy="0"/>
          <a:chOff x="0" y="0"/>
          <a:chExt cx="0" cy="0"/>
        </a:xfrm>
      </p:grpSpPr>
      <p:sp>
        <p:nvSpPr>
          <p:cNvPr id="1338" name="Google Shape;1338;g29a1ab7b459_0_23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9" name="Google Shape;1339;g29a1ab7b459_0_2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3" name="Shape 1343"/>
        <p:cNvGrpSpPr/>
        <p:nvPr/>
      </p:nvGrpSpPr>
      <p:grpSpPr>
        <a:xfrm>
          <a:off x="0" y="0"/>
          <a:ext cx="0" cy="0"/>
          <a:chOff x="0" y="0"/>
          <a:chExt cx="0" cy="0"/>
        </a:xfrm>
      </p:grpSpPr>
      <p:sp>
        <p:nvSpPr>
          <p:cNvPr id="1344" name="Google Shape;1344;g29a1ab7b459_0_4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5" name="Google Shape;1345;g29a1ab7b459_0_4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8" name="Shape 1348"/>
        <p:cNvGrpSpPr/>
        <p:nvPr/>
      </p:nvGrpSpPr>
      <p:grpSpPr>
        <a:xfrm>
          <a:off x="0" y="0"/>
          <a:ext cx="0" cy="0"/>
          <a:chOff x="0" y="0"/>
          <a:chExt cx="0" cy="0"/>
        </a:xfrm>
      </p:grpSpPr>
      <p:sp>
        <p:nvSpPr>
          <p:cNvPr id="1349" name="Google Shape;1349;g29a1ab7b459_0_4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0" name="Google Shape;1350;g29a1ab7b459_0_4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Updated</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5" name="Shape 1355"/>
        <p:cNvGrpSpPr/>
        <p:nvPr/>
      </p:nvGrpSpPr>
      <p:grpSpPr>
        <a:xfrm>
          <a:off x="0" y="0"/>
          <a:ext cx="0" cy="0"/>
          <a:chOff x="0" y="0"/>
          <a:chExt cx="0" cy="0"/>
        </a:xfrm>
      </p:grpSpPr>
      <p:sp>
        <p:nvSpPr>
          <p:cNvPr id="1356" name="Google Shape;1356;g29a1ab7b459_0_42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7" name="Google Shape;1357;g29a1ab7b459_0_4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T Light" type="title">
  <p:cSld name="TITLE">
    <p:spTree>
      <p:nvGrpSpPr>
        <p:cNvPr id="10" name="Shape 10"/>
        <p:cNvGrpSpPr/>
        <p:nvPr/>
      </p:nvGrpSpPr>
      <p:grpSpPr>
        <a:xfrm>
          <a:off x="0" y="0"/>
          <a:ext cx="0" cy="0"/>
          <a:chOff x="0" y="0"/>
          <a:chExt cx="0" cy="0"/>
        </a:xfrm>
      </p:grpSpPr>
      <p:sp>
        <p:nvSpPr>
          <p:cNvPr id="11" name="Google Shape;11;p2"/>
          <p:cNvSpPr txBox="1"/>
          <p:nvPr>
            <p:ph type="ctrTitle"/>
          </p:nvPr>
        </p:nvSpPr>
        <p:spPr>
          <a:xfrm>
            <a:off x="393150" y="2630913"/>
            <a:ext cx="8357700" cy="15240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434343"/>
              </a:buClr>
              <a:buSzPts val="5200"/>
              <a:buFont typeface="Helvetica Neue"/>
              <a:buNone/>
              <a:defRPr b="1" sz="5200">
                <a:solidFill>
                  <a:srgbClr val="434343"/>
                </a:solidFill>
                <a:latin typeface="Helvetica Neue"/>
                <a:ea typeface="Helvetica Neue"/>
                <a:cs typeface="Helvetica Neue"/>
                <a:sym typeface="Helvetica Neu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2" name="Google Shape;12;p2"/>
          <p:cNvSpPr txBox="1"/>
          <p:nvPr>
            <p:ph idx="1" type="subTitle"/>
          </p:nvPr>
        </p:nvSpPr>
        <p:spPr>
          <a:xfrm>
            <a:off x="311700" y="41549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000"/>
              <a:buFont typeface="Open Sans"/>
              <a:buNone/>
              <a:defRPr i="1">
                <a:latin typeface="Open Sans"/>
                <a:ea typeface="Open Sans"/>
                <a:cs typeface="Open Sans"/>
                <a:sym typeface="Open Sans"/>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4" name="Google Shape;14;p2"/>
          <p:cNvPicPr preferRelativeResize="0"/>
          <p:nvPr/>
        </p:nvPicPr>
        <p:blipFill>
          <a:blip r:embed="rId2">
            <a:alphaModFix/>
          </a:blip>
          <a:stretch>
            <a:fillRect/>
          </a:stretch>
        </p:blipFill>
        <p:spPr>
          <a:xfrm>
            <a:off x="2155012" y="568675"/>
            <a:ext cx="4833976" cy="234855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434343"/>
              </a:buClr>
              <a:buSzPts val="12000"/>
              <a:buFont typeface="Helvetica Neue"/>
              <a:buNone/>
              <a:defRPr b="1" sz="12000">
                <a:solidFill>
                  <a:srgbClr val="434343"/>
                </a:solidFill>
                <a:latin typeface="Helvetica Neue"/>
                <a:ea typeface="Helvetica Neue"/>
                <a:cs typeface="Helvetica Neue"/>
                <a:sym typeface="Helvetica Neue"/>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55600" lvl="0" marL="457200" algn="ctr">
              <a:spcBef>
                <a:spcPts val="0"/>
              </a:spcBef>
              <a:spcAft>
                <a:spcPts val="0"/>
              </a:spcAft>
              <a:buSzPts val="2000"/>
              <a:buFont typeface="Open Sans Medium"/>
              <a:buChar char="●"/>
              <a:defRPr>
                <a:latin typeface="Open Sans Medium"/>
                <a:ea typeface="Open Sans Medium"/>
                <a:cs typeface="Open Sans Medium"/>
                <a:sym typeface="Open Sans Medium"/>
              </a:defRPr>
            </a:lvl1pPr>
            <a:lvl2pPr indent="-330200" lvl="1" marL="914400" algn="ctr">
              <a:spcBef>
                <a:spcPts val="0"/>
              </a:spcBef>
              <a:spcAft>
                <a:spcPts val="0"/>
              </a:spcAft>
              <a:buSzPts val="1600"/>
              <a:buFont typeface="Open Sans"/>
              <a:buChar char="○"/>
              <a:defRPr>
                <a:latin typeface="Open Sans"/>
                <a:ea typeface="Open Sans"/>
                <a:cs typeface="Open Sans"/>
                <a:sym typeface="Open Sans"/>
              </a:defRPr>
            </a:lvl2pPr>
            <a:lvl3pPr indent="-330200" lvl="2" marL="1371600" algn="ctr">
              <a:spcBef>
                <a:spcPts val="0"/>
              </a:spcBef>
              <a:spcAft>
                <a:spcPts val="0"/>
              </a:spcAft>
              <a:buSzPts val="1600"/>
              <a:buFont typeface="Open Sans"/>
              <a:buChar char="■"/>
              <a:defRPr>
                <a:latin typeface="Open Sans"/>
                <a:ea typeface="Open Sans"/>
                <a:cs typeface="Open Sans"/>
                <a:sym typeface="Open Sans"/>
              </a:defRPr>
            </a:lvl3pPr>
            <a:lvl4pPr indent="-330200" lvl="3" marL="1828800" algn="ctr">
              <a:spcBef>
                <a:spcPts val="0"/>
              </a:spcBef>
              <a:spcAft>
                <a:spcPts val="0"/>
              </a:spcAft>
              <a:buSzPts val="1600"/>
              <a:buFont typeface="Open Sans"/>
              <a:buChar char="●"/>
              <a:defRPr>
                <a:latin typeface="Open Sans"/>
                <a:ea typeface="Open Sans"/>
                <a:cs typeface="Open Sans"/>
                <a:sym typeface="Open Sans"/>
              </a:defRPr>
            </a:lvl4pPr>
            <a:lvl5pPr indent="-330200" lvl="4" marL="2286000" algn="ctr">
              <a:spcBef>
                <a:spcPts val="0"/>
              </a:spcBef>
              <a:spcAft>
                <a:spcPts val="0"/>
              </a:spcAft>
              <a:buSzPts val="1600"/>
              <a:buFont typeface="Open Sans"/>
              <a:buChar char="○"/>
              <a:defRPr>
                <a:latin typeface="Open Sans"/>
                <a:ea typeface="Open Sans"/>
                <a:cs typeface="Open Sans"/>
                <a:sym typeface="Open Sans"/>
              </a:defRPr>
            </a:lvl5pPr>
            <a:lvl6pPr indent="-330200" lvl="5" marL="2743200" algn="ctr">
              <a:spcBef>
                <a:spcPts val="0"/>
              </a:spcBef>
              <a:spcAft>
                <a:spcPts val="0"/>
              </a:spcAft>
              <a:buSzPts val="1600"/>
              <a:buFont typeface="Open Sans"/>
              <a:buChar char="■"/>
              <a:defRPr>
                <a:latin typeface="Open Sans"/>
                <a:ea typeface="Open Sans"/>
                <a:cs typeface="Open Sans"/>
                <a:sym typeface="Open Sans"/>
              </a:defRPr>
            </a:lvl6pPr>
            <a:lvl7pPr indent="-330200" lvl="6" marL="3200400" algn="ctr">
              <a:spcBef>
                <a:spcPts val="0"/>
              </a:spcBef>
              <a:spcAft>
                <a:spcPts val="0"/>
              </a:spcAft>
              <a:buSzPts val="1600"/>
              <a:buFont typeface="Open Sans"/>
              <a:buChar char="●"/>
              <a:defRPr>
                <a:latin typeface="Open Sans"/>
                <a:ea typeface="Open Sans"/>
                <a:cs typeface="Open Sans"/>
                <a:sym typeface="Open Sans"/>
              </a:defRPr>
            </a:lvl7pPr>
            <a:lvl8pPr indent="-330200" lvl="7" marL="3657600" algn="ctr">
              <a:spcBef>
                <a:spcPts val="0"/>
              </a:spcBef>
              <a:spcAft>
                <a:spcPts val="0"/>
              </a:spcAft>
              <a:buSzPts val="1600"/>
              <a:buFont typeface="Open Sans"/>
              <a:buChar char="○"/>
              <a:defRPr>
                <a:latin typeface="Open Sans"/>
                <a:ea typeface="Open Sans"/>
                <a:cs typeface="Open Sans"/>
                <a:sym typeface="Open Sans"/>
              </a:defRPr>
            </a:lvl8pPr>
            <a:lvl9pPr indent="-330200" lvl="8" marL="4114800" algn="ctr">
              <a:spcBef>
                <a:spcPts val="0"/>
              </a:spcBef>
              <a:spcAft>
                <a:spcPts val="0"/>
              </a:spcAft>
              <a:buSzPts val="1600"/>
              <a:buFont typeface="Open Sans"/>
              <a:buChar char="■"/>
              <a:defRPr>
                <a:latin typeface="Open Sans"/>
                <a:ea typeface="Open Sans"/>
                <a:cs typeface="Open Sans"/>
                <a:sym typeface="Open Sans"/>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Clr>
                <a:srgbClr val="434343"/>
              </a:buClr>
              <a:buSzPts val="4200"/>
              <a:buFont typeface="Helvetica Neue"/>
              <a:buNone/>
              <a:defRPr b="1" sz="4200">
                <a:solidFill>
                  <a:srgbClr val="434343"/>
                </a:solidFill>
                <a:latin typeface="Helvetica Neue"/>
                <a:ea typeface="Helvetica Neue"/>
                <a:cs typeface="Helvetica Neue"/>
                <a:sym typeface="Helvetica Neue"/>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Clr>
                <a:srgbClr val="434343"/>
              </a:buClr>
              <a:buSzPts val="2800"/>
              <a:buFont typeface="Helvetica Neue"/>
              <a:buNone/>
              <a:defRPr b="1">
                <a:solidFill>
                  <a:srgbClr val="434343"/>
                </a:solidFill>
                <a:latin typeface="Helvetica Neue"/>
                <a:ea typeface="Helvetica Neue"/>
                <a:cs typeface="Helvetica Neue"/>
                <a:sym typeface="Helvetica Neu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55600" lvl="0" marL="457200">
              <a:spcBef>
                <a:spcPts val="0"/>
              </a:spcBef>
              <a:spcAft>
                <a:spcPts val="0"/>
              </a:spcAft>
              <a:buClr>
                <a:srgbClr val="434343"/>
              </a:buClr>
              <a:buSzPts val="2000"/>
              <a:buFont typeface="Open Sans Medium"/>
              <a:buChar char="●"/>
              <a:defRPr sz="2000">
                <a:solidFill>
                  <a:srgbClr val="434343"/>
                </a:solidFill>
                <a:latin typeface="Open Sans Medium"/>
                <a:ea typeface="Open Sans Medium"/>
                <a:cs typeface="Open Sans Medium"/>
                <a:sym typeface="Open Sans Medium"/>
              </a:defRPr>
            </a:lvl1pPr>
            <a:lvl2pPr indent="-330200" lvl="1" marL="9144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2pPr>
            <a:lvl3pPr indent="-330200" lvl="2" marL="13716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3pPr>
            <a:lvl4pPr indent="-330200" lvl="3" marL="18288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4pPr>
            <a:lvl5pPr indent="-330200" lvl="4" marL="22860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5pPr>
            <a:lvl6pPr indent="-330200" lvl="5" marL="27432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6pPr>
            <a:lvl7pPr indent="-330200" lvl="6" marL="32004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7pPr>
            <a:lvl8pPr indent="-330200" lvl="7" marL="36576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8pPr>
            <a:lvl9pPr indent="-330200" lvl="8" marL="4114800">
              <a:spcBef>
                <a:spcPts val="0"/>
              </a:spcBef>
              <a:spcAft>
                <a:spcPts val="0"/>
              </a:spcAft>
              <a:buSzPts val="1600"/>
              <a:buFont typeface="Open Sans"/>
              <a:buChar char="■"/>
              <a:defRPr sz="1600">
                <a:latin typeface="Open Sans"/>
                <a:ea typeface="Open Sans"/>
                <a:cs typeface="Open Sans"/>
                <a:sym typeface="Open Sans"/>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Clr>
                <a:srgbClr val="434343"/>
              </a:buClr>
              <a:buSzPts val="2800"/>
              <a:buFont typeface="Helvetica Neue"/>
              <a:buNone/>
              <a:defRPr b="1">
                <a:solidFill>
                  <a:srgbClr val="434343"/>
                </a:solidFill>
                <a:latin typeface="Helvetica Neue"/>
                <a:ea typeface="Helvetica Neue"/>
                <a:cs typeface="Helvetica Neue"/>
                <a:sym typeface="Helvetica Neu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30200" lvl="0" marL="457200">
              <a:spcBef>
                <a:spcPts val="0"/>
              </a:spcBef>
              <a:spcAft>
                <a:spcPts val="0"/>
              </a:spcAft>
              <a:buClr>
                <a:srgbClr val="434343"/>
              </a:buClr>
              <a:buSzPts val="1600"/>
              <a:buFont typeface="Open Sans Medium"/>
              <a:buChar char="●"/>
              <a:defRPr sz="1600">
                <a:solidFill>
                  <a:srgbClr val="434343"/>
                </a:solidFill>
                <a:latin typeface="Open Sans Medium"/>
                <a:ea typeface="Open Sans Medium"/>
                <a:cs typeface="Open Sans Medium"/>
                <a:sym typeface="Open Sans Medium"/>
              </a:defRPr>
            </a:lvl1pPr>
            <a:lvl2pPr indent="-330200" lvl="1" marL="914400">
              <a:spcBef>
                <a:spcPts val="0"/>
              </a:spcBef>
              <a:spcAft>
                <a:spcPts val="0"/>
              </a:spcAft>
              <a:buSzPts val="1600"/>
              <a:buFont typeface="Open Sans"/>
              <a:buChar char="○"/>
              <a:defRPr>
                <a:latin typeface="Open Sans"/>
                <a:ea typeface="Open Sans"/>
                <a:cs typeface="Open Sans"/>
                <a:sym typeface="Open Sans"/>
              </a:defRPr>
            </a:lvl2pPr>
            <a:lvl3pPr indent="-330200" lvl="2" marL="1371600">
              <a:spcBef>
                <a:spcPts val="0"/>
              </a:spcBef>
              <a:spcAft>
                <a:spcPts val="0"/>
              </a:spcAft>
              <a:buSzPts val="1600"/>
              <a:buFont typeface="Open Sans"/>
              <a:buChar char="■"/>
              <a:defRPr>
                <a:latin typeface="Open Sans"/>
                <a:ea typeface="Open Sans"/>
                <a:cs typeface="Open Sans"/>
                <a:sym typeface="Open Sans"/>
              </a:defRPr>
            </a:lvl3pPr>
            <a:lvl4pPr indent="-330200" lvl="3" marL="1828800">
              <a:spcBef>
                <a:spcPts val="0"/>
              </a:spcBef>
              <a:spcAft>
                <a:spcPts val="0"/>
              </a:spcAft>
              <a:buSzPts val="1600"/>
              <a:buFont typeface="Open Sans"/>
              <a:buChar char="●"/>
              <a:defRPr>
                <a:latin typeface="Open Sans"/>
                <a:ea typeface="Open Sans"/>
                <a:cs typeface="Open Sans"/>
                <a:sym typeface="Open Sans"/>
              </a:defRPr>
            </a:lvl4pPr>
            <a:lvl5pPr indent="-330200" lvl="4" marL="2286000">
              <a:spcBef>
                <a:spcPts val="0"/>
              </a:spcBef>
              <a:spcAft>
                <a:spcPts val="0"/>
              </a:spcAft>
              <a:buSzPts val="1600"/>
              <a:buFont typeface="Open Sans"/>
              <a:buChar char="○"/>
              <a:defRPr>
                <a:latin typeface="Open Sans"/>
                <a:ea typeface="Open Sans"/>
                <a:cs typeface="Open Sans"/>
                <a:sym typeface="Open Sans"/>
              </a:defRPr>
            </a:lvl5pPr>
            <a:lvl6pPr indent="-330200" lvl="5" marL="2743200">
              <a:spcBef>
                <a:spcPts val="0"/>
              </a:spcBef>
              <a:spcAft>
                <a:spcPts val="0"/>
              </a:spcAft>
              <a:buSzPts val="1600"/>
              <a:buFont typeface="Open Sans"/>
              <a:buChar char="■"/>
              <a:defRPr>
                <a:latin typeface="Open Sans"/>
                <a:ea typeface="Open Sans"/>
                <a:cs typeface="Open Sans"/>
                <a:sym typeface="Open Sans"/>
              </a:defRPr>
            </a:lvl6pPr>
            <a:lvl7pPr indent="-330200" lvl="6" marL="3200400">
              <a:spcBef>
                <a:spcPts val="0"/>
              </a:spcBef>
              <a:spcAft>
                <a:spcPts val="0"/>
              </a:spcAft>
              <a:buSzPts val="1600"/>
              <a:buFont typeface="Open Sans"/>
              <a:buChar char="●"/>
              <a:defRPr>
                <a:latin typeface="Open Sans"/>
                <a:ea typeface="Open Sans"/>
                <a:cs typeface="Open Sans"/>
                <a:sym typeface="Open Sans"/>
              </a:defRPr>
            </a:lvl7pPr>
            <a:lvl8pPr indent="-330200" lvl="7" marL="3657600">
              <a:spcBef>
                <a:spcPts val="0"/>
              </a:spcBef>
              <a:spcAft>
                <a:spcPts val="0"/>
              </a:spcAft>
              <a:buSzPts val="1600"/>
              <a:buFont typeface="Open Sans"/>
              <a:buChar char="○"/>
              <a:defRPr>
                <a:latin typeface="Open Sans"/>
                <a:ea typeface="Open Sans"/>
                <a:cs typeface="Open Sans"/>
                <a:sym typeface="Open Sans"/>
              </a:defRPr>
            </a:lvl8pPr>
            <a:lvl9pPr indent="-330200" lvl="8" marL="4114800">
              <a:spcBef>
                <a:spcPts val="0"/>
              </a:spcBef>
              <a:spcAft>
                <a:spcPts val="0"/>
              </a:spcAft>
              <a:buSzPts val="1600"/>
              <a:buFont typeface="Open Sans"/>
              <a:buChar char="■"/>
              <a:defRPr>
                <a:latin typeface="Open Sans"/>
                <a:ea typeface="Open Sans"/>
                <a:cs typeface="Open Sans"/>
                <a:sym typeface="Open Sans"/>
              </a:defRPr>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30200" lvl="0" marL="457200">
              <a:spcBef>
                <a:spcPts val="0"/>
              </a:spcBef>
              <a:spcAft>
                <a:spcPts val="0"/>
              </a:spcAft>
              <a:buSzPts val="1600"/>
              <a:buFont typeface="Open Sans Medium"/>
              <a:buChar char="●"/>
              <a:defRPr sz="1600">
                <a:latin typeface="Open Sans Medium"/>
                <a:ea typeface="Open Sans Medium"/>
                <a:cs typeface="Open Sans Medium"/>
                <a:sym typeface="Open Sans Medium"/>
              </a:defRPr>
            </a:lvl1pPr>
            <a:lvl2pPr indent="-330200" lvl="1" marL="914400">
              <a:spcBef>
                <a:spcPts val="0"/>
              </a:spcBef>
              <a:spcAft>
                <a:spcPts val="0"/>
              </a:spcAft>
              <a:buSzPts val="1600"/>
              <a:buFont typeface="Open Sans"/>
              <a:buChar char="○"/>
              <a:defRPr>
                <a:latin typeface="Open Sans"/>
                <a:ea typeface="Open Sans"/>
                <a:cs typeface="Open Sans"/>
                <a:sym typeface="Open Sans"/>
              </a:defRPr>
            </a:lvl2pPr>
            <a:lvl3pPr indent="-330200" lvl="2" marL="1371600">
              <a:spcBef>
                <a:spcPts val="0"/>
              </a:spcBef>
              <a:spcAft>
                <a:spcPts val="0"/>
              </a:spcAft>
              <a:buSzPts val="1600"/>
              <a:buFont typeface="Open Sans"/>
              <a:buChar char="■"/>
              <a:defRPr>
                <a:latin typeface="Open Sans"/>
                <a:ea typeface="Open Sans"/>
                <a:cs typeface="Open Sans"/>
                <a:sym typeface="Open Sans"/>
              </a:defRPr>
            </a:lvl3pPr>
            <a:lvl4pPr indent="-330200" lvl="3" marL="1828800">
              <a:spcBef>
                <a:spcPts val="0"/>
              </a:spcBef>
              <a:spcAft>
                <a:spcPts val="0"/>
              </a:spcAft>
              <a:buSzPts val="1600"/>
              <a:buFont typeface="Open Sans"/>
              <a:buChar char="●"/>
              <a:defRPr>
                <a:latin typeface="Open Sans"/>
                <a:ea typeface="Open Sans"/>
                <a:cs typeface="Open Sans"/>
                <a:sym typeface="Open Sans"/>
              </a:defRPr>
            </a:lvl4pPr>
            <a:lvl5pPr indent="-330200" lvl="4" marL="2286000">
              <a:spcBef>
                <a:spcPts val="0"/>
              </a:spcBef>
              <a:spcAft>
                <a:spcPts val="0"/>
              </a:spcAft>
              <a:buSzPts val="1600"/>
              <a:buFont typeface="Open Sans"/>
              <a:buChar char="○"/>
              <a:defRPr>
                <a:latin typeface="Open Sans"/>
                <a:ea typeface="Open Sans"/>
                <a:cs typeface="Open Sans"/>
                <a:sym typeface="Open Sans"/>
              </a:defRPr>
            </a:lvl5pPr>
            <a:lvl6pPr indent="-330200" lvl="5" marL="2743200">
              <a:spcBef>
                <a:spcPts val="0"/>
              </a:spcBef>
              <a:spcAft>
                <a:spcPts val="0"/>
              </a:spcAft>
              <a:buSzPts val="1600"/>
              <a:buFont typeface="Open Sans"/>
              <a:buChar char="■"/>
              <a:defRPr>
                <a:latin typeface="Open Sans"/>
                <a:ea typeface="Open Sans"/>
                <a:cs typeface="Open Sans"/>
                <a:sym typeface="Open Sans"/>
              </a:defRPr>
            </a:lvl6pPr>
            <a:lvl7pPr indent="-330200" lvl="6" marL="3200400">
              <a:spcBef>
                <a:spcPts val="0"/>
              </a:spcBef>
              <a:spcAft>
                <a:spcPts val="0"/>
              </a:spcAft>
              <a:buSzPts val="1600"/>
              <a:buFont typeface="Open Sans"/>
              <a:buChar char="●"/>
              <a:defRPr>
                <a:latin typeface="Open Sans"/>
                <a:ea typeface="Open Sans"/>
                <a:cs typeface="Open Sans"/>
                <a:sym typeface="Open Sans"/>
              </a:defRPr>
            </a:lvl7pPr>
            <a:lvl8pPr indent="-330200" lvl="7" marL="3657600">
              <a:spcBef>
                <a:spcPts val="0"/>
              </a:spcBef>
              <a:spcAft>
                <a:spcPts val="0"/>
              </a:spcAft>
              <a:buSzPts val="1600"/>
              <a:buFont typeface="Open Sans"/>
              <a:buChar char="○"/>
              <a:defRPr>
                <a:latin typeface="Open Sans"/>
                <a:ea typeface="Open Sans"/>
                <a:cs typeface="Open Sans"/>
                <a:sym typeface="Open Sans"/>
              </a:defRPr>
            </a:lvl8pPr>
            <a:lvl9pPr indent="-330200" lvl="8" marL="4114800">
              <a:spcBef>
                <a:spcPts val="0"/>
              </a:spcBef>
              <a:spcAft>
                <a:spcPts val="0"/>
              </a:spcAft>
              <a:buSzPts val="1600"/>
              <a:buFont typeface="Open Sans"/>
              <a:buChar char="■"/>
              <a:defRPr>
                <a:latin typeface="Open Sans"/>
                <a:ea typeface="Open Sans"/>
                <a:cs typeface="Open Sans"/>
                <a:sym typeface="Open Sans"/>
              </a:defRPr>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Clr>
                <a:srgbClr val="434343"/>
              </a:buClr>
              <a:buSzPts val="2800"/>
              <a:buFont typeface="Helvetica Neue"/>
              <a:buNone/>
              <a:defRPr b="1">
                <a:solidFill>
                  <a:srgbClr val="434343"/>
                </a:solidFill>
                <a:latin typeface="Helvetica Neue"/>
                <a:ea typeface="Helvetica Neue"/>
                <a:cs typeface="Helvetica Neue"/>
                <a:sym typeface="Helvetica Neu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Clr>
                <a:srgbClr val="434343"/>
              </a:buClr>
              <a:buSzPts val="2400"/>
              <a:buFont typeface="Helvetica Neue"/>
              <a:buNone/>
              <a:defRPr b="1" sz="2400">
                <a:solidFill>
                  <a:srgbClr val="434343"/>
                </a:solidFill>
                <a:latin typeface="Helvetica Neue"/>
                <a:ea typeface="Helvetica Neue"/>
                <a:cs typeface="Helvetica Neue"/>
                <a:sym typeface="Helvetica Neu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Clr>
                <a:srgbClr val="434343"/>
              </a:buClr>
              <a:buSzPts val="1200"/>
              <a:buFont typeface="Open Sans Medium"/>
              <a:buChar char="●"/>
              <a:defRPr sz="1200">
                <a:solidFill>
                  <a:srgbClr val="434343"/>
                </a:solidFill>
                <a:latin typeface="Open Sans Medium"/>
                <a:ea typeface="Open Sans Medium"/>
                <a:cs typeface="Open Sans Medium"/>
                <a:sym typeface="Open Sans Medium"/>
              </a:defRPr>
            </a:lvl1pPr>
            <a:lvl2pPr indent="-304800" lvl="1" marL="914400">
              <a:spcBef>
                <a:spcPts val="0"/>
              </a:spcBef>
              <a:spcAft>
                <a:spcPts val="0"/>
              </a:spcAft>
              <a:buSzPts val="1200"/>
              <a:buFont typeface="Open Sans"/>
              <a:buChar char="○"/>
              <a:defRPr sz="1200">
                <a:latin typeface="Open Sans"/>
                <a:ea typeface="Open Sans"/>
                <a:cs typeface="Open Sans"/>
                <a:sym typeface="Open Sans"/>
              </a:defRPr>
            </a:lvl2pPr>
            <a:lvl3pPr indent="-304800" lvl="2" marL="1371600">
              <a:spcBef>
                <a:spcPts val="0"/>
              </a:spcBef>
              <a:spcAft>
                <a:spcPts val="0"/>
              </a:spcAft>
              <a:buSzPts val="1200"/>
              <a:buFont typeface="Open Sans"/>
              <a:buChar char="■"/>
              <a:defRPr sz="1200">
                <a:latin typeface="Open Sans"/>
                <a:ea typeface="Open Sans"/>
                <a:cs typeface="Open Sans"/>
                <a:sym typeface="Open Sans"/>
              </a:defRPr>
            </a:lvl3pPr>
            <a:lvl4pPr indent="-304800" lvl="3" marL="1828800">
              <a:spcBef>
                <a:spcPts val="0"/>
              </a:spcBef>
              <a:spcAft>
                <a:spcPts val="0"/>
              </a:spcAft>
              <a:buSzPts val="1200"/>
              <a:buFont typeface="Open Sans"/>
              <a:buChar char="●"/>
              <a:defRPr sz="1200">
                <a:latin typeface="Open Sans"/>
                <a:ea typeface="Open Sans"/>
                <a:cs typeface="Open Sans"/>
                <a:sym typeface="Open Sans"/>
              </a:defRPr>
            </a:lvl4pPr>
            <a:lvl5pPr indent="-304800" lvl="4" marL="2286000">
              <a:spcBef>
                <a:spcPts val="0"/>
              </a:spcBef>
              <a:spcAft>
                <a:spcPts val="0"/>
              </a:spcAft>
              <a:buSzPts val="1200"/>
              <a:buFont typeface="Open Sans"/>
              <a:buChar char="○"/>
              <a:defRPr sz="1200">
                <a:latin typeface="Open Sans"/>
                <a:ea typeface="Open Sans"/>
                <a:cs typeface="Open Sans"/>
                <a:sym typeface="Open Sans"/>
              </a:defRPr>
            </a:lvl5pPr>
            <a:lvl6pPr indent="-304800" lvl="5" marL="2743200">
              <a:spcBef>
                <a:spcPts val="0"/>
              </a:spcBef>
              <a:spcAft>
                <a:spcPts val="0"/>
              </a:spcAft>
              <a:buSzPts val="1200"/>
              <a:buFont typeface="Open Sans"/>
              <a:buChar char="■"/>
              <a:defRPr sz="1200">
                <a:latin typeface="Open Sans"/>
                <a:ea typeface="Open Sans"/>
                <a:cs typeface="Open Sans"/>
                <a:sym typeface="Open Sans"/>
              </a:defRPr>
            </a:lvl6pPr>
            <a:lvl7pPr indent="-304800" lvl="6" marL="3200400">
              <a:spcBef>
                <a:spcPts val="0"/>
              </a:spcBef>
              <a:spcAft>
                <a:spcPts val="0"/>
              </a:spcAft>
              <a:buSzPts val="1200"/>
              <a:buFont typeface="Open Sans"/>
              <a:buChar char="●"/>
              <a:defRPr sz="1200">
                <a:latin typeface="Open Sans"/>
                <a:ea typeface="Open Sans"/>
                <a:cs typeface="Open Sans"/>
                <a:sym typeface="Open Sans"/>
              </a:defRPr>
            </a:lvl7pPr>
            <a:lvl8pPr indent="-304800" lvl="7" marL="3657600">
              <a:spcBef>
                <a:spcPts val="0"/>
              </a:spcBef>
              <a:spcAft>
                <a:spcPts val="0"/>
              </a:spcAft>
              <a:buSzPts val="1200"/>
              <a:buFont typeface="Open Sans"/>
              <a:buChar char="○"/>
              <a:defRPr sz="1200">
                <a:latin typeface="Open Sans"/>
                <a:ea typeface="Open Sans"/>
                <a:cs typeface="Open Sans"/>
                <a:sym typeface="Open Sans"/>
              </a:defRPr>
            </a:lvl8pPr>
            <a:lvl9pPr indent="-304800" lvl="8" marL="4114800">
              <a:spcBef>
                <a:spcPts val="0"/>
              </a:spcBef>
              <a:spcAft>
                <a:spcPts val="0"/>
              </a:spcAft>
              <a:buSzPts val="1200"/>
              <a:buFont typeface="Open Sans"/>
              <a:buChar char="■"/>
              <a:defRPr sz="1200">
                <a:latin typeface="Open Sans"/>
                <a:ea typeface="Open Sans"/>
                <a:cs typeface="Open Sans"/>
                <a:sym typeface="Open Sans"/>
              </a:defRPr>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b="1">
              <a:latin typeface="Helvetica Neue"/>
              <a:ea typeface="Helvetica Neue"/>
              <a:cs typeface="Helvetica Neue"/>
              <a:sym typeface="Helvetica Neue"/>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4" name="Shape 34"/>
        <p:cNvGrpSpPr/>
        <p:nvPr/>
      </p:nvGrpSpPr>
      <p:grpSpPr>
        <a:xfrm>
          <a:off x="0" y="0"/>
          <a:ext cx="0" cy="0"/>
          <a:chOff x="0" y="0"/>
          <a:chExt cx="0" cy="0"/>
        </a:xfrm>
      </p:grpSpPr>
      <p:sp>
        <p:nvSpPr>
          <p:cNvPr id="35" name="Google Shape;35;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rgbClr val="434343"/>
              </a:buClr>
              <a:buSzPts val="4800"/>
              <a:buFont typeface="Helvetica Neue"/>
              <a:buNone/>
              <a:defRPr b="1" sz="4800">
                <a:solidFill>
                  <a:srgbClr val="434343"/>
                </a:solidFill>
                <a:latin typeface="Helvetica Neue"/>
                <a:ea typeface="Helvetica Neue"/>
                <a:cs typeface="Helvetica Neue"/>
                <a:sym typeface="Helvetica Neue"/>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6" name="Google Shape;3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b="1">
              <a:latin typeface="Helvetica Neue"/>
              <a:ea typeface="Helvetica Neue"/>
              <a:cs typeface="Helvetica Neue"/>
              <a:sym typeface="Helvetica Neue"/>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434343"/>
              </a:buClr>
              <a:buSzPts val="4200"/>
              <a:buFont typeface="Helvetica Neue"/>
              <a:buNone/>
              <a:defRPr b="1" sz="4200">
                <a:solidFill>
                  <a:srgbClr val="434343"/>
                </a:solidFill>
                <a:latin typeface="Helvetica Neue"/>
                <a:ea typeface="Helvetica Neue"/>
                <a:cs typeface="Helvetica Neue"/>
                <a:sym typeface="Helvetica Neue"/>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0" name="Google Shape;40;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Font typeface="Open Sans"/>
              <a:buNone/>
              <a:defRPr i="1" sz="2100">
                <a:latin typeface="Open Sans"/>
                <a:ea typeface="Open Sans"/>
                <a:cs typeface="Open Sans"/>
                <a:sym typeface="Open Sans"/>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55600" lvl="0" marL="457200">
              <a:spcBef>
                <a:spcPts val="0"/>
              </a:spcBef>
              <a:spcAft>
                <a:spcPts val="0"/>
              </a:spcAft>
              <a:buSzPts val="2000"/>
              <a:buFont typeface="Open Sans Medium"/>
              <a:buChar char="●"/>
              <a:defRPr>
                <a:latin typeface="Open Sans Medium"/>
                <a:ea typeface="Open Sans Medium"/>
                <a:cs typeface="Open Sans Medium"/>
                <a:sym typeface="Open Sans Medium"/>
              </a:defRPr>
            </a:lvl1pPr>
            <a:lvl2pPr indent="-330200" lvl="1" marL="914400">
              <a:spcBef>
                <a:spcPts val="0"/>
              </a:spcBef>
              <a:spcAft>
                <a:spcPts val="0"/>
              </a:spcAft>
              <a:buSzPts val="1600"/>
              <a:buFont typeface="Open Sans"/>
              <a:buChar char="○"/>
              <a:defRPr>
                <a:latin typeface="Open Sans"/>
                <a:ea typeface="Open Sans"/>
                <a:cs typeface="Open Sans"/>
                <a:sym typeface="Open Sans"/>
              </a:defRPr>
            </a:lvl2pPr>
            <a:lvl3pPr indent="-330200" lvl="2" marL="1371600">
              <a:spcBef>
                <a:spcPts val="0"/>
              </a:spcBef>
              <a:spcAft>
                <a:spcPts val="0"/>
              </a:spcAft>
              <a:buSzPts val="1600"/>
              <a:buFont typeface="Open Sans"/>
              <a:buChar char="■"/>
              <a:defRPr>
                <a:latin typeface="Open Sans"/>
                <a:ea typeface="Open Sans"/>
                <a:cs typeface="Open Sans"/>
                <a:sym typeface="Open Sans"/>
              </a:defRPr>
            </a:lvl3pPr>
            <a:lvl4pPr indent="-330200" lvl="3" marL="1828800">
              <a:spcBef>
                <a:spcPts val="0"/>
              </a:spcBef>
              <a:spcAft>
                <a:spcPts val="0"/>
              </a:spcAft>
              <a:buSzPts val="1600"/>
              <a:buFont typeface="Open Sans"/>
              <a:buChar char="●"/>
              <a:defRPr>
                <a:latin typeface="Open Sans"/>
                <a:ea typeface="Open Sans"/>
                <a:cs typeface="Open Sans"/>
                <a:sym typeface="Open Sans"/>
              </a:defRPr>
            </a:lvl4pPr>
            <a:lvl5pPr indent="-330200" lvl="4" marL="2286000">
              <a:spcBef>
                <a:spcPts val="0"/>
              </a:spcBef>
              <a:spcAft>
                <a:spcPts val="0"/>
              </a:spcAft>
              <a:buSzPts val="1600"/>
              <a:buFont typeface="Open Sans"/>
              <a:buChar char="○"/>
              <a:defRPr>
                <a:latin typeface="Open Sans"/>
                <a:ea typeface="Open Sans"/>
                <a:cs typeface="Open Sans"/>
                <a:sym typeface="Open Sans"/>
              </a:defRPr>
            </a:lvl5pPr>
            <a:lvl6pPr indent="-330200" lvl="5" marL="2743200">
              <a:spcBef>
                <a:spcPts val="0"/>
              </a:spcBef>
              <a:spcAft>
                <a:spcPts val="0"/>
              </a:spcAft>
              <a:buSzPts val="1600"/>
              <a:buFont typeface="Open Sans"/>
              <a:buChar char="■"/>
              <a:defRPr>
                <a:latin typeface="Open Sans"/>
                <a:ea typeface="Open Sans"/>
                <a:cs typeface="Open Sans"/>
                <a:sym typeface="Open Sans"/>
              </a:defRPr>
            </a:lvl6pPr>
            <a:lvl7pPr indent="-330200" lvl="6" marL="3200400">
              <a:spcBef>
                <a:spcPts val="0"/>
              </a:spcBef>
              <a:spcAft>
                <a:spcPts val="0"/>
              </a:spcAft>
              <a:buSzPts val="1600"/>
              <a:buFont typeface="Open Sans"/>
              <a:buChar char="●"/>
              <a:defRPr>
                <a:latin typeface="Open Sans"/>
                <a:ea typeface="Open Sans"/>
                <a:cs typeface="Open Sans"/>
                <a:sym typeface="Open Sans"/>
              </a:defRPr>
            </a:lvl7pPr>
            <a:lvl8pPr indent="-330200" lvl="7" marL="3657600">
              <a:spcBef>
                <a:spcPts val="0"/>
              </a:spcBef>
              <a:spcAft>
                <a:spcPts val="0"/>
              </a:spcAft>
              <a:buSzPts val="1600"/>
              <a:buFont typeface="Open Sans"/>
              <a:buChar char="○"/>
              <a:defRPr>
                <a:latin typeface="Open Sans"/>
                <a:ea typeface="Open Sans"/>
                <a:cs typeface="Open Sans"/>
                <a:sym typeface="Open Sans"/>
              </a:defRPr>
            </a:lvl8pPr>
            <a:lvl9pPr indent="-330200" lvl="8" marL="4114800">
              <a:spcBef>
                <a:spcPts val="0"/>
              </a:spcBef>
              <a:spcAft>
                <a:spcPts val="0"/>
              </a:spcAft>
              <a:buSzPts val="1600"/>
              <a:buFont typeface="Open Sans"/>
              <a:buChar char="■"/>
              <a:defRPr>
                <a:latin typeface="Open Sans"/>
                <a:ea typeface="Open Sans"/>
                <a:cs typeface="Open Sans"/>
                <a:sym typeface="Open Sans"/>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000"/>
              <a:buFont typeface="Open Sans"/>
              <a:buNone/>
              <a:defRPr i="1">
                <a:latin typeface="Open Sans"/>
                <a:ea typeface="Open Sans"/>
                <a:cs typeface="Open Sans"/>
                <a:sym typeface="Open Sans"/>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rgbClr val="434343"/>
              </a:buClr>
              <a:buSzPts val="2800"/>
              <a:buFont typeface="Helvetica Neue"/>
              <a:buNone/>
              <a:defRPr b="1" sz="2800">
                <a:solidFill>
                  <a:srgbClr val="434343"/>
                </a:solidFill>
                <a:latin typeface="Helvetica Neue"/>
                <a:ea typeface="Helvetica Neue"/>
                <a:cs typeface="Helvetica Neue"/>
                <a:sym typeface="Helvetica Neu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55600" lvl="0" marL="457200">
              <a:lnSpc>
                <a:spcPct val="115000"/>
              </a:lnSpc>
              <a:spcBef>
                <a:spcPts val="0"/>
              </a:spcBef>
              <a:spcAft>
                <a:spcPts val="0"/>
              </a:spcAft>
              <a:buClr>
                <a:schemeClr val="dk2"/>
              </a:buClr>
              <a:buSzPts val="2000"/>
              <a:buFont typeface="Open Sans Medium"/>
              <a:buChar char="●"/>
              <a:defRPr sz="2000">
                <a:solidFill>
                  <a:schemeClr val="dk2"/>
                </a:solidFill>
                <a:latin typeface="Open Sans Medium"/>
                <a:ea typeface="Open Sans Medium"/>
                <a:cs typeface="Open Sans Medium"/>
                <a:sym typeface="Open Sans Medium"/>
              </a:defRPr>
            </a:lvl1pPr>
            <a:lvl2pPr indent="-330200" lvl="1" marL="9144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2pPr>
            <a:lvl3pPr indent="-330200" lvl="2" marL="13716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3pPr>
            <a:lvl4pPr indent="-330200" lvl="3" marL="18288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4pPr>
            <a:lvl5pPr indent="-330200" lvl="4" marL="22860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5pPr>
            <a:lvl6pPr indent="-330200" lvl="5" marL="27432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6pPr>
            <a:lvl7pPr indent="-330200" lvl="6" marL="32004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7pPr>
            <a:lvl8pPr indent="-330200" lvl="7" marL="36576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8pPr>
            <a:lvl9pPr indent="-330200" lvl="8" marL="41148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b="1" sz="1500">
                <a:solidFill>
                  <a:srgbClr val="434343"/>
                </a:solidFill>
                <a:latin typeface="Helvetica Neue"/>
                <a:ea typeface="Helvetica Neue"/>
                <a:cs typeface="Helvetica Neue"/>
                <a:sym typeface="Helvetica Neue"/>
              </a:defRPr>
            </a:lvl1pPr>
            <a:lvl2pPr lvl="1" algn="r">
              <a:buNone/>
              <a:defRPr b="1" sz="1500">
                <a:solidFill>
                  <a:srgbClr val="434343"/>
                </a:solidFill>
                <a:latin typeface="Helvetica Neue"/>
                <a:ea typeface="Helvetica Neue"/>
                <a:cs typeface="Helvetica Neue"/>
                <a:sym typeface="Helvetica Neue"/>
              </a:defRPr>
            </a:lvl2pPr>
            <a:lvl3pPr lvl="2" algn="r">
              <a:buNone/>
              <a:defRPr b="1" sz="1500">
                <a:solidFill>
                  <a:srgbClr val="434343"/>
                </a:solidFill>
                <a:latin typeface="Helvetica Neue"/>
                <a:ea typeface="Helvetica Neue"/>
                <a:cs typeface="Helvetica Neue"/>
                <a:sym typeface="Helvetica Neue"/>
              </a:defRPr>
            </a:lvl3pPr>
            <a:lvl4pPr lvl="3" algn="r">
              <a:buNone/>
              <a:defRPr b="1" sz="1500">
                <a:solidFill>
                  <a:srgbClr val="434343"/>
                </a:solidFill>
                <a:latin typeface="Helvetica Neue"/>
                <a:ea typeface="Helvetica Neue"/>
                <a:cs typeface="Helvetica Neue"/>
                <a:sym typeface="Helvetica Neue"/>
              </a:defRPr>
            </a:lvl4pPr>
            <a:lvl5pPr lvl="4" algn="r">
              <a:buNone/>
              <a:defRPr b="1" sz="1500">
                <a:solidFill>
                  <a:srgbClr val="434343"/>
                </a:solidFill>
                <a:latin typeface="Helvetica Neue"/>
                <a:ea typeface="Helvetica Neue"/>
                <a:cs typeface="Helvetica Neue"/>
                <a:sym typeface="Helvetica Neue"/>
              </a:defRPr>
            </a:lvl5pPr>
            <a:lvl6pPr lvl="5" algn="r">
              <a:buNone/>
              <a:defRPr b="1" sz="1500">
                <a:solidFill>
                  <a:srgbClr val="434343"/>
                </a:solidFill>
                <a:latin typeface="Helvetica Neue"/>
                <a:ea typeface="Helvetica Neue"/>
                <a:cs typeface="Helvetica Neue"/>
                <a:sym typeface="Helvetica Neue"/>
              </a:defRPr>
            </a:lvl6pPr>
            <a:lvl7pPr lvl="6" algn="r">
              <a:buNone/>
              <a:defRPr b="1" sz="1500">
                <a:solidFill>
                  <a:srgbClr val="434343"/>
                </a:solidFill>
                <a:latin typeface="Helvetica Neue"/>
                <a:ea typeface="Helvetica Neue"/>
                <a:cs typeface="Helvetica Neue"/>
                <a:sym typeface="Helvetica Neue"/>
              </a:defRPr>
            </a:lvl7pPr>
            <a:lvl8pPr lvl="7" algn="r">
              <a:buNone/>
              <a:defRPr b="1" sz="1500">
                <a:solidFill>
                  <a:srgbClr val="434343"/>
                </a:solidFill>
                <a:latin typeface="Helvetica Neue"/>
                <a:ea typeface="Helvetica Neue"/>
                <a:cs typeface="Helvetica Neue"/>
                <a:sym typeface="Helvetica Neue"/>
              </a:defRPr>
            </a:lvl8pPr>
            <a:lvl9pPr lvl="8" algn="r">
              <a:buNone/>
              <a:defRPr b="1" sz="1500">
                <a:solidFill>
                  <a:srgbClr val="434343"/>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69000" y="4556830"/>
            <a:ext cx="548700" cy="499996"/>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4.xml"/><Relationship Id="rId3" Type="http://schemas.openxmlformats.org/officeDocument/2006/relationships/image" Target="../media/image89.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 Id="rId3" Type="http://schemas.openxmlformats.org/officeDocument/2006/relationships/image" Target="../media/image92.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1.xml"/><Relationship Id="rId3" Type="http://schemas.openxmlformats.org/officeDocument/2006/relationships/image" Target="../media/image96.png"/><Relationship Id="rId4" Type="http://schemas.openxmlformats.org/officeDocument/2006/relationships/image" Target="../media/image93.pn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5.xml"/><Relationship Id="rId3" Type="http://schemas.openxmlformats.org/officeDocument/2006/relationships/image" Target="../media/image114.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7.xml"/><Relationship Id="rId3" Type="http://schemas.openxmlformats.org/officeDocument/2006/relationships/image" Target="../media/image97.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8.xml"/><Relationship Id="rId3" Type="http://schemas.openxmlformats.org/officeDocument/2006/relationships/image" Target="../media/image95.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9.xml"/><Relationship Id="rId3" Type="http://schemas.openxmlformats.org/officeDocument/2006/relationships/image" Target="../media/image9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5.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0.xml"/><Relationship Id="rId3" Type="http://schemas.openxmlformats.org/officeDocument/2006/relationships/image" Target="../media/image113.png"/><Relationship Id="rId4" Type="http://schemas.openxmlformats.org/officeDocument/2006/relationships/image" Target="../media/image99.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1.xml"/><Relationship Id="rId3" Type="http://schemas.openxmlformats.org/officeDocument/2006/relationships/image" Target="../media/image103.png"/></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2.xml"/><Relationship Id="rId3" Type="http://schemas.openxmlformats.org/officeDocument/2006/relationships/image" Target="../media/image104.pn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3.xml"/><Relationship Id="rId3" Type="http://schemas.openxmlformats.org/officeDocument/2006/relationships/image" Target="../media/image99.pn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4.xml"/><Relationship Id="rId3" Type="http://schemas.openxmlformats.org/officeDocument/2006/relationships/image" Target="../media/image101.png"/><Relationship Id="rId4" Type="http://schemas.openxmlformats.org/officeDocument/2006/relationships/image" Target="../media/image109.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5.xml"/><Relationship Id="rId3" Type="http://schemas.openxmlformats.org/officeDocument/2006/relationships/image" Target="../media/image105.png"/><Relationship Id="rId4" Type="http://schemas.openxmlformats.org/officeDocument/2006/relationships/image" Target="../media/image108.png"/><Relationship Id="rId5" Type="http://schemas.openxmlformats.org/officeDocument/2006/relationships/image" Target="../media/image106.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6.xml"/><Relationship Id="rId3" Type="http://schemas.openxmlformats.org/officeDocument/2006/relationships/image" Target="../media/image112.pn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9.xml"/><Relationship Id="rId3" Type="http://schemas.openxmlformats.org/officeDocument/2006/relationships/image" Target="../media/image18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0.xml"/><Relationship Id="rId3" Type="http://schemas.openxmlformats.org/officeDocument/2006/relationships/image" Target="../media/image186.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1.xml"/><Relationship Id="rId3" Type="http://schemas.openxmlformats.org/officeDocument/2006/relationships/image" Target="../media/image166.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2.xml"/><Relationship Id="rId3" Type="http://schemas.openxmlformats.org/officeDocument/2006/relationships/image" Target="../media/image166.png"/><Relationship Id="rId4" Type="http://schemas.openxmlformats.org/officeDocument/2006/relationships/image" Target="../media/image132.jp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3.xml"/><Relationship Id="rId3" Type="http://schemas.openxmlformats.org/officeDocument/2006/relationships/image" Target="../media/image166.png"/><Relationship Id="rId4" Type="http://schemas.openxmlformats.org/officeDocument/2006/relationships/image" Target="../media/image187.png"/></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4.xml"/><Relationship Id="rId3" Type="http://schemas.openxmlformats.org/officeDocument/2006/relationships/image" Target="../media/image166.png"/><Relationship Id="rId4" Type="http://schemas.openxmlformats.org/officeDocument/2006/relationships/image" Target="../media/image187.png"/></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5.xml"/><Relationship Id="rId3" Type="http://schemas.openxmlformats.org/officeDocument/2006/relationships/image" Target="../media/image166.png"/><Relationship Id="rId4" Type="http://schemas.openxmlformats.org/officeDocument/2006/relationships/image" Target="../media/image116.pn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6.xml"/><Relationship Id="rId3" Type="http://schemas.openxmlformats.org/officeDocument/2006/relationships/image" Target="../media/image118.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8.xml"/><Relationship Id="rId3" Type="http://schemas.openxmlformats.org/officeDocument/2006/relationships/image" Target="../media/image115.png"/></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57.jpg"/></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0.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4.xml"/><Relationship Id="rId3" Type="http://schemas.openxmlformats.org/officeDocument/2006/relationships/image" Target="../media/image117.png"/><Relationship Id="rId4" Type="http://schemas.openxmlformats.org/officeDocument/2006/relationships/image" Target="../media/image119.pn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5.xml"/><Relationship Id="rId3" Type="http://schemas.openxmlformats.org/officeDocument/2006/relationships/image" Target="../media/image121.png"/><Relationship Id="rId4" Type="http://schemas.openxmlformats.org/officeDocument/2006/relationships/image" Target="../media/image122.png"/></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6.xml"/><Relationship Id="rId3" Type="http://schemas.openxmlformats.org/officeDocument/2006/relationships/image" Target="../media/image131.png"/><Relationship Id="rId4" Type="http://schemas.openxmlformats.org/officeDocument/2006/relationships/image" Target="../media/image125.png"/><Relationship Id="rId5" Type="http://schemas.openxmlformats.org/officeDocument/2006/relationships/image" Target="../media/image127.png"/></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8.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0.xml"/><Relationship Id="rId3" Type="http://schemas.openxmlformats.org/officeDocument/2006/relationships/image" Target="../media/image124.png"/><Relationship Id="rId4" Type="http://schemas.openxmlformats.org/officeDocument/2006/relationships/image" Target="../media/image123.png"/></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1.xml"/><Relationship Id="rId3" Type="http://schemas.openxmlformats.org/officeDocument/2006/relationships/image" Target="../media/image128.png"/><Relationship Id="rId4" Type="http://schemas.openxmlformats.org/officeDocument/2006/relationships/image" Target="../media/image136.png"/><Relationship Id="rId5" Type="http://schemas.openxmlformats.org/officeDocument/2006/relationships/image" Target="../media/image129.png"/><Relationship Id="rId6" Type="http://schemas.openxmlformats.org/officeDocument/2006/relationships/image" Target="../media/image130.png"/></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2.xml"/><Relationship Id="rId3" Type="http://schemas.openxmlformats.org/officeDocument/2006/relationships/image" Target="../media/image128.png"/><Relationship Id="rId4" Type="http://schemas.openxmlformats.org/officeDocument/2006/relationships/image" Target="../media/image136.png"/><Relationship Id="rId5" Type="http://schemas.openxmlformats.org/officeDocument/2006/relationships/image" Target="../media/image129.png"/><Relationship Id="rId6" Type="http://schemas.openxmlformats.org/officeDocument/2006/relationships/image" Target="../media/image130.png"/></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3.xml"/><Relationship Id="rId3" Type="http://schemas.openxmlformats.org/officeDocument/2006/relationships/image" Target="../media/image170.png"/></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4.xml"/><Relationship Id="rId3" Type="http://schemas.openxmlformats.org/officeDocument/2006/relationships/image" Target="../media/image171.png"/></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5.xml"/><Relationship Id="rId3" Type="http://schemas.openxmlformats.org/officeDocument/2006/relationships/image" Target="../media/image134.jpg"/><Relationship Id="rId4" Type="http://schemas.openxmlformats.org/officeDocument/2006/relationships/image" Target="../media/image133.png"/><Relationship Id="rId5" Type="http://schemas.openxmlformats.org/officeDocument/2006/relationships/image" Target="../media/image143.png"/><Relationship Id="rId6" Type="http://schemas.openxmlformats.org/officeDocument/2006/relationships/image" Target="../media/image140.png"/></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6.xml"/><Relationship Id="rId3" Type="http://schemas.openxmlformats.org/officeDocument/2006/relationships/image" Target="../media/image137.png"/><Relationship Id="rId4" Type="http://schemas.openxmlformats.org/officeDocument/2006/relationships/image" Target="../media/image146.png"/><Relationship Id="rId5" Type="http://schemas.openxmlformats.org/officeDocument/2006/relationships/image" Target="../media/image145.png"/></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7.xml"/><Relationship Id="rId3" Type="http://schemas.openxmlformats.org/officeDocument/2006/relationships/image" Target="../media/image139.png"/></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8.xml"/><Relationship Id="rId3" Type="http://schemas.openxmlformats.org/officeDocument/2006/relationships/image" Target="../media/image142.png"/></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0.xml"/><Relationship Id="rId3" Type="http://schemas.openxmlformats.org/officeDocument/2006/relationships/image" Target="../media/image179.png"/></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3.xml"/><Relationship Id="rId3" Type="http://schemas.openxmlformats.org/officeDocument/2006/relationships/image" Target="../media/image141.png"/><Relationship Id="rId4" Type="http://schemas.openxmlformats.org/officeDocument/2006/relationships/image" Target="../media/image144.png"/></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4.xml"/><Relationship Id="rId3" Type="http://schemas.openxmlformats.org/officeDocument/2006/relationships/image" Target="../media/image156.png"/><Relationship Id="rId4" Type="http://schemas.openxmlformats.org/officeDocument/2006/relationships/image" Target="../media/image157.png"/></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5.xml"/><Relationship Id="rId3" Type="http://schemas.openxmlformats.org/officeDocument/2006/relationships/image" Target="../media/image156.png"/><Relationship Id="rId4" Type="http://schemas.openxmlformats.org/officeDocument/2006/relationships/image" Target="../media/image158.png"/></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6.xml"/><Relationship Id="rId3" Type="http://schemas.openxmlformats.org/officeDocument/2006/relationships/image" Target="../media/image147.jpg"/><Relationship Id="rId4" Type="http://schemas.openxmlformats.org/officeDocument/2006/relationships/image" Target="../media/image159.png"/></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8.xml"/><Relationship Id="rId3" Type="http://schemas.openxmlformats.org/officeDocument/2006/relationships/image" Target="../media/image149.png"/></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9.xml"/><Relationship Id="rId3" Type="http://schemas.openxmlformats.org/officeDocument/2006/relationships/image" Target="../media/image14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0.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1.xml"/><Relationship Id="rId3" Type="http://schemas.openxmlformats.org/officeDocument/2006/relationships/image" Target="../media/image150.png"/><Relationship Id="rId4" Type="http://schemas.openxmlformats.org/officeDocument/2006/relationships/image" Target="../media/image151.png"/><Relationship Id="rId5" Type="http://schemas.openxmlformats.org/officeDocument/2006/relationships/image" Target="../media/image152.png"/></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4.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5.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8.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9.xml"/><Relationship Id="rId3" Type="http://schemas.openxmlformats.org/officeDocument/2006/relationships/image" Target="../media/image153.png"/><Relationship Id="rId4" Type="http://schemas.openxmlformats.org/officeDocument/2006/relationships/image" Target="../media/image16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0.xml"/><Relationship Id="rId3" Type="http://schemas.openxmlformats.org/officeDocument/2006/relationships/image" Target="../media/image154.png"/><Relationship Id="rId4" Type="http://schemas.openxmlformats.org/officeDocument/2006/relationships/image" Target="../media/image155.png"/><Relationship Id="rId5" Type="http://schemas.openxmlformats.org/officeDocument/2006/relationships/image" Target="../media/image160.png"/></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1.xml"/><Relationship Id="rId3" Type="http://schemas.openxmlformats.org/officeDocument/2006/relationships/image" Target="../media/image154.png"/><Relationship Id="rId4" Type="http://schemas.openxmlformats.org/officeDocument/2006/relationships/image" Target="../media/image155.png"/><Relationship Id="rId5" Type="http://schemas.openxmlformats.org/officeDocument/2006/relationships/image" Target="../media/image160.png"/></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2.xml"/><Relationship Id="rId3" Type="http://schemas.openxmlformats.org/officeDocument/2006/relationships/image" Target="../media/image182.png"/></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3.xml"/><Relationship Id="rId3" Type="http://schemas.openxmlformats.org/officeDocument/2006/relationships/image" Target="../media/image183.png"/></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4.xml"/><Relationship Id="rId3" Type="http://schemas.openxmlformats.org/officeDocument/2006/relationships/image" Target="../media/image161.jpg"/><Relationship Id="rId4" Type="http://schemas.openxmlformats.org/officeDocument/2006/relationships/image" Target="../media/image133.png"/><Relationship Id="rId5" Type="http://schemas.openxmlformats.org/officeDocument/2006/relationships/image" Target="../media/image143.png"/><Relationship Id="rId6" Type="http://schemas.openxmlformats.org/officeDocument/2006/relationships/image" Target="../media/image140.png"/></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5.xml"/><Relationship Id="rId3" Type="http://schemas.openxmlformats.org/officeDocument/2006/relationships/image" Target="../media/image137.png"/><Relationship Id="rId4" Type="http://schemas.openxmlformats.org/officeDocument/2006/relationships/image" Target="../media/image176.png"/><Relationship Id="rId5" Type="http://schemas.openxmlformats.org/officeDocument/2006/relationships/image" Target="../media/image167.png"/></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6.xml"/><Relationship Id="rId3" Type="http://schemas.openxmlformats.org/officeDocument/2006/relationships/image" Target="../media/image168.png"/></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7.xml"/><Relationship Id="rId3" Type="http://schemas.openxmlformats.org/officeDocument/2006/relationships/image" Target="../media/image169.png"/></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8.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9.xml"/><Relationship Id="rId3" Type="http://schemas.openxmlformats.org/officeDocument/2006/relationships/image" Target="../media/image183.png"/><Relationship Id="rId4" Type="http://schemas.openxmlformats.org/officeDocument/2006/relationships/image" Target="../media/image16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image" Target="../media/image17.png"/><Relationship Id="rId6" Type="http://schemas.openxmlformats.org/officeDocument/2006/relationships/image" Target="../media/image9.png"/><Relationship Id="rId7" Type="http://schemas.openxmlformats.org/officeDocument/2006/relationships/image" Target="../media/image8.png"/><Relationship Id="rId8" Type="http://schemas.openxmlformats.org/officeDocument/2006/relationships/image" Target="../media/image16.png"/></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0.xml"/><Relationship Id="rId3" Type="http://schemas.openxmlformats.org/officeDocument/2006/relationships/image" Target="../media/image141.png"/><Relationship Id="rId4" Type="http://schemas.openxmlformats.org/officeDocument/2006/relationships/image" Target="../media/image174.png"/></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1.xml"/><Relationship Id="rId3" Type="http://schemas.openxmlformats.org/officeDocument/2006/relationships/image" Target="../media/image173.png"/><Relationship Id="rId4" Type="http://schemas.openxmlformats.org/officeDocument/2006/relationships/image" Target="../media/image178.png"/></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2.xml"/><Relationship Id="rId3" Type="http://schemas.openxmlformats.org/officeDocument/2006/relationships/image" Target="../media/image181.png"/></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3.xml"/><Relationship Id="rId3" Type="http://schemas.openxmlformats.org/officeDocument/2006/relationships/image" Target="../media/image172.png"/></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4.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5.xml"/><Relationship Id="rId3" Type="http://schemas.openxmlformats.org/officeDocument/2006/relationships/image" Target="../media/image184.png"/></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6.xml"/><Relationship Id="rId3" Type="http://schemas.openxmlformats.org/officeDocument/2006/relationships/image" Target="../media/image180.png"/><Relationship Id="rId4" Type="http://schemas.openxmlformats.org/officeDocument/2006/relationships/image" Target="../media/image185.png"/></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7.xml"/><Relationship Id="rId3" Type="http://schemas.openxmlformats.org/officeDocument/2006/relationships/image" Target="../media/image147.jpg"/><Relationship Id="rId4" Type="http://schemas.openxmlformats.org/officeDocument/2006/relationships/image" Target="../media/image159.png"/></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8.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0.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1.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3.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4.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5.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6.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7.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8.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5.png"/><Relationship Id="rId4" Type="http://schemas.openxmlformats.org/officeDocument/2006/relationships/image" Target="../media/image36.png"/></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0.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1.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2.xml"/><Relationship Id="rId3" Type="http://schemas.openxmlformats.org/officeDocument/2006/relationships/image" Target="../media/image177.jpg"/><Relationship Id="rId4" Type="http://schemas.openxmlformats.org/officeDocument/2006/relationships/image" Target="../media/image159.png"/></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3.xml"/><Relationship Id="rId3" Type="http://schemas.openxmlformats.org/officeDocument/2006/relationships/image" Target="../media/image17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4.png"/><Relationship Id="rId4" Type="http://schemas.openxmlformats.org/officeDocument/2006/relationships/image" Target="../media/image62.png"/><Relationship Id="rId5" Type="http://schemas.openxmlformats.org/officeDocument/2006/relationships/image" Target="../media/image5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32.png"/><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33.png"/><Relationship Id="rId4" Type="http://schemas.openxmlformats.org/officeDocument/2006/relationships/image" Target="../media/image6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3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77.png"/><Relationship Id="rId4" Type="http://schemas.openxmlformats.org/officeDocument/2006/relationships/image" Target="../media/image10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9.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2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20.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22.png"/><Relationship Id="rId4" Type="http://schemas.openxmlformats.org/officeDocument/2006/relationships/image" Target="../media/image2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29.png"/><Relationship Id="rId4" Type="http://schemas.openxmlformats.org/officeDocument/2006/relationships/image" Target="../media/image27.png"/><Relationship Id="rId5"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2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26.png"/><Relationship Id="rId4" Type="http://schemas.openxmlformats.org/officeDocument/2006/relationships/image" Target="../media/image28.png"/><Relationship Id="rId5" Type="http://schemas.openxmlformats.org/officeDocument/2006/relationships/image" Target="../media/image68.jpg"/><Relationship Id="rId6" Type="http://schemas.openxmlformats.org/officeDocument/2006/relationships/image" Target="../media/image3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40.png"/><Relationship Id="rId4" Type="http://schemas.openxmlformats.org/officeDocument/2006/relationships/image" Target="../media/image34.png"/><Relationship Id="rId5" Type="http://schemas.openxmlformats.org/officeDocument/2006/relationships/image" Target="../media/image42.png"/><Relationship Id="rId6" Type="http://schemas.openxmlformats.org/officeDocument/2006/relationships/image" Target="../media/image4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22.png"/><Relationship Id="rId4" Type="http://schemas.openxmlformats.org/officeDocument/2006/relationships/image" Target="../media/image2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3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3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41.png"/><Relationship Id="rId4" Type="http://schemas.openxmlformats.org/officeDocument/2006/relationships/image" Target="../media/image4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3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45.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43.png"/><Relationship Id="rId4" Type="http://schemas.openxmlformats.org/officeDocument/2006/relationships/image" Target="../media/image47.png"/><Relationship Id="rId5" Type="http://schemas.openxmlformats.org/officeDocument/2006/relationships/image" Target="../media/image4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54.gif"/><Relationship Id="rId4" Type="http://schemas.openxmlformats.org/officeDocument/2006/relationships/image" Target="../media/image48.png"/><Relationship Id="rId5" Type="http://schemas.openxmlformats.org/officeDocument/2006/relationships/image" Target="../media/image9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56.png"/><Relationship Id="rId4" Type="http://schemas.openxmlformats.org/officeDocument/2006/relationships/image" Target="../media/image5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 Id="rId3" Type="http://schemas.openxmlformats.org/officeDocument/2006/relationships/image" Target="../media/image138.png"/><Relationship Id="rId4" Type="http://schemas.openxmlformats.org/officeDocument/2006/relationships/image" Target="../media/image120.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51.png"/><Relationship Id="rId4" Type="http://schemas.openxmlformats.org/officeDocument/2006/relationships/image" Target="../media/image5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55.jpg"/><Relationship Id="rId4" Type="http://schemas.openxmlformats.org/officeDocument/2006/relationships/image" Target="../media/image110.jpg"/><Relationship Id="rId5" Type="http://schemas.openxmlformats.org/officeDocument/2006/relationships/image" Target="../media/image83.jpg"/><Relationship Id="rId6" Type="http://schemas.openxmlformats.org/officeDocument/2006/relationships/image" Target="../media/image5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55.jpg"/><Relationship Id="rId4" Type="http://schemas.openxmlformats.org/officeDocument/2006/relationships/image" Target="../media/image78.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6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 Id="rId3" Type="http://schemas.openxmlformats.org/officeDocument/2006/relationships/image" Target="../media/image60.png"/><Relationship Id="rId4" Type="http://schemas.openxmlformats.org/officeDocument/2006/relationships/image" Target="../media/image81.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 Id="rId3" Type="http://schemas.openxmlformats.org/officeDocument/2006/relationships/image" Target="../media/image60.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 Id="rId3" Type="http://schemas.openxmlformats.org/officeDocument/2006/relationships/image" Target="../media/image107.png"/><Relationship Id="rId4" Type="http://schemas.openxmlformats.org/officeDocument/2006/relationships/image" Target="../media/image90.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 Id="rId3" Type="http://schemas.openxmlformats.org/officeDocument/2006/relationships/image" Target="../media/image82.png"/><Relationship Id="rId4" Type="http://schemas.openxmlformats.org/officeDocument/2006/relationships/image" Target="../media/image80.png"/><Relationship Id="rId5" Type="http://schemas.openxmlformats.org/officeDocument/2006/relationships/image" Target="../media/image100.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6.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 Id="rId3" Type="http://schemas.openxmlformats.org/officeDocument/2006/relationships/image" Target="../media/image72.png"/><Relationship Id="rId4" Type="http://schemas.openxmlformats.org/officeDocument/2006/relationships/image" Target="../media/image67.png"/><Relationship Id="rId5" Type="http://schemas.openxmlformats.org/officeDocument/2006/relationships/image" Target="../media/image69.png"/><Relationship Id="rId6" Type="http://schemas.openxmlformats.org/officeDocument/2006/relationships/image" Target="../media/image73.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 Id="rId3" Type="http://schemas.openxmlformats.org/officeDocument/2006/relationships/image" Target="../media/image71.png"/><Relationship Id="rId4" Type="http://schemas.openxmlformats.org/officeDocument/2006/relationships/image" Target="../media/image70.png"/><Relationship Id="rId5" Type="http://schemas.openxmlformats.org/officeDocument/2006/relationships/image" Target="../media/image74.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76.jp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 Id="rId3" Type="http://schemas.openxmlformats.org/officeDocument/2006/relationships/image" Target="../media/image75.jp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 Id="rId3" Type="http://schemas.openxmlformats.org/officeDocument/2006/relationships/image" Target="../media/image84.png"/><Relationship Id="rId4" Type="http://schemas.openxmlformats.org/officeDocument/2006/relationships/image" Target="../media/image111.png"/><Relationship Id="rId5" Type="http://schemas.openxmlformats.org/officeDocument/2006/relationships/image" Target="../media/image9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1.xml"/><Relationship Id="rId3" Type="http://schemas.openxmlformats.org/officeDocument/2006/relationships/image" Target="../media/image135.png"/><Relationship Id="rId4" Type="http://schemas.openxmlformats.org/officeDocument/2006/relationships/image" Target="../media/image126.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3.xml"/><Relationship Id="rId3" Type="http://schemas.openxmlformats.org/officeDocument/2006/relationships/image" Target="../media/image82.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5.xml"/><Relationship Id="rId3" Type="http://schemas.openxmlformats.org/officeDocument/2006/relationships/image" Target="../media/image79.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3.xml"/><Relationship Id="rId3" Type="http://schemas.openxmlformats.org/officeDocument/2006/relationships/image" Target="../media/image85.png"/><Relationship Id="rId4" Type="http://schemas.openxmlformats.org/officeDocument/2006/relationships/image" Target="../media/image87.png"/><Relationship Id="rId5" Type="http://schemas.openxmlformats.org/officeDocument/2006/relationships/image" Target="../media/image88.png"/><Relationship Id="rId6" Type="http://schemas.openxmlformats.org/officeDocument/2006/relationships/image" Target="../media/image86.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259975" y="2876475"/>
            <a:ext cx="8692200" cy="79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380">
                <a:solidFill>
                  <a:srgbClr val="AF1F39"/>
                </a:solidFill>
              </a:rPr>
              <a:t>Project Prometheus</a:t>
            </a:r>
            <a:endParaRPr sz="3380">
              <a:solidFill>
                <a:srgbClr val="AF1F39"/>
              </a:solidFill>
            </a:endParaRPr>
          </a:p>
        </p:txBody>
      </p:sp>
      <p:sp>
        <p:nvSpPr>
          <p:cNvPr id="57" name="Google Shape;57;p13"/>
          <p:cNvSpPr txBox="1"/>
          <p:nvPr>
            <p:ph idx="1" type="subTitle"/>
          </p:nvPr>
        </p:nvSpPr>
        <p:spPr>
          <a:xfrm>
            <a:off x="311700" y="41549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12</a:t>
            </a:r>
            <a:r>
              <a:rPr lang="en"/>
              <a:t> November 2023</a:t>
            </a:r>
            <a:endParaRPr/>
          </a:p>
        </p:txBody>
      </p:sp>
      <p:sp>
        <p:nvSpPr>
          <p:cNvPr id="58" name="Google Shape;58;p13"/>
          <p:cNvSpPr txBox="1"/>
          <p:nvPr>
            <p:ph type="ctrTitle"/>
          </p:nvPr>
        </p:nvSpPr>
        <p:spPr>
          <a:xfrm>
            <a:off x="474600" y="3453869"/>
            <a:ext cx="8357700" cy="79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400"/>
              <a:t>Preliminary Design Review</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Functional Requirements</a:t>
            </a:r>
            <a:endParaRPr>
              <a:solidFill>
                <a:srgbClr val="AF1F39"/>
              </a:solidFill>
            </a:endParaRPr>
          </a:p>
        </p:txBody>
      </p:sp>
      <p:sp>
        <p:nvSpPr>
          <p:cNvPr id="216" name="Google Shape;216;p22"/>
          <p:cNvSpPr txBox="1"/>
          <p:nvPr>
            <p:ph idx="1" type="body"/>
          </p:nvPr>
        </p:nvSpPr>
        <p:spPr>
          <a:xfrm>
            <a:off x="311700" y="1000075"/>
            <a:ext cx="8520600" cy="34164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rgbClr val="000000"/>
              </a:buClr>
              <a:buSzPts val="1600"/>
              <a:buChar char="●"/>
            </a:pPr>
            <a:r>
              <a:rPr b="1" lang="en" sz="1600">
                <a:solidFill>
                  <a:srgbClr val="000000"/>
                </a:solidFill>
                <a:latin typeface="Open Sans"/>
                <a:ea typeface="Open Sans"/>
                <a:cs typeface="Open Sans"/>
                <a:sym typeface="Open Sans"/>
              </a:rPr>
              <a:t>Drogue and Main Parachutes:</a:t>
            </a:r>
            <a:r>
              <a:rPr lang="en" sz="1600">
                <a:solidFill>
                  <a:srgbClr val="000000"/>
                </a:solidFill>
              </a:rPr>
              <a:t> A vehicle with apogee &gt; 1500 ft must have two parachutes (drogue and main)*</a:t>
            </a:r>
            <a:endParaRPr sz="1600">
              <a:solidFill>
                <a:srgbClr val="000000"/>
              </a:solidFill>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Main Parachute Deployment Altitude &lt; 1500 ft</a:t>
            </a:r>
            <a:endParaRPr b="1" sz="1600">
              <a:solidFill>
                <a:srgbClr val="000000"/>
              </a:solidFill>
              <a:latin typeface="Open Sans"/>
              <a:ea typeface="Open Sans"/>
              <a:cs typeface="Open Sans"/>
              <a:sym typeface="Open Sans"/>
            </a:endParaRPr>
          </a:p>
          <a:p>
            <a:pPr indent="-330200" lvl="1" marL="914400" rtl="0" algn="l">
              <a:spcBef>
                <a:spcPts val="0"/>
              </a:spcBef>
              <a:spcAft>
                <a:spcPts val="0"/>
              </a:spcAft>
              <a:buClr>
                <a:srgbClr val="000000"/>
              </a:buClr>
              <a:buSzPts val="1600"/>
              <a:buFont typeface="Open Sans Medium"/>
              <a:buChar char="○"/>
            </a:pPr>
            <a:r>
              <a:rPr lang="en">
                <a:solidFill>
                  <a:srgbClr val="000000"/>
                </a:solidFill>
                <a:latin typeface="Open Sans Medium"/>
                <a:ea typeface="Open Sans Medium"/>
                <a:cs typeface="Open Sans Medium"/>
                <a:sym typeface="Open Sans Medium"/>
              </a:rPr>
              <a:t>Goal: 1400 ft</a:t>
            </a:r>
            <a:endParaRPr>
              <a:solidFill>
                <a:srgbClr val="000000"/>
              </a:solidFill>
              <a:latin typeface="Open Sans Medium"/>
              <a:ea typeface="Open Sans Medium"/>
              <a:cs typeface="Open Sans Medium"/>
              <a:sym typeface="Open Sans Medium"/>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Descent Velocities</a:t>
            </a:r>
            <a:endParaRPr b="1" sz="1600">
              <a:solidFill>
                <a:srgbClr val="000000"/>
              </a:solidFill>
              <a:latin typeface="Open Sans"/>
              <a:ea typeface="Open Sans"/>
              <a:cs typeface="Open Sans"/>
              <a:sym typeface="Open Sans"/>
            </a:endParaRPr>
          </a:p>
          <a:p>
            <a:pPr indent="-330200" lvl="1" marL="914400" rtl="0" algn="l">
              <a:spcBef>
                <a:spcPts val="0"/>
              </a:spcBef>
              <a:spcAft>
                <a:spcPts val="0"/>
              </a:spcAft>
              <a:buClr>
                <a:srgbClr val="000000"/>
              </a:buClr>
              <a:buSzPts val="1600"/>
              <a:buFont typeface="Open Sans Medium"/>
              <a:buChar char="○"/>
            </a:pPr>
            <a:r>
              <a:rPr lang="en">
                <a:solidFill>
                  <a:schemeClr val="dk1"/>
                </a:solidFill>
                <a:latin typeface="Open Sans Medium"/>
                <a:ea typeface="Open Sans Medium"/>
                <a:cs typeface="Open Sans Medium"/>
                <a:sym typeface="Open Sans Medium"/>
              </a:rPr>
              <a:t>65 ft/s &lt; Drogue </a:t>
            </a:r>
            <a:r>
              <a:rPr lang="en">
                <a:solidFill>
                  <a:srgbClr val="000000"/>
                </a:solidFill>
                <a:latin typeface="Open Sans Medium"/>
                <a:ea typeface="Open Sans Medium"/>
                <a:cs typeface="Open Sans Medium"/>
                <a:sym typeface="Open Sans Medium"/>
              </a:rPr>
              <a:t>descent velocity &lt; 165 ft/s</a:t>
            </a:r>
            <a:endParaRPr>
              <a:solidFill>
                <a:srgbClr val="000000"/>
              </a:solidFill>
              <a:latin typeface="Open Sans Medium"/>
              <a:ea typeface="Open Sans Medium"/>
              <a:cs typeface="Open Sans Medium"/>
              <a:sym typeface="Open Sans Medium"/>
            </a:endParaRPr>
          </a:p>
          <a:p>
            <a:pPr indent="-330200" lvl="2" marL="1371600" rtl="0" algn="l">
              <a:spcBef>
                <a:spcPts val="0"/>
              </a:spcBef>
              <a:spcAft>
                <a:spcPts val="0"/>
              </a:spcAft>
              <a:buClr>
                <a:srgbClr val="000000"/>
              </a:buClr>
              <a:buSzPts val="1600"/>
              <a:buFont typeface="Open Sans Medium"/>
              <a:buChar char="■"/>
            </a:pPr>
            <a:r>
              <a:rPr lang="en">
                <a:solidFill>
                  <a:srgbClr val="000000"/>
                </a:solidFill>
                <a:latin typeface="Open Sans Medium"/>
                <a:ea typeface="Open Sans Medium"/>
                <a:cs typeface="Open Sans Medium"/>
                <a:sym typeface="Open Sans Medium"/>
              </a:rPr>
              <a:t>Goal: 70 ft/s</a:t>
            </a:r>
            <a:endParaRPr>
              <a:solidFill>
                <a:srgbClr val="000000"/>
              </a:solidFill>
              <a:latin typeface="Open Sans Medium"/>
              <a:ea typeface="Open Sans Medium"/>
              <a:cs typeface="Open Sans Medium"/>
              <a:sym typeface="Open Sans Medium"/>
            </a:endParaRPr>
          </a:p>
          <a:p>
            <a:pPr indent="-330200" lvl="1" marL="914400" rtl="0" algn="l">
              <a:spcBef>
                <a:spcPts val="0"/>
              </a:spcBef>
              <a:spcAft>
                <a:spcPts val="0"/>
              </a:spcAft>
              <a:buClr>
                <a:srgbClr val="000000"/>
              </a:buClr>
              <a:buSzPts val="1600"/>
              <a:buFont typeface="Open Sans Medium"/>
              <a:buChar char="○"/>
            </a:pPr>
            <a:r>
              <a:rPr lang="en">
                <a:solidFill>
                  <a:srgbClr val="000000"/>
                </a:solidFill>
                <a:latin typeface="Open Sans Medium"/>
                <a:ea typeface="Open Sans Medium"/>
                <a:cs typeface="Open Sans Medium"/>
                <a:sym typeface="Open Sans Medium"/>
              </a:rPr>
              <a:t>Main Descent Velocity &lt; 36 ft/s</a:t>
            </a:r>
            <a:endParaRPr>
              <a:solidFill>
                <a:srgbClr val="000000"/>
              </a:solidFill>
              <a:latin typeface="Open Sans Medium"/>
              <a:ea typeface="Open Sans Medium"/>
              <a:cs typeface="Open Sans Medium"/>
              <a:sym typeface="Open Sans Medium"/>
            </a:endParaRPr>
          </a:p>
          <a:p>
            <a:pPr indent="-330200" lvl="2" marL="1371600" rtl="0" algn="l">
              <a:spcBef>
                <a:spcPts val="0"/>
              </a:spcBef>
              <a:spcAft>
                <a:spcPts val="0"/>
              </a:spcAft>
              <a:buClr>
                <a:srgbClr val="000000"/>
              </a:buClr>
              <a:buSzPts val="1600"/>
              <a:buFont typeface="Open Sans Medium"/>
              <a:buChar char="■"/>
            </a:pPr>
            <a:r>
              <a:rPr lang="en">
                <a:solidFill>
                  <a:srgbClr val="000000"/>
                </a:solidFill>
                <a:latin typeface="Open Sans Medium"/>
                <a:ea typeface="Open Sans Medium"/>
                <a:cs typeface="Open Sans Medium"/>
                <a:sym typeface="Open Sans Medium"/>
              </a:rPr>
              <a:t>Goal: 25 ft/s</a:t>
            </a:r>
            <a:endParaRPr>
              <a:solidFill>
                <a:srgbClr val="000000"/>
              </a:solidFill>
              <a:latin typeface="Open Sans Medium"/>
              <a:ea typeface="Open Sans Medium"/>
              <a:cs typeface="Open Sans Medium"/>
              <a:sym typeface="Open Sans Medium"/>
            </a:endParaRPr>
          </a:p>
          <a:p>
            <a:pPr indent="-330200" lvl="0" marL="457200" rtl="0" algn="l">
              <a:spcBef>
                <a:spcPts val="0"/>
              </a:spcBef>
              <a:spcAft>
                <a:spcPts val="0"/>
              </a:spcAft>
              <a:buClr>
                <a:srgbClr val="000000"/>
              </a:buClr>
              <a:buSzPts val="1600"/>
              <a:buChar char="●"/>
            </a:pPr>
            <a:r>
              <a:rPr b="1" lang="en" sz="1600">
                <a:solidFill>
                  <a:srgbClr val="000000"/>
                </a:solidFill>
                <a:latin typeface="Open Sans"/>
                <a:ea typeface="Open Sans"/>
                <a:cs typeface="Open Sans"/>
                <a:sym typeface="Open Sans"/>
              </a:rPr>
              <a:t>Redundancy </a:t>
            </a:r>
            <a:r>
              <a:rPr lang="en" sz="1600">
                <a:solidFill>
                  <a:srgbClr val="000000"/>
                </a:solidFill>
              </a:rPr>
              <a:t>in parachute deployment triggers</a:t>
            </a:r>
            <a:endParaRPr sz="1600">
              <a:solidFill>
                <a:srgbClr val="000000"/>
              </a:solidFill>
            </a:endParaRPr>
          </a:p>
        </p:txBody>
      </p:sp>
      <p:sp>
        <p:nvSpPr>
          <p:cNvPr id="217" name="Google Shape;217;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4" name="Shape 1364"/>
        <p:cNvGrpSpPr/>
        <p:nvPr/>
      </p:nvGrpSpPr>
      <p:grpSpPr>
        <a:xfrm>
          <a:off x="0" y="0"/>
          <a:ext cx="0" cy="0"/>
          <a:chOff x="0" y="0"/>
          <a:chExt cx="0" cy="0"/>
        </a:xfrm>
      </p:grpSpPr>
      <p:sp>
        <p:nvSpPr>
          <p:cNvPr id="1365" name="Google Shape;1365;p11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Avionics Overview</a:t>
            </a:r>
            <a:endParaRPr>
              <a:solidFill>
                <a:srgbClr val="AF1F39"/>
              </a:solidFill>
            </a:endParaRPr>
          </a:p>
        </p:txBody>
      </p:sp>
      <p:sp>
        <p:nvSpPr>
          <p:cNvPr id="1366" name="Google Shape;1366;p1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367" name="Google Shape;1367;p112"/>
          <p:cNvGraphicFramePr/>
          <p:nvPr/>
        </p:nvGraphicFramePr>
        <p:xfrm>
          <a:off x="952500" y="1123775"/>
          <a:ext cx="3000000" cy="3000000"/>
        </p:xfrm>
        <a:graphic>
          <a:graphicData uri="http://schemas.openxmlformats.org/drawingml/2006/table">
            <a:tbl>
              <a:tblPr>
                <a:noFill/>
                <a:tableStyleId>{20E0CC99-B5FD-4683-B140-8F2D5768ACDF}</a:tableStyleId>
              </a:tblPr>
              <a:tblGrid>
                <a:gridCol w="1691200"/>
                <a:gridCol w="2062825"/>
                <a:gridCol w="3471700"/>
              </a:tblGrid>
              <a:tr h="387350">
                <a:tc>
                  <a:txBody>
                    <a:bodyPr/>
                    <a:lstStyle/>
                    <a:p>
                      <a:pPr indent="0" lvl="0" marL="0" rtl="0" algn="l">
                        <a:spcBef>
                          <a:spcPts val="0"/>
                        </a:spcBef>
                        <a:spcAft>
                          <a:spcPts val="0"/>
                        </a:spcAft>
                        <a:buNone/>
                      </a:pPr>
                      <a:r>
                        <a:rPr b="1" lang="en">
                          <a:latin typeface="Open Sans"/>
                          <a:ea typeface="Open Sans"/>
                          <a:cs typeface="Open Sans"/>
                          <a:sym typeface="Open Sans"/>
                        </a:rPr>
                        <a:t>Board</a:t>
                      </a:r>
                      <a:endParaRPr b="1">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a:latin typeface="Open Sans"/>
                          <a:ea typeface="Open Sans"/>
                          <a:cs typeface="Open Sans"/>
                          <a:sym typeface="Open Sans"/>
                        </a:rPr>
                        <a:t>Source</a:t>
                      </a:r>
                      <a:endParaRPr b="1">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a:latin typeface="Open Sans"/>
                          <a:ea typeface="Open Sans"/>
                          <a:cs typeface="Open Sans"/>
                          <a:sym typeface="Open Sans"/>
                        </a:rPr>
                        <a:t>Purpose</a:t>
                      </a:r>
                      <a:endParaRPr b="1">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r>
              <a:tr h="595925">
                <a:tc>
                  <a:txBody>
                    <a:bodyPr/>
                    <a:lstStyle/>
                    <a:p>
                      <a:pPr indent="0" lvl="0" marL="0" rtl="0" algn="l">
                        <a:spcBef>
                          <a:spcPts val="0"/>
                        </a:spcBef>
                        <a:spcAft>
                          <a:spcPts val="0"/>
                        </a:spcAft>
                        <a:buNone/>
                      </a:pPr>
                      <a:r>
                        <a:rPr lang="en">
                          <a:latin typeface="Open Sans"/>
                          <a:ea typeface="Open Sans"/>
                          <a:cs typeface="Open Sans"/>
                          <a:sym typeface="Open Sans"/>
                        </a:rPr>
                        <a:t>DENNIS</a:t>
                      </a:r>
                      <a:endParaRPr>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SRAD</a:t>
                      </a:r>
                      <a:endParaRPr>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E6B8AF"/>
                    </a:solidFill>
                  </a:tcPr>
                </a:tc>
                <a:tc>
                  <a:txBody>
                    <a:bodyPr/>
                    <a:lstStyle/>
                    <a:p>
                      <a:pPr indent="0" lvl="0" marL="0" rtl="0" algn="l">
                        <a:spcBef>
                          <a:spcPts val="0"/>
                        </a:spcBef>
                        <a:spcAft>
                          <a:spcPts val="0"/>
                        </a:spcAft>
                        <a:buNone/>
                      </a:pPr>
                      <a:r>
                        <a:rPr lang="en">
                          <a:latin typeface="Open Sans"/>
                          <a:ea typeface="Open Sans"/>
                          <a:cs typeface="Open Sans"/>
                          <a:sym typeface="Open Sans"/>
                        </a:rPr>
                        <a:t>Transmitter/receiver, logging, recovery, air brakes</a:t>
                      </a:r>
                      <a:endParaRPr>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95925">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Open Sans"/>
                          <a:ea typeface="Open Sans"/>
                          <a:cs typeface="Open Sans"/>
                          <a:sym typeface="Open Sans"/>
                        </a:rPr>
                        <a:t>TeleMega</a:t>
                      </a:r>
                      <a:endParaRPr>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COTS</a:t>
                      </a:r>
                      <a:endParaRPr>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lang="en">
                          <a:latin typeface="Open Sans"/>
                          <a:ea typeface="Open Sans"/>
                          <a:cs typeface="Open Sans"/>
                          <a:sym typeface="Open Sans"/>
                        </a:rPr>
                        <a:t>Transmitter/receiver, logging, ignite motor, recovery backup</a:t>
                      </a:r>
                      <a:endParaRPr>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95925">
                <a:tc>
                  <a:txBody>
                    <a:bodyPr/>
                    <a:lstStyle/>
                    <a:p>
                      <a:pPr indent="0" lvl="0" marL="0" rtl="0" algn="l">
                        <a:spcBef>
                          <a:spcPts val="0"/>
                        </a:spcBef>
                        <a:spcAft>
                          <a:spcPts val="0"/>
                        </a:spcAft>
                        <a:buNone/>
                      </a:pPr>
                      <a:r>
                        <a:rPr lang="en">
                          <a:latin typeface="Open Sans"/>
                          <a:ea typeface="Open Sans"/>
                          <a:cs typeface="Open Sans"/>
                          <a:sym typeface="Open Sans"/>
                        </a:rPr>
                        <a:t>TeleMega</a:t>
                      </a:r>
                      <a:endParaRPr>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COTS</a:t>
                      </a:r>
                      <a:endParaRPr>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Open Sans"/>
                          <a:ea typeface="Open Sans"/>
                          <a:cs typeface="Open Sans"/>
                          <a:sym typeface="Open Sans"/>
                        </a:rPr>
                        <a:t>Transmitter/receiver, logging, ignite motor, recovery backup</a:t>
                      </a:r>
                      <a:endParaRPr>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7350">
                <a:tc>
                  <a:txBody>
                    <a:bodyPr/>
                    <a:lstStyle/>
                    <a:p>
                      <a:pPr indent="0" lvl="0" marL="0" rtl="0" algn="l">
                        <a:spcBef>
                          <a:spcPts val="0"/>
                        </a:spcBef>
                        <a:spcAft>
                          <a:spcPts val="0"/>
                        </a:spcAft>
                        <a:buNone/>
                      </a:pPr>
                      <a:r>
                        <a:rPr lang="en">
                          <a:latin typeface="Open Sans"/>
                          <a:ea typeface="Open Sans"/>
                          <a:cs typeface="Open Sans"/>
                          <a:sym typeface="Open Sans"/>
                        </a:rPr>
                        <a:t>Power Amplifier</a:t>
                      </a:r>
                      <a:endParaRPr>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SRAD</a:t>
                      </a:r>
                      <a:endParaRPr>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E6B8AF"/>
                    </a:solidFill>
                  </a:tcPr>
                </a:tc>
                <a:tc>
                  <a:txBody>
                    <a:bodyPr/>
                    <a:lstStyle/>
                    <a:p>
                      <a:pPr indent="0" lvl="0" marL="0" rtl="0" algn="l">
                        <a:spcBef>
                          <a:spcPts val="0"/>
                        </a:spcBef>
                        <a:spcAft>
                          <a:spcPts val="0"/>
                        </a:spcAft>
                        <a:buNone/>
                      </a:pPr>
                      <a:r>
                        <a:rPr lang="en">
                          <a:latin typeface="Open Sans"/>
                          <a:ea typeface="Open Sans"/>
                          <a:cs typeface="Open Sans"/>
                          <a:sym typeface="Open Sans"/>
                        </a:rPr>
                        <a:t>Increase DENNIS transmitting range</a:t>
                      </a:r>
                      <a:endParaRPr>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95925">
                <a:tc>
                  <a:txBody>
                    <a:bodyPr/>
                    <a:lstStyle/>
                    <a:p>
                      <a:pPr indent="0" lvl="0" marL="0" rtl="0" algn="l">
                        <a:spcBef>
                          <a:spcPts val="0"/>
                        </a:spcBef>
                        <a:spcAft>
                          <a:spcPts val="0"/>
                        </a:spcAft>
                        <a:buNone/>
                      </a:pPr>
                      <a:r>
                        <a:rPr lang="en">
                          <a:latin typeface="Open Sans"/>
                          <a:ea typeface="Open Sans"/>
                          <a:cs typeface="Open Sans"/>
                          <a:sym typeface="Open Sans"/>
                        </a:rPr>
                        <a:t>Power Board</a:t>
                      </a:r>
                      <a:endParaRPr>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lang="en">
                          <a:latin typeface="Open Sans"/>
                          <a:ea typeface="Open Sans"/>
                          <a:cs typeface="Open Sans"/>
                          <a:sym typeface="Open Sans"/>
                        </a:rPr>
                        <a:t>SRAD</a:t>
                      </a:r>
                      <a:endParaRPr>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solidFill>
                      <a:srgbClr val="E6B8AF"/>
                    </a:solidFill>
                  </a:tcPr>
                </a:tc>
                <a:tc>
                  <a:txBody>
                    <a:bodyPr/>
                    <a:lstStyle/>
                    <a:p>
                      <a:pPr indent="0" lvl="0" marL="0" rtl="0" algn="l">
                        <a:spcBef>
                          <a:spcPts val="0"/>
                        </a:spcBef>
                        <a:spcAft>
                          <a:spcPts val="0"/>
                        </a:spcAft>
                        <a:buNone/>
                      </a:pPr>
                      <a:r>
                        <a:rPr lang="en">
                          <a:latin typeface="Open Sans"/>
                          <a:ea typeface="Open Sans"/>
                          <a:cs typeface="Open Sans"/>
                          <a:sym typeface="Open Sans"/>
                        </a:rPr>
                        <a:t>Powers DENNIS, Raven, and camera board</a:t>
                      </a:r>
                      <a:endParaRPr>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r>
              <a:tr h="387350">
                <a:tc>
                  <a:txBody>
                    <a:bodyPr/>
                    <a:lstStyle/>
                    <a:p>
                      <a:pPr indent="0" lvl="0" marL="0" rtl="0" algn="l">
                        <a:spcBef>
                          <a:spcPts val="0"/>
                        </a:spcBef>
                        <a:spcAft>
                          <a:spcPts val="0"/>
                        </a:spcAft>
                        <a:buNone/>
                      </a:pPr>
                      <a:r>
                        <a:rPr lang="en">
                          <a:latin typeface="Open Sans"/>
                          <a:ea typeface="Open Sans"/>
                          <a:cs typeface="Open Sans"/>
                          <a:sym typeface="Open Sans"/>
                        </a:rPr>
                        <a:t>Camera Board</a:t>
                      </a:r>
                      <a:endParaRPr>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a:latin typeface="Open Sans"/>
                          <a:ea typeface="Open Sans"/>
                          <a:cs typeface="Open Sans"/>
                          <a:sym typeface="Open Sans"/>
                        </a:rPr>
                        <a:t>SRAD</a:t>
                      </a:r>
                      <a:endParaRPr>
                        <a:latin typeface="Open Sans"/>
                        <a:ea typeface="Open Sans"/>
                        <a:cs typeface="Open Sans"/>
                        <a:sym typeface="Open Sans"/>
                      </a:endParaRPr>
                    </a:p>
                  </a:txBody>
                  <a:tcPr marT="91425" marB="91425" marR="91425" marL="91425">
                    <a:lnB cap="flat" cmpd="sng" w="9525">
                      <a:solidFill>
                        <a:srgbClr val="CCCCCC"/>
                      </a:solidFill>
                      <a:prstDash val="solid"/>
                      <a:round/>
                      <a:headEnd len="sm" w="sm" type="none"/>
                      <a:tailEnd len="sm" w="sm" type="none"/>
                    </a:lnB>
                    <a:solidFill>
                      <a:srgbClr val="E6B8AF"/>
                    </a:solidFill>
                  </a:tcPr>
                </a:tc>
                <a:tc>
                  <a:txBody>
                    <a:bodyPr/>
                    <a:lstStyle/>
                    <a:p>
                      <a:pPr indent="0" lvl="0" marL="0" rtl="0" algn="l">
                        <a:spcBef>
                          <a:spcPts val="0"/>
                        </a:spcBef>
                        <a:spcAft>
                          <a:spcPts val="0"/>
                        </a:spcAft>
                        <a:buNone/>
                      </a:pPr>
                      <a:r>
                        <a:rPr lang="en">
                          <a:latin typeface="Open Sans"/>
                          <a:ea typeface="Open Sans"/>
                          <a:cs typeface="Open Sans"/>
                          <a:sym typeface="Open Sans"/>
                        </a:rPr>
                        <a:t>Launch footage</a:t>
                      </a:r>
                      <a:endParaRPr>
                        <a:latin typeface="Open Sans"/>
                        <a:ea typeface="Open Sans"/>
                        <a:cs typeface="Open Sans"/>
                        <a:sym typeface="Open Sans"/>
                      </a:endParaRPr>
                    </a:p>
                  </a:txBody>
                  <a:tcPr marT="91425" marB="91425" marR="91425" marL="91425"/>
                </a:tc>
              </a:tr>
              <a:tr h="387350">
                <a:tc>
                  <a:txBody>
                    <a:bodyPr/>
                    <a:lstStyle/>
                    <a:p>
                      <a:pPr indent="0" lvl="0" marL="0" rtl="0" algn="l">
                        <a:spcBef>
                          <a:spcPts val="0"/>
                        </a:spcBef>
                        <a:spcAft>
                          <a:spcPts val="0"/>
                        </a:spcAft>
                        <a:buNone/>
                      </a:pPr>
                      <a:r>
                        <a:rPr lang="en">
                          <a:latin typeface="Open Sans"/>
                          <a:ea typeface="Open Sans"/>
                          <a:cs typeface="Open Sans"/>
                          <a:sym typeface="Open Sans"/>
                        </a:rPr>
                        <a:t>Foxeer Cameras</a:t>
                      </a:r>
                      <a:endParaRPr>
                        <a:latin typeface="Open Sans"/>
                        <a:ea typeface="Open Sans"/>
                        <a:cs typeface="Open Sans"/>
                        <a:sym typeface="Open Sans"/>
                      </a:endParaRPr>
                    </a:p>
                  </a:txBody>
                  <a:tcPr marT="91425" marB="91425" marR="91425" marL="91425">
                    <a:lnR cap="flat" cmpd="sng" w="9525">
                      <a:solidFill>
                        <a:srgbClr val="CCCCCC"/>
                      </a:solidFill>
                      <a:prstDash val="solid"/>
                      <a:round/>
                      <a:headEnd len="sm" w="sm" type="none"/>
                      <a:tailEnd len="sm" w="sm" type="none"/>
                    </a:lnR>
                  </a:tcPr>
                </a:tc>
                <a:tc>
                  <a:txBody>
                    <a:bodyPr/>
                    <a:lstStyle/>
                    <a:p>
                      <a:pPr indent="0" lvl="0" marL="0" rtl="0" algn="l">
                        <a:spcBef>
                          <a:spcPts val="0"/>
                        </a:spcBef>
                        <a:spcAft>
                          <a:spcPts val="0"/>
                        </a:spcAft>
                        <a:buNone/>
                      </a:pPr>
                      <a:r>
                        <a:rPr lang="en">
                          <a:latin typeface="Open Sans"/>
                          <a:ea typeface="Open Sans"/>
                          <a:cs typeface="Open Sans"/>
                          <a:sym typeface="Open Sans"/>
                        </a:rPr>
                        <a:t>COTS</a:t>
                      </a:r>
                      <a:endParaRPr>
                        <a:latin typeface="Open Sans"/>
                        <a:ea typeface="Open Sans"/>
                        <a:cs typeface="Open Sans"/>
                        <a:sym typeface="Open Sans"/>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lang="en">
                          <a:latin typeface="Open Sans"/>
                          <a:ea typeface="Open Sans"/>
                          <a:cs typeface="Open Sans"/>
                          <a:sym typeface="Open Sans"/>
                        </a:rPr>
                        <a:t>Launch footage</a:t>
                      </a:r>
                      <a:endParaRPr>
                        <a:latin typeface="Open Sans"/>
                        <a:ea typeface="Open Sans"/>
                        <a:cs typeface="Open Sans"/>
                        <a:sym typeface="Open Sans"/>
                      </a:endParaRPr>
                    </a:p>
                  </a:txBody>
                  <a:tcPr marT="91425" marB="91425" marR="91425" marL="91425">
                    <a:lnL cap="flat" cmpd="sng" w="9525">
                      <a:solidFill>
                        <a:srgbClr val="CCCCCC"/>
                      </a:solidFill>
                      <a:prstDash val="solid"/>
                      <a:round/>
                      <a:headEnd len="sm" w="sm" type="none"/>
                      <a:tailEnd len="sm" w="sm" type="none"/>
                    </a:lnL>
                  </a:tcPr>
                </a:tc>
              </a:tr>
            </a:tbl>
          </a:graphicData>
        </a:graphic>
      </p:graphicFrame>
      <p:sp>
        <p:nvSpPr>
          <p:cNvPr id="1368" name="Google Shape;1368;p112"/>
          <p:cNvSpPr txBox="1"/>
          <p:nvPr>
            <p:ph type="title"/>
          </p:nvPr>
        </p:nvSpPr>
        <p:spPr>
          <a:xfrm>
            <a:off x="4993250" y="95200"/>
            <a:ext cx="40641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891"/>
              <a:buNone/>
            </a:pPr>
            <a:r>
              <a:rPr b="0" lang="en" sz="1518" u="sng">
                <a:latin typeface="Open Sans"/>
                <a:ea typeface="Open Sans"/>
                <a:cs typeface="Open Sans"/>
                <a:sym typeface="Open Sans"/>
              </a:rPr>
              <a:t>COTS</a:t>
            </a:r>
            <a:r>
              <a:rPr b="0" lang="en" sz="1518">
                <a:latin typeface="Open Sans"/>
                <a:ea typeface="Open Sans"/>
                <a:cs typeface="Open Sans"/>
                <a:sym typeface="Open Sans"/>
              </a:rPr>
              <a:t> = commercial off the shelf</a:t>
            </a:r>
            <a:endParaRPr b="0" sz="1518">
              <a:latin typeface="Open Sans"/>
              <a:ea typeface="Open Sans"/>
              <a:cs typeface="Open Sans"/>
              <a:sym typeface="Open Sans"/>
            </a:endParaRPr>
          </a:p>
          <a:p>
            <a:pPr indent="0" lvl="0" marL="0" rtl="0" algn="l">
              <a:lnSpc>
                <a:spcPct val="115000"/>
              </a:lnSpc>
              <a:spcBef>
                <a:spcPts val="0"/>
              </a:spcBef>
              <a:spcAft>
                <a:spcPts val="0"/>
              </a:spcAft>
              <a:buSzPts val="891"/>
              <a:buNone/>
            </a:pPr>
            <a:r>
              <a:rPr b="0" lang="en" sz="1518" u="sng">
                <a:latin typeface="Open Sans"/>
                <a:ea typeface="Open Sans"/>
                <a:cs typeface="Open Sans"/>
                <a:sym typeface="Open Sans"/>
              </a:rPr>
              <a:t>SRAD</a:t>
            </a:r>
            <a:r>
              <a:rPr b="0" lang="en" sz="1518">
                <a:latin typeface="Open Sans"/>
                <a:ea typeface="Open Sans"/>
                <a:cs typeface="Open Sans"/>
                <a:sym typeface="Open Sans"/>
              </a:rPr>
              <a:t> = student researched and developed</a:t>
            </a:r>
            <a:endParaRPr b="0" sz="1518">
              <a:latin typeface="Open Sans"/>
              <a:ea typeface="Open Sans"/>
              <a:cs typeface="Open Sans"/>
              <a:sym typeface="Open Sans"/>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2" name="Shape 1372"/>
        <p:cNvGrpSpPr/>
        <p:nvPr/>
      </p:nvGrpSpPr>
      <p:grpSpPr>
        <a:xfrm>
          <a:off x="0" y="0"/>
          <a:ext cx="0" cy="0"/>
          <a:chOff x="0" y="0"/>
          <a:chExt cx="0" cy="0"/>
        </a:xfrm>
      </p:grpSpPr>
      <p:sp>
        <p:nvSpPr>
          <p:cNvPr id="1373" name="Google Shape;1373;p11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solidFill>
                  <a:srgbClr val="AF1F39"/>
                </a:solidFill>
              </a:rPr>
              <a:t>Avionics Overview- Connections</a:t>
            </a:r>
            <a:endParaRPr>
              <a:solidFill>
                <a:srgbClr val="AF1F39"/>
              </a:solidFill>
            </a:endParaRPr>
          </a:p>
          <a:p>
            <a:pPr indent="0" lvl="0" marL="0" rtl="0" algn="l">
              <a:spcBef>
                <a:spcPts val="0"/>
              </a:spcBef>
              <a:spcAft>
                <a:spcPts val="0"/>
              </a:spcAft>
              <a:buNone/>
            </a:pPr>
            <a:r>
              <a:t/>
            </a:r>
            <a:endParaRPr/>
          </a:p>
        </p:txBody>
      </p:sp>
      <p:sp>
        <p:nvSpPr>
          <p:cNvPr id="1374" name="Google Shape;1374;p11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75" name="Google Shape;1375;p113"/>
          <p:cNvSpPr/>
          <p:nvPr/>
        </p:nvSpPr>
        <p:spPr>
          <a:xfrm>
            <a:off x="1535800" y="1129275"/>
            <a:ext cx="1718400" cy="864000"/>
          </a:xfrm>
          <a:prstGeom prst="roundRect">
            <a:avLst>
              <a:gd fmla="val 16667" name="adj"/>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Open Sans Medium"/>
                <a:ea typeface="Open Sans Medium"/>
                <a:cs typeface="Open Sans Medium"/>
                <a:sym typeface="Open Sans Medium"/>
              </a:rPr>
              <a:t>Powerboard</a:t>
            </a:r>
            <a:endParaRPr sz="1500">
              <a:latin typeface="Open Sans Medium"/>
              <a:ea typeface="Open Sans Medium"/>
              <a:cs typeface="Open Sans Medium"/>
              <a:sym typeface="Open Sans Medium"/>
            </a:endParaRPr>
          </a:p>
        </p:txBody>
      </p:sp>
      <p:sp>
        <p:nvSpPr>
          <p:cNvPr id="1376" name="Google Shape;1376;p113"/>
          <p:cNvSpPr/>
          <p:nvPr/>
        </p:nvSpPr>
        <p:spPr>
          <a:xfrm>
            <a:off x="3921050" y="1129275"/>
            <a:ext cx="1718400" cy="864000"/>
          </a:xfrm>
          <a:prstGeom prst="roundRect">
            <a:avLst>
              <a:gd fmla="val 16667" name="adj"/>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Open Sans Medium"/>
                <a:ea typeface="Open Sans Medium"/>
                <a:cs typeface="Open Sans Medium"/>
                <a:sym typeface="Open Sans Medium"/>
              </a:rPr>
              <a:t>DENNIS</a:t>
            </a:r>
            <a:endParaRPr sz="1500">
              <a:latin typeface="Open Sans Medium"/>
              <a:ea typeface="Open Sans Medium"/>
              <a:cs typeface="Open Sans Medium"/>
              <a:sym typeface="Open Sans Medium"/>
            </a:endParaRPr>
          </a:p>
        </p:txBody>
      </p:sp>
      <p:sp>
        <p:nvSpPr>
          <p:cNvPr id="1377" name="Google Shape;1377;p113"/>
          <p:cNvSpPr/>
          <p:nvPr/>
        </p:nvSpPr>
        <p:spPr>
          <a:xfrm>
            <a:off x="6306300" y="1129275"/>
            <a:ext cx="1241100" cy="864000"/>
          </a:xfrm>
          <a:prstGeom prst="roundRect">
            <a:avLst>
              <a:gd fmla="val 16667" name="adj"/>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Open Sans Medium"/>
                <a:ea typeface="Open Sans Medium"/>
                <a:cs typeface="Open Sans Medium"/>
                <a:sym typeface="Open Sans Medium"/>
              </a:rPr>
              <a:t>Power </a:t>
            </a:r>
            <a:endParaRPr sz="1500">
              <a:latin typeface="Open Sans Medium"/>
              <a:ea typeface="Open Sans Medium"/>
              <a:cs typeface="Open Sans Medium"/>
              <a:sym typeface="Open Sans Medium"/>
            </a:endParaRPr>
          </a:p>
          <a:p>
            <a:pPr indent="0" lvl="0" marL="0" rtl="0" algn="ctr">
              <a:spcBef>
                <a:spcPts val="0"/>
              </a:spcBef>
              <a:spcAft>
                <a:spcPts val="0"/>
              </a:spcAft>
              <a:buNone/>
            </a:pPr>
            <a:r>
              <a:rPr lang="en" sz="1500">
                <a:latin typeface="Open Sans Medium"/>
                <a:ea typeface="Open Sans Medium"/>
                <a:cs typeface="Open Sans Medium"/>
                <a:sym typeface="Open Sans Medium"/>
              </a:rPr>
              <a:t>Amplifier</a:t>
            </a:r>
            <a:endParaRPr sz="1500">
              <a:latin typeface="Open Sans Medium"/>
              <a:ea typeface="Open Sans Medium"/>
              <a:cs typeface="Open Sans Medium"/>
              <a:sym typeface="Open Sans Medium"/>
            </a:endParaRPr>
          </a:p>
        </p:txBody>
      </p:sp>
      <p:sp>
        <p:nvSpPr>
          <p:cNvPr id="1378" name="Google Shape;1378;p113"/>
          <p:cNvSpPr/>
          <p:nvPr/>
        </p:nvSpPr>
        <p:spPr>
          <a:xfrm>
            <a:off x="3921050" y="4192825"/>
            <a:ext cx="1718400" cy="864000"/>
          </a:xfrm>
          <a:prstGeom prst="roundRect">
            <a:avLst>
              <a:gd fmla="val 16667" name="adj"/>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Open Sans Medium"/>
                <a:ea typeface="Open Sans Medium"/>
                <a:cs typeface="Open Sans Medium"/>
                <a:sym typeface="Open Sans Medium"/>
              </a:rPr>
              <a:t>TeleMega</a:t>
            </a:r>
            <a:endParaRPr sz="1500">
              <a:latin typeface="Open Sans Medium"/>
              <a:ea typeface="Open Sans Medium"/>
              <a:cs typeface="Open Sans Medium"/>
              <a:sym typeface="Open Sans Medium"/>
            </a:endParaRPr>
          </a:p>
        </p:txBody>
      </p:sp>
      <p:sp>
        <p:nvSpPr>
          <p:cNvPr id="1379" name="Google Shape;1379;p113"/>
          <p:cNvSpPr/>
          <p:nvPr/>
        </p:nvSpPr>
        <p:spPr>
          <a:xfrm>
            <a:off x="1616250" y="4192825"/>
            <a:ext cx="1718400" cy="864000"/>
          </a:xfrm>
          <a:prstGeom prst="roundRect">
            <a:avLst>
              <a:gd fmla="val 16667" name="adj"/>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Open Sans Medium"/>
                <a:ea typeface="Open Sans Medium"/>
                <a:cs typeface="Open Sans Medium"/>
                <a:sym typeface="Open Sans Medium"/>
              </a:rPr>
              <a:t>COTS LiPo </a:t>
            </a:r>
            <a:endParaRPr sz="1500">
              <a:latin typeface="Open Sans Medium"/>
              <a:ea typeface="Open Sans Medium"/>
              <a:cs typeface="Open Sans Medium"/>
              <a:sym typeface="Open Sans Medium"/>
            </a:endParaRPr>
          </a:p>
          <a:p>
            <a:pPr indent="0" lvl="0" marL="0" rtl="0" algn="ctr">
              <a:spcBef>
                <a:spcPts val="0"/>
              </a:spcBef>
              <a:spcAft>
                <a:spcPts val="0"/>
              </a:spcAft>
              <a:buNone/>
            </a:pPr>
            <a:r>
              <a:rPr lang="en" sz="1500">
                <a:latin typeface="Open Sans Medium"/>
                <a:ea typeface="Open Sans Medium"/>
                <a:cs typeface="Open Sans Medium"/>
                <a:sym typeface="Open Sans Medium"/>
              </a:rPr>
              <a:t>Battery</a:t>
            </a:r>
            <a:endParaRPr sz="1500">
              <a:latin typeface="Open Sans Medium"/>
              <a:ea typeface="Open Sans Medium"/>
              <a:cs typeface="Open Sans Medium"/>
              <a:sym typeface="Open Sans Medium"/>
            </a:endParaRPr>
          </a:p>
        </p:txBody>
      </p:sp>
      <p:sp>
        <p:nvSpPr>
          <p:cNvPr id="1380" name="Google Shape;1380;p113"/>
          <p:cNvSpPr/>
          <p:nvPr/>
        </p:nvSpPr>
        <p:spPr>
          <a:xfrm>
            <a:off x="3921050" y="2104825"/>
            <a:ext cx="1718400" cy="864000"/>
          </a:xfrm>
          <a:prstGeom prst="roundRect">
            <a:avLst>
              <a:gd fmla="val 16667" name="adj"/>
            </a:avLst>
          </a:prstGeom>
          <a:solidFill>
            <a:srgbClr val="E6B8A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Open Sans Medium"/>
                <a:ea typeface="Open Sans Medium"/>
                <a:cs typeface="Open Sans Medium"/>
                <a:sym typeface="Open Sans Medium"/>
              </a:rPr>
              <a:t>Camera Board</a:t>
            </a:r>
            <a:endParaRPr sz="1500">
              <a:latin typeface="Open Sans Medium"/>
              <a:ea typeface="Open Sans Medium"/>
              <a:cs typeface="Open Sans Medium"/>
              <a:sym typeface="Open Sans Medium"/>
            </a:endParaRPr>
          </a:p>
        </p:txBody>
      </p:sp>
      <p:sp>
        <p:nvSpPr>
          <p:cNvPr id="1381" name="Google Shape;1381;p113"/>
          <p:cNvSpPr/>
          <p:nvPr/>
        </p:nvSpPr>
        <p:spPr>
          <a:xfrm>
            <a:off x="3344775" y="1467975"/>
            <a:ext cx="485700" cy="186600"/>
          </a:xfrm>
          <a:prstGeom prst="rightArrow">
            <a:avLst>
              <a:gd fmla="val 50000" name="adj1"/>
              <a:gd fmla="val 50000" name="adj2"/>
            </a:avLst>
          </a:prstGeom>
          <a:solidFill>
            <a:srgbClr val="59595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500">
              <a:latin typeface="Open Sans Medium"/>
              <a:ea typeface="Open Sans Medium"/>
              <a:cs typeface="Open Sans Medium"/>
              <a:sym typeface="Open Sans Medium"/>
            </a:endParaRPr>
          </a:p>
        </p:txBody>
      </p:sp>
      <p:sp>
        <p:nvSpPr>
          <p:cNvPr id="1382" name="Google Shape;1382;p113"/>
          <p:cNvSpPr/>
          <p:nvPr/>
        </p:nvSpPr>
        <p:spPr>
          <a:xfrm>
            <a:off x="5730025" y="1467975"/>
            <a:ext cx="485700" cy="186600"/>
          </a:xfrm>
          <a:prstGeom prst="rightArrow">
            <a:avLst>
              <a:gd fmla="val 50000" name="adj1"/>
              <a:gd fmla="val 50000" name="adj2"/>
            </a:avLst>
          </a:prstGeom>
          <a:solidFill>
            <a:srgbClr val="59595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500">
              <a:latin typeface="Open Sans Medium"/>
              <a:ea typeface="Open Sans Medium"/>
              <a:cs typeface="Open Sans Medium"/>
              <a:sym typeface="Open Sans Medium"/>
            </a:endParaRPr>
          </a:p>
        </p:txBody>
      </p:sp>
      <p:sp>
        <p:nvSpPr>
          <p:cNvPr id="1383" name="Google Shape;1383;p113"/>
          <p:cNvSpPr/>
          <p:nvPr/>
        </p:nvSpPr>
        <p:spPr>
          <a:xfrm rot="-2700000">
            <a:off x="3487276" y="1997862"/>
            <a:ext cx="215950" cy="490025"/>
          </a:xfrm>
          <a:prstGeom prst="downArrow">
            <a:avLst>
              <a:gd fmla="val 50000" name="adj1"/>
              <a:gd fmla="val 50000" name="adj2"/>
            </a:avLst>
          </a:prstGeom>
          <a:solidFill>
            <a:srgbClr val="59595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500">
              <a:latin typeface="Open Sans Medium"/>
              <a:ea typeface="Open Sans Medium"/>
              <a:cs typeface="Open Sans Medium"/>
              <a:sym typeface="Open Sans Medium"/>
            </a:endParaRPr>
          </a:p>
        </p:txBody>
      </p:sp>
      <p:sp>
        <p:nvSpPr>
          <p:cNvPr id="1384" name="Google Shape;1384;p113"/>
          <p:cNvSpPr/>
          <p:nvPr/>
        </p:nvSpPr>
        <p:spPr>
          <a:xfrm>
            <a:off x="3385000" y="4531525"/>
            <a:ext cx="485700" cy="186600"/>
          </a:xfrm>
          <a:prstGeom prst="rightArrow">
            <a:avLst>
              <a:gd fmla="val 50000" name="adj1"/>
              <a:gd fmla="val 50000" name="adj2"/>
            </a:avLst>
          </a:prstGeom>
          <a:solidFill>
            <a:srgbClr val="59595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500">
              <a:latin typeface="Open Sans Medium"/>
              <a:ea typeface="Open Sans Medium"/>
              <a:cs typeface="Open Sans Medium"/>
              <a:sym typeface="Open Sans Medium"/>
            </a:endParaRPr>
          </a:p>
        </p:txBody>
      </p:sp>
      <p:sp>
        <p:nvSpPr>
          <p:cNvPr id="1385" name="Google Shape;1385;p113"/>
          <p:cNvSpPr/>
          <p:nvPr/>
        </p:nvSpPr>
        <p:spPr>
          <a:xfrm>
            <a:off x="3921050" y="3205175"/>
            <a:ext cx="1718400" cy="864000"/>
          </a:xfrm>
          <a:prstGeom prst="roundRect">
            <a:avLst>
              <a:gd fmla="val 16667" name="adj"/>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Open Sans Medium"/>
                <a:ea typeface="Open Sans Medium"/>
                <a:cs typeface="Open Sans Medium"/>
                <a:sym typeface="Open Sans Medium"/>
              </a:rPr>
              <a:t>TeleMega</a:t>
            </a:r>
            <a:endParaRPr sz="1500">
              <a:latin typeface="Open Sans Medium"/>
              <a:ea typeface="Open Sans Medium"/>
              <a:cs typeface="Open Sans Medium"/>
              <a:sym typeface="Open Sans Medium"/>
            </a:endParaRPr>
          </a:p>
        </p:txBody>
      </p:sp>
      <p:sp>
        <p:nvSpPr>
          <p:cNvPr id="1386" name="Google Shape;1386;p113"/>
          <p:cNvSpPr/>
          <p:nvPr/>
        </p:nvSpPr>
        <p:spPr>
          <a:xfrm>
            <a:off x="1616250" y="3205175"/>
            <a:ext cx="1718400" cy="864000"/>
          </a:xfrm>
          <a:prstGeom prst="roundRect">
            <a:avLst>
              <a:gd fmla="val 16667" name="adj"/>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500">
                <a:latin typeface="Open Sans Medium"/>
                <a:ea typeface="Open Sans Medium"/>
                <a:cs typeface="Open Sans Medium"/>
                <a:sym typeface="Open Sans Medium"/>
              </a:rPr>
              <a:t>COTS LiPo </a:t>
            </a:r>
            <a:endParaRPr sz="1500">
              <a:latin typeface="Open Sans Medium"/>
              <a:ea typeface="Open Sans Medium"/>
              <a:cs typeface="Open Sans Medium"/>
              <a:sym typeface="Open Sans Medium"/>
            </a:endParaRPr>
          </a:p>
          <a:p>
            <a:pPr indent="0" lvl="0" marL="0" rtl="0" algn="ctr">
              <a:spcBef>
                <a:spcPts val="0"/>
              </a:spcBef>
              <a:spcAft>
                <a:spcPts val="0"/>
              </a:spcAft>
              <a:buNone/>
            </a:pPr>
            <a:r>
              <a:rPr lang="en" sz="1500">
                <a:latin typeface="Open Sans Medium"/>
                <a:ea typeface="Open Sans Medium"/>
                <a:cs typeface="Open Sans Medium"/>
                <a:sym typeface="Open Sans Medium"/>
              </a:rPr>
              <a:t>Battery</a:t>
            </a:r>
            <a:endParaRPr sz="1500">
              <a:latin typeface="Open Sans Medium"/>
              <a:ea typeface="Open Sans Medium"/>
              <a:cs typeface="Open Sans Medium"/>
              <a:sym typeface="Open Sans Medium"/>
            </a:endParaRPr>
          </a:p>
        </p:txBody>
      </p:sp>
      <p:sp>
        <p:nvSpPr>
          <p:cNvPr id="1387" name="Google Shape;1387;p113"/>
          <p:cNvSpPr/>
          <p:nvPr/>
        </p:nvSpPr>
        <p:spPr>
          <a:xfrm>
            <a:off x="3385000" y="3543875"/>
            <a:ext cx="485700" cy="186600"/>
          </a:xfrm>
          <a:prstGeom prst="rightArrow">
            <a:avLst>
              <a:gd fmla="val 50000" name="adj1"/>
              <a:gd fmla="val 50000" name="adj2"/>
            </a:avLst>
          </a:prstGeom>
          <a:solidFill>
            <a:srgbClr val="59595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500">
              <a:latin typeface="Open Sans Medium"/>
              <a:ea typeface="Open Sans Medium"/>
              <a:cs typeface="Open Sans Medium"/>
              <a:sym typeface="Open Sans Medium"/>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1" name="Shape 1391"/>
        <p:cNvGrpSpPr/>
        <p:nvPr/>
      </p:nvGrpSpPr>
      <p:grpSpPr>
        <a:xfrm>
          <a:off x="0" y="0"/>
          <a:ext cx="0" cy="0"/>
          <a:chOff x="0" y="0"/>
          <a:chExt cx="0" cy="0"/>
        </a:xfrm>
      </p:grpSpPr>
      <p:sp>
        <p:nvSpPr>
          <p:cNvPr id="1392" name="Google Shape;1392;p114"/>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Questions?</a:t>
            </a:r>
            <a:endParaRPr>
              <a:solidFill>
                <a:srgbClr val="AF1F39"/>
              </a:solidFill>
            </a:endParaRPr>
          </a:p>
        </p:txBody>
      </p:sp>
      <p:sp>
        <p:nvSpPr>
          <p:cNvPr id="1393" name="Google Shape;1393;p1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7" name="Shape 1397"/>
        <p:cNvGrpSpPr/>
        <p:nvPr/>
      </p:nvGrpSpPr>
      <p:grpSpPr>
        <a:xfrm>
          <a:off x="0" y="0"/>
          <a:ext cx="0" cy="0"/>
          <a:chOff x="0" y="0"/>
          <a:chExt cx="0" cy="0"/>
        </a:xfrm>
      </p:grpSpPr>
      <p:sp>
        <p:nvSpPr>
          <p:cNvPr id="1398" name="Google Shape;1398;p115"/>
          <p:cNvSpPr txBox="1"/>
          <p:nvPr>
            <p:ph type="title"/>
          </p:nvPr>
        </p:nvSpPr>
        <p:spPr>
          <a:xfrm>
            <a:off x="311700" y="2054287"/>
            <a:ext cx="8520600" cy="100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800">
                <a:solidFill>
                  <a:srgbClr val="AF1F39"/>
                </a:solidFill>
              </a:rPr>
              <a:t>Avionics Bay</a:t>
            </a:r>
            <a:endParaRPr sz="4800">
              <a:solidFill>
                <a:srgbClr val="AF1F39"/>
              </a:solidFill>
            </a:endParaRPr>
          </a:p>
        </p:txBody>
      </p:sp>
      <p:sp>
        <p:nvSpPr>
          <p:cNvPr id="1399" name="Google Shape;1399;p1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3" name="Shape 1403"/>
        <p:cNvGrpSpPr/>
        <p:nvPr/>
      </p:nvGrpSpPr>
      <p:grpSpPr>
        <a:xfrm>
          <a:off x="0" y="0"/>
          <a:ext cx="0" cy="0"/>
          <a:chOff x="0" y="0"/>
          <a:chExt cx="0" cy="0"/>
        </a:xfrm>
      </p:grpSpPr>
      <p:sp>
        <p:nvSpPr>
          <p:cNvPr id="1404" name="Google Shape;1404;p1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Avionics </a:t>
            </a:r>
            <a:r>
              <a:rPr lang="en">
                <a:solidFill>
                  <a:srgbClr val="AF1F39"/>
                </a:solidFill>
              </a:rPr>
              <a:t>Bay- Layout</a:t>
            </a:r>
            <a:endParaRPr>
              <a:solidFill>
                <a:srgbClr val="AF1F39"/>
              </a:solidFill>
            </a:endParaRPr>
          </a:p>
        </p:txBody>
      </p:sp>
      <p:sp>
        <p:nvSpPr>
          <p:cNvPr id="1405" name="Google Shape;1405;p116"/>
          <p:cNvSpPr txBox="1"/>
          <p:nvPr>
            <p:ph idx="1" type="body"/>
          </p:nvPr>
        </p:nvSpPr>
        <p:spPr>
          <a:xfrm>
            <a:off x="293125" y="1122675"/>
            <a:ext cx="4134600" cy="33369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b="1" lang="en" sz="1900">
                <a:latin typeface="Open Sans"/>
                <a:ea typeface="Open Sans"/>
                <a:cs typeface="Open Sans"/>
                <a:sym typeface="Open Sans"/>
              </a:rPr>
              <a:t>Panel Dimensions: </a:t>
            </a:r>
            <a:endParaRPr b="1" sz="1900">
              <a:latin typeface="Open Sans"/>
              <a:ea typeface="Open Sans"/>
              <a:cs typeface="Open Sans"/>
              <a:sym typeface="Open Sans"/>
            </a:endParaRPr>
          </a:p>
          <a:p>
            <a:pPr indent="-349250" lvl="1" marL="914400" rtl="0" algn="l">
              <a:spcBef>
                <a:spcPts val="0"/>
              </a:spcBef>
              <a:spcAft>
                <a:spcPts val="0"/>
              </a:spcAft>
              <a:buSzPts val="1900"/>
              <a:buChar char="○"/>
            </a:pPr>
            <a:r>
              <a:rPr lang="en" sz="1900"/>
              <a:t>4.10 x 5.75 in</a:t>
            </a:r>
            <a:endParaRPr sz="1900"/>
          </a:p>
          <a:p>
            <a:pPr indent="-349250" lvl="0" marL="457200" rtl="0" algn="l">
              <a:spcBef>
                <a:spcPts val="0"/>
              </a:spcBef>
              <a:spcAft>
                <a:spcPts val="0"/>
              </a:spcAft>
              <a:buSzPts val="1900"/>
              <a:buChar char="●"/>
            </a:pPr>
            <a:r>
              <a:rPr b="1" lang="en" sz="1900">
                <a:latin typeface="Open Sans"/>
                <a:ea typeface="Open Sans"/>
                <a:cs typeface="Open Sans"/>
                <a:sym typeface="Open Sans"/>
              </a:rPr>
              <a:t>Antennas:</a:t>
            </a:r>
            <a:r>
              <a:rPr lang="en" sz="1900"/>
              <a:t> All placed on the same side of the bay due to vertical space constraints</a:t>
            </a:r>
            <a:endParaRPr sz="1900"/>
          </a:p>
          <a:p>
            <a:pPr indent="-349250" lvl="1" marL="914400" rtl="0" algn="l">
              <a:spcBef>
                <a:spcPts val="0"/>
              </a:spcBef>
              <a:spcAft>
                <a:spcPts val="0"/>
              </a:spcAft>
              <a:buSzPts val="1900"/>
              <a:buChar char="○"/>
            </a:pPr>
            <a:r>
              <a:rPr lang="en" sz="1900"/>
              <a:t>Receiving (RX): 6.75 in</a:t>
            </a:r>
            <a:endParaRPr sz="1900"/>
          </a:p>
          <a:p>
            <a:pPr indent="-349250" lvl="1" marL="914400" rtl="0" algn="l">
              <a:spcBef>
                <a:spcPts val="0"/>
              </a:spcBef>
              <a:spcAft>
                <a:spcPts val="0"/>
              </a:spcAft>
              <a:buSzPts val="1900"/>
              <a:buChar char="○"/>
            </a:pPr>
            <a:r>
              <a:rPr lang="en" sz="1900"/>
              <a:t>Transmitting (TX): 5.125 in</a:t>
            </a:r>
            <a:endParaRPr sz="1900"/>
          </a:p>
          <a:p>
            <a:pPr indent="-349250" lvl="0" marL="457200" rtl="0" algn="l">
              <a:spcBef>
                <a:spcPts val="0"/>
              </a:spcBef>
              <a:spcAft>
                <a:spcPts val="0"/>
              </a:spcAft>
              <a:buSzPts val="1900"/>
              <a:buChar char="●"/>
            </a:pPr>
            <a:r>
              <a:rPr b="1" lang="en" sz="1900">
                <a:latin typeface="Open Sans"/>
                <a:ea typeface="Open Sans"/>
                <a:cs typeface="Open Sans"/>
                <a:sym typeface="Open Sans"/>
              </a:rPr>
              <a:t>Total length: 12.5 in</a:t>
            </a:r>
            <a:endParaRPr sz="1900"/>
          </a:p>
          <a:p>
            <a:pPr indent="0" lvl="0" marL="457200" rtl="0" algn="l">
              <a:spcBef>
                <a:spcPts val="1200"/>
              </a:spcBef>
              <a:spcAft>
                <a:spcPts val="1200"/>
              </a:spcAft>
              <a:buNone/>
            </a:pPr>
            <a:r>
              <a:t/>
            </a:r>
            <a:endParaRPr sz="1900"/>
          </a:p>
        </p:txBody>
      </p:sp>
      <p:sp>
        <p:nvSpPr>
          <p:cNvPr id="1406" name="Google Shape;1406;p1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407" name="Google Shape;1407;p116"/>
          <p:cNvPicPr preferRelativeResize="0"/>
          <p:nvPr/>
        </p:nvPicPr>
        <p:blipFill rotWithShape="1">
          <a:blip r:embed="rId3">
            <a:alphaModFix/>
          </a:blip>
          <a:srcRect b="0" l="0" r="11847" t="0"/>
          <a:stretch/>
        </p:blipFill>
        <p:spPr>
          <a:xfrm>
            <a:off x="4156225" y="615725"/>
            <a:ext cx="4987774" cy="3810333"/>
          </a:xfrm>
          <a:prstGeom prst="rect">
            <a:avLst/>
          </a:prstGeom>
          <a:noFill/>
          <a:ln>
            <a:noFill/>
          </a:ln>
        </p:spPr>
      </p:pic>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1" name="Shape 1411"/>
        <p:cNvGrpSpPr/>
        <p:nvPr/>
      </p:nvGrpSpPr>
      <p:grpSpPr>
        <a:xfrm>
          <a:off x="0" y="0"/>
          <a:ext cx="0" cy="0"/>
          <a:chOff x="0" y="0"/>
          <a:chExt cx="0" cy="0"/>
        </a:xfrm>
      </p:grpSpPr>
      <p:sp>
        <p:nvSpPr>
          <p:cNvPr id="1412" name="Google Shape;1412;p1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Avionics Bay- Maximizing Antenna Spacing</a:t>
            </a:r>
            <a:endParaRPr>
              <a:solidFill>
                <a:srgbClr val="AF1F39"/>
              </a:solidFill>
            </a:endParaRPr>
          </a:p>
        </p:txBody>
      </p:sp>
      <p:sp>
        <p:nvSpPr>
          <p:cNvPr id="1413" name="Google Shape;1413;p117"/>
          <p:cNvSpPr txBox="1"/>
          <p:nvPr>
            <p:ph idx="1" type="body"/>
          </p:nvPr>
        </p:nvSpPr>
        <p:spPr>
          <a:xfrm>
            <a:off x="311700" y="1152475"/>
            <a:ext cx="5001600" cy="34164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b="1" lang="en" sz="1900">
                <a:latin typeface="Open Sans"/>
                <a:ea typeface="Open Sans"/>
                <a:cs typeface="Open Sans"/>
                <a:sym typeface="Open Sans"/>
              </a:rPr>
              <a:t>Triangular design:</a:t>
            </a:r>
            <a:r>
              <a:rPr lang="en" sz="1900"/>
              <a:t> maximizes the amount of space between antennas</a:t>
            </a:r>
            <a:endParaRPr sz="1900"/>
          </a:p>
          <a:p>
            <a:pPr indent="-349250" lvl="0" marL="457200" rtl="0" algn="l">
              <a:spcBef>
                <a:spcPts val="0"/>
              </a:spcBef>
              <a:spcAft>
                <a:spcPts val="0"/>
              </a:spcAft>
              <a:buSzPts val="1900"/>
              <a:buChar char="●"/>
            </a:pPr>
            <a:r>
              <a:rPr b="1" lang="en" sz="1900">
                <a:latin typeface="Open Sans"/>
                <a:ea typeface="Open Sans"/>
                <a:cs typeface="Open Sans"/>
                <a:sym typeface="Open Sans"/>
              </a:rPr>
              <a:t>Downlink transmitting frequencies:</a:t>
            </a:r>
            <a:r>
              <a:rPr lang="en" sz="1900"/>
              <a:t> 70 cm band</a:t>
            </a:r>
            <a:endParaRPr sz="1900"/>
          </a:p>
          <a:p>
            <a:pPr indent="-342900" lvl="1" marL="914400" rtl="0" algn="l">
              <a:spcBef>
                <a:spcPts val="0"/>
              </a:spcBef>
              <a:spcAft>
                <a:spcPts val="0"/>
              </a:spcAft>
              <a:buSzPts val="1800"/>
              <a:buChar char="○"/>
            </a:pPr>
            <a:r>
              <a:rPr lang="en" sz="1800"/>
              <a:t>Best practices space antennas at ¼ wavelength</a:t>
            </a:r>
            <a:endParaRPr sz="1800"/>
          </a:p>
          <a:p>
            <a:pPr indent="-342900" lvl="1" marL="914400" rtl="0" algn="l">
              <a:spcBef>
                <a:spcPts val="0"/>
              </a:spcBef>
              <a:spcAft>
                <a:spcPts val="0"/>
              </a:spcAft>
              <a:buSzPts val="1800"/>
              <a:buChar char="○"/>
            </a:pPr>
            <a:r>
              <a:rPr lang="en" sz="1800"/>
              <a:t>This design allows for ⅛ wavelength; not possible to allow more without more vertical space</a:t>
            </a:r>
            <a:endParaRPr sz="1800"/>
          </a:p>
        </p:txBody>
      </p:sp>
      <p:sp>
        <p:nvSpPr>
          <p:cNvPr id="1414" name="Google Shape;1414;p1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15" name="Google Shape;1415;p117"/>
          <p:cNvSpPr/>
          <p:nvPr/>
        </p:nvSpPr>
        <p:spPr>
          <a:xfrm>
            <a:off x="5941875" y="1250875"/>
            <a:ext cx="2743200" cy="2743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416" name="Google Shape;1416;p117"/>
          <p:cNvSpPr/>
          <p:nvPr/>
        </p:nvSpPr>
        <p:spPr>
          <a:xfrm>
            <a:off x="6399075" y="1625725"/>
            <a:ext cx="1828800" cy="1581900"/>
          </a:xfrm>
          <a:prstGeom prst="triangle">
            <a:avLst>
              <a:gd fmla="val 50000" name="adj"/>
            </a:avLst>
          </a:prstGeom>
          <a:solidFill>
            <a:schemeClr val="lt2"/>
          </a:solidFill>
          <a:ln cap="flat" cmpd="sng" w="762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417" name="Google Shape;1417;p117"/>
          <p:cNvSpPr/>
          <p:nvPr/>
        </p:nvSpPr>
        <p:spPr>
          <a:xfrm>
            <a:off x="7058700" y="1556200"/>
            <a:ext cx="137100" cy="1371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418" name="Google Shape;1418;p117"/>
          <p:cNvSpPr/>
          <p:nvPr/>
        </p:nvSpPr>
        <p:spPr>
          <a:xfrm>
            <a:off x="6942525" y="1735425"/>
            <a:ext cx="137100" cy="1371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419" name="Google Shape;1419;p117"/>
          <p:cNvSpPr/>
          <p:nvPr/>
        </p:nvSpPr>
        <p:spPr>
          <a:xfrm>
            <a:off x="6476000" y="3286825"/>
            <a:ext cx="137100" cy="1371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420" name="Google Shape;1420;p117"/>
          <p:cNvSpPr/>
          <p:nvPr/>
        </p:nvSpPr>
        <p:spPr>
          <a:xfrm>
            <a:off x="8209975" y="2934650"/>
            <a:ext cx="137100" cy="1371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421" name="Google Shape;1421;p117"/>
          <p:cNvSpPr/>
          <p:nvPr/>
        </p:nvSpPr>
        <p:spPr>
          <a:xfrm>
            <a:off x="6529750" y="4254025"/>
            <a:ext cx="137100" cy="1371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422" name="Google Shape;1422;p117"/>
          <p:cNvSpPr txBox="1"/>
          <p:nvPr/>
        </p:nvSpPr>
        <p:spPr>
          <a:xfrm>
            <a:off x="6666850" y="4076275"/>
            <a:ext cx="1336800" cy="492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2000">
                <a:solidFill>
                  <a:srgbClr val="434343"/>
                </a:solidFill>
                <a:latin typeface="Open Sans Medium"/>
                <a:ea typeface="Open Sans Medium"/>
                <a:cs typeface="Open Sans Medium"/>
                <a:sym typeface="Open Sans Medium"/>
              </a:rPr>
              <a:t>Antenna</a:t>
            </a:r>
            <a:endParaRPr/>
          </a:p>
        </p:txBody>
      </p:sp>
      <p:sp>
        <p:nvSpPr>
          <p:cNvPr id="1423" name="Google Shape;1423;p117"/>
          <p:cNvSpPr txBox="1"/>
          <p:nvPr/>
        </p:nvSpPr>
        <p:spPr>
          <a:xfrm>
            <a:off x="6725100" y="2934650"/>
            <a:ext cx="804300" cy="30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latin typeface="Open Sans Medium"/>
                <a:ea typeface="Open Sans Medium"/>
                <a:cs typeface="Open Sans Medium"/>
                <a:sym typeface="Open Sans Medium"/>
              </a:rPr>
              <a:t>4.25 in</a:t>
            </a:r>
            <a:endParaRPr sz="1100">
              <a:solidFill>
                <a:schemeClr val="dk2"/>
              </a:solidFill>
              <a:latin typeface="Open Sans Medium"/>
              <a:ea typeface="Open Sans Medium"/>
              <a:cs typeface="Open Sans Medium"/>
              <a:sym typeface="Open Sans Medium"/>
            </a:endParaRP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7" name="Shape 1427"/>
        <p:cNvGrpSpPr/>
        <p:nvPr/>
      </p:nvGrpSpPr>
      <p:grpSpPr>
        <a:xfrm>
          <a:off x="0" y="0"/>
          <a:ext cx="0" cy="0"/>
          <a:chOff x="0" y="0"/>
          <a:chExt cx="0" cy="0"/>
        </a:xfrm>
      </p:grpSpPr>
      <p:sp>
        <p:nvSpPr>
          <p:cNvPr id="1428" name="Google Shape;1428;p1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Avionics Bay- CAD</a:t>
            </a:r>
            <a:endParaRPr/>
          </a:p>
        </p:txBody>
      </p:sp>
      <p:sp>
        <p:nvSpPr>
          <p:cNvPr id="1429" name="Google Shape;1429;p118"/>
          <p:cNvSpPr txBox="1"/>
          <p:nvPr>
            <p:ph idx="1" type="body"/>
          </p:nvPr>
        </p:nvSpPr>
        <p:spPr>
          <a:xfrm>
            <a:off x="311700" y="1152475"/>
            <a:ext cx="5512200" cy="3416400"/>
          </a:xfrm>
          <a:prstGeom prst="rect">
            <a:avLst/>
          </a:prstGeom>
        </p:spPr>
        <p:txBody>
          <a:bodyPr anchorCtr="0" anchor="t" bIns="91425" lIns="91425" spcFirstLastPara="1" rIns="91425" wrap="square" tIns="91425">
            <a:normAutofit lnSpcReduction="10000"/>
          </a:bodyPr>
          <a:lstStyle/>
          <a:p>
            <a:pPr indent="-349250" lvl="0" marL="457200" rtl="0" algn="l">
              <a:spcBef>
                <a:spcPts val="0"/>
              </a:spcBef>
              <a:spcAft>
                <a:spcPts val="0"/>
              </a:spcAft>
              <a:buSzPts val="1900"/>
              <a:buChar char="●"/>
            </a:pPr>
            <a:r>
              <a:rPr b="1" lang="en" sz="1900">
                <a:latin typeface="Open Sans"/>
                <a:ea typeface="Open Sans"/>
                <a:cs typeface="Open Sans"/>
                <a:sym typeface="Open Sans"/>
              </a:rPr>
              <a:t>3 Boards: </a:t>
            </a:r>
            <a:r>
              <a:rPr lang="en" sz="1900"/>
              <a:t>Allows placement of all components on the outside of AV Bay for easy access and integration</a:t>
            </a:r>
            <a:endParaRPr sz="1900"/>
          </a:p>
          <a:p>
            <a:pPr indent="-349250" lvl="0" marL="457200" rtl="0" algn="l">
              <a:spcBef>
                <a:spcPts val="0"/>
              </a:spcBef>
              <a:spcAft>
                <a:spcPts val="0"/>
              </a:spcAft>
              <a:buSzPts val="1900"/>
              <a:buChar char="●"/>
            </a:pPr>
            <a:r>
              <a:rPr lang="en" sz="1900"/>
              <a:t>Panels extend slightly past bulkhead at bottom to ensure no metal surrounding antennas</a:t>
            </a:r>
            <a:endParaRPr sz="1900"/>
          </a:p>
          <a:p>
            <a:pPr indent="-342900" lvl="1" marL="914400" rtl="0" algn="l">
              <a:spcBef>
                <a:spcPts val="0"/>
              </a:spcBef>
              <a:spcAft>
                <a:spcPts val="0"/>
              </a:spcAft>
              <a:buSzPts val="1800"/>
              <a:buChar char="○"/>
            </a:pPr>
            <a:r>
              <a:rPr lang="en" sz="1800"/>
              <a:t>Based on earlier design for Medusa’s AV Bay</a:t>
            </a:r>
            <a:endParaRPr sz="1800"/>
          </a:p>
          <a:p>
            <a:pPr indent="-342900" lvl="0" marL="457200" rtl="0" algn="l">
              <a:spcBef>
                <a:spcPts val="0"/>
              </a:spcBef>
              <a:spcAft>
                <a:spcPts val="0"/>
              </a:spcAft>
              <a:buSzPts val="1800"/>
              <a:buChar char="●"/>
            </a:pPr>
            <a:r>
              <a:rPr b="1" lang="en" sz="1900">
                <a:latin typeface="Open Sans"/>
                <a:ea typeface="Open Sans"/>
                <a:cs typeface="Open Sans"/>
                <a:sym typeface="Open Sans"/>
              </a:rPr>
              <a:t>Total length: </a:t>
            </a:r>
            <a:r>
              <a:rPr lang="en" sz="1900"/>
              <a:t>13.5 in</a:t>
            </a:r>
            <a:endParaRPr sz="1900"/>
          </a:p>
          <a:p>
            <a:pPr indent="-349250" lvl="1" marL="914400" rtl="0" algn="l">
              <a:spcBef>
                <a:spcPts val="0"/>
              </a:spcBef>
              <a:spcAft>
                <a:spcPts val="0"/>
              </a:spcAft>
              <a:buSzPts val="1900"/>
              <a:buChar char="○"/>
            </a:pPr>
            <a:r>
              <a:rPr lang="en" sz="1900"/>
              <a:t>Includes 0.5 in clearance for antennas</a:t>
            </a:r>
            <a:endParaRPr sz="1900"/>
          </a:p>
        </p:txBody>
      </p:sp>
      <p:sp>
        <p:nvSpPr>
          <p:cNvPr id="1430" name="Google Shape;1430;p1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431" name="Google Shape;1431;p118"/>
          <p:cNvPicPr preferRelativeResize="0"/>
          <p:nvPr/>
        </p:nvPicPr>
        <p:blipFill rotWithShape="1">
          <a:blip r:embed="rId3">
            <a:alphaModFix/>
          </a:blip>
          <a:srcRect b="0" l="28223" r="25448" t="0"/>
          <a:stretch/>
        </p:blipFill>
        <p:spPr>
          <a:xfrm>
            <a:off x="5618675" y="269450"/>
            <a:ext cx="3402476" cy="4604601"/>
          </a:xfrm>
          <a:prstGeom prst="rect">
            <a:avLst/>
          </a:prstGeom>
          <a:noFill/>
          <a:ln>
            <a:noFill/>
          </a:ln>
        </p:spPr>
      </p:pic>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5" name="Shape 1435"/>
        <p:cNvGrpSpPr/>
        <p:nvPr/>
      </p:nvGrpSpPr>
      <p:grpSpPr>
        <a:xfrm>
          <a:off x="0" y="0"/>
          <a:ext cx="0" cy="0"/>
          <a:chOff x="0" y="0"/>
          <a:chExt cx="0" cy="0"/>
        </a:xfrm>
      </p:grpSpPr>
      <p:sp>
        <p:nvSpPr>
          <p:cNvPr id="1436" name="Google Shape;1436;p1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Avionics Bay- Board Mass Breakdown</a:t>
            </a:r>
            <a:endParaRPr/>
          </a:p>
        </p:txBody>
      </p:sp>
      <p:sp>
        <p:nvSpPr>
          <p:cNvPr id="1437" name="Google Shape;1437;p1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438" name="Google Shape;1438;p119"/>
          <p:cNvGraphicFramePr/>
          <p:nvPr/>
        </p:nvGraphicFramePr>
        <p:xfrm>
          <a:off x="952500" y="1306000"/>
          <a:ext cx="3000000" cy="3000000"/>
        </p:xfrm>
        <a:graphic>
          <a:graphicData uri="http://schemas.openxmlformats.org/drawingml/2006/table">
            <a:tbl>
              <a:tblPr>
                <a:noFill/>
                <a:tableStyleId>{20E0CC99-B5FD-4683-B140-8F2D5768ACDF}</a:tableStyleId>
              </a:tblPr>
              <a:tblGrid>
                <a:gridCol w="2642800"/>
                <a:gridCol w="1812025"/>
                <a:gridCol w="2784175"/>
              </a:tblGrid>
              <a:tr h="381000">
                <a:tc>
                  <a:txBody>
                    <a:bodyPr/>
                    <a:lstStyle/>
                    <a:p>
                      <a:pPr indent="0" lvl="0" marL="0" rtl="0" algn="l">
                        <a:spcBef>
                          <a:spcPts val="0"/>
                        </a:spcBef>
                        <a:spcAft>
                          <a:spcPts val="0"/>
                        </a:spcAft>
                        <a:buNone/>
                      </a:pPr>
                      <a:r>
                        <a:rPr b="1" lang="en" sz="1500">
                          <a:latin typeface="Open Sans"/>
                          <a:ea typeface="Open Sans"/>
                          <a:cs typeface="Open Sans"/>
                          <a:sym typeface="Open Sans"/>
                        </a:rPr>
                        <a:t>Component</a:t>
                      </a:r>
                      <a:endParaRPr b="1"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500">
                          <a:latin typeface="Open Sans"/>
                          <a:ea typeface="Open Sans"/>
                          <a:cs typeface="Open Sans"/>
                          <a:sym typeface="Open Sans"/>
                        </a:rPr>
                        <a:t>Quantity</a:t>
                      </a:r>
                      <a:endParaRPr b="1"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500">
                          <a:latin typeface="Open Sans"/>
                          <a:ea typeface="Open Sans"/>
                          <a:cs typeface="Open Sans"/>
                          <a:sym typeface="Open Sans"/>
                        </a:rPr>
                        <a:t>Mass [lb]</a:t>
                      </a:r>
                      <a:endParaRPr b="1"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LiFePO4 Battery</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3</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0.090</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LiPo Battery</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2</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0.053</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TeleMega</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2</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0.055</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SRAD Boards</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4</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Open Sans"/>
                          <a:ea typeface="Open Sans"/>
                          <a:cs typeface="Open Sans"/>
                          <a:sym typeface="Open Sans"/>
                        </a:rPr>
                        <a:t>0.065</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Antenna</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4</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0.025</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b="1" lang="en" sz="1500">
                          <a:latin typeface="Open Sans"/>
                          <a:ea typeface="Open Sans"/>
                          <a:cs typeface="Open Sans"/>
                          <a:sym typeface="Open Sans"/>
                        </a:rPr>
                        <a:t>Total</a:t>
                      </a:r>
                      <a:endParaRPr b="1"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500">
                          <a:latin typeface="Open Sans"/>
                          <a:ea typeface="Open Sans"/>
                          <a:cs typeface="Open Sans"/>
                          <a:sym typeface="Open Sans"/>
                        </a:rPr>
                        <a:t>0.846 lb</a:t>
                      </a:r>
                      <a:endParaRPr b="1" sz="1500">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2" name="Shape 1442"/>
        <p:cNvGrpSpPr/>
        <p:nvPr/>
      </p:nvGrpSpPr>
      <p:grpSpPr>
        <a:xfrm>
          <a:off x="0" y="0"/>
          <a:ext cx="0" cy="0"/>
          <a:chOff x="0" y="0"/>
          <a:chExt cx="0" cy="0"/>
        </a:xfrm>
      </p:grpSpPr>
      <p:sp>
        <p:nvSpPr>
          <p:cNvPr id="1443" name="Google Shape;1443;p1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Avionics Bay- Structure Mass Breakdown</a:t>
            </a:r>
            <a:endParaRPr/>
          </a:p>
        </p:txBody>
      </p:sp>
      <p:sp>
        <p:nvSpPr>
          <p:cNvPr id="1444" name="Google Shape;1444;p1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445" name="Google Shape;1445;p120"/>
          <p:cNvGraphicFramePr/>
          <p:nvPr/>
        </p:nvGraphicFramePr>
        <p:xfrm>
          <a:off x="952500" y="1306000"/>
          <a:ext cx="3000000" cy="3000000"/>
        </p:xfrm>
        <a:graphic>
          <a:graphicData uri="http://schemas.openxmlformats.org/drawingml/2006/table">
            <a:tbl>
              <a:tblPr>
                <a:noFill/>
                <a:tableStyleId>{20E0CC99-B5FD-4683-B140-8F2D5768ACDF}</a:tableStyleId>
              </a:tblPr>
              <a:tblGrid>
                <a:gridCol w="2642800"/>
                <a:gridCol w="1812025"/>
                <a:gridCol w="2784175"/>
              </a:tblGrid>
              <a:tr h="381000">
                <a:tc>
                  <a:txBody>
                    <a:bodyPr/>
                    <a:lstStyle/>
                    <a:p>
                      <a:pPr indent="0" lvl="0" marL="0" rtl="0" algn="l">
                        <a:spcBef>
                          <a:spcPts val="0"/>
                        </a:spcBef>
                        <a:spcAft>
                          <a:spcPts val="0"/>
                        </a:spcAft>
                        <a:buNone/>
                      </a:pPr>
                      <a:r>
                        <a:rPr b="1" lang="en" sz="1500">
                          <a:latin typeface="Open Sans"/>
                          <a:ea typeface="Open Sans"/>
                          <a:cs typeface="Open Sans"/>
                          <a:sym typeface="Open Sans"/>
                        </a:rPr>
                        <a:t>Component</a:t>
                      </a:r>
                      <a:endParaRPr b="1"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500">
                          <a:latin typeface="Open Sans"/>
                          <a:ea typeface="Open Sans"/>
                          <a:cs typeface="Open Sans"/>
                          <a:sym typeface="Open Sans"/>
                        </a:rPr>
                        <a:t>Quantity</a:t>
                      </a:r>
                      <a:endParaRPr b="1"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500">
                          <a:latin typeface="Open Sans"/>
                          <a:ea typeface="Open Sans"/>
                          <a:cs typeface="Open Sans"/>
                          <a:sym typeface="Open Sans"/>
                        </a:rPr>
                        <a:t>Mass [lb]</a:t>
                      </a:r>
                      <a:endParaRPr b="1"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Lower Bulkhead</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1</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0.330</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Upper Bulkhead</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1</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0.420</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Panel</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3</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0.101</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Aluminum Threaded Rod</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3</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0.024</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Miscellaneous </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N/A</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0.04</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500">
                          <a:latin typeface="Open Sans"/>
                          <a:ea typeface="Open Sans"/>
                          <a:cs typeface="Open Sans"/>
                          <a:sym typeface="Open Sans"/>
                        </a:rPr>
                        <a:t>Boards</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500">
                          <a:latin typeface="Open Sans"/>
                          <a:ea typeface="Open Sans"/>
                          <a:cs typeface="Open Sans"/>
                          <a:sym typeface="Open Sans"/>
                        </a:rPr>
                        <a:t>1</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Open Sans"/>
                          <a:ea typeface="Open Sans"/>
                          <a:cs typeface="Open Sans"/>
                          <a:sym typeface="Open Sans"/>
                        </a:rPr>
                        <a:t>0.846</a:t>
                      </a:r>
                      <a:endParaRPr sz="15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b="1" lang="en" sz="1500">
                          <a:latin typeface="Open Sans"/>
                          <a:ea typeface="Open Sans"/>
                          <a:cs typeface="Open Sans"/>
                          <a:sym typeface="Open Sans"/>
                        </a:rPr>
                        <a:t>Total</a:t>
                      </a:r>
                      <a:endParaRPr b="1"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sz="15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500">
                          <a:solidFill>
                            <a:schemeClr val="dk1"/>
                          </a:solidFill>
                          <a:latin typeface="Open Sans"/>
                          <a:ea typeface="Open Sans"/>
                          <a:cs typeface="Open Sans"/>
                          <a:sym typeface="Open Sans"/>
                        </a:rPr>
                        <a:t>2.011 lb</a:t>
                      </a:r>
                      <a:endParaRPr b="1" sz="1500">
                        <a:solidFill>
                          <a:schemeClr val="dk1"/>
                        </a:solidFill>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9" name="Shape 1449"/>
        <p:cNvGrpSpPr/>
        <p:nvPr/>
      </p:nvGrpSpPr>
      <p:grpSpPr>
        <a:xfrm>
          <a:off x="0" y="0"/>
          <a:ext cx="0" cy="0"/>
          <a:chOff x="0" y="0"/>
          <a:chExt cx="0" cy="0"/>
        </a:xfrm>
      </p:grpSpPr>
      <p:sp>
        <p:nvSpPr>
          <p:cNvPr id="1450" name="Google Shape;1450;p121"/>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Questions?</a:t>
            </a:r>
            <a:endParaRPr>
              <a:solidFill>
                <a:srgbClr val="AF1F39"/>
              </a:solidFill>
            </a:endParaRPr>
          </a:p>
        </p:txBody>
      </p:sp>
      <p:sp>
        <p:nvSpPr>
          <p:cNvPr id="1451" name="Google Shape;1451;p1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3"/>
          <p:cNvSpPr/>
          <p:nvPr/>
        </p:nvSpPr>
        <p:spPr>
          <a:xfrm>
            <a:off x="3618888" y="4268350"/>
            <a:ext cx="157626" cy="864702"/>
          </a:xfrm>
          <a:prstGeom prst="irregularSeal2">
            <a:avLst/>
          </a:prstGeom>
          <a:solidFill>
            <a:srgbClr val="CC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3"/>
          <p:cNvSpPr txBox="1"/>
          <p:nvPr>
            <p:ph idx="1" type="body"/>
          </p:nvPr>
        </p:nvSpPr>
        <p:spPr>
          <a:xfrm>
            <a:off x="6186475" y="92925"/>
            <a:ext cx="2076900" cy="6573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1200">
                <a:solidFill>
                  <a:srgbClr val="AF1F39"/>
                </a:solidFill>
                <a:latin typeface="Open Sans"/>
                <a:ea typeface="Open Sans"/>
                <a:cs typeface="Open Sans"/>
                <a:sym typeface="Open Sans"/>
              </a:rPr>
              <a:t>Sustainer Drogue Deployment</a:t>
            </a:r>
            <a:r>
              <a:rPr b="1" lang="en" sz="1200">
                <a:solidFill>
                  <a:srgbClr val="000000"/>
                </a:solidFill>
                <a:latin typeface="Open Sans"/>
                <a:ea typeface="Open Sans"/>
                <a:cs typeface="Open Sans"/>
                <a:sym typeface="Open Sans"/>
              </a:rPr>
              <a:t> (30,000 ft)</a:t>
            </a:r>
            <a:endParaRPr b="1" sz="1200">
              <a:solidFill>
                <a:srgbClr val="000000"/>
              </a:solidFill>
              <a:latin typeface="Open Sans"/>
              <a:ea typeface="Open Sans"/>
              <a:cs typeface="Open Sans"/>
              <a:sym typeface="Open Sans"/>
            </a:endParaRPr>
          </a:p>
        </p:txBody>
      </p:sp>
      <p:sp>
        <p:nvSpPr>
          <p:cNvPr id="224" name="Google Shape;224;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225" name="Google Shape;225;p23"/>
          <p:cNvGrpSpPr/>
          <p:nvPr/>
        </p:nvGrpSpPr>
        <p:grpSpPr>
          <a:xfrm>
            <a:off x="3520448" y="4275734"/>
            <a:ext cx="343021" cy="540729"/>
            <a:chOff x="3706207" y="359086"/>
            <a:chExt cx="576215" cy="2061489"/>
          </a:xfrm>
        </p:grpSpPr>
        <p:sp>
          <p:nvSpPr>
            <p:cNvPr id="226" name="Google Shape;226;p23"/>
            <p:cNvSpPr/>
            <p:nvPr/>
          </p:nvSpPr>
          <p:spPr>
            <a:xfrm rot="5400000">
              <a:off x="3335248" y="907936"/>
              <a:ext cx="1327500" cy="2298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3"/>
            <p:cNvSpPr/>
            <p:nvPr/>
          </p:nvSpPr>
          <p:spPr>
            <a:xfrm>
              <a:off x="3884354" y="952975"/>
              <a:ext cx="229800" cy="1467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8" name="Google Shape;228;p23"/>
            <p:cNvGrpSpPr/>
            <p:nvPr/>
          </p:nvGrpSpPr>
          <p:grpSpPr>
            <a:xfrm flipH="1" rot="5400000">
              <a:off x="3580369" y="1934271"/>
              <a:ext cx="535984" cy="284308"/>
              <a:chOff x="2367756" y="1282700"/>
              <a:chExt cx="1130291" cy="519000"/>
            </a:xfrm>
          </p:grpSpPr>
          <p:sp>
            <p:nvSpPr>
              <p:cNvPr id="229" name="Google Shape;229;p23"/>
              <p:cNvSpPr/>
              <p:nvPr/>
            </p:nvSpPr>
            <p:spPr>
              <a:xfrm flipH="1" rot="10800000">
                <a:off x="2367756" y="1285683"/>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23"/>
              <p:cNvSpPr/>
              <p:nvPr/>
            </p:nvSpPr>
            <p:spPr>
              <a:xfrm rot="5400000">
                <a:off x="2900448" y="1204100"/>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1" name="Google Shape;231;p23"/>
            <p:cNvGrpSpPr/>
            <p:nvPr/>
          </p:nvGrpSpPr>
          <p:grpSpPr>
            <a:xfrm rot="-5400000">
              <a:off x="3886834" y="1948870"/>
              <a:ext cx="535984" cy="255192"/>
              <a:chOff x="2367756" y="1156634"/>
              <a:chExt cx="1130291" cy="519000"/>
            </a:xfrm>
          </p:grpSpPr>
          <p:sp>
            <p:nvSpPr>
              <p:cNvPr id="232" name="Google Shape;232;p23"/>
              <p:cNvSpPr/>
              <p:nvPr/>
            </p:nvSpPr>
            <p:spPr>
              <a:xfrm flipH="1" rot="10800000">
                <a:off x="2367756" y="1159616"/>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23"/>
              <p:cNvSpPr/>
              <p:nvPr/>
            </p:nvSpPr>
            <p:spPr>
              <a:xfrm rot="5400000">
                <a:off x="2900448" y="1078034"/>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34" name="Google Shape;234;p23"/>
          <p:cNvGrpSpPr/>
          <p:nvPr/>
        </p:nvGrpSpPr>
        <p:grpSpPr>
          <a:xfrm>
            <a:off x="5902774" y="3256817"/>
            <a:ext cx="586459" cy="948611"/>
            <a:chOff x="4537974" y="1255930"/>
            <a:chExt cx="586459" cy="948611"/>
          </a:xfrm>
        </p:grpSpPr>
        <p:grpSp>
          <p:nvGrpSpPr>
            <p:cNvPr id="235" name="Google Shape;235;p23"/>
            <p:cNvGrpSpPr/>
            <p:nvPr/>
          </p:nvGrpSpPr>
          <p:grpSpPr>
            <a:xfrm>
              <a:off x="4537974" y="1894311"/>
              <a:ext cx="157652" cy="310230"/>
              <a:chOff x="3706219" y="359092"/>
              <a:chExt cx="576215" cy="1116739"/>
            </a:xfrm>
          </p:grpSpPr>
          <p:sp>
            <p:nvSpPr>
              <p:cNvPr id="236" name="Google Shape;236;p23"/>
              <p:cNvSpPr/>
              <p:nvPr/>
            </p:nvSpPr>
            <p:spPr>
              <a:xfrm rot="5400000">
                <a:off x="3639458" y="603742"/>
                <a:ext cx="719100" cy="2298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3"/>
              <p:cNvSpPr/>
              <p:nvPr/>
            </p:nvSpPr>
            <p:spPr>
              <a:xfrm>
                <a:off x="3884368" y="680831"/>
                <a:ext cx="229800" cy="7950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8" name="Google Shape;238;p23"/>
              <p:cNvGrpSpPr/>
              <p:nvPr/>
            </p:nvGrpSpPr>
            <p:grpSpPr>
              <a:xfrm flipH="1" rot="5400000">
                <a:off x="3703189" y="1147306"/>
                <a:ext cx="290369" cy="284308"/>
                <a:chOff x="4286298" y="1282678"/>
                <a:chExt cx="612335" cy="519000"/>
              </a:xfrm>
            </p:grpSpPr>
            <p:sp>
              <p:nvSpPr>
                <p:cNvPr id="239" name="Google Shape;239;p23"/>
                <p:cNvSpPr/>
                <p:nvPr/>
              </p:nvSpPr>
              <p:spPr>
                <a:xfrm flipH="1" rot="10800000">
                  <a:off x="4286298" y="1285661"/>
                  <a:ext cx="263168" cy="514267"/>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3"/>
                <p:cNvSpPr/>
                <p:nvPr/>
              </p:nvSpPr>
              <p:spPr>
                <a:xfrm rot="5400000">
                  <a:off x="4455983" y="1359028"/>
                  <a:ext cx="519000" cy="3663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1" name="Google Shape;241;p23"/>
              <p:cNvGrpSpPr/>
              <p:nvPr/>
            </p:nvGrpSpPr>
            <p:grpSpPr>
              <a:xfrm rot="-5400000">
                <a:off x="4009653" y="1161886"/>
                <a:ext cx="290369" cy="255192"/>
                <a:chOff x="4286338" y="1156657"/>
                <a:chExt cx="612335" cy="519000"/>
              </a:xfrm>
            </p:grpSpPr>
            <p:sp>
              <p:nvSpPr>
                <p:cNvPr id="242" name="Google Shape;242;p23"/>
                <p:cNvSpPr/>
                <p:nvPr/>
              </p:nvSpPr>
              <p:spPr>
                <a:xfrm flipH="1" rot="10800000">
                  <a:off x="4286338" y="1159640"/>
                  <a:ext cx="263168" cy="514267"/>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23"/>
                <p:cNvSpPr/>
                <p:nvPr/>
              </p:nvSpPr>
              <p:spPr>
                <a:xfrm rot="5400000">
                  <a:off x="4456023" y="1233007"/>
                  <a:ext cx="519000" cy="3663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44" name="Google Shape;244;p23"/>
            <p:cNvGrpSpPr/>
            <p:nvPr/>
          </p:nvGrpSpPr>
          <p:grpSpPr>
            <a:xfrm rot="7609661">
              <a:off x="4802969" y="1814270"/>
              <a:ext cx="264986" cy="273738"/>
              <a:chOff x="422350" y="1482800"/>
              <a:chExt cx="610200" cy="645000"/>
            </a:xfrm>
          </p:grpSpPr>
          <p:sp>
            <p:nvSpPr>
              <p:cNvPr id="245" name="Google Shape;245;p23"/>
              <p:cNvSpPr/>
              <p:nvPr/>
            </p:nvSpPr>
            <p:spPr>
              <a:xfrm rot="10800000">
                <a:off x="422350" y="1482800"/>
                <a:ext cx="561900" cy="600000"/>
              </a:xfrm>
              <a:prstGeom prst="pie">
                <a:avLst>
                  <a:gd fmla="val 0" name="adj1"/>
                  <a:gd fmla="val 10800000" name="adj2"/>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46" name="Google Shape;246;p23"/>
              <p:cNvCxnSpPr>
                <a:stCxn id="245" idx="2"/>
              </p:cNvCxnSpPr>
              <p:nvPr/>
            </p:nvCxnSpPr>
            <p:spPr>
              <a:xfrm rot="3228159">
                <a:off x="804007" y="1735148"/>
                <a:ext cx="81786" cy="412104"/>
              </a:xfrm>
              <a:prstGeom prst="straightConnector1">
                <a:avLst/>
              </a:prstGeom>
              <a:noFill/>
              <a:ln cap="flat" cmpd="sng" w="19050">
                <a:solidFill>
                  <a:srgbClr val="000000"/>
                </a:solidFill>
                <a:prstDash val="solid"/>
                <a:round/>
                <a:headEnd len="med" w="med" type="none"/>
                <a:tailEnd len="med" w="med" type="none"/>
              </a:ln>
            </p:spPr>
          </p:cxnSp>
          <p:cxnSp>
            <p:nvCxnSpPr>
              <p:cNvPr id="247" name="Google Shape;247;p23"/>
              <p:cNvCxnSpPr>
                <a:stCxn id="245" idx="0"/>
              </p:cNvCxnSpPr>
              <p:nvPr/>
            </p:nvCxnSpPr>
            <p:spPr>
              <a:xfrm flipH="1" rot="-7570690">
                <a:off x="350244" y="1923979"/>
                <a:ext cx="427411" cy="38942"/>
              </a:xfrm>
              <a:prstGeom prst="straightConnector1">
                <a:avLst/>
              </a:prstGeom>
              <a:noFill/>
              <a:ln cap="flat" cmpd="sng" w="19050">
                <a:solidFill>
                  <a:srgbClr val="000000"/>
                </a:solidFill>
                <a:prstDash val="solid"/>
                <a:round/>
                <a:headEnd len="med" w="med" type="none"/>
                <a:tailEnd len="med" w="med" type="none"/>
              </a:ln>
            </p:spPr>
          </p:cxnSp>
          <p:cxnSp>
            <p:nvCxnSpPr>
              <p:cNvPr id="248" name="Google Shape;248;p23"/>
              <p:cNvCxnSpPr/>
              <p:nvPr/>
            </p:nvCxnSpPr>
            <p:spPr>
              <a:xfrm flipH="1">
                <a:off x="705500" y="1780375"/>
                <a:ext cx="93000" cy="312000"/>
              </a:xfrm>
              <a:prstGeom prst="straightConnector1">
                <a:avLst/>
              </a:prstGeom>
              <a:noFill/>
              <a:ln cap="flat" cmpd="sng" w="19050">
                <a:solidFill>
                  <a:srgbClr val="000000"/>
                </a:solidFill>
                <a:prstDash val="solid"/>
                <a:round/>
                <a:headEnd len="med" w="med" type="none"/>
                <a:tailEnd len="med" w="med" type="none"/>
              </a:ln>
            </p:spPr>
          </p:cxnSp>
          <p:cxnSp>
            <p:nvCxnSpPr>
              <p:cNvPr id="249" name="Google Shape;249;p23"/>
              <p:cNvCxnSpPr/>
              <p:nvPr/>
            </p:nvCxnSpPr>
            <p:spPr>
              <a:xfrm>
                <a:off x="581825" y="1758950"/>
                <a:ext cx="124200" cy="338100"/>
              </a:xfrm>
              <a:prstGeom prst="straightConnector1">
                <a:avLst/>
              </a:prstGeom>
              <a:noFill/>
              <a:ln cap="flat" cmpd="sng" w="19050">
                <a:solidFill>
                  <a:srgbClr val="000000"/>
                </a:solidFill>
                <a:prstDash val="solid"/>
                <a:round/>
                <a:headEnd len="med" w="med" type="none"/>
                <a:tailEnd len="med" w="med" type="none"/>
              </a:ln>
            </p:spPr>
          </p:cxnSp>
        </p:grpSp>
        <p:cxnSp>
          <p:nvCxnSpPr>
            <p:cNvPr id="250" name="Google Shape;250;p23"/>
            <p:cNvCxnSpPr>
              <a:endCxn id="236" idx="2"/>
            </p:cNvCxnSpPr>
            <p:nvPr/>
          </p:nvCxnSpPr>
          <p:spPr>
            <a:xfrm rot="5400000">
              <a:off x="4555531" y="1706361"/>
              <a:ext cx="250500" cy="125400"/>
            </a:xfrm>
            <a:prstGeom prst="curvedConnector3">
              <a:avLst>
                <a:gd fmla="val 50000" name="adj1"/>
              </a:avLst>
            </a:prstGeom>
            <a:noFill/>
            <a:ln cap="flat" cmpd="sng" w="19050">
              <a:solidFill>
                <a:srgbClr val="000000"/>
              </a:solidFill>
              <a:prstDash val="solid"/>
              <a:round/>
              <a:headEnd len="med" w="med" type="none"/>
              <a:tailEnd len="med" w="med" type="none"/>
            </a:ln>
          </p:spPr>
        </p:cxnSp>
        <p:grpSp>
          <p:nvGrpSpPr>
            <p:cNvPr id="251" name="Google Shape;251;p23"/>
            <p:cNvGrpSpPr/>
            <p:nvPr/>
          </p:nvGrpSpPr>
          <p:grpSpPr>
            <a:xfrm>
              <a:off x="4571991" y="1255930"/>
              <a:ext cx="342815" cy="400179"/>
              <a:chOff x="422350" y="1482800"/>
              <a:chExt cx="561900" cy="621300"/>
            </a:xfrm>
          </p:grpSpPr>
          <p:sp>
            <p:nvSpPr>
              <p:cNvPr id="252" name="Google Shape;252;p23"/>
              <p:cNvSpPr/>
              <p:nvPr/>
            </p:nvSpPr>
            <p:spPr>
              <a:xfrm rot="10800000">
                <a:off x="422350" y="1482800"/>
                <a:ext cx="561900" cy="600000"/>
              </a:xfrm>
              <a:prstGeom prst="pie">
                <a:avLst>
                  <a:gd fmla="val 0" name="adj1"/>
                  <a:gd fmla="val 10800000" name="adj2"/>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3" name="Google Shape;253;p23"/>
              <p:cNvCxnSpPr>
                <a:stCxn id="252" idx="2"/>
              </p:cNvCxnSpPr>
              <p:nvPr/>
            </p:nvCxnSpPr>
            <p:spPr>
              <a:xfrm flipH="1">
                <a:off x="705550" y="1782800"/>
                <a:ext cx="278700" cy="316800"/>
              </a:xfrm>
              <a:prstGeom prst="straightConnector1">
                <a:avLst/>
              </a:prstGeom>
              <a:noFill/>
              <a:ln cap="flat" cmpd="sng" w="19050">
                <a:solidFill>
                  <a:srgbClr val="000000"/>
                </a:solidFill>
                <a:prstDash val="solid"/>
                <a:round/>
                <a:headEnd len="med" w="med" type="none"/>
                <a:tailEnd len="med" w="med" type="none"/>
              </a:ln>
            </p:spPr>
          </p:cxnSp>
          <p:cxnSp>
            <p:nvCxnSpPr>
              <p:cNvPr id="254" name="Google Shape;254;p23"/>
              <p:cNvCxnSpPr>
                <a:stCxn id="252" idx="0"/>
              </p:cNvCxnSpPr>
              <p:nvPr/>
            </p:nvCxnSpPr>
            <p:spPr>
              <a:xfrm>
                <a:off x="422350" y="1782800"/>
                <a:ext cx="283200" cy="321300"/>
              </a:xfrm>
              <a:prstGeom prst="straightConnector1">
                <a:avLst/>
              </a:prstGeom>
              <a:noFill/>
              <a:ln cap="flat" cmpd="sng" w="19050">
                <a:solidFill>
                  <a:srgbClr val="000000"/>
                </a:solidFill>
                <a:prstDash val="solid"/>
                <a:round/>
                <a:headEnd len="med" w="med" type="none"/>
                <a:tailEnd len="med" w="med" type="none"/>
              </a:ln>
            </p:spPr>
          </p:cxnSp>
          <p:cxnSp>
            <p:nvCxnSpPr>
              <p:cNvPr id="255" name="Google Shape;255;p23"/>
              <p:cNvCxnSpPr/>
              <p:nvPr/>
            </p:nvCxnSpPr>
            <p:spPr>
              <a:xfrm flipH="1">
                <a:off x="705500" y="1780375"/>
                <a:ext cx="93000" cy="312000"/>
              </a:xfrm>
              <a:prstGeom prst="straightConnector1">
                <a:avLst/>
              </a:prstGeom>
              <a:noFill/>
              <a:ln cap="flat" cmpd="sng" w="19050">
                <a:solidFill>
                  <a:srgbClr val="000000"/>
                </a:solidFill>
                <a:prstDash val="solid"/>
                <a:round/>
                <a:headEnd len="med" w="med" type="none"/>
                <a:tailEnd len="med" w="med" type="none"/>
              </a:ln>
            </p:spPr>
          </p:cxnSp>
          <p:cxnSp>
            <p:nvCxnSpPr>
              <p:cNvPr id="256" name="Google Shape;256;p23"/>
              <p:cNvCxnSpPr/>
              <p:nvPr/>
            </p:nvCxnSpPr>
            <p:spPr>
              <a:xfrm>
                <a:off x="581825" y="1758950"/>
                <a:ext cx="124200" cy="338100"/>
              </a:xfrm>
              <a:prstGeom prst="straightConnector1">
                <a:avLst/>
              </a:prstGeom>
              <a:noFill/>
              <a:ln cap="flat" cmpd="sng" w="19050">
                <a:solidFill>
                  <a:srgbClr val="000000"/>
                </a:solidFill>
                <a:prstDash val="solid"/>
                <a:round/>
                <a:headEnd len="med" w="med" type="none"/>
                <a:tailEnd len="med" w="med" type="none"/>
              </a:ln>
            </p:spPr>
          </p:cxnSp>
        </p:grpSp>
        <p:cxnSp>
          <p:nvCxnSpPr>
            <p:cNvPr id="257" name="Google Shape;257;p23"/>
            <p:cNvCxnSpPr/>
            <p:nvPr/>
          </p:nvCxnSpPr>
          <p:spPr>
            <a:xfrm rot="10800000">
              <a:off x="4674500" y="1770175"/>
              <a:ext cx="178500" cy="99900"/>
            </a:xfrm>
            <a:prstGeom prst="curvedConnector3">
              <a:avLst>
                <a:gd fmla="val 50000" name="adj1"/>
              </a:avLst>
            </a:prstGeom>
            <a:noFill/>
            <a:ln cap="flat" cmpd="sng" w="19050">
              <a:solidFill>
                <a:srgbClr val="000000"/>
              </a:solidFill>
              <a:prstDash val="solid"/>
              <a:round/>
              <a:headEnd len="med" w="med" type="none"/>
              <a:tailEnd len="med" w="med" type="none"/>
            </a:ln>
          </p:spPr>
        </p:cxnSp>
      </p:grpSp>
      <p:grpSp>
        <p:nvGrpSpPr>
          <p:cNvPr id="258" name="Google Shape;258;p23"/>
          <p:cNvGrpSpPr/>
          <p:nvPr/>
        </p:nvGrpSpPr>
        <p:grpSpPr>
          <a:xfrm>
            <a:off x="3520471" y="3720700"/>
            <a:ext cx="343021" cy="781098"/>
            <a:chOff x="3706207" y="359086"/>
            <a:chExt cx="576215" cy="2061489"/>
          </a:xfrm>
        </p:grpSpPr>
        <p:sp>
          <p:nvSpPr>
            <p:cNvPr id="259" name="Google Shape;259;p23"/>
            <p:cNvSpPr/>
            <p:nvPr/>
          </p:nvSpPr>
          <p:spPr>
            <a:xfrm rot="5400000">
              <a:off x="3335248" y="907936"/>
              <a:ext cx="1327500" cy="2298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3"/>
            <p:cNvSpPr/>
            <p:nvPr/>
          </p:nvSpPr>
          <p:spPr>
            <a:xfrm>
              <a:off x="3884354" y="952975"/>
              <a:ext cx="229800" cy="1467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1" name="Google Shape;261;p23"/>
            <p:cNvGrpSpPr/>
            <p:nvPr/>
          </p:nvGrpSpPr>
          <p:grpSpPr>
            <a:xfrm flipH="1" rot="5400000">
              <a:off x="3580369" y="1934271"/>
              <a:ext cx="535984" cy="284308"/>
              <a:chOff x="2367756" y="1282700"/>
              <a:chExt cx="1130291" cy="519000"/>
            </a:xfrm>
          </p:grpSpPr>
          <p:sp>
            <p:nvSpPr>
              <p:cNvPr id="262" name="Google Shape;262;p23"/>
              <p:cNvSpPr/>
              <p:nvPr/>
            </p:nvSpPr>
            <p:spPr>
              <a:xfrm flipH="1" rot="10800000">
                <a:off x="2367756" y="1285683"/>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3"/>
              <p:cNvSpPr/>
              <p:nvPr/>
            </p:nvSpPr>
            <p:spPr>
              <a:xfrm rot="5400000">
                <a:off x="2900448" y="1204100"/>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4" name="Google Shape;264;p23"/>
            <p:cNvGrpSpPr/>
            <p:nvPr/>
          </p:nvGrpSpPr>
          <p:grpSpPr>
            <a:xfrm rot="-5400000">
              <a:off x="3886834" y="1948870"/>
              <a:ext cx="535984" cy="255192"/>
              <a:chOff x="2367756" y="1156634"/>
              <a:chExt cx="1130291" cy="519000"/>
            </a:xfrm>
          </p:grpSpPr>
          <p:sp>
            <p:nvSpPr>
              <p:cNvPr id="265" name="Google Shape;265;p23"/>
              <p:cNvSpPr/>
              <p:nvPr/>
            </p:nvSpPr>
            <p:spPr>
              <a:xfrm flipH="1" rot="10800000">
                <a:off x="2367756" y="1159616"/>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23"/>
              <p:cNvSpPr/>
              <p:nvPr/>
            </p:nvSpPr>
            <p:spPr>
              <a:xfrm rot="5400000">
                <a:off x="2900448" y="1078034"/>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67" name="Google Shape;267;p23"/>
          <p:cNvGrpSpPr/>
          <p:nvPr/>
        </p:nvGrpSpPr>
        <p:grpSpPr>
          <a:xfrm>
            <a:off x="5566996" y="413827"/>
            <a:ext cx="327517" cy="1058314"/>
            <a:chOff x="4537971" y="1408677"/>
            <a:chExt cx="327517" cy="1058314"/>
          </a:xfrm>
        </p:grpSpPr>
        <p:grpSp>
          <p:nvGrpSpPr>
            <p:cNvPr id="268" name="Google Shape;268;p23"/>
            <p:cNvGrpSpPr/>
            <p:nvPr/>
          </p:nvGrpSpPr>
          <p:grpSpPr>
            <a:xfrm>
              <a:off x="4537971" y="1894309"/>
              <a:ext cx="157652" cy="572682"/>
              <a:chOff x="3706207" y="359086"/>
              <a:chExt cx="576215" cy="2061489"/>
            </a:xfrm>
          </p:grpSpPr>
          <p:sp>
            <p:nvSpPr>
              <p:cNvPr id="269" name="Google Shape;269;p23"/>
              <p:cNvSpPr/>
              <p:nvPr/>
            </p:nvSpPr>
            <p:spPr>
              <a:xfrm rot="5400000">
                <a:off x="3335248" y="907936"/>
                <a:ext cx="1327500" cy="2298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23"/>
              <p:cNvSpPr/>
              <p:nvPr/>
            </p:nvSpPr>
            <p:spPr>
              <a:xfrm>
                <a:off x="3884354" y="952975"/>
                <a:ext cx="229800" cy="1467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1" name="Google Shape;271;p23"/>
              <p:cNvGrpSpPr/>
              <p:nvPr/>
            </p:nvGrpSpPr>
            <p:grpSpPr>
              <a:xfrm flipH="1" rot="5400000">
                <a:off x="3580369" y="1934271"/>
                <a:ext cx="535984" cy="284308"/>
                <a:chOff x="2367756" y="1282700"/>
                <a:chExt cx="1130291" cy="519000"/>
              </a:xfrm>
            </p:grpSpPr>
            <p:sp>
              <p:nvSpPr>
                <p:cNvPr id="272" name="Google Shape;272;p23"/>
                <p:cNvSpPr/>
                <p:nvPr/>
              </p:nvSpPr>
              <p:spPr>
                <a:xfrm flipH="1" rot="10800000">
                  <a:off x="2367756" y="1285683"/>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23"/>
                <p:cNvSpPr/>
                <p:nvPr/>
              </p:nvSpPr>
              <p:spPr>
                <a:xfrm rot="5400000">
                  <a:off x="2900448" y="1204100"/>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4" name="Google Shape;274;p23"/>
              <p:cNvGrpSpPr/>
              <p:nvPr/>
            </p:nvGrpSpPr>
            <p:grpSpPr>
              <a:xfrm rot="-5400000">
                <a:off x="3886834" y="1948870"/>
                <a:ext cx="535984" cy="255192"/>
                <a:chOff x="2367756" y="1156634"/>
                <a:chExt cx="1130291" cy="519000"/>
              </a:xfrm>
            </p:grpSpPr>
            <p:sp>
              <p:nvSpPr>
                <p:cNvPr id="275" name="Google Shape;275;p23"/>
                <p:cNvSpPr/>
                <p:nvPr/>
              </p:nvSpPr>
              <p:spPr>
                <a:xfrm flipH="1" rot="10800000">
                  <a:off x="2367756" y="1159616"/>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23"/>
                <p:cNvSpPr/>
                <p:nvPr/>
              </p:nvSpPr>
              <p:spPr>
                <a:xfrm rot="5400000">
                  <a:off x="2900448" y="1078034"/>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cxnSp>
          <p:nvCxnSpPr>
            <p:cNvPr id="277" name="Google Shape;277;p23"/>
            <p:cNvCxnSpPr>
              <a:endCxn id="269" idx="2"/>
            </p:cNvCxnSpPr>
            <p:nvPr/>
          </p:nvCxnSpPr>
          <p:spPr>
            <a:xfrm rot="5400000">
              <a:off x="4555528" y="1706359"/>
              <a:ext cx="250500" cy="125400"/>
            </a:xfrm>
            <a:prstGeom prst="curvedConnector3">
              <a:avLst>
                <a:gd fmla="val 50000" name="adj1"/>
              </a:avLst>
            </a:prstGeom>
            <a:noFill/>
            <a:ln cap="flat" cmpd="sng" w="19050">
              <a:solidFill>
                <a:srgbClr val="000000"/>
              </a:solidFill>
              <a:prstDash val="solid"/>
              <a:round/>
              <a:headEnd len="med" w="med" type="none"/>
              <a:tailEnd len="med" w="med" type="none"/>
            </a:ln>
          </p:spPr>
        </p:cxnSp>
        <p:grpSp>
          <p:nvGrpSpPr>
            <p:cNvPr id="278" name="Google Shape;278;p23"/>
            <p:cNvGrpSpPr/>
            <p:nvPr/>
          </p:nvGrpSpPr>
          <p:grpSpPr>
            <a:xfrm>
              <a:off x="4621509" y="1408677"/>
              <a:ext cx="243979" cy="263566"/>
              <a:chOff x="503514" y="1719948"/>
              <a:chExt cx="399900" cy="409200"/>
            </a:xfrm>
          </p:grpSpPr>
          <p:sp>
            <p:nvSpPr>
              <p:cNvPr id="279" name="Google Shape;279;p23"/>
              <p:cNvSpPr/>
              <p:nvPr/>
            </p:nvSpPr>
            <p:spPr>
              <a:xfrm rot="10800000">
                <a:off x="503514" y="1719948"/>
                <a:ext cx="399900" cy="395400"/>
              </a:xfrm>
              <a:prstGeom prst="pie">
                <a:avLst>
                  <a:gd fmla="val 0" name="adj1"/>
                  <a:gd fmla="val 10800000" name="adj2"/>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0" name="Google Shape;280;p23"/>
              <p:cNvCxnSpPr>
                <a:stCxn id="279" idx="2"/>
              </p:cNvCxnSpPr>
              <p:nvPr/>
            </p:nvCxnSpPr>
            <p:spPr>
              <a:xfrm flipH="1">
                <a:off x="705114" y="1917648"/>
                <a:ext cx="198300" cy="208800"/>
              </a:xfrm>
              <a:prstGeom prst="straightConnector1">
                <a:avLst/>
              </a:prstGeom>
              <a:noFill/>
              <a:ln cap="flat" cmpd="sng" w="19050">
                <a:solidFill>
                  <a:srgbClr val="000000"/>
                </a:solidFill>
                <a:prstDash val="solid"/>
                <a:round/>
                <a:headEnd len="med" w="med" type="none"/>
                <a:tailEnd len="med" w="med" type="none"/>
              </a:ln>
            </p:spPr>
          </p:cxnSp>
          <p:cxnSp>
            <p:nvCxnSpPr>
              <p:cNvPr id="281" name="Google Shape;281;p23"/>
              <p:cNvCxnSpPr>
                <a:stCxn id="279" idx="0"/>
              </p:cNvCxnSpPr>
              <p:nvPr/>
            </p:nvCxnSpPr>
            <p:spPr>
              <a:xfrm>
                <a:off x="503514" y="1917648"/>
                <a:ext cx="201600" cy="211500"/>
              </a:xfrm>
              <a:prstGeom prst="straightConnector1">
                <a:avLst/>
              </a:prstGeom>
              <a:noFill/>
              <a:ln cap="flat" cmpd="sng" w="19050">
                <a:solidFill>
                  <a:srgbClr val="000000"/>
                </a:solidFill>
                <a:prstDash val="solid"/>
                <a:round/>
                <a:headEnd len="med" w="med" type="none"/>
                <a:tailEnd len="med" w="med" type="none"/>
              </a:ln>
            </p:spPr>
          </p:cxnSp>
          <p:cxnSp>
            <p:nvCxnSpPr>
              <p:cNvPr id="282" name="Google Shape;282;p23"/>
              <p:cNvCxnSpPr/>
              <p:nvPr/>
            </p:nvCxnSpPr>
            <p:spPr>
              <a:xfrm flipH="1">
                <a:off x="704878" y="1916089"/>
                <a:ext cx="66300" cy="205500"/>
              </a:xfrm>
              <a:prstGeom prst="straightConnector1">
                <a:avLst/>
              </a:prstGeom>
              <a:noFill/>
              <a:ln cap="flat" cmpd="sng" w="19050">
                <a:solidFill>
                  <a:srgbClr val="000000"/>
                </a:solidFill>
                <a:prstDash val="solid"/>
                <a:round/>
                <a:headEnd len="med" w="med" type="none"/>
                <a:tailEnd len="med" w="med" type="none"/>
              </a:ln>
            </p:spPr>
          </p:cxnSp>
          <p:cxnSp>
            <p:nvCxnSpPr>
              <p:cNvPr id="283" name="Google Shape;283;p23"/>
              <p:cNvCxnSpPr/>
              <p:nvPr/>
            </p:nvCxnSpPr>
            <p:spPr>
              <a:xfrm>
                <a:off x="616927" y="1901973"/>
                <a:ext cx="88200" cy="222900"/>
              </a:xfrm>
              <a:prstGeom prst="straightConnector1">
                <a:avLst/>
              </a:prstGeom>
              <a:noFill/>
              <a:ln cap="flat" cmpd="sng" w="19050">
                <a:solidFill>
                  <a:srgbClr val="000000"/>
                </a:solidFill>
                <a:prstDash val="solid"/>
                <a:round/>
                <a:headEnd len="med" w="med" type="none"/>
                <a:tailEnd len="med" w="med" type="none"/>
              </a:ln>
            </p:spPr>
          </p:cxnSp>
        </p:grpSp>
      </p:grpSp>
      <p:sp>
        <p:nvSpPr>
          <p:cNvPr id="284" name="Google Shape;284;p23"/>
          <p:cNvSpPr/>
          <p:nvPr/>
        </p:nvSpPr>
        <p:spPr>
          <a:xfrm>
            <a:off x="3701400" y="293146"/>
            <a:ext cx="4126600" cy="4523250"/>
          </a:xfrm>
          <a:custGeom>
            <a:rect b="b" l="l" r="r" t="t"/>
            <a:pathLst>
              <a:path extrusionOk="0" h="180930" w="165064">
                <a:moveTo>
                  <a:pt x="0" y="137895"/>
                </a:moveTo>
                <a:cubicBezTo>
                  <a:pt x="14309" y="114963"/>
                  <a:pt x="58341" y="-6868"/>
                  <a:pt x="85852" y="304"/>
                </a:cubicBezTo>
                <a:cubicBezTo>
                  <a:pt x="113363" y="7477"/>
                  <a:pt x="151862" y="150826"/>
                  <a:pt x="165064" y="180930"/>
                </a:cubicBezTo>
              </a:path>
            </a:pathLst>
          </a:custGeom>
          <a:noFill/>
          <a:ln cap="flat" cmpd="sng" w="19050">
            <a:solidFill>
              <a:srgbClr val="000000"/>
            </a:solidFill>
            <a:prstDash val="dash"/>
            <a:round/>
            <a:headEnd len="med" w="med" type="none"/>
            <a:tailEnd len="med" w="med" type="none"/>
          </a:ln>
        </p:spPr>
      </p:sp>
      <p:sp>
        <p:nvSpPr>
          <p:cNvPr id="285" name="Google Shape;285;p23"/>
          <p:cNvSpPr/>
          <p:nvPr/>
        </p:nvSpPr>
        <p:spPr>
          <a:xfrm>
            <a:off x="4055100" y="2521904"/>
            <a:ext cx="2137000" cy="2471350"/>
          </a:xfrm>
          <a:custGeom>
            <a:rect b="b" l="l" r="r" t="t"/>
            <a:pathLst>
              <a:path extrusionOk="0" h="98854" w="85480">
                <a:moveTo>
                  <a:pt x="0" y="22807"/>
                </a:moveTo>
                <a:cubicBezTo>
                  <a:pt x="5207" y="19565"/>
                  <a:pt x="16997" y="-9321"/>
                  <a:pt x="31244" y="3353"/>
                </a:cubicBezTo>
                <a:cubicBezTo>
                  <a:pt x="45491" y="16028"/>
                  <a:pt x="76441" y="82937"/>
                  <a:pt x="85480" y="98854"/>
                </a:cubicBezTo>
              </a:path>
            </a:pathLst>
          </a:custGeom>
          <a:noFill/>
          <a:ln cap="flat" cmpd="sng" w="19050">
            <a:solidFill>
              <a:srgbClr val="000000"/>
            </a:solidFill>
            <a:prstDash val="dash"/>
            <a:round/>
            <a:headEnd len="med" w="med" type="none"/>
            <a:tailEnd len="med" w="med" type="none"/>
          </a:ln>
        </p:spPr>
      </p:sp>
      <p:sp>
        <p:nvSpPr>
          <p:cNvPr id="286" name="Google Shape;286;p23"/>
          <p:cNvSpPr/>
          <p:nvPr/>
        </p:nvSpPr>
        <p:spPr>
          <a:xfrm>
            <a:off x="5739626" y="240384"/>
            <a:ext cx="102900" cy="987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3"/>
          <p:cNvSpPr/>
          <p:nvPr/>
        </p:nvSpPr>
        <p:spPr>
          <a:xfrm>
            <a:off x="3957255" y="3088041"/>
            <a:ext cx="102900" cy="987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3"/>
          <p:cNvSpPr/>
          <p:nvPr/>
        </p:nvSpPr>
        <p:spPr>
          <a:xfrm>
            <a:off x="4597762" y="2477964"/>
            <a:ext cx="102900" cy="987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3"/>
          <p:cNvSpPr/>
          <p:nvPr/>
        </p:nvSpPr>
        <p:spPr>
          <a:xfrm>
            <a:off x="5664562" y="4001964"/>
            <a:ext cx="102900" cy="987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3"/>
          <p:cNvSpPr/>
          <p:nvPr/>
        </p:nvSpPr>
        <p:spPr>
          <a:xfrm>
            <a:off x="7477066" y="3925764"/>
            <a:ext cx="102900" cy="987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1" name="Google Shape;291;p23"/>
          <p:cNvGrpSpPr/>
          <p:nvPr/>
        </p:nvGrpSpPr>
        <p:grpSpPr>
          <a:xfrm>
            <a:off x="7677046" y="3140992"/>
            <a:ext cx="586462" cy="1211061"/>
            <a:chOff x="4537971" y="1255930"/>
            <a:chExt cx="586462" cy="1211061"/>
          </a:xfrm>
        </p:grpSpPr>
        <p:grpSp>
          <p:nvGrpSpPr>
            <p:cNvPr id="292" name="Google Shape;292;p23"/>
            <p:cNvGrpSpPr/>
            <p:nvPr/>
          </p:nvGrpSpPr>
          <p:grpSpPr>
            <a:xfrm>
              <a:off x="4537971" y="1894309"/>
              <a:ext cx="157652" cy="572682"/>
              <a:chOff x="3706207" y="359086"/>
              <a:chExt cx="576215" cy="2061489"/>
            </a:xfrm>
          </p:grpSpPr>
          <p:sp>
            <p:nvSpPr>
              <p:cNvPr id="293" name="Google Shape;293;p23"/>
              <p:cNvSpPr/>
              <p:nvPr/>
            </p:nvSpPr>
            <p:spPr>
              <a:xfrm rot="5400000">
                <a:off x="3335248" y="907936"/>
                <a:ext cx="1327500" cy="2298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23"/>
              <p:cNvSpPr/>
              <p:nvPr/>
            </p:nvSpPr>
            <p:spPr>
              <a:xfrm>
                <a:off x="3884354" y="952975"/>
                <a:ext cx="229800" cy="1467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5" name="Google Shape;295;p23"/>
              <p:cNvGrpSpPr/>
              <p:nvPr/>
            </p:nvGrpSpPr>
            <p:grpSpPr>
              <a:xfrm flipH="1" rot="5400000">
                <a:off x="3580369" y="1934271"/>
                <a:ext cx="535984" cy="284308"/>
                <a:chOff x="2367756" y="1282700"/>
                <a:chExt cx="1130291" cy="519000"/>
              </a:xfrm>
            </p:grpSpPr>
            <p:sp>
              <p:nvSpPr>
                <p:cNvPr id="296" name="Google Shape;296;p23"/>
                <p:cNvSpPr/>
                <p:nvPr/>
              </p:nvSpPr>
              <p:spPr>
                <a:xfrm flipH="1" rot="10800000">
                  <a:off x="2367756" y="1285683"/>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23"/>
                <p:cNvSpPr/>
                <p:nvPr/>
              </p:nvSpPr>
              <p:spPr>
                <a:xfrm rot="5400000">
                  <a:off x="2900448" y="1204100"/>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8" name="Google Shape;298;p23"/>
              <p:cNvGrpSpPr/>
              <p:nvPr/>
            </p:nvGrpSpPr>
            <p:grpSpPr>
              <a:xfrm rot="-5400000">
                <a:off x="3886834" y="1948870"/>
                <a:ext cx="535984" cy="255192"/>
                <a:chOff x="2367756" y="1156634"/>
                <a:chExt cx="1130291" cy="519000"/>
              </a:xfrm>
            </p:grpSpPr>
            <p:sp>
              <p:nvSpPr>
                <p:cNvPr id="299" name="Google Shape;299;p23"/>
                <p:cNvSpPr/>
                <p:nvPr/>
              </p:nvSpPr>
              <p:spPr>
                <a:xfrm flipH="1" rot="10800000">
                  <a:off x="2367756" y="1159616"/>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23"/>
                <p:cNvSpPr/>
                <p:nvPr/>
              </p:nvSpPr>
              <p:spPr>
                <a:xfrm rot="5400000">
                  <a:off x="2900448" y="1078034"/>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301" name="Google Shape;301;p23"/>
            <p:cNvGrpSpPr/>
            <p:nvPr/>
          </p:nvGrpSpPr>
          <p:grpSpPr>
            <a:xfrm rot="7609661">
              <a:off x="4802969" y="1814270"/>
              <a:ext cx="264986" cy="273738"/>
              <a:chOff x="422350" y="1482800"/>
              <a:chExt cx="610200" cy="645000"/>
            </a:xfrm>
          </p:grpSpPr>
          <p:sp>
            <p:nvSpPr>
              <p:cNvPr id="302" name="Google Shape;302;p23"/>
              <p:cNvSpPr/>
              <p:nvPr/>
            </p:nvSpPr>
            <p:spPr>
              <a:xfrm rot="10800000">
                <a:off x="422350" y="1482800"/>
                <a:ext cx="561900" cy="600000"/>
              </a:xfrm>
              <a:prstGeom prst="pie">
                <a:avLst>
                  <a:gd fmla="val 0" name="adj1"/>
                  <a:gd fmla="val 10800000" name="adj2"/>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3" name="Google Shape;303;p23"/>
              <p:cNvCxnSpPr>
                <a:stCxn id="302" idx="2"/>
              </p:cNvCxnSpPr>
              <p:nvPr/>
            </p:nvCxnSpPr>
            <p:spPr>
              <a:xfrm rot="3228159">
                <a:off x="804007" y="1735148"/>
                <a:ext cx="81786" cy="412104"/>
              </a:xfrm>
              <a:prstGeom prst="straightConnector1">
                <a:avLst/>
              </a:prstGeom>
              <a:noFill/>
              <a:ln cap="flat" cmpd="sng" w="19050">
                <a:solidFill>
                  <a:srgbClr val="000000"/>
                </a:solidFill>
                <a:prstDash val="solid"/>
                <a:round/>
                <a:headEnd len="med" w="med" type="none"/>
                <a:tailEnd len="med" w="med" type="none"/>
              </a:ln>
            </p:spPr>
          </p:cxnSp>
          <p:cxnSp>
            <p:nvCxnSpPr>
              <p:cNvPr id="304" name="Google Shape;304;p23"/>
              <p:cNvCxnSpPr>
                <a:stCxn id="302" idx="0"/>
              </p:cNvCxnSpPr>
              <p:nvPr/>
            </p:nvCxnSpPr>
            <p:spPr>
              <a:xfrm flipH="1" rot="-7570690">
                <a:off x="350244" y="1923979"/>
                <a:ext cx="427411" cy="38942"/>
              </a:xfrm>
              <a:prstGeom prst="straightConnector1">
                <a:avLst/>
              </a:prstGeom>
              <a:noFill/>
              <a:ln cap="flat" cmpd="sng" w="19050">
                <a:solidFill>
                  <a:srgbClr val="000000"/>
                </a:solidFill>
                <a:prstDash val="solid"/>
                <a:round/>
                <a:headEnd len="med" w="med" type="none"/>
                <a:tailEnd len="med" w="med" type="none"/>
              </a:ln>
            </p:spPr>
          </p:cxnSp>
          <p:cxnSp>
            <p:nvCxnSpPr>
              <p:cNvPr id="305" name="Google Shape;305;p23"/>
              <p:cNvCxnSpPr/>
              <p:nvPr/>
            </p:nvCxnSpPr>
            <p:spPr>
              <a:xfrm flipH="1">
                <a:off x="705500" y="1780375"/>
                <a:ext cx="93000" cy="312000"/>
              </a:xfrm>
              <a:prstGeom prst="straightConnector1">
                <a:avLst/>
              </a:prstGeom>
              <a:noFill/>
              <a:ln cap="flat" cmpd="sng" w="19050">
                <a:solidFill>
                  <a:srgbClr val="000000"/>
                </a:solidFill>
                <a:prstDash val="solid"/>
                <a:round/>
                <a:headEnd len="med" w="med" type="none"/>
                <a:tailEnd len="med" w="med" type="none"/>
              </a:ln>
            </p:spPr>
          </p:cxnSp>
          <p:cxnSp>
            <p:nvCxnSpPr>
              <p:cNvPr id="306" name="Google Shape;306;p23"/>
              <p:cNvCxnSpPr/>
              <p:nvPr/>
            </p:nvCxnSpPr>
            <p:spPr>
              <a:xfrm>
                <a:off x="581825" y="1758950"/>
                <a:ext cx="124200" cy="338100"/>
              </a:xfrm>
              <a:prstGeom prst="straightConnector1">
                <a:avLst/>
              </a:prstGeom>
              <a:noFill/>
              <a:ln cap="flat" cmpd="sng" w="19050">
                <a:solidFill>
                  <a:srgbClr val="000000"/>
                </a:solidFill>
                <a:prstDash val="solid"/>
                <a:round/>
                <a:headEnd len="med" w="med" type="none"/>
                <a:tailEnd len="med" w="med" type="none"/>
              </a:ln>
            </p:spPr>
          </p:cxnSp>
        </p:grpSp>
        <p:cxnSp>
          <p:nvCxnSpPr>
            <p:cNvPr id="307" name="Google Shape;307;p23"/>
            <p:cNvCxnSpPr>
              <a:endCxn id="293" idx="2"/>
            </p:cNvCxnSpPr>
            <p:nvPr/>
          </p:nvCxnSpPr>
          <p:spPr>
            <a:xfrm rot="5400000">
              <a:off x="4555528" y="1706359"/>
              <a:ext cx="250500" cy="125400"/>
            </a:xfrm>
            <a:prstGeom prst="curvedConnector3">
              <a:avLst>
                <a:gd fmla="val 50000" name="adj1"/>
              </a:avLst>
            </a:prstGeom>
            <a:noFill/>
            <a:ln cap="flat" cmpd="sng" w="19050">
              <a:solidFill>
                <a:srgbClr val="000000"/>
              </a:solidFill>
              <a:prstDash val="solid"/>
              <a:round/>
              <a:headEnd len="med" w="med" type="none"/>
              <a:tailEnd len="med" w="med" type="none"/>
            </a:ln>
          </p:spPr>
        </p:cxnSp>
        <p:grpSp>
          <p:nvGrpSpPr>
            <p:cNvPr id="308" name="Google Shape;308;p23"/>
            <p:cNvGrpSpPr/>
            <p:nvPr/>
          </p:nvGrpSpPr>
          <p:grpSpPr>
            <a:xfrm>
              <a:off x="4571991" y="1255930"/>
              <a:ext cx="342815" cy="400179"/>
              <a:chOff x="422350" y="1482800"/>
              <a:chExt cx="561900" cy="621300"/>
            </a:xfrm>
          </p:grpSpPr>
          <p:sp>
            <p:nvSpPr>
              <p:cNvPr id="309" name="Google Shape;309;p23"/>
              <p:cNvSpPr/>
              <p:nvPr/>
            </p:nvSpPr>
            <p:spPr>
              <a:xfrm rot="10800000">
                <a:off x="422350" y="1482800"/>
                <a:ext cx="561900" cy="600000"/>
              </a:xfrm>
              <a:prstGeom prst="pie">
                <a:avLst>
                  <a:gd fmla="val 0" name="adj1"/>
                  <a:gd fmla="val 10800000" name="adj2"/>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10" name="Google Shape;310;p23"/>
              <p:cNvCxnSpPr>
                <a:stCxn id="309" idx="2"/>
              </p:cNvCxnSpPr>
              <p:nvPr/>
            </p:nvCxnSpPr>
            <p:spPr>
              <a:xfrm flipH="1">
                <a:off x="705550" y="1782800"/>
                <a:ext cx="278700" cy="316800"/>
              </a:xfrm>
              <a:prstGeom prst="straightConnector1">
                <a:avLst/>
              </a:prstGeom>
              <a:noFill/>
              <a:ln cap="flat" cmpd="sng" w="19050">
                <a:solidFill>
                  <a:srgbClr val="000000"/>
                </a:solidFill>
                <a:prstDash val="solid"/>
                <a:round/>
                <a:headEnd len="med" w="med" type="none"/>
                <a:tailEnd len="med" w="med" type="none"/>
              </a:ln>
            </p:spPr>
          </p:cxnSp>
          <p:cxnSp>
            <p:nvCxnSpPr>
              <p:cNvPr id="311" name="Google Shape;311;p23"/>
              <p:cNvCxnSpPr>
                <a:stCxn id="309" idx="0"/>
              </p:cNvCxnSpPr>
              <p:nvPr/>
            </p:nvCxnSpPr>
            <p:spPr>
              <a:xfrm>
                <a:off x="422350" y="1782800"/>
                <a:ext cx="283200" cy="321300"/>
              </a:xfrm>
              <a:prstGeom prst="straightConnector1">
                <a:avLst/>
              </a:prstGeom>
              <a:noFill/>
              <a:ln cap="flat" cmpd="sng" w="19050">
                <a:solidFill>
                  <a:srgbClr val="000000"/>
                </a:solidFill>
                <a:prstDash val="solid"/>
                <a:round/>
                <a:headEnd len="med" w="med" type="none"/>
                <a:tailEnd len="med" w="med" type="none"/>
              </a:ln>
            </p:spPr>
          </p:cxnSp>
          <p:cxnSp>
            <p:nvCxnSpPr>
              <p:cNvPr id="312" name="Google Shape;312;p23"/>
              <p:cNvCxnSpPr/>
              <p:nvPr/>
            </p:nvCxnSpPr>
            <p:spPr>
              <a:xfrm flipH="1">
                <a:off x="705500" y="1780375"/>
                <a:ext cx="93000" cy="312000"/>
              </a:xfrm>
              <a:prstGeom prst="straightConnector1">
                <a:avLst/>
              </a:prstGeom>
              <a:noFill/>
              <a:ln cap="flat" cmpd="sng" w="19050">
                <a:solidFill>
                  <a:srgbClr val="000000"/>
                </a:solidFill>
                <a:prstDash val="solid"/>
                <a:round/>
                <a:headEnd len="med" w="med" type="none"/>
                <a:tailEnd len="med" w="med" type="none"/>
              </a:ln>
            </p:spPr>
          </p:cxnSp>
          <p:cxnSp>
            <p:nvCxnSpPr>
              <p:cNvPr id="313" name="Google Shape;313;p23"/>
              <p:cNvCxnSpPr/>
              <p:nvPr/>
            </p:nvCxnSpPr>
            <p:spPr>
              <a:xfrm>
                <a:off x="581825" y="1758950"/>
                <a:ext cx="124200" cy="338100"/>
              </a:xfrm>
              <a:prstGeom prst="straightConnector1">
                <a:avLst/>
              </a:prstGeom>
              <a:noFill/>
              <a:ln cap="flat" cmpd="sng" w="19050">
                <a:solidFill>
                  <a:srgbClr val="000000"/>
                </a:solidFill>
                <a:prstDash val="solid"/>
                <a:round/>
                <a:headEnd len="med" w="med" type="none"/>
                <a:tailEnd len="med" w="med" type="none"/>
              </a:ln>
            </p:spPr>
          </p:cxnSp>
        </p:grpSp>
        <p:cxnSp>
          <p:nvCxnSpPr>
            <p:cNvPr id="314" name="Google Shape;314;p23"/>
            <p:cNvCxnSpPr/>
            <p:nvPr/>
          </p:nvCxnSpPr>
          <p:spPr>
            <a:xfrm rot="10800000">
              <a:off x="4674500" y="1770175"/>
              <a:ext cx="178500" cy="99900"/>
            </a:xfrm>
            <a:prstGeom prst="curvedConnector3">
              <a:avLst>
                <a:gd fmla="val 50000" name="adj1"/>
              </a:avLst>
            </a:prstGeom>
            <a:noFill/>
            <a:ln cap="flat" cmpd="sng" w="19050">
              <a:solidFill>
                <a:srgbClr val="000000"/>
              </a:solidFill>
              <a:prstDash val="solid"/>
              <a:round/>
              <a:headEnd len="med" w="med" type="none"/>
              <a:tailEnd len="med" w="med" type="none"/>
            </a:ln>
          </p:spPr>
        </p:cxnSp>
      </p:grpSp>
      <p:grpSp>
        <p:nvGrpSpPr>
          <p:cNvPr id="315" name="Google Shape;315;p23"/>
          <p:cNvGrpSpPr/>
          <p:nvPr/>
        </p:nvGrpSpPr>
        <p:grpSpPr>
          <a:xfrm>
            <a:off x="4485436" y="2690302"/>
            <a:ext cx="327514" cy="802748"/>
            <a:chOff x="4537974" y="1408677"/>
            <a:chExt cx="327514" cy="802748"/>
          </a:xfrm>
        </p:grpSpPr>
        <p:grpSp>
          <p:nvGrpSpPr>
            <p:cNvPr id="316" name="Google Shape;316;p23"/>
            <p:cNvGrpSpPr/>
            <p:nvPr/>
          </p:nvGrpSpPr>
          <p:grpSpPr>
            <a:xfrm>
              <a:off x="4537974" y="1894304"/>
              <a:ext cx="157652" cy="317121"/>
              <a:chOff x="3706219" y="359068"/>
              <a:chExt cx="576215" cy="1141543"/>
            </a:xfrm>
          </p:grpSpPr>
          <p:sp>
            <p:nvSpPr>
              <p:cNvPr id="317" name="Google Shape;317;p23"/>
              <p:cNvSpPr/>
              <p:nvPr/>
            </p:nvSpPr>
            <p:spPr>
              <a:xfrm rot="5400000">
                <a:off x="3631508" y="611668"/>
                <a:ext cx="735000" cy="2298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23"/>
              <p:cNvSpPr/>
              <p:nvPr/>
            </p:nvSpPr>
            <p:spPr>
              <a:xfrm>
                <a:off x="3884368" y="687910"/>
                <a:ext cx="229800" cy="8127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9" name="Google Shape;319;p23"/>
              <p:cNvGrpSpPr/>
              <p:nvPr/>
            </p:nvGrpSpPr>
            <p:grpSpPr>
              <a:xfrm flipH="1" rot="5400000">
                <a:off x="3699983" y="1167823"/>
                <a:ext cx="296780" cy="284308"/>
                <a:chOff x="4236273" y="1282678"/>
                <a:chExt cx="625855" cy="519000"/>
              </a:xfrm>
            </p:grpSpPr>
            <p:sp>
              <p:nvSpPr>
                <p:cNvPr id="320" name="Google Shape;320;p23"/>
                <p:cNvSpPr/>
                <p:nvPr/>
              </p:nvSpPr>
              <p:spPr>
                <a:xfrm flipH="1" rot="10800000">
                  <a:off x="4236273" y="1285661"/>
                  <a:ext cx="268979" cy="514267"/>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23"/>
                <p:cNvSpPr/>
                <p:nvPr/>
              </p:nvSpPr>
              <p:spPr>
                <a:xfrm rot="5400000">
                  <a:off x="4415427" y="1354978"/>
                  <a:ext cx="519000" cy="3744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22" name="Google Shape;322;p23"/>
              <p:cNvGrpSpPr/>
              <p:nvPr/>
            </p:nvGrpSpPr>
            <p:grpSpPr>
              <a:xfrm rot="-5400000">
                <a:off x="4006447" y="1182403"/>
                <a:ext cx="296780" cy="255192"/>
                <a:chOff x="4236311" y="1156657"/>
                <a:chExt cx="625855" cy="519000"/>
              </a:xfrm>
            </p:grpSpPr>
            <p:sp>
              <p:nvSpPr>
                <p:cNvPr id="323" name="Google Shape;323;p23"/>
                <p:cNvSpPr/>
                <p:nvPr/>
              </p:nvSpPr>
              <p:spPr>
                <a:xfrm flipH="1" rot="10800000">
                  <a:off x="4236311" y="1159640"/>
                  <a:ext cx="268979" cy="514267"/>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23"/>
                <p:cNvSpPr/>
                <p:nvPr/>
              </p:nvSpPr>
              <p:spPr>
                <a:xfrm rot="5400000">
                  <a:off x="4415466" y="1228957"/>
                  <a:ext cx="519000" cy="3744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cxnSp>
          <p:nvCxnSpPr>
            <p:cNvPr id="325" name="Google Shape;325;p23"/>
            <p:cNvCxnSpPr>
              <a:endCxn id="317" idx="2"/>
            </p:cNvCxnSpPr>
            <p:nvPr/>
          </p:nvCxnSpPr>
          <p:spPr>
            <a:xfrm rot="5400000">
              <a:off x="4555531" y="1706354"/>
              <a:ext cx="250500" cy="125400"/>
            </a:xfrm>
            <a:prstGeom prst="curvedConnector3">
              <a:avLst>
                <a:gd fmla="val 50000" name="adj1"/>
              </a:avLst>
            </a:prstGeom>
            <a:noFill/>
            <a:ln cap="flat" cmpd="sng" w="19050">
              <a:solidFill>
                <a:srgbClr val="000000"/>
              </a:solidFill>
              <a:prstDash val="solid"/>
              <a:round/>
              <a:headEnd len="med" w="med" type="none"/>
              <a:tailEnd len="med" w="med" type="none"/>
            </a:ln>
          </p:spPr>
        </p:cxnSp>
        <p:grpSp>
          <p:nvGrpSpPr>
            <p:cNvPr id="326" name="Google Shape;326;p23"/>
            <p:cNvGrpSpPr/>
            <p:nvPr/>
          </p:nvGrpSpPr>
          <p:grpSpPr>
            <a:xfrm>
              <a:off x="4621509" y="1408677"/>
              <a:ext cx="243979" cy="263566"/>
              <a:chOff x="503514" y="1719948"/>
              <a:chExt cx="399900" cy="409200"/>
            </a:xfrm>
          </p:grpSpPr>
          <p:sp>
            <p:nvSpPr>
              <p:cNvPr id="327" name="Google Shape;327;p23"/>
              <p:cNvSpPr/>
              <p:nvPr/>
            </p:nvSpPr>
            <p:spPr>
              <a:xfrm rot="10800000">
                <a:off x="503514" y="1719948"/>
                <a:ext cx="399900" cy="395400"/>
              </a:xfrm>
              <a:prstGeom prst="pie">
                <a:avLst>
                  <a:gd fmla="val 0" name="adj1"/>
                  <a:gd fmla="val 10800000" name="adj2"/>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28" name="Google Shape;328;p23"/>
              <p:cNvCxnSpPr>
                <a:stCxn id="327" idx="2"/>
              </p:cNvCxnSpPr>
              <p:nvPr/>
            </p:nvCxnSpPr>
            <p:spPr>
              <a:xfrm flipH="1">
                <a:off x="705114" y="1917648"/>
                <a:ext cx="198300" cy="208800"/>
              </a:xfrm>
              <a:prstGeom prst="straightConnector1">
                <a:avLst/>
              </a:prstGeom>
              <a:noFill/>
              <a:ln cap="flat" cmpd="sng" w="19050">
                <a:solidFill>
                  <a:srgbClr val="000000"/>
                </a:solidFill>
                <a:prstDash val="solid"/>
                <a:round/>
                <a:headEnd len="med" w="med" type="none"/>
                <a:tailEnd len="med" w="med" type="none"/>
              </a:ln>
            </p:spPr>
          </p:cxnSp>
          <p:cxnSp>
            <p:nvCxnSpPr>
              <p:cNvPr id="329" name="Google Shape;329;p23"/>
              <p:cNvCxnSpPr>
                <a:stCxn id="327" idx="0"/>
              </p:cNvCxnSpPr>
              <p:nvPr/>
            </p:nvCxnSpPr>
            <p:spPr>
              <a:xfrm>
                <a:off x="503514" y="1917648"/>
                <a:ext cx="201600" cy="211500"/>
              </a:xfrm>
              <a:prstGeom prst="straightConnector1">
                <a:avLst/>
              </a:prstGeom>
              <a:noFill/>
              <a:ln cap="flat" cmpd="sng" w="19050">
                <a:solidFill>
                  <a:srgbClr val="000000"/>
                </a:solidFill>
                <a:prstDash val="solid"/>
                <a:round/>
                <a:headEnd len="med" w="med" type="none"/>
                <a:tailEnd len="med" w="med" type="none"/>
              </a:ln>
            </p:spPr>
          </p:cxnSp>
          <p:cxnSp>
            <p:nvCxnSpPr>
              <p:cNvPr id="330" name="Google Shape;330;p23"/>
              <p:cNvCxnSpPr/>
              <p:nvPr/>
            </p:nvCxnSpPr>
            <p:spPr>
              <a:xfrm flipH="1">
                <a:off x="704878" y="1916089"/>
                <a:ext cx="66300" cy="205500"/>
              </a:xfrm>
              <a:prstGeom prst="straightConnector1">
                <a:avLst/>
              </a:prstGeom>
              <a:noFill/>
              <a:ln cap="flat" cmpd="sng" w="19050">
                <a:solidFill>
                  <a:srgbClr val="000000"/>
                </a:solidFill>
                <a:prstDash val="solid"/>
                <a:round/>
                <a:headEnd len="med" w="med" type="none"/>
                <a:tailEnd len="med" w="med" type="none"/>
              </a:ln>
            </p:spPr>
          </p:cxnSp>
          <p:cxnSp>
            <p:nvCxnSpPr>
              <p:cNvPr id="331" name="Google Shape;331;p23"/>
              <p:cNvCxnSpPr/>
              <p:nvPr/>
            </p:nvCxnSpPr>
            <p:spPr>
              <a:xfrm>
                <a:off x="616927" y="1901973"/>
                <a:ext cx="88200" cy="222900"/>
              </a:xfrm>
              <a:prstGeom prst="straightConnector1">
                <a:avLst/>
              </a:prstGeom>
              <a:noFill/>
              <a:ln cap="flat" cmpd="sng" w="19050">
                <a:solidFill>
                  <a:srgbClr val="000000"/>
                </a:solidFill>
                <a:prstDash val="solid"/>
                <a:round/>
                <a:headEnd len="med" w="med" type="none"/>
                <a:tailEnd len="med" w="med" type="none"/>
              </a:ln>
            </p:spPr>
          </p:cxnSp>
        </p:grpSp>
      </p:grpSp>
      <p:sp>
        <p:nvSpPr>
          <p:cNvPr id="332" name="Google Shape;332;p23"/>
          <p:cNvSpPr txBox="1"/>
          <p:nvPr>
            <p:ph idx="1" type="body"/>
          </p:nvPr>
        </p:nvSpPr>
        <p:spPr>
          <a:xfrm>
            <a:off x="7828000" y="4001975"/>
            <a:ext cx="1389600" cy="948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AF1F39"/>
                </a:solidFill>
                <a:latin typeface="Open Sans"/>
                <a:ea typeface="Open Sans"/>
                <a:cs typeface="Open Sans"/>
                <a:sym typeface="Open Sans"/>
              </a:rPr>
              <a:t>Sustainer Main Deployment </a:t>
            </a:r>
            <a:r>
              <a:rPr b="1" lang="en" sz="1200">
                <a:solidFill>
                  <a:srgbClr val="000000"/>
                </a:solidFill>
                <a:latin typeface="Open Sans"/>
                <a:ea typeface="Open Sans"/>
                <a:cs typeface="Open Sans"/>
                <a:sym typeface="Open Sans"/>
              </a:rPr>
              <a:t>(1,400ft)</a:t>
            </a:r>
            <a:endParaRPr b="1" sz="1200">
              <a:solidFill>
                <a:srgbClr val="000000"/>
              </a:solidFill>
              <a:latin typeface="Open Sans"/>
              <a:ea typeface="Open Sans"/>
              <a:cs typeface="Open Sans"/>
              <a:sym typeface="Open Sans"/>
            </a:endParaRPr>
          </a:p>
        </p:txBody>
      </p:sp>
      <p:sp>
        <p:nvSpPr>
          <p:cNvPr id="333" name="Google Shape;333;p23"/>
          <p:cNvSpPr txBox="1"/>
          <p:nvPr>
            <p:ph idx="1" type="body"/>
          </p:nvPr>
        </p:nvSpPr>
        <p:spPr>
          <a:xfrm>
            <a:off x="6055175" y="4100675"/>
            <a:ext cx="1389600" cy="864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AF1F39"/>
                </a:solidFill>
                <a:latin typeface="Open Sans"/>
                <a:ea typeface="Open Sans"/>
                <a:cs typeface="Open Sans"/>
                <a:sym typeface="Open Sans"/>
              </a:rPr>
              <a:t>Booster Main Deployment </a:t>
            </a:r>
            <a:r>
              <a:rPr b="1" lang="en" sz="1200">
                <a:solidFill>
                  <a:srgbClr val="000000"/>
                </a:solidFill>
                <a:latin typeface="Open Sans"/>
                <a:ea typeface="Open Sans"/>
                <a:cs typeface="Open Sans"/>
                <a:sym typeface="Open Sans"/>
              </a:rPr>
              <a:t>(1,400ft)</a:t>
            </a:r>
            <a:endParaRPr b="1" sz="1200">
              <a:solidFill>
                <a:srgbClr val="000000"/>
              </a:solidFill>
              <a:latin typeface="Open Sans"/>
              <a:ea typeface="Open Sans"/>
              <a:cs typeface="Open Sans"/>
              <a:sym typeface="Open Sans"/>
            </a:endParaRPr>
          </a:p>
        </p:txBody>
      </p:sp>
      <p:sp>
        <p:nvSpPr>
          <p:cNvPr id="334" name="Google Shape;334;p23"/>
          <p:cNvSpPr txBox="1"/>
          <p:nvPr>
            <p:ph idx="1" type="body"/>
          </p:nvPr>
        </p:nvSpPr>
        <p:spPr>
          <a:xfrm>
            <a:off x="4597750" y="1985300"/>
            <a:ext cx="1891500" cy="7812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AF1F39"/>
                </a:solidFill>
                <a:latin typeface="Open Sans"/>
                <a:ea typeface="Open Sans"/>
                <a:cs typeface="Open Sans"/>
                <a:sym typeface="Open Sans"/>
              </a:rPr>
              <a:t>Booster Drogue Deployment</a:t>
            </a:r>
            <a:r>
              <a:rPr b="1" lang="en" sz="1200">
                <a:solidFill>
                  <a:srgbClr val="000000"/>
                </a:solidFill>
                <a:latin typeface="Open Sans"/>
                <a:ea typeface="Open Sans"/>
                <a:cs typeface="Open Sans"/>
                <a:sym typeface="Open Sans"/>
              </a:rPr>
              <a:t> (6,000ft)</a:t>
            </a:r>
            <a:endParaRPr b="1" sz="1200">
              <a:solidFill>
                <a:srgbClr val="000000"/>
              </a:solidFill>
              <a:latin typeface="Open Sans"/>
              <a:ea typeface="Open Sans"/>
              <a:cs typeface="Open Sans"/>
              <a:sym typeface="Open Sans"/>
            </a:endParaRPr>
          </a:p>
        </p:txBody>
      </p:sp>
      <p:sp>
        <p:nvSpPr>
          <p:cNvPr id="335" name="Google Shape;335;p23"/>
          <p:cNvSpPr txBox="1"/>
          <p:nvPr>
            <p:ph idx="1" type="body"/>
          </p:nvPr>
        </p:nvSpPr>
        <p:spPr>
          <a:xfrm>
            <a:off x="2270600" y="2942379"/>
            <a:ext cx="1817700" cy="4212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AF1F39"/>
                </a:solidFill>
                <a:latin typeface="Open Sans"/>
                <a:ea typeface="Open Sans"/>
                <a:cs typeface="Open Sans"/>
                <a:sym typeface="Open Sans"/>
              </a:rPr>
              <a:t>Separation </a:t>
            </a:r>
            <a:r>
              <a:rPr b="1" lang="en" sz="1200">
                <a:solidFill>
                  <a:srgbClr val="000000"/>
                </a:solidFill>
                <a:latin typeface="Open Sans"/>
                <a:ea typeface="Open Sans"/>
                <a:cs typeface="Open Sans"/>
                <a:sym typeface="Open Sans"/>
              </a:rPr>
              <a:t>(4,000ft)</a:t>
            </a:r>
            <a:endParaRPr b="1" sz="1200">
              <a:solidFill>
                <a:srgbClr val="000000"/>
              </a:solidFill>
              <a:latin typeface="Open Sans"/>
              <a:ea typeface="Open Sans"/>
              <a:cs typeface="Open Sans"/>
              <a:sym typeface="Open Sans"/>
            </a:endParaRPr>
          </a:p>
        </p:txBody>
      </p:sp>
      <p:sp>
        <p:nvSpPr>
          <p:cNvPr id="336" name="Google Shape;336;p23"/>
          <p:cNvSpPr txBox="1"/>
          <p:nvPr/>
        </p:nvSpPr>
        <p:spPr>
          <a:xfrm>
            <a:off x="304800" y="990600"/>
            <a:ext cx="4464000" cy="18870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dk1"/>
              </a:buClr>
              <a:buSzPts val="1400"/>
              <a:buFont typeface="Open Sans Medium"/>
              <a:buChar char="●"/>
            </a:pPr>
            <a:r>
              <a:rPr b="1" lang="en">
                <a:solidFill>
                  <a:schemeClr val="dk1"/>
                </a:solidFill>
                <a:latin typeface="Open Sans"/>
                <a:ea typeface="Open Sans"/>
                <a:cs typeface="Open Sans"/>
                <a:sym typeface="Open Sans"/>
              </a:rPr>
              <a:t>Sustainer:</a:t>
            </a:r>
            <a:r>
              <a:rPr lang="en">
                <a:solidFill>
                  <a:schemeClr val="dk1"/>
                </a:solidFill>
                <a:latin typeface="Open Sans Medium"/>
                <a:ea typeface="Open Sans Medium"/>
                <a:cs typeface="Open Sans Medium"/>
                <a:sym typeface="Open Sans Medium"/>
              </a:rPr>
              <a:t> Drogue &amp; Main Parachutes</a:t>
            </a:r>
            <a:endParaRPr>
              <a:solidFill>
                <a:schemeClr val="dk1"/>
              </a:solidFill>
              <a:latin typeface="Open Sans Medium"/>
              <a:ea typeface="Open Sans Medium"/>
              <a:cs typeface="Open Sans Medium"/>
              <a:sym typeface="Open Sans Medium"/>
            </a:endParaRPr>
          </a:p>
          <a:p>
            <a:pPr indent="-317500" lvl="1" marL="914400" rtl="0" algn="l">
              <a:lnSpc>
                <a:spcPct val="115000"/>
              </a:lnSpc>
              <a:spcBef>
                <a:spcPts val="0"/>
              </a:spcBef>
              <a:spcAft>
                <a:spcPts val="0"/>
              </a:spcAft>
              <a:buClr>
                <a:schemeClr val="dk1"/>
              </a:buClr>
              <a:buSzPts val="1400"/>
              <a:buChar char="○"/>
            </a:pPr>
            <a:r>
              <a:rPr lang="en">
                <a:solidFill>
                  <a:schemeClr val="dk1"/>
                </a:solidFill>
                <a:latin typeface="Open Sans"/>
                <a:ea typeface="Open Sans"/>
                <a:cs typeface="Open Sans"/>
                <a:sym typeface="Open Sans"/>
              </a:rPr>
              <a:t>Dual separation, dual deployment</a:t>
            </a:r>
            <a:endParaRPr>
              <a:solidFill>
                <a:schemeClr val="dk1"/>
              </a:solidFill>
              <a:latin typeface="Open Sans"/>
              <a:ea typeface="Open Sans"/>
              <a:cs typeface="Open Sans"/>
              <a:sym typeface="Open Sans"/>
            </a:endParaRPr>
          </a:p>
          <a:p>
            <a:pPr indent="-317500" lvl="0" marL="457200" rtl="0" algn="l">
              <a:lnSpc>
                <a:spcPct val="115000"/>
              </a:lnSpc>
              <a:spcBef>
                <a:spcPts val="0"/>
              </a:spcBef>
              <a:spcAft>
                <a:spcPts val="0"/>
              </a:spcAft>
              <a:buClr>
                <a:schemeClr val="dk1"/>
              </a:buClr>
              <a:buSzPts val="1400"/>
              <a:buFont typeface="Open Sans Medium"/>
              <a:buChar char="●"/>
            </a:pPr>
            <a:r>
              <a:rPr b="1" lang="en">
                <a:solidFill>
                  <a:schemeClr val="dk1"/>
                </a:solidFill>
                <a:latin typeface="Open Sans"/>
                <a:ea typeface="Open Sans"/>
                <a:cs typeface="Open Sans"/>
                <a:sym typeface="Open Sans"/>
              </a:rPr>
              <a:t>Booster:</a:t>
            </a:r>
            <a:r>
              <a:rPr lang="en">
                <a:solidFill>
                  <a:schemeClr val="dk1"/>
                </a:solidFill>
                <a:latin typeface="Open Sans Medium"/>
                <a:ea typeface="Open Sans Medium"/>
                <a:cs typeface="Open Sans Medium"/>
                <a:sym typeface="Open Sans Medium"/>
              </a:rPr>
              <a:t> Drogue &amp; Main Parachutes</a:t>
            </a:r>
            <a:endParaRPr>
              <a:solidFill>
                <a:schemeClr val="dk1"/>
              </a:solidFill>
              <a:latin typeface="Open Sans Medium"/>
              <a:ea typeface="Open Sans Medium"/>
              <a:cs typeface="Open Sans Medium"/>
              <a:sym typeface="Open Sans Medium"/>
            </a:endParaRPr>
          </a:p>
          <a:p>
            <a:pPr indent="-317500" lvl="1" marL="914400" rtl="0" algn="l">
              <a:lnSpc>
                <a:spcPct val="115000"/>
              </a:lnSpc>
              <a:spcBef>
                <a:spcPts val="0"/>
              </a:spcBef>
              <a:spcAft>
                <a:spcPts val="0"/>
              </a:spcAft>
              <a:buClr>
                <a:schemeClr val="dk1"/>
              </a:buClr>
              <a:buSzPts val="1400"/>
              <a:buChar char="○"/>
            </a:pPr>
            <a:r>
              <a:rPr lang="en">
                <a:solidFill>
                  <a:schemeClr val="dk1"/>
                </a:solidFill>
                <a:latin typeface="Open Sans"/>
                <a:ea typeface="Open Sans"/>
                <a:cs typeface="Open Sans"/>
                <a:sym typeface="Open Sans"/>
              </a:rPr>
              <a:t>Dual separation, dual deployment</a:t>
            </a:r>
            <a:endParaRPr>
              <a:solidFill>
                <a:schemeClr val="dk1"/>
              </a:solidFill>
              <a:latin typeface="Open Sans"/>
              <a:ea typeface="Open Sans"/>
              <a:cs typeface="Open Sans"/>
              <a:sym typeface="Open Sans"/>
            </a:endParaRPr>
          </a:p>
          <a:p>
            <a:pPr indent="-317500" lvl="0" marL="457200" rtl="0" algn="l">
              <a:lnSpc>
                <a:spcPct val="115000"/>
              </a:lnSpc>
              <a:spcBef>
                <a:spcPts val="0"/>
              </a:spcBef>
              <a:spcAft>
                <a:spcPts val="0"/>
              </a:spcAft>
              <a:buClr>
                <a:schemeClr val="dk1"/>
              </a:buClr>
              <a:buSzPts val="1400"/>
              <a:buFont typeface="Open Sans Medium"/>
              <a:buChar char="●"/>
            </a:pPr>
            <a:r>
              <a:rPr b="1" lang="en">
                <a:solidFill>
                  <a:schemeClr val="dk1"/>
                </a:solidFill>
                <a:latin typeface="Open Sans"/>
                <a:ea typeface="Open Sans"/>
                <a:cs typeface="Open Sans"/>
                <a:sym typeface="Open Sans"/>
              </a:rPr>
              <a:t>Deployment </a:t>
            </a:r>
            <a:r>
              <a:rPr lang="en">
                <a:solidFill>
                  <a:schemeClr val="dk1"/>
                </a:solidFill>
                <a:latin typeface="Open Sans Medium"/>
                <a:ea typeface="Open Sans Medium"/>
                <a:cs typeface="Open Sans Medium"/>
                <a:sym typeface="Open Sans Medium"/>
              </a:rPr>
              <a:t>Mechanism</a:t>
            </a:r>
            <a:endParaRPr>
              <a:solidFill>
                <a:schemeClr val="dk1"/>
              </a:solidFill>
              <a:latin typeface="Open Sans Medium"/>
              <a:ea typeface="Open Sans Medium"/>
              <a:cs typeface="Open Sans Medium"/>
              <a:sym typeface="Open Sans Medium"/>
            </a:endParaRPr>
          </a:p>
          <a:p>
            <a:pPr indent="-317500" lvl="1" marL="914400" rtl="0" algn="l">
              <a:lnSpc>
                <a:spcPct val="115000"/>
              </a:lnSpc>
              <a:spcBef>
                <a:spcPts val="0"/>
              </a:spcBef>
              <a:spcAft>
                <a:spcPts val="0"/>
              </a:spcAft>
              <a:buClr>
                <a:schemeClr val="dk1"/>
              </a:buClr>
              <a:buSzPts val="1400"/>
              <a:buChar char="○"/>
            </a:pPr>
            <a:r>
              <a:rPr lang="en">
                <a:solidFill>
                  <a:schemeClr val="dk1"/>
                </a:solidFill>
                <a:latin typeface="Open Sans"/>
                <a:ea typeface="Open Sans"/>
                <a:cs typeface="Open Sans"/>
                <a:sym typeface="Open Sans"/>
              </a:rPr>
              <a:t>Sustainer Drogue: </a:t>
            </a:r>
            <a:r>
              <a:rPr b="1" lang="en">
                <a:solidFill>
                  <a:schemeClr val="dk1"/>
                </a:solidFill>
                <a:latin typeface="Open Sans"/>
                <a:ea typeface="Open Sans"/>
                <a:cs typeface="Open Sans"/>
                <a:sym typeface="Open Sans"/>
              </a:rPr>
              <a:t>Piston</a:t>
            </a:r>
            <a:endParaRPr b="1">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Char char="○"/>
            </a:pPr>
            <a:r>
              <a:rPr lang="en">
                <a:solidFill>
                  <a:schemeClr val="dk1"/>
                </a:solidFill>
                <a:latin typeface="Open Sans"/>
                <a:ea typeface="Open Sans"/>
                <a:cs typeface="Open Sans"/>
                <a:sym typeface="Open Sans"/>
              </a:rPr>
              <a:t>Others: </a:t>
            </a:r>
            <a:r>
              <a:rPr b="1" lang="en">
                <a:solidFill>
                  <a:schemeClr val="dk1"/>
                </a:solidFill>
                <a:latin typeface="Open Sans"/>
                <a:ea typeface="Open Sans"/>
                <a:cs typeface="Open Sans"/>
                <a:sym typeface="Open Sans"/>
              </a:rPr>
              <a:t>Black Powder</a:t>
            </a:r>
            <a:r>
              <a:rPr lang="en">
                <a:solidFill>
                  <a:schemeClr val="dk1"/>
                </a:solidFill>
                <a:latin typeface="Open Sans"/>
                <a:ea typeface="Open Sans"/>
                <a:cs typeface="Open Sans"/>
                <a:sym typeface="Open Sans"/>
              </a:rPr>
              <a:t> Charge</a:t>
            </a:r>
            <a:endParaRPr>
              <a:solidFill>
                <a:schemeClr val="dk1"/>
              </a:solidFill>
              <a:latin typeface="Open Sans Medium"/>
              <a:ea typeface="Open Sans Medium"/>
              <a:cs typeface="Open Sans Medium"/>
              <a:sym typeface="Open Sans Medium"/>
            </a:endParaRPr>
          </a:p>
        </p:txBody>
      </p:sp>
      <p:sp>
        <p:nvSpPr>
          <p:cNvPr id="337" name="Google Shape;337;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Flight + Recovery Trajectories</a:t>
            </a:r>
            <a:endParaRPr>
              <a:solidFill>
                <a:srgbClr val="990000"/>
              </a:solidFill>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55" name="Shape 1455"/>
        <p:cNvGrpSpPr/>
        <p:nvPr/>
      </p:nvGrpSpPr>
      <p:grpSpPr>
        <a:xfrm>
          <a:off x="0" y="0"/>
          <a:ext cx="0" cy="0"/>
          <a:chOff x="0" y="0"/>
          <a:chExt cx="0" cy="0"/>
        </a:xfrm>
      </p:grpSpPr>
      <p:sp>
        <p:nvSpPr>
          <p:cNvPr id="1456" name="Google Shape;1456;p122"/>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Power Amplifier</a:t>
            </a:r>
            <a:endParaRPr/>
          </a:p>
        </p:txBody>
      </p:sp>
      <p:sp>
        <p:nvSpPr>
          <p:cNvPr id="1457" name="Google Shape;1457;p1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61" name="Shape 1461"/>
        <p:cNvGrpSpPr/>
        <p:nvPr/>
      </p:nvGrpSpPr>
      <p:grpSpPr>
        <a:xfrm>
          <a:off x="0" y="0"/>
          <a:ext cx="0" cy="0"/>
          <a:chOff x="0" y="0"/>
          <a:chExt cx="0" cy="0"/>
        </a:xfrm>
      </p:grpSpPr>
      <p:pic>
        <p:nvPicPr>
          <p:cNvPr id="1462" name="Google Shape;1462;p123"/>
          <p:cNvPicPr preferRelativeResize="0"/>
          <p:nvPr/>
        </p:nvPicPr>
        <p:blipFill>
          <a:blip r:embed="rId3">
            <a:alphaModFix/>
          </a:blip>
          <a:stretch>
            <a:fillRect/>
          </a:stretch>
        </p:blipFill>
        <p:spPr>
          <a:xfrm>
            <a:off x="5368629" y="1108950"/>
            <a:ext cx="2190751" cy="3947876"/>
          </a:xfrm>
          <a:prstGeom prst="rect">
            <a:avLst/>
          </a:prstGeom>
          <a:noFill/>
          <a:ln>
            <a:noFill/>
          </a:ln>
        </p:spPr>
      </p:pic>
      <p:pic>
        <p:nvPicPr>
          <p:cNvPr id="1463" name="Google Shape;1463;p123"/>
          <p:cNvPicPr preferRelativeResize="0"/>
          <p:nvPr/>
        </p:nvPicPr>
        <p:blipFill>
          <a:blip r:embed="rId4">
            <a:alphaModFix/>
          </a:blip>
          <a:stretch>
            <a:fillRect/>
          </a:stretch>
        </p:blipFill>
        <p:spPr>
          <a:xfrm>
            <a:off x="888423" y="1170125"/>
            <a:ext cx="2883825" cy="3947875"/>
          </a:xfrm>
          <a:prstGeom prst="rect">
            <a:avLst/>
          </a:prstGeom>
          <a:noFill/>
          <a:ln>
            <a:noFill/>
          </a:ln>
        </p:spPr>
      </p:pic>
      <p:sp>
        <p:nvSpPr>
          <p:cNvPr id="1464" name="Google Shape;1464;p1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Power Amplifier Board- Layout</a:t>
            </a:r>
            <a:endParaRPr>
              <a:solidFill>
                <a:srgbClr val="AF1F39"/>
              </a:solidFill>
            </a:endParaRPr>
          </a:p>
        </p:txBody>
      </p:sp>
      <p:sp>
        <p:nvSpPr>
          <p:cNvPr id="1465" name="Google Shape;1465;p1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66" name="Google Shape;1466;p123"/>
          <p:cNvSpPr txBox="1"/>
          <p:nvPr>
            <p:ph type="title"/>
          </p:nvPr>
        </p:nvSpPr>
        <p:spPr>
          <a:xfrm>
            <a:off x="767150" y="12208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0" lang="en" u="sng">
                <a:solidFill>
                  <a:schemeClr val="dk1"/>
                </a:solidFill>
              </a:rPr>
              <a:t>FRONT</a:t>
            </a:r>
            <a:endParaRPr b="0" u="sng">
              <a:solidFill>
                <a:schemeClr val="dk1"/>
              </a:solidFill>
            </a:endParaRPr>
          </a:p>
        </p:txBody>
      </p:sp>
      <p:sp>
        <p:nvSpPr>
          <p:cNvPr id="1467" name="Google Shape;1467;p123"/>
          <p:cNvSpPr txBox="1"/>
          <p:nvPr>
            <p:ph type="title"/>
          </p:nvPr>
        </p:nvSpPr>
        <p:spPr>
          <a:xfrm>
            <a:off x="5084550" y="12208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0" lang="en" u="sng">
                <a:solidFill>
                  <a:schemeClr val="dk1"/>
                </a:solidFill>
              </a:rPr>
              <a:t>BACK</a:t>
            </a:r>
            <a:endParaRPr b="0" u="sng">
              <a:solidFill>
                <a:schemeClr val="dk1"/>
              </a:solidFill>
            </a:endParaRPr>
          </a:p>
        </p:txBody>
      </p:sp>
      <p:sp>
        <p:nvSpPr>
          <p:cNvPr id="1468" name="Google Shape;1468;p123"/>
          <p:cNvSpPr/>
          <p:nvPr/>
        </p:nvSpPr>
        <p:spPr>
          <a:xfrm rot="576578">
            <a:off x="2611963" y="1539492"/>
            <a:ext cx="824875" cy="186528"/>
          </a:xfrm>
          <a:prstGeom prst="lef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469" name="Google Shape;1469;p123"/>
          <p:cNvSpPr/>
          <p:nvPr/>
        </p:nvSpPr>
        <p:spPr>
          <a:xfrm rot="-1135749">
            <a:off x="2705384" y="4529728"/>
            <a:ext cx="824911" cy="186422"/>
          </a:xfrm>
          <a:prstGeom prst="lef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470" name="Google Shape;1470;p123"/>
          <p:cNvSpPr txBox="1"/>
          <p:nvPr/>
        </p:nvSpPr>
        <p:spPr>
          <a:xfrm>
            <a:off x="3553688" y="1549225"/>
            <a:ext cx="1423800" cy="3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Medium"/>
                <a:ea typeface="Open Sans Medium"/>
                <a:cs typeface="Open Sans Medium"/>
                <a:sym typeface="Open Sans Medium"/>
              </a:rPr>
              <a:t>Antenna </a:t>
            </a:r>
            <a:endParaRPr>
              <a:latin typeface="Open Sans Medium"/>
              <a:ea typeface="Open Sans Medium"/>
              <a:cs typeface="Open Sans Medium"/>
              <a:sym typeface="Open Sans Medium"/>
            </a:endParaRPr>
          </a:p>
        </p:txBody>
      </p:sp>
      <p:sp>
        <p:nvSpPr>
          <p:cNvPr id="1471" name="Google Shape;1471;p123"/>
          <p:cNvSpPr txBox="1"/>
          <p:nvPr/>
        </p:nvSpPr>
        <p:spPr>
          <a:xfrm>
            <a:off x="3553700" y="4280125"/>
            <a:ext cx="1423800" cy="3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Medium"/>
                <a:ea typeface="Open Sans Medium"/>
                <a:cs typeface="Open Sans Medium"/>
                <a:sym typeface="Open Sans Medium"/>
              </a:rPr>
              <a:t>DENNIS </a:t>
            </a:r>
            <a:endParaRPr>
              <a:latin typeface="Open Sans Medium"/>
              <a:ea typeface="Open Sans Medium"/>
              <a:cs typeface="Open Sans Medium"/>
              <a:sym typeface="Open Sans Medium"/>
            </a:endParaRPr>
          </a:p>
          <a:p>
            <a:pPr indent="0" lvl="0" marL="0" rtl="0" algn="l">
              <a:spcBef>
                <a:spcPts val="0"/>
              </a:spcBef>
              <a:spcAft>
                <a:spcPts val="0"/>
              </a:spcAft>
              <a:buNone/>
            </a:pPr>
            <a:r>
              <a:rPr lang="en">
                <a:latin typeface="Open Sans Medium"/>
                <a:ea typeface="Open Sans Medium"/>
                <a:cs typeface="Open Sans Medium"/>
                <a:sym typeface="Open Sans Medium"/>
              </a:rPr>
              <a:t>connection</a:t>
            </a:r>
            <a:endParaRPr>
              <a:latin typeface="Open Sans Medium"/>
              <a:ea typeface="Open Sans Medium"/>
              <a:cs typeface="Open Sans Medium"/>
              <a:sym typeface="Open Sans Medium"/>
            </a:endParaRPr>
          </a:p>
        </p:txBody>
      </p:sp>
      <p:sp>
        <p:nvSpPr>
          <p:cNvPr id="1472" name="Google Shape;1472;p123"/>
          <p:cNvSpPr txBox="1"/>
          <p:nvPr/>
        </p:nvSpPr>
        <p:spPr>
          <a:xfrm>
            <a:off x="3446650" y="2975088"/>
            <a:ext cx="1423800" cy="34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Medium"/>
                <a:ea typeface="Open Sans Medium"/>
                <a:cs typeface="Open Sans Medium"/>
                <a:sym typeface="Open Sans Medium"/>
              </a:rPr>
              <a:t>Battery </a:t>
            </a:r>
            <a:endParaRPr>
              <a:latin typeface="Open Sans Medium"/>
              <a:ea typeface="Open Sans Medium"/>
              <a:cs typeface="Open Sans Medium"/>
              <a:sym typeface="Open Sans Medium"/>
            </a:endParaRPr>
          </a:p>
          <a:p>
            <a:pPr indent="0" lvl="0" marL="0" rtl="0" algn="l">
              <a:spcBef>
                <a:spcPts val="0"/>
              </a:spcBef>
              <a:spcAft>
                <a:spcPts val="0"/>
              </a:spcAft>
              <a:buNone/>
            </a:pPr>
            <a:r>
              <a:rPr lang="en">
                <a:latin typeface="Open Sans Medium"/>
                <a:ea typeface="Open Sans Medium"/>
                <a:cs typeface="Open Sans Medium"/>
                <a:sym typeface="Open Sans Medium"/>
              </a:rPr>
              <a:t>connection</a:t>
            </a:r>
            <a:endParaRPr>
              <a:latin typeface="Open Sans Medium"/>
              <a:ea typeface="Open Sans Medium"/>
              <a:cs typeface="Open Sans Medium"/>
              <a:sym typeface="Open Sans Medium"/>
            </a:endParaRP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76" name="Shape 1476"/>
        <p:cNvGrpSpPr/>
        <p:nvPr/>
      </p:nvGrpSpPr>
      <p:grpSpPr>
        <a:xfrm>
          <a:off x="0" y="0"/>
          <a:ext cx="0" cy="0"/>
          <a:chOff x="0" y="0"/>
          <a:chExt cx="0" cy="0"/>
        </a:xfrm>
      </p:grpSpPr>
      <p:sp>
        <p:nvSpPr>
          <p:cNvPr id="1477" name="Google Shape;1477;p1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Power Amplifier Board Redesign- High Level</a:t>
            </a:r>
            <a:endParaRPr>
              <a:solidFill>
                <a:srgbClr val="AF1F39"/>
              </a:solidFill>
            </a:endParaRPr>
          </a:p>
        </p:txBody>
      </p:sp>
      <p:sp>
        <p:nvSpPr>
          <p:cNvPr id="1478" name="Google Shape;1478;p1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79" name="Google Shape;1479;p124"/>
          <p:cNvSpPr/>
          <p:nvPr/>
        </p:nvSpPr>
        <p:spPr>
          <a:xfrm>
            <a:off x="1257338" y="1443275"/>
            <a:ext cx="1424700" cy="716100"/>
          </a:xfrm>
          <a:prstGeom prst="rect">
            <a:avLst/>
          </a:prstGeom>
          <a:solidFill>
            <a:srgbClr val="D9EAD3"/>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Helvetica Neue"/>
                <a:ea typeface="Helvetica Neue"/>
                <a:cs typeface="Helvetica Neue"/>
                <a:sym typeface="Helvetica Neue"/>
              </a:rPr>
              <a:t>Buck Converter</a:t>
            </a:r>
            <a:endParaRPr sz="1800">
              <a:latin typeface="Helvetica Neue"/>
              <a:ea typeface="Helvetica Neue"/>
              <a:cs typeface="Helvetica Neue"/>
              <a:sym typeface="Helvetica Neue"/>
            </a:endParaRPr>
          </a:p>
        </p:txBody>
      </p:sp>
      <p:sp>
        <p:nvSpPr>
          <p:cNvPr id="1480" name="Google Shape;1480;p124"/>
          <p:cNvSpPr/>
          <p:nvPr/>
        </p:nvSpPr>
        <p:spPr>
          <a:xfrm>
            <a:off x="2904400" y="1731875"/>
            <a:ext cx="642900" cy="138900"/>
          </a:xfrm>
          <a:prstGeom prst="rightArrow">
            <a:avLst>
              <a:gd fmla="val 50000" name="adj1"/>
              <a:gd fmla="val 50000" name="adj2"/>
            </a:avLst>
          </a:prstGeom>
          <a:solidFill>
            <a:srgbClr val="A4C2F4"/>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1" name="Google Shape;1481;p124"/>
          <p:cNvSpPr/>
          <p:nvPr/>
        </p:nvSpPr>
        <p:spPr>
          <a:xfrm>
            <a:off x="5416675" y="1605000"/>
            <a:ext cx="642900" cy="138900"/>
          </a:xfrm>
          <a:prstGeom prst="rightArrow">
            <a:avLst>
              <a:gd fmla="val 50000" name="adj1"/>
              <a:gd fmla="val 50000" name="adj2"/>
            </a:avLst>
          </a:prstGeom>
          <a:solidFill>
            <a:srgbClr val="A4C2F4"/>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2" name="Google Shape;1482;p124"/>
          <p:cNvSpPr/>
          <p:nvPr/>
        </p:nvSpPr>
        <p:spPr>
          <a:xfrm>
            <a:off x="7928950" y="1620300"/>
            <a:ext cx="642900" cy="138900"/>
          </a:xfrm>
          <a:prstGeom prst="rightArrow">
            <a:avLst>
              <a:gd fmla="val 50000" name="adj1"/>
              <a:gd fmla="val 50000" name="adj2"/>
            </a:avLst>
          </a:prstGeom>
          <a:solidFill>
            <a:srgbClr val="D5A6BD"/>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3" name="Google Shape;1483;p124"/>
          <p:cNvSpPr txBox="1"/>
          <p:nvPr/>
        </p:nvSpPr>
        <p:spPr>
          <a:xfrm>
            <a:off x="2824000" y="1381800"/>
            <a:ext cx="8037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1155CC"/>
                </a:solidFill>
                <a:latin typeface="Helvetica Neue"/>
                <a:ea typeface="Helvetica Neue"/>
                <a:cs typeface="Helvetica Neue"/>
                <a:sym typeface="Helvetica Neue"/>
              </a:rPr>
              <a:t>5.5 V </a:t>
            </a:r>
            <a:endParaRPr sz="1500">
              <a:solidFill>
                <a:srgbClr val="1155CC"/>
              </a:solidFill>
              <a:latin typeface="Helvetica Neue"/>
              <a:ea typeface="Helvetica Neue"/>
              <a:cs typeface="Helvetica Neue"/>
              <a:sym typeface="Helvetica Neue"/>
            </a:endParaRPr>
          </a:p>
        </p:txBody>
      </p:sp>
      <p:sp>
        <p:nvSpPr>
          <p:cNvPr id="1484" name="Google Shape;1484;p124"/>
          <p:cNvSpPr txBox="1"/>
          <p:nvPr/>
        </p:nvSpPr>
        <p:spPr>
          <a:xfrm>
            <a:off x="5336275" y="1204800"/>
            <a:ext cx="8037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1155CC"/>
                </a:solidFill>
                <a:latin typeface="Helvetica Neue"/>
                <a:ea typeface="Helvetica Neue"/>
                <a:cs typeface="Helvetica Neue"/>
                <a:sym typeface="Helvetica Neue"/>
              </a:rPr>
              <a:t>5.0 V</a:t>
            </a:r>
            <a:endParaRPr sz="1500">
              <a:solidFill>
                <a:srgbClr val="1155CC"/>
              </a:solidFill>
              <a:latin typeface="Helvetica Neue"/>
              <a:ea typeface="Helvetica Neue"/>
              <a:cs typeface="Helvetica Neue"/>
              <a:sym typeface="Helvetica Neue"/>
            </a:endParaRPr>
          </a:p>
        </p:txBody>
      </p:sp>
      <p:sp>
        <p:nvSpPr>
          <p:cNvPr id="1485" name="Google Shape;1485;p124"/>
          <p:cNvSpPr/>
          <p:nvPr/>
        </p:nvSpPr>
        <p:spPr>
          <a:xfrm>
            <a:off x="5416675" y="1835400"/>
            <a:ext cx="642900" cy="138900"/>
          </a:xfrm>
          <a:prstGeom prst="rightArrow">
            <a:avLst>
              <a:gd fmla="val 50000" name="adj1"/>
              <a:gd fmla="val 50000" name="adj2"/>
            </a:avLst>
          </a:prstGeom>
          <a:solidFill>
            <a:srgbClr val="D5A6BD"/>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6" name="Google Shape;1486;p124"/>
          <p:cNvSpPr txBox="1"/>
          <p:nvPr/>
        </p:nvSpPr>
        <p:spPr>
          <a:xfrm>
            <a:off x="5336275" y="1974300"/>
            <a:ext cx="10458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A64D79"/>
                </a:solidFill>
                <a:latin typeface="Helvetica Neue"/>
                <a:ea typeface="Helvetica Neue"/>
                <a:cs typeface="Helvetica Neue"/>
                <a:sym typeface="Helvetica Neue"/>
              </a:rPr>
              <a:t>RF Input</a:t>
            </a:r>
            <a:endParaRPr sz="1500">
              <a:solidFill>
                <a:srgbClr val="A64D79"/>
              </a:solidFill>
              <a:latin typeface="Helvetica Neue"/>
              <a:ea typeface="Helvetica Neue"/>
              <a:cs typeface="Helvetica Neue"/>
              <a:sym typeface="Helvetica Neue"/>
            </a:endParaRPr>
          </a:p>
          <a:p>
            <a:pPr indent="0" lvl="0" marL="0" rtl="0" algn="l">
              <a:spcBef>
                <a:spcPts val="0"/>
              </a:spcBef>
              <a:spcAft>
                <a:spcPts val="0"/>
              </a:spcAft>
              <a:buNone/>
            </a:pPr>
            <a:r>
              <a:rPr lang="en" sz="1500">
                <a:solidFill>
                  <a:srgbClr val="A64D79"/>
                </a:solidFill>
                <a:latin typeface="Helvetica Neue"/>
                <a:ea typeface="Helvetica Neue"/>
                <a:cs typeface="Helvetica Neue"/>
                <a:sym typeface="Helvetica Neue"/>
              </a:rPr>
              <a:t>915 MHz</a:t>
            </a:r>
            <a:endParaRPr sz="1500">
              <a:solidFill>
                <a:srgbClr val="A64D79"/>
              </a:solidFill>
              <a:latin typeface="Helvetica Neue"/>
              <a:ea typeface="Helvetica Neue"/>
              <a:cs typeface="Helvetica Neue"/>
              <a:sym typeface="Helvetica Neue"/>
            </a:endParaRPr>
          </a:p>
        </p:txBody>
      </p:sp>
      <p:sp>
        <p:nvSpPr>
          <p:cNvPr id="1487" name="Google Shape;1487;p124"/>
          <p:cNvSpPr txBox="1"/>
          <p:nvPr/>
        </p:nvSpPr>
        <p:spPr>
          <a:xfrm>
            <a:off x="7806100" y="1723825"/>
            <a:ext cx="11718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500">
                <a:solidFill>
                  <a:srgbClr val="A64D79"/>
                </a:solidFill>
                <a:latin typeface="Helvetica Neue"/>
                <a:ea typeface="Helvetica Neue"/>
                <a:cs typeface="Helvetica Neue"/>
                <a:sym typeface="Helvetica Neue"/>
              </a:rPr>
              <a:t>Amplified</a:t>
            </a:r>
            <a:endParaRPr sz="1500">
              <a:solidFill>
                <a:srgbClr val="A64D79"/>
              </a:solidFill>
              <a:latin typeface="Helvetica Neue"/>
              <a:ea typeface="Helvetica Neue"/>
              <a:cs typeface="Helvetica Neue"/>
              <a:sym typeface="Helvetica Neue"/>
            </a:endParaRPr>
          </a:p>
          <a:p>
            <a:pPr indent="0" lvl="0" marL="0" rtl="0" algn="l">
              <a:spcBef>
                <a:spcPts val="0"/>
              </a:spcBef>
              <a:spcAft>
                <a:spcPts val="0"/>
              </a:spcAft>
              <a:buNone/>
            </a:pPr>
            <a:r>
              <a:rPr lang="en" sz="1500">
                <a:solidFill>
                  <a:srgbClr val="A64D79"/>
                </a:solidFill>
                <a:latin typeface="Helvetica Neue"/>
                <a:ea typeface="Helvetica Neue"/>
                <a:cs typeface="Helvetica Neue"/>
                <a:sym typeface="Helvetica Neue"/>
              </a:rPr>
              <a:t>RF Output</a:t>
            </a:r>
            <a:endParaRPr sz="1500">
              <a:solidFill>
                <a:srgbClr val="A64D79"/>
              </a:solidFill>
              <a:latin typeface="Helvetica Neue"/>
              <a:ea typeface="Helvetica Neue"/>
              <a:cs typeface="Helvetica Neue"/>
              <a:sym typeface="Helvetica Neue"/>
            </a:endParaRPr>
          </a:p>
        </p:txBody>
      </p:sp>
      <p:sp>
        <p:nvSpPr>
          <p:cNvPr id="1488" name="Google Shape;1488;p124"/>
          <p:cNvSpPr/>
          <p:nvPr/>
        </p:nvSpPr>
        <p:spPr>
          <a:xfrm>
            <a:off x="392100" y="1731875"/>
            <a:ext cx="642900" cy="138900"/>
          </a:xfrm>
          <a:prstGeom prst="rightArrow">
            <a:avLst>
              <a:gd fmla="val 50000" name="adj1"/>
              <a:gd fmla="val 50000" name="adj2"/>
            </a:avLst>
          </a:prstGeom>
          <a:solidFill>
            <a:srgbClr val="A4C2F4"/>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9" name="Google Shape;1489;p124"/>
          <p:cNvSpPr txBox="1"/>
          <p:nvPr/>
        </p:nvSpPr>
        <p:spPr>
          <a:xfrm>
            <a:off x="311700" y="1381800"/>
            <a:ext cx="8037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1155CC"/>
                </a:solidFill>
                <a:latin typeface="Helvetica Neue"/>
                <a:ea typeface="Helvetica Neue"/>
                <a:cs typeface="Helvetica Neue"/>
                <a:sym typeface="Helvetica Neue"/>
              </a:rPr>
              <a:t>7.4 V </a:t>
            </a:r>
            <a:endParaRPr sz="1500">
              <a:solidFill>
                <a:srgbClr val="1155CC"/>
              </a:solidFill>
              <a:latin typeface="Helvetica Neue"/>
              <a:ea typeface="Helvetica Neue"/>
              <a:cs typeface="Helvetica Neue"/>
              <a:sym typeface="Helvetica Neue"/>
            </a:endParaRPr>
          </a:p>
        </p:txBody>
      </p:sp>
      <p:sp>
        <p:nvSpPr>
          <p:cNvPr id="1490" name="Google Shape;1490;p124"/>
          <p:cNvSpPr/>
          <p:nvPr/>
        </p:nvSpPr>
        <p:spPr>
          <a:xfrm>
            <a:off x="6322100" y="1439250"/>
            <a:ext cx="1424700" cy="716100"/>
          </a:xfrm>
          <a:prstGeom prst="rect">
            <a:avLst/>
          </a:prstGeom>
          <a:solidFill>
            <a:srgbClr val="D9EAD3"/>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Helvetica Neue"/>
                <a:ea typeface="Helvetica Neue"/>
                <a:cs typeface="Helvetica Neue"/>
                <a:sym typeface="Helvetica Neue"/>
              </a:rPr>
              <a:t>Power Amplifier</a:t>
            </a:r>
            <a:endParaRPr sz="1800">
              <a:latin typeface="Helvetica Neue"/>
              <a:ea typeface="Helvetica Neue"/>
              <a:cs typeface="Helvetica Neue"/>
              <a:sym typeface="Helvetica Neue"/>
            </a:endParaRPr>
          </a:p>
        </p:txBody>
      </p:sp>
      <p:sp>
        <p:nvSpPr>
          <p:cNvPr id="1491" name="Google Shape;1491;p124"/>
          <p:cNvSpPr/>
          <p:nvPr/>
        </p:nvSpPr>
        <p:spPr>
          <a:xfrm>
            <a:off x="3729425" y="1443275"/>
            <a:ext cx="1424700" cy="716100"/>
          </a:xfrm>
          <a:prstGeom prst="rect">
            <a:avLst/>
          </a:prstGeom>
          <a:solidFill>
            <a:srgbClr val="D9EAD3"/>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Helvetica Neue"/>
                <a:ea typeface="Helvetica Neue"/>
                <a:cs typeface="Helvetica Neue"/>
                <a:sym typeface="Helvetica Neue"/>
              </a:rPr>
              <a:t>LDO Regulator</a:t>
            </a:r>
            <a:endParaRPr sz="1800">
              <a:latin typeface="Helvetica Neue"/>
              <a:ea typeface="Helvetica Neue"/>
              <a:cs typeface="Helvetica Neue"/>
              <a:sym typeface="Helvetica Neue"/>
            </a:endParaRPr>
          </a:p>
        </p:txBody>
      </p:sp>
      <p:sp>
        <p:nvSpPr>
          <p:cNvPr id="1492" name="Google Shape;1492;p124"/>
          <p:cNvSpPr txBox="1"/>
          <p:nvPr>
            <p:ph idx="1" type="body"/>
          </p:nvPr>
        </p:nvSpPr>
        <p:spPr>
          <a:xfrm>
            <a:off x="449975" y="2571750"/>
            <a:ext cx="7983600" cy="2448900"/>
          </a:xfrm>
          <a:prstGeom prst="rect">
            <a:avLst/>
          </a:prstGeom>
        </p:spPr>
        <p:txBody>
          <a:bodyPr anchorCtr="0" anchor="t" bIns="91425" lIns="91425" spcFirstLastPara="1" rIns="91425" wrap="square" tIns="91425">
            <a:noAutofit/>
          </a:bodyPr>
          <a:lstStyle/>
          <a:p>
            <a:pPr indent="-335280" lvl="0" marL="457200" rtl="0" algn="l">
              <a:lnSpc>
                <a:spcPct val="105000"/>
              </a:lnSpc>
              <a:spcBef>
                <a:spcPts val="0"/>
              </a:spcBef>
              <a:spcAft>
                <a:spcPts val="0"/>
              </a:spcAft>
              <a:buSzPts val="1680"/>
              <a:buChar char="●"/>
            </a:pPr>
            <a:r>
              <a:rPr lang="en" sz="1679"/>
              <a:t>PDR Problem: Too much power drawn from the power board previously</a:t>
            </a:r>
            <a:endParaRPr sz="1679"/>
          </a:p>
          <a:p>
            <a:pPr indent="-335280" lvl="1" marL="1371600" rtl="0" algn="l">
              <a:lnSpc>
                <a:spcPct val="105000"/>
              </a:lnSpc>
              <a:spcBef>
                <a:spcPts val="0"/>
              </a:spcBef>
              <a:spcAft>
                <a:spcPts val="0"/>
              </a:spcAft>
              <a:buSzPts val="1680"/>
              <a:buChar char="○"/>
            </a:pPr>
            <a:r>
              <a:rPr lang="en" sz="1679"/>
              <a:t>Solution: use two LiPo batteries directly</a:t>
            </a:r>
            <a:endParaRPr sz="1679"/>
          </a:p>
          <a:p>
            <a:pPr indent="-335280" lvl="1" marL="1371600" rtl="0" algn="l">
              <a:lnSpc>
                <a:spcPct val="105000"/>
              </a:lnSpc>
              <a:spcBef>
                <a:spcPts val="0"/>
              </a:spcBef>
              <a:spcAft>
                <a:spcPts val="0"/>
              </a:spcAft>
              <a:buSzPts val="1680"/>
              <a:buChar char="○"/>
            </a:pPr>
            <a:r>
              <a:rPr lang="en" sz="1679"/>
              <a:t>Note: for Spaceport must use LiFePO4 batteries (6.4V)</a:t>
            </a:r>
            <a:br>
              <a:rPr lang="en" sz="1679"/>
            </a:br>
            <a:endParaRPr sz="1679"/>
          </a:p>
          <a:p>
            <a:pPr indent="-335280" lvl="0" marL="457200" rtl="0" algn="l">
              <a:lnSpc>
                <a:spcPct val="105000"/>
              </a:lnSpc>
              <a:spcBef>
                <a:spcPts val="0"/>
              </a:spcBef>
              <a:spcAft>
                <a:spcPts val="0"/>
              </a:spcAft>
              <a:buSzPts val="1680"/>
              <a:buChar char="●"/>
            </a:pPr>
            <a:r>
              <a:rPr lang="en" sz="1679"/>
              <a:t>Decision to use buck converter over boost converter:</a:t>
            </a:r>
            <a:endParaRPr sz="1679"/>
          </a:p>
          <a:p>
            <a:pPr indent="-335280" lvl="1" marL="914400" rtl="0" algn="l">
              <a:lnSpc>
                <a:spcPct val="105000"/>
              </a:lnSpc>
              <a:spcBef>
                <a:spcPts val="0"/>
              </a:spcBef>
              <a:spcAft>
                <a:spcPts val="0"/>
              </a:spcAft>
              <a:buSzPts val="1680"/>
              <a:buChar char="○"/>
            </a:pPr>
            <a:r>
              <a:rPr lang="en" sz="1679"/>
              <a:t>More efficient → less heat generated</a:t>
            </a:r>
            <a:endParaRPr sz="1679"/>
          </a:p>
          <a:p>
            <a:pPr indent="-335280" lvl="1" marL="914400" rtl="0" algn="l">
              <a:lnSpc>
                <a:spcPct val="105000"/>
              </a:lnSpc>
              <a:spcBef>
                <a:spcPts val="0"/>
              </a:spcBef>
              <a:spcAft>
                <a:spcPts val="0"/>
              </a:spcAft>
              <a:buSzPts val="1680"/>
              <a:buChar char="○"/>
            </a:pPr>
            <a:r>
              <a:rPr lang="en" sz="1679"/>
              <a:t>Lower output ripple voltage</a:t>
            </a:r>
            <a:endParaRPr sz="1679"/>
          </a:p>
          <a:p>
            <a:pPr indent="0" lvl="0" marL="0" rtl="0" algn="l">
              <a:lnSpc>
                <a:spcPct val="105000"/>
              </a:lnSpc>
              <a:spcBef>
                <a:spcPts val="1200"/>
              </a:spcBef>
              <a:spcAft>
                <a:spcPts val="0"/>
              </a:spcAft>
              <a:buNone/>
            </a:pPr>
            <a:r>
              <a:t/>
            </a:r>
            <a:endParaRPr sz="1679"/>
          </a:p>
          <a:p>
            <a:pPr indent="0" lvl="0" marL="0" rtl="0" algn="l">
              <a:lnSpc>
                <a:spcPct val="105000"/>
              </a:lnSpc>
              <a:spcBef>
                <a:spcPts val="1200"/>
              </a:spcBef>
              <a:spcAft>
                <a:spcPts val="1200"/>
              </a:spcAft>
              <a:buSzPts val="1018"/>
              <a:buNone/>
            </a:pPr>
            <a:r>
              <a:t/>
            </a:r>
            <a:endParaRPr sz="1679"/>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96" name="Shape 1496"/>
        <p:cNvGrpSpPr/>
        <p:nvPr/>
      </p:nvGrpSpPr>
      <p:grpSpPr>
        <a:xfrm>
          <a:off x="0" y="0"/>
          <a:ext cx="0" cy="0"/>
          <a:chOff x="0" y="0"/>
          <a:chExt cx="0" cy="0"/>
        </a:xfrm>
      </p:grpSpPr>
      <p:sp>
        <p:nvSpPr>
          <p:cNvPr id="1497" name="Google Shape;1497;p1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Power Amplifier Board Redesign- High Level</a:t>
            </a:r>
            <a:endParaRPr>
              <a:solidFill>
                <a:srgbClr val="AF1F39"/>
              </a:solidFill>
            </a:endParaRPr>
          </a:p>
        </p:txBody>
      </p:sp>
      <p:sp>
        <p:nvSpPr>
          <p:cNvPr id="1498" name="Google Shape;1498;p1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99" name="Google Shape;1499;p125"/>
          <p:cNvSpPr/>
          <p:nvPr/>
        </p:nvSpPr>
        <p:spPr>
          <a:xfrm>
            <a:off x="1257338" y="1443275"/>
            <a:ext cx="1424700" cy="716100"/>
          </a:xfrm>
          <a:prstGeom prst="rect">
            <a:avLst/>
          </a:prstGeom>
          <a:solidFill>
            <a:srgbClr val="D9EAD3"/>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Helvetica Neue"/>
                <a:ea typeface="Helvetica Neue"/>
                <a:cs typeface="Helvetica Neue"/>
                <a:sym typeface="Helvetica Neue"/>
              </a:rPr>
              <a:t>Buck Converter</a:t>
            </a:r>
            <a:endParaRPr sz="1800">
              <a:latin typeface="Helvetica Neue"/>
              <a:ea typeface="Helvetica Neue"/>
              <a:cs typeface="Helvetica Neue"/>
              <a:sym typeface="Helvetica Neue"/>
            </a:endParaRPr>
          </a:p>
        </p:txBody>
      </p:sp>
      <p:sp>
        <p:nvSpPr>
          <p:cNvPr id="1500" name="Google Shape;1500;p125"/>
          <p:cNvSpPr/>
          <p:nvPr/>
        </p:nvSpPr>
        <p:spPr>
          <a:xfrm>
            <a:off x="2904400" y="1731875"/>
            <a:ext cx="642900" cy="138900"/>
          </a:xfrm>
          <a:prstGeom prst="rightArrow">
            <a:avLst>
              <a:gd fmla="val 50000" name="adj1"/>
              <a:gd fmla="val 50000" name="adj2"/>
            </a:avLst>
          </a:prstGeom>
          <a:solidFill>
            <a:srgbClr val="A4C2F4"/>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1" name="Google Shape;1501;p125"/>
          <p:cNvSpPr/>
          <p:nvPr/>
        </p:nvSpPr>
        <p:spPr>
          <a:xfrm>
            <a:off x="5416675" y="1605000"/>
            <a:ext cx="642900" cy="138900"/>
          </a:xfrm>
          <a:prstGeom prst="rightArrow">
            <a:avLst>
              <a:gd fmla="val 50000" name="adj1"/>
              <a:gd fmla="val 50000" name="adj2"/>
            </a:avLst>
          </a:prstGeom>
          <a:solidFill>
            <a:srgbClr val="A4C2F4"/>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2" name="Google Shape;1502;p125"/>
          <p:cNvSpPr/>
          <p:nvPr/>
        </p:nvSpPr>
        <p:spPr>
          <a:xfrm>
            <a:off x="7928950" y="1620300"/>
            <a:ext cx="642900" cy="138900"/>
          </a:xfrm>
          <a:prstGeom prst="rightArrow">
            <a:avLst>
              <a:gd fmla="val 50000" name="adj1"/>
              <a:gd fmla="val 50000" name="adj2"/>
            </a:avLst>
          </a:prstGeom>
          <a:solidFill>
            <a:srgbClr val="D5A6BD"/>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3" name="Google Shape;1503;p125"/>
          <p:cNvSpPr txBox="1"/>
          <p:nvPr/>
        </p:nvSpPr>
        <p:spPr>
          <a:xfrm>
            <a:off x="2824000" y="1381800"/>
            <a:ext cx="8037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1155CC"/>
                </a:solidFill>
                <a:latin typeface="Helvetica Neue"/>
                <a:ea typeface="Helvetica Neue"/>
                <a:cs typeface="Helvetica Neue"/>
                <a:sym typeface="Helvetica Neue"/>
              </a:rPr>
              <a:t>5.5 V </a:t>
            </a:r>
            <a:endParaRPr sz="1500">
              <a:solidFill>
                <a:srgbClr val="1155CC"/>
              </a:solidFill>
              <a:latin typeface="Helvetica Neue"/>
              <a:ea typeface="Helvetica Neue"/>
              <a:cs typeface="Helvetica Neue"/>
              <a:sym typeface="Helvetica Neue"/>
            </a:endParaRPr>
          </a:p>
        </p:txBody>
      </p:sp>
      <p:sp>
        <p:nvSpPr>
          <p:cNvPr id="1504" name="Google Shape;1504;p125"/>
          <p:cNvSpPr txBox="1"/>
          <p:nvPr/>
        </p:nvSpPr>
        <p:spPr>
          <a:xfrm>
            <a:off x="5336275" y="1204800"/>
            <a:ext cx="8037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1155CC"/>
                </a:solidFill>
                <a:latin typeface="Helvetica Neue"/>
                <a:ea typeface="Helvetica Neue"/>
                <a:cs typeface="Helvetica Neue"/>
                <a:sym typeface="Helvetica Neue"/>
              </a:rPr>
              <a:t>5.0 V</a:t>
            </a:r>
            <a:endParaRPr sz="1500">
              <a:solidFill>
                <a:srgbClr val="1155CC"/>
              </a:solidFill>
              <a:latin typeface="Helvetica Neue"/>
              <a:ea typeface="Helvetica Neue"/>
              <a:cs typeface="Helvetica Neue"/>
              <a:sym typeface="Helvetica Neue"/>
            </a:endParaRPr>
          </a:p>
        </p:txBody>
      </p:sp>
      <p:sp>
        <p:nvSpPr>
          <p:cNvPr id="1505" name="Google Shape;1505;p125"/>
          <p:cNvSpPr/>
          <p:nvPr/>
        </p:nvSpPr>
        <p:spPr>
          <a:xfrm>
            <a:off x="5416675" y="1835400"/>
            <a:ext cx="642900" cy="138900"/>
          </a:xfrm>
          <a:prstGeom prst="rightArrow">
            <a:avLst>
              <a:gd fmla="val 50000" name="adj1"/>
              <a:gd fmla="val 50000" name="adj2"/>
            </a:avLst>
          </a:prstGeom>
          <a:solidFill>
            <a:srgbClr val="D5A6BD"/>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6" name="Google Shape;1506;p125"/>
          <p:cNvSpPr txBox="1"/>
          <p:nvPr/>
        </p:nvSpPr>
        <p:spPr>
          <a:xfrm>
            <a:off x="5336275" y="1974300"/>
            <a:ext cx="10458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A64D79"/>
                </a:solidFill>
                <a:latin typeface="Helvetica Neue"/>
                <a:ea typeface="Helvetica Neue"/>
                <a:cs typeface="Helvetica Neue"/>
                <a:sym typeface="Helvetica Neue"/>
              </a:rPr>
              <a:t>RF Input</a:t>
            </a:r>
            <a:endParaRPr sz="1500">
              <a:solidFill>
                <a:srgbClr val="A64D79"/>
              </a:solidFill>
              <a:latin typeface="Helvetica Neue"/>
              <a:ea typeface="Helvetica Neue"/>
              <a:cs typeface="Helvetica Neue"/>
              <a:sym typeface="Helvetica Neue"/>
            </a:endParaRPr>
          </a:p>
          <a:p>
            <a:pPr indent="0" lvl="0" marL="0" rtl="0" algn="l">
              <a:spcBef>
                <a:spcPts val="0"/>
              </a:spcBef>
              <a:spcAft>
                <a:spcPts val="0"/>
              </a:spcAft>
              <a:buNone/>
            </a:pPr>
            <a:r>
              <a:rPr lang="en" sz="1500">
                <a:solidFill>
                  <a:srgbClr val="A64D79"/>
                </a:solidFill>
                <a:latin typeface="Helvetica Neue"/>
                <a:ea typeface="Helvetica Neue"/>
                <a:cs typeface="Helvetica Neue"/>
                <a:sym typeface="Helvetica Neue"/>
              </a:rPr>
              <a:t>915 MHz</a:t>
            </a:r>
            <a:endParaRPr sz="1500">
              <a:solidFill>
                <a:srgbClr val="A64D79"/>
              </a:solidFill>
              <a:latin typeface="Helvetica Neue"/>
              <a:ea typeface="Helvetica Neue"/>
              <a:cs typeface="Helvetica Neue"/>
              <a:sym typeface="Helvetica Neue"/>
            </a:endParaRPr>
          </a:p>
        </p:txBody>
      </p:sp>
      <p:sp>
        <p:nvSpPr>
          <p:cNvPr id="1507" name="Google Shape;1507;p125"/>
          <p:cNvSpPr txBox="1"/>
          <p:nvPr/>
        </p:nvSpPr>
        <p:spPr>
          <a:xfrm>
            <a:off x="7806100" y="1723825"/>
            <a:ext cx="11718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500">
                <a:solidFill>
                  <a:srgbClr val="A64D79"/>
                </a:solidFill>
                <a:latin typeface="Helvetica Neue"/>
                <a:ea typeface="Helvetica Neue"/>
                <a:cs typeface="Helvetica Neue"/>
                <a:sym typeface="Helvetica Neue"/>
              </a:rPr>
              <a:t>Amplified</a:t>
            </a:r>
            <a:endParaRPr sz="1500">
              <a:solidFill>
                <a:srgbClr val="A64D79"/>
              </a:solidFill>
              <a:latin typeface="Helvetica Neue"/>
              <a:ea typeface="Helvetica Neue"/>
              <a:cs typeface="Helvetica Neue"/>
              <a:sym typeface="Helvetica Neue"/>
            </a:endParaRPr>
          </a:p>
          <a:p>
            <a:pPr indent="0" lvl="0" marL="0" rtl="0" algn="l">
              <a:spcBef>
                <a:spcPts val="0"/>
              </a:spcBef>
              <a:spcAft>
                <a:spcPts val="0"/>
              </a:spcAft>
              <a:buNone/>
            </a:pPr>
            <a:r>
              <a:rPr lang="en" sz="1500">
                <a:solidFill>
                  <a:srgbClr val="A64D79"/>
                </a:solidFill>
                <a:latin typeface="Helvetica Neue"/>
                <a:ea typeface="Helvetica Neue"/>
                <a:cs typeface="Helvetica Neue"/>
                <a:sym typeface="Helvetica Neue"/>
              </a:rPr>
              <a:t>RF Output</a:t>
            </a:r>
            <a:endParaRPr sz="1500">
              <a:solidFill>
                <a:srgbClr val="A64D79"/>
              </a:solidFill>
              <a:latin typeface="Helvetica Neue"/>
              <a:ea typeface="Helvetica Neue"/>
              <a:cs typeface="Helvetica Neue"/>
              <a:sym typeface="Helvetica Neue"/>
            </a:endParaRPr>
          </a:p>
        </p:txBody>
      </p:sp>
      <p:sp>
        <p:nvSpPr>
          <p:cNvPr id="1508" name="Google Shape;1508;p125"/>
          <p:cNvSpPr/>
          <p:nvPr/>
        </p:nvSpPr>
        <p:spPr>
          <a:xfrm>
            <a:off x="392100" y="1731875"/>
            <a:ext cx="642900" cy="138900"/>
          </a:xfrm>
          <a:prstGeom prst="rightArrow">
            <a:avLst>
              <a:gd fmla="val 50000" name="adj1"/>
              <a:gd fmla="val 50000" name="adj2"/>
            </a:avLst>
          </a:prstGeom>
          <a:solidFill>
            <a:srgbClr val="A4C2F4"/>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9" name="Google Shape;1509;p125"/>
          <p:cNvSpPr txBox="1"/>
          <p:nvPr/>
        </p:nvSpPr>
        <p:spPr>
          <a:xfrm>
            <a:off x="311700" y="1381800"/>
            <a:ext cx="8037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1155CC"/>
                </a:solidFill>
                <a:latin typeface="Helvetica Neue"/>
                <a:ea typeface="Helvetica Neue"/>
                <a:cs typeface="Helvetica Neue"/>
                <a:sym typeface="Helvetica Neue"/>
              </a:rPr>
              <a:t>7.4 V </a:t>
            </a:r>
            <a:endParaRPr sz="1500">
              <a:solidFill>
                <a:srgbClr val="1155CC"/>
              </a:solidFill>
              <a:latin typeface="Helvetica Neue"/>
              <a:ea typeface="Helvetica Neue"/>
              <a:cs typeface="Helvetica Neue"/>
              <a:sym typeface="Helvetica Neue"/>
            </a:endParaRPr>
          </a:p>
        </p:txBody>
      </p:sp>
      <p:sp>
        <p:nvSpPr>
          <p:cNvPr id="1510" name="Google Shape;1510;p125"/>
          <p:cNvSpPr/>
          <p:nvPr/>
        </p:nvSpPr>
        <p:spPr>
          <a:xfrm>
            <a:off x="6322100" y="1439250"/>
            <a:ext cx="1424700" cy="716100"/>
          </a:xfrm>
          <a:prstGeom prst="rect">
            <a:avLst/>
          </a:prstGeom>
          <a:solidFill>
            <a:srgbClr val="D9EAD3"/>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Helvetica Neue"/>
                <a:ea typeface="Helvetica Neue"/>
                <a:cs typeface="Helvetica Neue"/>
                <a:sym typeface="Helvetica Neue"/>
              </a:rPr>
              <a:t>Power Amplifier</a:t>
            </a:r>
            <a:endParaRPr sz="1800">
              <a:latin typeface="Helvetica Neue"/>
              <a:ea typeface="Helvetica Neue"/>
              <a:cs typeface="Helvetica Neue"/>
              <a:sym typeface="Helvetica Neue"/>
            </a:endParaRPr>
          </a:p>
        </p:txBody>
      </p:sp>
      <p:sp>
        <p:nvSpPr>
          <p:cNvPr id="1511" name="Google Shape;1511;p125"/>
          <p:cNvSpPr/>
          <p:nvPr/>
        </p:nvSpPr>
        <p:spPr>
          <a:xfrm>
            <a:off x="3729425" y="1443275"/>
            <a:ext cx="1424700" cy="716100"/>
          </a:xfrm>
          <a:prstGeom prst="rect">
            <a:avLst/>
          </a:prstGeom>
          <a:solidFill>
            <a:srgbClr val="D9EAD3"/>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Helvetica Neue"/>
                <a:ea typeface="Helvetica Neue"/>
                <a:cs typeface="Helvetica Neue"/>
                <a:sym typeface="Helvetica Neue"/>
              </a:rPr>
              <a:t>LDO Regulator</a:t>
            </a:r>
            <a:endParaRPr sz="1800">
              <a:latin typeface="Helvetica Neue"/>
              <a:ea typeface="Helvetica Neue"/>
              <a:cs typeface="Helvetica Neue"/>
              <a:sym typeface="Helvetica Neue"/>
            </a:endParaRPr>
          </a:p>
        </p:txBody>
      </p:sp>
      <p:sp>
        <p:nvSpPr>
          <p:cNvPr id="1512" name="Google Shape;1512;p125"/>
          <p:cNvSpPr txBox="1"/>
          <p:nvPr>
            <p:ph idx="1" type="body"/>
          </p:nvPr>
        </p:nvSpPr>
        <p:spPr>
          <a:xfrm>
            <a:off x="449975" y="2571750"/>
            <a:ext cx="7983600" cy="2448900"/>
          </a:xfrm>
          <a:prstGeom prst="rect">
            <a:avLst/>
          </a:prstGeom>
        </p:spPr>
        <p:txBody>
          <a:bodyPr anchorCtr="0" anchor="t" bIns="91425" lIns="91425" spcFirstLastPara="1" rIns="91425" wrap="square" tIns="91425">
            <a:noAutofit/>
          </a:bodyPr>
          <a:lstStyle/>
          <a:p>
            <a:pPr indent="-335280" lvl="0" marL="457200" rtl="0" algn="l">
              <a:lnSpc>
                <a:spcPct val="105000"/>
              </a:lnSpc>
              <a:spcBef>
                <a:spcPts val="0"/>
              </a:spcBef>
              <a:spcAft>
                <a:spcPts val="0"/>
              </a:spcAft>
              <a:buSzPts val="1680"/>
              <a:buChar char="●"/>
            </a:pPr>
            <a:r>
              <a:rPr lang="en" sz="1679"/>
              <a:t>Typically 20dB gain from chosen PA</a:t>
            </a:r>
            <a:endParaRPr sz="1679"/>
          </a:p>
          <a:p>
            <a:pPr indent="-335280" lvl="1" marL="914400" rtl="0" algn="l">
              <a:lnSpc>
                <a:spcPct val="105000"/>
              </a:lnSpc>
              <a:spcBef>
                <a:spcPts val="0"/>
              </a:spcBef>
              <a:spcAft>
                <a:spcPts val="0"/>
              </a:spcAft>
              <a:buSzPts val="1680"/>
              <a:buChar char="○"/>
            </a:pPr>
            <a:r>
              <a:rPr lang="en" sz="1679"/>
              <a:t>P1dB = 33dBm at 940 MHz</a:t>
            </a:r>
            <a:br>
              <a:rPr lang="en" sz="1679"/>
            </a:br>
            <a:endParaRPr sz="1679"/>
          </a:p>
          <a:p>
            <a:pPr indent="-335280" lvl="0" marL="457200" rtl="0" algn="l">
              <a:lnSpc>
                <a:spcPct val="105000"/>
              </a:lnSpc>
              <a:spcBef>
                <a:spcPts val="0"/>
              </a:spcBef>
              <a:spcAft>
                <a:spcPts val="0"/>
              </a:spcAft>
              <a:buSzPts val="1680"/>
              <a:buChar char="●"/>
            </a:pPr>
            <a:r>
              <a:rPr lang="en" sz="1679"/>
              <a:t>Legal limit of 36dBm effective radiated power at 900MHz </a:t>
            </a:r>
            <a:endParaRPr sz="1679"/>
          </a:p>
          <a:p>
            <a:pPr indent="-335280" lvl="1" marL="914400" rtl="0" algn="l">
              <a:lnSpc>
                <a:spcPct val="105000"/>
              </a:lnSpc>
              <a:spcBef>
                <a:spcPts val="0"/>
              </a:spcBef>
              <a:spcAft>
                <a:spcPts val="0"/>
              </a:spcAft>
              <a:buSzPts val="1680"/>
              <a:buChar char="○"/>
            </a:pPr>
            <a:r>
              <a:rPr lang="en" sz="1679"/>
              <a:t>Concern for manufacturer, less so for us</a:t>
            </a:r>
            <a:br>
              <a:rPr lang="en" sz="1679"/>
            </a:br>
            <a:endParaRPr sz="1679"/>
          </a:p>
          <a:p>
            <a:pPr indent="-335280" lvl="0" marL="457200" rtl="0" algn="l">
              <a:lnSpc>
                <a:spcPct val="105000"/>
              </a:lnSpc>
              <a:spcBef>
                <a:spcPts val="0"/>
              </a:spcBef>
              <a:spcAft>
                <a:spcPts val="0"/>
              </a:spcAft>
              <a:buSzPts val="1680"/>
              <a:buChar char="●"/>
            </a:pPr>
            <a:r>
              <a:rPr lang="en" sz="1679"/>
              <a:t>Range and interference testing </a:t>
            </a:r>
            <a:endParaRPr sz="1679"/>
          </a:p>
          <a:p>
            <a:pPr indent="0" lvl="0" marL="0" rtl="0" algn="l">
              <a:lnSpc>
                <a:spcPct val="105000"/>
              </a:lnSpc>
              <a:spcBef>
                <a:spcPts val="1200"/>
              </a:spcBef>
              <a:spcAft>
                <a:spcPts val="0"/>
              </a:spcAft>
              <a:buNone/>
            </a:pPr>
            <a:r>
              <a:t/>
            </a:r>
            <a:endParaRPr sz="1679"/>
          </a:p>
          <a:p>
            <a:pPr indent="0" lvl="0" marL="0" rtl="0" algn="l">
              <a:lnSpc>
                <a:spcPct val="105000"/>
              </a:lnSpc>
              <a:spcBef>
                <a:spcPts val="1200"/>
              </a:spcBef>
              <a:spcAft>
                <a:spcPts val="1200"/>
              </a:spcAft>
              <a:buSzPts val="1018"/>
              <a:buNone/>
            </a:pPr>
            <a:r>
              <a:t/>
            </a:r>
            <a:endParaRPr sz="1679"/>
          </a:p>
        </p:txBody>
      </p:sp>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16" name="Shape 1516"/>
        <p:cNvGrpSpPr/>
        <p:nvPr/>
      </p:nvGrpSpPr>
      <p:grpSpPr>
        <a:xfrm>
          <a:off x="0" y="0"/>
          <a:ext cx="0" cy="0"/>
          <a:chOff x="0" y="0"/>
          <a:chExt cx="0" cy="0"/>
        </a:xfrm>
      </p:grpSpPr>
      <p:sp>
        <p:nvSpPr>
          <p:cNvPr id="1517" name="Google Shape;1517;p1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Buck Converter- Component Selection</a:t>
            </a:r>
            <a:endParaRPr>
              <a:solidFill>
                <a:srgbClr val="AF1F39"/>
              </a:solidFill>
            </a:endParaRPr>
          </a:p>
        </p:txBody>
      </p:sp>
      <p:sp>
        <p:nvSpPr>
          <p:cNvPr id="1518" name="Google Shape;1518;p1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519" name="Google Shape;1519;p126"/>
          <p:cNvGraphicFramePr/>
          <p:nvPr/>
        </p:nvGraphicFramePr>
        <p:xfrm>
          <a:off x="2199400" y="1238250"/>
          <a:ext cx="3000000" cy="3000000"/>
        </p:xfrm>
        <a:graphic>
          <a:graphicData uri="http://schemas.openxmlformats.org/drawingml/2006/table">
            <a:tbl>
              <a:tblPr>
                <a:noFill/>
                <a:tableStyleId>{20E0CC99-B5FD-4683-B140-8F2D5768ACDF}</a:tableStyleId>
              </a:tblPr>
              <a:tblGrid>
                <a:gridCol w="1904725"/>
                <a:gridCol w="1714775"/>
                <a:gridCol w="1809750"/>
              </a:tblGrid>
              <a:tr h="381000">
                <a:tc>
                  <a:txBody>
                    <a:bodyPr/>
                    <a:lstStyle/>
                    <a:p>
                      <a:pPr indent="0" lvl="0" marL="0" rtl="0" algn="l">
                        <a:spcBef>
                          <a:spcPts val="0"/>
                        </a:spcBef>
                        <a:spcAft>
                          <a:spcPts val="0"/>
                        </a:spcAft>
                        <a:buNone/>
                      </a:pPr>
                      <a:r>
                        <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Needed</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TPS62913RPUR</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381000">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Vin (V)</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4.4 to 10</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3 to 17</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381000">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Vout (V)</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5.5</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0.8 to 5.5 </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381000">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Iout (A)</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0.55</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3</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381000">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Voltage Ripple</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Clr>
                          <a:srgbClr val="000000"/>
                        </a:buClr>
                        <a:buSzPts val="1100"/>
                        <a:buFont typeface="Arial"/>
                        <a:buNone/>
                      </a:pPr>
                      <a:r>
                        <a:rPr lang="en">
                          <a:solidFill>
                            <a:schemeClr val="dk1"/>
                          </a:solidFill>
                          <a:latin typeface="Helvetica Neue"/>
                          <a:ea typeface="Helvetica Neue"/>
                          <a:cs typeface="Helvetica Neue"/>
                          <a:sym typeface="Helvetica Neue"/>
                        </a:rPr>
                        <a:t>&lt; 10 µVRMS after ferrite bead </a:t>
                      </a:r>
                      <a:endParaRPr>
                        <a:solidFill>
                          <a:schemeClr val="dk1"/>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lang="en">
                          <a:solidFill>
                            <a:schemeClr val="dk1"/>
                          </a:solidFill>
                          <a:latin typeface="Helvetica Neue"/>
                          <a:ea typeface="Helvetica Neue"/>
                          <a:cs typeface="Helvetica Neue"/>
                          <a:sym typeface="Helvetica Neue"/>
                        </a:rPr>
                        <a:t>(10 Hz, 100 kHz)</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439450">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Package and Size (mm</a:t>
                      </a:r>
                      <a:r>
                        <a:rPr baseline="30000" lang="en">
                          <a:solidFill>
                            <a:schemeClr val="dk1"/>
                          </a:solidFill>
                          <a:latin typeface="Helvetica Neue"/>
                          <a:ea typeface="Helvetica Neue"/>
                          <a:cs typeface="Helvetica Neue"/>
                          <a:sym typeface="Helvetica Neue"/>
                        </a:rPr>
                        <a:t>2</a:t>
                      </a:r>
                      <a:r>
                        <a:rPr lang="en">
                          <a:solidFill>
                            <a:schemeClr val="dk1"/>
                          </a:solidFill>
                          <a:latin typeface="Helvetica Neue"/>
                          <a:ea typeface="Helvetica Neue"/>
                          <a:cs typeface="Helvetica Neue"/>
                          <a:sym typeface="Helvetica Neue"/>
                        </a:rPr>
                        <a:t>)</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QFN,</a:t>
                      </a:r>
                      <a:endParaRPr>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2.0 × 2.0 </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bl>
          </a:graphicData>
        </a:graphic>
      </p:graphicFrame>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23" name="Shape 1523"/>
        <p:cNvGrpSpPr/>
        <p:nvPr/>
      </p:nvGrpSpPr>
      <p:grpSpPr>
        <a:xfrm>
          <a:off x="0" y="0"/>
          <a:ext cx="0" cy="0"/>
          <a:chOff x="0" y="0"/>
          <a:chExt cx="0" cy="0"/>
        </a:xfrm>
      </p:grpSpPr>
      <p:sp>
        <p:nvSpPr>
          <p:cNvPr id="1524" name="Google Shape;1524;p1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Buck Converter- Schematic</a:t>
            </a:r>
            <a:endParaRPr/>
          </a:p>
        </p:txBody>
      </p:sp>
      <p:sp>
        <p:nvSpPr>
          <p:cNvPr id="1525" name="Google Shape;1525;p1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26" name="Google Shape;1526;p127"/>
          <p:cNvPicPr preferRelativeResize="0"/>
          <p:nvPr/>
        </p:nvPicPr>
        <p:blipFill>
          <a:blip r:embed="rId3">
            <a:alphaModFix/>
          </a:blip>
          <a:stretch>
            <a:fillRect/>
          </a:stretch>
        </p:blipFill>
        <p:spPr>
          <a:xfrm>
            <a:off x="152400" y="1170125"/>
            <a:ext cx="8839199" cy="3219725"/>
          </a:xfrm>
          <a:prstGeom prst="rect">
            <a:avLst/>
          </a:prstGeom>
          <a:noFill/>
          <a:ln>
            <a:noFill/>
          </a:ln>
        </p:spPr>
      </p:pic>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30" name="Shape 1530"/>
        <p:cNvGrpSpPr/>
        <p:nvPr/>
      </p:nvGrpSpPr>
      <p:grpSpPr>
        <a:xfrm>
          <a:off x="0" y="0"/>
          <a:ext cx="0" cy="0"/>
          <a:chOff x="0" y="0"/>
          <a:chExt cx="0" cy="0"/>
        </a:xfrm>
      </p:grpSpPr>
      <p:sp>
        <p:nvSpPr>
          <p:cNvPr id="1531" name="Google Shape;1531;p1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LDO- Component Selection</a:t>
            </a:r>
            <a:endParaRPr>
              <a:solidFill>
                <a:srgbClr val="AF1F39"/>
              </a:solidFill>
            </a:endParaRPr>
          </a:p>
        </p:txBody>
      </p:sp>
      <p:sp>
        <p:nvSpPr>
          <p:cNvPr id="1532" name="Google Shape;1532;p1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533" name="Google Shape;1533;p128"/>
          <p:cNvGraphicFramePr/>
          <p:nvPr/>
        </p:nvGraphicFramePr>
        <p:xfrm>
          <a:off x="2199400" y="1238250"/>
          <a:ext cx="3000000" cy="3000000"/>
        </p:xfrm>
        <a:graphic>
          <a:graphicData uri="http://schemas.openxmlformats.org/drawingml/2006/table">
            <a:tbl>
              <a:tblPr>
                <a:noFill/>
                <a:tableStyleId>{20E0CC99-B5FD-4683-B140-8F2D5768ACDF}</a:tableStyleId>
              </a:tblPr>
              <a:tblGrid>
                <a:gridCol w="1904725"/>
                <a:gridCol w="1714775"/>
                <a:gridCol w="1809750"/>
              </a:tblGrid>
              <a:tr h="381000">
                <a:tc>
                  <a:txBody>
                    <a:bodyPr/>
                    <a:lstStyle/>
                    <a:p>
                      <a:pPr indent="0" lvl="0" marL="0" rtl="0" algn="l">
                        <a:spcBef>
                          <a:spcPts val="0"/>
                        </a:spcBef>
                        <a:spcAft>
                          <a:spcPts val="0"/>
                        </a:spcAft>
                        <a:buNone/>
                      </a:pPr>
                      <a:r>
                        <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Needed</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TPS7A47</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381000">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Vin (V)</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5.5</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3 to 36 </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370225">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Vout (V)</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5.0</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Helvetica Neue"/>
                          <a:ea typeface="Helvetica Neue"/>
                          <a:cs typeface="Helvetica Neue"/>
                          <a:sym typeface="Helvetica Neue"/>
                        </a:rPr>
                        <a:t>1.4 to 20.5 </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381000">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Iout (A)</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0.55</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Helvetica Neue"/>
                          <a:ea typeface="Helvetica Neue"/>
                          <a:cs typeface="Helvetica Neue"/>
                          <a:sym typeface="Helvetica Neue"/>
                        </a:rPr>
                        <a:t>1 </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381000">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Voltage Ripple</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4 µVRMS </a:t>
                      </a:r>
                      <a:endParaRPr>
                        <a:solidFill>
                          <a:schemeClr val="dk1"/>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lang="en">
                          <a:solidFill>
                            <a:schemeClr val="dk1"/>
                          </a:solidFill>
                          <a:latin typeface="Helvetica Neue"/>
                          <a:ea typeface="Helvetica Neue"/>
                          <a:cs typeface="Helvetica Neue"/>
                          <a:sym typeface="Helvetica Neue"/>
                        </a:rPr>
                        <a:t>(10 Hz, 100 kHz)</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r h="439450">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Package and Size (mm</a:t>
                      </a:r>
                      <a:r>
                        <a:rPr baseline="30000" lang="en">
                          <a:solidFill>
                            <a:schemeClr val="dk1"/>
                          </a:solidFill>
                          <a:latin typeface="Helvetica Neue"/>
                          <a:ea typeface="Helvetica Neue"/>
                          <a:cs typeface="Helvetica Neue"/>
                          <a:sym typeface="Helvetica Neue"/>
                        </a:rPr>
                        <a:t>2</a:t>
                      </a:r>
                      <a:r>
                        <a:rPr lang="en">
                          <a:solidFill>
                            <a:schemeClr val="dk1"/>
                          </a:solidFill>
                          <a:latin typeface="Helvetica Neue"/>
                          <a:ea typeface="Helvetica Neue"/>
                          <a:cs typeface="Helvetica Neue"/>
                          <a:sym typeface="Helvetica Neue"/>
                        </a:rPr>
                        <a:t>)</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a:t>
                      </a:r>
                      <a:endParaRPr>
                        <a:solidFill>
                          <a:schemeClr val="dk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VQFN, </a:t>
                      </a:r>
                      <a:endParaRPr>
                        <a:solidFill>
                          <a:schemeClr val="dk1"/>
                        </a:solidFill>
                        <a:latin typeface="Helvetica Neue"/>
                        <a:ea typeface="Helvetica Neue"/>
                        <a:cs typeface="Helvetica Neue"/>
                        <a:sym typeface="Helvetica Neue"/>
                      </a:endParaRPr>
                    </a:p>
                    <a:p>
                      <a:pPr indent="0" lvl="0" marL="0" rtl="0" algn="l">
                        <a:spcBef>
                          <a:spcPts val="0"/>
                        </a:spcBef>
                        <a:spcAft>
                          <a:spcPts val="0"/>
                        </a:spcAft>
                        <a:buNone/>
                      </a:pPr>
                      <a:r>
                        <a:rPr lang="en">
                          <a:solidFill>
                            <a:schemeClr val="dk1"/>
                          </a:solidFill>
                          <a:latin typeface="Helvetica Neue"/>
                          <a:ea typeface="Helvetica Neue"/>
                          <a:cs typeface="Helvetica Neue"/>
                          <a:sym typeface="Helvetica Neue"/>
                        </a:rPr>
                        <a:t>5 x 5</a:t>
                      </a:r>
                      <a:endParaRPr>
                        <a:solidFill>
                          <a:schemeClr val="dk1"/>
                        </a:solidFill>
                        <a:latin typeface="Helvetica Neue"/>
                        <a:ea typeface="Helvetica Neue"/>
                        <a:cs typeface="Helvetica Neue"/>
                        <a:sym typeface="Helvetica Neue"/>
                      </a:endParaRPr>
                    </a:p>
                  </a:txBody>
                  <a:tcPr marT="91425" marB="91425" marR="91425" marL="91425">
                    <a:solidFill>
                      <a:srgbClr val="D9EAD3"/>
                    </a:solidFill>
                  </a:tcPr>
                </a:tc>
              </a:tr>
            </a:tbl>
          </a:graphicData>
        </a:graphic>
      </p:graphicFrame>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37" name="Shape 1537"/>
        <p:cNvGrpSpPr/>
        <p:nvPr/>
      </p:nvGrpSpPr>
      <p:grpSpPr>
        <a:xfrm>
          <a:off x="0" y="0"/>
          <a:ext cx="0" cy="0"/>
          <a:chOff x="0" y="0"/>
          <a:chExt cx="0" cy="0"/>
        </a:xfrm>
      </p:grpSpPr>
      <p:sp>
        <p:nvSpPr>
          <p:cNvPr id="1538" name="Google Shape;1538;p1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LDO- Schematic</a:t>
            </a:r>
            <a:endParaRPr/>
          </a:p>
        </p:txBody>
      </p:sp>
      <p:sp>
        <p:nvSpPr>
          <p:cNvPr id="1539" name="Google Shape;1539;p1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40" name="Google Shape;1540;p129"/>
          <p:cNvPicPr preferRelativeResize="0"/>
          <p:nvPr/>
        </p:nvPicPr>
        <p:blipFill>
          <a:blip r:embed="rId3">
            <a:alphaModFix/>
          </a:blip>
          <a:stretch>
            <a:fillRect/>
          </a:stretch>
        </p:blipFill>
        <p:spPr>
          <a:xfrm>
            <a:off x="975025" y="1017725"/>
            <a:ext cx="5862202" cy="3820975"/>
          </a:xfrm>
          <a:prstGeom prst="rect">
            <a:avLst/>
          </a:prstGeom>
          <a:noFill/>
          <a:ln>
            <a:noFill/>
          </a:ln>
        </p:spPr>
      </p:pic>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44" name="Shape 1544"/>
        <p:cNvGrpSpPr/>
        <p:nvPr/>
      </p:nvGrpSpPr>
      <p:grpSpPr>
        <a:xfrm>
          <a:off x="0" y="0"/>
          <a:ext cx="0" cy="0"/>
          <a:chOff x="0" y="0"/>
          <a:chExt cx="0" cy="0"/>
        </a:xfrm>
      </p:grpSpPr>
      <p:sp>
        <p:nvSpPr>
          <p:cNvPr id="1545" name="Google Shape;1545;p1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Power Amplifier IC- Schematic (Inherited)</a:t>
            </a:r>
            <a:endParaRPr/>
          </a:p>
        </p:txBody>
      </p:sp>
      <p:sp>
        <p:nvSpPr>
          <p:cNvPr id="1546" name="Google Shape;1546;p13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47" name="Google Shape;1547;p130"/>
          <p:cNvPicPr preferRelativeResize="0"/>
          <p:nvPr/>
        </p:nvPicPr>
        <p:blipFill>
          <a:blip r:embed="rId3">
            <a:alphaModFix/>
          </a:blip>
          <a:stretch>
            <a:fillRect/>
          </a:stretch>
        </p:blipFill>
        <p:spPr>
          <a:xfrm>
            <a:off x="898638" y="1066225"/>
            <a:ext cx="7346717" cy="3820974"/>
          </a:xfrm>
          <a:prstGeom prst="rect">
            <a:avLst/>
          </a:prstGeom>
          <a:noFill/>
          <a:ln>
            <a:noFill/>
          </a:ln>
        </p:spPr>
      </p:pic>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51" name="Shape 1551"/>
        <p:cNvGrpSpPr/>
        <p:nvPr/>
      </p:nvGrpSpPr>
      <p:grpSpPr>
        <a:xfrm>
          <a:off x="0" y="0"/>
          <a:ext cx="0" cy="0"/>
          <a:chOff x="0" y="0"/>
          <a:chExt cx="0" cy="0"/>
        </a:xfrm>
      </p:grpSpPr>
      <p:sp>
        <p:nvSpPr>
          <p:cNvPr id="1552" name="Google Shape;1552;p1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Battery Connection- Schematic</a:t>
            </a:r>
            <a:endParaRPr>
              <a:solidFill>
                <a:srgbClr val="AF1F39"/>
              </a:solidFill>
            </a:endParaRPr>
          </a:p>
        </p:txBody>
      </p:sp>
      <p:sp>
        <p:nvSpPr>
          <p:cNvPr id="1553" name="Google Shape;1553;p1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54" name="Google Shape;1554;p131"/>
          <p:cNvPicPr preferRelativeResize="0"/>
          <p:nvPr/>
        </p:nvPicPr>
        <p:blipFill>
          <a:blip r:embed="rId3">
            <a:alphaModFix/>
          </a:blip>
          <a:stretch>
            <a:fillRect/>
          </a:stretch>
        </p:blipFill>
        <p:spPr>
          <a:xfrm>
            <a:off x="152400" y="1170125"/>
            <a:ext cx="2794680" cy="3820976"/>
          </a:xfrm>
          <a:prstGeom prst="rect">
            <a:avLst/>
          </a:prstGeom>
          <a:noFill/>
          <a:ln>
            <a:noFill/>
          </a:ln>
        </p:spPr>
      </p:pic>
      <p:sp>
        <p:nvSpPr>
          <p:cNvPr id="1555" name="Google Shape;1555;p131"/>
          <p:cNvSpPr txBox="1"/>
          <p:nvPr>
            <p:ph idx="1" type="body"/>
          </p:nvPr>
        </p:nvSpPr>
        <p:spPr>
          <a:xfrm>
            <a:off x="3429000" y="1246900"/>
            <a:ext cx="5229600" cy="3602100"/>
          </a:xfrm>
          <a:prstGeom prst="rect">
            <a:avLst/>
          </a:prstGeom>
        </p:spPr>
        <p:txBody>
          <a:bodyPr anchorCtr="0" anchor="t" bIns="91425" lIns="91425" spcFirstLastPara="1" rIns="91425" wrap="square" tIns="91425">
            <a:noAutofit/>
          </a:bodyPr>
          <a:lstStyle/>
          <a:p>
            <a:pPr indent="-335280" lvl="0" marL="457200" rtl="0" algn="l">
              <a:lnSpc>
                <a:spcPct val="105000"/>
              </a:lnSpc>
              <a:spcBef>
                <a:spcPts val="0"/>
              </a:spcBef>
              <a:spcAft>
                <a:spcPts val="0"/>
              </a:spcAft>
              <a:buSzPts val="1680"/>
              <a:buChar char="●"/>
            </a:pPr>
            <a:r>
              <a:rPr lang="en" sz="1679"/>
              <a:t>JST connector- commonly used, easy to switch out battery</a:t>
            </a:r>
            <a:br>
              <a:rPr lang="en" sz="1679"/>
            </a:br>
            <a:endParaRPr sz="1679"/>
          </a:p>
          <a:p>
            <a:pPr indent="-335280" lvl="0" marL="457200" rtl="0" algn="l">
              <a:lnSpc>
                <a:spcPct val="105000"/>
              </a:lnSpc>
              <a:spcBef>
                <a:spcPts val="0"/>
              </a:spcBef>
              <a:spcAft>
                <a:spcPts val="0"/>
              </a:spcAft>
              <a:buSzPts val="1680"/>
              <a:buChar char="●"/>
            </a:pPr>
            <a:r>
              <a:rPr lang="en" sz="1679"/>
              <a:t>Rated for 3A current → we only need 0.6</a:t>
            </a:r>
            <a:endParaRPr sz="1679"/>
          </a:p>
          <a:p>
            <a:pPr indent="0" lvl="0" marL="0" rtl="0" algn="l">
              <a:lnSpc>
                <a:spcPct val="105000"/>
              </a:lnSpc>
              <a:spcBef>
                <a:spcPts val="1200"/>
              </a:spcBef>
              <a:spcAft>
                <a:spcPts val="1200"/>
              </a:spcAft>
              <a:buSzPts val="1018"/>
              <a:buNone/>
            </a:pPr>
            <a:r>
              <a:t/>
            </a:r>
            <a:endParaRPr sz="1679"/>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Parachutes</a:t>
            </a:r>
            <a:endParaRPr>
              <a:solidFill>
                <a:srgbClr val="AF1F39"/>
              </a:solidFill>
            </a:endParaRPr>
          </a:p>
          <a:p>
            <a:pPr indent="0" lvl="0" marL="0" rtl="0" algn="l">
              <a:spcBef>
                <a:spcPts val="0"/>
              </a:spcBef>
              <a:spcAft>
                <a:spcPts val="0"/>
              </a:spcAft>
              <a:buNone/>
            </a:pPr>
            <a:r>
              <a:t/>
            </a:r>
            <a:endParaRPr>
              <a:solidFill>
                <a:srgbClr val="000000"/>
              </a:solidFill>
            </a:endParaRPr>
          </a:p>
        </p:txBody>
      </p:sp>
      <p:sp>
        <p:nvSpPr>
          <p:cNvPr id="343" name="Google Shape;343;p24"/>
          <p:cNvSpPr txBox="1"/>
          <p:nvPr>
            <p:ph idx="1" type="body"/>
          </p:nvPr>
        </p:nvSpPr>
        <p:spPr>
          <a:xfrm>
            <a:off x="323532" y="865325"/>
            <a:ext cx="4527000" cy="38772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b="1" lang="en" sz="1600">
                <a:solidFill>
                  <a:srgbClr val="000000"/>
                </a:solidFill>
                <a:latin typeface="Open Sans"/>
                <a:ea typeface="Open Sans"/>
                <a:cs typeface="Open Sans"/>
                <a:sym typeface="Open Sans"/>
              </a:rPr>
              <a:t>Drogue Parachutes (SRAD):</a:t>
            </a:r>
            <a:endParaRPr b="1" sz="1600">
              <a:solidFill>
                <a:srgbClr val="000000"/>
              </a:solidFill>
              <a:latin typeface="Open Sans"/>
              <a:ea typeface="Open Sans"/>
              <a:cs typeface="Open Sans"/>
              <a:sym typeface="Open Sans"/>
            </a:endParaRPr>
          </a:p>
          <a:p>
            <a:pPr indent="-330200" lvl="0" marL="457200" rtl="0" algn="l">
              <a:lnSpc>
                <a:spcPct val="115000"/>
              </a:lnSpc>
              <a:spcBef>
                <a:spcPts val="0"/>
              </a:spcBef>
              <a:spcAft>
                <a:spcPts val="0"/>
              </a:spcAft>
              <a:buClr>
                <a:srgbClr val="000000"/>
              </a:buClr>
              <a:buSzPts val="1600"/>
              <a:buChar char="●"/>
            </a:pPr>
            <a:r>
              <a:rPr lang="en" sz="1600">
                <a:solidFill>
                  <a:srgbClr val="000000"/>
                </a:solidFill>
              </a:rPr>
              <a:t>Type: Disk-Band Gap</a:t>
            </a:r>
            <a:endParaRPr sz="1600">
              <a:solidFill>
                <a:srgbClr val="000000"/>
              </a:solidFill>
            </a:endParaRPr>
          </a:p>
          <a:p>
            <a:pPr indent="-330200" lvl="0" marL="457200" rtl="0" algn="l">
              <a:lnSpc>
                <a:spcPct val="115000"/>
              </a:lnSpc>
              <a:spcBef>
                <a:spcPts val="0"/>
              </a:spcBef>
              <a:spcAft>
                <a:spcPts val="0"/>
              </a:spcAft>
              <a:buClr>
                <a:srgbClr val="000000"/>
              </a:buClr>
              <a:buSzPts val="1600"/>
              <a:buChar char="●"/>
            </a:pPr>
            <a:r>
              <a:rPr lang="en" sz="1600">
                <a:solidFill>
                  <a:srgbClr val="000000"/>
                </a:solidFill>
              </a:rPr>
              <a:t>Material: Ripstop Nylon, braided kevlar shroud lines</a:t>
            </a:r>
            <a:endParaRPr sz="1600">
              <a:solidFill>
                <a:srgbClr val="000000"/>
              </a:solidFill>
            </a:endParaRPr>
          </a:p>
          <a:p>
            <a:pPr indent="-330200" lvl="0" marL="457200" rtl="0" algn="l">
              <a:lnSpc>
                <a:spcPct val="115000"/>
              </a:lnSpc>
              <a:spcBef>
                <a:spcPts val="0"/>
              </a:spcBef>
              <a:spcAft>
                <a:spcPts val="0"/>
              </a:spcAft>
              <a:buClr>
                <a:srgbClr val="000000"/>
              </a:buClr>
              <a:buSzPts val="1600"/>
              <a:buChar char="●"/>
            </a:pPr>
            <a:r>
              <a:rPr lang="en" sz="1600">
                <a:solidFill>
                  <a:srgbClr val="000000"/>
                </a:solidFill>
              </a:rPr>
              <a:t>Deployed at Apogee</a:t>
            </a:r>
            <a:endParaRPr sz="1600">
              <a:solidFill>
                <a:srgbClr val="000000"/>
              </a:solidFill>
            </a:endParaRPr>
          </a:p>
          <a:p>
            <a:pPr indent="-330200" lvl="0" marL="457200" rtl="0" algn="l">
              <a:lnSpc>
                <a:spcPct val="115000"/>
              </a:lnSpc>
              <a:spcBef>
                <a:spcPts val="0"/>
              </a:spcBef>
              <a:spcAft>
                <a:spcPts val="0"/>
              </a:spcAft>
              <a:buClr>
                <a:srgbClr val="000000"/>
              </a:buClr>
              <a:buSzPts val="1600"/>
              <a:buChar char="●"/>
            </a:pPr>
            <a:r>
              <a:rPr lang="en" sz="1600">
                <a:solidFill>
                  <a:srgbClr val="000000"/>
                </a:solidFill>
              </a:rPr>
              <a:t>Descent velocity: 70 ft/s</a:t>
            </a:r>
            <a:endParaRPr sz="1600">
              <a:solidFill>
                <a:srgbClr val="000000"/>
              </a:solidFill>
            </a:endParaRPr>
          </a:p>
          <a:p>
            <a:pPr indent="-330200" lvl="0" marL="457200" rtl="0" algn="l">
              <a:lnSpc>
                <a:spcPct val="115000"/>
              </a:lnSpc>
              <a:spcBef>
                <a:spcPts val="0"/>
              </a:spcBef>
              <a:spcAft>
                <a:spcPts val="0"/>
              </a:spcAft>
              <a:buClr>
                <a:srgbClr val="000000"/>
              </a:buClr>
              <a:buSzPts val="1600"/>
              <a:buChar char="●"/>
            </a:pPr>
            <a:r>
              <a:rPr lang="en" sz="1600">
                <a:solidFill>
                  <a:srgbClr val="000000"/>
                </a:solidFill>
              </a:rPr>
              <a:t>Prevent excessive drifting, stabilize rocket for mains to open cleanly</a:t>
            </a:r>
            <a:endParaRPr sz="1600">
              <a:solidFill>
                <a:srgbClr val="000000"/>
              </a:solidFill>
            </a:endParaRPr>
          </a:p>
          <a:p>
            <a:pPr indent="0" lvl="0" marL="0" rtl="0" algn="l">
              <a:lnSpc>
                <a:spcPct val="115000"/>
              </a:lnSpc>
              <a:spcBef>
                <a:spcPts val="0"/>
              </a:spcBef>
              <a:spcAft>
                <a:spcPts val="0"/>
              </a:spcAft>
              <a:buNone/>
            </a:pPr>
            <a:r>
              <a:rPr b="1" lang="en" sz="1600">
                <a:solidFill>
                  <a:schemeClr val="dk1"/>
                </a:solidFill>
                <a:latin typeface="Open Sans"/>
                <a:ea typeface="Open Sans"/>
                <a:cs typeface="Open Sans"/>
                <a:sym typeface="Open Sans"/>
              </a:rPr>
              <a:t>Main Parachutes (COTS):</a:t>
            </a:r>
            <a:endParaRPr b="1" sz="1600">
              <a:solidFill>
                <a:schemeClr val="dk1"/>
              </a:solidFill>
              <a:latin typeface="Open Sans"/>
              <a:ea typeface="Open Sans"/>
              <a:cs typeface="Open Sans"/>
              <a:sym typeface="Open Sans"/>
            </a:endParaRPr>
          </a:p>
          <a:p>
            <a:pPr indent="-330200" lvl="0" marL="457200" rtl="0" algn="l">
              <a:lnSpc>
                <a:spcPct val="115000"/>
              </a:lnSpc>
              <a:spcBef>
                <a:spcPts val="0"/>
              </a:spcBef>
              <a:spcAft>
                <a:spcPts val="0"/>
              </a:spcAft>
              <a:buClr>
                <a:schemeClr val="dk1"/>
              </a:buClr>
              <a:buSzPts val="1600"/>
              <a:buChar char="●"/>
            </a:pPr>
            <a:r>
              <a:rPr lang="en" sz="1600">
                <a:solidFill>
                  <a:schemeClr val="dk1"/>
                </a:solidFill>
              </a:rPr>
              <a:t>Type: Eye</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en" sz="1600">
                <a:solidFill>
                  <a:schemeClr val="dk1"/>
                </a:solidFill>
              </a:rPr>
              <a:t>Material: Ripstop Nylon</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en" sz="1600">
                <a:solidFill>
                  <a:schemeClr val="dk1"/>
                </a:solidFill>
              </a:rPr>
              <a:t>Deployed at 1400 ft</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en" sz="1600">
                <a:solidFill>
                  <a:schemeClr val="dk1"/>
                </a:solidFill>
              </a:rPr>
              <a:t>Descent velocity: 25 ft/s</a:t>
            </a:r>
            <a:endParaRPr sz="1600">
              <a:solidFill>
                <a:srgbClr val="000000"/>
              </a:solidFill>
            </a:endParaRPr>
          </a:p>
        </p:txBody>
      </p:sp>
      <p:sp>
        <p:nvSpPr>
          <p:cNvPr id="344" name="Google Shape;344;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45" name="Google Shape;345;p24"/>
          <p:cNvPicPr preferRelativeResize="0"/>
          <p:nvPr/>
        </p:nvPicPr>
        <p:blipFill>
          <a:blip r:embed="rId3">
            <a:alphaModFix/>
          </a:blip>
          <a:stretch>
            <a:fillRect/>
          </a:stretch>
        </p:blipFill>
        <p:spPr>
          <a:xfrm>
            <a:off x="5021470" y="2751575"/>
            <a:ext cx="2920830" cy="2206850"/>
          </a:xfrm>
          <a:prstGeom prst="rect">
            <a:avLst/>
          </a:prstGeom>
          <a:noFill/>
          <a:ln>
            <a:noFill/>
          </a:ln>
        </p:spPr>
      </p:pic>
      <p:pic>
        <p:nvPicPr>
          <p:cNvPr id="346" name="Google Shape;346;p24"/>
          <p:cNvPicPr preferRelativeResize="0"/>
          <p:nvPr/>
        </p:nvPicPr>
        <p:blipFill rotWithShape="1">
          <a:blip r:embed="rId4">
            <a:alphaModFix/>
          </a:blip>
          <a:srcRect b="29148" l="19955" r="14978" t="25114"/>
          <a:stretch/>
        </p:blipFill>
        <p:spPr>
          <a:xfrm>
            <a:off x="5021468" y="408125"/>
            <a:ext cx="2354525" cy="2206851"/>
          </a:xfrm>
          <a:prstGeom prst="rect">
            <a:avLst/>
          </a:prstGeom>
          <a:noFill/>
          <a:ln>
            <a:noFill/>
          </a:ln>
        </p:spPr>
      </p:pic>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59" name="Shape 1559"/>
        <p:cNvGrpSpPr/>
        <p:nvPr/>
      </p:nvGrpSpPr>
      <p:grpSpPr>
        <a:xfrm>
          <a:off x="0" y="0"/>
          <a:ext cx="0" cy="0"/>
          <a:chOff x="0" y="0"/>
          <a:chExt cx="0" cy="0"/>
        </a:xfrm>
      </p:grpSpPr>
      <p:sp>
        <p:nvSpPr>
          <p:cNvPr id="1560" name="Google Shape;1560;p1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Power Amplifier Board- Layout</a:t>
            </a:r>
            <a:endParaRPr>
              <a:solidFill>
                <a:srgbClr val="AF1F39"/>
              </a:solidFill>
            </a:endParaRPr>
          </a:p>
        </p:txBody>
      </p:sp>
      <p:sp>
        <p:nvSpPr>
          <p:cNvPr id="1561" name="Google Shape;1561;p1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62" name="Google Shape;1562;p132"/>
          <p:cNvPicPr preferRelativeResize="0"/>
          <p:nvPr/>
        </p:nvPicPr>
        <p:blipFill>
          <a:blip r:embed="rId3">
            <a:alphaModFix/>
          </a:blip>
          <a:stretch>
            <a:fillRect/>
          </a:stretch>
        </p:blipFill>
        <p:spPr>
          <a:xfrm>
            <a:off x="4577200" y="1135475"/>
            <a:ext cx="3090305" cy="3820975"/>
          </a:xfrm>
          <a:prstGeom prst="rect">
            <a:avLst/>
          </a:prstGeom>
          <a:noFill/>
          <a:ln>
            <a:noFill/>
          </a:ln>
        </p:spPr>
      </p:pic>
      <p:pic>
        <p:nvPicPr>
          <p:cNvPr id="1563" name="Google Shape;1563;p132"/>
          <p:cNvPicPr preferRelativeResize="0"/>
          <p:nvPr/>
        </p:nvPicPr>
        <p:blipFill>
          <a:blip r:embed="rId4">
            <a:alphaModFix/>
          </a:blip>
          <a:stretch>
            <a:fillRect/>
          </a:stretch>
        </p:blipFill>
        <p:spPr>
          <a:xfrm>
            <a:off x="888425" y="1170125"/>
            <a:ext cx="2862494" cy="3820976"/>
          </a:xfrm>
          <a:prstGeom prst="rect">
            <a:avLst/>
          </a:prstGeom>
          <a:noFill/>
          <a:ln>
            <a:noFill/>
          </a:ln>
        </p:spPr>
      </p:pic>
      <p:sp>
        <p:nvSpPr>
          <p:cNvPr id="1564" name="Google Shape;1564;p132"/>
          <p:cNvSpPr txBox="1"/>
          <p:nvPr>
            <p:ph type="title"/>
          </p:nvPr>
        </p:nvSpPr>
        <p:spPr>
          <a:xfrm>
            <a:off x="957650" y="12208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0" lang="en" u="sng">
                <a:solidFill>
                  <a:schemeClr val="lt1"/>
                </a:solidFill>
              </a:rPr>
              <a:t>FRONT</a:t>
            </a:r>
            <a:endParaRPr b="0" u="sng">
              <a:solidFill>
                <a:schemeClr val="lt1"/>
              </a:solidFill>
            </a:endParaRPr>
          </a:p>
        </p:txBody>
      </p:sp>
      <p:sp>
        <p:nvSpPr>
          <p:cNvPr id="1565" name="Google Shape;1565;p132"/>
          <p:cNvSpPr txBox="1"/>
          <p:nvPr>
            <p:ph type="title"/>
          </p:nvPr>
        </p:nvSpPr>
        <p:spPr>
          <a:xfrm>
            <a:off x="4651600" y="12208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0" lang="en" u="sng">
                <a:solidFill>
                  <a:schemeClr val="lt1"/>
                </a:solidFill>
              </a:rPr>
              <a:t>BACK</a:t>
            </a:r>
            <a:endParaRPr b="0" u="sng">
              <a:solidFill>
                <a:schemeClr val="lt1"/>
              </a:solidFill>
            </a:endParaRPr>
          </a:p>
        </p:txBody>
      </p:sp>
    </p:spTree>
  </p:cSld>
  <p:clrMapOvr>
    <a:masterClrMapping/>
  </p:clrMapOvr>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69" name="Shape 1569"/>
        <p:cNvGrpSpPr/>
        <p:nvPr/>
      </p:nvGrpSpPr>
      <p:grpSpPr>
        <a:xfrm>
          <a:off x="0" y="0"/>
          <a:ext cx="0" cy="0"/>
          <a:chOff x="0" y="0"/>
          <a:chExt cx="0" cy="0"/>
        </a:xfrm>
      </p:grpSpPr>
      <p:sp>
        <p:nvSpPr>
          <p:cNvPr id="1570" name="Google Shape;1570;p1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Four Plane Layout</a:t>
            </a:r>
            <a:endParaRPr>
              <a:solidFill>
                <a:srgbClr val="AF1F39"/>
              </a:solidFill>
            </a:endParaRPr>
          </a:p>
        </p:txBody>
      </p:sp>
      <p:sp>
        <p:nvSpPr>
          <p:cNvPr id="1571" name="Google Shape;1571;p133"/>
          <p:cNvSpPr txBox="1"/>
          <p:nvPr>
            <p:ph idx="1" type="body"/>
          </p:nvPr>
        </p:nvSpPr>
        <p:spPr>
          <a:xfrm>
            <a:off x="268425" y="3761175"/>
            <a:ext cx="8563800" cy="4117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Goal:</a:t>
            </a:r>
            <a:endParaRPr sz="1600"/>
          </a:p>
          <a:p>
            <a:pPr indent="-330200" lvl="1" marL="1371600" rtl="0" algn="l">
              <a:spcBef>
                <a:spcPts val="0"/>
              </a:spcBef>
              <a:spcAft>
                <a:spcPts val="0"/>
              </a:spcAft>
              <a:buSzPts val="1600"/>
              <a:buChar char="○"/>
            </a:pPr>
            <a:r>
              <a:rPr lang="en"/>
              <a:t>Minimize loss and interference</a:t>
            </a:r>
            <a:endParaRPr/>
          </a:p>
          <a:p>
            <a:pPr indent="-330200" lvl="1" marL="1371600" rtl="0" algn="l">
              <a:spcBef>
                <a:spcPts val="0"/>
              </a:spcBef>
              <a:spcAft>
                <a:spcPts val="0"/>
              </a:spcAft>
              <a:buSzPts val="1600"/>
              <a:buChar char="○"/>
            </a:pPr>
            <a:r>
              <a:rPr lang="en"/>
              <a:t>Improve heat dissipation</a:t>
            </a:r>
            <a:endParaRPr/>
          </a:p>
        </p:txBody>
      </p:sp>
      <p:sp>
        <p:nvSpPr>
          <p:cNvPr id="1572" name="Google Shape;1572;p13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73" name="Google Shape;1573;p133"/>
          <p:cNvPicPr preferRelativeResize="0"/>
          <p:nvPr/>
        </p:nvPicPr>
        <p:blipFill>
          <a:blip r:embed="rId3">
            <a:alphaModFix/>
          </a:blip>
          <a:stretch>
            <a:fillRect/>
          </a:stretch>
        </p:blipFill>
        <p:spPr>
          <a:xfrm>
            <a:off x="181000" y="1136513"/>
            <a:ext cx="8705850" cy="2447925"/>
          </a:xfrm>
          <a:prstGeom prst="rect">
            <a:avLst/>
          </a:prstGeom>
          <a:noFill/>
          <a:ln>
            <a:noFill/>
          </a:ln>
        </p:spPr>
      </p:pic>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77" name="Shape 1577"/>
        <p:cNvGrpSpPr/>
        <p:nvPr/>
      </p:nvGrpSpPr>
      <p:grpSpPr>
        <a:xfrm>
          <a:off x="0" y="0"/>
          <a:ext cx="0" cy="0"/>
          <a:chOff x="0" y="0"/>
          <a:chExt cx="0" cy="0"/>
        </a:xfrm>
      </p:grpSpPr>
      <p:sp>
        <p:nvSpPr>
          <p:cNvPr id="1578" name="Google Shape;1578;p1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Grounded Coplanar Waveguide</a:t>
            </a:r>
            <a:endParaRPr>
              <a:solidFill>
                <a:srgbClr val="AF1F39"/>
              </a:solidFill>
            </a:endParaRPr>
          </a:p>
        </p:txBody>
      </p:sp>
      <p:sp>
        <p:nvSpPr>
          <p:cNvPr id="1579" name="Google Shape;1579;p134"/>
          <p:cNvSpPr txBox="1"/>
          <p:nvPr>
            <p:ph idx="1" type="body"/>
          </p:nvPr>
        </p:nvSpPr>
        <p:spPr>
          <a:xfrm>
            <a:off x="558800" y="3064825"/>
            <a:ext cx="7650000" cy="15984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Method of routing high frequency waves that involves two layers of the PCB</a:t>
            </a:r>
            <a:endParaRPr sz="1600"/>
          </a:p>
          <a:p>
            <a:pPr indent="-330200" lvl="1" marL="1371600" rtl="0" algn="l">
              <a:spcBef>
                <a:spcPts val="0"/>
              </a:spcBef>
              <a:spcAft>
                <a:spcPts val="0"/>
              </a:spcAft>
              <a:buSzPts val="1600"/>
              <a:buChar char="○"/>
            </a:pPr>
            <a:r>
              <a:rPr lang="en"/>
              <a:t>Ground vias on either side of signal act as “fencing” against interference</a:t>
            </a:r>
            <a:endParaRPr/>
          </a:p>
          <a:p>
            <a:pPr indent="-330200" lvl="1" marL="1371600" rtl="0" algn="l">
              <a:spcBef>
                <a:spcPts val="0"/>
              </a:spcBef>
              <a:spcAft>
                <a:spcPts val="0"/>
              </a:spcAft>
              <a:buSzPts val="1600"/>
              <a:buChar char="○"/>
            </a:pPr>
            <a:r>
              <a:rPr lang="en"/>
              <a:t>Ground plane helps to isolate the signal</a:t>
            </a:r>
            <a:endParaRPr/>
          </a:p>
        </p:txBody>
      </p:sp>
      <p:sp>
        <p:nvSpPr>
          <p:cNvPr id="1580" name="Google Shape;1580;p1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81" name="Google Shape;1581;p134"/>
          <p:cNvPicPr preferRelativeResize="0"/>
          <p:nvPr/>
        </p:nvPicPr>
        <p:blipFill rotWithShape="1">
          <a:blip r:embed="rId3">
            <a:alphaModFix/>
          </a:blip>
          <a:srcRect b="0" l="0" r="0" t="68920"/>
          <a:stretch/>
        </p:blipFill>
        <p:spPr>
          <a:xfrm>
            <a:off x="928325" y="1242025"/>
            <a:ext cx="5288900" cy="1598475"/>
          </a:xfrm>
          <a:prstGeom prst="rect">
            <a:avLst/>
          </a:prstGeom>
          <a:noFill/>
          <a:ln>
            <a:noFill/>
          </a:ln>
        </p:spPr>
      </p:pic>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85" name="Shape 1585"/>
        <p:cNvGrpSpPr/>
        <p:nvPr/>
      </p:nvGrpSpPr>
      <p:grpSpPr>
        <a:xfrm>
          <a:off x="0" y="0"/>
          <a:ext cx="0" cy="0"/>
          <a:chOff x="0" y="0"/>
          <a:chExt cx="0" cy="0"/>
        </a:xfrm>
      </p:grpSpPr>
      <p:sp>
        <p:nvSpPr>
          <p:cNvPr id="1586" name="Google Shape;1586;p1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Via Stitching</a:t>
            </a:r>
            <a:endParaRPr>
              <a:solidFill>
                <a:srgbClr val="AF1F39"/>
              </a:solidFill>
            </a:endParaRPr>
          </a:p>
        </p:txBody>
      </p:sp>
      <p:sp>
        <p:nvSpPr>
          <p:cNvPr id="1587" name="Google Shape;1587;p135"/>
          <p:cNvSpPr txBox="1"/>
          <p:nvPr>
            <p:ph idx="1" type="body"/>
          </p:nvPr>
        </p:nvSpPr>
        <p:spPr>
          <a:xfrm>
            <a:off x="3470475" y="1266725"/>
            <a:ext cx="5278800" cy="33966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Uneven spread of vias consequence of automatic avoidance of parts on back side</a:t>
            </a:r>
            <a:br>
              <a:rPr lang="en" sz="1600"/>
            </a:br>
            <a:endParaRPr sz="1600"/>
          </a:p>
          <a:p>
            <a:pPr indent="-330200" lvl="0" marL="457200" rtl="0" algn="l">
              <a:spcBef>
                <a:spcPts val="0"/>
              </a:spcBef>
              <a:spcAft>
                <a:spcPts val="0"/>
              </a:spcAft>
              <a:buSzPts val="1600"/>
              <a:buChar char="●"/>
            </a:pPr>
            <a:r>
              <a:rPr lang="en" sz="1600"/>
              <a:t>Via stitching: </a:t>
            </a:r>
            <a:endParaRPr sz="1600"/>
          </a:p>
          <a:p>
            <a:pPr indent="-330200" lvl="1" marL="1371600" rtl="0" algn="l">
              <a:spcBef>
                <a:spcPts val="0"/>
              </a:spcBef>
              <a:spcAft>
                <a:spcPts val="0"/>
              </a:spcAft>
              <a:buSzPts val="1600"/>
              <a:buChar char="○"/>
            </a:pPr>
            <a:r>
              <a:rPr lang="en"/>
              <a:t>Allow energy to dissipate quickly</a:t>
            </a:r>
            <a:endParaRPr/>
          </a:p>
          <a:p>
            <a:pPr indent="-330200" lvl="1" marL="1371600" rtl="0" algn="l">
              <a:spcBef>
                <a:spcPts val="0"/>
              </a:spcBef>
              <a:spcAft>
                <a:spcPts val="0"/>
              </a:spcAft>
              <a:buSzPts val="1600"/>
              <a:buChar char="○"/>
            </a:pPr>
            <a:r>
              <a:rPr lang="en"/>
              <a:t>Ensures ground stays relatively consistent voltage</a:t>
            </a:r>
            <a:endParaRPr/>
          </a:p>
        </p:txBody>
      </p:sp>
      <p:sp>
        <p:nvSpPr>
          <p:cNvPr id="1588" name="Google Shape;1588;p1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89" name="Google Shape;1589;p135"/>
          <p:cNvPicPr preferRelativeResize="0"/>
          <p:nvPr/>
        </p:nvPicPr>
        <p:blipFill>
          <a:blip r:embed="rId3">
            <a:alphaModFix/>
          </a:blip>
          <a:stretch>
            <a:fillRect/>
          </a:stretch>
        </p:blipFill>
        <p:spPr>
          <a:xfrm>
            <a:off x="607975" y="1111200"/>
            <a:ext cx="2862494" cy="3820976"/>
          </a:xfrm>
          <a:prstGeom prst="rect">
            <a:avLst/>
          </a:prstGeom>
          <a:noFill/>
          <a:ln>
            <a:noFill/>
          </a:ln>
        </p:spPr>
      </p:pic>
    </p:spTree>
  </p:cSld>
  <p:clrMapOvr>
    <a:masterClrMapping/>
  </p:clrMapOvr>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93" name="Shape 1593"/>
        <p:cNvGrpSpPr/>
        <p:nvPr/>
      </p:nvGrpSpPr>
      <p:grpSpPr>
        <a:xfrm>
          <a:off x="0" y="0"/>
          <a:ext cx="0" cy="0"/>
          <a:chOff x="0" y="0"/>
          <a:chExt cx="0" cy="0"/>
        </a:xfrm>
      </p:grpSpPr>
      <p:sp>
        <p:nvSpPr>
          <p:cNvPr id="1594" name="Google Shape;1594;p136"/>
          <p:cNvSpPr txBox="1"/>
          <p:nvPr>
            <p:ph idx="1" type="body"/>
          </p:nvPr>
        </p:nvSpPr>
        <p:spPr>
          <a:xfrm>
            <a:off x="6165300" y="1118975"/>
            <a:ext cx="2718900" cy="4057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Effective dielectric constant impacted by geometry of transmission line</a:t>
            </a:r>
            <a:br>
              <a:rPr lang="en" sz="1600"/>
            </a:br>
            <a:endParaRPr sz="1600"/>
          </a:p>
          <a:p>
            <a:pPr indent="-330200" lvl="0" marL="457200" rtl="0" algn="l">
              <a:spcBef>
                <a:spcPts val="0"/>
              </a:spcBef>
              <a:spcAft>
                <a:spcPts val="0"/>
              </a:spcAft>
              <a:buSzPts val="1600"/>
              <a:buChar char="●"/>
            </a:pPr>
            <a:r>
              <a:rPr lang="en" sz="1600"/>
              <a:t>Higher dielectric constants result in more loss</a:t>
            </a:r>
            <a:endParaRPr sz="1600"/>
          </a:p>
        </p:txBody>
      </p:sp>
      <p:sp>
        <p:nvSpPr>
          <p:cNvPr id="1595" name="Google Shape;1595;p1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Grounded Coplanar Waveguide</a:t>
            </a:r>
            <a:endParaRPr/>
          </a:p>
        </p:txBody>
      </p:sp>
      <p:sp>
        <p:nvSpPr>
          <p:cNvPr id="1596" name="Google Shape;1596;p13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97" name="Google Shape;1597;p136"/>
          <p:cNvPicPr preferRelativeResize="0"/>
          <p:nvPr/>
        </p:nvPicPr>
        <p:blipFill>
          <a:blip r:embed="rId3">
            <a:alphaModFix/>
          </a:blip>
          <a:stretch>
            <a:fillRect/>
          </a:stretch>
        </p:blipFill>
        <p:spPr>
          <a:xfrm>
            <a:off x="129875" y="1442000"/>
            <a:ext cx="2615050" cy="2531385"/>
          </a:xfrm>
          <a:prstGeom prst="rect">
            <a:avLst/>
          </a:prstGeom>
          <a:noFill/>
          <a:ln>
            <a:noFill/>
          </a:ln>
        </p:spPr>
      </p:pic>
      <p:pic>
        <p:nvPicPr>
          <p:cNvPr id="1598" name="Google Shape;1598;p136"/>
          <p:cNvPicPr preferRelativeResize="0"/>
          <p:nvPr/>
        </p:nvPicPr>
        <p:blipFill>
          <a:blip r:embed="rId4">
            <a:alphaModFix/>
          </a:blip>
          <a:stretch>
            <a:fillRect/>
          </a:stretch>
        </p:blipFill>
        <p:spPr>
          <a:xfrm>
            <a:off x="3004350" y="1118975"/>
            <a:ext cx="2805900" cy="3591575"/>
          </a:xfrm>
          <a:prstGeom prst="rect">
            <a:avLst/>
          </a:prstGeom>
          <a:noFill/>
          <a:ln>
            <a:noFill/>
          </a:ln>
        </p:spPr>
      </p:pic>
    </p:spTree>
  </p:cSld>
  <p:clrMapOvr>
    <a:masterClrMapping/>
  </p:clrMapOvr>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02" name="Shape 1602"/>
        <p:cNvGrpSpPr/>
        <p:nvPr/>
      </p:nvGrpSpPr>
      <p:grpSpPr>
        <a:xfrm>
          <a:off x="0" y="0"/>
          <a:ext cx="0" cy="0"/>
          <a:chOff x="0" y="0"/>
          <a:chExt cx="0" cy="0"/>
        </a:xfrm>
      </p:grpSpPr>
      <p:sp>
        <p:nvSpPr>
          <p:cNvPr id="1603" name="Google Shape;1603;p1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Grounded Coplanar Waveguide</a:t>
            </a:r>
            <a:endParaRPr/>
          </a:p>
        </p:txBody>
      </p:sp>
      <p:sp>
        <p:nvSpPr>
          <p:cNvPr id="1604" name="Google Shape;1604;p137"/>
          <p:cNvSpPr txBox="1"/>
          <p:nvPr>
            <p:ph idx="1" type="body"/>
          </p:nvPr>
        </p:nvSpPr>
        <p:spPr>
          <a:xfrm>
            <a:off x="226450" y="1005825"/>
            <a:ext cx="5214000" cy="4117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Balance: Conductor loss higher at lower frequencies </a:t>
            </a:r>
            <a:endParaRPr sz="1600"/>
          </a:p>
          <a:p>
            <a:pPr indent="-330200" lvl="1" marL="1371600" rtl="0" algn="l">
              <a:spcBef>
                <a:spcPts val="0"/>
              </a:spcBef>
              <a:spcAft>
                <a:spcPts val="0"/>
              </a:spcAft>
              <a:buSzPts val="1600"/>
              <a:buChar char="○"/>
            </a:pPr>
            <a:r>
              <a:rPr lang="en"/>
              <a:t>Skin effect (tendency to distribute on surface of conductor) increases</a:t>
            </a:r>
            <a:endParaRPr sz="1600">
              <a:latin typeface="Open Sans"/>
              <a:ea typeface="Open Sans"/>
              <a:cs typeface="Open Sans"/>
              <a:sym typeface="Open Sans"/>
            </a:endParaRPr>
          </a:p>
          <a:p>
            <a:pPr indent="-330200" lvl="0" marL="457200" rtl="0" algn="l">
              <a:spcBef>
                <a:spcPts val="0"/>
              </a:spcBef>
              <a:spcAft>
                <a:spcPts val="0"/>
              </a:spcAft>
              <a:buSzPts val="1600"/>
              <a:buFont typeface="Open Sans"/>
              <a:buChar char="●"/>
            </a:pPr>
            <a:r>
              <a:rPr lang="en" sz="1600">
                <a:latin typeface="Open Sans"/>
                <a:ea typeface="Open Sans"/>
                <a:cs typeface="Open Sans"/>
                <a:sym typeface="Open Sans"/>
              </a:rPr>
              <a:t>A bit of a wash in terms of loss at 915MHz</a:t>
            </a:r>
            <a:endParaRPr sz="1600">
              <a:latin typeface="Open Sans"/>
              <a:ea typeface="Open Sans"/>
              <a:cs typeface="Open Sans"/>
              <a:sym typeface="Open Sans"/>
            </a:endParaRPr>
          </a:p>
        </p:txBody>
      </p:sp>
      <p:sp>
        <p:nvSpPr>
          <p:cNvPr id="1605" name="Google Shape;1605;p13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06" name="Google Shape;1606;p137"/>
          <p:cNvPicPr preferRelativeResize="0"/>
          <p:nvPr/>
        </p:nvPicPr>
        <p:blipFill>
          <a:blip r:embed="rId3">
            <a:alphaModFix/>
          </a:blip>
          <a:stretch>
            <a:fillRect/>
          </a:stretch>
        </p:blipFill>
        <p:spPr>
          <a:xfrm>
            <a:off x="5370244" y="2344275"/>
            <a:ext cx="3462056" cy="2660675"/>
          </a:xfrm>
          <a:prstGeom prst="rect">
            <a:avLst/>
          </a:prstGeom>
          <a:noFill/>
          <a:ln>
            <a:noFill/>
          </a:ln>
        </p:spPr>
      </p:pic>
      <p:pic>
        <p:nvPicPr>
          <p:cNvPr id="1607" name="Google Shape;1607;p137"/>
          <p:cNvPicPr preferRelativeResize="0"/>
          <p:nvPr/>
        </p:nvPicPr>
        <p:blipFill>
          <a:blip r:embed="rId4">
            <a:alphaModFix/>
          </a:blip>
          <a:stretch>
            <a:fillRect/>
          </a:stretch>
        </p:blipFill>
        <p:spPr>
          <a:xfrm>
            <a:off x="6110946" y="177796"/>
            <a:ext cx="2257609" cy="1170375"/>
          </a:xfrm>
          <a:prstGeom prst="rect">
            <a:avLst/>
          </a:prstGeom>
          <a:noFill/>
          <a:ln>
            <a:noFill/>
          </a:ln>
        </p:spPr>
      </p:pic>
      <p:pic>
        <p:nvPicPr>
          <p:cNvPr id="1608" name="Google Shape;1608;p137"/>
          <p:cNvPicPr preferRelativeResize="0"/>
          <p:nvPr/>
        </p:nvPicPr>
        <p:blipFill>
          <a:blip r:embed="rId5">
            <a:alphaModFix/>
          </a:blip>
          <a:stretch>
            <a:fillRect/>
          </a:stretch>
        </p:blipFill>
        <p:spPr>
          <a:xfrm>
            <a:off x="6235850" y="1449722"/>
            <a:ext cx="2492550" cy="931550"/>
          </a:xfrm>
          <a:prstGeom prst="rect">
            <a:avLst/>
          </a:prstGeom>
          <a:noFill/>
          <a:ln>
            <a:noFill/>
          </a:ln>
        </p:spPr>
      </p:pic>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12" name="Shape 1612"/>
        <p:cNvGrpSpPr/>
        <p:nvPr/>
      </p:nvGrpSpPr>
      <p:grpSpPr>
        <a:xfrm>
          <a:off x="0" y="0"/>
          <a:ext cx="0" cy="0"/>
          <a:chOff x="0" y="0"/>
          <a:chExt cx="0" cy="0"/>
        </a:xfrm>
      </p:grpSpPr>
      <p:sp>
        <p:nvSpPr>
          <p:cNvPr id="1613" name="Google Shape;1613;p1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Power Amplifier BOM- Components</a:t>
            </a:r>
            <a:endParaRPr/>
          </a:p>
        </p:txBody>
      </p:sp>
      <p:sp>
        <p:nvSpPr>
          <p:cNvPr id="1614" name="Google Shape;1614;p13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15" name="Google Shape;1615;p138"/>
          <p:cNvPicPr preferRelativeResize="0"/>
          <p:nvPr/>
        </p:nvPicPr>
        <p:blipFill>
          <a:blip r:embed="rId3">
            <a:alphaModFix/>
          </a:blip>
          <a:stretch>
            <a:fillRect/>
          </a:stretch>
        </p:blipFill>
        <p:spPr>
          <a:xfrm>
            <a:off x="589900" y="1017725"/>
            <a:ext cx="7964203" cy="3820976"/>
          </a:xfrm>
          <a:prstGeom prst="rect">
            <a:avLst/>
          </a:prstGeom>
          <a:noFill/>
          <a:ln>
            <a:noFill/>
          </a:ln>
        </p:spPr>
      </p:pic>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19" name="Shape 1619"/>
        <p:cNvGrpSpPr/>
        <p:nvPr/>
      </p:nvGrpSpPr>
      <p:grpSpPr>
        <a:xfrm>
          <a:off x="0" y="0"/>
          <a:ext cx="0" cy="0"/>
          <a:chOff x="0" y="0"/>
          <a:chExt cx="0" cy="0"/>
        </a:xfrm>
      </p:grpSpPr>
      <p:sp>
        <p:nvSpPr>
          <p:cNvPr id="1620" name="Google Shape;1620;p1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Pyros- Overview</a:t>
            </a:r>
            <a:endParaRPr>
              <a:solidFill>
                <a:srgbClr val="AF1F39"/>
              </a:solidFill>
            </a:endParaRPr>
          </a:p>
        </p:txBody>
      </p:sp>
      <p:sp>
        <p:nvSpPr>
          <p:cNvPr id="1621" name="Google Shape;1621;p13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9250" lvl="0" marL="457200" rtl="0" algn="l">
              <a:lnSpc>
                <a:spcPct val="95000"/>
              </a:lnSpc>
              <a:spcBef>
                <a:spcPts val="0"/>
              </a:spcBef>
              <a:spcAft>
                <a:spcPts val="0"/>
              </a:spcAft>
              <a:buClr>
                <a:schemeClr val="dk1"/>
              </a:buClr>
              <a:buSzPts val="1900"/>
              <a:buFont typeface="Open Sans"/>
              <a:buChar char="●"/>
            </a:pPr>
            <a:r>
              <a:rPr lang="en" sz="1900">
                <a:solidFill>
                  <a:schemeClr val="dk1"/>
                </a:solidFill>
                <a:latin typeface="Open Sans"/>
                <a:ea typeface="Open Sans"/>
                <a:cs typeface="Open Sans"/>
                <a:sym typeface="Open Sans"/>
              </a:rPr>
              <a:t>Goal: </a:t>
            </a:r>
            <a:endParaRPr sz="1900">
              <a:solidFill>
                <a:schemeClr val="dk1"/>
              </a:solidFill>
              <a:latin typeface="Open Sans"/>
              <a:ea typeface="Open Sans"/>
              <a:cs typeface="Open Sans"/>
              <a:sym typeface="Open Sans"/>
            </a:endParaRPr>
          </a:p>
          <a:p>
            <a:pPr indent="-349250" lvl="1" marL="914400" rtl="0" algn="l">
              <a:lnSpc>
                <a:spcPct val="95000"/>
              </a:lnSpc>
              <a:spcBef>
                <a:spcPts val="0"/>
              </a:spcBef>
              <a:spcAft>
                <a:spcPts val="0"/>
              </a:spcAft>
              <a:buClr>
                <a:schemeClr val="dk1"/>
              </a:buClr>
              <a:buSzPts val="1900"/>
              <a:buChar char="○"/>
            </a:pPr>
            <a:r>
              <a:rPr lang="en" sz="1900">
                <a:solidFill>
                  <a:schemeClr val="dk1"/>
                </a:solidFill>
              </a:rPr>
              <a:t>DENNIS triggers recovery for rocket rocket</a:t>
            </a:r>
            <a:endParaRPr sz="1900">
              <a:solidFill>
                <a:schemeClr val="dk1"/>
              </a:solidFill>
            </a:endParaRPr>
          </a:p>
          <a:p>
            <a:pPr indent="-349250" lvl="1" marL="914400" rtl="0" algn="l">
              <a:lnSpc>
                <a:spcPct val="95000"/>
              </a:lnSpc>
              <a:spcBef>
                <a:spcPts val="0"/>
              </a:spcBef>
              <a:spcAft>
                <a:spcPts val="0"/>
              </a:spcAft>
              <a:buClr>
                <a:schemeClr val="dk1"/>
              </a:buClr>
              <a:buSzPts val="1900"/>
              <a:buChar char="○"/>
            </a:pPr>
            <a:r>
              <a:rPr lang="en" sz="1900">
                <a:solidFill>
                  <a:schemeClr val="dk1"/>
                </a:solidFill>
              </a:rPr>
              <a:t>Ability to ignite 3 ematches per DENNIS</a:t>
            </a:r>
            <a:endParaRPr sz="1900">
              <a:solidFill>
                <a:schemeClr val="dk1"/>
              </a:solidFill>
            </a:endParaRPr>
          </a:p>
          <a:p>
            <a:pPr indent="-349250" lvl="2" marL="1371600" rtl="0" algn="l">
              <a:lnSpc>
                <a:spcPct val="95000"/>
              </a:lnSpc>
              <a:spcBef>
                <a:spcPts val="0"/>
              </a:spcBef>
              <a:spcAft>
                <a:spcPts val="0"/>
              </a:spcAft>
              <a:buClr>
                <a:schemeClr val="dk1"/>
              </a:buClr>
              <a:buSzPts val="1900"/>
              <a:buChar char="■"/>
            </a:pPr>
            <a:r>
              <a:rPr lang="en" sz="1900">
                <a:solidFill>
                  <a:schemeClr val="dk1"/>
                </a:solidFill>
              </a:rPr>
              <a:t>Sustainer: drogue, main parachute, miscellaneous</a:t>
            </a:r>
            <a:br>
              <a:rPr lang="en" sz="1900">
                <a:solidFill>
                  <a:schemeClr val="dk1"/>
                </a:solidFill>
              </a:rPr>
            </a:br>
            <a:endParaRPr sz="1900">
              <a:solidFill>
                <a:schemeClr val="dk1"/>
              </a:solidFill>
            </a:endParaRPr>
          </a:p>
          <a:p>
            <a:pPr indent="-349250" lvl="0" marL="457200" rtl="0" algn="l">
              <a:lnSpc>
                <a:spcPct val="95000"/>
              </a:lnSpc>
              <a:spcBef>
                <a:spcPts val="0"/>
              </a:spcBef>
              <a:spcAft>
                <a:spcPts val="0"/>
              </a:spcAft>
              <a:buClr>
                <a:schemeClr val="dk1"/>
              </a:buClr>
              <a:buSzPts val="1900"/>
              <a:buFont typeface="Open Sans"/>
              <a:buChar char="●"/>
            </a:pPr>
            <a:r>
              <a:rPr lang="en" sz="1900">
                <a:solidFill>
                  <a:schemeClr val="dk1"/>
                </a:solidFill>
                <a:latin typeface="Open Sans"/>
                <a:ea typeface="Open Sans"/>
                <a:cs typeface="Open Sans"/>
                <a:sym typeface="Open Sans"/>
              </a:rPr>
              <a:t>Basic concept: </a:t>
            </a:r>
            <a:endParaRPr sz="1900">
              <a:solidFill>
                <a:schemeClr val="dk1"/>
              </a:solidFill>
              <a:latin typeface="Open Sans"/>
              <a:ea typeface="Open Sans"/>
              <a:cs typeface="Open Sans"/>
              <a:sym typeface="Open Sans"/>
            </a:endParaRPr>
          </a:p>
          <a:p>
            <a:pPr indent="-349250" lvl="1" marL="914400" rtl="0" algn="l">
              <a:lnSpc>
                <a:spcPct val="95000"/>
              </a:lnSpc>
              <a:spcBef>
                <a:spcPts val="0"/>
              </a:spcBef>
              <a:spcAft>
                <a:spcPts val="0"/>
              </a:spcAft>
              <a:buClr>
                <a:schemeClr val="dk1"/>
              </a:buClr>
              <a:buSzPts val="1900"/>
              <a:buChar char="○"/>
            </a:pPr>
            <a:r>
              <a:rPr lang="en" sz="1900">
                <a:solidFill>
                  <a:schemeClr val="dk1"/>
                </a:solidFill>
              </a:rPr>
              <a:t>Send a current through an electronic match to ignite it</a:t>
            </a:r>
            <a:endParaRPr sz="1900">
              <a:solidFill>
                <a:schemeClr val="dk1"/>
              </a:solidFill>
            </a:endParaRPr>
          </a:p>
          <a:p>
            <a:pPr indent="-349250" lvl="1" marL="914400" rtl="0" algn="l">
              <a:lnSpc>
                <a:spcPct val="95000"/>
              </a:lnSpc>
              <a:spcBef>
                <a:spcPts val="0"/>
              </a:spcBef>
              <a:spcAft>
                <a:spcPts val="0"/>
              </a:spcAft>
              <a:buClr>
                <a:schemeClr val="dk1"/>
              </a:buClr>
              <a:buSzPts val="1900"/>
              <a:buChar char="○"/>
            </a:pPr>
            <a:r>
              <a:rPr lang="en" sz="1900">
                <a:solidFill>
                  <a:schemeClr val="dk1"/>
                </a:solidFill>
              </a:rPr>
              <a:t>Sense continuity to have confidence circuit working</a:t>
            </a:r>
            <a:br>
              <a:rPr lang="en" sz="1900">
                <a:solidFill>
                  <a:schemeClr val="dk1"/>
                </a:solidFill>
              </a:rPr>
            </a:br>
            <a:endParaRPr sz="1900">
              <a:solidFill>
                <a:schemeClr val="dk1"/>
              </a:solidFill>
            </a:endParaRPr>
          </a:p>
          <a:p>
            <a:pPr indent="0" lvl="0" marL="0" rtl="0" algn="l">
              <a:lnSpc>
                <a:spcPct val="95000"/>
              </a:lnSpc>
              <a:spcBef>
                <a:spcPts val="0"/>
              </a:spcBef>
              <a:spcAft>
                <a:spcPts val="1200"/>
              </a:spcAft>
              <a:buNone/>
            </a:pPr>
            <a:r>
              <a:t/>
            </a:r>
            <a:endParaRPr sz="1900">
              <a:solidFill>
                <a:schemeClr val="dk1"/>
              </a:solidFill>
            </a:endParaRPr>
          </a:p>
        </p:txBody>
      </p:sp>
      <p:sp>
        <p:nvSpPr>
          <p:cNvPr id="1622" name="Google Shape;1622;p13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26" name="Shape 1626"/>
        <p:cNvGrpSpPr/>
        <p:nvPr/>
      </p:nvGrpSpPr>
      <p:grpSpPr>
        <a:xfrm>
          <a:off x="0" y="0"/>
          <a:ext cx="0" cy="0"/>
          <a:chOff x="0" y="0"/>
          <a:chExt cx="0" cy="0"/>
        </a:xfrm>
      </p:grpSpPr>
      <p:sp>
        <p:nvSpPr>
          <p:cNvPr id="1627" name="Google Shape;1627;p14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9250" lvl="0" marL="457200" rtl="0" algn="l">
              <a:lnSpc>
                <a:spcPct val="95000"/>
              </a:lnSpc>
              <a:spcBef>
                <a:spcPts val="0"/>
              </a:spcBef>
              <a:spcAft>
                <a:spcPts val="0"/>
              </a:spcAft>
              <a:buClr>
                <a:schemeClr val="dk1"/>
              </a:buClr>
              <a:buSzPts val="1900"/>
              <a:buFont typeface="Open Sans"/>
              <a:buChar char="●"/>
            </a:pPr>
            <a:r>
              <a:rPr lang="en" sz="1900">
                <a:solidFill>
                  <a:schemeClr val="dk1"/>
                </a:solidFill>
                <a:latin typeface="Open Sans"/>
                <a:ea typeface="Open Sans"/>
                <a:cs typeface="Open Sans"/>
                <a:sym typeface="Open Sans"/>
              </a:rPr>
              <a:t>Decision not to fire first or second stages with DENNIS:</a:t>
            </a:r>
            <a:endParaRPr sz="1900">
              <a:solidFill>
                <a:schemeClr val="dk1"/>
              </a:solidFill>
              <a:latin typeface="Open Sans"/>
              <a:ea typeface="Open Sans"/>
              <a:cs typeface="Open Sans"/>
              <a:sym typeface="Open Sans"/>
            </a:endParaRPr>
          </a:p>
          <a:p>
            <a:pPr indent="-349250" lvl="1" marL="914400" rtl="0" algn="l">
              <a:lnSpc>
                <a:spcPct val="95000"/>
              </a:lnSpc>
              <a:spcBef>
                <a:spcPts val="0"/>
              </a:spcBef>
              <a:spcAft>
                <a:spcPts val="0"/>
              </a:spcAft>
              <a:buClr>
                <a:schemeClr val="dk1"/>
              </a:buClr>
              <a:buSzPts val="1900"/>
              <a:buFont typeface="Open Sans"/>
              <a:buChar char="○"/>
            </a:pPr>
            <a:r>
              <a:rPr lang="en" sz="1900">
                <a:solidFill>
                  <a:schemeClr val="dk1"/>
                </a:solidFill>
              </a:rPr>
              <a:t>Site/competition restrictions</a:t>
            </a:r>
            <a:endParaRPr sz="1900">
              <a:solidFill>
                <a:schemeClr val="dk1"/>
              </a:solidFill>
            </a:endParaRPr>
          </a:p>
          <a:p>
            <a:pPr indent="-349250" lvl="1" marL="914400" rtl="0" algn="l">
              <a:lnSpc>
                <a:spcPct val="95000"/>
              </a:lnSpc>
              <a:spcBef>
                <a:spcPts val="0"/>
              </a:spcBef>
              <a:spcAft>
                <a:spcPts val="0"/>
              </a:spcAft>
              <a:buClr>
                <a:schemeClr val="dk1"/>
              </a:buClr>
              <a:buSzPts val="1900"/>
              <a:buChar char="○"/>
            </a:pPr>
            <a:r>
              <a:rPr lang="en" sz="1900">
                <a:solidFill>
                  <a:schemeClr val="dk1"/>
                </a:solidFill>
              </a:rPr>
              <a:t>Little additional proof of concept/challenge for firmware or hardware</a:t>
            </a:r>
            <a:endParaRPr sz="1900">
              <a:solidFill>
                <a:schemeClr val="dk1"/>
              </a:solidFill>
            </a:endParaRPr>
          </a:p>
          <a:p>
            <a:pPr indent="-349250" lvl="1" marL="914400" rtl="0" algn="l">
              <a:lnSpc>
                <a:spcPct val="95000"/>
              </a:lnSpc>
              <a:spcBef>
                <a:spcPts val="0"/>
              </a:spcBef>
              <a:spcAft>
                <a:spcPts val="0"/>
              </a:spcAft>
              <a:buClr>
                <a:schemeClr val="dk1"/>
              </a:buClr>
              <a:buSzPts val="1900"/>
              <a:buChar char="○"/>
            </a:pPr>
            <a:r>
              <a:rPr lang="en" sz="1900">
                <a:solidFill>
                  <a:schemeClr val="dk1"/>
                </a:solidFill>
              </a:rPr>
              <a:t>Consequence of error high</a:t>
            </a:r>
            <a:br>
              <a:rPr lang="en" sz="1900">
                <a:solidFill>
                  <a:schemeClr val="dk1"/>
                </a:solidFill>
              </a:rPr>
            </a:br>
            <a:endParaRPr sz="1900">
              <a:solidFill>
                <a:schemeClr val="dk1"/>
              </a:solidFill>
            </a:endParaRPr>
          </a:p>
          <a:p>
            <a:pPr indent="-349250" lvl="0" marL="457200" rtl="0" algn="l">
              <a:lnSpc>
                <a:spcPct val="95000"/>
              </a:lnSpc>
              <a:spcBef>
                <a:spcPts val="0"/>
              </a:spcBef>
              <a:spcAft>
                <a:spcPts val="0"/>
              </a:spcAft>
              <a:buClr>
                <a:schemeClr val="dk1"/>
              </a:buClr>
              <a:buSzPts val="1900"/>
              <a:buChar char="●"/>
            </a:pPr>
            <a:r>
              <a:rPr lang="en" sz="1900">
                <a:solidFill>
                  <a:schemeClr val="dk1"/>
                </a:solidFill>
              </a:rPr>
              <a:t>Testing:</a:t>
            </a:r>
            <a:endParaRPr sz="1900">
              <a:solidFill>
                <a:schemeClr val="dk1"/>
              </a:solidFill>
            </a:endParaRPr>
          </a:p>
          <a:p>
            <a:pPr indent="-349250" lvl="1" marL="914400" rtl="0" algn="l">
              <a:lnSpc>
                <a:spcPct val="95000"/>
              </a:lnSpc>
              <a:spcBef>
                <a:spcPts val="0"/>
              </a:spcBef>
              <a:spcAft>
                <a:spcPts val="0"/>
              </a:spcAft>
              <a:buClr>
                <a:schemeClr val="dk1"/>
              </a:buClr>
              <a:buSzPts val="1900"/>
              <a:buChar char="○"/>
            </a:pPr>
            <a:r>
              <a:rPr lang="en" sz="1900">
                <a:solidFill>
                  <a:schemeClr val="dk1"/>
                </a:solidFill>
              </a:rPr>
              <a:t>Circuit and code functionality check</a:t>
            </a:r>
            <a:endParaRPr sz="1900">
              <a:solidFill>
                <a:schemeClr val="dk1"/>
              </a:solidFill>
            </a:endParaRPr>
          </a:p>
          <a:p>
            <a:pPr indent="-349250" lvl="1" marL="914400" rtl="0" algn="l">
              <a:lnSpc>
                <a:spcPct val="95000"/>
              </a:lnSpc>
              <a:spcBef>
                <a:spcPts val="0"/>
              </a:spcBef>
              <a:spcAft>
                <a:spcPts val="0"/>
              </a:spcAft>
              <a:buClr>
                <a:schemeClr val="dk1"/>
              </a:buClr>
              <a:buSzPts val="1900"/>
              <a:buChar char="○"/>
            </a:pPr>
            <a:r>
              <a:rPr lang="en" sz="1900">
                <a:solidFill>
                  <a:schemeClr val="dk1"/>
                </a:solidFill>
              </a:rPr>
              <a:t>Ground test </a:t>
            </a:r>
            <a:endParaRPr sz="1900">
              <a:solidFill>
                <a:schemeClr val="dk1"/>
              </a:solidFill>
            </a:endParaRPr>
          </a:p>
          <a:p>
            <a:pPr indent="-349250" lvl="1" marL="914400" rtl="0" algn="l">
              <a:lnSpc>
                <a:spcPct val="95000"/>
              </a:lnSpc>
              <a:spcBef>
                <a:spcPts val="0"/>
              </a:spcBef>
              <a:spcAft>
                <a:spcPts val="0"/>
              </a:spcAft>
              <a:buClr>
                <a:schemeClr val="dk1"/>
              </a:buClr>
              <a:buSzPts val="1900"/>
              <a:buChar char="○"/>
            </a:pPr>
            <a:r>
              <a:rPr lang="en" sz="1900">
                <a:solidFill>
                  <a:schemeClr val="dk1"/>
                </a:solidFill>
              </a:rPr>
              <a:t>Flight test on an L2</a:t>
            </a:r>
            <a:endParaRPr sz="1900">
              <a:solidFill>
                <a:schemeClr val="dk1"/>
              </a:solidFill>
            </a:endParaRPr>
          </a:p>
        </p:txBody>
      </p:sp>
      <p:sp>
        <p:nvSpPr>
          <p:cNvPr id="1628" name="Google Shape;1628;p1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Pyros- Safety</a:t>
            </a:r>
            <a:endParaRPr>
              <a:solidFill>
                <a:srgbClr val="AF1F39"/>
              </a:solidFill>
            </a:endParaRPr>
          </a:p>
        </p:txBody>
      </p:sp>
      <p:sp>
        <p:nvSpPr>
          <p:cNvPr id="1629" name="Google Shape;1629;p1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33" name="Shape 1633"/>
        <p:cNvGrpSpPr/>
        <p:nvPr/>
      </p:nvGrpSpPr>
      <p:grpSpPr>
        <a:xfrm>
          <a:off x="0" y="0"/>
          <a:ext cx="0" cy="0"/>
          <a:chOff x="0" y="0"/>
          <a:chExt cx="0" cy="0"/>
        </a:xfrm>
      </p:grpSpPr>
      <p:sp>
        <p:nvSpPr>
          <p:cNvPr id="1634" name="Google Shape;1634;p141"/>
          <p:cNvSpPr txBox="1"/>
          <p:nvPr>
            <p:ph idx="1" type="body"/>
          </p:nvPr>
        </p:nvSpPr>
        <p:spPr>
          <a:xfrm>
            <a:off x="311700" y="1152475"/>
            <a:ext cx="4863300" cy="34164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Clr>
                <a:schemeClr val="dk1"/>
              </a:buClr>
              <a:buSzPts val="2000"/>
              <a:buFont typeface="Open Sans"/>
              <a:buChar char="●"/>
            </a:pPr>
            <a:r>
              <a:rPr lang="en">
                <a:solidFill>
                  <a:schemeClr val="dk1"/>
                </a:solidFill>
                <a:latin typeface="Open Sans"/>
                <a:ea typeface="Open Sans"/>
                <a:cs typeface="Open Sans"/>
                <a:sym typeface="Open Sans"/>
              </a:rPr>
              <a:t>MOSFET transistor switched on by MCU by raising voltage at GATE</a:t>
            </a:r>
            <a:br>
              <a:rPr lang="en" sz="2000">
                <a:solidFill>
                  <a:schemeClr val="dk1"/>
                </a:solidFill>
              </a:rPr>
            </a:br>
            <a:endParaRPr sz="2000">
              <a:solidFill>
                <a:schemeClr val="dk1"/>
              </a:solidFill>
            </a:endParaRPr>
          </a:p>
          <a:p>
            <a:pPr indent="-355600" lvl="0" marL="457200" rtl="0" algn="l">
              <a:spcBef>
                <a:spcPts val="0"/>
              </a:spcBef>
              <a:spcAft>
                <a:spcPts val="0"/>
              </a:spcAft>
              <a:buClr>
                <a:schemeClr val="dk1"/>
              </a:buClr>
              <a:buSzPts val="2000"/>
              <a:buFont typeface="Open Sans"/>
              <a:buChar char="●"/>
            </a:pPr>
            <a:r>
              <a:rPr lang="en">
                <a:solidFill>
                  <a:schemeClr val="dk1"/>
                </a:solidFill>
                <a:latin typeface="Open Sans"/>
                <a:ea typeface="Open Sans"/>
                <a:cs typeface="Open Sans"/>
                <a:sym typeface="Open Sans"/>
              </a:rPr>
              <a:t>MCU pin sense voltage over R</a:t>
            </a:r>
            <a:r>
              <a:rPr baseline="-25000" lang="en">
                <a:solidFill>
                  <a:schemeClr val="dk1"/>
                </a:solidFill>
                <a:latin typeface="Open Sans"/>
                <a:ea typeface="Open Sans"/>
                <a:cs typeface="Open Sans"/>
                <a:sym typeface="Open Sans"/>
              </a:rPr>
              <a:t>1</a:t>
            </a:r>
            <a:r>
              <a:rPr lang="en">
                <a:solidFill>
                  <a:schemeClr val="dk1"/>
                </a:solidFill>
                <a:latin typeface="Open Sans"/>
                <a:ea typeface="Open Sans"/>
                <a:cs typeface="Open Sans"/>
                <a:sym typeface="Open Sans"/>
              </a:rPr>
              <a:t> to check continuity</a:t>
            </a:r>
            <a:br>
              <a:rPr lang="en">
                <a:solidFill>
                  <a:schemeClr val="dk1"/>
                </a:solidFill>
                <a:latin typeface="Open Sans"/>
                <a:ea typeface="Open Sans"/>
                <a:cs typeface="Open Sans"/>
                <a:sym typeface="Open Sans"/>
              </a:rPr>
            </a:br>
            <a:endParaRPr>
              <a:solidFill>
                <a:schemeClr val="dk1"/>
              </a:solidFill>
              <a:latin typeface="Open Sans"/>
              <a:ea typeface="Open Sans"/>
              <a:cs typeface="Open Sans"/>
              <a:sym typeface="Open Sans"/>
            </a:endParaRPr>
          </a:p>
          <a:p>
            <a:pPr indent="-355600" lvl="0" marL="457200" rtl="0" algn="l">
              <a:spcBef>
                <a:spcPts val="0"/>
              </a:spcBef>
              <a:spcAft>
                <a:spcPts val="0"/>
              </a:spcAft>
              <a:buClr>
                <a:schemeClr val="dk1"/>
              </a:buClr>
              <a:buSzPts val="2000"/>
              <a:buFont typeface="Open Sans"/>
              <a:buChar char="●"/>
            </a:pPr>
            <a:r>
              <a:rPr lang="en">
                <a:solidFill>
                  <a:schemeClr val="dk1"/>
                </a:solidFill>
                <a:latin typeface="Open Sans"/>
                <a:ea typeface="Open Sans"/>
                <a:cs typeface="Open Sans"/>
                <a:sym typeface="Open Sans"/>
              </a:rPr>
              <a:t>Ematch: </a:t>
            </a:r>
            <a:endParaRPr>
              <a:solidFill>
                <a:schemeClr val="dk1"/>
              </a:solidFill>
              <a:latin typeface="Open Sans"/>
              <a:ea typeface="Open Sans"/>
              <a:cs typeface="Open Sans"/>
              <a:sym typeface="Open Sans"/>
            </a:endParaRPr>
          </a:p>
          <a:p>
            <a:pPr indent="-355600" lvl="1" marL="914400" rtl="0" algn="l">
              <a:spcBef>
                <a:spcPts val="0"/>
              </a:spcBef>
              <a:spcAft>
                <a:spcPts val="0"/>
              </a:spcAft>
              <a:buClr>
                <a:schemeClr val="dk1"/>
              </a:buClr>
              <a:buSzPts val="2000"/>
              <a:buChar char="○"/>
            </a:pPr>
            <a:r>
              <a:rPr lang="en" sz="2000">
                <a:solidFill>
                  <a:schemeClr val="dk1"/>
                </a:solidFill>
              </a:rPr>
              <a:t>1A to ignite</a:t>
            </a:r>
            <a:endParaRPr sz="2000">
              <a:solidFill>
                <a:schemeClr val="dk1"/>
              </a:solidFill>
            </a:endParaRPr>
          </a:p>
          <a:p>
            <a:pPr indent="-355600" lvl="1" marL="914400" rtl="0" algn="l">
              <a:spcBef>
                <a:spcPts val="0"/>
              </a:spcBef>
              <a:spcAft>
                <a:spcPts val="0"/>
              </a:spcAft>
              <a:buClr>
                <a:schemeClr val="dk1"/>
              </a:buClr>
              <a:buSzPts val="2000"/>
              <a:buChar char="○"/>
            </a:pPr>
            <a:r>
              <a:rPr lang="en" sz="2000">
                <a:solidFill>
                  <a:schemeClr val="dk1"/>
                </a:solidFill>
              </a:rPr>
              <a:t>40mA max to test</a:t>
            </a:r>
            <a:endParaRPr sz="1900">
              <a:solidFill>
                <a:schemeClr val="dk1"/>
              </a:solidFill>
              <a:latin typeface="Open Sans"/>
              <a:ea typeface="Open Sans"/>
              <a:cs typeface="Open Sans"/>
              <a:sym typeface="Open Sans"/>
            </a:endParaRPr>
          </a:p>
        </p:txBody>
      </p:sp>
      <p:sp>
        <p:nvSpPr>
          <p:cNvPr id="1635" name="Google Shape;1635;p1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Pyros- Design</a:t>
            </a:r>
            <a:endParaRPr>
              <a:solidFill>
                <a:srgbClr val="AF1F39"/>
              </a:solidFill>
            </a:endParaRPr>
          </a:p>
        </p:txBody>
      </p:sp>
      <p:sp>
        <p:nvSpPr>
          <p:cNvPr id="1636" name="Google Shape;1636;p1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37" name="Google Shape;1637;p141"/>
          <p:cNvPicPr preferRelativeResize="0"/>
          <p:nvPr/>
        </p:nvPicPr>
        <p:blipFill rotWithShape="1">
          <a:blip r:embed="rId3">
            <a:alphaModFix/>
          </a:blip>
          <a:srcRect b="27612" l="0" r="0" t="21396"/>
          <a:stretch/>
        </p:blipFill>
        <p:spPr>
          <a:xfrm>
            <a:off x="5321100" y="1272225"/>
            <a:ext cx="3822902" cy="25990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5"/>
          <p:cNvSpPr txBox="1"/>
          <p:nvPr>
            <p:ph type="title"/>
          </p:nvPr>
        </p:nvSpPr>
        <p:spPr>
          <a:xfrm>
            <a:off x="311700" y="445025"/>
            <a:ext cx="36957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Parachute Sizing</a:t>
            </a:r>
            <a:endParaRPr>
              <a:solidFill>
                <a:srgbClr val="AF1F39"/>
              </a:solidFill>
            </a:endParaRPr>
          </a:p>
        </p:txBody>
      </p:sp>
      <p:sp>
        <p:nvSpPr>
          <p:cNvPr id="352" name="Google Shape;352;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353" name="Google Shape;353;p25"/>
          <p:cNvGrpSpPr/>
          <p:nvPr/>
        </p:nvGrpSpPr>
        <p:grpSpPr>
          <a:xfrm>
            <a:off x="146504" y="7006375"/>
            <a:ext cx="8685791" cy="2158218"/>
            <a:chOff x="335575" y="2001200"/>
            <a:chExt cx="8473115" cy="1759800"/>
          </a:xfrm>
        </p:grpSpPr>
        <p:grpSp>
          <p:nvGrpSpPr>
            <p:cNvPr id="354" name="Google Shape;354;p25"/>
            <p:cNvGrpSpPr/>
            <p:nvPr/>
          </p:nvGrpSpPr>
          <p:grpSpPr>
            <a:xfrm>
              <a:off x="335654" y="2001200"/>
              <a:ext cx="8473037" cy="345640"/>
              <a:chOff x="383775" y="2765417"/>
              <a:chExt cx="8524182" cy="403833"/>
            </a:xfrm>
          </p:grpSpPr>
          <p:sp>
            <p:nvSpPr>
              <p:cNvPr id="355" name="Google Shape;355;p25"/>
              <p:cNvSpPr/>
              <p:nvPr/>
            </p:nvSpPr>
            <p:spPr>
              <a:xfrm>
                <a:off x="383775" y="2775650"/>
                <a:ext cx="8520600" cy="393600"/>
              </a:xfrm>
              <a:prstGeom prst="rect">
                <a:avLst/>
              </a:prstGeom>
              <a:solidFill>
                <a:srgbClr val="CCCCCC"/>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1600"/>
                  </a:spcAft>
                  <a:buNone/>
                </a:pPr>
                <a:r>
                  <a:t/>
                </a:r>
                <a:endParaRPr sz="2000">
                  <a:solidFill>
                    <a:schemeClr val="lt1"/>
                  </a:solidFill>
                  <a:latin typeface="Open Sans Medium"/>
                  <a:ea typeface="Open Sans Medium"/>
                  <a:cs typeface="Open Sans Medium"/>
                  <a:sym typeface="Open Sans Medium"/>
                </a:endParaRPr>
              </a:p>
            </p:txBody>
          </p:sp>
          <p:sp>
            <p:nvSpPr>
              <p:cNvPr id="356" name="Google Shape;356;p25"/>
              <p:cNvSpPr txBox="1"/>
              <p:nvPr/>
            </p:nvSpPr>
            <p:spPr>
              <a:xfrm>
                <a:off x="387357" y="2765417"/>
                <a:ext cx="8520600" cy="393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1300">
                    <a:latin typeface="Open Sans Medium"/>
                    <a:ea typeface="Open Sans Medium"/>
                    <a:cs typeface="Open Sans Medium"/>
                    <a:sym typeface="Open Sans Medium"/>
                  </a:rPr>
                  <a:t>F</a:t>
                </a:r>
                <a:r>
                  <a:rPr baseline="-25000" lang="en" sz="1300">
                    <a:latin typeface="Open Sans Medium"/>
                    <a:ea typeface="Open Sans Medium"/>
                    <a:cs typeface="Open Sans Medium"/>
                    <a:sym typeface="Open Sans Medium"/>
                  </a:rPr>
                  <a:t>D</a:t>
                </a:r>
                <a:r>
                  <a:rPr lang="en" sz="1300">
                    <a:latin typeface="Open Sans Medium"/>
                    <a:ea typeface="Open Sans Medium"/>
                    <a:cs typeface="Open Sans Medium"/>
                    <a:sym typeface="Open Sans Medium"/>
                  </a:rPr>
                  <a:t> = (½) × C</a:t>
                </a:r>
                <a:r>
                  <a:rPr baseline="-25000" lang="en" sz="1300">
                    <a:latin typeface="Open Sans Medium"/>
                    <a:ea typeface="Open Sans Medium"/>
                    <a:cs typeface="Open Sans Medium"/>
                    <a:sym typeface="Open Sans Medium"/>
                  </a:rPr>
                  <a:t>D</a:t>
                </a:r>
                <a:r>
                  <a:rPr lang="en" sz="1300">
                    <a:latin typeface="Open Sans Medium"/>
                    <a:ea typeface="Open Sans Medium"/>
                    <a:cs typeface="Open Sans Medium"/>
                    <a:sym typeface="Open Sans Medium"/>
                  </a:rPr>
                  <a:t> × A</a:t>
                </a:r>
                <a:r>
                  <a:rPr baseline="-25000" lang="en" sz="1300">
                    <a:latin typeface="Open Sans Medium"/>
                    <a:ea typeface="Open Sans Medium"/>
                    <a:cs typeface="Open Sans Medium"/>
                    <a:sym typeface="Open Sans Medium"/>
                  </a:rPr>
                  <a:t>P</a:t>
                </a:r>
                <a:r>
                  <a:rPr lang="en" sz="1300">
                    <a:latin typeface="Open Sans Medium"/>
                    <a:ea typeface="Open Sans Medium"/>
                    <a:cs typeface="Open Sans Medium"/>
                    <a:sym typeface="Open Sans Medium"/>
                  </a:rPr>
                  <a:t> × ⍴ × v</a:t>
                </a:r>
                <a:r>
                  <a:rPr baseline="30000" lang="en" sz="1300">
                    <a:latin typeface="Open Sans Medium"/>
                    <a:ea typeface="Open Sans Medium"/>
                    <a:cs typeface="Open Sans Medium"/>
                    <a:sym typeface="Open Sans Medium"/>
                  </a:rPr>
                  <a:t>2</a:t>
                </a:r>
                <a:r>
                  <a:rPr lang="en" sz="1300">
                    <a:latin typeface="Open Sans Medium"/>
                    <a:ea typeface="Open Sans Medium"/>
                    <a:cs typeface="Open Sans Medium"/>
                    <a:sym typeface="Open Sans Medium"/>
                  </a:rPr>
                  <a:t> at </a:t>
                </a:r>
                <a:r>
                  <a:rPr lang="en" sz="1300">
                    <a:latin typeface="Open Sans Medium"/>
                    <a:ea typeface="Open Sans Medium"/>
                    <a:cs typeface="Open Sans Medium"/>
                    <a:sym typeface="Open Sans Medium"/>
                  </a:rPr>
                  <a:t>terminal</a:t>
                </a:r>
                <a:r>
                  <a:rPr lang="en" sz="1300">
                    <a:latin typeface="Open Sans Medium"/>
                    <a:ea typeface="Open Sans Medium"/>
                    <a:cs typeface="Open Sans Medium"/>
                    <a:sym typeface="Open Sans Medium"/>
                  </a:rPr>
                  <a:t> velocity to obtain desired circle area → diameter</a:t>
                </a:r>
                <a:endParaRPr sz="1100">
                  <a:latin typeface="Open Sans Medium"/>
                  <a:ea typeface="Open Sans Medium"/>
                  <a:cs typeface="Open Sans Medium"/>
                  <a:sym typeface="Open Sans Medium"/>
                </a:endParaRPr>
              </a:p>
            </p:txBody>
          </p:sp>
        </p:grpSp>
        <p:pic>
          <p:nvPicPr>
            <p:cNvPr id="357" name="Google Shape;357;p25"/>
            <p:cNvPicPr preferRelativeResize="0"/>
            <p:nvPr/>
          </p:nvPicPr>
          <p:blipFill>
            <a:blip r:embed="rId3">
              <a:alphaModFix/>
            </a:blip>
            <a:stretch>
              <a:fillRect/>
            </a:stretch>
          </p:blipFill>
          <p:spPr>
            <a:xfrm>
              <a:off x="335575" y="2346850"/>
              <a:ext cx="8472851" cy="1414150"/>
            </a:xfrm>
            <a:prstGeom prst="rect">
              <a:avLst/>
            </a:prstGeom>
            <a:noFill/>
            <a:ln>
              <a:noFill/>
            </a:ln>
          </p:spPr>
        </p:pic>
      </p:grpSp>
      <p:grpSp>
        <p:nvGrpSpPr>
          <p:cNvPr id="358" name="Google Shape;358;p25"/>
          <p:cNvGrpSpPr/>
          <p:nvPr/>
        </p:nvGrpSpPr>
        <p:grpSpPr>
          <a:xfrm>
            <a:off x="4655545" y="1207887"/>
            <a:ext cx="717378" cy="729096"/>
            <a:chOff x="422350" y="1482800"/>
            <a:chExt cx="561900" cy="621300"/>
          </a:xfrm>
        </p:grpSpPr>
        <p:sp>
          <p:nvSpPr>
            <p:cNvPr id="359" name="Google Shape;359;p25"/>
            <p:cNvSpPr/>
            <p:nvPr/>
          </p:nvSpPr>
          <p:spPr>
            <a:xfrm rot="10800000">
              <a:off x="422350" y="1482800"/>
              <a:ext cx="561900" cy="600000"/>
            </a:xfrm>
            <a:prstGeom prst="pie">
              <a:avLst>
                <a:gd fmla="val 0" name="adj1"/>
                <a:gd fmla="val 10800000" name="adj2"/>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60" name="Google Shape;360;p25"/>
            <p:cNvCxnSpPr>
              <a:stCxn id="359" idx="2"/>
            </p:cNvCxnSpPr>
            <p:nvPr/>
          </p:nvCxnSpPr>
          <p:spPr>
            <a:xfrm flipH="1">
              <a:off x="705550" y="1782800"/>
              <a:ext cx="278700" cy="316800"/>
            </a:xfrm>
            <a:prstGeom prst="straightConnector1">
              <a:avLst/>
            </a:prstGeom>
            <a:noFill/>
            <a:ln cap="flat" cmpd="sng" w="19050">
              <a:solidFill>
                <a:srgbClr val="000000"/>
              </a:solidFill>
              <a:prstDash val="solid"/>
              <a:round/>
              <a:headEnd len="med" w="med" type="none"/>
              <a:tailEnd len="med" w="med" type="none"/>
            </a:ln>
          </p:spPr>
        </p:cxnSp>
        <p:cxnSp>
          <p:nvCxnSpPr>
            <p:cNvPr id="361" name="Google Shape;361;p25"/>
            <p:cNvCxnSpPr>
              <a:stCxn id="359" idx="0"/>
            </p:cNvCxnSpPr>
            <p:nvPr/>
          </p:nvCxnSpPr>
          <p:spPr>
            <a:xfrm>
              <a:off x="422350" y="1782800"/>
              <a:ext cx="283200" cy="321300"/>
            </a:xfrm>
            <a:prstGeom prst="straightConnector1">
              <a:avLst/>
            </a:prstGeom>
            <a:noFill/>
            <a:ln cap="flat" cmpd="sng" w="19050">
              <a:solidFill>
                <a:srgbClr val="000000"/>
              </a:solidFill>
              <a:prstDash val="solid"/>
              <a:round/>
              <a:headEnd len="med" w="med" type="none"/>
              <a:tailEnd len="med" w="med" type="none"/>
            </a:ln>
          </p:spPr>
        </p:cxnSp>
        <p:cxnSp>
          <p:nvCxnSpPr>
            <p:cNvPr id="362" name="Google Shape;362;p25"/>
            <p:cNvCxnSpPr/>
            <p:nvPr/>
          </p:nvCxnSpPr>
          <p:spPr>
            <a:xfrm flipH="1">
              <a:off x="705500" y="1780375"/>
              <a:ext cx="93000" cy="312000"/>
            </a:xfrm>
            <a:prstGeom prst="straightConnector1">
              <a:avLst/>
            </a:prstGeom>
            <a:noFill/>
            <a:ln cap="flat" cmpd="sng" w="19050">
              <a:solidFill>
                <a:srgbClr val="000000"/>
              </a:solidFill>
              <a:prstDash val="solid"/>
              <a:round/>
              <a:headEnd len="med" w="med" type="none"/>
              <a:tailEnd len="med" w="med" type="none"/>
            </a:ln>
          </p:spPr>
        </p:cxnSp>
        <p:cxnSp>
          <p:nvCxnSpPr>
            <p:cNvPr id="363" name="Google Shape;363;p25"/>
            <p:cNvCxnSpPr/>
            <p:nvPr/>
          </p:nvCxnSpPr>
          <p:spPr>
            <a:xfrm>
              <a:off x="581825" y="1758950"/>
              <a:ext cx="124200" cy="338100"/>
            </a:xfrm>
            <a:prstGeom prst="straightConnector1">
              <a:avLst/>
            </a:prstGeom>
            <a:noFill/>
            <a:ln cap="flat" cmpd="sng" w="19050">
              <a:solidFill>
                <a:srgbClr val="000000"/>
              </a:solidFill>
              <a:prstDash val="solid"/>
              <a:round/>
              <a:headEnd len="med" w="med" type="none"/>
              <a:tailEnd len="med" w="med" type="none"/>
            </a:ln>
          </p:spPr>
        </p:cxnSp>
      </p:grpSp>
      <p:cxnSp>
        <p:nvCxnSpPr>
          <p:cNvPr id="364" name="Google Shape;364;p25"/>
          <p:cNvCxnSpPr/>
          <p:nvPr/>
        </p:nvCxnSpPr>
        <p:spPr>
          <a:xfrm rot="10800000">
            <a:off x="5014238" y="636725"/>
            <a:ext cx="0" cy="514200"/>
          </a:xfrm>
          <a:prstGeom prst="straightConnector1">
            <a:avLst/>
          </a:prstGeom>
          <a:noFill/>
          <a:ln cap="flat" cmpd="sng" w="38100">
            <a:solidFill>
              <a:srgbClr val="CC0000"/>
            </a:solidFill>
            <a:prstDash val="solid"/>
            <a:round/>
            <a:headEnd len="med" w="med" type="none"/>
            <a:tailEnd len="med" w="med" type="triangle"/>
          </a:ln>
        </p:spPr>
      </p:cxnSp>
      <p:cxnSp>
        <p:nvCxnSpPr>
          <p:cNvPr id="365" name="Google Shape;365;p25"/>
          <p:cNvCxnSpPr/>
          <p:nvPr/>
        </p:nvCxnSpPr>
        <p:spPr>
          <a:xfrm>
            <a:off x="5013497" y="2718080"/>
            <a:ext cx="1500" cy="513900"/>
          </a:xfrm>
          <a:prstGeom prst="straightConnector1">
            <a:avLst/>
          </a:prstGeom>
          <a:noFill/>
          <a:ln cap="flat" cmpd="sng" w="38100">
            <a:solidFill>
              <a:srgbClr val="CC0000"/>
            </a:solidFill>
            <a:prstDash val="solid"/>
            <a:round/>
            <a:headEnd len="med" w="med" type="none"/>
            <a:tailEnd len="med" w="med" type="triangle"/>
          </a:ln>
        </p:spPr>
      </p:cxnSp>
      <p:sp>
        <p:nvSpPr>
          <p:cNvPr id="366" name="Google Shape;366;p25"/>
          <p:cNvSpPr txBox="1"/>
          <p:nvPr/>
        </p:nvSpPr>
        <p:spPr>
          <a:xfrm>
            <a:off x="5185750" y="693725"/>
            <a:ext cx="1638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CC0000"/>
                </a:solidFill>
                <a:latin typeface="Open Sans"/>
                <a:ea typeface="Open Sans"/>
                <a:cs typeface="Open Sans"/>
                <a:sym typeface="Open Sans"/>
              </a:rPr>
              <a:t>F</a:t>
            </a:r>
            <a:r>
              <a:rPr b="1" baseline="-25000" lang="en">
                <a:solidFill>
                  <a:srgbClr val="CC0000"/>
                </a:solidFill>
                <a:latin typeface="Open Sans"/>
                <a:ea typeface="Open Sans"/>
                <a:cs typeface="Open Sans"/>
                <a:sym typeface="Open Sans"/>
              </a:rPr>
              <a:t>D</a:t>
            </a:r>
            <a:r>
              <a:rPr b="1" lang="en">
                <a:solidFill>
                  <a:srgbClr val="CC0000"/>
                </a:solidFill>
                <a:latin typeface="Open Sans"/>
                <a:ea typeface="Open Sans"/>
                <a:cs typeface="Open Sans"/>
                <a:sym typeface="Open Sans"/>
              </a:rPr>
              <a:t> = Drag Force</a:t>
            </a:r>
            <a:endParaRPr>
              <a:solidFill>
                <a:srgbClr val="CC0000"/>
              </a:solidFill>
              <a:latin typeface="Open Sans"/>
              <a:ea typeface="Open Sans"/>
              <a:cs typeface="Open Sans"/>
              <a:sym typeface="Open Sans"/>
            </a:endParaRPr>
          </a:p>
        </p:txBody>
      </p:sp>
      <p:sp>
        <p:nvSpPr>
          <p:cNvPr id="367" name="Google Shape;367;p25"/>
          <p:cNvSpPr txBox="1"/>
          <p:nvPr/>
        </p:nvSpPr>
        <p:spPr>
          <a:xfrm>
            <a:off x="5255850" y="2851125"/>
            <a:ext cx="2866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CC0000"/>
                </a:solidFill>
                <a:latin typeface="Open Sans"/>
                <a:ea typeface="Open Sans"/>
                <a:cs typeface="Open Sans"/>
                <a:sym typeface="Open Sans"/>
              </a:rPr>
              <a:t>F</a:t>
            </a:r>
            <a:r>
              <a:rPr b="1" baseline="-25000" lang="en">
                <a:solidFill>
                  <a:srgbClr val="CC0000"/>
                </a:solidFill>
                <a:latin typeface="Open Sans"/>
                <a:ea typeface="Open Sans"/>
                <a:cs typeface="Open Sans"/>
                <a:sym typeface="Open Sans"/>
              </a:rPr>
              <a:t>g</a:t>
            </a:r>
            <a:r>
              <a:rPr b="1" lang="en">
                <a:solidFill>
                  <a:srgbClr val="CC0000"/>
                </a:solidFill>
                <a:latin typeface="Open Sans"/>
                <a:ea typeface="Open Sans"/>
                <a:cs typeface="Open Sans"/>
                <a:sym typeface="Open Sans"/>
              </a:rPr>
              <a:t> = Force of gravity on object</a:t>
            </a:r>
            <a:endParaRPr>
              <a:solidFill>
                <a:srgbClr val="CC0000"/>
              </a:solidFill>
              <a:latin typeface="Open Sans"/>
              <a:ea typeface="Open Sans"/>
              <a:cs typeface="Open Sans"/>
              <a:sym typeface="Open Sans"/>
            </a:endParaRPr>
          </a:p>
        </p:txBody>
      </p:sp>
      <p:sp>
        <p:nvSpPr>
          <p:cNvPr id="368" name="Google Shape;368;p25"/>
          <p:cNvSpPr txBox="1"/>
          <p:nvPr/>
        </p:nvSpPr>
        <p:spPr>
          <a:xfrm>
            <a:off x="5666125" y="1279175"/>
            <a:ext cx="3255600" cy="738900"/>
          </a:xfrm>
          <a:prstGeom prst="rect">
            <a:avLst/>
          </a:prstGeom>
          <a:noFill/>
          <a:ln cap="flat" cmpd="sng" w="28575">
            <a:solidFill>
              <a:srgbClr val="CC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Open Sans"/>
                <a:ea typeface="Open Sans"/>
                <a:cs typeface="Open Sans"/>
                <a:sym typeface="Open Sans"/>
              </a:rPr>
              <a:t>Guiding Equation:</a:t>
            </a:r>
            <a:endParaRPr b="1" sz="1800">
              <a:solidFill>
                <a:schemeClr val="dk1"/>
              </a:solidFill>
              <a:latin typeface="Open Sans"/>
              <a:ea typeface="Open Sans"/>
              <a:cs typeface="Open Sans"/>
              <a:sym typeface="Open Sans"/>
            </a:endParaRPr>
          </a:p>
          <a:p>
            <a:pPr indent="0" lvl="0" marL="0" rtl="0" algn="l">
              <a:spcBef>
                <a:spcPts val="0"/>
              </a:spcBef>
              <a:spcAft>
                <a:spcPts val="0"/>
              </a:spcAft>
              <a:buNone/>
            </a:pPr>
            <a:r>
              <a:rPr lang="en" sz="1800">
                <a:solidFill>
                  <a:schemeClr val="dk1"/>
                </a:solidFill>
                <a:latin typeface="Open Sans"/>
                <a:ea typeface="Open Sans"/>
                <a:cs typeface="Open Sans"/>
                <a:sym typeface="Open Sans"/>
              </a:rPr>
              <a:t>m × g = (½) × C</a:t>
            </a:r>
            <a:r>
              <a:rPr baseline="-25000" lang="en" sz="1800">
                <a:solidFill>
                  <a:schemeClr val="dk1"/>
                </a:solidFill>
                <a:latin typeface="Open Sans"/>
                <a:ea typeface="Open Sans"/>
                <a:cs typeface="Open Sans"/>
                <a:sym typeface="Open Sans"/>
              </a:rPr>
              <a:t>D</a:t>
            </a:r>
            <a:r>
              <a:rPr lang="en" sz="1800">
                <a:solidFill>
                  <a:schemeClr val="dk1"/>
                </a:solidFill>
                <a:latin typeface="Open Sans"/>
                <a:ea typeface="Open Sans"/>
                <a:cs typeface="Open Sans"/>
                <a:sym typeface="Open Sans"/>
              </a:rPr>
              <a:t> × A</a:t>
            </a:r>
            <a:r>
              <a:rPr baseline="-25000" lang="en" sz="1800">
                <a:solidFill>
                  <a:schemeClr val="dk1"/>
                </a:solidFill>
                <a:latin typeface="Open Sans"/>
                <a:ea typeface="Open Sans"/>
                <a:cs typeface="Open Sans"/>
                <a:sym typeface="Open Sans"/>
              </a:rPr>
              <a:t>P</a:t>
            </a:r>
            <a:r>
              <a:rPr lang="en" sz="1800">
                <a:solidFill>
                  <a:schemeClr val="dk1"/>
                </a:solidFill>
                <a:latin typeface="Open Sans"/>
                <a:ea typeface="Open Sans"/>
                <a:cs typeface="Open Sans"/>
                <a:sym typeface="Open Sans"/>
              </a:rPr>
              <a:t> × ⍴ × V</a:t>
            </a:r>
            <a:r>
              <a:rPr baseline="30000" lang="en" sz="1800">
                <a:solidFill>
                  <a:schemeClr val="dk1"/>
                </a:solidFill>
                <a:latin typeface="Open Sans"/>
                <a:ea typeface="Open Sans"/>
                <a:cs typeface="Open Sans"/>
                <a:sym typeface="Open Sans"/>
              </a:rPr>
              <a:t>2</a:t>
            </a:r>
            <a:endParaRPr baseline="30000" sz="1800">
              <a:solidFill>
                <a:schemeClr val="dk1"/>
              </a:solidFill>
              <a:latin typeface="Open Sans"/>
              <a:ea typeface="Open Sans"/>
              <a:cs typeface="Open Sans"/>
              <a:sym typeface="Open Sans"/>
            </a:endParaRPr>
          </a:p>
        </p:txBody>
      </p:sp>
      <p:grpSp>
        <p:nvGrpSpPr>
          <p:cNvPr id="369" name="Google Shape;369;p25"/>
          <p:cNvGrpSpPr/>
          <p:nvPr/>
        </p:nvGrpSpPr>
        <p:grpSpPr>
          <a:xfrm>
            <a:off x="4842721" y="1936975"/>
            <a:ext cx="343021" cy="781098"/>
            <a:chOff x="3706207" y="359086"/>
            <a:chExt cx="576215" cy="2061489"/>
          </a:xfrm>
        </p:grpSpPr>
        <p:sp>
          <p:nvSpPr>
            <p:cNvPr id="370" name="Google Shape;370;p25"/>
            <p:cNvSpPr/>
            <p:nvPr/>
          </p:nvSpPr>
          <p:spPr>
            <a:xfrm rot="5400000">
              <a:off x="3335248" y="907936"/>
              <a:ext cx="1327500" cy="2298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25"/>
            <p:cNvSpPr/>
            <p:nvPr/>
          </p:nvSpPr>
          <p:spPr>
            <a:xfrm>
              <a:off x="3884354" y="952975"/>
              <a:ext cx="229800" cy="1467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2" name="Google Shape;372;p25"/>
            <p:cNvGrpSpPr/>
            <p:nvPr/>
          </p:nvGrpSpPr>
          <p:grpSpPr>
            <a:xfrm flipH="1" rot="5400000">
              <a:off x="3580369" y="1934271"/>
              <a:ext cx="535984" cy="284308"/>
              <a:chOff x="2367756" y="1282700"/>
              <a:chExt cx="1130291" cy="519000"/>
            </a:xfrm>
          </p:grpSpPr>
          <p:sp>
            <p:nvSpPr>
              <p:cNvPr id="373" name="Google Shape;373;p25"/>
              <p:cNvSpPr/>
              <p:nvPr/>
            </p:nvSpPr>
            <p:spPr>
              <a:xfrm flipH="1" rot="10800000">
                <a:off x="2367756" y="1285683"/>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25"/>
              <p:cNvSpPr/>
              <p:nvPr/>
            </p:nvSpPr>
            <p:spPr>
              <a:xfrm rot="5400000">
                <a:off x="2900448" y="1204100"/>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75" name="Google Shape;375;p25"/>
            <p:cNvGrpSpPr/>
            <p:nvPr/>
          </p:nvGrpSpPr>
          <p:grpSpPr>
            <a:xfrm rot="-5400000">
              <a:off x="3886834" y="1948870"/>
              <a:ext cx="535984" cy="255192"/>
              <a:chOff x="2367756" y="1156634"/>
              <a:chExt cx="1130291" cy="519000"/>
            </a:xfrm>
          </p:grpSpPr>
          <p:sp>
            <p:nvSpPr>
              <p:cNvPr id="376" name="Google Shape;376;p25"/>
              <p:cNvSpPr/>
              <p:nvPr/>
            </p:nvSpPr>
            <p:spPr>
              <a:xfrm flipH="1" rot="10800000">
                <a:off x="2367756" y="1159616"/>
                <a:ext cx="485775" cy="514275"/>
              </a:xfrm>
              <a:prstGeom prst="flowChartManualInpu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25"/>
              <p:cNvSpPr/>
              <p:nvPr/>
            </p:nvSpPr>
            <p:spPr>
              <a:xfrm rot="5400000">
                <a:off x="2900448" y="1078034"/>
                <a:ext cx="519000" cy="676200"/>
              </a:xfrm>
              <a:prstGeom prst="rtTriangl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378" name="Google Shape;378;p25"/>
          <p:cNvSpPr txBox="1"/>
          <p:nvPr>
            <p:ph idx="1" type="body"/>
          </p:nvPr>
        </p:nvSpPr>
        <p:spPr>
          <a:xfrm>
            <a:off x="322890" y="1017725"/>
            <a:ext cx="46218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400">
                <a:solidFill>
                  <a:schemeClr val="dk1"/>
                </a:solidFill>
                <a:latin typeface="Open Sans"/>
                <a:ea typeface="Open Sans"/>
                <a:cs typeface="Open Sans"/>
                <a:sym typeface="Open Sans"/>
              </a:rPr>
              <a:t>Design Constraints</a:t>
            </a:r>
            <a:endParaRPr b="1"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Char char="●"/>
            </a:pPr>
            <a:r>
              <a:rPr lang="en" sz="1400">
                <a:solidFill>
                  <a:schemeClr val="dk1"/>
                </a:solidFill>
              </a:rPr>
              <a:t>Descent Velocity (terminal velocity)</a:t>
            </a:r>
            <a:endParaRPr sz="1400">
              <a:solidFill>
                <a:schemeClr val="dk1"/>
              </a:solidFill>
            </a:endParaRPr>
          </a:p>
          <a:p>
            <a:pPr indent="-317500" lvl="1" marL="914400" rtl="0" algn="l">
              <a:spcBef>
                <a:spcPts val="0"/>
              </a:spcBef>
              <a:spcAft>
                <a:spcPts val="0"/>
              </a:spcAft>
              <a:buClr>
                <a:schemeClr val="dk1"/>
              </a:buClr>
              <a:buSzPts val="1400"/>
              <a:buChar char="○"/>
            </a:pPr>
            <a:r>
              <a:rPr lang="en" sz="1400">
                <a:solidFill>
                  <a:schemeClr val="dk1"/>
                </a:solidFill>
              </a:rPr>
              <a:t>Drogue Parachutes: 70 ft/s</a:t>
            </a:r>
            <a:endParaRPr sz="1400">
              <a:solidFill>
                <a:schemeClr val="dk1"/>
              </a:solidFill>
            </a:endParaRPr>
          </a:p>
          <a:p>
            <a:pPr indent="-317500" lvl="1" marL="914400" rtl="0" algn="l">
              <a:spcBef>
                <a:spcPts val="0"/>
              </a:spcBef>
              <a:spcAft>
                <a:spcPts val="0"/>
              </a:spcAft>
              <a:buClr>
                <a:schemeClr val="dk1"/>
              </a:buClr>
              <a:buSzPts val="1400"/>
              <a:buChar char="○"/>
            </a:pPr>
            <a:r>
              <a:rPr lang="en" sz="1400">
                <a:solidFill>
                  <a:schemeClr val="dk1"/>
                </a:solidFill>
              </a:rPr>
              <a:t>Main Parachutes: </a:t>
            </a:r>
            <a:r>
              <a:rPr lang="en" sz="1400">
                <a:solidFill>
                  <a:schemeClr val="dk1"/>
                </a:solidFill>
              </a:rPr>
              <a:t>25 ft/s</a:t>
            </a:r>
            <a:endParaRPr sz="1400">
              <a:solidFill>
                <a:schemeClr val="dk1"/>
              </a:solidFill>
            </a:endParaRPr>
          </a:p>
          <a:p>
            <a:pPr indent="0" lvl="0" marL="0" rtl="0" algn="l">
              <a:spcBef>
                <a:spcPts val="0"/>
              </a:spcBef>
              <a:spcAft>
                <a:spcPts val="0"/>
              </a:spcAft>
              <a:buNone/>
            </a:pPr>
            <a:r>
              <a:rPr b="1" lang="en" sz="1400">
                <a:solidFill>
                  <a:schemeClr val="dk1"/>
                </a:solidFill>
                <a:latin typeface="Open Sans"/>
                <a:ea typeface="Open Sans"/>
                <a:cs typeface="Open Sans"/>
                <a:sym typeface="Open Sans"/>
              </a:rPr>
              <a:t>Want to find</a:t>
            </a:r>
            <a:endParaRPr b="1"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Char char="●"/>
            </a:pPr>
            <a:r>
              <a:rPr lang="en" sz="1400">
                <a:solidFill>
                  <a:schemeClr val="dk1"/>
                </a:solidFill>
              </a:rPr>
              <a:t>Diameter of parachute</a:t>
            </a:r>
            <a:endParaRPr sz="1400">
              <a:solidFill>
                <a:schemeClr val="dk1"/>
              </a:solidFill>
            </a:endParaRPr>
          </a:p>
          <a:p>
            <a:pPr indent="0" lvl="0" marL="0" rtl="0" algn="l">
              <a:spcBef>
                <a:spcPts val="0"/>
              </a:spcBef>
              <a:spcAft>
                <a:spcPts val="0"/>
              </a:spcAft>
              <a:buNone/>
            </a:pPr>
            <a:r>
              <a:rPr b="1" lang="en" sz="1400">
                <a:solidFill>
                  <a:schemeClr val="dk1"/>
                </a:solidFill>
                <a:latin typeface="Open Sans"/>
                <a:ea typeface="Open Sans"/>
                <a:cs typeface="Open Sans"/>
                <a:sym typeface="Open Sans"/>
              </a:rPr>
              <a:t>Other Variables</a:t>
            </a:r>
            <a:endParaRPr b="1"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Char char="●"/>
            </a:pPr>
            <a:r>
              <a:rPr lang="en" sz="1400">
                <a:solidFill>
                  <a:schemeClr val="dk1"/>
                </a:solidFill>
              </a:rPr>
              <a:t>Coefficient of Drag (2.2 for COTS, 1.5 SRAD)</a:t>
            </a:r>
            <a:endParaRPr sz="1400">
              <a:solidFill>
                <a:schemeClr val="dk1"/>
              </a:solidFill>
            </a:endParaRPr>
          </a:p>
          <a:p>
            <a:pPr indent="-317500" lvl="0" marL="457200" rtl="0" algn="l">
              <a:spcBef>
                <a:spcPts val="0"/>
              </a:spcBef>
              <a:spcAft>
                <a:spcPts val="0"/>
              </a:spcAft>
              <a:buClr>
                <a:schemeClr val="dk1"/>
              </a:buClr>
              <a:buSzPts val="1400"/>
              <a:buChar char="●"/>
            </a:pPr>
            <a:r>
              <a:rPr lang="en" sz="1400">
                <a:solidFill>
                  <a:schemeClr val="dk1"/>
                </a:solidFill>
              </a:rPr>
              <a:t>Air density at altitude of deployment</a:t>
            </a:r>
            <a:endParaRPr sz="1400">
              <a:solidFill>
                <a:schemeClr val="dk1"/>
              </a:solidFill>
            </a:endParaRPr>
          </a:p>
          <a:p>
            <a:pPr indent="-317500" lvl="0" marL="457200" rtl="0" algn="l">
              <a:spcBef>
                <a:spcPts val="0"/>
              </a:spcBef>
              <a:spcAft>
                <a:spcPts val="0"/>
              </a:spcAft>
              <a:buClr>
                <a:schemeClr val="dk1"/>
              </a:buClr>
              <a:buSzPts val="1400"/>
              <a:buChar char="●"/>
            </a:pPr>
            <a:r>
              <a:rPr lang="en" sz="1400">
                <a:solidFill>
                  <a:schemeClr val="dk1"/>
                </a:solidFill>
              </a:rPr>
              <a:t>Mass of Sustainer and Booster</a:t>
            </a:r>
            <a:endParaRPr sz="1400">
              <a:solidFill>
                <a:schemeClr val="dk1"/>
              </a:solidFill>
            </a:endParaRPr>
          </a:p>
          <a:p>
            <a:pPr indent="-317500" lvl="1" marL="914400" rtl="0" algn="l">
              <a:spcBef>
                <a:spcPts val="0"/>
              </a:spcBef>
              <a:spcAft>
                <a:spcPts val="0"/>
              </a:spcAft>
              <a:buClr>
                <a:schemeClr val="dk1"/>
              </a:buClr>
              <a:buSzPts val="1400"/>
              <a:buChar char="○"/>
            </a:pPr>
            <a:r>
              <a:rPr lang="en" sz="1400">
                <a:solidFill>
                  <a:schemeClr val="dk1"/>
                </a:solidFill>
              </a:rPr>
              <a:t>Sustainer: 61.1 lbs</a:t>
            </a:r>
            <a:endParaRPr sz="1400">
              <a:solidFill>
                <a:schemeClr val="dk1"/>
              </a:solidFill>
            </a:endParaRPr>
          </a:p>
          <a:p>
            <a:pPr indent="-317500" lvl="1" marL="914400" rtl="0" algn="l">
              <a:spcBef>
                <a:spcPts val="0"/>
              </a:spcBef>
              <a:spcAft>
                <a:spcPts val="0"/>
              </a:spcAft>
              <a:buClr>
                <a:schemeClr val="dk1"/>
              </a:buClr>
              <a:buSzPts val="1400"/>
              <a:buChar char="○"/>
            </a:pPr>
            <a:r>
              <a:rPr lang="en" sz="1400">
                <a:solidFill>
                  <a:schemeClr val="dk1"/>
                </a:solidFill>
              </a:rPr>
              <a:t>Booster: 53.15 lbs</a:t>
            </a:r>
            <a:endParaRPr sz="1400">
              <a:solidFill>
                <a:schemeClr val="dk1"/>
              </a:solidFill>
            </a:endParaRPr>
          </a:p>
        </p:txBody>
      </p:sp>
      <p:sp>
        <p:nvSpPr>
          <p:cNvPr id="379" name="Google Shape;379;p25"/>
          <p:cNvSpPr txBox="1"/>
          <p:nvPr>
            <p:ph idx="1" type="body"/>
          </p:nvPr>
        </p:nvSpPr>
        <p:spPr>
          <a:xfrm>
            <a:off x="4931825" y="3462200"/>
            <a:ext cx="2691900" cy="1392600"/>
          </a:xfrm>
          <a:prstGeom prst="rect">
            <a:avLst/>
          </a:prstGeom>
          <a:solidFill>
            <a:srgbClr val="F4CCCC"/>
          </a:solidFill>
        </p:spPr>
        <p:txBody>
          <a:bodyPr anchorCtr="0" anchor="t" bIns="91425" lIns="91425" spcFirstLastPara="1" rIns="91425" wrap="square" tIns="91425">
            <a:normAutofit/>
          </a:bodyPr>
          <a:lstStyle/>
          <a:p>
            <a:pPr indent="0" lvl="0" marL="0" rtl="0" algn="l">
              <a:spcBef>
                <a:spcPts val="0"/>
              </a:spcBef>
              <a:spcAft>
                <a:spcPts val="0"/>
              </a:spcAft>
              <a:buNone/>
            </a:pPr>
            <a:r>
              <a:rPr b="1" lang="en" sz="1400">
                <a:solidFill>
                  <a:schemeClr val="dk1"/>
                </a:solidFill>
                <a:latin typeface="Open Sans"/>
                <a:ea typeface="Open Sans"/>
                <a:cs typeface="Open Sans"/>
                <a:sym typeface="Open Sans"/>
              </a:rPr>
              <a:t>Results (diameters):</a:t>
            </a:r>
            <a:endParaRPr b="1"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Char char="●"/>
            </a:pPr>
            <a:r>
              <a:rPr lang="en" sz="1400">
                <a:solidFill>
                  <a:schemeClr val="dk1"/>
                </a:solidFill>
              </a:rPr>
              <a:t>Sustainer Drogue: 5 ft</a:t>
            </a:r>
            <a:endParaRPr sz="1400">
              <a:solidFill>
                <a:schemeClr val="dk1"/>
              </a:solidFill>
            </a:endParaRPr>
          </a:p>
          <a:p>
            <a:pPr indent="-317500" lvl="0" marL="457200" rtl="0" algn="l">
              <a:spcBef>
                <a:spcPts val="0"/>
              </a:spcBef>
              <a:spcAft>
                <a:spcPts val="0"/>
              </a:spcAft>
              <a:buClr>
                <a:schemeClr val="dk1"/>
              </a:buClr>
              <a:buSzPts val="1400"/>
              <a:buChar char="●"/>
            </a:pPr>
            <a:r>
              <a:rPr lang="en" sz="1400">
                <a:solidFill>
                  <a:schemeClr val="dk1"/>
                </a:solidFill>
              </a:rPr>
              <a:t>Sustainer Main: 7 ft</a:t>
            </a:r>
            <a:endParaRPr sz="1400">
              <a:solidFill>
                <a:schemeClr val="dk1"/>
              </a:solidFill>
            </a:endParaRPr>
          </a:p>
          <a:p>
            <a:pPr indent="-317500" lvl="0" marL="457200" rtl="0" algn="l">
              <a:spcBef>
                <a:spcPts val="0"/>
              </a:spcBef>
              <a:spcAft>
                <a:spcPts val="0"/>
              </a:spcAft>
              <a:buClr>
                <a:schemeClr val="dk1"/>
              </a:buClr>
              <a:buSzPts val="1400"/>
              <a:buChar char="●"/>
            </a:pPr>
            <a:r>
              <a:rPr lang="en" sz="1400">
                <a:solidFill>
                  <a:schemeClr val="dk1"/>
                </a:solidFill>
              </a:rPr>
              <a:t>Booster Drogue: 3 ft</a:t>
            </a:r>
            <a:endParaRPr sz="1400">
              <a:solidFill>
                <a:schemeClr val="dk1"/>
              </a:solidFill>
            </a:endParaRPr>
          </a:p>
          <a:p>
            <a:pPr indent="-317500" lvl="0" marL="457200" rtl="0" algn="l">
              <a:spcBef>
                <a:spcPts val="0"/>
              </a:spcBef>
              <a:spcAft>
                <a:spcPts val="0"/>
              </a:spcAft>
              <a:buClr>
                <a:schemeClr val="dk1"/>
              </a:buClr>
              <a:buSzPts val="1400"/>
              <a:buChar char="●"/>
            </a:pPr>
            <a:r>
              <a:rPr lang="en" sz="1400">
                <a:solidFill>
                  <a:schemeClr val="dk1"/>
                </a:solidFill>
              </a:rPr>
              <a:t>Booster Main: 7 ft</a:t>
            </a:r>
            <a:endParaRPr sz="1400">
              <a:solidFill>
                <a:schemeClr val="dk1"/>
              </a:solidFill>
            </a:endParaRPr>
          </a:p>
        </p:txBody>
      </p:sp>
    </p:spTree>
  </p:cSld>
  <p:clrMapOvr>
    <a:masterClrMapping/>
  </p:clrMapOvr>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41" name="Shape 1641"/>
        <p:cNvGrpSpPr/>
        <p:nvPr/>
      </p:nvGrpSpPr>
      <p:grpSpPr>
        <a:xfrm>
          <a:off x="0" y="0"/>
          <a:ext cx="0" cy="0"/>
          <a:chOff x="0" y="0"/>
          <a:chExt cx="0" cy="0"/>
        </a:xfrm>
      </p:grpSpPr>
      <p:sp>
        <p:nvSpPr>
          <p:cNvPr id="1642" name="Google Shape;1642;p142"/>
          <p:cNvSpPr txBox="1"/>
          <p:nvPr>
            <p:ph idx="1" type="body"/>
          </p:nvPr>
        </p:nvSpPr>
        <p:spPr>
          <a:xfrm>
            <a:off x="311700" y="1152475"/>
            <a:ext cx="4863300" cy="34164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Clr>
                <a:schemeClr val="dk1"/>
              </a:buClr>
              <a:buSzPts val="2000"/>
              <a:buFont typeface="Open Sans"/>
              <a:buChar char="●"/>
            </a:pPr>
            <a:r>
              <a:rPr lang="en">
                <a:solidFill>
                  <a:schemeClr val="dk1"/>
                </a:solidFill>
                <a:latin typeface="Open Sans"/>
                <a:ea typeface="Open Sans"/>
                <a:cs typeface="Open Sans"/>
                <a:sym typeface="Open Sans"/>
              </a:rPr>
              <a:t>MOSFET transistor switched on by MCU by raising voltage at GATE</a:t>
            </a:r>
            <a:br>
              <a:rPr lang="en" sz="2000">
                <a:solidFill>
                  <a:schemeClr val="dk1"/>
                </a:solidFill>
              </a:rPr>
            </a:br>
            <a:endParaRPr sz="2000">
              <a:solidFill>
                <a:schemeClr val="dk1"/>
              </a:solidFill>
            </a:endParaRPr>
          </a:p>
          <a:p>
            <a:pPr indent="-355600" lvl="0" marL="457200" rtl="0" algn="l">
              <a:spcBef>
                <a:spcPts val="0"/>
              </a:spcBef>
              <a:spcAft>
                <a:spcPts val="0"/>
              </a:spcAft>
              <a:buClr>
                <a:schemeClr val="dk1"/>
              </a:buClr>
              <a:buSzPts val="2000"/>
              <a:buFont typeface="Open Sans"/>
              <a:buChar char="●"/>
            </a:pPr>
            <a:r>
              <a:rPr lang="en">
                <a:solidFill>
                  <a:schemeClr val="dk1"/>
                </a:solidFill>
                <a:latin typeface="Open Sans"/>
                <a:ea typeface="Open Sans"/>
                <a:cs typeface="Open Sans"/>
                <a:sym typeface="Open Sans"/>
              </a:rPr>
              <a:t>MCU pin sense voltage over R</a:t>
            </a:r>
            <a:r>
              <a:rPr baseline="-25000" lang="en">
                <a:solidFill>
                  <a:schemeClr val="dk1"/>
                </a:solidFill>
                <a:latin typeface="Open Sans"/>
                <a:ea typeface="Open Sans"/>
                <a:cs typeface="Open Sans"/>
                <a:sym typeface="Open Sans"/>
              </a:rPr>
              <a:t>1</a:t>
            </a:r>
            <a:r>
              <a:rPr lang="en">
                <a:solidFill>
                  <a:schemeClr val="dk1"/>
                </a:solidFill>
                <a:latin typeface="Open Sans"/>
                <a:ea typeface="Open Sans"/>
                <a:cs typeface="Open Sans"/>
                <a:sym typeface="Open Sans"/>
              </a:rPr>
              <a:t> to check continuity</a:t>
            </a:r>
            <a:br>
              <a:rPr lang="en">
                <a:solidFill>
                  <a:schemeClr val="dk1"/>
                </a:solidFill>
                <a:latin typeface="Open Sans"/>
                <a:ea typeface="Open Sans"/>
                <a:cs typeface="Open Sans"/>
                <a:sym typeface="Open Sans"/>
              </a:rPr>
            </a:br>
            <a:endParaRPr>
              <a:solidFill>
                <a:schemeClr val="dk1"/>
              </a:solidFill>
              <a:latin typeface="Open Sans"/>
              <a:ea typeface="Open Sans"/>
              <a:cs typeface="Open Sans"/>
              <a:sym typeface="Open Sans"/>
            </a:endParaRPr>
          </a:p>
          <a:p>
            <a:pPr indent="-355600" lvl="0" marL="457200" rtl="0" algn="l">
              <a:spcBef>
                <a:spcPts val="0"/>
              </a:spcBef>
              <a:spcAft>
                <a:spcPts val="0"/>
              </a:spcAft>
              <a:buClr>
                <a:schemeClr val="dk1"/>
              </a:buClr>
              <a:buSzPts val="2000"/>
              <a:buFont typeface="Open Sans"/>
              <a:buChar char="●"/>
            </a:pPr>
            <a:r>
              <a:rPr lang="en">
                <a:solidFill>
                  <a:schemeClr val="dk1"/>
                </a:solidFill>
                <a:latin typeface="Open Sans"/>
                <a:ea typeface="Open Sans"/>
                <a:cs typeface="Open Sans"/>
                <a:sym typeface="Open Sans"/>
              </a:rPr>
              <a:t>Ematch: </a:t>
            </a:r>
            <a:endParaRPr>
              <a:solidFill>
                <a:schemeClr val="dk1"/>
              </a:solidFill>
              <a:latin typeface="Open Sans"/>
              <a:ea typeface="Open Sans"/>
              <a:cs typeface="Open Sans"/>
              <a:sym typeface="Open Sans"/>
            </a:endParaRPr>
          </a:p>
          <a:p>
            <a:pPr indent="-355600" lvl="1" marL="914400" rtl="0" algn="l">
              <a:spcBef>
                <a:spcPts val="0"/>
              </a:spcBef>
              <a:spcAft>
                <a:spcPts val="0"/>
              </a:spcAft>
              <a:buClr>
                <a:schemeClr val="dk1"/>
              </a:buClr>
              <a:buSzPts val="2000"/>
              <a:buChar char="○"/>
            </a:pPr>
            <a:r>
              <a:rPr lang="en" sz="2000">
                <a:solidFill>
                  <a:schemeClr val="dk1"/>
                </a:solidFill>
              </a:rPr>
              <a:t>1A to ignite</a:t>
            </a:r>
            <a:endParaRPr sz="2000">
              <a:solidFill>
                <a:schemeClr val="dk1"/>
              </a:solidFill>
            </a:endParaRPr>
          </a:p>
          <a:p>
            <a:pPr indent="-355600" lvl="1" marL="914400" rtl="0" algn="l">
              <a:spcBef>
                <a:spcPts val="0"/>
              </a:spcBef>
              <a:spcAft>
                <a:spcPts val="0"/>
              </a:spcAft>
              <a:buClr>
                <a:schemeClr val="dk1"/>
              </a:buClr>
              <a:buSzPts val="2000"/>
              <a:buChar char="○"/>
            </a:pPr>
            <a:r>
              <a:rPr lang="en" sz="2000">
                <a:solidFill>
                  <a:schemeClr val="dk1"/>
                </a:solidFill>
              </a:rPr>
              <a:t>40mA max to test</a:t>
            </a:r>
            <a:endParaRPr sz="1900">
              <a:solidFill>
                <a:schemeClr val="dk1"/>
              </a:solidFill>
              <a:latin typeface="Open Sans"/>
              <a:ea typeface="Open Sans"/>
              <a:cs typeface="Open Sans"/>
              <a:sym typeface="Open Sans"/>
            </a:endParaRPr>
          </a:p>
        </p:txBody>
      </p:sp>
      <p:sp>
        <p:nvSpPr>
          <p:cNvPr id="1643" name="Google Shape;1643;p1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Pyros- Design</a:t>
            </a:r>
            <a:endParaRPr>
              <a:solidFill>
                <a:srgbClr val="AF1F39"/>
              </a:solidFill>
            </a:endParaRPr>
          </a:p>
        </p:txBody>
      </p:sp>
      <p:sp>
        <p:nvSpPr>
          <p:cNvPr id="1644" name="Google Shape;1644;p14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45" name="Google Shape;1645;p142"/>
          <p:cNvPicPr preferRelativeResize="0"/>
          <p:nvPr/>
        </p:nvPicPr>
        <p:blipFill rotWithShape="1">
          <a:blip r:embed="rId3">
            <a:alphaModFix/>
          </a:blip>
          <a:srcRect b="27612" l="0" r="0" t="21396"/>
          <a:stretch/>
        </p:blipFill>
        <p:spPr>
          <a:xfrm>
            <a:off x="5321100" y="1272225"/>
            <a:ext cx="3822902" cy="2599050"/>
          </a:xfrm>
          <a:prstGeom prst="rect">
            <a:avLst/>
          </a:prstGeom>
          <a:noFill/>
          <a:ln>
            <a:noFill/>
          </a:ln>
        </p:spPr>
      </p:pic>
    </p:spTree>
  </p:cSld>
  <p:clrMapOvr>
    <a:masterClrMapping/>
  </p:clrMapOvr>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000000"/>
        </a:solidFill>
      </p:bgPr>
    </p:bg>
    <p:spTree>
      <p:nvGrpSpPr>
        <p:cNvPr id="1649" name="Shape 1649"/>
        <p:cNvGrpSpPr/>
        <p:nvPr/>
      </p:nvGrpSpPr>
      <p:grpSpPr>
        <a:xfrm>
          <a:off x="0" y="0"/>
          <a:ext cx="0" cy="0"/>
          <a:chOff x="0" y="0"/>
          <a:chExt cx="0" cy="0"/>
        </a:xfrm>
      </p:grpSpPr>
      <p:sp>
        <p:nvSpPr>
          <p:cNvPr id="1650" name="Google Shape;1650;p1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FFFF"/>
                </a:solidFill>
                <a:latin typeface="Helvetica Neue"/>
                <a:ea typeface="Helvetica Neue"/>
                <a:cs typeface="Helvetica Neue"/>
                <a:sym typeface="Helvetica Neue"/>
              </a:rPr>
              <a:t>Transistor Selection</a:t>
            </a:r>
            <a:endParaRPr b="1">
              <a:solidFill>
                <a:srgbClr val="FFFFFF"/>
              </a:solidFill>
              <a:latin typeface="Helvetica Neue"/>
              <a:ea typeface="Helvetica Neue"/>
              <a:cs typeface="Helvetica Neue"/>
              <a:sym typeface="Helvetica Neue"/>
            </a:endParaRPr>
          </a:p>
        </p:txBody>
      </p:sp>
      <p:pic>
        <p:nvPicPr>
          <p:cNvPr id="1651" name="Google Shape;1651;p143"/>
          <p:cNvPicPr preferRelativeResize="0"/>
          <p:nvPr/>
        </p:nvPicPr>
        <p:blipFill>
          <a:blip r:embed="rId3">
            <a:alphaModFix/>
          </a:blip>
          <a:stretch>
            <a:fillRect/>
          </a:stretch>
        </p:blipFill>
        <p:spPr>
          <a:xfrm>
            <a:off x="49338" y="4383814"/>
            <a:ext cx="770026" cy="770026"/>
          </a:xfrm>
          <a:prstGeom prst="rect">
            <a:avLst/>
          </a:prstGeom>
          <a:noFill/>
          <a:ln>
            <a:noFill/>
          </a:ln>
        </p:spPr>
      </p:pic>
      <p:sp>
        <p:nvSpPr>
          <p:cNvPr id="1652" name="Google Shape;1652;p1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653" name="Google Shape;1653;p143"/>
          <p:cNvGraphicFramePr/>
          <p:nvPr/>
        </p:nvGraphicFramePr>
        <p:xfrm>
          <a:off x="1951338" y="1253400"/>
          <a:ext cx="3000000" cy="3000000"/>
        </p:xfrm>
        <a:graphic>
          <a:graphicData uri="http://schemas.openxmlformats.org/drawingml/2006/table">
            <a:tbl>
              <a:tblPr>
                <a:noFill/>
                <a:tableStyleId>{20E0CC99-B5FD-4683-B140-8F2D5768ACDF}</a:tableStyleId>
              </a:tblPr>
              <a:tblGrid>
                <a:gridCol w="1950375"/>
                <a:gridCol w="3290950"/>
              </a:tblGrid>
              <a:tr h="399550">
                <a:tc>
                  <a:txBody>
                    <a:bodyPr/>
                    <a:lstStyle/>
                    <a:p>
                      <a:pPr indent="0" lvl="0" marL="0" rtl="0" algn="l">
                        <a:spcBef>
                          <a:spcPts val="0"/>
                        </a:spcBef>
                        <a:spcAft>
                          <a:spcPts val="0"/>
                        </a:spcAft>
                        <a:buNone/>
                      </a:pPr>
                      <a:r>
                        <a:t/>
                      </a:r>
                      <a:endParaRPr>
                        <a:solidFill>
                          <a:schemeClr val="lt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SI2312BDS-T1-E3</a:t>
                      </a:r>
                      <a:endParaRPr>
                        <a:solidFill>
                          <a:schemeClr val="lt1"/>
                        </a:solidFill>
                        <a:latin typeface="Helvetica Neue"/>
                        <a:ea typeface="Helvetica Neue"/>
                        <a:cs typeface="Helvetica Neue"/>
                        <a:sym typeface="Helvetica Neue"/>
                      </a:endParaRPr>
                    </a:p>
                  </a:txBody>
                  <a:tcPr marT="91425" marB="91425" marR="91425" marL="91425"/>
                </a:tc>
              </a:tr>
              <a:tr h="399550">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V</a:t>
                      </a:r>
                      <a:r>
                        <a:rPr baseline="-25000" lang="en">
                          <a:solidFill>
                            <a:schemeClr val="lt1"/>
                          </a:solidFill>
                          <a:latin typeface="Helvetica Neue"/>
                          <a:ea typeface="Helvetica Neue"/>
                          <a:cs typeface="Helvetica Neue"/>
                          <a:sym typeface="Helvetica Neue"/>
                        </a:rPr>
                        <a:t>DS</a:t>
                      </a:r>
                      <a:endParaRPr>
                        <a:solidFill>
                          <a:schemeClr val="lt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20V</a:t>
                      </a:r>
                      <a:endParaRPr>
                        <a:solidFill>
                          <a:schemeClr val="lt1"/>
                        </a:solidFill>
                        <a:latin typeface="Helvetica Neue"/>
                        <a:ea typeface="Helvetica Neue"/>
                        <a:cs typeface="Helvetica Neue"/>
                        <a:sym typeface="Helvetica Neue"/>
                      </a:endParaRPr>
                    </a:p>
                  </a:txBody>
                  <a:tcPr marT="91425" marB="91425" marR="91425" marL="91425"/>
                </a:tc>
              </a:tr>
              <a:tr h="399550">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V</a:t>
                      </a:r>
                      <a:r>
                        <a:rPr baseline="-25000" lang="en">
                          <a:solidFill>
                            <a:schemeClr val="lt1"/>
                          </a:solidFill>
                          <a:latin typeface="Helvetica Neue"/>
                          <a:ea typeface="Helvetica Neue"/>
                          <a:cs typeface="Helvetica Neue"/>
                          <a:sym typeface="Helvetica Neue"/>
                        </a:rPr>
                        <a:t>GS</a:t>
                      </a:r>
                      <a:endParaRPr baseline="-25000">
                        <a:solidFill>
                          <a:schemeClr val="lt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8V</a:t>
                      </a:r>
                      <a:endParaRPr>
                        <a:solidFill>
                          <a:schemeClr val="lt1"/>
                        </a:solidFill>
                        <a:latin typeface="Helvetica Neue"/>
                        <a:ea typeface="Helvetica Neue"/>
                        <a:cs typeface="Helvetica Neue"/>
                        <a:sym typeface="Helvetica Neue"/>
                      </a:endParaRPr>
                    </a:p>
                  </a:txBody>
                  <a:tcPr marT="91425" marB="91425" marR="91425" marL="91425"/>
                </a:tc>
              </a:tr>
              <a:tr h="399550">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I</a:t>
                      </a:r>
                      <a:r>
                        <a:rPr baseline="-25000" lang="en">
                          <a:solidFill>
                            <a:schemeClr val="lt1"/>
                          </a:solidFill>
                          <a:latin typeface="Helvetica Neue"/>
                          <a:ea typeface="Helvetica Neue"/>
                          <a:cs typeface="Helvetica Neue"/>
                          <a:sym typeface="Helvetica Neue"/>
                        </a:rPr>
                        <a:t>D</a:t>
                      </a:r>
                      <a:r>
                        <a:rPr lang="en">
                          <a:solidFill>
                            <a:schemeClr val="lt1"/>
                          </a:solidFill>
                          <a:latin typeface="Helvetica Neue"/>
                          <a:ea typeface="Helvetica Neue"/>
                          <a:cs typeface="Helvetica Neue"/>
                          <a:sym typeface="Helvetica Neue"/>
                        </a:rPr>
                        <a:t> (5 seconds)</a:t>
                      </a:r>
                      <a:endParaRPr>
                        <a:solidFill>
                          <a:schemeClr val="lt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5.0A</a:t>
                      </a:r>
                      <a:endParaRPr>
                        <a:solidFill>
                          <a:schemeClr val="lt1"/>
                        </a:solidFill>
                        <a:latin typeface="Helvetica Neue"/>
                        <a:ea typeface="Helvetica Neue"/>
                        <a:cs typeface="Helvetica Neue"/>
                        <a:sym typeface="Helvetica Neue"/>
                      </a:endParaRPr>
                    </a:p>
                  </a:txBody>
                  <a:tcPr marT="91425" marB="91425" marR="91425" marL="91425"/>
                </a:tc>
              </a:tr>
              <a:tr h="399550">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I</a:t>
                      </a:r>
                      <a:r>
                        <a:rPr baseline="-25000" lang="en">
                          <a:solidFill>
                            <a:schemeClr val="lt1"/>
                          </a:solidFill>
                          <a:latin typeface="Helvetica Neue"/>
                          <a:ea typeface="Helvetica Neue"/>
                          <a:cs typeface="Helvetica Neue"/>
                          <a:sym typeface="Helvetica Neue"/>
                        </a:rPr>
                        <a:t>D</a:t>
                      </a:r>
                      <a:r>
                        <a:rPr lang="en">
                          <a:solidFill>
                            <a:schemeClr val="lt1"/>
                          </a:solidFill>
                          <a:latin typeface="Helvetica Neue"/>
                          <a:ea typeface="Helvetica Neue"/>
                          <a:cs typeface="Helvetica Neue"/>
                          <a:sym typeface="Helvetica Neue"/>
                        </a:rPr>
                        <a:t> (Steady State)</a:t>
                      </a:r>
                      <a:endParaRPr>
                        <a:solidFill>
                          <a:schemeClr val="lt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3.9A</a:t>
                      </a:r>
                      <a:endParaRPr>
                        <a:solidFill>
                          <a:schemeClr val="lt1"/>
                        </a:solidFill>
                        <a:latin typeface="Helvetica Neue"/>
                        <a:ea typeface="Helvetica Neue"/>
                        <a:cs typeface="Helvetica Neue"/>
                        <a:sym typeface="Helvetica Neue"/>
                      </a:endParaRPr>
                    </a:p>
                  </a:txBody>
                  <a:tcPr marT="91425" marB="91425" marR="91425" marL="91425"/>
                </a:tc>
              </a:tr>
              <a:tr h="399550">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P</a:t>
                      </a:r>
                      <a:r>
                        <a:rPr baseline="-25000" lang="en">
                          <a:solidFill>
                            <a:schemeClr val="lt1"/>
                          </a:solidFill>
                          <a:latin typeface="Helvetica Neue"/>
                          <a:ea typeface="Helvetica Neue"/>
                          <a:cs typeface="Helvetica Neue"/>
                          <a:sym typeface="Helvetica Neue"/>
                        </a:rPr>
                        <a:t>D</a:t>
                      </a:r>
                      <a:r>
                        <a:rPr lang="en">
                          <a:solidFill>
                            <a:schemeClr val="lt1"/>
                          </a:solidFill>
                          <a:latin typeface="Helvetica Neue"/>
                          <a:ea typeface="Helvetica Neue"/>
                          <a:cs typeface="Helvetica Neue"/>
                          <a:sym typeface="Helvetica Neue"/>
                        </a:rPr>
                        <a:t> (5 seconds)</a:t>
                      </a:r>
                      <a:endParaRPr>
                        <a:solidFill>
                          <a:schemeClr val="lt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1.25W</a:t>
                      </a:r>
                      <a:endParaRPr>
                        <a:solidFill>
                          <a:schemeClr val="lt1"/>
                        </a:solidFill>
                        <a:latin typeface="Helvetica Neue"/>
                        <a:ea typeface="Helvetica Neue"/>
                        <a:cs typeface="Helvetica Neue"/>
                        <a:sym typeface="Helvetica Neue"/>
                      </a:endParaRPr>
                    </a:p>
                  </a:txBody>
                  <a:tcPr marT="91425" marB="91425" marR="91425" marL="91425"/>
                </a:tc>
              </a:tr>
              <a:tr h="399550">
                <a:tc>
                  <a:txBody>
                    <a:bodyPr/>
                    <a:lstStyle/>
                    <a:p>
                      <a:pPr indent="0" lvl="0" marL="0" rtl="0" algn="l">
                        <a:spcBef>
                          <a:spcPts val="0"/>
                        </a:spcBef>
                        <a:spcAft>
                          <a:spcPts val="0"/>
                        </a:spcAft>
                        <a:buClr>
                          <a:schemeClr val="dk1"/>
                        </a:buClr>
                        <a:buSzPts val="1100"/>
                        <a:buFont typeface="Arial"/>
                        <a:buNone/>
                      </a:pPr>
                      <a:r>
                        <a:rPr lang="en">
                          <a:solidFill>
                            <a:schemeClr val="lt1"/>
                          </a:solidFill>
                          <a:latin typeface="Helvetica Neue"/>
                          <a:ea typeface="Helvetica Neue"/>
                          <a:cs typeface="Helvetica Neue"/>
                          <a:sym typeface="Helvetica Neue"/>
                        </a:rPr>
                        <a:t>P</a:t>
                      </a:r>
                      <a:r>
                        <a:rPr baseline="-25000" lang="en">
                          <a:solidFill>
                            <a:schemeClr val="lt1"/>
                          </a:solidFill>
                          <a:latin typeface="Helvetica Neue"/>
                          <a:ea typeface="Helvetica Neue"/>
                          <a:cs typeface="Helvetica Neue"/>
                          <a:sym typeface="Helvetica Neue"/>
                        </a:rPr>
                        <a:t>D</a:t>
                      </a:r>
                      <a:r>
                        <a:rPr lang="en">
                          <a:solidFill>
                            <a:schemeClr val="lt1"/>
                          </a:solidFill>
                          <a:latin typeface="Helvetica Neue"/>
                          <a:ea typeface="Helvetica Neue"/>
                          <a:cs typeface="Helvetica Neue"/>
                          <a:sym typeface="Helvetica Neue"/>
                        </a:rPr>
                        <a:t> (Steady State)</a:t>
                      </a:r>
                      <a:endParaRPr>
                        <a:solidFill>
                          <a:schemeClr val="lt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0.75W</a:t>
                      </a:r>
                      <a:endParaRPr>
                        <a:solidFill>
                          <a:schemeClr val="lt1"/>
                        </a:solidFill>
                        <a:latin typeface="Helvetica Neue"/>
                        <a:ea typeface="Helvetica Neue"/>
                        <a:cs typeface="Helvetica Neue"/>
                        <a:sym typeface="Helvetica Neue"/>
                      </a:endParaRPr>
                    </a:p>
                  </a:txBody>
                  <a:tcPr marT="91425" marB="91425" marR="91425" marL="91425"/>
                </a:tc>
              </a:tr>
              <a:tr h="399550">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Type</a:t>
                      </a:r>
                      <a:endParaRPr>
                        <a:solidFill>
                          <a:schemeClr val="lt1"/>
                        </a:solidFill>
                        <a:latin typeface="Helvetica Neue"/>
                        <a:ea typeface="Helvetica Neue"/>
                        <a:cs typeface="Helvetica Neue"/>
                        <a:sym typeface="Helvetica Neue"/>
                      </a:endParaRPr>
                    </a:p>
                  </a:txBody>
                  <a:tcPr marT="91425" marB="91425" marR="91425" marL="91425"/>
                </a:tc>
                <a:tc>
                  <a:txBody>
                    <a:bodyPr/>
                    <a:lstStyle/>
                    <a:p>
                      <a:pPr indent="0" lvl="0" marL="0" rtl="0" algn="l">
                        <a:spcBef>
                          <a:spcPts val="0"/>
                        </a:spcBef>
                        <a:spcAft>
                          <a:spcPts val="0"/>
                        </a:spcAft>
                        <a:buNone/>
                      </a:pPr>
                      <a:r>
                        <a:rPr lang="en">
                          <a:solidFill>
                            <a:schemeClr val="lt1"/>
                          </a:solidFill>
                          <a:latin typeface="Helvetica Neue"/>
                          <a:ea typeface="Helvetica Neue"/>
                          <a:cs typeface="Helvetica Neue"/>
                          <a:sym typeface="Helvetica Neue"/>
                        </a:rPr>
                        <a:t>N-Channel, Enhancement</a:t>
                      </a:r>
                      <a:endParaRPr>
                        <a:solidFill>
                          <a:schemeClr val="lt1"/>
                        </a:solidFill>
                        <a:latin typeface="Helvetica Neue"/>
                        <a:ea typeface="Helvetica Neue"/>
                        <a:cs typeface="Helvetica Neue"/>
                        <a:sym typeface="Helvetica Neue"/>
                      </a:endParaRPr>
                    </a:p>
                  </a:txBody>
                  <a:tcPr marT="91425" marB="91425" marR="91425" marL="91425"/>
                </a:tc>
              </a:tr>
            </a:tbl>
          </a:graphicData>
        </a:graphic>
      </p:graphicFrame>
    </p:spTree>
  </p:cSld>
  <p:clrMapOvr>
    <a:masterClrMapping/>
  </p:clrMapOvr>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000000"/>
        </a:solidFill>
      </p:bgPr>
    </p:bg>
    <p:spTree>
      <p:nvGrpSpPr>
        <p:cNvPr id="1657" name="Shape 1657"/>
        <p:cNvGrpSpPr/>
        <p:nvPr/>
      </p:nvGrpSpPr>
      <p:grpSpPr>
        <a:xfrm>
          <a:off x="0" y="0"/>
          <a:ext cx="0" cy="0"/>
          <a:chOff x="0" y="0"/>
          <a:chExt cx="0" cy="0"/>
        </a:xfrm>
      </p:grpSpPr>
      <p:sp>
        <p:nvSpPr>
          <p:cNvPr id="1658" name="Google Shape;1658;p1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FFFF"/>
                </a:solidFill>
                <a:latin typeface="Helvetica Neue"/>
                <a:ea typeface="Helvetica Neue"/>
                <a:cs typeface="Helvetica Neue"/>
                <a:sym typeface="Helvetica Neue"/>
              </a:rPr>
              <a:t>Check Transistor Works</a:t>
            </a:r>
            <a:endParaRPr b="1">
              <a:solidFill>
                <a:srgbClr val="FFFFFF"/>
              </a:solidFill>
              <a:latin typeface="Helvetica Neue"/>
              <a:ea typeface="Helvetica Neue"/>
              <a:cs typeface="Helvetica Neue"/>
              <a:sym typeface="Helvetica Neue"/>
            </a:endParaRPr>
          </a:p>
        </p:txBody>
      </p:sp>
      <p:sp>
        <p:nvSpPr>
          <p:cNvPr id="1659" name="Google Shape;1659;p144"/>
          <p:cNvSpPr txBox="1"/>
          <p:nvPr>
            <p:ph idx="1" type="body"/>
          </p:nvPr>
        </p:nvSpPr>
        <p:spPr>
          <a:xfrm>
            <a:off x="311700" y="1034625"/>
            <a:ext cx="3954300" cy="31386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Clr>
                <a:schemeClr val="lt1"/>
              </a:buClr>
              <a:buSzPts val="2000"/>
              <a:buFont typeface="Open Sans"/>
              <a:buChar char="●"/>
            </a:pPr>
            <a:r>
              <a:rPr lang="en" sz="2000">
                <a:solidFill>
                  <a:schemeClr val="lt1"/>
                </a:solidFill>
                <a:latin typeface="Open Sans"/>
                <a:ea typeface="Open Sans"/>
                <a:cs typeface="Open Sans"/>
                <a:sym typeface="Open Sans"/>
              </a:rPr>
              <a:t>Below the maximum current/power of the transistor and above the current needed to ignite the ematch</a:t>
            </a:r>
            <a:br>
              <a:rPr lang="en" sz="2000">
                <a:solidFill>
                  <a:schemeClr val="lt1"/>
                </a:solidFill>
                <a:latin typeface="Open Sans"/>
                <a:ea typeface="Open Sans"/>
                <a:cs typeface="Open Sans"/>
                <a:sym typeface="Open Sans"/>
              </a:rPr>
            </a:br>
            <a:br>
              <a:rPr lang="en" sz="2000">
                <a:solidFill>
                  <a:schemeClr val="lt1"/>
                </a:solidFill>
                <a:latin typeface="Open Sans"/>
                <a:ea typeface="Open Sans"/>
                <a:cs typeface="Open Sans"/>
                <a:sym typeface="Open Sans"/>
              </a:rPr>
            </a:br>
            <a:endParaRPr baseline="-25000" sz="2000">
              <a:solidFill>
                <a:schemeClr val="lt1"/>
              </a:solidFill>
              <a:latin typeface="Open Sans"/>
              <a:ea typeface="Open Sans"/>
              <a:cs typeface="Open Sans"/>
              <a:sym typeface="Open Sans"/>
            </a:endParaRPr>
          </a:p>
        </p:txBody>
      </p:sp>
      <p:pic>
        <p:nvPicPr>
          <p:cNvPr id="1660" name="Google Shape;1660;p144"/>
          <p:cNvPicPr preferRelativeResize="0"/>
          <p:nvPr/>
        </p:nvPicPr>
        <p:blipFill>
          <a:blip r:embed="rId3">
            <a:alphaModFix/>
          </a:blip>
          <a:stretch>
            <a:fillRect/>
          </a:stretch>
        </p:blipFill>
        <p:spPr>
          <a:xfrm>
            <a:off x="49338" y="4383814"/>
            <a:ext cx="770026" cy="770026"/>
          </a:xfrm>
          <a:prstGeom prst="rect">
            <a:avLst/>
          </a:prstGeom>
          <a:noFill/>
          <a:ln>
            <a:noFill/>
          </a:ln>
        </p:spPr>
      </p:pic>
      <p:sp>
        <p:nvSpPr>
          <p:cNvPr id="1661" name="Google Shape;1661;p14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62" name="Google Shape;1662;p144"/>
          <p:cNvPicPr preferRelativeResize="0"/>
          <p:nvPr/>
        </p:nvPicPr>
        <p:blipFill>
          <a:blip r:embed="rId4">
            <a:alphaModFix/>
          </a:blip>
          <a:stretch>
            <a:fillRect/>
          </a:stretch>
        </p:blipFill>
        <p:spPr>
          <a:xfrm>
            <a:off x="4572001" y="491938"/>
            <a:ext cx="4186526" cy="4223976"/>
          </a:xfrm>
          <a:prstGeom prst="rect">
            <a:avLst/>
          </a:prstGeom>
          <a:noFill/>
          <a:ln>
            <a:noFill/>
          </a:ln>
        </p:spPr>
      </p:pic>
    </p:spTree>
  </p:cSld>
  <p:clrMapOvr>
    <a:masterClrMapping/>
  </p:clrMapOvr>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000000"/>
        </a:solidFill>
      </p:bgPr>
    </p:bg>
    <p:spTree>
      <p:nvGrpSpPr>
        <p:cNvPr id="1666" name="Shape 1666"/>
        <p:cNvGrpSpPr/>
        <p:nvPr/>
      </p:nvGrpSpPr>
      <p:grpSpPr>
        <a:xfrm>
          <a:off x="0" y="0"/>
          <a:ext cx="0" cy="0"/>
          <a:chOff x="0" y="0"/>
          <a:chExt cx="0" cy="0"/>
        </a:xfrm>
      </p:grpSpPr>
      <p:sp>
        <p:nvSpPr>
          <p:cNvPr id="1667" name="Google Shape;1667;p14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FFFF"/>
                </a:solidFill>
                <a:latin typeface="Helvetica Neue"/>
                <a:ea typeface="Helvetica Neue"/>
                <a:cs typeface="Helvetica Neue"/>
                <a:sym typeface="Helvetica Neue"/>
              </a:rPr>
              <a:t>Resistor Calculations</a:t>
            </a:r>
            <a:endParaRPr b="1">
              <a:solidFill>
                <a:srgbClr val="FFFFFF"/>
              </a:solidFill>
              <a:latin typeface="Helvetica Neue"/>
              <a:ea typeface="Helvetica Neue"/>
              <a:cs typeface="Helvetica Neue"/>
              <a:sym typeface="Helvetica Neue"/>
            </a:endParaRPr>
          </a:p>
        </p:txBody>
      </p:sp>
      <p:pic>
        <p:nvPicPr>
          <p:cNvPr id="1668" name="Google Shape;1668;p145"/>
          <p:cNvPicPr preferRelativeResize="0"/>
          <p:nvPr/>
        </p:nvPicPr>
        <p:blipFill>
          <a:blip r:embed="rId3">
            <a:alphaModFix/>
          </a:blip>
          <a:stretch>
            <a:fillRect/>
          </a:stretch>
        </p:blipFill>
        <p:spPr>
          <a:xfrm>
            <a:off x="49338" y="4383814"/>
            <a:ext cx="770026" cy="770026"/>
          </a:xfrm>
          <a:prstGeom prst="rect">
            <a:avLst/>
          </a:prstGeom>
          <a:noFill/>
          <a:ln>
            <a:noFill/>
          </a:ln>
        </p:spPr>
      </p:pic>
      <p:sp>
        <p:nvSpPr>
          <p:cNvPr id="1669" name="Google Shape;1669;p1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70" name="Google Shape;1670;p145"/>
          <p:cNvPicPr preferRelativeResize="0"/>
          <p:nvPr/>
        </p:nvPicPr>
        <p:blipFill rotWithShape="1">
          <a:blip r:embed="rId4">
            <a:alphaModFix/>
          </a:blip>
          <a:srcRect b="51822" l="0" r="0" t="8648"/>
          <a:stretch/>
        </p:blipFill>
        <p:spPr>
          <a:xfrm>
            <a:off x="1734000" y="2069000"/>
            <a:ext cx="5360151" cy="2825025"/>
          </a:xfrm>
          <a:prstGeom prst="rect">
            <a:avLst/>
          </a:prstGeom>
          <a:noFill/>
          <a:ln>
            <a:noFill/>
          </a:ln>
        </p:spPr>
      </p:pic>
      <p:sp>
        <p:nvSpPr>
          <p:cNvPr id="1671" name="Google Shape;1671;p145"/>
          <p:cNvSpPr txBox="1"/>
          <p:nvPr>
            <p:ph idx="1" type="body"/>
          </p:nvPr>
        </p:nvSpPr>
        <p:spPr>
          <a:xfrm>
            <a:off x="311700" y="1034625"/>
            <a:ext cx="8468100" cy="31386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Clr>
                <a:schemeClr val="lt1"/>
              </a:buClr>
              <a:buSzPts val="2000"/>
              <a:buFont typeface="Open Sans"/>
              <a:buChar char="●"/>
            </a:pPr>
            <a:r>
              <a:rPr lang="en" sz="2000">
                <a:solidFill>
                  <a:schemeClr val="lt1"/>
                </a:solidFill>
                <a:latin typeface="Open Sans"/>
                <a:ea typeface="Open Sans"/>
                <a:cs typeface="Open Sans"/>
                <a:sym typeface="Open Sans"/>
              </a:rPr>
              <a:t>When gate closed, can approximate current through ematch as current through resistors</a:t>
            </a:r>
            <a:br>
              <a:rPr lang="en" sz="2000">
                <a:solidFill>
                  <a:schemeClr val="lt1"/>
                </a:solidFill>
                <a:latin typeface="Open Sans"/>
                <a:ea typeface="Open Sans"/>
                <a:cs typeface="Open Sans"/>
                <a:sym typeface="Open Sans"/>
              </a:rPr>
            </a:br>
            <a:endParaRPr baseline="-25000" sz="2000">
              <a:solidFill>
                <a:schemeClr val="lt1"/>
              </a:solidFill>
              <a:latin typeface="Open Sans"/>
              <a:ea typeface="Open Sans"/>
              <a:cs typeface="Open Sans"/>
              <a:sym typeface="Open Sans"/>
            </a:endParaRPr>
          </a:p>
        </p:txBody>
      </p:sp>
    </p:spTree>
  </p:cSld>
  <p:clrMapOvr>
    <a:masterClrMapping/>
  </p:clrMapOvr>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000000"/>
        </a:solidFill>
      </p:bgPr>
    </p:bg>
    <p:spTree>
      <p:nvGrpSpPr>
        <p:cNvPr id="1675" name="Shape 1675"/>
        <p:cNvGrpSpPr/>
        <p:nvPr/>
      </p:nvGrpSpPr>
      <p:grpSpPr>
        <a:xfrm>
          <a:off x="0" y="0"/>
          <a:ext cx="0" cy="0"/>
          <a:chOff x="0" y="0"/>
          <a:chExt cx="0" cy="0"/>
        </a:xfrm>
      </p:grpSpPr>
      <p:sp>
        <p:nvSpPr>
          <p:cNvPr id="1676" name="Google Shape;1676;p14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FFFF"/>
                </a:solidFill>
                <a:latin typeface="Helvetica Neue"/>
                <a:ea typeface="Helvetica Neue"/>
                <a:cs typeface="Helvetica Neue"/>
                <a:sym typeface="Helvetica Neue"/>
              </a:rPr>
              <a:t>Resistor Calculations</a:t>
            </a:r>
            <a:endParaRPr b="1">
              <a:solidFill>
                <a:srgbClr val="FFFFFF"/>
              </a:solidFill>
              <a:latin typeface="Helvetica Neue"/>
              <a:ea typeface="Helvetica Neue"/>
              <a:cs typeface="Helvetica Neue"/>
              <a:sym typeface="Helvetica Neue"/>
            </a:endParaRPr>
          </a:p>
        </p:txBody>
      </p:sp>
      <p:pic>
        <p:nvPicPr>
          <p:cNvPr id="1677" name="Google Shape;1677;p146"/>
          <p:cNvPicPr preferRelativeResize="0"/>
          <p:nvPr/>
        </p:nvPicPr>
        <p:blipFill>
          <a:blip r:embed="rId3">
            <a:alphaModFix/>
          </a:blip>
          <a:stretch>
            <a:fillRect/>
          </a:stretch>
        </p:blipFill>
        <p:spPr>
          <a:xfrm>
            <a:off x="49338" y="4383814"/>
            <a:ext cx="770026" cy="770026"/>
          </a:xfrm>
          <a:prstGeom prst="rect">
            <a:avLst/>
          </a:prstGeom>
          <a:noFill/>
          <a:ln>
            <a:noFill/>
          </a:ln>
        </p:spPr>
      </p:pic>
      <p:sp>
        <p:nvSpPr>
          <p:cNvPr id="1678" name="Google Shape;1678;p14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79" name="Google Shape;1679;p146"/>
          <p:cNvPicPr preferRelativeResize="0"/>
          <p:nvPr/>
        </p:nvPicPr>
        <p:blipFill rotWithShape="1">
          <a:blip r:embed="rId4">
            <a:alphaModFix/>
          </a:blip>
          <a:srcRect b="22919" l="740" r="48904" t="46834"/>
          <a:stretch/>
        </p:blipFill>
        <p:spPr>
          <a:xfrm>
            <a:off x="1433650" y="2129075"/>
            <a:ext cx="3403950" cy="2726024"/>
          </a:xfrm>
          <a:prstGeom prst="rect">
            <a:avLst/>
          </a:prstGeom>
          <a:noFill/>
          <a:ln>
            <a:noFill/>
          </a:ln>
        </p:spPr>
      </p:pic>
      <p:sp>
        <p:nvSpPr>
          <p:cNvPr id="1680" name="Google Shape;1680;p146"/>
          <p:cNvSpPr txBox="1"/>
          <p:nvPr>
            <p:ph idx="1" type="body"/>
          </p:nvPr>
        </p:nvSpPr>
        <p:spPr>
          <a:xfrm>
            <a:off x="311700" y="1034625"/>
            <a:ext cx="8468100" cy="9306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Clr>
                <a:schemeClr val="lt1"/>
              </a:buClr>
              <a:buSzPts val="2000"/>
              <a:buFont typeface="Open Sans"/>
              <a:buChar char="●"/>
            </a:pPr>
            <a:r>
              <a:rPr lang="en" sz="2000">
                <a:solidFill>
                  <a:schemeClr val="lt1"/>
                </a:solidFill>
                <a:latin typeface="Open Sans"/>
                <a:ea typeface="Open Sans"/>
                <a:cs typeface="Open Sans"/>
                <a:sym typeface="Open Sans"/>
              </a:rPr>
              <a:t>Ensure not too much voltage over sensing pin (&lt; 3.3V)</a:t>
            </a:r>
            <a:endParaRPr baseline="-25000" sz="2000">
              <a:solidFill>
                <a:schemeClr val="lt1"/>
              </a:solidFill>
              <a:latin typeface="Open Sans"/>
              <a:ea typeface="Open Sans"/>
              <a:cs typeface="Open Sans"/>
              <a:sym typeface="Open Sans"/>
            </a:endParaRPr>
          </a:p>
        </p:txBody>
      </p:sp>
      <p:pic>
        <p:nvPicPr>
          <p:cNvPr id="1681" name="Google Shape;1681;p146"/>
          <p:cNvPicPr preferRelativeResize="0"/>
          <p:nvPr/>
        </p:nvPicPr>
        <p:blipFill rotWithShape="1">
          <a:blip r:embed="rId4">
            <a:alphaModFix/>
          </a:blip>
          <a:srcRect b="4578" l="0" r="70898" t="76670"/>
          <a:stretch/>
        </p:blipFill>
        <p:spPr>
          <a:xfrm>
            <a:off x="5081325" y="2455866"/>
            <a:ext cx="2412449" cy="2072451"/>
          </a:xfrm>
          <a:prstGeom prst="rect">
            <a:avLst/>
          </a:prstGeom>
          <a:noFill/>
          <a:ln>
            <a:noFill/>
          </a:ln>
        </p:spPr>
      </p:pic>
    </p:spTree>
  </p:cSld>
  <p:clrMapOvr>
    <a:masterClrMapping/>
  </p:clrMapOvr>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000000"/>
        </a:solidFill>
      </p:bgPr>
    </p:bg>
    <p:spTree>
      <p:nvGrpSpPr>
        <p:cNvPr id="1685" name="Shape 1685"/>
        <p:cNvGrpSpPr/>
        <p:nvPr/>
      </p:nvGrpSpPr>
      <p:grpSpPr>
        <a:xfrm>
          <a:off x="0" y="0"/>
          <a:ext cx="0" cy="0"/>
          <a:chOff x="0" y="0"/>
          <a:chExt cx="0" cy="0"/>
        </a:xfrm>
      </p:grpSpPr>
      <p:sp>
        <p:nvSpPr>
          <p:cNvPr id="1686" name="Google Shape;1686;p14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FFFFFF"/>
                </a:solidFill>
                <a:latin typeface="Helvetica Neue"/>
                <a:ea typeface="Helvetica Neue"/>
                <a:cs typeface="Helvetica Neue"/>
                <a:sym typeface="Helvetica Neue"/>
              </a:rPr>
              <a:t>Pyro Schematic</a:t>
            </a:r>
            <a:endParaRPr b="1">
              <a:solidFill>
                <a:srgbClr val="FFFFFF"/>
              </a:solidFill>
              <a:latin typeface="Helvetica Neue"/>
              <a:ea typeface="Helvetica Neue"/>
              <a:cs typeface="Helvetica Neue"/>
              <a:sym typeface="Helvetica Neue"/>
            </a:endParaRPr>
          </a:p>
        </p:txBody>
      </p:sp>
      <p:pic>
        <p:nvPicPr>
          <p:cNvPr id="1687" name="Google Shape;1687;p147"/>
          <p:cNvPicPr preferRelativeResize="0"/>
          <p:nvPr/>
        </p:nvPicPr>
        <p:blipFill>
          <a:blip r:embed="rId3">
            <a:alphaModFix/>
          </a:blip>
          <a:stretch>
            <a:fillRect/>
          </a:stretch>
        </p:blipFill>
        <p:spPr>
          <a:xfrm>
            <a:off x="49338" y="4383814"/>
            <a:ext cx="770026" cy="770026"/>
          </a:xfrm>
          <a:prstGeom prst="rect">
            <a:avLst/>
          </a:prstGeom>
          <a:noFill/>
          <a:ln>
            <a:noFill/>
          </a:ln>
        </p:spPr>
      </p:pic>
      <p:sp>
        <p:nvSpPr>
          <p:cNvPr id="1688" name="Google Shape;1688;p1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89" name="Google Shape;1689;p147"/>
          <p:cNvPicPr preferRelativeResize="0"/>
          <p:nvPr/>
        </p:nvPicPr>
        <p:blipFill>
          <a:blip r:embed="rId4">
            <a:alphaModFix/>
          </a:blip>
          <a:stretch>
            <a:fillRect/>
          </a:stretch>
        </p:blipFill>
        <p:spPr>
          <a:xfrm>
            <a:off x="1856725" y="1017725"/>
            <a:ext cx="5214173" cy="4050400"/>
          </a:xfrm>
          <a:prstGeom prst="rect">
            <a:avLst/>
          </a:prstGeom>
          <a:noFill/>
          <a:ln>
            <a:noFill/>
          </a:ln>
        </p:spPr>
      </p:pic>
    </p:spTree>
  </p:cSld>
  <p:clrMapOvr>
    <a:masterClrMapping/>
  </p:clrMapOvr>
</p:sld>
</file>

<file path=ppt/slides/slide1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93" name="Shape 1693"/>
        <p:cNvGrpSpPr/>
        <p:nvPr/>
      </p:nvGrpSpPr>
      <p:grpSpPr>
        <a:xfrm>
          <a:off x="0" y="0"/>
          <a:ext cx="0" cy="0"/>
          <a:chOff x="0" y="0"/>
          <a:chExt cx="0" cy="0"/>
        </a:xfrm>
      </p:grpSpPr>
      <p:sp>
        <p:nvSpPr>
          <p:cNvPr id="1694" name="Google Shape;1694;p14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Pyros- Layout</a:t>
            </a:r>
            <a:endParaRPr>
              <a:solidFill>
                <a:srgbClr val="AF1F39"/>
              </a:solidFill>
            </a:endParaRPr>
          </a:p>
        </p:txBody>
      </p:sp>
      <p:sp>
        <p:nvSpPr>
          <p:cNvPr id="1695" name="Google Shape;1695;p14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96" name="Google Shape;1696;p148"/>
          <p:cNvPicPr preferRelativeResize="0"/>
          <p:nvPr/>
        </p:nvPicPr>
        <p:blipFill rotWithShape="1">
          <a:blip r:embed="rId3">
            <a:alphaModFix/>
          </a:blip>
          <a:srcRect b="0" l="0" r="19672" t="0"/>
          <a:stretch/>
        </p:blipFill>
        <p:spPr>
          <a:xfrm>
            <a:off x="2021275" y="1235850"/>
            <a:ext cx="3958850" cy="3820975"/>
          </a:xfrm>
          <a:prstGeom prst="rect">
            <a:avLst/>
          </a:prstGeom>
          <a:noFill/>
          <a:ln>
            <a:noFill/>
          </a:ln>
        </p:spPr>
      </p:pic>
    </p:spTree>
  </p:cSld>
  <p:clrMapOvr>
    <a:masterClrMapping/>
  </p:clrMapOvr>
</p:sld>
</file>

<file path=ppt/slides/slide1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00" name="Shape 1700"/>
        <p:cNvGrpSpPr/>
        <p:nvPr/>
      </p:nvGrpSpPr>
      <p:grpSpPr>
        <a:xfrm>
          <a:off x="0" y="0"/>
          <a:ext cx="0" cy="0"/>
          <a:chOff x="0" y="0"/>
          <a:chExt cx="0" cy="0"/>
        </a:xfrm>
      </p:grpSpPr>
      <p:sp>
        <p:nvSpPr>
          <p:cNvPr id="1701" name="Google Shape;1701;p14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Questions?</a:t>
            </a:r>
            <a:endParaRPr/>
          </a:p>
        </p:txBody>
      </p:sp>
      <p:sp>
        <p:nvSpPr>
          <p:cNvPr id="1702" name="Google Shape;1702;p1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06" name="Shape 1706"/>
        <p:cNvGrpSpPr/>
        <p:nvPr/>
      </p:nvGrpSpPr>
      <p:grpSpPr>
        <a:xfrm>
          <a:off x="0" y="0"/>
          <a:ext cx="0" cy="0"/>
          <a:chOff x="0" y="0"/>
          <a:chExt cx="0" cy="0"/>
        </a:xfrm>
      </p:grpSpPr>
      <p:sp>
        <p:nvSpPr>
          <p:cNvPr id="1707" name="Google Shape;1707;p15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Avionics Bay</a:t>
            </a:r>
            <a:endParaRPr/>
          </a:p>
        </p:txBody>
      </p:sp>
      <p:sp>
        <p:nvSpPr>
          <p:cNvPr id="1708" name="Google Shape;1708;p15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709" name="Google Shape;1709;p150"/>
          <p:cNvPicPr preferRelativeResize="0"/>
          <p:nvPr/>
        </p:nvPicPr>
        <p:blipFill>
          <a:blip r:embed="rId3">
            <a:alphaModFix/>
          </a:blip>
          <a:stretch>
            <a:fillRect/>
          </a:stretch>
        </p:blipFill>
        <p:spPr>
          <a:xfrm>
            <a:off x="1735025" y="935325"/>
            <a:ext cx="5673954" cy="3820973"/>
          </a:xfrm>
          <a:prstGeom prst="rect">
            <a:avLst/>
          </a:prstGeom>
          <a:noFill/>
          <a:ln>
            <a:noFill/>
          </a:ln>
        </p:spPr>
      </p:pic>
    </p:spTree>
  </p:cSld>
  <p:clrMapOvr>
    <a:masterClrMapping/>
  </p:clrMapOvr>
</p:sld>
</file>

<file path=ppt/slides/slide1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3" name="Shape 1713"/>
        <p:cNvGrpSpPr/>
        <p:nvPr/>
      </p:nvGrpSpPr>
      <p:grpSpPr>
        <a:xfrm>
          <a:off x="0" y="0"/>
          <a:ext cx="0" cy="0"/>
          <a:chOff x="0" y="0"/>
          <a:chExt cx="0" cy="0"/>
        </a:xfrm>
      </p:grpSpPr>
      <p:sp>
        <p:nvSpPr>
          <p:cNvPr id="1714" name="Google Shape;1714;p151"/>
          <p:cNvSpPr txBox="1"/>
          <p:nvPr>
            <p:ph type="ctrTitle"/>
          </p:nvPr>
        </p:nvSpPr>
        <p:spPr>
          <a:xfrm>
            <a:off x="393150" y="3307025"/>
            <a:ext cx="8357700" cy="1113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990"/>
              <a:buFont typeface="Arial"/>
              <a:buNone/>
            </a:pPr>
            <a:r>
              <a:rPr lang="en" sz="3600">
                <a:solidFill>
                  <a:srgbClr val="990000"/>
                </a:solidFill>
              </a:rPr>
              <a:t>Project Prometheus: </a:t>
            </a:r>
            <a:endParaRPr sz="3600">
              <a:solidFill>
                <a:srgbClr val="990000"/>
              </a:solidFill>
            </a:endParaRPr>
          </a:p>
          <a:p>
            <a:pPr indent="0" lvl="0" marL="0" rtl="0" algn="ctr">
              <a:spcBef>
                <a:spcPts val="0"/>
              </a:spcBef>
              <a:spcAft>
                <a:spcPts val="0"/>
              </a:spcAft>
              <a:buClr>
                <a:schemeClr val="dk1"/>
              </a:buClr>
              <a:buSzPts val="990"/>
              <a:buFont typeface="Arial"/>
              <a:buNone/>
            </a:pPr>
            <a:r>
              <a:rPr lang="en" sz="3600">
                <a:solidFill>
                  <a:srgbClr val="990000"/>
                </a:solidFill>
              </a:rPr>
              <a:t>Propulsion</a:t>
            </a:r>
            <a:endParaRPr b="0" sz="3600">
              <a:solidFill>
                <a:srgbClr val="99999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Parachute Bags</a:t>
            </a:r>
            <a:endParaRPr>
              <a:solidFill>
                <a:srgbClr val="AF1F39"/>
              </a:solidFill>
            </a:endParaRPr>
          </a:p>
          <a:p>
            <a:pPr indent="0" lvl="0" marL="0" rtl="0" algn="l">
              <a:spcBef>
                <a:spcPts val="0"/>
              </a:spcBef>
              <a:spcAft>
                <a:spcPts val="0"/>
              </a:spcAft>
              <a:buNone/>
            </a:pPr>
            <a:r>
              <a:t/>
            </a:r>
            <a:endParaRPr>
              <a:solidFill>
                <a:srgbClr val="000000"/>
              </a:solidFill>
            </a:endParaRPr>
          </a:p>
          <a:p>
            <a:pPr indent="0" lvl="0" marL="0" rtl="0" algn="l">
              <a:spcBef>
                <a:spcPts val="0"/>
              </a:spcBef>
              <a:spcAft>
                <a:spcPts val="0"/>
              </a:spcAft>
              <a:buNone/>
            </a:pPr>
            <a:r>
              <a:t/>
            </a:r>
            <a:endParaRPr>
              <a:solidFill>
                <a:srgbClr val="000000"/>
              </a:solidFill>
            </a:endParaRPr>
          </a:p>
        </p:txBody>
      </p:sp>
      <p:sp>
        <p:nvSpPr>
          <p:cNvPr id="385" name="Google Shape;385;p26"/>
          <p:cNvSpPr txBox="1"/>
          <p:nvPr>
            <p:ph idx="1" type="body"/>
          </p:nvPr>
        </p:nvSpPr>
        <p:spPr>
          <a:xfrm>
            <a:off x="311700" y="1000075"/>
            <a:ext cx="4953600" cy="3464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000000"/>
              </a:buClr>
              <a:buSzPts val="1800"/>
              <a:buChar char="●"/>
            </a:pPr>
            <a:r>
              <a:rPr b="1" lang="en" sz="1800">
                <a:solidFill>
                  <a:srgbClr val="000000"/>
                </a:solidFill>
                <a:latin typeface="Open Sans"/>
                <a:ea typeface="Open Sans"/>
                <a:cs typeface="Open Sans"/>
                <a:sym typeface="Open Sans"/>
              </a:rPr>
              <a:t>Purpose:</a:t>
            </a:r>
            <a:r>
              <a:rPr lang="en" sz="1800">
                <a:solidFill>
                  <a:srgbClr val="000000"/>
                </a:solidFill>
              </a:rPr>
              <a:t> must fully protect parachute from black powder charge</a:t>
            </a:r>
            <a:endParaRPr sz="1800">
              <a:solidFill>
                <a:srgbClr val="000000"/>
              </a:solidFill>
            </a:endParaRPr>
          </a:p>
          <a:p>
            <a:pPr indent="-342900" lvl="1" marL="914400" rtl="0" algn="l">
              <a:spcBef>
                <a:spcPts val="0"/>
              </a:spcBef>
              <a:spcAft>
                <a:spcPts val="0"/>
              </a:spcAft>
              <a:buClr>
                <a:srgbClr val="000000"/>
              </a:buClr>
              <a:buSzPts val="1800"/>
              <a:buFont typeface="Arial"/>
              <a:buChar char="○"/>
            </a:pPr>
            <a:r>
              <a:rPr lang="en" sz="1800">
                <a:solidFill>
                  <a:schemeClr val="dk1"/>
                </a:solidFill>
              </a:rPr>
              <a:t>Fully enclosed design</a:t>
            </a:r>
            <a:endParaRPr sz="1800">
              <a:solidFill>
                <a:srgbClr val="000000"/>
              </a:solidFill>
            </a:endParaRPr>
          </a:p>
          <a:p>
            <a:pPr indent="-342900" lvl="0" marL="457200" rtl="0" algn="l">
              <a:spcBef>
                <a:spcPts val="0"/>
              </a:spcBef>
              <a:spcAft>
                <a:spcPts val="0"/>
              </a:spcAft>
              <a:buClr>
                <a:srgbClr val="000000"/>
              </a:buClr>
              <a:buSzPts val="1800"/>
              <a:buChar char="●"/>
            </a:pPr>
            <a:r>
              <a:rPr b="1" lang="en" sz="1800">
                <a:solidFill>
                  <a:srgbClr val="000000"/>
                </a:solidFill>
                <a:latin typeface="Open Sans"/>
                <a:ea typeface="Open Sans"/>
                <a:cs typeface="Open Sans"/>
                <a:sym typeface="Open Sans"/>
              </a:rPr>
              <a:t>Material:</a:t>
            </a:r>
            <a:r>
              <a:rPr lang="en" sz="1800">
                <a:solidFill>
                  <a:srgbClr val="000000"/>
                </a:solidFill>
              </a:rPr>
              <a:t> flame resistant nylon fabric</a:t>
            </a:r>
            <a:endParaRPr sz="1800">
              <a:solidFill>
                <a:srgbClr val="000000"/>
              </a:solidFill>
            </a:endParaRPr>
          </a:p>
        </p:txBody>
      </p:sp>
      <p:sp>
        <p:nvSpPr>
          <p:cNvPr id="386" name="Google Shape;386;p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87" name="Google Shape;387;p26"/>
          <p:cNvPicPr preferRelativeResize="0"/>
          <p:nvPr/>
        </p:nvPicPr>
        <p:blipFill rotWithShape="1">
          <a:blip r:embed="rId3">
            <a:alphaModFix/>
          </a:blip>
          <a:srcRect b="53141" l="13789" r="7009" t="0"/>
          <a:stretch/>
        </p:blipFill>
        <p:spPr>
          <a:xfrm rot="5400000">
            <a:off x="5279978" y="1324276"/>
            <a:ext cx="3569249" cy="2815698"/>
          </a:xfrm>
          <a:prstGeom prst="rect">
            <a:avLst/>
          </a:prstGeom>
          <a:noFill/>
          <a:ln>
            <a:noFill/>
          </a:ln>
        </p:spPr>
      </p:pic>
    </p:spTree>
  </p:cSld>
  <p:clrMapOvr>
    <a:masterClrMapping/>
  </p:clrMapOvr>
</p:sld>
</file>

<file path=ppt/slides/slide1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8" name="Shape 1718"/>
        <p:cNvGrpSpPr/>
        <p:nvPr/>
      </p:nvGrpSpPr>
      <p:grpSpPr>
        <a:xfrm>
          <a:off x="0" y="0"/>
          <a:ext cx="0" cy="0"/>
          <a:chOff x="0" y="0"/>
          <a:chExt cx="0" cy="0"/>
        </a:xfrm>
      </p:grpSpPr>
      <p:sp>
        <p:nvSpPr>
          <p:cNvPr id="1719" name="Google Shape;1719;p15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Agenda</a:t>
            </a:r>
            <a:endParaRPr>
              <a:solidFill>
                <a:srgbClr val="990000"/>
              </a:solidFill>
            </a:endParaRPr>
          </a:p>
        </p:txBody>
      </p:sp>
      <p:sp>
        <p:nvSpPr>
          <p:cNvPr id="1720" name="Google Shape;1720;p152"/>
          <p:cNvSpPr txBox="1"/>
          <p:nvPr>
            <p:ph idx="1" type="body"/>
          </p:nvPr>
        </p:nvSpPr>
        <p:spPr>
          <a:xfrm>
            <a:off x="311700" y="1000075"/>
            <a:ext cx="8520600" cy="3416400"/>
          </a:xfrm>
          <a:prstGeom prst="rect">
            <a:avLst/>
          </a:prstGeom>
        </p:spPr>
        <p:txBody>
          <a:bodyPr anchorCtr="0" anchor="t" bIns="91425" lIns="91425" spcFirstLastPara="1" rIns="91425" wrap="square" tIns="91425">
            <a:normAutofit/>
          </a:bodyPr>
          <a:lstStyle/>
          <a:p>
            <a:pPr indent="-355600" lvl="0" marL="685800" rtl="0" algn="l">
              <a:spcBef>
                <a:spcPts val="0"/>
              </a:spcBef>
              <a:spcAft>
                <a:spcPts val="0"/>
              </a:spcAft>
              <a:buClr>
                <a:schemeClr val="dk1"/>
              </a:buClr>
              <a:buSzPts val="2000"/>
              <a:buChar char="●"/>
            </a:pPr>
            <a:r>
              <a:rPr lang="en">
                <a:solidFill>
                  <a:schemeClr val="dk1"/>
                </a:solidFill>
              </a:rPr>
              <a:t>Objectives</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Requirements</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Propellant Overview</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System Overview</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Booster Motor</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Sustainer Motor</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Testing Plans</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Next Steps</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Schedule</a:t>
            </a:r>
            <a:endParaRPr sz="2200"/>
          </a:p>
        </p:txBody>
      </p:sp>
      <p:sp>
        <p:nvSpPr>
          <p:cNvPr id="1721" name="Google Shape;1721;p15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5" name="Shape 1725"/>
        <p:cNvGrpSpPr/>
        <p:nvPr/>
      </p:nvGrpSpPr>
      <p:grpSpPr>
        <a:xfrm>
          <a:off x="0" y="0"/>
          <a:ext cx="0" cy="0"/>
          <a:chOff x="0" y="0"/>
          <a:chExt cx="0" cy="0"/>
        </a:xfrm>
      </p:grpSpPr>
      <p:sp>
        <p:nvSpPr>
          <p:cNvPr id="1726" name="Google Shape;1726;p15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Objectives</a:t>
            </a:r>
            <a:endParaRPr>
              <a:solidFill>
                <a:srgbClr val="990000"/>
              </a:solidFill>
            </a:endParaRPr>
          </a:p>
        </p:txBody>
      </p:sp>
      <p:sp>
        <p:nvSpPr>
          <p:cNvPr id="1727" name="Google Shape;1727;p153"/>
          <p:cNvSpPr txBox="1"/>
          <p:nvPr>
            <p:ph idx="1" type="body"/>
          </p:nvPr>
        </p:nvSpPr>
        <p:spPr>
          <a:xfrm>
            <a:off x="311700" y="1000075"/>
            <a:ext cx="8520600" cy="3416400"/>
          </a:xfrm>
          <a:prstGeom prst="rect">
            <a:avLst/>
          </a:prstGeom>
        </p:spPr>
        <p:txBody>
          <a:bodyPr anchorCtr="0" anchor="t" bIns="91425" lIns="91425" spcFirstLastPara="1" rIns="91425" wrap="square" tIns="91425">
            <a:normAutofit/>
          </a:bodyPr>
          <a:lstStyle/>
          <a:p>
            <a:pPr indent="-342900" lvl="0" marL="685800" rtl="0" algn="l">
              <a:spcBef>
                <a:spcPts val="0"/>
              </a:spcBef>
              <a:spcAft>
                <a:spcPts val="0"/>
              </a:spcAft>
              <a:buClr>
                <a:schemeClr val="dk1"/>
              </a:buClr>
              <a:buSzPts val="1800"/>
              <a:buFont typeface="Open Sans Medium"/>
              <a:buChar char="●"/>
            </a:pPr>
            <a:r>
              <a:rPr lang="en"/>
              <a:t>Communicate proposed overall motor performance </a:t>
            </a:r>
            <a:endParaRPr/>
          </a:p>
          <a:p>
            <a:pPr indent="-342900" lvl="0" marL="685800" rtl="0" algn="l">
              <a:spcBef>
                <a:spcPts val="0"/>
              </a:spcBef>
              <a:spcAft>
                <a:spcPts val="0"/>
              </a:spcAft>
              <a:buClr>
                <a:schemeClr val="dk1"/>
              </a:buClr>
              <a:buSzPts val="1800"/>
              <a:buFont typeface="Arial"/>
              <a:buChar char="●"/>
            </a:pPr>
            <a:r>
              <a:rPr lang="en"/>
              <a:t>Get feedback on grain geometry and thrust curves </a:t>
            </a:r>
            <a:endParaRPr/>
          </a:p>
          <a:p>
            <a:pPr indent="-342900" lvl="0" marL="685800" rtl="0" algn="l">
              <a:spcBef>
                <a:spcPts val="0"/>
              </a:spcBef>
              <a:spcAft>
                <a:spcPts val="0"/>
              </a:spcAft>
              <a:buClr>
                <a:schemeClr val="dk1"/>
              </a:buClr>
              <a:buSzPts val="1800"/>
              <a:buFont typeface="Open Sans Medium"/>
              <a:buChar char="●"/>
            </a:pPr>
            <a:r>
              <a:rPr lang="en"/>
              <a:t>Share upcoming nozzle and head end ignition changes</a:t>
            </a:r>
            <a:endParaRPr/>
          </a:p>
          <a:p>
            <a:pPr indent="-342900" lvl="0" marL="685800" rtl="0" algn="l">
              <a:spcBef>
                <a:spcPts val="0"/>
              </a:spcBef>
              <a:spcAft>
                <a:spcPts val="0"/>
              </a:spcAft>
              <a:buClr>
                <a:schemeClr val="dk1"/>
              </a:buClr>
              <a:buSzPts val="1800"/>
              <a:buFont typeface="Open Sans Medium"/>
              <a:buChar char="●"/>
            </a:pPr>
            <a:r>
              <a:rPr lang="en"/>
              <a:t>Get feedback on individual parts, especially on changes from past projects</a:t>
            </a:r>
            <a:endParaRPr/>
          </a:p>
          <a:p>
            <a:pPr indent="-342900" lvl="0" marL="685800" rtl="0" algn="l">
              <a:spcBef>
                <a:spcPts val="0"/>
              </a:spcBef>
              <a:spcAft>
                <a:spcPts val="0"/>
              </a:spcAft>
              <a:buClr>
                <a:schemeClr val="dk1"/>
              </a:buClr>
              <a:buSzPts val="1800"/>
              <a:buFont typeface="Open Sans Medium"/>
              <a:buChar char="●"/>
            </a:pPr>
            <a:r>
              <a:rPr lang="en"/>
              <a:t>Share planned timeline and cost</a:t>
            </a:r>
            <a:endParaRPr/>
          </a:p>
        </p:txBody>
      </p:sp>
      <p:sp>
        <p:nvSpPr>
          <p:cNvPr id="1728" name="Google Shape;1728;p15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2" name="Shape 1732"/>
        <p:cNvGrpSpPr/>
        <p:nvPr/>
      </p:nvGrpSpPr>
      <p:grpSpPr>
        <a:xfrm>
          <a:off x="0" y="0"/>
          <a:ext cx="0" cy="0"/>
          <a:chOff x="0" y="0"/>
          <a:chExt cx="0" cy="0"/>
        </a:xfrm>
      </p:grpSpPr>
      <p:sp>
        <p:nvSpPr>
          <p:cNvPr id="1733" name="Google Shape;1733;p15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Requirements Summary</a:t>
            </a:r>
            <a:endParaRPr>
              <a:solidFill>
                <a:srgbClr val="990000"/>
              </a:solidFill>
            </a:endParaRPr>
          </a:p>
        </p:txBody>
      </p:sp>
      <p:sp>
        <p:nvSpPr>
          <p:cNvPr id="1734" name="Google Shape;1734;p154"/>
          <p:cNvSpPr txBox="1"/>
          <p:nvPr>
            <p:ph idx="1" type="body"/>
          </p:nvPr>
        </p:nvSpPr>
        <p:spPr>
          <a:xfrm>
            <a:off x="311700" y="1000075"/>
            <a:ext cx="8520600" cy="3998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Motors</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Deliver enough thrust to carry a 6” diameter sustainer to 30k feet*</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Thrust to weight ratio of at least 8 for the booster and 3 for the sustainer*</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Exit the launch rail with a minimum velocity of 50 FPS* (100 FPS to avoid waiver)</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Bursting pressure of no less than twice maximum expected operating pressure*</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Sustainer ignition at ambient pressure of 11 PSI (.75 atm)</a:t>
            </a:r>
            <a:endParaRPr sz="1400">
              <a:solidFill>
                <a:schemeClr val="dk1"/>
              </a:solidFill>
            </a:endParaRPr>
          </a:p>
          <a:p>
            <a:pPr indent="-330200" lvl="0" marL="457200" rtl="0" algn="l">
              <a:spcBef>
                <a:spcPts val="0"/>
              </a:spcBef>
              <a:spcAft>
                <a:spcPts val="0"/>
              </a:spcAft>
              <a:buClr>
                <a:srgbClr val="434343"/>
              </a:buClr>
              <a:buSzPts val="1600"/>
              <a:buFont typeface="Open Sans Medium"/>
              <a:buChar char="●"/>
            </a:pPr>
            <a:r>
              <a:rPr lang="en" sz="1600"/>
              <a:t>Tests</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All flight hardware hydrostatic tested at a minimum of 1.5 × max operating pressure for at least twice the operating duration*</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All flight hardware static fired yielding a thrust and pressure curve*</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Measured curves must closely match the simulations when accounting for pressure differences</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All flight hardware will be flown once prior to the competition</a:t>
            </a:r>
            <a:endParaRPr sz="1400">
              <a:solidFill>
                <a:schemeClr val="dk1"/>
              </a:solidFill>
            </a:endParaRPr>
          </a:p>
        </p:txBody>
      </p:sp>
      <p:sp>
        <p:nvSpPr>
          <p:cNvPr id="1735" name="Google Shape;1735;p15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36" name="Google Shape;1736;p154"/>
          <p:cNvSpPr txBox="1"/>
          <p:nvPr/>
        </p:nvSpPr>
        <p:spPr>
          <a:xfrm>
            <a:off x="5982150" y="4526750"/>
            <a:ext cx="30390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Tree>
  </p:cSld>
  <p:clrMapOvr>
    <a:masterClrMapping/>
  </p:clrMapOvr>
</p:sld>
</file>

<file path=ppt/slides/slide1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0" name="Shape 1740"/>
        <p:cNvGrpSpPr/>
        <p:nvPr/>
      </p:nvGrpSpPr>
      <p:grpSpPr>
        <a:xfrm>
          <a:off x="0" y="0"/>
          <a:ext cx="0" cy="0"/>
          <a:chOff x="0" y="0"/>
          <a:chExt cx="0" cy="0"/>
        </a:xfrm>
      </p:grpSpPr>
      <p:sp>
        <p:nvSpPr>
          <p:cNvPr id="1741" name="Google Shape;1741;p15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Propellant Selection</a:t>
            </a:r>
            <a:endParaRPr>
              <a:solidFill>
                <a:srgbClr val="990000"/>
              </a:solidFill>
            </a:endParaRPr>
          </a:p>
        </p:txBody>
      </p:sp>
      <p:sp>
        <p:nvSpPr>
          <p:cNvPr id="1742" name="Google Shape;1742;p155"/>
          <p:cNvSpPr txBox="1"/>
          <p:nvPr>
            <p:ph idx="1" type="body"/>
          </p:nvPr>
        </p:nvSpPr>
        <p:spPr>
          <a:xfrm>
            <a:off x="4419600" y="1000075"/>
            <a:ext cx="4095000" cy="2399100"/>
          </a:xfrm>
          <a:prstGeom prst="rect">
            <a:avLst/>
          </a:prstGeom>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latin typeface="Open Sans Medium"/>
                <a:ea typeface="Open Sans Medium"/>
                <a:cs typeface="Open Sans Medium"/>
                <a:sym typeface="Open Sans Medium"/>
              </a:rPr>
              <a:t>Deimos: </a:t>
            </a:r>
            <a:endParaRPr sz="1600">
              <a:latin typeface="Open Sans Medium"/>
              <a:ea typeface="Open Sans Medium"/>
              <a:cs typeface="Open Sans Medium"/>
              <a:sym typeface="Open Sans Medium"/>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Reactants* </a:t>
            </a:r>
            <a:endParaRPr sz="1400">
              <a:solidFill>
                <a:schemeClr val="dk1"/>
              </a:solidFill>
            </a:endParaRPr>
          </a:p>
          <a:p>
            <a:pPr indent="-317500" lvl="2" marL="1371600" rtl="0" algn="l">
              <a:spcBef>
                <a:spcPts val="0"/>
              </a:spcBef>
              <a:spcAft>
                <a:spcPts val="0"/>
              </a:spcAft>
              <a:buClr>
                <a:schemeClr val="dk1"/>
              </a:buClr>
              <a:buSzPts val="1400"/>
              <a:buFont typeface="Open Sans"/>
              <a:buChar char="■"/>
            </a:pPr>
            <a:r>
              <a:rPr lang="en" sz="1400">
                <a:solidFill>
                  <a:schemeClr val="dk1"/>
                </a:solidFill>
              </a:rPr>
              <a:t>9% aluminum</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24% 90μm AP</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48% 200μm AP</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Low burn rate exponent and high burn rate coefficient</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b="1" lang="en" sz="1400">
                <a:solidFill>
                  <a:schemeClr val="dk1"/>
                </a:solidFill>
              </a:rPr>
              <a:t>0.45 in/s burn rate</a:t>
            </a:r>
            <a:r>
              <a:rPr lang="en" sz="1400">
                <a:solidFill>
                  <a:schemeClr val="dk1"/>
                </a:solidFill>
              </a:rPr>
              <a:t> at 800 PSI</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Higher impulse when optimized for shorter burns</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High viscosity</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u="sng">
                <a:solidFill>
                  <a:schemeClr val="dk1"/>
                </a:solidFill>
              </a:rPr>
              <a:t>Chosen for the booster</a:t>
            </a:r>
            <a:endParaRPr sz="1400" u="sng">
              <a:solidFill>
                <a:schemeClr val="dk1"/>
              </a:solidFill>
            </a:endParaRPr>
          </a:p>
          <a:p>
            <a:pPr indent="0" lvl="0" marL="0" rtl="0" algn="l">
              <a:spcBef>
                <a:spcPts val="1200"/>
              </a:spcBef>
              <a:spcAft>
                <a:spcPts val="1200"/>
              </a:spcAft>
              <a:buNone/>
            </a:pPr>
            <a:r>
              <a:t/>
            </a:r>
            <a:endParaRPr sz="1400">
              <a:solidFill>
                <a:schemeClr val="dk1"/>
              </a:solidFill>
            </a:endParaRPr>
          </a:p>
        </p:txBody>
      </p:sp>
      <p:sp>
        <p:nvSpPr>
          <p:cNvPr id="1743" name="Google Shape;1743;p1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44" name="Google Shape;1744;p155"/>
          <p:cNvSpPr txBox="1"/>
          <p:nvPr>
            <p:ph idx="1" type="body"/>
          </p:nvPr>
        </p:nvSpPr>
        <p:spPr>
          <a:xfrm>
            <a:off x="311700" y="1000075"/>
            <a:ext cx="4260300" cy="3416400"/>
          </a:xfrm>
          <a:prstGeom prst="rect">
            <a:avLst/>
          </a:prstGeom>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Angry Goat:</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Reactants*</a:t>
            </a:r>
            <a:endParaRPr sz="1400">
              <a:solidFill>
                <a:schemeClr val="dk1"/>
              </a:solidFill>
            </a:endParaRPr>
          </a:p>
          <a:p>
            <a:pPr indent="-317500" lvl="2" marL="1371600" rtl="0" algn="l">
              <a:spcBef>
                <a:spcPts val="0"/>
              </a:spcBef>
              <a:spcAft>
                <a:spcPts val="0"/>
              </a:spcAft>
              <a:buClr>
                <a:schemeClr val="dk1"/>
              </a:buClr>
              <a:buSzPts val="1400"/>
              <a:buFont typeface="Open Sans"/>
              <a:buChar char="■"/>
            </a:pPr>
            <a:r>
              <a:rPr lang="en" sz="1400">
                <a:solidFill>
                  <a:schemeClr val="dk1"/>
                </a:solidFill>
              </a:rPr>
              <a:t>10% aluminum</a:t>
            </a:r>
            <a:endParaRPr sz="1400">
              <a:solidFill>
                <a:schemeClr val="dk1"/>
              </a:solidFill>
            </a:endParaRPr>
          </a:p>
          <a:p>
            <a:pPr indent="-317500" lvl="2" marL="1371600" rtl="0" algn="l">
              <a:spcBef>
                <a:spcPts val="0"/>
              </a:spcBef>
              <a:spcAft>
                <a:spcPts val="0"/>
              </a:spcAft>
              <a:buClr>
                <a:schemeClr val="dk1"/>
              </a:buClr>
              <a:buSzPts val="1400"/>
              <a:buFont typeface="Open Sans"/>
              <a:buChar char="■"/>
            </a:pPr>
            <a:r>
              <a:rPr lang="en" sz="1400">
                <a:solidFill>
                  <a:schemeClr val="dk1"/>
                </a:solidFill>
              </a:rPr>
              <a:t>2% magnesium </a:t>
            </a:r>
            <a:endParaRPr sz="1400">
              <a:solidFill>
                <a:schemeClr val="dk1"/>
              </a:solidFill>
            </a:endParaRPr>
          </a:p>
          <a:p>
            <a:pPr indent="-317500" lvl="2" marL="1371600" rtl="0" algn="l">
              <a:spcBef>
                <a:spcPts val="0"/>
              </a:spcBef>
              <a:spcAft>
                <a:spcPts val="0"/>
              </a:spcAft>
              <a:buClr>
                <a:schemeClr val="dk1"/>
              </a:buClr>
              <a:buSzPts val="1400"/>
              <a:buFont typeface="Open Sans"/>
              <a:buChar char="■"/>
            </a:pPr>
            <a:r>
              <a:rPr lang="en" sz="1400">
                <a:solidFill>
                  <a:schemeClr val="dk1"/>
                </a:solidFill>
              </a:rPr>
              <a:t>28% 90μm AP</a:t>
            </a:r>
            <a:endParaRPr sz="1400">
              <a:solidFill>
                <a:schemeClr val="dk1"/>
              </a:solidFill>
            </a:endParaRPr>
          </a:p>
          <a:p>
            <a:pPr indent="-317500" lvl="2" marL="1371600" rtl="0" algn="l">
              <a:spcBef>
                <a:spcPts val="0"/>
              </a:spcBef>
              <a:spcAft>
                <a:spcPts val="0"/>
              </a:spcAft>
              <a:buClr>
                <a:schemeClr val="dk1"/>
              </a:buClr>
              <a:buSzPts val="1400"/>
              <a:buFont typeface="Open Sans"/>
              <a:buChar char="■"/>
            </a:pPr>
            <a:r>
              <a:rPr lang="en" sz="1400">
                <a:solidFill>
                  <a:schemeClr val="dk1"/>
                </a:solidFill>
              </a:rPr>
              <a:t>42% 400μm AP</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High burn rate exponent and low burn rate coefficient</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b="1" lang="en" sz="1400">
                <a:solidFill>
                  <a:schemeClr val="dk1"/>
                </a:solidFill>
              </a:rPr>
              <a:t>0.28 in/s burn rate</a:t>
            </a:r>
            <a:r>
              <a:rPr lang="en" sz="1400">
                <a:solidFill>
                  <a:schemeClr val="dk1"/>
                </a:solidFill>
              </a:rPr>
              <a:t> at 800 PSI</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Higher impulse when optimized for longer burns</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u="sng">
                <a:solidFill>
                  <a:schemeClr val="dk1"/>
                </a:solidFill>
              </a:rPr>
              <a:t>Chosen for the sustainer</a:t>
            </a:r>
            <a:endParaRPr sz="1400" u="sng">
              <a:solidFill>
                <a:schemeClr val="dk1"/>
              </a:solidFill>
            </a:endParaRPr>
          </a:p>
          <a:p>
            <a:pPr indent="0" lvl="0" marL="0" rtl="0" algn="l">
              <a:spcBef>
                <a:spcPts val="1200"/>
              </a:spcBef>
              <a:spcAft>
                <a:spcPts val="1200"/>
              </a:spcAft>
              <a:buNone/>
            </a:pPr>
            <a:r>
              <a:t/>
            </a:r>
            <a:endParaRPr sz="1400">
              <a:solidFill>
                <a:schemeClr val="dk1"/>
              </a:solidFill>
            </a:endParaRPr>
          </a:p>
        </p:txBody>
      </p:sp>
      <p:sp>
        <p:nvSpPr>
          <p:cNvPr id="1745" name="Google Shape;1745;p155"/>
          <p:cNvSpPr txBox="1"/>
          <p:nvPr/>
        </p:nvSpPr>
        <p:spPr>
          <a:xfrm>
            <a:off x="5594550" y="4526750"/>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*percent of total propellant mass</a:t>
            </a:r>
            <a:endParaRPr sz="1100">
              <a:latin typeface="Open Sans Medium"/>
              <a:ea typeface="Open Sans Medium"/>
              <a:cs typeface="Open Sans Medium"/>
              <a:sym typeface="Open Sans Medium"/>
            </a:endParaRPr>
          </a:p>
        </p:txBody>
      </p:sp>
    </p:spTree>
  </p:cSld>
  <p:clrMapOvr>
    <a:masterClrMapping/>
  </p:clrMapOvr>
</p:sld>
</file>

<file path=ppt/slides/slide1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9" name="Shape 1749"/>
        <p:cNvGrpSpPr/>
        <p:nvPr/>
      </p:nvGrpSpPr>
      <p:grpSpPr>
        <a:xfrm>
          <a:off x="0" y="0"/>
          <a:ext cx="0" cy="0"/>
          <a:chOff x="0" y="0"/>
          <a:chExt cx="0" cy="0"/>
        </a:xfrm>
      </p:grpSpPr>
      <p:sp>
        <p:nvSpPr>
          <p:cNvPr id="1750" name="Google Shape;1750;p15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51" name="Google Shape;1751;p15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Booster Comparison</a:t>
            </a:r>
            <a:endParaRPr>
              <a:solidFill>
                <a:srgbClr val="990000"/>
              </a:solidFill>
            </a:endParaRPr>
          </a:p>
        </p:txBody>
      </p:sp>
      <p:pic>
        <p:nvPicPr>
          <p:cNvPr id="1752" name="Google Shape;1752;p156"/>
          <p:cNvPicPr preferRelativeResize="0"/>
          <p:nvPr/>
        </p:nvPicPr>
        <p:blipFill rotWithShape="1">
          <a:blip r:embed="rId3">
            <a:alphaModFix/>
          </a:blip>
          <a:srcRect b="0" l="0" r="0" t="0"/>
          <a:stretch/>
        </p:blipFill>
        <p:spPr>
          <a:xfrm>
            <a:off x="4572000" y="1393838"/>
            <a:ext cx="4044499" cy="3068750"/>
          </a:xfrm>
          <a:prstGeom prst="rect">
            <a:avLst/>
          </a:prstGeom>
          <a:noFill/>
          <a:ln>
            <a:noFill/>
          </a:ln>
        </p:spPr>
      </p:pic>
      <p:pic>
        <p:nvPicPr>
          <p:cNvPr id="1753" name="Google Shape;1753;p156"/>
          <p:cNvPicPr preferRelativeResize="0"/>
          <p:nvPr/>
        </p:nvPicPr>
        <p:blipFill>
          <a:blip r:embed="rId4">
            <a:alphaModFix/>
          </a:blip>
          <a:stretch>
            <a:fillRect/>
          </a:stretch>
        </p:blipFill>
        <p:spPr>
          <a:xfrm>
            <a:off x="520626" y="1417988"/>
            <a:ext cx="3739176" cy="3020475"/>
          </a:xfrm>
          <a:prstGeom prst="rect">
            <a:avLst/>
          </a:prstGeom>
          <a:noFill/>
          <a:ln>
            <a:noFill/>
          </a:ln>
        </p:spPr>
      </p:pic>
      <p:sp>
        <p:nvSpPr>
          <p:cNvPr id="1754" name="Google Shape;1754;p156"/>
          <p:cNvSpPr txBox="1"/>
          <p:nvPr/>
        </p:nvSpPr>
        <p:spPr>
          <a:xfrm>
            <a:off x="715725" y="1058250"/>
            <a:ext cx="3463500" cy="31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Deimos w/ 21 kNs  </a:t>
            </a:r>
            <a:endParaRPr>
              <a:latin typeface="Open Sans Medium"/>
              <a:ea typeface="Open Sans Medium"/>
              <a:cs typeface="Open Sans Medium"/>
              <a:sym typeface="Open Sans Medium"/>
            </a:endParaRPr>
          </a:p>
        </p:txBody>
      </p:sp>
      <p:sp>
        <p:nvSpPr>
          <p:cNvPr id="1755" name="Google Shape;1755;p156"/>
          <p:cNvSpPr txBox="1"/>
          <p:nvPr/>
        </p:nvSpPr>
        <p:spPr>
          <a:xfrm>
            <a:off x="4812100" y="1046200"/>
            <a:ext cx="3739200" cy="31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Angry Goat w/ 14.5 kNs  </a:t>
            </a:r>
            <a:endParaRPr>
              <a:latin typeface="Open Sans Medium"/>
              <a:ea typeface="Open Sans Medium"/>
              <a:cs typeface="Open Sans Medium"/>
              <a:sym typeface="Open Sans Medium"/>
            </a:endParaRPr>
          </a:p>
        </p:txBody>
      </p:sp>
    </p:spTree>
  </p:cSld>
  <p:clrMapOvr>
    <a:masterClrMapping/>
  </p:clrMapOvr>
</p:sld>
</file>

<file path=ppt/slides/slide1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9" name="Shape 1759"/>
        <p:cNvGrpSpPr/>
        <p:nvPr/>
      </p:nvGrpSpPr>
      <p:grpSpPr>
        <a:xfrm>
          <a:off x="0" y="0"/>
          <a:ext cx="0" cy="0"/>
          <a:chOff x="0" y="0"/>
          <a:chExt cx="0" cy="0"/>
        </a:xfrm>
      </p:grpSpPr>
      <p:sp>
        <p:nvSpPr>
          <p:cNvPr id="1760" name="Google Shape;1760;p15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61" name="Google Shape;1761;p15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Sustainer Comparison</a:t>
            </a:r>
            <a:endParaRPr>
              <a:solidFill>
                <a:srgbClr val="990000"/>
              </a:solidFill>
            </a:endParaRPr>
          </a:p>
        </p:txBody>
      </p:sp>
      <p:pic>
        <p:nvPicPr>
          <p:cNvPr id="1762" name="Google Shape;1762;p157"/>
          <p:cNvPicPr preferRelativeResize="0"/>
          <p:nvPr/>
        </p:nvPicPr>
        <p:blipFill>
          <a:blip r:embed="rId3">
            <a:alphaModFix/>
          </a:blip>
          <a:stretch>
            <a:fillRect/>
          </a:stretch>
        </p:blipFill>
        <p:spPr>
          <a:xfrm>
            <a:off x="4824125" y="1638543"/>
            <a:ext cx="3518075" cy="2860575"/>
          </a:xfrm>
          <a:prstGeom prst="rect">
            <a:avLst/>
          </a:prstGeom>
          <a:noFill/>
          <a:ln>
            <a:noFill/>
          </a:ln>
        </p:spPr>
      </p:pic>
      <p:grpSp>
        <p:nvGrpSpPr>
          <p:cNvPr id="1763" name="Google Shape;1763;p157"/>
          <p:cNvGrpSpPr/>
          <p:nvPr/>
        </p:nvGrpSpPr>
        <p:grpSpPr>
          <a:xfrm>
            <a:off x="695674" y="1650050"/>
            <a:ext cx="3518076" cy="2860575"/>
            <a:chOff x="246924" y="1650050"/>
            <a:chExt cx="3518076" cy="2860575"/>
          </a:xfrm>
        </p:grpSpPr>
        <p:pic>
          <p:nvPicPr>
            <p:cNvPr id="1764" name="Google Shape;1764;p157"/>
            <p:cNvPicPr preferRelativeResize="0"/>
            <p:nvPr/>
          </p:nvPicPr>
          <p:blipFill rotWithShape="1">
            <a:blip r:embed="rId4">
              <a:alphaModFix/>
            </a:blip>
            <a:srcRect b="0" l="0" r="29676" t="0"/>
            <a:stretch/>
          </p:blipFill>
          <p:spPr>
            <a:xfrm>
              <a:off x="246924" y="1650050"/>
              <a:ext cx="3518076" cy="2860575"/>
            </a:xfrm>
            <a:prstGeom prst="rect">
              <a:avLst/>
            </a:prstGeom>
            <a:noFill/>
            <a:ln>
              <a:noFill/>
            </a:ln>
          </p:spPr>
        </p:pic>
        <p:cxnSp>
          <p:nvCxnSpPr>
            <p:cNvPr id="1765" name="Google Shape;1765;p157"/>
            <p:cNvCxnSpPr/>
            <p:nvPr/>
          </p:nvCxnSpPr>
          <p:spPr>
            <a:xfrm>
              <a:off x="3765000" y="1730600"/>
              <a:ext cx="0" cy="2577600"/>
            </a:xfrm>
            <a:prstGeom prst="straightConnector1">
              <a:avLst/>
            </a:prstGeom>
            <a:noFill/>
            <a:ln cap="flat" cmpd="sng" w="9525">
              <a:solidFill>
                <a:schemeClr val="dk2"/>
              </a:solidFill>
              <a:prstDash val="solid"/>
              <a:round/>
              <a:headEnd len="med" w="med" type="none"/>
              <a:tailEnd len="med" w="med" type="none"/>
            </a:ln>
          </p:spPr>
        </p:cxnSp>
      </p:grpSp>
      <p:sp>
        <p:nvSpPr>
          <p:cNvPr id="1766" name="Google Shape;1766;p157"/>
          <p:cNvSpPr txBox="1"/>
          <p:nvPr/>
        </p:nvSpPr>
        <p:spPr>
          <a:xfrm>
            <a:off x="991900" y="1319350"/>
            <a:ext cx="3222000" cy="31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Deimos w/ 10.5 kNs  </a:t>
            </a:r>
            <a:endParaRPr>
              <a:latin typeface="Open Sans Medium"/>
              <a:ea typeface="Open Sans Medium"/>
              <a:cs typeface="Open Sans Medium"/>
              <a:sym typeface="Open Sans Medium"/>
            </a:endParaRPr>
          </a:p>
        </p:txBody>
      </p:sp>
      <p:sp>
        <p:nvSpPr>
          <p:cNvPr id="1767" name="Google Shape;1767;p157"/>
          <p:cNvSpPr txBox="1"/>
          <p:nvPr/>
        </p:nvSpPr>
        <p:spPr>
          <a:xfrm>
            <a:off x="5045075" y="1319350"/>
            <a:ext cx="3222000" cy="319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Angry Goat w/ 11 kNs  </a:t>
            </a:r>
            <a:endParaRPr>
              <a:latin typeface="Open Sans Medium"/>
              <a:ea typeface="Open Sans Medium"/>
              <a:cs typeface="Open Sans Medium"/>
              <a:sym typeface="Open Sans Medium"/>
            </a:endParaRPr>
          </a:p>
        </p:txBody>
      </p:sp>
    </p:spTree>
  </p:cSld>
  <p:clrMapOvr>
    <a:masterClrMapping/>
  </p:clrMapOvr>
</p:sld>
</file>

<file path=ppt/slides/slide1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1" name="Shape 1771"/>
        <p:cNvGrpSpPr/>
        <p:nvPr/>
      </p:nvGrpSpPr>
      <p:grpSpPr>
        <a:xfrm>
          <a:off x="0" y="0"/>
          <a:ext cx="0" cy="0"/>
          <a:chOff x="0" y="0"/>
          <a:chExt cx="0" cy="0"/>
        </a:xfrm>
      </p:grpSpPr>
      <p:sp>
        <p:nvSpPr>
          <p:cNvPr id="1772" name="Google Shape;1772;p158"/>
          <p:cNvSpPr/>
          <p:nvPr/>
        </p:nvSpPr>
        <p:spPr>
          <a:xfrm flipH="1" rot="10800000">
            <a:off x="4305775" y="2563915"/>
            <a:ext cx="941261" cy="331651"/>
          </a:xfrm>
          <a:custGeom>
            <a:rect b="b" l="l" r="r" t="t"/>
            <a:pathLst>
              <a:path extrusionOk="0" h="48328" w="137160">
                <a:moveTo>
                  <a:pt x="0" y="461"/>
                </a:moveTo>
                <a:lnTo>
                  <a:pt x="54772" y="0"/>
                </a:lnTo>
                <a:lnTo>
                  <a:pt x="137160" y="48328"/>
                </a:lnTo>
                <a:lnTo>
                  <a:pt x="44186" y="48328"/>
                </a:lnTo>
                <a:close/>
              </a:path>
            </a:pathLst>
          </a:custGeom>
          <a:solidFill>
            <a:srgbClr val="99AECD">
              <a:alpha val="22640"/>
            </a:srgbClr>
          </a:solidFill>
          <a:ln cap="flat" cmpd="sng" w="9525">
            <a:solidFill>
              <a:srgbClr val="9E9E9E"/>
            </a:solidFill>
            <a:prstDash val="solid"/>
            <a:round/>
            <a:headEnd len="med" w="med" type="none"/>
            <a:tailEnd len="med" w="med" type="none"/>
          </a:ln>
        </p:spPr>
      </p:sp>
      <p:pic>
        <p:nvPicPr>
          <p:cNvPr id="1773" name="Google Shape;1773;p158"/>
          <p:cNvPicPr preferRelativeResize="0"/>
          <p:nvPr/>
        </p:nvPicPr>
        <p:blipFill rotWithShape="1">
          <a:blip r:embed="rId3">
            <a:alphaModFix/>
          </a:blip>
          <a:srcRect b="7456" l="43810" r="41492" t="10150"/>
          <a:stretch/>
        </p:blipFill>
        <p:spPr>
          <a:xfrm rot="5400000">
            <a:off x="5458312" y="1057384"/>
            <a:ext cx="779200" cy="2929026"/>
          </a:xfrm>
          <a:prstGeom prst="rect">
            <a:avLst/>
          </a:prstGeom>
          <a:noFill/>
          <a:ln>
            <a:noFill/>
          </a:ln>
        </p:spPr>
      </p:pic>
      <p:sp>
        <p:nvSpPr>
          <p:cNvPr id="1774" name="Google Shape;1774;p158"/>
          <p:cNvSpPr/>
          <p:nvPr/>
        </p:nvSpPr>
        <p:spPr>
          <a:xfrm>
            <a:off x="4593325" y="2225400"/>
            <a:ext cx="653700" cy="471900"/>
          </a:xfrm>
          <a:prstGeom prst="rect">
            <a:avLst/>
          </a:prstGeom>
          <a:solidFill>
            <a:srgbClr val="99AECD">
              <a:alpha val="22640"/>
            </a:srgbClr>
          </a:solid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pic>
        <p:nvPicPr>
          <p:cNvPr id="1775" name="Google Shape;1775;p158"/>
          <p:cNvPicPr preferRelativeResize="0"/>
          <p:nvPr/>
        </p:nvPicPr>
        <p:blipFill rotWithShape="1">
          <a:blip r:embed="rId4">
            <a:alphaModFix/>
          </a:blip>
          <a:srcRect b="39574" l="23374" r="22431" t="39954"/>
          <a:stretch/>
        </p:blipFill>
        <p:spPr>
          <a:xfrm>
            <a:off x="81275" y="2172275"/>
            <a:ext cx="3102198" cy="584201"/>
          </a:xfrm>
          <a:prstGeom prst="rect">
            <a:avLst/>
          </a:prstGeom>
          <a:noFill/>
          <a:ln>
            <a:noFill/>
          </a:ln>
        </p:spPr>
      </p:pic>
      <p:sp>
        <p:nvSpPr>
          <p:cNvPr id="1776" name="Google Shape;1776;p158"/>
          <p:cNvSpPr/>
          <p:nvPr/>
        </p:nvSpPr>
        <p:spPr>
          <a:xfrm rot="10800000">
            <a:off x="262275" y="2716275"/>
            <a:ext cx="653700" cy="165000"/>
          </a:xfrm>
          <a:prstGeom prst="trapezoid">
            <a:avLst>
              <a:gd fmla="val 46773" name="adj"/>
            </a:avLst>
          </a:prstGeom>
          <a:solidFill>
            <a:srgbClr val="99AECD">
              <a:alpha val="22640"/>
            </a:srgbClr>
          </a:solid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777" name="Google Shape;1777;p158"/>
          <p:cNvSpPr/>
          <p:nvPr/>
        </p:nvSpPr>
        <p:spPr>
          <a:xfrm>
            <a:off x="193350" y="2225400"/>
            <a:ext cx="782400" cy="480000"/>
          </a:xfrm>
          <a:prstGeom prst="rect">
            <a:avLst/>
          </a:prstGeom>
          <a:solidFill>
            <a:srgbClr val="99AECD">
              <a:alpha val="22640"/>
            </a:srgbClr>
          </a:solid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778" name="Google Shape;1778;p15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System Overview</a:t>
            </a:r>
            <a:endParaRPr>
              <a:solidFill>
                <a:srgbClr val="990000"/>
              </a:solidFill>
            </a:endParaRPr>
          </a:p>
        </p:txBody>
      </p:sp>
      <p:sp>
        <p:nvSpPr>
          <p:cNvPr id="1779" name="Google Shape;1779;p158"/>
          <p:cNvSpPr txBox="1"/>
          <p:nvPr>
            <p:ph idx="1" type="body"/>
          </p:nvPr>
        </p:nvSpPr>
        <p:spPr>
          <a:xfrm>
            <a:off x="311700" y="863550"/>
            <a:ext cx="5190900" cy="7791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1600"/>
              </a:spcAft>
              <a:buNone/>
            </a:pPr>
            <a:r>
              <a:rPr lang="en"/>
              <a:t>Two stage propulsion will carry the payload to 30k ft AGL in 40 seconds</a:t>
            </a:r>
            <a:endParaRPr/>
          </a:p>
        </p:txBody>
      </p:sp>
      <p:sp>
        <p:nvSpPr>
          <p:cNvPr id="1780" name="Google Shape;1780;p15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781" name="Google Shape;1781;p158"/>
          <p:cNvPicPr preferRelativeResize="0"/>
          <p:nvPr/>
        </p:nvPicPr>
        <p:blipFill rotWithShape="1">
          <a:blip r:embed="rId5">
            <a:alphaModFix/>
          </a:blip>
          <a:srcRect b="0" l="0" r="1748" t="0"/>
          <a:stretch/>
        </p:blipFill>
        <p:spPr>
          <a:xfrm flipH="1">
            <a:off x="8705750" y="2166519"/>
            <a:ext cx="2813404" cy="572700"/>
          </a:xfrm>
          <a:prstGeom prst="rect">
            <a:avLst/>
          </a:prstGeom>
          <a:noFill/>
          <a:ln>
            <a:noFill/>
          </a:ln>
        </p:spPr>
      </p:pic>
      <p:sp>
        <p:nvSpPr>
          <p:cNvPr id="1782" name="Google Shape;1782;p158"/>
          <p:cNvSpPr txBox="1"/>
          <p:nvPr/>
        </p:nvSpPr>
        <p:spPr>
          <a:xfrm>
            <a:off x="2898300" y="3494575"/>
            <a:ext cx="1634400" cy="1082100"/>
          </a:xfrm>
          <a:prstGeom prst="rect">
            <a:avLst/>
          </a:prstGeom>
          <a:solidFill>
            <a:srgbClr val="999999"/>
          </a:solidFill>
          <a:ln cap="flat" cmpd="sng" w="28575">
            <a:solidFill>
              <a:srgbClr val="AF1F3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O5443: Deimos</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21 kNs Impulse</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55.6 lbs Wet </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28.0 lbs Dry</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3.8 s Burn Time</a:t>
            </a:r>
            <a:endParaRPr>
              <a:solidFill>
                <a:srgbClr val="AF1F39"/>
              </a:solidFill>
              <a:latin typeface="Open Sans Medium"/>
              <a:ea typeface="Open Sans Medium"/>
              <a:cs typeface="Open Sans Medium"/>
              <a:sym typeface="Open Sans Medium"/>
            </a:endParaRPr>
          </a:p>
        </p:txBody>
      </p:sp>
      <p:sp>
        <p:nvSpPr>
          <p:cNvPr id="1783" name="Google Shape;1783;p158"/>
          <p:cNvSpPr txBox="1"/>
          <p:nvPr/>
        </p:nvSpPr>
        <p:spPr>
          <a:xfrm>
            <a:off x="5644225" y="522400"/>
            <a:ext cx="1848900" cy="1082100"/>
          </a:xfrm>
          <a:prstGeom prst="rect">
            <a:avLst/>
          </a:prstGeom>
          <a:solidFill>
            <a:srgbClr val="999999"/>
          </a:solidFill>
          <a:ln cap="flat" cmpd="sng" w="28575">
            <a:solidFill>
              <a:srgbClr val="AF1F3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N3261: Angry Goat</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a:solidFill>
                  <a:srgbClr val="AF1F39"/>
                </a:solidFill>
                <a:latin typeface="Open Sans Medium"/>
                <a:ea typeface="Open Sans Medium"/>
                <a:cs typeface="Open Sans Medium"/>
                <a:sym typeface="Open Sans Medium"/>
              </a:rPr>
              <a:t>10.5 kNs Impulse</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a:solidFill>
                  <a:srgbClr val="AF1F39"/>
                </a:solidFill>
                <a:latin typeface="Open Sans Medium"/>
                <a:ea typeface="Open Sans Medium"/>
                <a:cs typeface="Open Sans Medium"/>
                <a:sym typeface="Open Sans Medium"/>
              </a:rPr>
              <a:t>43.2 lbs Wet</a:t>
            </a:r>
            <a:r>
              <a:rPr lang="en">
                <a:solidFill>
                  <a:srgbClr val="AF1F39"/>
                </a:solidFill>
                <a:highlight>
                  <a:srgbClr val="00FFFF"/>
                </a:highlight>
                <a:latin typeface="Open Sans Medium"/>
                <a:ea typeface="Open Sans Medium"/>
                <a:cs typeface="Open Sans Medium"/>
                <a:sym typeface="Open Sans Medium"/>
              </a:rPr>
              <a:t> </a:t>
            </a:r>
            <a:endParaRPr>
              <a:solidFill>
                <a:srgbClr val="AF1F39"/>
              </a:solidFill>
              <a:highlight>
                <a:srgbClr val="00FFFF"/>
              </a:highlight>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a:solidFill>
                  <a:srgbClr val="AF1F39"/>
                </a:solidFill>
                <a:latin typeface="Open Sans Medium"/>
                <a:ea typeface="Open Sans Medium"/>
                <a:cs typeface="Open Sans Medium"/>
                <a:sym typeface="Open Sans Medium"/>
              </a:rPr>
              <a:t>25.6 lbs Dry</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a:solidFill>
                  <a:srgbClr val="AF1F39"/>
                </a:solidFill>
                <a:latin typeface="Open Sans Medium"/>
                <a:ea typeface="Open Sans Medium"/>
                <a:cs typeface="Open Sans Medium"/>
                <a:sym typeface="Open Sans Medium"/>
              </a:rPr>
              <a:t>3.2 s Burn Time</a:t>
            </a:r>
            <a:endParaRPr>
              <a:solidFill>
                <a:srgbClr val="AF1F39"/>
              </a:solidFill>
              <a:latin typeface="Open Sans Medium"/>
              <a:ea typeface="Open Sans Medium"/>
              <a:cs typeface="Open Sans Medium"/>
              <a:sym typeface="Open Sans Medium"/>
            </a:endParaRPr>
          </a:p>
        </p:txBody>
      </p:sp>
      <p:cxnSp>
        <p:nvCxnSpPr>
          <p:cNvPr id="1784" name="Google Shape;1784;p158"/>
          <p:cNvCxnSpPr>
            <a:endCxn id="1773" idx="1"/>
          </p:cNvCxnSpPr>
          <p:nvPr/>
        </p:nvCxnSpPr>
        <p:spPr>
          <a:xfrm flipH="1">
            <a:off x="5847912" y="1604597"/>
            <a:ext cx="568800" cy="527700"/>
          </a:xfrm>
          <a:prstGeom prst="straightConnector1">
            <a:avLst/>
          </a:prstGeom>
          <a:noFill/>
          <a:ln cap="flat" cmpd="sng" w="19050">
            <a:solidFill>
              <a:srgbClr val="595959"/>
            </a:solidFill>
            <a:prstDash val="solid"/>
            <a:round/>
            <a:headEnd len="med" w="med" type="none"/>
            <a:tailEnd len="med" w="med" type="triangle"/>
          </a:ln>
        </p:spPr>
      </p:cxnSp>
      <p:cxnSp>
        <p:nvCxnSpPr>
          <p:cNvPr id="1785" name="Google Shape;1785;p158"/>
          <p:cNvCxnSpPr>
            <a:stCxn id="1782" idx="1"/>
            <a:endCxn id="1786" idx="0"/>
          </p:cNvCxnSpPr>
          <p:nvPr/>
        </p:nvCxnSpPr>
        <p:spPr>
          <a:xfrm rot="10800000">
            <a:off x="1683900" y="2739325"/>
            <a:ext cx="1214400" cy="1296300"/>
          </a:xfrm>
          <a:prstGeom prst="straightConnector1">
            <a:avLst/>
          </a:prstGeom>
          <a:noFill/>
          <a:ln cap="flat" cmpd="sng" w="19050">
            <a:solidFill>
              <a:srgbClr val="595959"/>
            </a:solidFill>
            <a:prstDash val="solid"/>
            <a:round/>
            <a:headEnd len="med" w="med" type="none"/>
            <a:tailEnd len="med" w="med" type="triangle"/>
          </a:ln>
        </p:spPr>
      </p:cxnSp>
      <p:sp>
        <p:nvSpPr>
          <p:cNvPr id="1787" name="Google Shape;1787;p158"/>
          <p:cNvSpPr/>
          <p:nvPr/>
        </p:nvSpPr>
        <p:spPr>
          <a:xfrm>
            <a:off x="3069350" y="2212525"/>
            <a:ext cx="1463400" cy="503700"/>
          </a:xfrm>
          <a:prstGeom prst="rect">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MPT</a:t>
            </a:r>
            <a:endParaRPr baseline="30000">
              <a:latin typeface="Open Sans Medium"/>
              <a:ea typeface="Open Sans Medium"/>
              <a:cs typeface="Open Sans Medium"/>
              <a:sym typeface="Open Sans Medium"/>
            </a:endParaRPr>
          </a:p>
        </p:txBody>
      </p:sp>
      <p:sp>
        <p:nvSpPr>
          <p:cNvPr id="1788" name="Google Shape;1788;p158"/>
          <p:cNvSpPr/>
          <p:nvPr/>
        </p:nvSpPr>
        <p:spPr>
          <a:xfrm>
            <a:off x="7203050" y="2212525"/>
            <a:ext cx="1502700" cy="503700"/>
          </a:xfrm>
          <a:prstGeom prst="rect">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MPT</a:t>
            </a:r>
            <a:endParaRPr baseline="30000">
              <a:latin typeface="Open Sans Medium"/>
              <a:ea typeface="Open Sans Medium"/>
              <a:cs typeface="Open Sans Medium"/>
              <a:sym typeface="Open Sans Medium"/>
            </a:endParaRPr>
          </a:p>
        </p:txBody>
      </p:sp>
      <p:sp>
        <p:nvSpPr>
          <p:cNvPr id="1789" name="Google Shape;1789;p158"/>
          <p:cNvSpPr/>
          <p:nvPr/>
        </p:nvSpPr>
        <p:spPr>
          <a:xfrm>
            <a:off x="197918" y="1831800"/>
            <a:ext cx="782400" cy="393600"/>
          </a:xfrm>
          <a:prstGeom prst="trapezoid">
            <a:avLst>
              <a:gd fmla="val 46773" name="adj"/>
            </a:avLst>
          </a:prstGeom>
          <a:solidFill>
            <a:srgbClr val="99AECD">
              <a:alpha val="22640"/>
            </a:srgbClr>
          </a:solid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790" name="Google Shape;1790;p158"/>
          <p:cNvSpPr/>
          <p:nvPr/>
        </p:nvSpPr>
        <p:spPr>
          <a:xfrm rot="10800000">
            <a:off x="197925" y="2477577"/>
            <a:ext cx="782400" cy="219600"/>
          </a:xfrm>
          <a:prstGeom prst="trapezoid">
            <a:avLst>
              <a:gd fmla="val 46773" name="adj"/>
            </a:avLst>
          </a:prstGeom>
          <a:solidFill>
            <a:srgbClr val="99AECD">
              <a:alpha val="22640"/>
            </a:srgbClr>
          </a:solid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791" name="Google Shape;1791;p158"/>
          <p:cNvSpPr/>
          <p:nvPr/>
        </p:nvSpPr>
        <p:spPr>
          <a:xfrm>
            <a:off x="4305775" y="1893754"/>
            <a:ext cx="941261" cy="331651"/>
          </a:xfrm>
          <a:custGeom>
            <a:rect b="b" l="l" r="r" t="t"/>
            <a:pathLst>
              <a:path extrusionOk="0" h="48328" w="137160">
                <a:moveTo>
                  <a:pt x="0" y="461"/>
                </a:moveTo>
                <a:lnTo>
                  <a:pt x="54772" y="0"/>
                </a:lnTo>
                <a:lnTo>
                  <a:pt x="137160" y="48328"/>
                </a:lnTo>
                <a:lnTo>
                  <a:pt x="44186" y="48328"/>
                </a:lnTo>
                <a:close/>
              </a:path>
            </a:pathLst>
          </a:custGeom>
          <a:solidFill>
            <a:srgbClr val="99AECD">
              <a:alpha val="22640"/>
            </a:srgbClr>
          </a:solidFill>
          <a:ln cap="flat" cmpd="sng" w="9525">
            <a:solidFill>
              <a:srgbClr val="9E9E9E"/>
            </a:solidFill>
            <a:prstDash val="solid"/>
            <a:round/>
            <a:headEnd len="med" w="med" type="none"/>
            <a:tailEnd len="med" w="med" type="none"/>
          </a:ln>
        </p:spPr>
      </p:sp>
      <p:sp>
        <p:nvSpPr>
          <p:cNvPr id="1792" name="Google Shape;1792;p158"/>
          <p:cNvSpPr/>
          <p:nvPr/>
        </p:nvSpPr>
        <p:spPr>
          <a:xfrm flipH="1" rot="10800000">
            <a:off x="4305775" y="2476484"/>
            <a:ext cx="941261" cy="197662"/>
          </a:xfrm>
          <a:custGeom>
            <a:rect b="b" l="l" r="r" t="t"/>
            <a:pathLst>
              <a:path extrusionOk="0" h="48328" w="137160">
                <a:moveTo>
                  <a:pt x="0" y="461"/>
                </a:moveTo>
                <a:lnTo>
                  <a:pt x="54772" y="0"/>
                </a:lnTo>
                <a:lnTo>
                  <a:pt x="137160" y="48328"/>
                </a:lnTo>
                <a:lnTo>
                  <a:pt x="44186" y="48328"/>
                </a:lnTo>
                <a:close/>
              </a:path>
            </a:pathLst>
          </a:custGeom>
          <a:solidFill>
            <a:srgbClr val="99AECD">
              <a:alpha val="22640"/>
            </a:srgbClr>
          </a:solidFill>
          <a:ln cap="flat" cmpd="sng" w="9525">
            <a:solidFill>
              <a:srgbClr val="9E9E9E"/>
            </a:solidFill>
            <a:prstDash val="solid"/>
            <a:round/>
            <a:headEnd len="med" w="med" type="none"/>
            <a:tailEnd len="med" w="med" type="none"/>
          </a:ln>
        </p:spPr>
      </p:sp>
    </p:spTree>
  </p:cSld>
  <p:clrMapOvr>
    <a:masterClrMapping/>
  </p:clrMapOvr>
</p:sld>
</file>

<file path=ppt/slides/slide1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6" name="Shape 1796"/>
        <p:cNvGrpSpPr/>
        <p:nvPr/>
      </p:nvGrpSpPr>
      <p:grpSpPr>
        <a:xfrm>
          <a:off x="0" y="0"/>
          <a:ext cx="0" cy="0"/>
          <a:chOff x="0" y="0"/>
          <a:chExt cx="0" cy="0"/>
        </a:xfrm>
      </p:grpSpPr>
      <p:sp>
        <p:nvSpPr>
          <p:cNvPr id="1797" name="Google Shape;1797;p159"/>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990000"/>
                </a:solidFill>
              </a:rPr>
              <a:t>Questions?</a:t>
            </a:r>
            <a:endParaRPr>
              <a:solidFill>
                <a:srgbClr val="990000"/>
              </a:solidFill>
            </a:endParaRPr>
          </a:p>
        </p:txBody>
      </p:sp>
      <p:sp>
        <p:nvSpPr>
          <p:cNvPr id="1798" name="Google Shape;1798;p15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2" name="Shape 1802"/>
        <p:cNvGrpSpPr/>
        <p:nvPr/>
      </p:nvGrpSpPr>
      <p:grpSpPr>
        <a:xfrm>
          <a:off x="0" y="0"/>
          <a:ext cx="0" cy="0"/>
          <a:chOff x="0" y="0"/>
          <a:chExt cx="0" cy="0"/>
        </a:xfrm>
      </p:grpSpPr>
      <p:sp>
        <p:nvSpPr>
          <p:cNvPr id="1803" name="Google Shape;1803;p160"/>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990000"/>
                </a:solidFill>
              </a:rPr>
              <a:t>Booster</a:t>
            </a:r>
            <a:endParaRPr>
              <a:solidFill>
                <a:srgbClr val="990000"/>
              </a:solidFill>
            </a:endParaRPr>
          </a:p>
        </p:txBody>
      </p:sp>
      <p:sp>
        <p:nvSpPr>
          <p:cNvPr id="1804" name="Google Shape;1804;p16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8" name="Shape 1808"/>
        <p:cNvGrpSpPr/>
        <p:nvPr/>
      </p:nvGrpSpPr>
      <p:grpSpPr>
        <a:xfrm>
          <a:off x="0" y="0"/>
          <a:ext cx="0" cy="0"/>
          <a:chOff x="0" y="0"/>
          <a:chExt cx="0" cy="0"/>
        </a:xfrm>
      </p:grpSpPr>
      <p:sp>
        <p:nvSpPr>
          <p:cNvPr id="1809" name="Google Shape;1809;p161"/>
          <p:cNvSpPr txBox="1"/>
          <p:nvPr>
            <p:ph idx="1" type="body"/>
          </p:nvPr>
        </p:nvSpPr>
        <p:spPr>
          <a:xfrm>
            <a:off x="500550" y="948675"/>
            <a:ext cx="6267600" cy="3998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Propulsion</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Push the sustainer to Mach 0.8 in 4 seconds</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Deliver enough initial thrust to accelerate the rocket to at least 100 FPS before leaving the rail</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Thrust to weight ratio of at least 8*</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High acceleration (&gt;15G) &amp; quick burn time (&lt;4s) to drop mass</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Mass flux below 1.5 lb/in</a:t>
            </a:r>
            <a:r>
              <a:rPr baseline="30000" lang="en" sz="1400">
                <a:solidFill>
                  <a:schemeClr val="dk1"/>
                </a:solidFill>
              </a:rPr>
              <a:t>2</a:t>
            </a:r>
            <a:r>
              <a:rPr lang="en" sz="1400">
                <a:solidFill>
                  <a:schemeClr val="dk1"/>
                </a:solidFill>
              </a:rPr>
              <a:t>s for the duration of the burn to mitigate erosive burning  </a:t>
            </a:r>
            <a:endParaRPr sz="1400">
              <a:solidFill>
                <a:schemeClr val="dk1"/>
              </a:solidFill>
            </a:endParaRPr>
          </a:p>
          <a:p>
            <a:pPr indent="-330200" lvl="0" marL="457200" rtl="0" algn="l">
              <a:spcBef>
                <a:spcPts val="0"/>
              </a:spcBef>
              <a:spcAft>
                <a:spcPts val="0"/>
              </a:spcAft>
              <a:buClr>
                <a:srgbClr val="434343"/>
              </a:buClr>
              <a:buSzPts val="1600"/>
              <a:buFont typeface="Open Sans Medium"/>
              <a:buChar char="●"/>
            </a:pPr>
            <a:r>
              <a:rPr lang="en" sz="1600"/>
              <a:t>Hardware</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Yield at no less than twice max operating pressure*</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Wide tolerances to minimize machining on the motor case</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No requirement to minimize mass</a:t>
            </a:r>
            <a:endParaRPr sz="1400">
              <a:solidFill>
                <a:schemeClr val="dk1"/>
              </a:solidFill>
            </a:endParaRPr>
          </a:p>
        </p:txBody>
      </p:sp>
      <p:sp>
        <p:nvSpPr>
          <p:cNvPr id="1810" name="Google Shape;1810;p16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11" name="Google Shape;1811;p16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Booster Requirements</a:t>
            </a:r>
            <a:endParaRPr>
              <a:solidFill>
                <a:srgbClr val="990000"/>
              </a:solidFill>
            </a:endParaRPr>
          </a:p>
        </p:txBody>
      </p:sp>
      <p:sp>
        <p:nvSpPr>
          <p:cNvPr id="1812" name="Google Shape;1812;p161"/>
          <p:cNvSpPr txBox="1"/>
          <p:nvPr/>
        </p:nvSpPr>
        <p:spPr>
          <a:xfrm>
            <a:off x="5732650" y="4526750"/>
            <a:ext cx="29919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91" name="Shape 391"/>
        <p:cNvGrpSpPr/>
        <p:nvPr/>
      </p:nvGrpSpPr>
      <p:grpSpPr>
        <a:xfrm>
          <a:off x="0" y="0"/>
          <a:ext cx="0" cy="0"/>
          <a:chOff x="0" y="0"/>
          <a:chExt cx="0" cy="0"/>
        </a:xfrm>
      </p:grpSpPr>
      <p:sp>
        <p:nvSpPr>
          <p:cNvPr id="392" name="Google Shape;392;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Shock Force Calculations (All Values)</a:t>
            </a:r>
            <a:endParaRPr>
              <a:solidFill>
                <a:srgbClr val="AF1F39"/>
              </a:solidFill>
            </a:endParaRPr>
          </a:p>
        </p:txBody>
      </p:sp>
      <p:sp>
        <p:nvSpPr>
          <p:cNvPr id="393" name="Google Shape;393;p27"/>
          <p:cNvSpPr txBox="1"/>
          <p:nvPr>
            <p:ph idx="1" type="body"/>
          </p:nvPr>
        </p:nvSpPr>
        <p:spPr>
          <a:xfrm>
            <a:off x="311700" y="93832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1600"/>
          </a:p>
          <a:p>
            <a:pPr indent="0" lvl="0" marL="0" rtl="0" algn="l">
              <a:spcBef>
                <a:spcPts val="1200"/>
              </a:spcBef>
              <a:spcAft>
                <a:spcPts val="1200"/>
              </a:spcAft>
              <a:buNone/>
            </a:pPr>
            <a:r>
              <a:t/>
            </a:r>
            <a:endParaRPr/>
          </a:p>
        </p:txBody>
      </p:sp>
      <p:sp>
        <p:nvSpPr>
          <p:cNvPr id="394" name="Google Shape;394;p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395" name="Google Shape;395;p27"/>
          <p:cNvGraphicFramePr/>
          <p:nvPr/>
        </p:nvGraphicFramePr>
        <p:xfrm>
          <a:off x="700988" y="1017725"/>
          <a:ext cx="3000000" cy="3000000"/>
        </p:xfrm>
        <a:graphic>
          <a:graphicData uri="http://schemas.openxmlformats.org/drawingml/2006/table">
            <a:tbl>
              <a:tblPr>
                <a:noFill/>
                <a:tableStyleId>{20E0CC99-B5FD-4683-B140-8F2D5768ACDF}</a:tableStyleId>
              </a:tblPr>
              <a:tblGrid>
                <a:gridCol w="1570450"/>
                <a:gridCol w="1570450"/>
                <a:gridCol w="1570450"/>
                <a:gridCol w="1570450"/>
                <a:gridCol w="1570450"/>
              </a:tblGrid>
              <a:tr h="632375">
                <a:tc>
                  <a:txBody>
                    <a:bodyPr/>
                    <a:lstStyle/>
                    <a:p>
                      <a:pPr indent="0" lvl="0" marL="0" rtl="0" algn="l">
                        <a:spcBef>
                          <a:spcPts val="0"/>
                        </a:spcBef>
                        <a:spcAft>
                          <a:spcPts val="0"/>
                        </a:spcAft>
                        <a:buNone/>
                      </a:pPr>
                      <a:r>
                        <a:rPr b="1" lang="en"/>
                        <a:t>Parachute</a:t>
                      </a:r>
                      <a:endParaRPr b="1"/>
                    </a:p>
                  </a:txBody>
                  <a:tcPr marT="91425" marB="91425" marR="91425" marL="91425"/>
                </a:tc>
                <a:tc>
                  <a:txBody>
                    <a:bodyPr/>
                    <a:lstStyle/>
                    <a:p>
                      <a:pPr indent="0" lvl="0" marL="0" rtl="0" algn="l">
                        <a:spcBef>
                          <a:spcPts val="0"/>
                        </a:spcBef>
                        <a:spcAft>
                          <a:spcPts val="0"/>
                        </a:spcAft>
                        <a:buNone/>
                      </a:pPr>
                      <a:r>
                        <a:rPr b="1" lang="en"/>
                        <a:t>Booster- Main</a:t>
                      </a:r>
                      <a:endParaRPr b="1"/>
                    </a:p>
                  </a:txBody>
                  <a:tcPr marT="91425" marB="91425" marR="91425" marL="91425"/>
                </a:tc>
                <a:tc>
                  <a:txBody>
                    <a:bodyPr/>
                    <a:lstStyle/>
                    <a:p>
                      <a:pPr indent="0" lvl="0" marL="0" rtl="0" algn="l">
                        <a:spcBef>
                          <a:spcPts val="0"/>
                        </a:spcBef>
                        <a:spcAft>
                          <a:spcPts val="0"/>
                        </a:spcAft>
                        <a:buNone/>
                      </a:pPr>
                      <a:r>
                        <a:rPr b="1" lang="en"/>
                        <a:t>Booster- Drogue</a:t>
                      </a:r>
                      <a:endParaRPr b="1"/>
                    </a:p>
                  </a:txBody>
                  <a:tcPr marT="91425" marB="91425" marR="91425" marL="91425"/>
                </a:tc>
                <a:tc>
                  <a:txBody>
                    <a:bodyPr/>
                    <a:lstStyle/>
                    <a:p>
                      <a:pPr indent="0" lvl="0" marL="0" rtl="0" algn="l">
                        <a:spcBef>
                          <a:spcPts val="0"/>
                        </a:spcBef>
                        <a:spcAft>
                          <a:spcPts val="0"/>
                        </a:spcAft>
                        <a:buNone/>
                      </a:pPr>
                      <a:r>
                        <a:rPr b="1" lang="en"/>
                        <a:t>Sustainer- Main</a:t>
                      </a:r>
                      <a:endParaRPr b="1"/>
                    </a:p>
                  </a:txBody>
                  <a:tcPr marT="91425" marB="91425" marR="91425" marL="91425"/>
                </a:tc>
                <a:tc>
                  <a:txBody>
                    <a:bodyPr/>
                    <a:lstStyle/>
                    <a:p>
                      <a:pPr indent="0" lvl="0" marL="0" rtl="0" algn="l">
                        <a:spcBef>
                          <a:spcPts val="0"/>
                        </a:spcBef>
                        <a:spcAft>
                          <a:spcPts val="0"/>
                        </a:spcAft>
                        <a:buNone/>
                      </a:pPr>
                      <a:r>
                        <a:rPr b="1" lang="en"/>
                        <a:t>Sustainer- Drogue</a:t>
                      </a:r>
                      <a:endParaRPr b="1"/>
                    </a:p>
                  </a:txBody>
                  <a:tcPr marT="91425" marB="91425" marR="91425" marL="91425"/>
                </a:tc>
              </a:tr>
              <a:tr h="632375">
                <a:tc>
                  <a:txBody>
                    <a:bodyPr/>
                    <a:lstStyle/>
                    <a:p>
                      <a:pPr indent="0" lvl="0" marL="0" rtl="0" algn="l">
                        <a:spcBef>
                          <a:spcPts val="0"/>
                        </a:spcBef>
                        <a:spcAft>
                          <a:spcPts val="0"/>
                        </a:spcAft>
                        <a:buNone/>
                      </a:pPr>
                      <a:r>
                        <a:rPr lang="en"/>
                        <a:t>Air Density [lbs/ft^3]</a:t>
                      </a:r>
                      <a:endParaRPr/>
                    </a:p>
                  </a:txBody>
                  <a:tcPr marT="91425" marB="91425" marR="91425" marL="91425"/>
                </a:tc>
                <a:tc>
                  <a:txBody>
                    <a:bodyPr/>
                    <a:lstStyle/>
                    <a:p>
                      <a:pPr indent="0" lvl="0" marL="0" rtl="0" algn="l">
                        <a:spcBef>
                          <a:spcPts val="0"/>
                        </a:spcBef>
                        <a:spcAft>
                          <a:spcPts val="0"/>
                        </a:spcAft>
                        <a:buNone/>
                      </a:pPr>
                      <a:r>
                        <a:rPr lang="en"/>
                        <a:t>0.072</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a:solidFill>
                            <a:schemeClr val="dk1"/>
                          </a:solidFill>
                        </a:rPr>
                        <a:t>0.065</a:t>
                      </a:r>
                      <a:endParaRPr/>
                    </a:p>
                  </a:txBody>
                  <a:tcPr marT="91425" marB="91425" marR="91425" marL="91425"/>
                </a:tc>
                <a:tc>
                  <a:txBody>
                    <a:bodyPr/>
                    <a:lstStyle/>
                    <a:p>
                      <a:pPr indent="0" lvl="0" marL="0" rtl="0" algn="l">
                        <a:spcBef>
                          <a:spcPts val="0"/>
                        </a:spcBef>
                        <a:spcAft>
                          <a:spcPts val="0"/>
                        </a:spcAft>
                        <a:buNone/>
                      </a:pPr>
                      <a:r>
                        <a:rPr lang="en"/>
                        <a:t>0.072</a:t>
                      </a:r>
                      <a:endParaRPr/>
                    </a:p>
                  </a:txBody>
                  <a:tcPr marT="91425" marB="91425" marR="91425" marL="91425"/>
                </a:tc>
                <a:tc>
                  <a:txBody>
                    <a:bodyPr/>
                    <a:lstStyle/>
                    <a:p>
                      <a:pPr indent="0" lvl="0" marL="0" rtl="0" algn="l">
                        <a:spcBef>
                          <a:spcPts val="0"/>
                        </a:spcBef>
                        <a:spcAft>
                          <a:spcPts val="0"/>
                        </a:spcAft>
                        <a:buNone/>
                      </a:pPr>
                      <a:r>
                        <a:rPr lang="en"/>
                        <a:t>0.029</a:t>
                      </a:r>
                      <a:endParaRPr/>
                    </a:p>
                  </a:txBody>
                  <a:tcPr marT="91425" marB="91425" marR="91425" marL="91425"/>
                </a:tc>
              </a:tr>
              <a:tr h="411025">
                <a:tc>
                  <a:txBody>
                    <a:bodyPr/>
                    <a:lstStyle/>
                    <a:p>
                      <a:pPr indent="0" lvl="0" marL="0" rtl="0" algn="l">
                        <a:spcBef>
                          <a:spcPts val="0"/>
                        </a:spcBef>
                        <a:spcAft>
                          <a:spcPts val="0"/>
                        </a:spcAft>
                        <a:buNone/>
                      </a:pPr>
                      <a:r>
                        <a:rPr lang="en"/>
                        <a:t>Total Mass [lbs]</a:t>
                      </a:r>
                      <a:endParaRPr/>
                    </a:p>
                  </a:txBody>
                  <a:tcPr marT="91425" marB="91425" marR="91425" marL="91425"/>
                </a:tc>
                <a:tc>
                  <a:txBody>
                    <a:bodyPr/>
                    <a:lstStyle/>
                    <a:p>
                      <a:pPr indent="0" lvl="0" marL="0" rtl="0" algn="l">
                        <a:spcBef>
                          <a:spcPts val="0"/>
                        </a:spcBef>
                        <a:spcAft>
                          <a:spcPts val="0"/>
                        </a:spcAft>
                        <a:buNone/>
                      </a:pPr>
                      <a:r>
                        <a:rPr lang="en"/>
                        <a:t>53.15</a:t>
                      </a:r>
                      <a:endParaRPr/>
                    </a:p>
                  </a:txBody>
                  <a:tcPr marT="91425" marB="91425" marR="91425" marL="91425"/>
                </a:tc>
                <a:tc>
                  <a:txBody>
                    <a:bodyPr/>
                    <a:lstStyle/>
                    <a:p>
                      <a:pPr indent="0" lvl="0" marL="0" rtl="0" algn="l">
                        <a:spcBef>
                          <a:spcPts val="0"/>
                        </a:spcBef>
                        <a:spcAft>
                          <a:spcPts val="0"/>
                        </a:spcAft>
                        <a:buNone/>
                      </a:pPr>
                      <a:r>
                        <a:rPr lang="en"/>
                        <a:t>53.15</a:t>
                      </a:r>
                      <a:endParaRPr/>
                    </a:p>
                  </a:txBody>
                  <a:tcPr marT="91425" marB="91425" marR="91425" marL="91425"/>
                </a:tc>
                <a:tc>
                  <a:txBody>
                    <a:bodyPr/>
                    <a:lstStyle/>
                    <a:p>
                      <a:pPr indent="0" lvl="0" marL="0" rtl="0" algn="l">
                        <a:spcBef>
                          <a:spcPts val="0"/>
                        </a:spcBef>
                        <a:spcAft>
                          <a:spcPts val="0"/>
                        </a:spcAft>
                        <a:buNone/>
                      </a:pPr>
                      <a:r>
                        <a:rPr lang="en"/>
                        <a:t>61.1</a:t>
                      </a:r>
                      <a:endParaRPr/>
                    </a:p>
                  </a:txBody>
                  <a:tcPr marT="91425" marB="91425" marR="91425" marL="91425"/>
                </a:tc>
                <a:tc>
                  <a:txBody>
                    <a:bodyPr/>
                    <a:lstStyle/>
                    <a:p>
                      <a:pPr indent="0" lvl="0" marL="0" rtl="0" algn="l">
                        <a:spcBef>
                          <a:spcPts val="0"/>
                        </a:spcBef>
                        <a:spcAft>
                          <a:spcPts val="0"/>
                        </a:spcAft>
                        <a:buNone/>
                      </a:pPr>
                      <a:r>
                        <a:rPr lang="en"/>
                        <a:t>61.1</a:t>
                      </a:r>
                      <a:endParaRPr/>
                    </a:p>
                  </a:txBody>
                  <a:tcPr marT="91425" marB="91425" marR="91425" marL="91425"/>
                </a:tc>
              </a:tr>
              <a:tr h="515250">
                <a:tc>
                  <a:txBody>
                    <a:bodyPr/>
                    <a:lstStyle/>
                    <a:p>
                      <a:pPr indent="0" lvl="0" marL="0" rtl="0" algn="l">
                        <a:spcBef>
                          <a:spcPts val="0"/>
                        </a:spcBef>
                        <a:spcAft>
                          <a:spcPts val="0"/>
                        </a:spcAft>
                        <a:buNone/>
                      </a:pPr>
                      <a:r>
                        <a:rPr lang="en"/>
                        <a:t>Fall Rate [ft/s]</a:t>
                      </a:r>
                      <a:endParaRPr/>
                    </a:p>
                  </a:txBody>
                  <a:tcPr marT="91425" marB="91425" marR="91425" marL="91425"/>
                </a:tc>
                <a:tc>
                  <a:txBody>
                    <a:bodyPr/>
                    <a:lstStyle/>
                    <a:p>
                      <a:pPr indent="0" lvl="0" marL="0" rtl="0" algn="l">
                        <a:spcBef>
                          <a:spcPts val="0"/>
                        </a:spcBef>
                        <a:spcAft>
                          <a:spcPts val="0"/>
                        </a:spcAft>
                        <a:buNone/>
                      </a:pPr>
                      <a:r>
                        <a:rPr lang="en"/>
                        <a:t>70</a:t>
                      </a:r>
                      <a:endParaRPr/>
                    </a:p>
                  </a:txBody>
                  <a:tcPr marT="91425" marB="91425" marR="91425" marL="91425"/>
                </a:tc>
                <a:tc>
                  <a:txBody>
                    <a:bodyPr/>
                    <a:lstStyle/>
                    <a:p>
                      <a:pPr indent="0" lvl="0" marL="0" rtl="0" algn="l">
                        <a:spcBef>
                          <a:spcPts val="0"/>
                        </a:spcBef>
                        <a:spcAft>
                          <a:spcPts val="0"/>
                        </a:spcAft>
                        <a:buNone/>
                      </a:pPr>
                      <a:r>
                        <a:rPr lang="en"/>
                        <a:t>30</a:t>
                      </a:r>
                      <a:endParaRPr/>
                    </a:p>
                  </a:txBody>
                  <a:tcPr marT="91425" marB="91425" marR="91425" marL="91425"/>
                </a:tc>
                <a:tc>
                  <a:txBody>
                    <a:bodyPr/>
                    <a:lstStyle/>
                    <a:p>
                      <a:pPr indent="0" lvl="0" marL="0" rtl="0" algn="l">
                        <a:spcBef>
                          <a:spcPts val="0"/>
                        </a:spcBef>
                        <a:spcAft>
                          <a:spcPts val="0"/>
                        </a:spcAft>
                        <a:buNone/>
                      </a:pPr>
                      <a:r>
                        <a:rPr lang="en"/>
                        <a:t>70</a:t>
                      </a:r>
                      <a:endParaRPr/>
                    </a:p>
                  </a:txBody>
                  <a:tcPr marT="91425" marB="91425" marR="91425" marL="91425"/>
                </a:tc>
                <a:tc>
                  <a:txBody>
                    <a:bodyPr/>
                    <a:lstStyle/>
                    <a:p>
                      <a:pPr indent="0" lvl="0" marL="0" rtl="0" algn="l">
                        <a:spcBef>
                          <a:spcPts val="0"/>
                        </a:spcBef>
                        <a:spcAft>
                          <a:spcPts val="0"/>
                        </a:spcAft>
                        <a:buNone/>
                      </a:pPr>
                      <a:r>
                        <a:rPr lang="en"/>
                        <a:t>150</a:t>
                      </a:r>
                      <a:endParaRPr/>
                    </a:p>
                  </a:txBody>
                  <a:tcPr marT="91425" marB="91425" marR="91425" marL="91425"/>
                </a:tc>
              </a:tr>
              <a:tr h="411025">
                <a:tc>
                  <a:txBody>
                    <a:bodyPr/>
                    <a:lstStyle/>
                    <a:p>
                      <a:pPr indent="0" lvl="0" marL="0" rtl="0" algn="l">
                        <a:spcBef>
                          <a:spcPts val="0"/>
                        </a:spcBef>
                        <a:spcAft>
                          <a:spcPts val="0"/>
                        </a:spcAft>
                        <a:buNone/>
                      </a:pPr>
                      <a:r>
                        <a:rPr lang="en"/>
                        <a:t>Coeff. Drag</a:t>
                      </a:r>
                      <a:endParaRPr/>
                    </a:p>
                  </a:txBody>
                  <a:tcPr marT="91425" marB="91425" marR="91425" marL="91425"/>
                </a:tc>
                <a:tc>
                  <a:txBody>
                    <a:bodyPr/>
                    <a:lstStyle/>
                    <a:p>
                      <a:pPr indent="0" lvl="0" marL="0" rtl="0" algn="l">
                        <a:spcBef>
                          <a:spcPts val="0"/>
                        </a:spcBef>
                        <a:spcAft>
                          <a:spcPts val="0"/>
                        </a:spcAft>
                        <a:buNone/>
                      </a:pPr>
                      <a:r>
                        <a:rPr lang="en"/>
                        <a:t>2.2</a:t>
                      </a:r>
                      <a:endParaRPr/>
                    </a:p>
                  </a:txBody>
                  <a:tcPr marT="91425" marB="91425" marR="91425" marL="91425"/>
                </a:tc>
                <a:tc>
                  <a:txBody>
                    <a:bodyPr/>
                    <a:lstStyle/>
                    <a:p>
                      <a:pPr indent="0" lvl="0" marL="0" rtl="0" algn="l">
                        <a:spcBef>
                          <a:spcPts val="0"/>
                        </a:spcBef>
                        <a:spcAft>
                          <a:spcPts val="0"/>
                        </a:spcAft>
                        <a:buNone/>
                      </a:pPr>
                      <a:r>
                        <a:rPr lang="en"/>
                        <a:t>1.5</a:t>
                      </a:r>
                      <a:endParaRPr/>
                    </a:p>
                  </a:txBody>
                  <a:tcPr marT="91425" marB="91425" marR="91425" marL="91425"/>
                </a:tc>
                <a:tc>
                  <a:txBody>
                    <a:bodyPr/>
                    <a:lstStyle/>
                    <a:p>
                      <a:pPr indent="0" lvl="0" marL="0" rtl="0" algn="l">
                        <a:spcBef>
                          <a:spcPts val="0"/>
                        </a:spcBef>
                        <a:spcAft>
                          <a:spcPts val="0"/>
                        </a:spcAft>
                        <a:buNone/>
                      </a:pPr>
                      <a:r>
                        <a:rPr lang="en"/>
                        <a:t>2.2</a:t>
                      </a:r>
                      <a:endParaRPr/>
                    </a:p>
                  </a:txBody>
                  <a:tcPr marT="91425" marB="91425" marR="91425" marL="91425"/>
                </a:tc>
                <a:tc>
                  <a:txBody>
                    <a:bodyPr/>
                    <a:lstStyle/>
                    <a:p>
                      <a:pPr indent="0" lvl="0" marL="0" rtl="0" algn="l">
                        <a:spcBef>
                          <a:spcPts val="0"/>
                        </a:spcBef>
                        <a:spcAft>
                          <a:spcPts val="0"/>
                        </a:spcAft>
                        <a:buNone/>
                      </a:pPr>
                      <a:r>
                        <a:rPr lang="en"/>
                        <a:t>1.5</a:t>
                      </a:r>
                      <a:endParaRPr/>
                    </a:p>
                  </a:txBody>
                  <a:tcPr marT="91425" marB="91425" marR="91425" marL="91425"/>
                </a:tc>
              </a:tr>
              <a:tr h="411025">
                <a:tc>
                  <a:txBody>
                    <a:bodyPr/>
                    <a:lstStyle/>
                    <a:p>
                      <a:pPr indent="0" lvl="0" marL="0" rtl="0" algn="l">
                        <a:spcBef>
                          <a:spcPts val="0"/>
                        </a:spcBef>
                        <a:spcAft>
                          <a:spcPts val="0"/>
                        </a:spcAft>
                        <a:buNone/>
                      </a:pPr>
                      <a:r>
                        <a:rPr lang="en"/>
                        <a:t>Area [ft^2]</a:t>
                      </a:r>
                      <a:endParaRPr/>
                    </a:p>
                  </a:txBody>
                  <a:tcPr marT="91425" marB="91425" marR="91425" marL="91425"/>
                </a:tc>
                <a:tc>
                  <a:txBody>
                    <a:bodyPr/>
                    <a:lstStyle/>
                    <a:p>
                      <a:pPr indent="0" lvl="0" marL="0" rtl="0" algn="l">
                        <a:spcBef>
                          <a:spcPts val="0"/>
                        </a:spcBef>
                        <a:spcAft>
                          <a:spcPts val="0"/>
                        </a:spcAft>
                        <a:buNone/>
                      </a:pPr>
                      <a:r>
                        <a:rPr lang="en"/>
                        <a:t>38.5</a:t>
                      </a:r>
                      <a:endParaRPr/>
                    </a:p>
                  </a:txBody>
                  <a:tcPr marT="91425" marB="91425" marR="91425" marL="91425"/>
                </a:tc>
                <a:tc>
                  <a:txBody>
                    <a:bodyPr/>
                    <a:lstStyle/>
                    <a:p>
                      <a:pPr indent="0" lvl="0" marL="0" rtl="0" algn="l">
                        <a:spcBef>
                          <a:spcPts val="0"/>
                        </a:spcBef>
                        <a:spcAft>
                          <a:spcPts val="0"/>
                        </a:spcAft>
                        <a:buNone/>
                      </a:pPr>
                      <a:r>
                        <a:rPr lang="en"/>
                        <a:t>7.1</a:t>
                      </a:r>
                      <a:endParaRPr/>
                    </a:p>
                  </a:txBody>
                  <a:tcPr marT="91425" marB="91425" marR="91425" marL="91425"/>
                </a:tc>
                <a:tc>
                  <a:txBody>
                    <a:bodyPr/>
                    <a:lstStyle/>
                    <a:p>
                      <a:pPr indent="0" lvl="0" marL="0" rtl="0" algn="l">
                        <a:spcBef>
                          <a:spcPts val="0"/>
                        </a:spcBef>
                        <a:spcAft>
                          <a:spcPts val="0"/>
                        </a:spcAft>
                        <a:buNone/>
                      </a:pPr>
                      <a:r>
                        <a:rPr lang="en"/>
                        <a:t>38.5</a:t>
                      </a:r>
                      <a:endParaRPr/>
                    </a:p>
                  </a:txBody>
                  <a:tcPr marT="91425" marB="91425" marR="91425" marL="91425"/>
                </a:tc>
                <a:tc>
                  <a:txBody>
                    <a:bodyPr/>
                    <a:lstStyle/>
                    <a:p>
                      <a:pPr indent="0" lvl="0" marL="0" rtl="0" algn="l">
                        <a:spcBef>
                          <a:spcPts val="0"/>
                        </a:spcBef>
                        <a:spcAft>
                          <a:spcPts val="0"/>
                        </a:spcAft>
                        <a:buNone/>
                      </a:pPr>
                      <a:r>
                        <a:rPr lang="en"/>
                        <a:t>19.6</a:t>
                      </a:r>
                      <a:endParaRPr/>
                    </a:p>
                  </a:txBody>
                  <a:tcPr marT="91425" marB="91425" marR="91425" marL="91425"/>
                </a:tc>
              </a:tr>
              <a:tr h="632375">
                <a:tc>
                  <a:txBody>
                    <a:bodyPr/>
                    <a:lstStyle/>
                    <a:p>
                      <a:pPr indent="0" lvl="0" marL="0" rtl="0" algn="l">
                        <a:spcBef>
                          <a:spcPts val="0"/>
                        </a:spcBef>
                        <a:spcAft>
                          <a:spcPts val="0"/>
                        </a:spcAft>
                        <a:buNone/>
                      </a:pPr>
                      <a:r>
                        <a:rPr b="1" lang="en"/>
                        <a:t>Avg. Shock Force [N]</a:t>
                      </a:r>
                      <a:endParaRPr b="1"/>
                    </a:p>
                  </a:txBody>
                  <a:tcPr marT="91425" marB="91425" marR="91425" marL="91425"/>
                </a:tc>
                <a:tc>
                  <a:txBody>
                    <a:bodyPr/>
                    <a:lstStyle/>
                    <a:p>
                      <a:pPr indent="0" lvl="0" marL="0" rtl="0" algn="l">
                        <a:spcBef>
                          <a:spcPts val="0"/>
                        </a:spcBef>
                        <a:spcAft>
                          <a:spcPts val="0"/>
                        </a:spcAft>
                        <a:buNone/>
                      </a:pPr>
                      <a:r>
                        <a:rPr lang="en"/>
                        <a:t>812</a:t>
                      </a:r>
                      <a:endParaRPr/>
                    </a:p>
                  </a:txBody>
                  <a:tcPr marT="91425" marB="91425" marR="91425" marL="91425"/>
                </a:tc>
                <a:tc>
                  <a:txBody>
                    <a:bodyPr/>
                    <a:lstStyle/>
                    <a:p>
                      <a:pPr indent="0" lvl="0" marL="0" rtl="0" algn="l">
                        <a:spcBef>
                          <a:spcPts val="0"/>
                        </a:spcBef>
                        <a:spcAft>
                          <a:spcPts val="0"/>
                        </a:spcAft>
                        <a:buNone/>
                      </a:pPr>
                      <a:r>
                        <a:rPr lang="en"/>
                        <a:t>16</a:t>
                      </a:r>
                      <a:endParaRPr/>
                    </a:p>
                  </a:txBody>
                  <a:tcPr marT="91425" marB="91425" marR="91425" marL="91425"/>
                </a:tc>
                <a:tc>
                  <a:txBody>
                    <a:bodyPr/>
                    <a:lstStyle/>
                    <a:p>
                      <a:pPr indent="0" lvl="0" marL="0" rtl="0" algn="l">
                        <a:spcBef>
                          <a:spcPts val="0"/>
                        </a:spcBef>
                        <a:spcAft>
                          <a:spcPts val="0"/>
                        </a:spcAft>
                        <a:buNone/>
                      </a:pPr>
                      <a:r>
                        <a:rPr lang="en"/>
                        <a:t>530</a:t>
                      </a:r>
                      <a:endParaRPr/>
                    </a:p>
                  </a:txBody>
                  <a:tcPr marT="91425" marB="91425" marR="91425" marL="91425"/>
                </a:tc>
                <a:tc>
                  <a:txBody>
                    <a:bodyPr/>
                    <a:lstStyle/>
                    <a:p>
                      <a:pPr indent="0" lvl="0" marL="0" rtl="0" algn="l">
                        <a:spcBef>
                          <a:spcPts val="0"/>
                        </a:spcBef>
                        <a:spcAft>
                          <a:spcPts val="0"/>
                        </a:spcAft>
                        <a:buNone/>
                      </a:pPr>
                      <a:r>
                        <a:rPr lang="en"/>
                        <a:t>812</a:t>
                      </a:r>
                      <a:endParaRPr/>
                    </a:p>
                  </a:txBody>
                  <a:tcPr marT="91425" marB="91425" marR="91425" marL="91425"/>
                </a:tc>
              </a:tr>
            </a:tbl>
          </a:graphicData>
        </a:graphic>
      </p:graphicFrame>
    </p:spTree>
  </p:cSld>
  <p:clrMapOvr>
    <a:masterClrMapping/>
  </p:clrMapOvr>
</p:sld>
</file>

<file path=ppt/slides/slide1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6" name="Shape 1816"/>
        <p:cNvGrpSpPr/>
        <p:nvPr/>
      </p:nvGrpSpPr>
      <p:grpSpPr>
        <a:xfrm>
          <a:off x="0" y="0"/>
          <a:ext cx="0" cy="0"/>
          <a:chOff x="0" y="0"/>
          <a:chExt cx="0" cy="0"/>
        </a:xfrm>
      </p:grpSpPr>
      <p:sp>
        <p:nvSpPr>
          <p:cNvPr id="1817" name="Google Shape;1817;p16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818" name="Google Shape;1818;p162"/>
          <p:cNvGraphicFramePr/>
          <p:nvPr/>
        </p:nvGraphicFramePr>
        <p:xfrm>
          <a:off x="5521100" y="554000"/>
          <a:ext cx="3000000" cy="3000000"/>
        </p:xfrm>
        <a:graphic>
          <a:graphicData uri="http://schemas.openxmlformats.org/drawingml/2006/table">
            <a:tbl>
              <a:tblPr>
                <a:noFill/>
                <a:tableStyleId>{20E0CC99-B5FD-4683-B140-8F2D5768ACDF}</a:tableStyleId>
              </a:tblPr>
              <a:tblGrid>
                <a:gridCol w="1756450"/>
                <a:gridCol w="1194900"/>
              </a:tblGrid>
              <a:tr h="292875">
                <a:tc>
                  <a:txBody>
                    <a:bodyPr/>
                    <a:lstStyle/>
                    <a:p>
                      <a:pPr indent="0" lvl="0" marL="0" rtl="0" algn="l">
                        <a:spcBef>
                          <a:spcPts val="0"/>
                        </a:spcBef>
                        <a:spcAft>
                          <a:spcPts val="0"/>
                        </a:spcAft>
                        <a:buNone/>
                      </a:pPr>
                      <a:r>
                        <a:rPr lang="en"/>
                        <a:t>Motor Classification</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O5443</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Total Impulse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21 kNs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Prop Mass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27.6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Hardware Mass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26.0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415175">
                <a:tc>
                  <a:txBody>
                    <a:bodyPr/>
                    <a:lstStyle/>
                    <a:p>
                      <a:pPr indent="0" lvl="0" marL="0" rtl="0" algn="l">
                        <a:spcBef>
                          <a:spcPts val="0"/>
                        </a:spcBef>
                        <a:spcAft>
                          <a:spcPts val="0"/>
                        </a:spcAft>
                        <a:buNone/>
                      </a:pPr>
                      <a:r>
                        <a:rPr lang="en"/>
                        <a:t>Peak Mass Flux</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0.99 lbs/in</a:t>
                      </a:r>
                      <a:r>
                        <a:rPr baseline="30000" lang="en">
                          <a:solidFill>
                            <a:schemeClr val="dk1"/>
                          </a:solidFill>
                        </a:rPr>
                        <a:t>2</a:t>
                      </a:r>
                      <a:r>
                        <a:rPr lang="en"/>
                        <a:t>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solidFill>
                            <a:srgbClr val="000000"/>
                          </a:solidFill>
                        </a:rPr>
                        <a:t>Average Pressure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600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Peak Pressure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780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1819" name="Google Shape;1819;p162"/>
          <p:cNvSpPr txBox="1"/>
          <p:nvPr>
            <p:ph type="title"/>
          </p:nvPr>
        </p:nvSpPr>
        <p:spPr>
          <a:xfrm>
            <a:off x="311700" y="445025"/>
            <a:ext cx="3284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Booster Overview</a:t>
            </a:r>
            <a:endParaRPr>
              <a:solidFill>
                <a:srgbClr val="990000"/>
              </a:solidFill>
            </a:endParaRPr>
          </a:p>
        </p:txBody>
      </p:sp>
      <p:pic>
        <p:nvPicPr>
          <p:cNvPr id="1820" name="Google Shape;1820;p162"/>
          <p:cNvPicPr preferRelativeResize="0"/>
          <p:nvPr/>
        </p:nvPicPr>
        <p:blipFill>
          <a:blip r:embed="rId3">
            <a:alphaModFix/>
          </a:blip>
          <a:stretch>
            <a:fillRect/>
          </a:stretch>
        </p:blipFill>
        <p:spPr>
          <a:xfrm>
            <a:off x="669000" y="1017725"/>
            <a:ext cx="4404232" cy="2552250"/>
          </a:xfrm>
          <a:prstGeom prst="rect">
            <a:avLst/>
          </a:prstGeom>
          <a:noFill/>
          <a:ln>
            <a:noFill/>
          </a:ln>
        </p:spPr>
      </p:pic>
      <p:pic>
        <p:nvPicPr>
          <p:cNvPr id="1821" name="Google Shape;1821;p162"/>
          <p:cNvPicPr preferRelativeResize="0"/>
          <p:nvPr/>
        </p:nvPicPr>
        <p:blipFill rotWithShape="1">
          <a:blip r:embed="rId4">
            <a:alphaModFix/>
          </a:blip>
          <a:srcRect b="40229" l="21593" r="23488" t="40398"/>
          <a:stretch/>
        </p:blipFill>
        <p:spPr>
          <a:xfrm>
            <a:off x="919512" y="3648401"/>
            <a:ext cx="7304975" cy="1299749"/>
          </a:xfrm>
          <a:prstGeom prst="rect">
            <a:avLst/>
          </a:prstGeom>
          <a:noFill/>
          <a:ln>
            <a:noFill/>
          </a:ln>
        </p:spPr>
      </p:pic>
    </p:spTree>
  </p:cSld>
  <p:clrMapOvr>
    <a:masterClrMapping/>
  </p:clrMapOvr>
</p:sld>
</file>

<file path=ppt/slides/slide1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5" name="Shape 1825"/>
        <p:cNvGrpSpPr/>
        <p:nvPr/>
      </p:nvGrpSpPr>
      <p:grpSpPr>
        <a:xfrm>
          <a:off x="0" y="0"/>
          <a:ext cx="0" cy="0"/>
          <a:chOff x="0" y="0"/>
          <a:chExt cx="0" cy="0"/>
        </a:xfrm>
      </p:grpSpPr>
      <p:sp>
        <p:nvSpPr>
          <p:cNvPr id="1826" name="Google Shape;1826;p16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27" name="Google Shape;1827;p16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Grain Geometry</a:t>
            </a:r>
            <a:endParaRPr>
              <a:solidFill>
                <a:srgbClr val="990000"/>
              </a:solidFill>
            </a:endParaRPr>
          </a:p>
        </p:txBody>
      </p:sp>
      <p:grpSp>
        <p:nvGrpSpPr>
          <p:cNvPr id="1828" name="Google Shape;1828;p163"/>
          <p:cNvGrpSpPr/>
          <p:nvPr/>
        </p:nvGrpSpPr>
        <p:grpSpPr>
          <a:xfrm>
            <a:off x="847550" y="2932925"/>
            <a:ext cx="7448899" cy="1672750"/>
            <a:chOff x="1349600" y="2471125"/>
            <a:chExt cx="7448899" cy="1672750"/>
          </a:xfrm>
        </p:grpSpPr>
        <p:pic>
          <p:nvPicPr>
            <p:cNvPr id="1829" name="Google Shape;1829;p163"/>
            <p:cNvPicPr preferRelativeResize="0"/>
            <p:nvPr/>
          </p:nvPicPr>
          <p:blipFill>
            <a:blip r:embed="rId3">
              <a:alphaModFix/>
            </a:blip>
            <a:stretch>
              <a:fillRect/>
            </a:stretch>
          </p:blipFill>
          <p:spPr>
            <a:xfrm>
              <a:off x="1349600" y="2471125"/>
              <a:ext cx="3819226" cy="1672750"/>
            </a:xfrm>
            <a:prstGeom prst="rect">
              <a:avLst/>
            </a:prstGeom>
            <a:noFill/>
            <a:ln cap="flat" cmpd="sng" w="28575">
              <a:solidFill>
                <a:schemeClr val="dk2"/>
              </a:solidFill>
              <a:prstDash val="solid"/>
              <a:round/>
              <a:headEnd len="sm" w="sm" type="none"/>
              <a:tailEnd len="sm" w="sm" type="none"/>
            </a:ln>
          </p:spPr>
        </p:pic>
        <p:pic>
          <p:nvPicPr>
            <p:cNvPr id="1830" name="Google Shape;1830;p163"/>
            <p:cNvPicPr preferRelativeResize="0"/>
            <p:nvPr/>
          </p:nvPicPr>
          <p:blipFill rotWithShape="1">
            <a:blip r:embed="rId4">
              <a:alphaModFix/>
            </a:blip>
            <a:srcRect b="33235" l="20829" r="0" t="0"/>
            <a:stretch/>
          </p:blipFill>
          <p:spPr>
            <a:xfrm>
              <a:off x="5168825" y="2471125"/>
              <a:ext cx="3629674" cy="1672750"/>
            </a:xfrm>
            <a:prstGeom prst="rect">
              <a:avLst/>
            </a:prstGeom>
            <a:noFill/>
            <a:ln cap="flat" cmpd="sng" w="28575">
              <a:solidFill>
                <a:schemeClr val="dk2"/>
              </a:solidFill>
              <a:prstDash val="solid"/>
              <a:round/>
              <a:headEnd len="sm" w="sm" type="none"/>
              <a:tailEnd len="sm" w="sm" type="none"/>
            </a:ln>
          </p:spPr>
        </p:pic>
      </p:grpSp>
      <p:pic>
        <p:nvPicPr>
          <p:cNvPr id="1831" name="Google Shape;1831;p163"/>
          <p:cNvPicPr preferRelativeResize="0"/>
          <p:nvPr/>
        </p:nvPicPr>
        <p:blipFill rotWithShape="1">
          <a:blip r:embed="rId5">
            <a:alphaModFix/>
          </a:blip>
          <a:srcRect b="38547" l="33999" r="20448" t="40440"/>
          <a:stretch/>
        </p:blipFill>
        <p:spPr>
          <a:xfrm>
            <a:off x="4813375" y="1224281"/>
            <a:ext cx="4105149" cy="1224184"/>
          </a:xfrm>
          <a:prstGeom prst="rect">
            <a:avLst/>
          </a:prstGeom>
          <a:noFill/>
          <a:ln>
            <a:noFill/>
          </a:ln>
        </p:spPr>
      </p:pic>
      <p:pic>
        <p:nvPicPr>
          <p:cNvPr id="1832" name="Google Shape;1832;p163"/>
          <p:cNvPicPr preferRelativeResize="0"/>
          <p:nvPr/>
        </p:nvPicPr>
        <p:blipFill rotWithShape="1">
          <a:blip r:embed="rId6">
            <a:alphaModFix/>
          </a:blip>
          <a:srcRect b="40283" l="30324" r="19939" t="42932"/>
          <a:stretch/>
        </p:blipFill>
        <p:spPr>
          <a:xfrm>
            <a:off x="311700" y="1359811"/>
            <a:ext cx="4368850" cy="953128"/>
          </a:xfrm>
          <a:prstGeom prst="rect">
            <a:avLst/>
          </a:prstGeom>
          <a:noFill/>
          <a:ln>
            <a:noFill/>
          </a:ln>
        </p:spPr>
      </p:pic>
    </p:spTree>
  </p:cSld>
  <p:clrMapOvr>
    <a:masterClrMapping/>
  </p:clrMapOvr>
</p:sld>
</file>

<file path=ppt/slides/slide1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836" name="Shape 1836"/>
        <p:cNvGrpSpPr/>
        <p:nvPr/>
      </p:nvGrpSpPr>
      <p:grpSpPr>
        <a:xfrm>
          <a:off x="0" y="0"/>
          <a:ext cx="0" cy="0"/>
          <a:chOff x="0" y="0"/>
          <a:chExt cx="0" cy="0"/>
        </a:xfrm>
      </p:grpSpPr>
      <p:sp>
        <p:nvSpPr>
          <p:cNvPr id="1837" name="Google Shape;1837;p16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38" name="Google Shape;1838;p16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Mandril Design</a:t>
            </a:r>
            <a:endParaRPr>
              <a:solidFill>
                <a:srgbClr val="990000"/>
              </a:solidFill>
            </a:endParaRPr>
          </a:p>
        </p:txBody>
      </p:sp>
      <p:grpSp>
        <p:nvGrpSpPr>
          <p:cNvPr id="1839" name="Google Shape;1839;p164"/>
          <p:cNvGrpSpPr/>
          <p:nvPr/>
        </p:nvGrpSpPr>
        <p:grpSpPr>
          <a:xfrm>
            <a:off x="847550" y="2932925"/>
            <a:ext cx="7448899" cy="1672750"/>
            <a:chOff x="1349600" y="2471125"/>
            <a:chExt cx="7448899" cy="1672750"/>
          </a:xfrm>
        </p:grpSpPr>
        <p:pic>
          <p:nvPicPr>
            <p:cNvPr id="1840" name="Google Shape;1840;p164"/>
            <p:cNvPicPr preferRelativeResize="0"/>
            <p:nvPr/>
          </p:nvPicPr>
          <p:blipFill>
            <a:blip r:embed="rId3">
              <a:alphaModFix/>
            </a:blip>
            <a:stretch>
              <a:fillRect/>
            </a:stretch>
          </p:blipFill>
          <p:spPr>
            <a:xfrm>
              <a:off x="1349600" y="2471125"/>
              <a:ext cx="3819226" cy="1672750"/>
            </a:xfrm>
            <a:prstGeom prst="rect">
              <a:avLst/>
            </a:prstGeom>
            <a:noFill/>
            <a:ln cap="flat" cmpd="sng" w="28575">
              <a:solidFill>
                <a:schemeClr val="dk2"/>
              </a:solidFill>
              <a:prstDash val="solid"/>
              <a:round/>
              <a:headEnd len="sm" w="sm" type="none"/>
              <a:tailEnd len="sm" w="sm" type="none"/>
            </a:ln>
          </p:spPr>
        </p:pic>
        <p:pic>
          <p:nvPicPr>
            <p:cNvPr id="1841" name="Google Shape;1841;p164"/>
            <p:cNvPicPr preferRelativeResize="0"/>
            <p:nvPr/>
          </p:nvPicPr>
          <p:blipFill rotWithShape="1">
            <a:blip r:embed="rId4">
              <a:alphaModFix/>
            </a:blip>
            <a:srcRect b="33235" l="20829" r="0" t="0"/>
            <a:stretch/>
          </p:blipFill>
          <p:spPr>
            <a:xfrm>
              <a:off x="5168825" y="2471125"/>
              <a:ext cx="3629674" cy="1672750"/>
            </a:xfrm>
            <a:prstGeom prst="rect">
              <a:avLst/>
            </a:prstGeom>
            <a:noFill/>
            <a:ln cap="flat" cmpd="sng" w="28575">
              <a:solidFill>
                <a:schemeClr val="dk2"/>
              </a:solidFill>
              <a:prstDash val="solid"/>
              <a:round/>
              <a:headEnd len="sm" w="sm" type="none"/>
              <a:tailEnd len="sm" w="sm" type="none"/>
            </a:ln>
          </p:spPr>
        </p:pic>
      </p:grpSp>
      <p:pic>
        <p:nvPicPr>
          <p:cNvPr id="1842" name="Google Shape;1842;p164"/>
          <p:cNvPicPr preferRelativeResize="0"/>
          <p:nvPr/>
        </p:nvPicPr>
        <p:blipFill rotWithShape="1">
          <a:blip r:embed="rId5">
            <a:alphaModFix/>
          </a:blip>
          <a:srcRect b="38547" l="33999" r="20448" t="40440"/>
          <a:stretch/>
        </p:blipFill>
        <p:spPr>
          <a:xfrm>
            <a:off x="4813375" y="1224281"/>
            <a:ext cx="4105149" cy="1224184"/>
          </a:xfrm>
          <a:prstGeom prst="rect">
            <a:avLst/>
          </a:prstGeom>
          <a:noFill/>
          <a:ln>
            <a:noFill/>
          </a:ln>
        </p:spPr>
      </p:pic>
      <p:pic>
        <p:nvPicPr>
          <p:cNvPr id="1843" name="Google Shape;1843;p164"/>
          <p:cNvPicPr preferRelativeResize="0"/>
          <p:nvPr/>
        </p:nvPicPr>
        <p:blipFill rotWithShape="1">
          <a:blip r:embed="rId6">
            <a:alphaModFix/>
          </a:blip>
          <a:srcRect b="40283" l="30324" r="19939" t="42932"/>
          <a:stretch/>
        </p:blipFill>
        <p:spPr>
          <a:xfrm>
            <a:off x="311700" y="1359811"/>
            <a:ext cx="4368850" cy="953128"/>
          </a:xfrm>
          <a:prstGeom prst="rect">
            <a:avLst/>
          </a:prstGeom>
          <a:noFill/>
          <a:ln>
            <a:noFill/>
          </a:ln>
        </p:spPr>
      </p:pic>
    </p:spTree>
  </p:cSld>
  <p:clrMapOvr>
    <a:masterClrMapping/>
  </p:clrMapOvr>
</p:sld>
</file>

<file path=ppt/slides/slide1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7" name="Shape 1847"/>
        <p:cNvGrpSpPr/>
        <p:nvPr/>
      </p:nvGrpSpPr>
      <p:grpSpPr>
        <a:xfrm>
          <a:off x="0" y="0"/>
          <a:ext cx="0" cy="0"/>
          <a:chOff x="0" y="0"/>
          <a:chExt cx="0" cy="0"/>
        </a:xfrm>
      </p:grpSpPr>
      <p:sp>
        <p:nvSpPr>
          <p:cNvPr id="1848" name="Google Shape;1848;p16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49" name="Google Shape;1849;p165"/>
          <p:cNvSpPr txBox="1"/>
          <p:nvPr>
            <p:ph idx="1" type="body"/>
          </p:nvPr>
        </p:nvSpPr>
        <p:spPr>
          <a:xfrm>
            <a:off x="0" y="903675"/>
            <a:ext cx="5490900" cy="2921100"/>
          </a:xfrm>
          <a:prstGeom prst="rect">
            <a:avLst/>
          </a:prstGeom>
        </p:spPr>
        <p:txBody>
          <a:bodyPr anchorCtr="0" anchor="t" bIns="91425" lIns="91425" spcFirstLastPara="1" rIns="91425" wrap="square" tIns="91425">
            <a:noAutofit/>
          </a:bodyPr>
          <a:lstStyle/>
          <a:p>
            <a:pPr indent="-330200" lvl="0" marL="914400" rtl="0" algn="l">
              <a:spcBef>
                <a:spcPts val="0"/>
              </a:spcBef>
              <a:spcAft>
                <a:spcPts val="0"/>
              </a:spcAft>
              <a:buSzPts val="1600"/>
              <a:buChar char="●"/>
            </a:pPr>
            <a:r>
              <a:rPr lang="en" sz="1600"/>
              <a:t>Requirements</a:t>
            </a:r>
            <a:endParaRPr sz="1400"/>
          </a:p>
          <a:p>
            <a:pPr indent="-317500" lvl="1" marL="1371600" rtl="0" algn="l">
              <a:spcBef>
                <a:spcPts val="0"/>
              </a:spcBef>
              <a:spcAft>
                <a:spcPts val="0"/>
              </a:spcAft>
              <a:buClr>
                <a:schemeClr val="dk1"/>
              </a:buClr>
              <a:buSzPts val="1400"/>
              <a:buChar char="○"/>
            </a:pPr>
            <a:r>
              <a:rPr lang="en" sz="1400">
                <a:solidFill>
                  <a:schemeClr val="dk1"/>
                </a:solidFill>
              </a:rPr>
              <a:t>Convert mass flow to thrust with 99% efficiency</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Interface with booster case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Support the fin can</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Optimized for 1266 ft AGL (2/3 of burnout altitude 1900 ft AGL)</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Present a sizeable difference in weight compared to a concave-convex nozzle to justify moving forward with manufacturing</a:t>
            </a:r>
            <a:endParaRPr sz="1400">
              <a:solidFill>
                <a:schemeClr val="dk1"/>
              </a:solidFill>
            </a:endParaRPr>
          </a:p>
          <a:p>
            <a:pPr indent="-330200" lvl="0" marL="914400" rtl="0" algn="l">
              <a:spcBef>
                <a:spcPts val="0"/>
              </a:spcBef>
              <a:spcAft>
                <a:spcPts val="0"/>
              </a:spcAft>
              <a:buSzPts val="1600"/>
              <a:buChar char="●"/>
            </a:pPr>
            <a:r>
              <a:rPr lang="en" sz="1600"/>
              <a:t>Materials</a:t>
            </a:r>
            <a:endParaRPr sz="1600"/>
          </a:p>
          <a:p>
            <a:pPr indent="-317500" lvl="1" marL="1371600" rtl="0" algn="l">
              <a:spcBef>
                <a:spcPts val="0"/>
              </a:spcBef>
              <a:spcAft>
                <a:spcPts val="0"/>
              </a:spcAft>
              <a:buClr>
                <a:schemeClr val="dk1"/>
              </a:buClr>
              <a:buSzPts val="1400"/>
              <a:buChar char="○"/>
            </a:pPr>
            <a:r>
              <a:rPr lang="en" sz="1400">
                <a:solidFill>
                  <a:schemeClr val="dk1"/>
                </a:solidFill>
              </a:rPr>
              <a:t>Aluminum 6061-T6</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Canvas phenolic</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Graphite</a:t>
            </a:r>
            <a:endParaRPr sz="1400">
              <a:solidFill>
                <a:schemeClr val="dk1"/>
              </a:solidFill>
              <a:highlight>
                <a:srgbClr val="FFFF00"/>
              </a:highlight>
            </a:endParaRPr>
          </a:p>
          <a:p>
            <a:pPr indent="-228600" lvl="0" marL="914400" rtl="0" algn="l">
              <a:spcBef>
                <a:spcPts val="1200"/>
              </a:spcBef>
              <a:spcAft>
                <a:spcPts val="0"/>
              </a:spcAft>
              <a:buNone/>
            </a:pPr>
            <a:r>
              <a:t/>
            </a:r>
            <a:endParaRPr sz="1400"/>
          </a:p>
          <a:p>
            <a:pPr indent="-228600" lvl="0" marL="914400" rtl="0" algn="l">
              <a:spcBef>
                <a:spcPts val="1200"/>
              </a:spcBef>
              <a:spcAft>
                <a:spcPts val="1200"/>
              </a:spcAft>
              <a:buNone/>
            </a:pPr>
            <a:r>
              <a:t/>
            </a:r>
            <a:endParaRPr sz="1400"/>
          </a:p>
        </p:txBody>
      </p:sp>
      <p:sp>
        <p:nvSpPr>
          <p:cNvPr id="1850" name="Google Shape;1850;p16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Bell Nozzle</a:t>
            </a:r>
            <a:endParaRPr>
              <a:solidFill>
                <a:srgbClr val="990000"/>
              </a:solidFill>
            </a:endParaRPr>
          </a:p>
        </p:txBody>
      </p:sp>
      <p:pic>
        <p:nvPicPr>
          <p:cNvPr id="1851" name="Google Shape;1851;p165"/>
          <p:cNvPicPr preferRelativeResize="0"/>
          <p:nvPr/>
        </p:nvPicPr>
        <p:blipFill>
          <a:blip r:embed="rId3">
            <a:alphaModFix/>
          </a:blip>
          <a:stretch>
            <a:fillRect/>
          </a:stretch>
        </p:blipFill>
        <p:spPr>
          <a:xfrm>
            <a:off x="4521866" y="31000"/>
            <a:ext cx="5776585" cy="3973375"/>
          </a:xfrm>
          <a:prstGeom prst="rect">
            <a:avLst/>
          </a:prstGeom>
          <a:noFill/>
          <a:ln>
            <a:noFill/>
          </a:ln>
        </p:spPr>
      </p:pic>
    </p:spTree>
  </p:cSld>
  <p:clrMapOvr>
    <a:masterClrMapping/>
  </p:clrMapOvr>
</p:sld>
</file>

<file path=ppt/slides/slide1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5" name="Shape 1855"/>
        <p:cNvGrpSpPr/>
        <p:nvPr/>
      </p:nvGrpSpPr>
      <p:grpSpPr>
        <a:xfrm>
          <a:off x="0" y="0"/>
          <a:ext cx="0" cy="0"/>
          <a:chOff x="0" y="0"/>
          <a:chExt cx="0" cy="0"/>
        </a:xfrm>
      </p:grpSpPr>
      <p:sp>
        <p:nvSpPr>
          <p:cNvPr id="1856" name="Google Shape;1856;p16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57" name="Google Shape;1857;p16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Specifications</a:t>
            </a:r>
            <a:endParaRPr>
              <a:solidFill>
                <a:srgbClr val="990000"/>
              </a:solidFill>
            </a:endParaRPr>
          </a:p>
        </p:txBody>
      </p:sp>
      <p:graphicFrame>
        <p:nvGraphicFramePr>
          <p:cNvPr id="1858" name="Google Shape;1858;p166"/>
          <p:cNvGraphicFramePr/>
          <p:nvPr/>
        </p:nvGraphicFramePr>
        <p:xfrm>
          <a:off x="755950" y="1195825"/>
          <a:ext cx="3000000" cy="3000000"/>
        </p:xfrm>
        <a:graphic>
          <a:graphicData uri="http://schemas.openxmlformats.org/drawingml/2006/table">
            <a:tbl>
              <a:tblPr>
                <a:noFill/>
                <a:tableStyleId>{20E0CC99-B5FD-4683-B140-8F2D5768ACDF}</a:tableStyleId>
              </a:tblPr>
              <a:tblGrid>
                <a:gridCol w="1961250"/>
                <a:gridCol w="1605075"/>
              </a:tblGrid>
              <a:tr h="29287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6.64</a:t>
                      </a:r>
                      <a:r>
                        <a:rPr lang="en"/>
                        <a:t>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Throat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1.500”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solidFill>
                            <a:schemeClr val="dk1"/>
                          </a:solidFill>
                        </a:rPr>
                        <a:t>Throat 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0.</a:t>
                      </a:r>
                      <a:r>
                        <a:rPr lang="en">
                          <a:solidFill>
                            <a:schemeClr val="dk1"/>
                          </a:solidFill>
                        </a:rPr>
                        <a:t>150”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Convergent Geometry</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6</a:t>
                      </a:r>
                      <a:r>
                        <a:rPr lang="en">
                          <a:solidFill>
                            <a:schemeClr val="dk1"/>
                          </a:solidFill>
                        </a:rPr>
                        <a:t>0° </a:t>
                      </a:r>
                      <a:r>
                        <a:rPr lang="en">
                          <a:solidFill>
                            <a:schemeClr val="dk1"/>
                          </a:solidFill>
                        </a:rPr>
                        <a:t>half angle</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Linearized </a:t>
                      </a:r>
                      <a:r>
                        <a:rPr lang="en">
                          <a:solidFill>
                            <a:schemeClr val="dk1"/>
                          </a:solidFill>
                        </a:rPr>
                        <a:t>Divergence</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1D1C1D"/>
                          </a:solidFill>
                        </a:rPr>
                        <a:t>25</a:t>
                      </a:r>
                      <a:r>
                        <a:rPr lang="en">
                          <a:solidFill>
                            <a:schemeClr val="dk1"/>
                          </a:solidFill>
                        </a:rPr>
                        <a:t>° half angle</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Clr>
                          <a:schemeClr val="dk1"/>
                        </a:buClr>
                        <a:buSzPts val="1100"/>
                        <a:buFont typeface="Arial"/>
                        <a:buNone/>
                      </a:pPr>
                      <a:r>
                        <a:rPr lang="en">
                          <a:solidFill>
                            <a:schemeClr val="dk1"/>
                          </a:solidFill>
                        </a:rPr>
                        <a:t>Throat to Expansion Area Ratio</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7.260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Exit Velocity</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Mach </a:t>
                      </a:r>
                      <a:r>
                        <a:rPr lang="en"/>
                        <a:t>3.08 </a:t>
                      </a:r>
                      <a:r>
                        <a:rPr lang="en">
                          <a:solidFill>
                            <a:schemeClr val="dk1"/>
                          </a:solidFill>
                        </a:rPr>
                        <a:t>at 1266ft</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pic>
        <p:nvPicPr>
          <p:cNvPr id="1859" name="Google Shape;1859;p166"/>
          <p:cNvPicPr preferRelativeResize="0"/>
          <p:nvPr/>
        </p:nvPicPr>
        <p:blipFill rotWithShape="1">
          <a:blip r:embed="rId3">
            <a:alphaModFix/>
          </a:blip>
          <a:srcRect b="0" l="19612" r="19612" t="0"/>
          <a:stretch/>
        </p:blipFill>
        <p:spPr>
          <a:xfrm>
            <a:off x="4778576" y="391376"/>
            <a:ext cx="4014052" cy="4543024"/>
          </a:xfrm>
          <a:prstGeom prst="rect">
            <a:avLst/>
          </a:prstGeom>
          <a:noFill/>
          <a:ln>
            <a:noFill/>
          </a:ln>
        </p:spPr>
      </p:pic>
      <p:sp>
        <p:nvSpPr>
          <p:cNvPr id="1860" name="Google Shape;1860;p166"/>
          <p:cNvSpPr txBox="1"/>
          <p:nvPr/>
        </p:nvSpPr>
        <p:spPr>
          <a:xfrm>
            <a:off x="6393058" y="1287882"/>
            <a:ext cx="816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Ø </a:t>
            </a:r>
            <a:r>
              <a:rPr b="1" lang="en" sz="1200">
                <a:solidFill>
                  <a:srgbClr val="FF0000"/>
                </a:solidFill>
                <a:latin typeface="Open Sans"/>
                <a:ea typeface="Open Sans"/>
                <a:cs typeface="Open Sans"/>
                <a:sym typeface="Open Sans"/>
              </a:rPr>
              <a:t>1.500”</a:t>
            </a:r>
            <a:endParaRPr b="1" sz="1200">
              <a:solidFill>
                <a:srgbClr val="FF0000"/>
              </a:solidFill>
              <a:latin typeface="Open Sans"/>
              <a:ea typeface="Open Sans"/>
              <a:cs typeface="Open Sans"/>
              <a:sym typeface="Open Sans"/>
            </a:endParaRPr>
          </a:p>
        </p:txBody>
      </p:sp>
      <p:cxnSp>
        <p:nvCxnSpPr>
          <p:cNvPr id="1861" name="Google Shape;1861;p166"/>
          <p:cNvCxnSpPr/>
          <p:nvPr/>
        </p:nvCxnSpPr>
        <p:spPr>
          <a:xfrm>
            <a:off x="6290175" y="1661125"/>
            <a:ext cx="1007400" cy="600"/>
          </a:xfrm>
          <a:prstGeom prst="straightConnector1">
            <a:avLst/>
          </a:prstGeom>
          <a:noFill/>
          <a:ln cap="flat" cmpd="sng" w="19050">
            <a:solidFill>
              <a:srgbClr val="FF0000"/>
            </a:solidFill>
            <a:prstDash val="solid"/>
            <a:round/>
            <a:headEnd len="med" w="med" type="stealth"/>
            <a:tailEnd len="med" w="med" type="stealth"/>
          </a:ln>
        </p:spPr>
      </p:cxnSp>
      <p:cxnSp>
        <p:nvCxnSpPr>
          <p:cNvPr id="1862" name="Google Shape;1862;p166"/>
          <p:cNvCxnSpPr/>
          <p:nvPr/>
        </p:nvCxnSpPr>
        <p:spPr>
          <a:xfrm>
            <a:off x="7297688" y="1711625"/>
            <a:ext cx="12000" cy="622800"/>
          </a:xfrm>
          <a:prstGeom prst="straightConnector1">
            <a:avLst/>
          </a:prstGeom>
          <a:noFill/>
          <a:ln cap="flat" cmpd="sng" w="19050">
            <a:solidFill>
              <a:srgbClr val="FF0000"/>
            </a:solidFill>
            <a:prstDash val="solid"/>
            <a:round/>
            <a:headEnd len="med" w="med" type="none"/>
            <a:tailEnd len="med" w="med" type="none"/>
          </a:ln>
        </p:spPr>
      </p:cxnSp>
      <p:cxnSp>
        <p:nvCxnSpPr>
          <p:cNvPr id="1863" name="Google Shape;1863;p166"/>
          <p:cNvCxnSpPr/>
          <p:nvPr/>
        </p:nvCxnSpPr>
        <p:spPr>
          <a:xfrm>
            <a:off x="7297700" y="1711625"/>
            <a:ext cx="288000" cy="622800"/>
          </a:xfrm>
          <a:prstGeom prst="straightConnector1">
            <a:avLst/>
          </a:prstGeom>
          <a:noFill/>
          <a:ln cap="flat" cmpd="sng" w="19050">
            <a:solidFill>
              <a:srgbClr val="FF0000"/>
            </a:solidFill>
            <a:prstDash val="solid"/>
            <a:round/>
            <a:headEnd len="med" w="med" type="none"/>
            <a:tailEnd len="med" w="med" type="none"/>
          </a:ln>
        </p:spPr>
      </p:cxnSp>
      <p:sp>
        <p:nvSpPr>
          <p:cNvPr id="1864" name="Google Shape;1864;p166"/>
          <p:cNvSpPr txBox="1"/>
          <p:nvPr/>
        </p:nvSpPr>
        <p:spPr>
          <a:xfrm>
            <a:off x="7233000" y="2190943"/>
            <a:ext cx="91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25°</a:t>
            </a:r>
            <a:endParaRPr b="1" sz="1200">
              <a:solidFill>
                <a:srgbClr val="FF0000"/>
              </a:solidFill>
              <a:latin typeface="Open Sans"/>
              <a:ea typeface="Open Sans"/>
              <a:cs typeface="Open Sans"/>
              <a:sym typeface="Open Sans"/>
            </a:endParaRPr>
          </a:p>
        </p:txBody>
      </p:sp>
      <p:sp>
        <p:nvSpPr>
          <p:cNvPr id="1865" name="Google Shape;1865;p166"/>
          <p:cNvSpPr txBox="1"/>
          <p:nvPr/>
        </p:nvSpPr>
        <p:spPr>
          <a:xfrm>
            <a:off x="6312425" y="4077050"/>
            <a:ext cx="1024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Ø 4.108</a:t>
            </a:r>
            <a:r>
              <a:rPr b="1" lang="en" sz="1200">
                <a:solidFill>
                  <a:srgbClr val="FF0000"/>
                </a:solidFill>
                <a:latin typeface="Open Sans"/>
                <a:ea typeface="Open Sans"/>
                <a:cs typeface="Open Sans"/>
                <a:sym typeface="Open Sans"/>
              </a:rPr>
              <a:t>”</a:t>
            </a:r>
            <a:endParaRPr b="1" sz="1200">
              <a:solidFill>
                <a:srgbClr val="FF0000"/>
              </a:solidFill>
              <a:latin typeface="Open Sans"/>
              <a:ea typeface="Open Sans"/>
              <a:cs typeface="Open Sans"/>
              <a:sym typeface="Open Sans"/>
            </a:endParaRPr>
          </a:p>
        </p:txBody>
      </p:sp>
      <p:cxnSp>
        <p:nvCxnSpPr>
          <p:cNvPr id="1866" name="Google Shape;1866;p166"/>
          <p:cNvCxnSpPr/>
          <p:nvPr/>
        </p:nvCxnSpPr>
        <p:spPr>
          <a:xfrm>
            <a:off x="5167325" y="817950"/>
            <a:ext cx="6600" cy="3586500"/>
          </a:xfrm>
          <a:prstGeom prst="straightConnector1">
            <a:avLst/>
          </a:prstGeom>
          <a:noFill/>
          <a:ln cap="flat" cmpd="sng" w="19050">
            <a:solidFill>
              <a:srgbClr val="FF0000"/>
            </a:solidFill>
            <a:prstDash val="solid"/>
            <a:round/>
            <a:headEnd len="med" w="med" type="stealth"/>
            <a:tailEnd len="med" w="med" type="stealth"/>
          </a:ln>
        </p:spPr>
      </p:cxnSp>
      <p:cxnSp>
        <p:nvCxnSpPr>
          <p:cNvPr id="1867" name="Google Shape;1867;p166"/>
          <p:cNvCxnSpPr/>
          <p:nvPr/>
        </p:nvCxnSpPr>
        <p:spPr>
          <a:xfrm>
            <a:off x="5345900" y="4404450"/>
            <a:ext cx="2879400" cy="12900"/>
          </a:xfrm>
          <a:prstGeom prst="straightConnector1">
            <a:avLst/>
          </a:prstGeom>
          <a:noFill/>
          <a:ln cap="flat" cmpd="sng" w="19050">
            <a:solidFill>
              <a:srgbClr val="FF0000"/>
            </a:solidFill>
            <a:prstDash val="solid"/>
            <a:round/>
            <a:headEnd len="med" w="med" type="stealth"/>
            <a:tailEnd len="med" w="med" type="stealth"/>
          </a:ln>
        </p:spPr>
      </p:cxnSp>
      <p:sp>
        <p:nvSpPr>
          <p:cNvPr id="1868" name="Google Shape;1868;p166"/>
          <p:cNvSpPr txBox="1"/>
          <p:nvPr/>
        </p:nvSpPr>
        <p:spPr>
          <a:xfrm>
            <a:off x="5102632" y="3127270"/>
            <a:ext cx="738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a:t>
            </a:r>
            <a:r>
              <a:rPr b="1" lang="en" sz="1200">
                <a:solidFill>
                  <a:srgbClr val="FF0000"/>
                </a:solidFill>
                <a:latin typeface="Open Sans"/>
                <a:ea typeface="Open Sans"/>
                <a:cs typeface="Open Sans"/>
                <a:sym typeface="Open Sans"/>
              </a:rPr>
              <a:t>.269</a:t>
            </a:r>
            <a:r>
              <a:rPr b="1" lang="en" sz="1200">
                <a:solidFill>
                  <a:srgbClr val="FF0000"/>
                </a:solidFill>
                <a:latin typeface="Open Sans"/>
                <a:ea typeface="Open Sans"/>
                <a:cs typeface="Open Sans"/>
                <a:sym typeface="Open Sans"/>
              </a:rPr>
              <a:t>”</a:t>
            </a:r>
            <a:endParaRPr b="1" sz="1200">
              <a:solidFill>
                <a:srgbClr val="FF0000"/>
              </a:solidFill>
              <a:latin typeface="Open Sans"/>
              <a:ea typeface="Open Sans"/>
              <a:cs typeface="Open Sans"/>
              <a:sym typeface="Open Sans"/>
            </a:endParaRPr>
          </a:p>
        </p:txBody>
      </p:sp>
    </p:spTree>
  </p:cSld>
  <p:clrMapOvr>
    <a:masterClrMapping/>
  </p:clrMapOvr>
</p:sld>
</file>

<file path=ppt/slides/slide1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2" name="Shape 1872"/>
        <p:cNvGrpSpPr/>
        <p:nvPr/>
      </p:nvGrpSpPr>
      <p:grpSpPr>
        <a:xfrm>
          <a:off x="0" y="0"/>
          <a:ext cx="0" cy="0"/>
          <a:chOff x="0" y="0"/>
          <a:chExt cx="0" cy="0"/>
        </a:xfrm>
      </p:grpSpPr>
      <p:sp>
        <p:nvSpPr>
          <p:cNvPr id="1873" name="Google Shape;1873;p167"/>
          <p:cNvSpPr txBox="1"/>
          <p:nvPr>
            <p:ph type="title"/>
          </p:nvPr>
        </p:nvSpPr>
        <p:spPr>
          <a:xfrm>
            <a:off x="311700" y="43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 Derivations</a:t>
            </a:r>
            <a:endParaRPr/>
          </a:p>
        </p:txBody>
      </p:sp>
      <p:sp>
        <p:nvSpPr>
          <p:cNvPr id="1874" name="Google Shape;1874;p167"/>
          <p:cNvSpPr txBox="1"/>
          <p:nvPr>
            <p:ph idx="1" type="body"/>
          </p:nvPr>
        </p:nvSpPr>
        <p:spPr>
          <a:xfrm>
            <a:off x="422975" y="2136275"/>
            <a:ext cx="3864600" cy="5823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Isentropic Gas Flow Equations:</a:t>
            </a:r>
            <a:endParaRPr/>
          </a:p>
        </p:txBody>
      </p:sp>
      <p:sp>
        <p:nvSpPr>
          <p:cNvPr id="1875" name="Google Shape;1875;p16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76" name="Google Shape;1876;p167"/>
          <p:cNvSpPr txBox="1"/>
          <p:nvPr>
            <p:ph idx="1" type="body"/>
          </p:nvPr>
        </p:nvSpPr>
        <p:spPr>
          <a:xfrm>
            <a:off x="1054475" y="892325"/>
            <a:ext cx="2601600" cy="5823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Barometric Formula</a:t>
            </a:r>
            <a:endParaRPr/>
          </a:p>
        </p:txBody>
      </p:sp>
      <p:sp>
        <p:nvSpPr>
          <p:cNvPr id="1877" name="Google Shape;1877;p167"/>
          <p:cNvSpPr txBox="1"/>
          <p:nvPr/>
        </p:nvSpPr>
        <p:spPr>
          <a:xfrm>
            <a:off x="883800" y="4396050"/>
            <a:ext cx="73764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latin typeface="Open Sans Medium"/>
                <a:ea typeface="Open Sans Medium"/>
                <a:cs typeface="Open Sans Medium"/>
                <a:sym typeface="Open Sans Medium"/>
              </a:rPr>
              <a:t>P</a:t>
            </a:r>
            <a:r>
              <a:rPr baseline="-25000" lang="en" sz="1100">
                <a:solidFill>
                  <a:schemeClr val="dk2"/>
                </a:solidFill>
                <a:latin typeface="Open Sans Medium"/>
                <a:ea typeface="Open Sans Medium"/>
                <a:cs typeface="Open Sans Medium"/>
                <a:sym typeface="Open Sans Medium"/>
              </a:rPr>
              <a:t>r</a:t>
            </a:r>
            <a:r>
              <a:rPr lang="en" sz="1100">
                <a:solidFill>
                  <a:schemeClr val="dk2"/>
                </a:solidFill>
                <a:latin typeface="Open Sans Medium"/>
                <a:ea typeface="Open Sans Medium"/>
                <a:cs typeface="Open Sans Medium"/>
                <a:sym typeface="Open Sans Medium"/>
              </a:rPr>
              <a:t>: sea level pressure; T: sea level temperature; g : gravitational constant; h: height above sea level; M: molar mass of air; R: universal gas constant; M</a:t>
            </a:r>
            <a:r>
              <a:rPr baseline="-25000" lang="en" sz="1100">
                <a:solidFill>
                  <a:schemeClr val="dk2"/>
                </a:solidFill>
                <a:latin typeface="Open Sans Medium"/>
                <a:ea typeface="Open Sans Medium"/>
                <a:cs typeface="Open Sans Medium"/>
                <a:sym typeface="Open Sans Medium"/>
              </a:rPr>
              <a:t>e</a:t>
            </a:r>
            <a:r>
              <a:rPr lang="en" sz="1100">
                <a:solidFill>
                  <a:schemeClr val="dk2"/>
                </a:solidFill>
                <a:latin typeface="Open Sans Medium"/>
                <a:ea typeface="Open Sans Medium"/>
                <a:cs typeface="Open Sans Medium"/>
                <a:sym typeface="Open Sans Medium"/>
              </a:rPr>
              <a:t>: exit mach number; 𝜸: specific heat of propellant; p</a:t>
            </a:r>
            <a:r>
              <a:rPr baseline="-25000" lang="en" sz="1100">
                <a:solidFill>
                  <a:schemeClr val="dk2"/>
                </a:solidFill>
                <a:latin typeface="Open Sans Medium"/>
                <a:ea typeface="Open Sans Medium"/>
                <a:cs typeface="Open Sans Medium"/>
                <a:sym typeface="Open Sans Medium"/>
              </a:rPr>
              <a:t>c</a:t>
            </a:r>
            <a:r>
              <a:rPr lang="en" sz="1100">
                <a:solidFill>
                  <a:schemeClr val="dk2"/>
                </a:solidFill>
                <a:latin typeface="Open Sans Medium"/>
                <a:ea typeface="Open Sans Medium"/>
                <a:cs typeface="Open Sans Medium"/>
                <a:sym typeface="Open Sans Medium"/>
              </a:rPr>
              <a:t>: chamber pressure; p</a:t>
            </a:r>
            <a:r>
              <a:rPr baseline="-25000" lang="en" sz="1100">
                <a:solidFill>
                  <a:schemeClr val="dk2"/>
                </a:solidFill>
                <a:latin typeface="Open Sans Medium"/>
                <a:ea typeface="Open Sans Medium"/>
                <a:cs typeface="Open Sans Medium"/>
                <a:sym typeface="Open Sans Medium"/>
              </a:rPr>
              <a:t>a</a:t>
            </a:r>
            <a:r>
              <a:rPr lang="en" sz="1100">
                <a:solidFill>
                  <a:schemeClr val="dk2"/>
                </a:solidFill>
                <a:latin typeface="Open Sans Medium"/>
                <a:ea typeface="Open Sans Medium"/>
                <a:cs typeface="Open Sans Medium"/>
                <a:sym typeface="Open Sans Medium"/>
              </a:rPr>
              <a:t>: static pressure</a:t>
            </a:r>
            <a:endParaRPr sz="1100">
              <a:solidFill>
                <a:schemeClr val="dk2"/>
              </a:solidFill>
              <a:latin typeface="Open Sans Medium"/>
              <a:ea typeface="Open Sans Medium"/>
              <a:cs typeface="Open Sans Medium"/>
              <a:sym typeface="Open Sans Medium"/>
            </a:endParaRPr>
          </a:p>
        </p:txBody>
      </p:sp>
      <p:pic>
        <p:nvPicPr>
          <p:cNvPr id="1878" name="Google Shape;1878;p167"/>
          <p:cNvPicPr preferRelativeResize="0"/>
          <p:nvPr/>
        </p:nvPicPr>
        <p:blipFill>
          <a:blip r:embed="rId3">
            <a:alphaModFix/>
          </a:blip>
          <a:stretch>
            <a:fillRect/>
          </a:stretch>
        </p:blipFill>
        <p:spPr>
          <a:xfrm>
            <a:off x="4439975" y="892325"/>
            <a:ext cx="4661875" cy="3351325"/>
          </a:xfrm>
          <a:prstGeom prst="rect">
            <a:avLst/>
          </a:prstGeom>
          <a:noFill/>
          <a:ln>
            <a:noFill/>
          </a:ln>
        </p:spPr>
      </p:pic>
      <p:pic>
        <p:nvPicPr>
          <p:cNvPr id="1879" name="Google Shape;1879;p167"/>
          <p:cNvPicPr preferRelativeResize="0"/>
          <p:nvPr/>
        </p:nvPicPr>
        <p:blipFill>
          <a:blip r:embed="rId4">
            <a:alphaModFix/>
          </a:blip>
          <a:stretch>
            <a:fillRect/>
          </a:stretch>
        </p:blipFill>
        <p:spPr>
          <a:xfrm>
            <a:off x="1054475" y="1265197"/>
            <a:ext cx="2601600" cy="975603"/>
          </a:xfrm>
          <a:prstGeom prst="rect">
            <a:avLst/>
          </a:prstGeom>
          <a:noFill/>
          <a:ln>
            <a:noFill/>
          </a:ln>
        </p:spPr>
      </p:pic>
      <p:pic>
        <p:nvPicPr>
          <p:cNvPr id="1880" name="Google Shape;1880;p167"/>
          <p:cNvPicPr preferRelativeResize="0"/>
          <p:nvPr/>
        </p:nvPicPr>
        <p:blipFill>
          <a:blip r:embed="rId5">
            <a:alphaModFix/>
          </a:blip>
          <a:stretch>
            <a:fillRect/>
          </a:stretch>
        </p:blipFill>
        <p:spPr>
          <a:xfrm>
            <a:off x="795138" y="2571751"/>
            <a:ext cx="3120275" cy="786925"/>
          </a:xfrm>
          <a:prstGeom prst="rect">
            <a:avLst/>
          </a:prstGeom>
          <a:noFill/>
          <a:ln>
            <a:noFill/>
          </a:ln>
        </p:spPr>
      </p:pic>
      <p:pic>
        <p:nvPicPr>
          <p:cNvPr id="1881" name="Google Shape;1881;p167"/>
          <p:cNvPicPr preferRelativeResize="0"/>
          <p:nvPr/>
        </p:nvPicPr>
        <p:blipFill>
          <a:blip r:embed="rId6">
            <a:alphaModFix/>
          </a:blip>
          <a:stretch>
            <a:fillRect/>
          </a:stretch>
        </p:blipFill>
        <p:spPr>
          <a:xfrm>
            <a:off x="837750" y="3380225"/>
            <a:ext cx="3035051" cy="1044400"/>
          </a:xfrm>
          <a:prstGeom prst="rect">
            <a:avLst/>
          </a:prstGeom>
          <a:noFill/>
          <a:ln>
            <a:noFill/>
          </a:ln>
        </p:spPr>
      </p:pic>
    </p:spTree>
  </p:cSld>
  <p:clrMapOvr>
    <a:masterClrMapping/>
  </p:clrMapOvr>
</p:sld>
</file>

<file path=ppt/slides/slide1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5" name="Shape 1885"/>
        <p:cNvGrpSpPr/>
        <p:nvPr/>
      </p:nvGrpSpPr>
      <p:grpSpPr>
        <a:xfrm>
          <a:off x="0" y="0"/>
          <a:ext cx="0" cy="0"/>
          <a:chOff x="0" y="0"/>
          <a:chExt cx="0" cy="0"/>
        </a:xfrm>
      </p:grpSpPr>
      <p:sp>
        <p:nvSpPr>
          <p:cNvPr id="1886" name="Google Shape;1886;p16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Curve Generation and CAD</a:t>
            </a:r>
            <a:endParaRPr/>
          </a:p>
        </p:txBody>
      </p:sp>
      <p:sp>
        <p:nvSpPr>
          <p:cNvPr id="1887" name="Google Shape;1887;p16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88" name="Google Shape;1888;p168"/>
          <p:cNvSpPr txBox="1"/>
          <p:nvPr>
            <p:ph idx="1" type="body"/>
          </p:nvPr>
        </p:nvSpPr>
        <p:spPr>
          <a:xfrm>
            <a:off x="447900" y="1197575"/>
            <a:ext cx="3987900" cy="582300"/>
          </a:xfrm>
          <a:prstGeom prst="rect">
            <a:avLst/>
          </a:prstGeom>
        </p:spPr>
        <p:txBody>
          <a:bodyPr anchorCtr="0" anchor="t" bIns="91425" lIns="91425" spcFirstLastPara="1" rIns="91425" wrap="square" tIns="91425">
            <a:normAutofit fontScale="85000"/>
          </a:bodyPr>
          <a:lstStyle/>
          <a:p>
            <a:pPr indent="0" lvl="0" marL="0" rtl="0" algn="l">
              <a:spcBef>
                <a:spcPts val="0"/>
              </a:spcBef>
              <a:spcAft>
                <a:spcPts val="1200"/>
              </a:spcAft>
              <a:buNone/>
            </a:pPr>
            <a:r>
              <a:rPr lang="en"/>
              <a:t>Python Program to plot Bezier Curve:</a:t>
            </a:r>
            <a:endParaRPr/>
          </a:p>
        </p:txBody>
      </p:sp>
      <p:sp>
        <p:nvSpPr>
          <p:cNvPr id="1889" name="Google Shape;1889;p168"/>
          <p:cNvSpPr txBox="1"/>
          <p:nvPr>
            <p:ph idx="1" type="body"/>
          </p:nvPr>
        </p:nvSpPr>
        <p:spPr>
          <a:xfrm>
            <a:off x="5033250" y="1197575"/>
            <a:ext cx="3987900" cy="582300"/>
          </a:xfrm>
          <a:prstGeom prst="rect">
            <a:avLst/>
          </a:prstGeom>
        </p:spPr>
        <p:txBody>
          <a:bodyPr anchorCtr="0" anchor="t" bIns="91425" lIns="91425" spcFirstLastPara="1" rIns="91425" wrap="square" tIns="91425">
            <a:normAutofit fontScale="62500" lnSpcReduction="10000"/>
          </a:bodyPr>
          <a:lstStyle/>
          <a:p>
            <a:pPr indent="0" lvl="0" marL="0" rtl="0" algn="ctr">
              <a:spcBef>
                <a:spcPts val="0"/>
              </a:spcBef>
              <a:spcAft>
                <a:spcPts val="1200"/>
              </a:spcAft>
              <a:buNone/>
            </a:pPr>
            <a:r>
              <a:rPr lang="en"/>
              <a:t>MATLAB Program to fit curve into a polynomial for SOLIDWORKS:</a:t>
            </a:r>
            <a:endParaRPr/>
          </a:p>
        </p:txBody>
      </p:sp>
      <p:pic>
        <p:nvPicPr>
          <p:cNvPr id="1890" name="Google Shape;1890;p168"/>
          <p:cNvPicPr preferRelativeResize="0"/>
          <p:nvPr/>
        </p:nvPicPr>
        <p:blipFill>
          <a:blip r:embed="rId3">
            <a:alphaModFix/>
          </a:blip>
          <a:stretch>
            <a:fillRect/>
          </a:stretch>
        </p:blipFill>
        <p:spPr>
          <a:xfrm>
            <a:off x="6173950" y="4524325"/>
            <a:ext cx="1706500" cy="209575"/>
          </a:xfrm>
          <a:prstGeom prst="rect">
            <a:avLst/>
          </a:prstGeom>
          <a:noFill/>
          <a:ln>
            <a:noFill/>
          </a:ln>
        </p:spPr>
      </p:pic>
      <p:pic>
        <p:nvPicPr>
          <p:cNvPr id="1891" name="Google Shape;1891;p168"/>
          <p:cNvPicPr preferRelativeResize="0"/>
          <p:nvPr/>
        </p:nvPicPr>
        <p:blipFill>
          <a:blip r:embed="rId4">
            <a:alphaModFix/>
          </a:blip>
          <a:stretch>
            <a:fillRect/>
          </a:stretch>
        </p:blipFill>
        <p:spPr>
          <a:xfrm>
            <a:off x="152400" y="1778553"/>
            <a:ext cx="4880851" cy="2045098"/>
          </a:xfrm>
          <a:prstGeom prst="rect">
            <a:avLst/>
          </a:prstGeom>
          <a:noFill/>
          <a:ln>
            <a:noFill/>
          </a:ln>
        </p:spPr>
      </p:pic>
      <p:pic>
        <p:nvPicPr>
          <p:cNvPr id="1892" name="Google Shape;1892;p168"/>
          <p:cNvPicPr preferRelativeResize="0"/>
          <p:nvPr/>
        </p:nvPicPr>
        <p:blipFill>
          <a:blip r:embed="rId5">
            <a:alphaModFix/>
          </a:blip>
          <a:stretch>
            <a:fillRect/>
          </a:stretch>
        </p:blipFill>
        <p:spPr>
          <a:xfrm>
            <a:off x="5360888" y="1760475"/>
            <a:ext cx="3332625" cy="2716225"/>
          </a:xfrm>
          <a:prstGeom prst="rect">
            <a:avLst/>
          </a:prstGeom>
          <a:noFill/>
          <a:ln>
            <a:noFill/>
          </a:ln>
        </p:spPr>
      </p:pic>
    </p:spTree>
  </p:cSld>
  <p:clrMapOvr>
    <a:masterClrMapping/>
  </p:clrMapOvr>
</p:sld>
</file>

<file path=ppt/slides/slide1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6" name="Shape 1896"/>
        <p:cNvGrpSpPr/>
        <p:nvPr/>
      </p:nvGrpSpPr>
      <p:grpSpPr>
        <a:xfrm>
          <a:off x="0" y="0"/>
          <a:ext cx="0" cy="0"/>
          <a:chOff x="0" y="0"/>
          <a:chExt cx="0" cy="0"/>
        </a:xfrm>
      </p:grpSpPr>
      <p:sp>
        <p:nvSpPr>
          <p:cNvPr id="1897" name="Google Shape;1897;p16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98" name="Google Shape;1898;p169"/>
          <p:cNvSpPr txBox="1"/>
          <p:nvPr>
            <p:ph idx="1" type="body"/>
          </p:nvPr>
        </p:nvSpPr>
        <p:spPr>
          <a:xfrm>
            <a:off x="0" y="903675"/>
            <a:ext cx="4524300" cy="4117200"/>
          </a:xfrm>
          <a:prstGeom prst="rect">
            <a:avLst/>
          </a:prstGeom>
        </p:spPr>
        <p:txBody>
          <a:bodyPr anchorCtr="0" anchor="t" bIns="91425" lIns="91425" spcFirstLastPara="1" rIns="91425" wrap="square" tIns="91425">
            <a:normAutofit lnSpcReduction="10000"/>
          </a:bodyPr>
          <a:lstStyle/>
          <a:p>
            <a:pPr indent="-330200" lvl="0" marL="914400" rtl="0" algn="l">
              <a:spcBef>
                <a:spcPts val="0"/>
              </a:spcBef>
              <a:spcAft>
                <a:spcPts val="0"/>
              </a:spcAft>
              <a:buSzPts val="1600"/>
              <a:buChar char="●"/>
            </a:pPr>
            <a:r>
              <a:rPr lang="en" sz="1600"/>
              <a:t>Requirements</a:t>
            </a:r>
            <a:endParaRPr sz="1400"/>
          </a:p>
          <a:p>
            <a:pPr indent="-317500" lvl="1" marL="1371600" rtl="0" algn="l">
              <a:spcBef>
                <a:spcPts val="0"/>
              </a:spcBef>
              <a:spcAft>
                <a:spcPts val="0"/>
              </a:spcAft>
              <a:buClr>
                <a:schemeClr val="dk1"/>
              </a:buClr>
              <a:buSzPts val="1400"/>
              <a:buChar char="○"/>
            </a:pPr>
            <a:r>
              <a:rPr lang="en" sz="1400">
                <a:solidFill>
                  <a:schemeClr val="dk1"/>
                </a:solidFill>
              </a:rPr>
              <a:t>Convert mass flow to thrust with 98% efficiency</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Interface with booster case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Support the fin can</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Optimized for 1266 ft (2/3 of burnout altitude of 1900 ft</a:t>
            </a:r>
            <a:r>
              <a:rPr lang="en" sz="1400">
                <a:solidFill>
                  <a:schemeClr val="dk1"/>
                </a:solidFill>
              </a:rPr>
              <a:t> AGL)</a:t>
            </a:r>
            <a:endParaRPr sz="1400">
              <a:solidFill>
                <a:schemeClr val="dk1"/>
              </a:solidFill>
            </a:endParaRPr>
          </a:p>
          <a:p>
            <a:pPr indent="-330200" lvl="0" marL="914400" rtl="0" algn="l">
              <a:spcBef>
                <a:spcPts val="0"/>
              </a:spcBef>
              <a:spcAft>
                <a:spcPts val="0"/>
              </a:spcAft>
              <a:buSzPts val="1600"/>
              <a:buChar char="●"/>
            </a:pPr>
            <a:r>
              <a:rPr lang="en" sz="1600"/>
              <a:t>Materials</a:t>
            </a:r>
            <a:endParaRPr sz="1600"/>
          </a:p>
          <a:p>
            <a:pPr indent="-317500" lvl="1" marL="1371600" rtl="0" algn="l">
              <a:spcBef>
                <a:spcPts val="0"/>
              </a:spcBef>
              <a:spcAft>
                <a:spcPts val="0"/>
              </a:spcAft>
              <a:buClr>
                <a:schemeClr val="dk1"/>
              </a:buClr>
              <a:buSzPts val="1400"/>
              <a:buChar char="○"/>
            </a:pPr>
            <a:r>
              <a:rPr lang="en" sz="1400">
                <a:solidFill>
                  <a:schemeClr val="dk1"/>
                </a:solidFill>
              </a:rPr>
              <a:t>Aluminum 6061-T6</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Canvas phenolic</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Graphite</a:t>
            </a:r>
            <a:endParaRPr sz="1400">
              <a:solidFill>
                <a:schemeClr val="dk1"/>
              </a:solidFill>
              <a:highlight>
                <a:srgbClr val="FFFF00"/>
              </a:highlight>
            </a:endParaRPr>
          </a:p>
          <a:p>
            <a:pPr indent="-228600" lvl="0" marL="914400" rtl="0" algn="l">
              <a:spcBef>
                <a:spcPts val="1200"/>
              </a:spcBef>
              <a:spcAft>
                <a:spcPts val="0"/>
              </a:spcAft>
              <a:buClr>
                <a:schemeClr val="dk1"/>
              </a:buClr>
              <a:buSzPts val="1100"/>
              <a:buFont typeface="Arial"/>
              <a:buNone/>
            </a:pPr>
            <a:r>
              <a:t/>
            </a:r>
            <a:endParaRPr sz="1400"/>
          </a:p>
          <a:p>
            <a:pPr indent="-228600" lvl="0" marL="914400" rtl="0" algn="l">
              <a:spcBef>
                <a:spcPts val="1200"/>
              </a:spcBef>
              <a:spcAft>
                <a:spcPts val="0"/>
              </a:spcAft>
              <a:buClr>
                <a:schemeClr val="dk1"/>
              </a:buClr>
              <a:buSzPts val="1100"/>
              <a:buFont typeface="Arial"/>
              <a:buNone/>
            </a:pPr>
            <a:r>
              <a:t/>
            </a:r>
            <a:endParaRPr sz="1400"/>
          </a:p>
          <a:p>
            <a:pPr indent="0" lvl="0" marL="914400" rtl="0" algn="l">
              <a:spcBef>
                <a:spcPts val="1200"/>
              </a:spcBef>
              <a:spcAft>
                <a:spcPts val="1200"/>
              </a:spcAft>
              <a:buNone/>
            </a:pPr>
            <a:r>
              <a:t/>
            </a:r>
            <a:endParaRPr sz="1600"/>
          </a:p>
        </p:txBody>
      </p:sp>
      <p:sp>
        <p:nvSpPr>
          <p:cNvPr id="1899" name="Google Shape;1899;p16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Concave-Co</a:t>
            </a:r>
            <a:r>
              <a:rPr lang="en">
                <a:solidFill>
                  <a:srgbClr val="990000"/>
                </a:solidFill>
              </a:rPr>
              <a:t>nvex Nozzle (Secondary COA)</a:t>
            </a:r>
            <a:endParaRPr>
              <a:solidFill>
                <a:srgbClr val="990000"/>
              </a:solidFill>
            </a:endParaRPr>
          </a:p>
        </p:txBody>
      </p:sp>
      <p:pic>
        <p:nvPicPr>
          <p:cNvPr id="1900" name="Google Shape;1900;p169"/>
          <p:cNvPicPr preferRelativeResize="0"/>
          <p:nvPr/>
        </p:nvPicPr>
        <p:blipFill>
          <a:blip r:embed="rId3">
            <a:alphaModFix/>
          </a:blip>
          <a:stretch>
            <a:fillRect/>
          </a:stretch>
        </p:blipFill>
        <p:spPr>
          <a:xfrm>
            <a:off x="4595074" y="1017713"/>
            <a:ext cx="3806600" cy="4249225"/>
          </a:xfrm>
          <a:prstGeom prst="rect">
            <a:avLst/>
          </a:prstGeom>
          <a:noFill/>
          <a:ln>
            <a:noFill/>
          </a:ln>
        </p:spPr>
      </p:pic>
    </p:spTree>
  </p:cSld>
  <p:clrMapOvr>
    <a:masterClrMapping/>
  </p:clrMapOvr>
</p:sld>
</file>

<file path=ppt/slides/slide1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4" name="Shape 1904"/>
        <p:cNvGrpSpPr/>
        <p:nvPr/>
      </p:nvGrpSpPr>
      <p:grpSpPr>
        <a:xfrm>
          <a:off x="0" y="0"/>
          <a:ext cx="0" cy="0"/>
          <a:chOff x="0" y="0"/>
          <a:chExt cx="0" cy="0"/>
        </a:xfrm>
      </p:grpSpPr>
      <p:pic>
        <p:nvPicPr>
          <p:cNvPr id="1905" name="Google Shape;1905;p170"/>
          <p:cNvPicPr preferRelativeResize="0"/>
          <p:nvPr/>
        </p:nvPicPr>
        <p:blipFill>
          <a:blip r:embed="rId3">
            <a:alphaModFix/>
          </a:blip>
          <a:stretch>
            <a:fillRect/>
          </a:stretch>
        </p:blipFill>
        <p:spPr>
          <a:xfrm>
            <a:off x="4334775" y="200025"/>
            <a:ext cx="4772025" cy="4743450"/>
          </a:xfrm>
          <a:prstGeom prst="rect">
            <a:avLst/>
          </a:prstGeom>
          <a:noFill/>
          <a:ln>
            <a:noFill/>
          </a:ln>
        </p:spPr>
      </p:pic>
      <p:sp>
        <p:nvSpPr>
          <p:cNvPr id="1906" name="Google Shape;1906;p17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07" name="Google Shape;1907;p17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Specifications</a:t>
            </a:r>
            <a:endParaRPr>
              <a:solidFill>
                <a:srgbClr val="990000"/>
              </a:solidFill>
            </a:endParaRPr>
          </a:p>
        </p:txBody>
      </p:sp>
      <p:graphicFrame>
        <p:nvGraphicFramePr>
          <p:cNvPr id="1908" name="Google Shape;1908;p170"/>
          <p:cNvGraphicFramePr/>
          <p:nvPr/>
        </p:nvGraphicFramePr>
        <p:xfrm>
          <a:off x="714425" y="1237000"/>
          <a:ext cx="3000000" cy="3000000"/>
        </p:xfrm>
        <a:graphic>
          <a:graphicData uri="http://schemas.openxmlformats.org/drawingml/2006/table">
            <a:tbl>
              <a:tblPr>
                <a:noFill/>
                <a:tableStyleId>{20E0CC99-B5FD-4683-B140-8F2D5768ACDF}</a:tableStyleId>
              </a:tblPr>
              <a:tblGrid>
                <a:gridCol w="2000875"/>
                <a:gridCol w="1618175"/>
              </a:tblGrid>
              <a:tr h="29287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highlight>
                            <a:schemeClr val="lt1"/>
                          </a:highlight>
                        </a:rPr>
                        <a:t>8</a:t>
                      </a:r>
                      <a:r>
                        <a:rPr lang="en">
                          <a:solidFill>
                            <a:schemeClr val="dk1"/>
                          </a:solidFill>
                          <a:highlight>
                            <a:schemeClr val="lt1"/>
                          </a:highlight>
                        </a:rPr>
                        <a:t>.73</a:t>
                      </a:r>
                      <a:r>
                        <a:rPr lang="en">
                          <a:highlight>
                            <a:schemeClr val="lt1"/>
                          </a:highlight>
                        </a:rPr>
                        <a:t> lbs</a:t>
                      </a:r>
                      <a:endParaRPr>
                        <a:highlight>
                          <a:schemeClr val="lt1"/>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solidFill>
                            <a:schemeClr val="dk1"/>
                          </a:solidFill>
                        </a:rPr>
                        <a:t>Throat Diameter</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1.500”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solidFill>
                            <a:schemeClr val="dk1"/>
                          </a:solidFill>
                        </a:rPr>
                        <a:t>Throat Length</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Convergent Geometry</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6</a:t>
                      </a:r>
                      <a:r>
                        <a:rPr lang="en">
                          <a:solidFill>
                            <a:schemeClr val="dk1"/>
                          </a:solidFill>
                        </a:rPr>
                        <a:t>0° </a:t>
                      </a:r>
                      <a:r>
                        <a:rPr lang="en">
                          <a:solidFill>
                            <a:schemeClr val="dk1"/>
                          </a:solidFill>
                        </a:rPr>
                        <a:t>half angle</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Divergent Geometry</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15° half angle</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Clr>
                          <a:schemeClr val="dk1"/>
                        </a:buClr>
                        <a:buSzPts val="1100"/>
                        <a:buFont typeface="Arial"/>
                        <a:buNone/>
                      </a:pPr>
                      <a:r>
                        <a:rPr lang="en">
                          <a:solidFill>
                            <a:schemeClr val="dk1"/>
                          </a:solidFill>
                        </a:rPr>
                        <a:t>Throat to Expansion Area Ratio</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highlight>
                            <a:schemeClr val="lt1"/>
                          </a:highlight>
                        </a:rPr>
                        <a:t>7.260</a:t>
                      </a:r>
                      <a:endParaRPr>
                        <a:highlight>
                          <a:schemeClr val="lt1"/>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Exit Velocity</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highlight>
                            <a:schemeClr val="lt1"/>
                          </a:highlight>
                        </a:rPr>
                        <a:t>Mach 3.</a:t>
                      </a:r>
                      <a:r>
                        <a:rPr lang="en">
                          <a:highlight>
                            <a:schemeClr val="lt1"/>
                          </a:highlight>
                        </a:rPr>
                        <a:t>08 </a:t>
                      </a:r>
                      <a:r>
                        <a:rPr lang="en">
                          <a:solidFill>
                            <a:schemeClr val="dk1"/>
                          </a:solidFill>
                        </a:rPr>
                        <a:t>at 1266 ft</a:t>
                      </a:r>
                      <a:endParaRPr>
                        <a:highlight>
                          <a:schemeClr val="lt1"/>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1909" name="Google Shape;1909;p170"/>
          <p:cNvSpPr txBox="1"/>
          <p:nvPr/>
        </p:nvSpPr>
        <p:spPr>
          <a:xfrm>
            <a:off x="6337759" y="797850"/>
            <a:ext cx="904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Ø 1.500”</a:t>
            </a:r>
            <a:endParaRPr b="1" sz="1200">
              <a:solidFill>
                <a:srgbClr val="FF0000"/>
              </a:solidFill>
              <a:latin typeface="Open Sans"/>
              <a:ea typeface="Open Sans"/>
              <a:cs typeface="Open Sans"/>
              <a:sym typeface="Open Sans"/>
            </a:endParaRPr>
          </a:p>
        </p:txBody>
      </p:sp>
      <p:cxnSp>
        <p:nvCxnSpPr>
          <p:cNvPr id="1910" name="Google Shape;1910;p170"/>
          <p:cNvCxnSpPr/>
          <p:nvPr/>
        </p:nvCxnSpPr>
        <p:spPr>
          <a:xfrm>
            <a:off x="6200138" y="1120488"/>
            <a:ext cx="1041300" cy="15900"/>
          </a:xfrm>
          <a:prstGeom prst="straightConnector1">
            <a:avLst/>
          </a:prstGeom>
          <a:noFill/>
          <a:ln cap="flat" cmpd="sng" w="19050">
            <a:solidFill>
              <a:srgbClr val="FF0000"/>
            </a:solidFill>
            <a:prstDash val="solid"/>
            <a:round/>
            <a:headEnd len="med" w="med" type="stealth"/>
            <a:tailEnd len="med" w="med" type="stealth"/>
          </a:ln>
        </p:spPr>
      </p:cxnSp>
      <p:cxnSp>
        <p:nvCxnSpPr>
          <p:cNvPr id="1911" name="Google Shape;1911;p170"/>
          <p:cNvCxnSpPr/>
          <p:nvPr/>
        </p:nvCxnSpPr>
        <p:spPr>
          <a:xfrm>
            <a:off x="7251663" y="1239150"/>
            <a:ext cx="43800" cy="2221500"/>
          </a:xfrm>
          <a:prstGeom prst="straightConnector1">
            <a:avLst/>
          </a:prstGeom>
          <a:noFill/>
          <a:ln cap="flat" cmpd="sng" w="19050">
            <a:solidFill>
              <a:srgbClr val="FF0000"/>
            </a:solidFill>
            <a:prstDash val="solid"/>
            <a:round/>
            <a:headEnd len="med" w="med" type="none"/>
            <a:tailEnd len="med" w="med" type="none"/>
          </a:ln>
        </p:spPr>
      </p:cxnSp>
      <p:cxnSp>
        <p:nvCxnSpPr>
          <p:cNvPr id="1912" name="Google Shape;1912;p170"/>
          <p:cNvCxnSpPr/>
          <p:nvPr/>
        </p:nvCxnSpPr>
        <p:spPr>
          <a:xfrm>
            <a:off x="7261250" y="1239150"/>
            <a:ext cx="558000" cy="2138100"/>
          </a:xfrm>
          <a:prstGeom prst="straightConnector1">
            <a:avLst/>
          </a:prstGeom>
          <a:noFill/>
          <a:ln cap="flat" cmpd="sng" w="19050">
            <a:solidFill>
              <a:srgbClr val="FF0000"/>
            </a:solidFill>
            <a:prstDash val="solid"/>
            <a:round/>
            <a:headEnd len="med" w="med" type="none"/>
            <a:tailEnd len="med" w="med" type="none"/>
          </a:ln>
        </p:spPr>
      </p:cxnSp>
      <p:sp>
        <p:nvSpPr>
          <p:cNvPr id="1913" name="Google Shape;1913;p170"/>
          <p:cNvSpPr txBox="1"/>
          <p:nvPr/>
        </p:nvSpPr>
        <p:spPr>
          <a:xfrm>
            <a:off x="7295463" y="2783268"/>
            <a:ext cx="91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15°</a:t>
            </a:r>
            <a:endParaRPr b="1" sz="1200">
              <a:solidFill>
                <a:srgbClr val="FF0000"/>
              </a:solidFill>
              <a:latin typeface="Open Sans"/>
              <a:ea typeface="Open Sans"/>
              <a:cs typeface="Open Sans"/>
              <a:sym typeface="Open Sans"/>
            </a:endParaRPr>
          </a:p>
        </p:txBody>
      </p:sp>
      <p:sp>
        <p:nvSpPr>
          <p:cNvPr id="1914" name="Google Shape;1914;p170"/>
          <p:cNvSpPr txBox="1"/>
          <p:nvPr/>
        </p:nvSpPr>
        <p:spPr>
          <a:xfrm>
            <a:off x="6332650" y="4293925"/>
            <a:ext cx="91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Ø 4.108”</a:t>
            </a:r>
            <a:endParaRPr b="1" sz="1200">
              <a:solidFill>
                <a:srgbClr val="FF0000"/>
              </a:solidFill>
              <a:latin typeface="Open Sans"/>
              <a:ea typeface="Open Sans"/>
              <a:cs typeface="Open Sans"/>
              <a:sym typeface="Open Sans"/>
            </a:endParaRPr>
          </a:p>
        </p:txBody>
      </p:sp>
      <p:cxnSp>
        <p:nvCxnSpPr>
          <p:cNvPr id="1915" name="Google Shape;1915;p170"/>
          <p:cNvCxnSpPr/>
          <p:nvPr/>
        </p:nvCxnSpPr>
        <p:spPr>
          <a:xfrm flipH="1">
            <a:off x="5168700" y="381750"/>
            <a:ext cx="1500" cy="4271700"/>
          </a:xfrm>
          <a:prstGeom prst="straightConnector1">
            <a:avLst/>
          </a:prstGeom>
          <a:noFill/>
          <a:ln cap="flat" cmpd="sng" w="19050">
            <a:solidFill>
              <a:srgbClr val="FF0000"/>
            </a:solidFill>
            <a:prstDash val="solid"/>
            <a:round/>
            <a:headEnd len="med" w="med" type="stealth"/>
            <a:tailEnd len="med" w="med" type="stealth"/>
          </a:ln>
        </p:spPr>
      </p:cxnSp>
      <p:cxnSp>
        <p:nvCxnSpPr>
          <p:cNvPr id="1916" name="Google Shape;1916;p170"/>
          <p:cNvCxnSpPr/>
          <p:nvPr/>
        </p:nvCxnSpPr>
        <p:spPr>
          <a:xfrm>
            <a:off x="5314425" y="4636100"/>
            <a:ext cx="2884200" cy="24000"/>
          </a:xfrm>
          <a:prstGeom prst="straightConnector1">
            <a:avLst/>
          </a:prstGeom>
          <a:noFill/>
          <a:ln cap="flat" cmpd="sng" w="19050">
            <a:solidFill>
              <a:srgbClr val="FF0000"/>
            </a:solidFill>
            <a:prstDash val="solid"/>
            <a:round/>
            <a:headEnd len="med" w="med" type="stealth"/>
            <a:tailEnd len="med" w="med" type="stealth"/>
          </a:ln>
        </p:spPr>
      </p:cxnSp>
      <p:sp>
        <p:nvSpPr>
          <p:cNvPr id="1917" name="Google Shape;1917;p170"/>
          <p:cNvSpPr txBox="1"/>
          <p:nvPr/>
        </p:nvSpPr>
        <p:spPr>
          <a:xfrm>
            <a:off x="5168707" y="2497670"/>
            <a:ext cx="738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6</a:t>
            </a:r>
            <a:r>
              <a:rPr b="1" lang="en" sz="1200">
                <a:solidFill>
                  <a:srgbClr val="FF0000"/>
                </a:solidFill>
                <a:latin typeface="Open Sans"/>
                <a:ea typeface="Open Sans"/>
                <a:cs typeface="Open Sans"/>
                <a:sym typeface="Open Sans"/>
              </a:rPr>
              <a:t>.811”</a:t>
            </a:r>
            <a:endParaRPr b="1" sz="1200">
              <a:solidFill>
                <a:srgbClr val="FF0000"/>
              </a:solidFill>
              <a:latin typeface="Open Sans"/>
              <a:ea typeface="Open Sans"/>
              <a:cs typeface="Open Sans"/>
              <a:sym typeface="Open Sans"/>
            </a:endParaRPr>
          </a:p>
        </p:txBody>
      </p:sp>
      <p:sp>
        <p:nvSpPr>
          <p:cNvPr id="1918" name="Google Shape;1918;p170"/>
          <p:cNvSpPr/>
          <p:nvPr/>
        </p:nvSpPr>
        <p:spPr>
          <a:xfrm>
            <a:off x="7261248" y="2783275"/>
            <a:ext cx="391225" cy="87275"/>
          </a:xfrm>
          <a:custGeom>
            <a:rect b="b" l="l" r="r" t="t"/>
            <a:pathLst>
              <a:path extrusionOk="0" h="3491" w="15649">
                <a:moveTo>
                  <a:pt x="0" y="3222"/>
                </a:moveTo>
                <a:cubicBezTo>
                  <a:pt x="1381" y="3222"/>
                  <a:pt x="5676" y="3759"/>
                  <a:pt x="8284" y="3222"/>
                </a:cubicBezTo>
                <a:cubicBezTo>
                  <a:pt x="10892" y="2685"/>
                  <a:pt x="14422" y="537"/>
                  <a:pt x="15649" y="0"/>
                </a:cubicBezTo>
              </a:path>
            </a:pathLst>
          </a:custGeom>
          <a:noFill/>
          <a:ln cap="flat" cmpd="sng" w="19050">
            <a:solidFill>
              <a:srgbClr val="FF0000"/>
            </a:solidFill>
            <a:prstDash val="solid"/>
            <a:round/>
            <a:headEnd len="med" w="med" type="none"/>
            <a:tailEnd len="med" w="med" type="none"/>
          </a:ln>
        </p:spPr>
      </p:sp>
    </p:spTree>
  </p:cSld>
  <p:clrMapOvr>
    <a:masterClrMapping/>
  </p:clrMapOvr>
</p:sld>
</file>

<file path=ppt/slides/slide1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2" name="Shape 1922"/>
        <p:cNvGrpSpPr/>
        <p:nvPr/>
      </p:nvGrpSpPr>
      <p:grpSpPr>
        <a:xfrm>
          <a:off x="0" y="0"/>
          <a:ext cx="0" cy="0"/>
          <a:chOff x="0" y="0"/>
          <a:chExt cx="0" cy="0"/>
        </a:xfrm>
      </p:grpSpPr>
      <p:sp>
        <p:nvSpPr>
          <p:cNvPr id="1923" name="Google Shape;1923;p171"/>
          <p:cNvSpPr txBox="1"/>
          <p:nvPr>
            <p:ph idx="1" type="body"/>
          </p:nvPr>
        </p:nvSpPr>
        <p:spPr>
          <a:xfrm>
            <a:off x="623400" y="1017725"/>
            <a:ext cx="85206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Bell Design</a:t>
            </a:r>
            <a:endParaRPr sz="1600"/>
          </a:p>
          <a:p>
            <a:pPr indent="-317500" lvl="1" marL="914400" rtl="0" algn="l">
              <a:spcBef>
                <a:spcPts val="0"/>
              </a:spcBef>
              <a:spcAft>
                <a:spcPts val="0"/>
              </a:spcAft>
              <a:buClr>
                <a:schemeClr val="dk1"/>
              </a:buClr>
              <a:buSzPts val="1400"/>
              <a:buFont typeface="Arial"/>
              <a:buChar char="○"/>
            </a:pPr>
            <a:r>
              <a:rPr lang="en" sz="1400">
                <a:solidFill>
                  <a:schemeClr val="dk1"/>
                </a:solidFill>
              </a:rPr>
              <a:t>Advantages</a:t>
            </a:r>
            <a:r>
              <a:rPr lang="en">
                <a:solidFill>
                  <a:schemeClr val="dk1"/>
                </a:solidFill>
              </a:rPr>
              <a:t>:</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2.09 lbs lighter and 1.542” shorter</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Proof of concept for future spaceshot rockets</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Potential presentable “bit” for the Spaceport America competition</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Disadvantages:</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Calculations are harder and have a higher risk of error</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Requires CAM to machine</a:t>
            </a:r>
            <a:endParaRPr sz="1400">
              <a:solidFill>
                <a:schemeClr val="dk1"/>
              </a:solidFill>
            </a:endParaRPr>
          </a:p>
          <a:p>
            <a:pPr indent="-330200" lvl="0" marL="457200" rtl="0" algn="l">
              <a:spcBef>
                <a:spcPts val="0"/>
              </a:spcBef>
              <a:spcAft>
                <a:spcPts val="0"/>
              </a:spcAft>
              <a:buClr>
                <a:srgbClr val="434343"/>
              </a:buClr>
              <a:buSzPts val="1600"/>
              <a:buFont typeface="Open Sans Medium"/>
              <a:buChar char="●"/>
            </a:pPr>
            <a:r>
              <a:rPr lang="en" sz="1600"/>
              <a:t>Concave-Convex Design</a:t>
            </a:r>
            <a:endParaRPr sz="1600">
              <a:latin typeface="Open Sans Medium"/>
              <a:ea typeface="Open Sans Medium"/>
              <a:cs typeface="Open Sans Medium"/>
              <a:sym typeface="Open Sans Medium"/>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Advantages:</a:t>
            </a:r>
            <a:endParaRPr sz="1400">
              <a:solidFill>
                <a:schemeClr val="dk1"/>
              </a:solidFill>
            </a:endParaRPr>
          </a:p>
          <a:p>
            <a:pPr indent="-317500" lvl="2" marL="1371600" rtl="0" algn="l">
              <a:spcBef>
                <a:spcPts val="0"/>
              </a:spcBef>
              <a:spcAft>
                <a:spcPts val="0"/>
              </a:spcAft>
              <a:buClr>
                <a:schemeClr val="dk1"/>
              </a:buClr>
              <a:buSzPts val="1400"/>
              <a:buFont typeface="Open Sans"/>
              <a:buChar char="■"/>
            </a:pPr>
            <a:r>
              <a:rPr lang="en" sz="1400">
                <a:solidFill>
                  <a:schemeClr val="dk1"/>
                </a:solidFill>
              </a:rPr>
              <a:t>Easier to machine</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Tried and tested, we know what we are doing with these</a:t>
            </a:r>
            <a:endParaRPr sz="1400">
              <a:solidFill>
                <a:schemeClr val="dk1"/>
              </a:solidFill>
            </a:endParaRPr>
          </a:p>
        </p:txBody>
      </p:sp>
      <p:sp>
        <p:nvSpPr>
          <p:cNvPr id="1924" name="Google Shape;1924;p17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Comparison</a:t>
            </a:r>
            <a:endParaRPr/>
          </a:p>
        </p:txBody>
      </p:sp>
      <p:sp>
        <p:nvSpPr>
          <p:cNvPr id="1925" name="Google Shape;1925;p17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Parachute Shock Forces</a:t>
            </a:r>
            <a:endParaRPr>
              <a:solidFill>
                <a:srgbClr val="AF1F39"/>
              </a:solidFill>
            </a:endParaRPr>
          </a:p>
        </p:txBody>
      </p:sp>
      <p:sp>
        <p:nvSpPr>
          <p:cNvPr id="401" name="Google Shape;401;p28"/>
          <p:cNvSpPr txBox="1"/>
          <p:nvPr>
            <p:ph idx="1" type="body"/>
          </p:nvPr>
        </p:nvSpPr>
        <p:spPr>
          <a:xfrm>
            <a:off x="311700" y="1000075"/>
            <a:ext cx="8520600" cy="34314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Clr>
                <a:srgbClr val="000000"/>
              </a:buClr>
              <a:buSzPts val="1400"/>
              <a:buChar char="●"/>
            </a:pPr>
            <a:r>
              <a:rPr lang="en" sz="1400">
                <a:solidFill>
                  <a:srgbClr val="000000"/>
                </a:solidFill>
              </a:rPr>
              <a:t>Used OSCALC software to calculate shock forces on parachutes when they are deployed</a:t>
            </a:r>
            <a:endParaRPr sz="1400">
              <a:solidFill>
                <a:srgbClr val="000000"/>
              </a:solidFill>
            </a:endParaRPr>
          </a:p>
          <a:p>
            <a:pPr indent="-317500" lvl="0" marL="457200" rtl="0" algn="l">
              <a:spcBef>
                <a:spcPts val="0"/>
              </a:spcBef>
              <a:spcAft>
                <a:spcPts val="0"/>
              </a:spcAft>
              <a:buClr>
                <a:srgbClr val="000000"/>
              </a:buClr>
              <a:buSzPts val="1400"/>
              <a:buChar char="●"/>
            </a:pPr>
            <a:r>
              <a:rPr lang="en" sz="1400">
                <a:solidFill>
                  <a:srgbClr val="000000"/>
                </a:solidFill>
              </a:rPr>
              <a:t>Required inputs: </a:t>
            </a:r>
            <a:endParaRPr sz="1400">
              <a:solidFill>
                <a:srgbClr val="000000"/>
              </a:solidFill>
            </a:endParaRPr>
          </a:p>
          <a:p>
            <a:pPr indent="-317500" lvl="1" marL="914400" rtl="0" algn="l">
              <a:spcBef>
                <a:spcPts val="0"/>
              </a:spcBef>
              <a:spcAft>
                <a:spcPts val="0"/>
              </a:spcAft>
              <a:buClr>
                <a:srgbClr val="000000"/>
              </a:buClr>
              <a:buSzPts val="1400"/>
              <a:buChar char="○"/>
            </a:pPr>
            <a:r>
              <a:rPr lang="en" sz="1400">
                <a:solidFill>
                  <a:srgbClr val="000000"/>
                </a:solidFill>
              </a:rPr>
              <a:t>Air Density at Deployment</a:t>
            </a:r>
            <a:endParaRPr sz="1400">
              <a:solidFill>
                <a:srgbClr val="000000"/>
              </a:solidFill>
            </a:endParaRPr>
          </a:p>
          <a:p>
            <a:pPr indent="-317500" lvl="1" marL="914400" rtl="0" algn="l">
              <a:spcBef>
                <a:spcPts val="0"/>
              </a:spcBef>
              <a:spcAft>
                <a:spcPts val="0"/>
              </a:spcAft>
              <a:buClr>
                <a:srgbClr val="000000"/>
              </a:buClr>
              <a:buSzPts val="1400"/>
              <a:buChar char="○"/>
            </a:pPr>
            <a:r>
              <a:rPr lang="en" sz="1400">
                <a:solidFill>
                  <a:srgbClr val="000000"/>
                </a:solidFill>
              </a:rPr>
              <a:t>Dry Vehicle Mass</a:t>
            </a:r>
            <a:endParaRPr sz="1400">
              <a:solidFill>
                <a:srgbClr val="000000"/>
              </a:solidFill>
            </a:endParaRPr>
          </a:p>
          <a:p>
            <a:pPr indent="-317500" lvl="2" marL="1371600" rtl="0" algn="l">
              <a:spcBef>
                <a:spcPts val="0"/>
              </a:spcBef>
              <a:spcAft>
                <a:spcPts val="0"/>
              </a:spcAft>
              <a:buClr>
                <a:srgbClr val="000000"/>
              </a:buClr>
              <a:buSzPts val="1400"/>
              <a:buChar char="■"/>
            </a:pPr>
            <a:r>
              <a:rPr lang="en" sz="1400">
                <a:solidFill>
                  <a:srgbClr val="000000"/>
                </a:solidFill>
              </a:rPr>
              <a:t>Sustainer: 61 lbs</a:t>
            </a:r>
            <a:endParaRPr sz="1400">
              <a:solidFill>
                <a:srgbClr val="000000"/>
              </a:solidFill>
            </a:endParaRPr>
          </a:p>
          <a:p>
            <a:pPr indent="-317500" lvl="2" marL="1371600" rtl="0" algn="l">
              <a:spcBef>
                <a:spcPts val="0"/>
              </a:spcBef>
              <a:spcAft>
                <a:spcPts val="0"/>
              </a:spcAft>
              <a:buClr>
                <a:srgbClr val="000000"/>
              </a:buClr>
              <a:buSzPts val="1400"/>
              <a:buChar char="■"/>
            </a:pPr>
            <a:r>
              <a:rPr lang="en" sz="1400">
                <a:solidFill>
                  <a:srgbClr val="000000"/>
                </a:solidFill>
              </a:rPr>
              <a:t>Booster: 51 lbs</a:t>
            </a:r>
            <a:endParaRPr sz="1400">
              <a:solidFill>
                <a:srgbClr val="000000"/>
              </a:solidFill>
            </a:endParaRPr>
          </a:p>
          <a:p>
            <a:pPr indent="-317500" lvl="1" marL="914400" rtl="0" algn="l">
              <a:spcBef>
                <a:spcPts val="0"/>
              </a:spcBef>
              <a:spcAft>
                <a:spcPts val="0"/>
              </a:spcAft>
              <a:buClr>
                <a:srgbClr val="000000"/>
              </a:buClr>
              <a:buSzPts val="1400"/>
              <a:buChar char="○"/>
            </a:pPr>
            <a:r>
              <a:rPr lang="en" sz="1400">
                <a:solidFill>
                  <a:srgbClr val="000000"/>
                </a:solidFill>
              </a:rPr>
              <a:t>Descent Rate</a:t>
            </a:r>
            <a:endParaRPr sz="1400">
              <a:solidFill>
                <a:srgbClr val="000000"/>
              </a:solidFill>
            </a:endParaRPr>
          </a:p>
          <a:p>
            <a:pPr indent="-317500" lvl="2" marL="1371600" rtl="0" algn="l">
              <a:spcBef>
                <a:spcPts val="0"/>
              </a:spcBef>
              <a:spcAft>
                <a:spcPts val="0"/>
              </a:spcAft>
              <a:buClr>
                <a:srgbClr val="000000"/>
              </a:buClr>
              <a:buSzPts val="1400"/>
              <a:buChar char="■"/>
            </a:pPr>
            <a:r>
              <a:rPr lang="en" sz="1400">
                <a:solidFill>
                  <a:srgbClr val="000000"/>
                </a:solidFill>
              </a:rPr>
              <a:t>Drogue: 70 ft/s</a:t>
            </a:r>
            <a:endParaRPr sz="1400">
              <a:solidFill>
                <a:srgbClr val="000000"/>
              </a:solidFill>
            </a:endParaRPr>
          </a:p>
          <a:p>
            <a:pPr indent="-317500" lvl="2" marL="1371600" rtl="0" algn="l">
              <a:spcBef>
                <a:spcPts val="0"/>
              </a:spcBef>
              <a:spcAft>
                <a:spcPts val="0"/>
              </a:spcAft>
              <a:buClr>
                <a:srgbClr val="000000"/>
              </a:buClr>
              <a:buSzPts val="1400"/>
              <a:buChar char="■"/>
            </a:pPr>
            <a:r>
              <a:rPr lang="en" sz="1400">
                <a:solidFill>
                  <a:srgbClr val="000000"/>
                </a:solidFill>
              </a:rPr>
              <a:t>Main: 25 ft/s</a:t>
            </a:r>
            <a:endParaRPr sz="1400">
              <a:solidFill>
                <a:srgbClr val="000000"/>
              </a:solidFill>
            </a:endParaRPr>
          </a:p>
          <a:p>
            <a:pPr indent="-317500" lvl="1" marL="914400" rtl="0" algn="l">
              <a:spcBef>
                <a:spcPts val="0"/>
              </a:spcBef>
              <a:spcAft>
                <a:spcPts val="0"/>
              </a:spcAft>
              <a:buClr>
                <a:srgbClr val="000000"/>
              </a:buClr>
              <a:buSzPts val="1400"/>
              <a:buChar char="○"/>
            </a:pPr>
            <a:r>
              <a:rPr lang="en" sz="1400">
                <a:solidFill>
                  <a:srgbClr val="000000"/>
                </a:solidFill>
              </a:rPr>
              <a:t>Coeff. Drag</a:t>
            </a:r>
            <a:endParaRPr sz="1400">
              <a:solidFill>
                <a:srgbClr val="000000"/>
              </a:solidFill>
            </a:endParaRPr>
          </a:p>
          <a:p>
            <a:pPr indent="-317500" lvl="2" marL="1371600" rtl="0" algn="l">
              <a:spcBef>
                <a:spcPts val="0"/>
              </a:spcBef>
              <a:spcAft>
                <a:spcPts val="0"/>
              </a:spcAft>
              <a:buClr>
                <a:srgbClr val="000000"/>
              </a:buClr>
              <a:buSzPts val="1400"/>
              <a:buChar char="■"/>
            </a:pPr>
            <a:r>
              <a:rPr lang="en" sz="1400">
                <a:solidFill>
                  <a:srgbClr val="000000"/>
                </a:solidFill>
              </a:rPr>
              <a:t>Drogue: 1.5</a:t>
            </a:r>
            <a:endParaRPr sz="1400">
              <a:solidFill>
                <a:srgbClr val="000000"/>
              </a:solidFill>
            </a:endParaRPr>
          </a:p>
          <a:p>
            <a:pPr indent="-317500" lvl="2" marL="1371600" rtl="0" algn="l">
              <a:spcBef>
                <a:spcPts val="0"/>
              </a:spcBef>
              <a:spcAft>
                <a:spcPts val="0"/>
              </a:spcAft>
              <a:buClr>
                <a:srgbClr val="000000"/>
              </a:buClr>
              <a:buSzPts val="1400"/>
              <a:buChar char="■"/>
            </a:pPr>
            <a:r>
              <a:rPr lang="en" sz="1400">
                <a:solidFill>
                  <a:srgbClr val="000000"/>
                </a:solidFill>
              </a:rPr>
              <a:t>Main: 2.2</a:t>
            </a:r>
            <a:endParaRPr sz="1400">
              <a:solidFill>
                <a:srgbClr val="000000"/>
              </a:solidFill>
            </a:endParaRPr>
          </a:p>
          <a:p>
            <a:pPr indent="-317500" lvl="1" marL="914400" rtl="0" algn="l">
              <a:spcBef>
                <a:spcPts val="0"/>
              </a:spcBef>
              <a:spcAft>
                <a:spcPts val="0"/>
              </a:spcAft>
              <a:buClr>
                <a:srgbClr val="000000"/>
              </a:buClr>
              <a:buSzPts val="1400"/>
              <a:buChar char="○"/>
            </a:pPr>
            <a:r>
              <a:rPr lang="en" sz="1400">
                <a:solidFill>
                  <a:srgbClr val="000000"/>
                </a:solidFill>
              </a:rPr>
              <a:t>Nominal Parachute Area</a:t>
            </a:r>
            <a:endParaRPr sz="1400">
              <a:solidFill>
                <a:srgbClr val="000000"/>
              </a:solidFill>
            </a:endParaRPr>
          </a:p>
        </p:txBody>
      </p:sp>
      <p:sp>
        <p:nvSpPr>
          <p:cNvPr id="402" name="Google Shape;402;p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403" name="Google Shape;403;p28"/>
          <p:cNvGraphicFramePr/>
          <p:nvPr/>
        </p:nvGraphicFramePr>
        <p:xfrm>
          <a:off x="4289825" y="1982450"/>
          <a:ext cx="3000000" cy="3000000"/>
        </p:xfrm>
        <a:graphic>
          <a:graphicData uri="http://schemas.openxmlformats.org/drawingml/2006/table">
            <a:tbl>
              <a:tblPr>
                <a:noFill/>
                <a:tableStyleId>{20E0CC99-B5FD-4683-B140-8F2D5768ACDF}</a:tableStyleId>
              </a:tblPr>
              <a:tblGrid>
                <a:gridCol w="1925975"/>
                <a:gridCol w="1723250"/>
              </a:tblGrid>
              <a:tr h="100000">
                <a:tc>
                  <a:txBody>
                    <a:bodyPr/>
                    <a:lstStyle/>
                    <a:p>
                      <a:pPr indent="0" lvl="0" marL="0" rtl="0" algn="l">
                        <a:spcBef>
                          <a:spcPts val="0"/>
                        </a:spcBef>
                        <a:spcAft>
                          <a:spcPts val="0"/>
                        </a:spcAft>
                        <a:buNone/>
                      </a:pPr>
                      <a:r>
                        <a:rPr b="1" lang="en">
                          <a:latin typeface="Open Sans"/>
                          <a:ea typeface="Open Sans"/>
                          <a:cs typeface="Open Sans"/>
                          <a:sym typeface="Open Sans"/>
                        </a:rPr>
                        <a:t>Parachute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Shock Force (lbf)</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19600">
                <a:tc>
                  <a:txBody>
                    <a:bodyPr/>
                    <a:lstStyle/>
                    <a:p>
                      <a:pPr indent="0" lvl="0" marL="0" rtl="0" algn="l">
                        <a:spcBef>
                          <a:spcPts val="0"/>
                        </a:spcBef>
                        <a:spcAft>
                          <a:spcPts val="0"/>
                        </a:spcAft>
                        <a:buNone/>
                      </a:pPr>
                      <a:r>
                        <a:rPr b="1" lang="en">
                          <a:latin typeface="Open Sans"/>
                          <a:ea typeface="Open Sans"/>
                          <a:cs typeface="Open Sans"/>
                          <a:sym typeface="Open Sans"/>
                        </a:rPr>
                        <a:t>Sustainer Drogue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120</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19600">
                <a:tc>
                  <a:txBody>
                    <a:bodyPr/>
                    <a:lstStyle/>
                    <a:p>
                      <a:pPr indent="0" lvl="0" marL="0" rtl="0" algn="l">
                        <a:spcBef>
                          <a:spcPts val="0"/>
                        </a:spcBef>
                        <a:spcAft>
                          <a:spcPts val="0"/>
                        </a:spcAft>
                        <a:buNone/>
                      </a:pPr>
                      <a:r>
                        <a:rPr b="1" lang="en">
                          <a:latin typeface="Open Sans"/>
                          <a:ea typeface="Open Sans"/>
                          <a:cs typeface="Open Sans"/>
                          <a:sym typeface="Open Sans"/>
                        </a:rPr>
                        <a:t>Sustainer Main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183</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19600">
                <a:tc>
                  <a:txBody>
                    <a:bodyPr/>
                    <a:lstStyle/>
                    <a:p>
                      <a:pPr indent="0" lvl="0" marL="0" rtl="0" algn="l">
                        <a:spcBef>
                          <a:spcPts val="0"/>
                        </a:spcBef>
                        <a:spcAft>
                          <a:spcPts val="0"/>
                        </a:spcAft>
                        <a:buNone/>
                      </a:pPr>
                      <a:r>
                        <a:rPr b="1" lang="en">
                          <a:latin typeface="Open Sans"/>
                          <a:ea typeface="Open Sans"/>
                          <a:cs typeface="Open Sans"/>
                          <a:sym typeface="Open Sans"/>
                        </a:rPr>
                        <a:t>Booster Drogue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17</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19600">
                <a:tc>
                  <a:txBody>
                    <a:bodyPr/>
                    <a:lstStyle/>
                    <a:p>
                      <a:pPr indent="0" lvl="0" marL="0" rtl="0" algn="l">
                        <a:spcBef>
                          <a:spcPts val="0"/>
                        </a:spcBef>
                        <a:spcAft>
                          <a:spcPts val="0"/>
                        </a:spcAft>
                        <a:buNone/>
                      </a:pPr>
                      <a:r>
                        <a:rPr b="1" lang="en">
                          <a:latin typeface="Open Sans"/>
                          <a:ea typeface="Open Sans"/>
                          <a:cs typeface="Open Sans"/>
                          <a:sym typeface="Open Sans"/>
                        </a:rPr>
                        <a:t>Booster Main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183</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9" name="Shape 1929"/>
        <p:cNvGrpSpPr/>
        <p:nvPr/>
      </p:nvGrpSpPr>
      <p:grpSpPr>
        <a:xfrm>
          <a:off x="0" y="0"/>
          <a:ext cx="0" cy="0"/>
          <a:chOff x="0" y="0"/>
          <a:chExt cx="0" cy="0"/>
        </a:xfrm>
      </p:grpSpPr>
      <p:sp>
        <p:nvSpPr>
          <p:cNvPr id="1930" name="Google Shape;1930;p17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Size </a:t>
            </a:r>
            <a:r>
              <a:rPr lang="en">
                <a:solidFill>
                  <a:srgbClr val="990000"/>
                </a:solidFill>
              </a:rPr>
              <a:t>Comparison</a:t>
            </a:r>
            <a:endParaRPr/>
          </a:p>
        </p:txBody>
      </p:sp>
      <p:sp>
        <p:nvSpPr>
          <p:cNvPr id="1931" name="Google Shape;1931;p17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932" name="Google Shape;1932;p172"/>
          <p:cNvPicPr preferRelativeResize="0"/>
          <p:nvPr/>
        </p:nvPicPr>
        <p:blipFill>
          <a:blip r:embed="rId3">
            <a:alphaModFix/>
          </a:blip>
          <a:stretch>
            <a:fillRect/>
          </a:stretch>
        </p:blipFill>
        <p:spPr>
          <a:xfrm rot="10800000">
            <a:off x="556674" y="109250"/>
            <a:ext cx="9062801" cy="6233800"/>
          </a:xfrm>
          <a:prstGeom prst="rect">
            <a:avLst/>
          </a:prstGeom>
          <a:noFill/>
          <a:ln>
            <a:noFill/>
          </a:ln>
        </p:spPr>
      </p:pic>
    </p:spTree>
  </p:cSld>
  <p:clrMapOvr>
    <a:masterClrMapping/>
  </p:clrMapOvr>
</p:sld>
</file>

<file path=ppt/slides/slide1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6" name="Shape 1936"/>
        <p:cNvGrpSpPr/>
        <p:nvPr/>
      </p:nvGrpSpPr>
      <p:grpSpPr>
        <a:xfrm>
          <a:off x="0" y="0"/>
          <a:ext cx="0" cy="0"/>
          <a:chOff x="0" y="0"/>
          <a:chExt cx="0" cy="0"/>
        </a:xfrm>
      </p:grpSpPr>
      <p:sp>
        <p:nvSpPr>
          <p:cNvPr id="1937" name="Google Shape;1937;p17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43650"/>
              <a:buFont typeface="Arial"/>
              <a:buNone/>
            </a:pPr>
            <a:r>
              <a:rPr lang="en">
                <a:solidFill>
                  <a:srgbClr val="990000"/>
                </a:solidFill>
              </a:rPr>
              <a:t>Risk Assessment and Mitigation - Nozzle</a:t>
            </a:r>
            <a:endParaRPr sz="2520">
              <a:solidFill>
                <a:srgbClr val="990000"/>
              </a:solidFill>
            </a:endParaRPr>
          </a:p>
          <a:p>
            <a:pPr indent="0" lvl="0" marL="0" rtl="0" algn="l">
              <a:spcBef>
                <a:spcPts val="0"/>
              </a:spcBef>
              <a:spcAft>
                <a:spcPts val="0"/>
              </a:spcAft>
              <a:buClr>
                <a:schemeClr val="dk1"/>
              </a:buClr>
              <a:buSzPct val="39285"/>
              <a:buFont typeface="Arial"/>
              <a:buNone/>
            </a:pPr>
            <a:r>
              <a:t/>
            </a:r>
            <a:endParaRPr>
              <a:solidFill>
                <a:srgbClr val="AF1F39"/>
              </a:solidFill>
            </a:endParaRPr>
          </a:p>
        </p:txBody>
      </p:sp>
      <p:sp>
        <p:nvSpPr>
          <p:cNvPr id="1938" name="Google Shape;1938;p17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939" name="Google Shape;1939;p173"/>
          <p:cNvGraphicFramePr/>
          <p:nvPr/>
        </p:nvGraphicFramePr>
        <p:xfrm>
          <a:off x="800100" y="1009650"/>
          <a:ext cx="3000000" cy="3000000"/>
        </p:xfrm>
        <a:graphic>
          <a:graphicData uri="http://schemas.openxmlformats.org/drawingml/2006/table">
            <a:tbl>
              <a:tblPr>
                <a:noFill/>
                <a:tableStyleId>{20E0CC99-B5FD-4683-B140-8F2D5768ACDF}</a:tableStyleId>
              </a:tblPr>
              <a:tblGrid>
                <a:gridCol w="1757925"/>
                <a:gridCol w="1161950"/>
                <a:gridCol w="993525"/>
                <a:gridCol w="3325600"/>
              </a:tblGrid>
              <a:tr h="38100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O-rings fail</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Use three hundred series for the most lenient tolerances and double seal against the case wall</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Slag Builds up in throat</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Choose a wide throat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RTV between graphite, phenolic, and carrier fails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Score surfaces that RTV needs to seal, utilize a pure taper design that seals better with pressure (like a morse taper)</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Structural failure of graphite throat</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Choose sufficient thickness of graphite and utilize an FoS of 2</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943" name="Shape 1943"/>
        <p:cNvGrpSpPr/>
        <p:nvPr/>
      </p:nvGrpSpPr>
      <p:grpSpPr>
        <a:xfrm>
          <a:off x="0" y="0"/>
          <a:ext cx="0" cy="0"/>
          <a:chOff x="0" y="0"/>
          <a:chExt cx="0" cy="0"/>
        </a:xfrm>
      </p:grpSpPr>
      <p:sp>
        <p:nvSpPr>
          <p:cNvPr id="1944" name="Google Shape;1944;p17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45" name="Google Shape;1945;p174"/>
          <p:cNvSpPr txBox="1"/>
          <p:nvPr>
            <p:ph type="title"/>
          </p:nvPr>
        </p:nvSpPr>
        <p:spPr>
          <a:xfrm>
            <a:off x="311700" y="3440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Specifications Comparison</a:t>
            </a:r>
            <a:endParaRPr>
              <a:solidFill>
                <a:srgbClr val="990000"/>
              </a:solidFill>
            </a:endParaRPr>
          </a:p>
        </p:txBody>
      </p:sp>
      <p:graphicFrame>
        <p:nvGraphicFramePr>
          <p:cNvPr id="1946" name="Google Shape;1946;p174"/>
          <p:cNvGraphicFramePr/>
          <p:nvPr/>
        </p:nvGraphicFramePr>
        <p:xfrm>
          <a:off x="863063" y="1080675"/>
          <a:ext cx="3000000" cy="3000000"/>
        </p:xfrm>
        <a:graphic>
          <a:graphicData uri="http://schemas.openxmlformats.org/drawingml/2006/table">
            <a:tbl>
              <a:tblPr>
                <a:noFill/>
                <a:tableStyleId>{20E0CC99-B5FD-4683-B140-8F2D5768ACDF}</a:tableStyleId>
              </a:tblPr>
              <a:tblGrid>
                <a:gridCol w="1141400"/>
                <a:gridCol w="984650"/>
                <a:gridCol w="1036300"/>
                <a:gridCol w="1997500"/>
                <a:gridCol w="2258025"/>
              </a:tblGrid>
              <a:tr h="360800">
                <a:tc>
                  <a:txBody>
                    <a:bodyPr/>
                    <a:lstStyle/>
                    <a:p>
                      <a:pPr indent="0" lvl="0" marL="0" rtl="0" algn="l">
                        <a:spcBef>
                          <a:spcPts val="0"/>
                        </a:spcBef>
                        <a:spcAft>
                          <a:spcPts val="0"/>
                        </a:spcAft>
                        <a:buNone/>
                      </a:pPr>
                      <a:r>
                        <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Expansion Ratio</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Throat Dimensions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233725">
                <a:tc>
                  <a:txBody>
                    <a:bodyPr/>
                    <a:lstStyle/>
                    <a:p>
                      <a:pPr indent="0" lvl="0" marL="0" rtl="0" algn="l">
                        <a:spcBef>
                          <a:spcPts val="0"/>
                        </a:spcBef>
                        <a:spcAft>
                          <a:spcPts val="0"/>
                        </a:spcAft>
                        <a:buNone/>
                      </a:pPr>
                      <a:r>
                        <a:rPr lang="en"/>
                        <a:t>Traditional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9.2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7.68</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Ø 1.500” × 0.150”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60800">
                <a:tc>
                  <a:txBody>
                    <a:bodyPr/>
                    <a:lstStyle/>
                    <a:p>
                      <a:pPr indent="0" lvl="0" marL="0" rtl="0" algn="l">
                        <a:spcBef>
                          <a:spcPts val="0"/>
                        </a:spcBef>
                        <a:spcAft>
                          <a:spcPts val="0"/>
                        </a:spcAft>
                        <a:buNone/>
                      </a:pPr>
                      <a:r>
                        <a:rPr lang="en"/>
                        <a:t>Bell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6.96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rPr>
                        <a:t>7.68</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Ø 1.500” × 0.150”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60800">
                <a:tc>
                  <a:txBody>
                    <a:bodyPr/>
                    <a:lstStyle/>
                    <a:p>
                      <a:pPr indent="0" lvl="0" marL="0" rtl="0" algn="l">
                        <a:spcBef>
                          <a:spcPts val="0"/>
                        </a:spcBef>
                        <a:spcAft>
                          <a:spcPts val="0"/>
                        </a:spcAft>
                        <a:buClr>
                          <a:schemeClr val="dk1"/>
                        </a:buClr>
                        <a:buSzPts val="1100"/>
                        <a:buFont typeface="Arial"/>
                        <a:buNone/>
                      </a:pPr>
                      <a:r>
                        <a:rPr lang="en">
                          <a:solidFill>
                            <a:schemeClr val="dk1"/>
                          </a:solidFill>
                        </a:rPr>
                        <a:t>Δ</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2.24lbs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solidFill>
                      <a:srgbClr val="B6D7A8"/>
                    </a:solidFill>
                  </a:tcPr>
                </a:tc>
                <a:tc>
                  <a:txBody>
                    <a:bodyPr/>
                    <a:lstStyle/>
                    <a:p>
                      <a:pPr indent="0" lvl="0" marL="0" rtl="0" algn="ctr">
                        <a:spcBef>
                          <a:spcPts val="0"/>
                        </a:spcBef>
                        <a:spcAft>
                          <a:spcPts val="0"/>
                        </a:spcAft>
                        <a:buNone/>
                      </a:pPr>
                      <a:r>
                        <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solidFill>
                      <a:srgbClr val="B6D7A8"/>
                    </a:solidFill>
                  </a:tcPr>
                </a:tc>
                <a:tc>
                  <a:txBody>
                    <a:bodyPr/>
                    <a:lstStyle/>
                    <a:p>
                      <a:pPr indent="0" lvl="0" marL="0" rtl="0" algn="ctr">
                        <a:spcBef>
                          <a:spcPts val="0"/>
                        </a:spcBef>
                        <a:spcAft>
                          <a:spcPts val="0"/>
                        </a:spcAft>
                        <a:buNone/>
                      </a:pPr>
                      <a:r>
                        <a:rPr lang="en"/>
                        <a:t>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Tree>
  </p:cSld>
  <p:clrMapOvr>
    <a:masterClrMapping/>
  </p:clrMapOvr>
</p:sld>
</file>

<file path=ppt/slides/slide1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0" name="Shape 1950"/>
        <p:cNvGrpSpPr/>
        <p:nvPr/>
      </p:nvGrpSpPr>
      <p:grpSpPr>
        <a:xfrm>
          <a:off x="0" y="0"/>
          <a:ext cx="0" cy="0"/>
          <a:chOff x="0" y="0"/>
          <a:chExt cx="0" cy="0"/>
        </a:xfrm>
      </p:grpSpPr>
      <p:sp>
        <p:nvSpPr>
          <p:cNvPr id="1951" name="Google Shape;1951;p17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952" name="Google Shape;1952;p175"/>
          <p:cNvPicPr preferRelativeResize="0"/>
          <p:nvPr/>
        </p:nvPicPr>
        <p:blipFill>
          <a:blip r:embed="rId3">
            <a:alphaModFix/>
          </a:blip>
          <a:stretch>
            <a:fillRect/>
          </a:stretch>
        </p:blipFill>
        <p:spPr>
          <a:xfrm>
            <a:off x="1679725" y="2374475"/>
            <a:ext cx="1152525" cy="647700"/>
          </a:xfrm>
          <a:prstGeom prst="rect">
            <a:avLst/>
          </a:prstGeom>
          <a:noFill/>
          <a:ln>
            <a:noFill/>
          </a:ln>
        </p:spPr>
      </p:pic>
      <p:sp>
        <p:nvSpPr>
          <p:cNvPr id="1953" name="Google Shape;1953;p175"/>
          <p:cNvSpPr txBox="1"/>
          <p:nvPr>
            <p:ph type="title"/>
          </p:nvPr>
        </p:nvSpPr>
        <p:spPr>
          <a:xfrm>
            <a:off x="311700" y="4450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Case</a:t>
            </a:r>
            <a:endParaRPr>
              <a:solidFill>
                <a:srgbClr val="990000"/>
              </a:solidFill>
            </a:endParaRPr>
          </a:p>
        </p:txBody>
      </p:sp>
      <p:graphicFrame>
        <p:nvGraphicFramePr>
          <p:cNvPr id="1954" name="Google Shape;1954;p175"/>
          <p:cNvGraphicFramePr/>
          <p:nvPr/>
        </p:nvGraphicFramePr>
        <p:xfrm>
          <a:off x="5162225" y="338350"/>
          <a:ext cx="3000000" cy="3000000"/>
        </p:xfrm>
        <a:graphic>
          <a:graphicData uri="http://schemas.openxmlformats.org/drawingml/2006/table">
            <a:tbl>
              <a:tblPr>
                <a:noFill/>
                <a:tableStyleId>{20E0CC99-B5FD-4683-B140-8F2D5768ACDF}</a:tableStyleId>
              </a:tblPr>
              <a:tblGrid>
                <a:gridCol w="1644875"/>
                <a:gridCol w="1272150"/>
              </a:tblGrid>
              <a:tr h="292875">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29287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11.41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292875">
                <a:tc>
                  <a:txBody>
                    <a:bodyPr/>
                    <a:lstStyle/>
                    <a:p>
                      <a:pPr indent="0" lvl="0" marL="0" rtl="0" algn="l">
                        <a:spcBef>
                          <a:spcPts val="0"/>
                        </a:spcBef>
                        <a:spcAft>
                          <a:spcPts val="0"/>
                        </a:spcAft>
                        <a:buNone/>
                      </a:pPr>
                      <a:r>
                        <a:rPr lang="en"/>
                        <a:t>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34.5”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Outer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6”</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Case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0.1875”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Liner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0.125”</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Anticipated stress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12480 psi</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Actual FoS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2.8</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1955" name="Google Shape;1955;p175"/>
          <p:cNvSpPr txBox="1"/>
          <p:nvPr/>
        </p:nvSpPr>
        <p:spPr>
          <a:xfrm>
            <a:off x="1323950" y="3490150"/>
            <a:ext cx="31431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pic>
        <p:nvPicPr>
          <p:cNvPr id="1956" name="Google Shape;1956;p175"/>
          <p:cNvPicPr preferRelativeResize="0"/>
          <p:nvPr/>
        </p:nvPicPr>
        <p:blipFill rotWithShape="1">
          <a:blip r:embed="rId4">
            <a:alphaModFix/>
          </a:blip>
          <a:srcRect b="39134" l="21864" r="21797" t="39838"/>
          <a:stretch/>
        </p:blipFill>
        <p:spPr>
          <a:xfrm>
            <a:off x="1195375" y="3789250"/>
            <a:ext cx="6753249" cy="1267575"/>
          </a:xfrm>
          <a:prstGeom prst="rect">
            <a:avLst/>
          </a:prstGeom>
          <a:noFill/>
          <a:ln>
            <a:noFill/>
          </a:ln>
        </p:spPr>
      </p:pic>
      <p:sp>
        <p:nvSpPr>
          <p:cNvPr id="1957" name="Google Shape;1957;p175"/>
          <p:cNvSpPr txBox="1"/>
          <p:nvPr>
            <p:ph idx="1" type="body"/>
          </p:nvPr>
        </p:nvSpPr>
        <p:spPr>
          <a:xfrm>
            <a:off x="0" y="903675"/>
            <a:ext cx="4524300" cy="20580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Requirements</a:t>
            </a:r>
            <a:endParaRPr sz="1400"/>
          </a:p>
          <a:p>
            <a:pPr indent="-317500" lvl="1" marL="1371600" rtl="0" algn="l">
              <a:spcBef>
                <a:spcPts val="0"/>
              </a:spcBef>
              <a:spcAft>
                <a:spcPts val="0"/>
              </a:spcAft>
              <a:buClr>
                <a:schemeClr val="dk1"/>
              </a:buClr>
              <a:buSzPts val="1400"/>
              <a:buChar char="○"/>
            </a:pPr>
            <a:r>
              <a:rPr lang="en" sz="1400">
                <a:solidFill>
                  <a:schemeClr val="dk1"/>
                </a:solidFill>
              </a:rPr>
              <a:t>Withstand 780 PSI internal</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Utilize a FoS of 2*</a:t>
            </a:r>
            <a:endParaRPr sz="1400">
              <a:solidFill>
                <a:schemeClr val="dk1"/>
              </a:solidFill>
            </a:endParaRPr>
          </a:p>
          <a:p>
            <a:pPr indent="-330200" lvl="0" marL="914400" rtl="0" algn="l">
              <a:spcBef>
                <a:spcPts val="0"/>
              </a:spcBef>
              <a:spcAft>
                <a:spcPts val="0"/>
              </a:spcAft>
              <a:buClr>
                <a:schemeClr val="dk2"/>
              </a:buClr>
              <a:buSzPts val="1600"/>
              <a:buFont typeface="Arial"/>
              <a:buChar char="●"/>
            </a:pPr>
            <a:r>
              <a:rPr lang="en" sz="1600">
                <a:latin typeface="Open Sans Medium"/>
                <a:ea typeface="Open Sans Medium"/>
                <a:cs typeface="Open Sans Medium"/>
                <a:sym typeface="Open Sans Medium"/>
              </a:rPr>
              <a:t>Hoop Stress Approximation</a:t>
            </a:r>
            <a:endParaRPr sz="1600">
              <a:latin typeface="Open Sans Medium"/>
              <a:ea typeface="Open Sans Medium"/>
              <a:cs typeface="Open Sans Medium"/>
              <a:sym typeface="Open Sans Medium"/>
            </a:endParaRPr>
          </a:p>
          <a:p>
            <a:pPr indent="-317500" lvl="1" marL="1371600" rtl="0" algn="l">
              <a:spcBef>
                <a:spcPts val="0"/>
              </a:spcBef>
              <a:spcAft>
                <a:spcPts val="0"/>
              </a:spcAft>
              <a:buClr>
                <a:schemeClr val="dk1"/>
              </a:buClr>
              <a:buSzPts val="1400"/>
              <a:buFont typeface="Arial"/>
              <a:buChar char="○"/>
            </a:pPr>
            <a:r>
              <a:rPr lang="en" sz="1400">
                <a:solidFill>
                  <a:schemeClr val="dk1"/>
                </a:solidFill>
              </a:rPr>
              <a:t>Used linearized formula</a:t>
            </a:r>
            <a:endParaRPr sz="1400">
              <a:solidFill>
                <a:schemeClr val="dk1"/>
              </a:solidFill>
            </a:endParaRPr>
          </a:p>
        </p:txBody>
      </p:sp>
    </p:spTree>
  </p:cSld>
  <p:clrMapOvr>
    <a:masterClrMapping/>
  </p:clrMapOvr>
</p:sld>
</file>

<file path=ppt/slides/slide1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1" name="Shape 1961"/>
        <p:cNvGrpSpPr/>
        <p:nvPr/>
      </p:nvGrpSpPr>
      <p:grpSpPr>
        <a:xfrm>
          <a:off x="0" y="0"/>
          <a:ext cx="0" cy="0"/>
          <a:chOff x="0" y="0"/>
          <a:chExt cx="0" cy="0"/>
        </a:xfrm>
      </p:grpSpPr>
      <p:sp>
        <p:nvSpPr>
          <p:cNvPr id="1962" name="Google Shape;1962;p17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63" name="Google Shape;1963;p176"/>
          <p:cNvSpPr txBox="1"/>
          <p:nvPr/>
        </p:nvSpPr>
        <p:spPr>
          <a:xfrm>
            <a:off x="10071525" y="2049075"/>
            <a:ext cx="15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Forward Closure</a:t>
            </a:r>
            <a:endParaRPr>
              <a:solidFill>
                <a:srgbClr val="FF0000"/>
              </a:solidFill>
            </a:endParaRPr>
          </a:p>
        </p:txBody>
      </p:sp>
      <p:pic>
        <p:nvPicPr>
          <p:cNvPr id="1964" name="Google Shape;1964;p176"/>
          <p:cNvPicPr preferRelativeResize="0"/>
          <p:nvPr/>
        </p:nvPicPr>
        <p:blipFill>
          <a:blip r:embed="rId3">
            <a:alphaModFix/>
          </a:blip>
          <a:stretch>
            <a:fillRect/>
          </a:stretch>
        </p:blipFill>
        <p:spPr>
          <a:xfrm>
            <a:off x="9380800" y="2449275"/>
            <a:ext cx="3426725" cy="2307674"/>
          </a:xfrm>
          <a:prstGeom prst="rect">
            <a:avLst/>
          </a:prstGeom>
          <a:noFill/>
          <a:ln>
            <a:noFill/>
          </a:ln>
        </p:spPr>
      </p:pic>
      <p:cxnSp>
        <p:nvCxnSpPr>
          <p:cNvPr id="1965" name="Google Shape;1965;p176"/>
          <p:cNvCxnSpPr/>
          <p:nvPr/>
        </p:nvCxnSpPr>
        <p:spPr>
          <a:xfrm flipH="1">
            <a:off x="10667075" y="2447700"/>
            <a:ext cx="6900" cy="576900"/>
          </a:xfrm>
          <a:prstGeom prst="straightConnector1">
            <a:avLst/>
          </a:prstGeom>
          <a:noFill/>
          <a:ln cap="flat" cmpd="sng" w="9525">
            <a:solidFill>
              <a:srgbClr val="FF0000"/>
            </a:solidFill>
            <a:prstDash val="solid"/>
            <a:round/>
            <a:headEnd len="med" w="med" type="none"/>
            <a:tailEnd len="med" w="med" type="triangle"/>
          </a:ln>
        </p:spPr>
      </p:cxnSp>
      <p:graphicFrame>
        <p:nvGraphicFramePr>
          <p:cNvPr id="1966" name="Google Shape;1966;p176"/>
          <p:cNvGraphicFramePr/>
          <p:nvPr/>
        </p:nvGraphicFramePr>
        <p:xfrm>
          <a:off x="5856575" y="602850"/>
          <a:ext cx="3000000" cy="3000000"/>
        </p:xfrm>
        <a:graphic>
          <a:graphicData uri="http://schemas.openxmlformats.org/drawingml/2006/table">
            <a:tbl>
              <a:tblPr>
                <a:noFill/>
                <a:tableStyleId>{20E0CC99-B5FD-4683-B140-8F2D5768ACDF}</a:tableStyleId>
              </a:tblPr>
              <a:tblGrid>
                <a:gridCol w="1706875"/>
                <a:gridCol w="1207775"/>
              </a:tblGrid>
              <a:tr h="398150">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1.94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Bottom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0.400”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Bottom FoS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2.00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Wall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rPr>
                        <a:t>0.218”  </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1250">
                <a:tc>
                  <a:txBody>
                    <a:bodyPr/>
                    <a:lstStyle/>
                    <a:p>
                      <a:pPr indent="0" lvl="0" marL="0" rtl="0" algn="l">
                        <a:spcBef>
                          <a:spcPts val="0"/>
                        </a:spcBef>
                        <a:spcAft>
                          <a:spcPts val="0"/>
                        </a:spcAft>
                        <a:buNone/>
                      </a:pPr>
                      <a:r>
                        <a:rPr lang="en">
                          <a:solidFill>
                            <a:schemeClr val="dk1"/>
                          </a:solidFill>
                        </a:rPr>
                        <a:t>Wall FoS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2.00</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1250">
                <a:tc>
                  <a:txBody>
                    <a:bodyPr/>
                    <a:lstStyle/>
                    <a:p>
                      <a:pPr indent="0" lvl="0" marL="0" rtl="0" algn="l">
                        <a:spcBef>
                          <a:spcPts val="0"/>
                        </a:spcBef>
                        <a:spcAft>
                          <a:spcPts val="0"/>
                        </a:spcAft>
                        <a:buNone/>
                      </a:pPr>
                      <a:r>
                        <a:rPr lang="en">
                          <a:solidFill>
                            <a:schemeClr val="dk1"/>
                          </a:solidFill>
                        </a:rPr>
                        <a:t>Case O-Ring</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2-355</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1250">
                <a:tc>
                  <a:txBody>
                    <a:bodyPr/>
                    <a:lstStyle/>
                    <a:p>
                      <a:pPr indent="0" lvl="0" marL="0" rtl="0" algn="l">
                        <a:spcBef>
                          <a:spcPts val="0"/>
                        </a:spcBef>
                        <a:spcAft>
                          <a:spcPts val="0"/>
                        </a:spcAft>
                        <a:buNone/>
                      </a:pPr>
                      <a:r>
                        <a:rPr lang="en">
                          <a:solidFill>
                            <a:schemeClr val="dk1"/>
                          </a:solidFill>
                        </a:rPr>
                        <a:t>Liner O-Ring</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2-353</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1967" name="Google Shape;1967;p176"/>
          <p:cNvSpPr txBox="1"/>
          <p:nvPr/>
        </p:nvSpPr>
        <p:spPr>
          <a:xfrm>
            <a:off x="5594550" y="4526750"/>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
        <p:nvSpPr>
          <p:cNvPr id="1968" name="Google Shape;1968;p176"/>
          <p:cNvSpPr txBox="1"/>
          <p:nvPr>
            <p:ph type="title"/>
          </p:nvPr>
        </p:nvSpPr>
        <p:spPr>
          <a:xfrm>
            <a:off x="311700" y="4450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Closure</a:t>
            </a:r>
            <a:endParaRPr>
              <a:solidFill>
                <a:srgbClr val="990000"/>
              </a:solidFill>
            </a:endParaRPr>
          </a:p>
        </p:txBody>
      </p:sp>
      <p:pic>
        <p:nvPicPr>
          <p:cNvPr id="1969" name="Google Shape;1969;p176"/>
          <p:cNvPicPr preferRelativeResize="0"/>
          <p:nvPr/>
        </p:nvPicPr>
        <p:blipFill rotWithShape="1">
          <a:blip r:embed="rId4">
            <a:alphaModFix/>
          </a:blip>
          <a:srcRect b="14563" l="19272" r="19565" t="39623"/>
          <a:stretch/>
        </p:blipFill>
        <p:spPr>
          <a:xfrm>
            <a:off x="637563" y="2449275"/>
            <a:ext cx="4831024" cy="1993451"/>
          </a:xfrm>
          <a:prstGeom prst="rect">
            <a:avLst/>
          </a:prstGeom>
          <a:noFill/>
          <a:ln>
            <a:noFill/>
          </a:ln>
        </p:spPr>
      </p:pic>
      <p:sp>
        <p:nvSpPr>
          <p:cNvPr id="1970" name="Google Shape;1970;p176"/>
          <p:cNvSpPr txBox="1"/>
          <p:nvPr>
            <p:ph idx="1" type="body"/>
          </p:nvPr>
        </p:nvSpPr>
        <p:spPr>
          <a:xfrm>
            <a:off x="0" y="903675"/>
            <a:ext cx="5247000" cy="11952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Requirements</a:t>
            </a:r>
            <a:endParaRPr sz="1400"/>
          </a:p>
          <a:p>
            <a:pPr indent="-317500" lvl="1" marL="1371600" rtl="0" algn="l">
              <a:spcBef>
                <a:spcPts val="0"/>
              </a:spcBef>
              <a:spcAft>
                <a:spcPts val="0"/>
              </a:spcAft>
              <a:buClr>
                <a:schemeClr val="dk1"/>
              </a:buClr>
              <a:buSzPts val="1400"/>
              <a:buChar char="○"/>
            </a:pPr>
            <a:r>
              <a:rPr lang="en" sz="1400">
                <a:solidFill>
                  <a:schemeClr val="dk1"/>
                </a:solidFill>
              </a:rPr>
              <a:t>Prevent exhaust escape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Seat pressure tap for inflight data collection</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Utilize a FoS of 2*</a:t>
            </a:r>
            <a:endParaRPr sz="1400">
              <a:solidFill>
                <a:schemeClr val="dk1"/>
              </a:solidFill>
            </a:endParaRPr>
          </a:p>
        </p:txBody>
      </p:sp>
    </p:spTree>
  </p:cSld>
  <p:clrMapOvr>
    <a:masterClrMapping/>
  </p:clrMapOvr>
</p:sld>
</file>

<file path=ppt/slides/slide1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4" name="Shape 1974"/>
        <p:cNvGrpSpPr/>
        <p:nvPr/>
      </p:nvGrpSpPr>
      <p:grpSpPr>
        <a:xfrm>
          <a:off x="0" y="0"/>
          <a:ext cx="0" cy="0"/>
          <a:chOff x="0" y="0"/>
          <a:chExt cx="0" cy="0"/>
        </a:xfrm>
      </p:grpSpPr>
      <p:sp>
        <p:nvSpPr>
          <p:cNvPr id="1975" name="Google Shape;1975;p17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76" name="Google Shape;1976;p177"/>
          <p:cNvSpPr txBox="1"/>
          <p:nvPr/>
        </p:nvSpPr>
        <p:spPr>
          <a:xfrm>
            <a:off x="10071525" y="2049075"/>
            <a:ext cx="15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Forward Closure</a:t>
            </a:r>
            <a:endParaRPr>
              <a:solidFill>
                <a:srgbClr val="FF0000"/>
              </a:solidFill>
            </a:endParaRPr>
          </a:p>
        </p:txBody>
      </p:sp>
      <p:pic>
        <p:nvPicPr>
          <p:cNvPr id="1977" name="Google Shape;1977;p177"/>
          <p:cNvPicPr preferRelativeResize="0"/>
          <p:nvPr/>
        </p:nvPicPr>
        <p:blipFill>
          <a:blip r:embed="rId3">
            <a:alphaModFix/>
          </a:blip>
          <a:stretch>
            <a:fillRect/>
          </a:stretch>
        </p:blipFill>
        <p:spPr>
          <a:xfrm>
            <a:off x="9380800" y="2449275"/>
            <a:ext cx="3426725" cy="2307674"/>
          </a:xfrm>
          <a:prstGeom prst="rect">
            <a:avLst/>
          </a:prstGeom>
          <a:noFill/>
          <a:ln>
            <a:noFill/>
          </a:ln>
        </p:spPr>
      </p:pic>
      <p:cxnSp>
        <p:nvCxnSpPr>
          <p:cNvPr id="1978" name="Google Shape;1978;p177"/>
          <p:cNvCxnSpPr/>
          <p:nvPr/>
        </p:nvCxnSpPr>
        <p:spPr>
          <a:xfrm flipH="1">
            <a:off x="10667075" y="2447700"/>
            <a:ext cx="6900" cy="576900"/>
          </a:xfrm>
          <a:prstGeom prst="straightConnector1">
            <a:avLst/>
          </a:prstGeom>
          <a:noFill/>
          <a:ln cap="flat" cmpd="sng" w="9525">
            <a:solidFill>
              <a:srgbClr val="FF0000"/>
            </a:solidFill>
            <a:prstDash val="solid"/>
            <a:round/>
            <a:headEnd len="med" w="med" type="none"/>
            <a:tailEnd len="med" w="med" type="triangle"/>
          </a:ln>
        </p:spPr>
      </p:cxnSp>
      <p:sp>
        <p:nvSpPr>
          <p:cNvPr id="1979" name="Google Shape;1979;p177"/>
          <p:cNvSpPr txBox="1"/>
          <p:nvPr>
            <p:ph type="title"/>
          </p:nvPr>
        </p:nvSpPr>
        <p:spPr>
          <a:xfrm>
            <a:off x="311700" y="4115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FEA</a:t>
            </a:r>
            <a:endParaRPr>
              <a:solidFill>
                <a:srgbClr val="990000"/>
              </a:solidFill>
            </a:endParaRPr>
          </a:p>
        </p:txBody>
      </p:sp>
      <p:pic>
        <p:nvPicPr>
          <p:cNvPr id="1980" name="Google Shape;1980;p177"/>
          <p:cNvPicPr preferRelativeResize="0"/>
          <p:nvPr/>
        </p:nvPicPr>
        <p:blipFill rotWithShape="1">
          <a:blip r:embed="rId4">
            <a:alphaModFix/>
          </a:blip>
          <a:srcRect b="0" l="18606" r="0" t="26465"/>
          <a:stretch/>
        </p:blipFill>
        <p:spPr>
          <a:xfrm>
            <a:off x="488213" y="875350"/>
            <a:ext cx="8412473" cy="4181476"/>
          </a:xfrm>
          <a:prstGeom prst="rect">
            <a:avLst/>
          </a:prstGeom>
          <a:noFill/>
          <a:ln>
            <a:noFill/>
          </a:ln>
        </p:spPr>
      </p:pic>
      <p:sp>
        <p:nvSpPr>
          <p:cNvPr id="1981" name="Google Shape;1981;p177"/>
          <p:cNvSpPr/>
          <p:nvPr/>
        </p:nvSpPr>
        <p:spPr>
          <a:xfrm>
            <a:off x="692700" y="4584275"/>
            <a:ext cx="5327700" cy="393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Tree>
  </p:cSld>
  <p:clrMapOvr>
    <a:masterClrMapping/>
  </p:clrMapOvr>
</p:sld>
</file>

<file path=ppt/slides/slide1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5" name="Shape 1985"/>
        <p:cNvGrpSpPr/>
        <p:nvPr/>
      </p:nvGrpSpPr>
      <p:grpSpPr>
        <a:xfrm>
          <a:off x="0" y="0"/>
          <a:ext cx="0" cy="0"/>
          <a:chOff x="0" y="0"/>
          <a:chExt cx="0" cy="0"/>
        </a:xfrm>
      </p:grpSpPr>
      <p:pic>
        <p:nvPicPr>
          <p:cNvPr id="1986" name="Google Shape;1986;p178"/>
          <p:cNvPicPr preferRelativeResize="0"/>
          <p:nvPr/>
        </p:nvPicPr>
        <p:blipFill rotWithShape="1">
          <a:blip r:embed="rId3">
            <a:alphaModFix/>
          </a:blip>
          <a:srcRect b="0" l="1785" r="2712" t="0"/>
          <a:stretch/>
        </p:blipFill>
        <p:spPr>
          <a:xfrm>
            <a:off x="4958175" y="2646250"/>
            <a:ext cx="3422949" cy="2425925"/>
          </a:xfrm>
          <a:prstGeom prst="rect">
            <a:avLst/>
          </a:prstGeom>
          <a:noFill/>
          <a:ln>
            <a:noFill/>
          </a:ln>
        </p:spPr>
      </p:pic>
      <p:sp>
        <p:nvSpPr>
          <p:cNvPr id="1987" name="Google Shape;1987;p178"/>
          <p:cNvSpPr txBox="1"/>
          <p:nvPr>
            <p:ph idx="1" type="body"/>
          </p:nvPr>
        </p:nvSpPr>
        <p:spPr>
          <a:xfrm>
            <a:off x="-146400" y="919125"/>
            <a:ext cx="5104500" cy="18279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Requirements</a:t>
            </a:r>
            <a:endParaRPr sz="1600"/>
          </a:p>
          <a:p>
            <a:pPr indent="-317500" lvl="1" marL="1371600" rtl="0" algn="l">
              <a:spcBef>
                <a:spcPts val="0"/>
              </a:spcBef>
              <a:spcAft>
                <a:spcPts val="0"/>
              </a:spcAft>
              <a:buClr>
                <a:schemeClr val="dk1"/>
              </a:buClr>
              <a:buSzPts val="1400"/>
              <a:buChar char="○"/>
            </a:pPr>
            <a:r>
              <a:rPr lang="en" sz="1400">
                <a:solidFill>
                  <a:schemeClr val="dk1"/>
                </a:solidFill>
              </a:rPr>
              <a:t>Connect the booster to the MPT</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Taper connection between motor and MPT</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Hold the forward closure in place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Withstand 20,000 lbf from case pressure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FoS above 2*</a:t>
            </a:r>
            <a:endParaRPr sz="1600"/>
          </a:p>
        </p:txBody>
      </p:sp>
      <p:sp>
        <p:nvSpPr>
          <p:cNvPr id="1988" name="Google Shape;1988;p17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Retention Ring</a:t>
            </a:r>
            <a:endParaRPr>
              <a:solidFill>
                <a:srgbClr val="990000"/>
              </a:solidFill>
            </a:endParaRPr>
          </a:p>
        </p:txBody>
      </p:sp>
      <p:graphicFrame>
        <p:nvGraphicFramePr>
          <p:cNvPr id="1989" name="Google Shape;1989;p178"/>
          <p:cNvGraphicFramePr/>
          <p:nvPr/>
        </p:nvGraphicFramePr>
        <p:xfrm>
          <a:off x="645100" y="2646250"/>
          <a:ext cx="3000000" cy="3000000"/>
        </p:xfrm>
        <a:graphic>
          <a:graphicData uri="http://schemas.openxmlformats.org/drawingml/2006/table">
            <a:tbl>
              <a:tblPr>
                <a:noFill/>
                <a:tableStyleId>{20E0CC99-B5FD-4683-B140-8F2D5768ACDF}</a:tableStyleId>
              </a:tblPr>
              <a:tblGrid>
                <a:gridCol w="1706875"/>
                <a:gridCol w="1207775"/>
              </a:tblGrid>
              <a:tr h="398150">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2.18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Lower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0.488”</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Upper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0.125”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Minimum FoS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rPr>
                        <a:t>Too High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1990" name="Google Shape;1990;p178"/>
          <p:cNvSpPr txBox="1"/>
          <p:nvPr/>
        </p:nvSpPr>
        <p:spPr>
          <a:xfrm>
            <a:off x="645100" y="4709125"/>
            <a:ext cx="2662500" cy="30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pic>
        <p:nvPicPr>
          <p:cNvPr id="1991" name="Google Shape;1991;p178"/>
          <p:cNvPicPr preferRelativeResize="0"/>
          <p:nvPr/>
        </p:nvPicPr>
        <p:blipFill rotWithShape="1">
          <a:blip r:embed="rId4">
            <a:alphaModFix/>
          </a:blip>
          <a:srcRect b="21610" l="35971" r="35861" t="22022"/>
          <a:stretch/>
        </p:blipFill>
        <p:spPr>
          <a:xfrm>
            <a:off x="5512842" y="0"/>
            <a:ext cx="2483520" cy="2571750"/>
          </a:xfrm>
          <a:prstGeom prst="rect">
            <a:avLst/>
          </a:prstGeom>
          <a:noFill/>
          <a:ln>
            <a:noFill/>
          </a:ln>
        </p:spPr>
      </p:pic>
      <p:sp>
        <p:nvSpPr>
          <p:cNvPr id="1992" name="Google Shape;1992;p178"/>
          <p:cNvSpPr txBox="1"/>
          <p:nvPr/>
        </p:nvSpPr>
        <p:spPr>
          <a:xfrm>
            <a:off x="5492256" y="2516918"/>
            <a:ext cx="5712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.125”</a:t>
            </a:r>
            <a:endParaRPr b="1" sz="1200">
              <a:solidFill>
                <a:srgbClr val="FF0000"/>
              </a:solidFill>
              <a:latin typeface="Open Sans"/>
              <a:ea typeface="Open Sans"/>
              <a:cs typeface="Open Sans"/>
              <a:sym typeface="Open Sans"/>
            </a:endParaRPr>
          </a:p>
        </p:txBody>
      </p:sp>
      <p:sp>
        <p:nvSpPr>
          <p:cNvPr id="1993" name="Google Shape;1993;p178"/>
          <p:cNvSpPr txBox="1"/>
          <p:nvPr/>
        </p:nvSpPr>
        <p:spPr>
          <a:xfrm>
            <a:off x="6469091" y="2571747"/>
            <a:ext cx="9021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5.750”</a:t>
            </a:r>
            <a:endParaRPr b="1" sz="1200">
              <a:solidFill>
                <a:srgbClr val="FF0000"/>
              </a:solidFill>
              <a:latin typeface="Open Sans"/>
              <a:ea typeface="Open Sans"/>
              <a:cs typeface="Open Sans"/>
              <a:sym typeface="Open Sans"/>
            </a:endParaRPr>
          </a:p>
        </p:txBody>
      </p:sp>
      <p:sp>
        <p:nvSpPr>
          <p:cNvPr id="1994" name="Google Shape;1994;p178"/>
          <p:cNvSpPr txBox="1"/>
          <p:nvPr/>
        </p:nvSpPr>
        <p:spPr>
          <a:xfrm>
            <a:off x="8193802" y="2966475"/>
            <a:ext cx="7770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1.250”</a:t>
            </a:r>
            <a:endParaRPr b="1" sz="1200">
              <a:solidFill>
                <a:srgbClr val="FF0000"/>
              </a:solidFill>
              <a:latin typeface="Open Sans"/>
              <a:ea typeface="Open Sans"/>
              <a:cs typeface="Open Sans"/>
              <a:sym typeface="Open Sans"/>
            </a:endParaRPr>
          </a:p>
        </p:txBody>
      </p:sp>
      <p:sp>
        <p:nvSpPr>
          <p:cNvPr id="1995" name="Google Shape;1995;p178"/>
          <p:cNvSpPr txBox="1"/>
          <p:nvPr/>
        </p:nvSpPr>
        <p:spPr>
          <a:xfrm>
            <a:off x="8157054" y="3989725"/>
            <a:ext cx="8505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2.188”</a:t>
            </a:r>
            <a:endParaRPr b="1" sz="1200">
              <a:solidFill>
                <a:srgbClr val="FF0000"/>
              </a:solidFill>
              <a:latin typeface="Open Sans"/>
              <a:ea typeface="Open Sans"/>
              <a:cs typeface="Open Sans"/>
              <a:sym typeface="Open Sans"/>
            </a:endParaRPr>
          </a:p>
        </p:txBody>
      </p:sp>
      <p:sp>
        <p:nvSpPr>
          <p:cNvPr id="1996" name="Google Shape;1996;p178"/>
          <p:cNvSpPr txBox="1"/>
          <p:nvPr/>
        </p:nvSpPr>
        <p:spPr>
          <a:xfrm>
            <a:off x="6427450" y="4644650"/>
            <a:ext cx="6543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5.625”</a:t>
            </a:r>
            <a:endParaRPr b="1" sz="1200">
              <a:solidFill>
                <a:srgbClr val="FF0000"/>
              </a:solidFill>
              <a:latin typeface="Open Sans"/>
              <a:ea typeface="Open Sans"/>
              <a:cs typeface="Open Sans"/>
              <a:sym typeface="Open Sans"/>
            </a:endParaRPr>
          </a:p>
        </p:txBody>
      </p:sp>
      <p:sp>
        <p:nvSpPr>
          <p:cNvPr id="1997" name="Google Shape;1997;p178"/>
          <p:cNvSpPr txBox="1"/>
          <p:nvPr/>
        </p:nvSpPr>
        <p:spPr>
          <a:xfrm>
            <a:off x="5701424" y="4780832"/>
            <a:ext cx="5712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.488”</a:t>
            </a:r>
            <a:endParaRPr b="1" sz="1200">
              <a:solidFill>
                <a:srgbClr val="FF0000"/>
              </a:solidFill>
              <a:latin typeface="Open Sans"/>
              <a:ea typeface="Open Sans"/>
              <a:cs typeface="Open Sans"/>
              <a:sym typeface="Open Sans"/>
            </a:endParaRPr>
          </a:p>
        </p:txBody>
      </p:sp>
      <p:sp>
        <p:nvSpPr>
          <p:cNvPr id="1998" name="Google Shape;1998;p178"/>
          <p:cNvSpPr txBox="1"/>
          <p:nvPr/>
        </p:nvSpPr>
        <p:spPr>
          <a:xfrm>
            <a:off x="4478416" y="3381598"/>
            <a:ext cx="571200" cy="27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.250”</a:t>
            </a:r>
            <a:endParaRPr b="1" sz="1200">
              <a:solidFill>
                <a:srgbClr val="FF0000"/>
              </a:solidFill>
              <a:latin typeface="Open Sans"/>
              <a:ea typeface="Open Sans"/>
              <a:cs typeface="Open Sans"/>
              <a:sym typeface="Open Sans"/>
            </a:endParaRPr>
          </a:p>
        </p:txBody>
      </p:sp>
      <p:sp>
        <p:nvSpPr>
          <p:cNvPr id="1999" name="Google Shape;1999;p178"/>
          <p:cNvSpPr txBox="1"/>
          <p:nvPr>
            <p:ph idx="12" type="sldNum"/>
          </p:nvPr>
        </p:nvSpPr>
        <p:spPr>
          <a:xfrm>
            <a:off x="8173251" y="4872715"/>
            <a:ext cx="497100" cy="3000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003" name="Shape 2003"/>
        <p:cNvGrpSpPr/>
        <p:nvPr/>
      </p:nvGrpSpPr>
      <p:grpSpPr>
        <a:xfrm>
          <a:off x="0" y="0"/>
          <a:ext cx="0" cy="0"/>
          <a:chOff x="0" y="0"/>
          <a:chExt cx="0" cy="0"/>
        </a:xfrm>
      </p:grpSpPr>
      <p:sp>
        <p:nvSpPr>
          <p:cNvPr id="2004" name="Google Shape;2004;p17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05" name="Google Shape;2005;p17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Motor-MPT Interface</a:t>
            </a:r>
            <a:endParaRPr>
              <a:solidFill>
                <a:srgbClr val="990000"/>
              </a:solidFill>
            </a:endParaRPr>
          </a:p>
        </p:txBody>
      </p:sp>
    </p:spTree>
  </p:cSld>
  <p:clrMapOvr>
    <a:masterClrMapping/>
  </p:clrMapOvr>
</p:sld>
</file>

<file path=ppt/slides/slide1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9" name="Shape 2009"/>
        <p:cNvGrpSpPr/>
        <p:nvPr/>
      </p:nvGrpSpPr>
      <p:grpSpPr>
        <a:xfrm>
          <a:off x="0" y="0"/>
          <a:ext cx="0" cy="0"/>
          <a:chOff x="0" y="0"/>
          <a:chExt cx="0" cy="0"/>
        </a:xfrm>
      </p:grpSpPr>
      <p:sp>
        <p:nvSpPr>
          <p:cNvPr id="2010" name="Google Shape;2010;p18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11" name="Google Shape;2011;p18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Bolt Selection</a:t>
            </a:r>
            <a:endParaRPr>
              <a:solidFill>
                <a:srgbClr val="990000"/>
              </a:solidFill>
            </a:endParaRPr>
          </a:p>
        </p:txBody>
      </p:sp>
      <p:graphicFrame>
        <p:nvGraphicFramePr>
          <p:cNvPr id="2012" name="Google Shape;2012;p180"/>
          <p:cNvGraphicFramePr/>
          <p:nvPr/>
        </p:nvGraphicFramePr>
        <p:xfrm>
          <a:off x="1041675" y="2251550"/>
          <a:ext cx="3000000" cy="3000000"/>
        </p:xfrm>
        <a:graphic>
          <a:graphicData uri="http://schemas.openxmlformats.org/drawingml/2006/table">
            <a:tbl>
              <a:tblPr>
                <a:noFill/>
                <a:tableStyleId>{20E0CC99-B5FD-4683-B140-8F2D5768ACDF}</a:tableStyleId>
              </a:tblPr>
              <a:tblGrid>
                <a:gridCol w="1707075"/>
                <a:gridCol w="2260525"/>
              </a:tblGrid>
              <a:tr h="377850">
                <a:tc>
                  <a:txBody>
                    <a:bodyPr/>
                    <a:lstStyle/>
                    <a:p>
                      <a:pPr indent="0" lvl="0" marL="0" rtl="0" algn="l">
                        <a:spcBef>
                          <a:spcPts val="0"/>
                        </a:spcBef>
                        <a:spcAft>
                          <a:spcPts val="0"/>
                        </a:spcAft>
                        <a:buNone/>
                      </a:pPr>
                      <a:r>
                        <a:rPr lang="en"/>
                        <a:t>Threads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5/16-18</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77850">
                <a:tc>
                  <a:txBody>
                    <a:bodyPr/>
                    <a:lstStyle/>
                    <a:p>
                      <a:pPr indent="0" lvl="0" marL="0" rtl="0" algn="l">
                        <a:spcBef>
                          <a:spcPts val="0"/>
                        </a:spcBef>
                        <a:spcAft>
                          <a:spcPts val="0"/>
                        </a:spcAft>
                        <a:buNone/>
                      </a:pPr>
                      <a:r>
                        <a:rPr lang="en"/>
                        <a:t>Length</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3/4”</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77850">
                <a:tc>
                  <a:txBody>
                    <a:bodyPr/>
                    <a:lstStyle/>
                    <a:p>
                      <a:pPr indent="0" lvl="0" marL="0" rtl="0" algn="l">
                        <a:spcBef>
                          <a:spcPts val="0"/>
                        </a:spcBef>
                        <a:spcAft>
                          <a:spcPts val="0"/>
                        </a:spcAft>
                        <a:buNone/>
                      </a:pPr>
                      <a:r>
                        <a:rPr lang="en"/>
                        <a:t>Countersink Angle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82</a:t>
                      </a:r>
                      <a:r>
                        <a:rPr baseline="30000" lang="en"/>
                        <a:t>o</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77850">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Black-Oxide Alloy Steel</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77850">
                <a:tc>
                  <a:txBody>
                    <a:bodyPr/>
                    <a:lstStyle/>
                    <a:p>
                      <a:pPr indent="0" lvl="0" marL="0" rtl="0" algn="l">
                        <a:spcBef>
                          <a:spcPts val="0"/>
                        </a:spcBef>
                        <a:spcAft>
                          <a:spcPts val="0"/>
                        </a:spcAft>
                        <a:buNone/>
                      </a:pPr>
                      <a:r>
                        <a:rPr lang="en"/>
                        <a:t>Yield Strength</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105,000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2013" name="Google Shape;2013;p180"/>
          <p:cNvSpPr txBox="1"/>
          <p:nvPr>
            <p:ph idx="1" type="body"/>
          </p:nvPr>
        </p:nvSpPr>
        <p:spPr>
          <a:xfrm>
            <a:off x="0" y="1017725"/>
            <a:ext cx="5272500" cy="9408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Considerations</a:t>
            </a:r>
            <a:endParaRPr sz="1600"/>
          </a:p>
          <a:p>
            <a:pPr indent="-317500" lvl="1" marL="1371600" rtl="0" algn="l">
              <a:spcBef>
                <a:spcPts val="0"/>
              </a:spcBef>
              <a:spcAft>
                <a:spcPts val="0"/>
              </a:spcAft>
              <a:buClr>
                <a:schemeClr val="dk1"/>
              </a:buClr>
              <a:buSzPts val="1400"/>
              <a:buChar char="○"/>
            </a:pPr>
            <a:r>
              <a:rPr lang="en" sz="1400">
                <a:solidFill>
                  <a:schemeClr val="dk1"/>
                </a:solidFill>
              </a:rPr>
              <a:t>Coarse threads to limit seizing and stripping</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Torx head to limit stripping</a:t>
            </a:r>
            <a:endParaRPr sz="1400">
              <a:solidFill>
                <a:schemeClr val="dk1"/>
              </a:solidFill>
            </a:endParaRPr>
          </a:p>
        </p:txBody>
      </p:sp>
      <p:pic>
        <p:nvPicPr>
          <p:cNvPr id="2014" name="Google Shape;2014;p180"/>
          <p:cNvPicPr preferRelativeResize="0"/>
          <p:nvPr/>
        </p:nvPicPr>
        <p:blipFill>
          <a:blip r:embed="rId3">
            <a:alphaModFix/>
          </a:blip>
          <a:stretch>
            <a:fillRect/>
          </a:stretch>
        </p:blipFill>
        <p:spPr>
          <a:xfrm>
            <a:off x="5497601" y="1387121"/>
            <a:ext cx="2974850" cy="2369256"/>
          </a:xfrm>
          <a:prstGeom prst="rect">
            <a:avLst/>
          </a:prstGeom>
          <a:noFill/>
          <a:ln>
            <a:noFill/>
          </a:ln>
        </p:spPr>
      </p:pic>
    </p:spTree>
  </p:cSld>
  <p:clrMapOvr>
    <a:masterClrMapping/>
  </p:clrMapOvr>
</p:sld>
</file>

<file path=ppt/slides/slide1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8" name="Shape 2018"/>
        <p:cNvGrpSpPr/>
        <p:nvPr/>
      </p:nvGrpSpPr>
      <p:grpSpPr>
        <a:xfrm>
          <a:off x="0" y="0"/>
          <a:ext cx="0" cy="0"/>
          <a:chOff x="0" y="0"/>
          <a:chExt cx="0" cy="0"/>
        </a:xfrm>
      </p:grpSpPr>
      <p:sp>
        <p:nvSpPr>
          <p:cNvPr id="2019" name="Google Shape;2019;p18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20" name="Google Shape;2020;p181"/>
          <p:cNvSpPr txBox="1"/>
          <p:nvPr/>
        </p:nvSpPr>
        <p:spPr>
          <a:xfrm>
            <a:off x="4372913" y="2530541"/>
            <a:ext cx="689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0.470”</a:t>
            </a:r>
            <a:endParaRPr b="1" sz="1200">
              <a:solidFill>
                <a:srgbClr val="FF0000"/>
              </a:solidFill>
              <a:latin typeface="Open Sans"/>
              <a:ea typeface="Open Sans"/>
              <a:cs typeface="Open Sans"/>
              <a:sym typeface="Open Sans"/>
            </a:endParaRPr>
          </a:p>
        </p:txBody>
      </p:sp>
      <p:sp>
        <p:nvSpPr>
          <p:cNvPr id="2021" name="Google Shape;2021;p181"/>
          <p:cNvSpPr/>
          <p:nvPr/>
        </p:nvSpPr>
        <p:spPr>
          <a:xfrm>
            <a:off x="8450550" y="1969875"/>
            <a:ext cx="77100" cy="527700"/>
          </a:xfrm>
          <a:prstGeom prst="rightBracket">
            <a:avLst>
              <a:gd fmla="val 8333" name="adj"/>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p>
        </p:txBody>
      </p:sp>
      <p:sp>
        <p:nvSpPr>
          <p:cNvPr id="2022" name="Google Shape;2022;p181"/>
          <p:cNvSpPr/>
          <p:nvPr/>
        </p:nvSpPr>
        <p:spPr>
          <a:xfrm rot="10800000">
            <a:off x="5014700" y="2593550"/>
            <a:ext cx="70500" cy="243300"/>
          </a:xfrm>
          <a:prstGeom prst="rightBracket">
            <a:avLst>
              <a:gd fmla="val 8333" name="adj"/>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highlight>
                <a:srgbClr val="AF1F39"/>
              </a:highlight>
            </a:endParaRPr>
          </a:p>
        </p:txBody>
      </p:sp>
      <p:sp>
        <p:nvSpPr>
          <p:cNvPr id="2023" name="Google Shape;2023;p181"/>
          <p:cNvSpPr txBox="1"/>
          <p:nvPr/>
        </p:nvSpPr>
        <p:spPr>
          <a:xfrm>
            <a:off x="8527659" y="2021379"/>
            <a:ext cx="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0.940”</a:t>
            </a:r>
            <a:endParaRPr b="1" sz="1200">
              <a:solidFill>
                <a:srgbClr val="FF0000"/>
              </a:solidFill>
              <a:latin typeface="Open Sans"/>
              <a:ea typeface="Open Sans"/>
              <a:cs typeface="Open Sans"/>
              <a:sym typeface="Open Sans"/>
            </a:endParaRPr>
          </a:p>
        </p:txBody>
      </p:sp>
      <p:sp>
        <p:nvSpPr>
          <p:cNvPr id="2024" name="Google Shape;2024;p181"/>
          <p:cNvSpPr txBox="1"/>
          <p:nvPr/>
        </p:nvSpPr>
        <p:spPr>
          <a:xfrm>
            <a:off x="7959303" y="2977628"/>
            <a:ext cx="689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0.470”</a:t>
            </a:r>
            <a:endParaRPr b="1" sz="1200">
              <a:solidFill>
                <a:srgbClr val="FF0000"/>
              </a:solidFill>
              <a:latin typeface="Open Sans"/>
              <a:ea typeface="Open Sans"/>
              <a:cs typeface="Open Sans"/>
              <a:sym typeface="Open Sans"/>
            </a:endParaRPr>
          </a:p>
        </p:txBody>
      </p:sp>
      <p:sp>
        <p:nvSpPr>
          <p:cNvPr id="2025" name="Google Shape;2025;p181"/>
          <p:cNvSpPr/>
          <p:nvPr/>
        </p:nvSpPr>
        <p:spPr>
          <a:xfrm rot="5400000">
            <a:off x="8221575" y="2835072"/>
            <a:ext cx="71400" cy="246900"/>
          </a:xfrm>
          <a:prstGeom prst="rightBracket">
            <a:avLst>
              <a:gd fmla="val 8333" name="adj"/>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p>
        </p:txBody>
      </p:sp>
      <p:sp>
        <p:nvSpPr>
          <p:cNvPr id="2026" name="Google Shape;2026;p181"/>
          <p:cNvSpPr txBox="1"/>
          <p:nvPr>
            <p:ph type="title"/>
          </p:nvPr>
        </p:nvSpPr>
        <p:spPr>
          <a:xfrm>
            <a:off x="311700" y="218000"/>
            <a:ext cx="35640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Bolt Pattern Design</a:t>
            </a:r>
            <a:endParaRPr>
              <a:solidFill>
                <a:srgbClr val="990000"/>
              </a:solidFill>
            </a:endParaRPr>
          </a:p>
        </p:txBody>
      </p:sp>
      <p:pic>
        <p:nvPicPr>
          <p:cNvPr id="2027" name="Google Shape;2027;p181"/>
          <p:cNvPicPr preferRelativeResize="0"/>
          <p:nvPr/>
        </p:nvPicPr>
        <p:blipFill rotWithShape="1">
          <a:blip r:embed="rId3">
            <a:alphaModFix/>
          </a:blip>
          <a:srcRect b="0" l="0" r="0" t="4662"/>
          <a:stretch/>
        </p:blipFill>
        <p:spPr>
          <a:xfrm>
            <a:off x="5165125" y="1753625"/>
            <a:ext cx="3245200" cy="1152375"/>
          </a:xfrm>
          <a:prstGeom prst="rect">
            <a:avLst/>
          </a:prstGeom>
          <a:noFill/>
          <a:ln>
            <a:noFill/>
          </a:ln>
        </p:spPr>
      </p:pic>
      <p:graphicFrame>
        <p:nvGraphicFramePr>
          <p:cNvPr id="2028" name="Google Shape;2028;p181"/>
          <p:cNvGraphicFramePr/>
          <p:nvPr/>
        </p:nvGraphicFramePr>
        <p:xfrm>
          <a:off x="759100" y="1057250"/>
          <a:ext cx="3000000" cy="3000000"/>
        </p:xfrm>
        <a:graphic>
          <a:graphicData uri="http://schemas.openxmlformats.org/drawingml/2006/table">
            <a:tbl>
              <a:tblPr>
                <a:noFill/>
                <a:tableStyleId>{20E0CC99-B5FD-4683-B140-8F2D5768ACDF}</a:tableStyleId>
              </a:tblPr>
              <a:tblGrid>
                <a:gridCol w="1899800"/>
                <a:gridCol w="1611225"/>
              </a:tblGrid>
              <a:tr h="398150">
                <a:tc>
                  <a:txBody>
                    <a:bodyPr/>
                    <a:lstStyle/>
                    <a:p>
                      <a:pPr indent="0" lvl="0" marL="0" rtl="0" algn="l">
                        <a:spcBef>
                          <a:spcPts val="0"/>
                        </a:spcBef>
                        <a:spcAft>
                          <a:spcPts val="0"/>
                        </a:spcAft>
                        <a:buNone/>
                      </a:pPr>
                      <a:r>
                        <a:rPr lang="en"/>
                        <a:t>Bolts/Motor</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40</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Mass/Motor</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rPr>
                        <a:t>0.75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Pattern</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 rows of 10 bolts </a:t>
                      </a:r>
                      <a:endParaRPr>
                        <a:highlight>
                          <a:srgbClr val="FFFF00"/>
                        </a:highlight>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Minimum FoS*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2.06</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Edge Distance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1.5</a:t>
                      </a:r>
                      <a:r>
                        <a:rPr lang="en">
                          <a:solidFill>
                            <a:schemeClr val="dk1"/>
                          </a:solidFill>
                        </a:rPr>
                        <a:t>×</a:t>
                      </a:r>
                      <a:r>
                        <a:rPr lang="en"/>
                        <a:t>D</a:t>
                      </a:r>
                      <a:r>
                        <a:rPr baseline="-25000" lang="en"/>
                        <a:t>Bolt</a:t>
                      </a:r>
                      <a:r>
                        <a:rPr lang="en"/>
                        <a:t> = 0.470”  </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CS Edge Distance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a:t>
                      </a:r>
                      <a:r>
                        <a:rPr lang="en">
                          <a:solidFill>
                            <a:schemeClr val="dk1"/>
                          </a:solidFill>
                        </a:rPr>
                        <a:t>×D</a:t>
                      </a:r>
                      <a:r>
                        <a:rPr baseline="-25000" lang="en">
                          <a:solidFill>
                            <a:schemeClr val="dk1"/>
                          </a:solidFill>
                        </a:rPr>
                        <a:t>Bolt</a:t>
                      </a:r>
                      <a:r>
                        <a:rPr lang="en">
                          <a:solidFill>
                            <a:schemeClr val="dk1"/>
                          </a:solidFill>
                        </a:rPr>
                        <a:t> = 0.625”</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Engagement Length</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1.5</a:t>
                      </a:r>
                      <a:r>
                        <a:rPr lang="en">
                          <a:solidFill>
                            <a:schemeClr val="dk1"/>
                          </a:solidFill>
                        </a:rPr>
                        <a:t>×D</a:t>
                      </a:r>
                      <a:r>
                        <a:rPr baseline="-25000" lang="en">
                          <a:solidFill>
                            <a:schemeClr val="dk1"/>
                          </a:solidFill>
                        </a:rPr>
                        <a:t>Bolt</a:t>
                      </a:r>
                      <a:r>
                        <a:rPr lang="en">
                          <a:solidFill>
                            <a:schemeClr val="dk1"/>
                          </a:solidFill>
                        </a:rPr>
                        <a:t> = 0.470”</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Row to Row Distance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3×</a:t>
                      </a:r>
                      <a:r>
                        <a:rPr lang="en">
                          <a:solidFill>
                            <a:schemeClr val="dk1"/>
                          </a:solidFill>
                        </a:rPr>
                        <a:t>D</a:t>
                      </a:r>
                      <a:r>
                        <a:rPr baseline="-25000" lang="en">
                          <a:solidFill>
                            <a:schemeClr val="dk1"/>
                          </a:solidFill>
                        </a:rPr>
                        <a:t>Bolt</a:t>
                      </a:r>
                      <a:r>
                        <a:rPr lang="en">
                          <a:solidFill>
                            <a:schemeClr val="dk1"/>
                          </a:solidFill>
                        </a:rPr>
                        <a:t> = 0.940”</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2029" name="Google Shape;2029;p181"/>
          <p:cNvSpPr txBox="1"/>
          <p:nvPr/>
        </p:nvSpPr>
        <p:spPr>
          <a:xfrm>
            <a:off x="648400" y="4789500"/>
            <a:ext cx="3000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Open Sans Medium"/>
                <a:ea typeface="Open Sans Medium"/>
                <a:cs typeface="Open Sans Medium"/>
                <a:sym typeface="Open Sans Medium"/>
              </a:rPr>
              <a:t>*Spaceport America requirement</a:t>
            </a:r>
            <a:endParaRPr sz="1100">
              <a:solidFill>
                <a:schemeClr val="dk1"/>
              </a:solidFill>
              <a:latin typeface="Open Sans Medium"/>
              <a:ea typeface="Open Sans Medium"/>
              <a:cs typeface="Open Sans Medium"/>
              <a:sym typeface="Open Sans Medium"/>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29"/>
          <p:cNvSpPr/>
          <p:nvPr/>
        </p:nvSpPr>
        <p:spPr>
          <a:xfrm>
            <a:off x="7862700" y="1496680"/>
            <a:ext cx="338125" cy="376975"/>
          </a:xfrm>
          <a:custGeom>
            <a:rect b="b" l="l" r="r" t="t"/>
            <a:pathLst>
              <a:path extrusionOk="0" h="15079" w="13525">
                <a:moveTo>
                  <a:pt x="0" y="139"/>
                </a:moveTo>
                <a:cubicBezTo>
                  <a:pt x="1905" y="375"/>
                  <a:pt x="9176" y="-937"/>
                  <a:pt x="11430" y="1553"/>
                </a:cubicBezTo>
                <a:cubicBezTo>
                  <a:pt x="13684" y="4043"/>
                  <a:pt x="13176" y="12825"/>
                  <a:pt x="13525" y="15079"/>
                </a:cubicBezTo>
              </a:path>
            </a:pathLst>
          </a:custGeom>
          <a:noFill/>
          <a:ln cap="flat" cmpd="sng" w="19050">
            <a:solidFill>
              <a:srgbClr val="000000"/>
            </a:solidFill>
            <a:prstDash val="solid"/>
            <a:round/>
            <a:headEnd len="med" w="med" type="none"/>
            <a:tailEnd len="med" w="med" type="none"/>
          </a:ln>
        </p:spPr>
      </p:sp>
      <p:sp>
        <p:nvSpPr>
          <p:cNvPr id="409" name="Google Shape;409;p29"/>
          <p:cNvSpPr/>
          <p:nvPr/>
        </p:nvSpPr>
        <p:spPr>
          <a:xfrm>
            <a:off x="7870925" y="2905100"/>
            <a:ext cx="385750" cy="204775"/>
          </a:xfrm>
          <a:custGeom>
            <a:rect b="b" l="l" r="r" t="t"/>
            <a:pathLst>
              <a:path extrusionOk="0" h="8191" w="15430">
                <a:moveTo>
                  <a:pt x="0" y="0"/>
                </a:moveTo>
                <a:cubicBezTo>
                  <a:pt x="2254" y="222"/>
                  <a:pt x="10953" y="-32"/>
                  <a:pt x="13525" y="1333"/>
                </a:cubicBezTo>
                <a:cubicBezTo>
                  <a:pt x="16097" y="2698"/>
                  <a:pt x="15113" y="7048"/>
                  <a:pt x="15430" y="8191"/>
                </a:cubicBezTo>
              </a:path>
            </a:pathLst>
          </a:custGeom>
          <a:noFill/>
          <a:ln cap="flat" cmpd="sng" w="19050">
            <a:solidFill>
              <a:srgbClr val="000000"/>
            </a:solidFill>
            <a:prstDash val="solid"/>
            <a:round/>
            <a:headEnd len="med" w="med" type="none"/>
            <a:tailEnd len="med" w="med" type="none"/>
          </a:ln>
        </p:spPr>
      </p:sp>
      <p:sp>
        <p:nvSpPr>
          <p:cNvPr id="410" name="Google Shape;410;p29"/>
          <p:cNvSpPr/>
          <p:nvPr/>
        </p:nvSpPr>
        <p:spPr>
          <a:xfrm>
            <a:off x="7555600" y="3080875"/>
            <a:ext cx="305325" cy="652450"/>
          </a:xfrm>
          <a:custGeom>
            <a:rect b="b" l="l" r="r" t="t"/>
            <a:pathLst>
              <a:path extrusionOk="0" h="26098" w="12213">
                <a:moveTo>
                  <a:pt x="12192" y="0"/>
                </a:moveTo>
                <a:cubicBezTo>
                  <a:pt x="11970" y="3461"/>
                  <a:pt x="12890" y="16414"/>
                  <a:pt x="10858" y="20764"/>
                </a:cubicBezTo>
                <a:cubicBezTo>
                  <a:pt x="8826" y="25114"/>
                  <a:pt x="1810" y="25209"/>
                  <a:pt x="0" y="26098"/>
                </a:cubicBezTo>
              </a:path>
            </a:pathLst>
          </a:custGeom>
          <a:noFill/>
          <a:ln cap="flat" cmpd="sng" w="19050">
            <a:solidFill>
              <a:srgbClr val="000000"/>
            </a:solidFill>
            <a:prstDash val="solid"/>
            <a:round/>
            <a:headEnd len="med" w="med" type="none"/>
            <a:tailEnd len="med" w="med" type="none"/>
          </a:ln>
        </p:spPr>
      </p:sp>
      <p:sp>
        <p:nvSpPr>
          <p:cNvPr id="411" name="Google Shape;411;p29"/>
          <p:cNvSpPr/>
          <p:nvPr/>
        </p:nvSpPr>
        <p:spPr>
          <a:xfrm>
            <a:off x="7308225" y="2400244"/>
            <a:ext cx="547700" cy="385050"/>
          </a:xfrm>
          <a:custGeom>
            <a:rect b="b" l="l" r="r" t="t"/>
            <a:pathLst>
              <a:path extrusionOk="0" h="15402" w="21908">
                <a:moveTo>
                  <a:pt x="21908" y="162"/>
                </a:moveTo>
                <a:cubicBezTo>
                  <a:pt x="19781" y="226"/>
                  <a:pt x="12478" y="-441"/>
                  <a:pt x="9144" y="543"/>
                </a:cubicBezTo>
                <a:cubicBezTo>
                  <a:pt x="5810" y="1527"/>
                  <a:pt x="3429" y="3592"/>
                  <a:pt x="1905" y="6068"/>
                </a:cubicBezTo>
                <a:cubicBezTo>
                  <a:pt x="381" y="8545"/>
                  <a:pt x="318" y="13846"/>
                  <a:pt x="0" y="15402"/>
                </a:cubicBezTo>
              </a:path>
            </a:pathLst>
          </a:custGeom>
          <a:noFill/>
          <a:ln cap="flat" cmpd="sng" w="19050">
            <a:solidFill>
              <a:srgbClr val="000000"/>
            </a:solidFill>
            <a:prstDash val="solid"/>
            <a:round/>
            <a:headEnd len="med" w="med" type="none"/>
            <a:tailEnd len="med" w="med" type="none"/>
          </a:ln>
        </p:spPr>
      </p:sp>
      <p:cxnSp>
        <p:nvCxnSpPr>
          <p:cNvPr id="412" name="Google Shape;412;p29"/>
          <p:cNvCxnSpPr/>
          <p:nvPr/>
        </p:nvCxnSpPr>
        <p:spPr>
          <a:xfrm flipH="1">
            <a:off x="7864075" y="1508000"/>
            <a:ext cx="1800" cy="764400"/>
          </a:xfrm>
          <a:prstGeom prst="straightConnector1">
            <a:avLst/>
          </a:prstGeom>
          <a:noFill/>
          <a:ln cap="flat" cmpd="sng" w="19050">
            <a:solidFill>
              <a:srgbClr val="000000"/>
            </a:solidFill>
            <a:prstDash val="solid"/>
            <a:round/>
            <a:headEnd len="med" w="med" type="none"/>
            <a:tailEnd len="med" w="med" type="none"/>
          </a:ln>
        </p:spPr>
      </p:cxnSp>
      <p:sp>
        <p:nvSpPr>
          <p:cNvPr id="413" name="Google Shape;413;p29"/>
          <p:cNvSpPr/>
          <p:nvPr/>
        </p:nvSpPr>
        <p:spPr>
          <a:xfrm rot="10800000">
            <a:off x="1852535" y="1913521"/>
            <a:ext cx="407700" cy="393600"/>
          </a:xfrm>
          <a:prstGeom prst="rect">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14" name="Google Shape;414;p29"/>
          <p:cNvSpPr/>
          <p:nvPr/>
        </p:nvSpPr>
        <p:spPr>
          <a:xfrm>
            <a:off x="2058800" y="1789702"/>
            <a:ext cx="588300" cy="761950"/>
          </a:xfrm>
          <a:custGeom>
            <a:rect b="b" l="l" r="r" t="t"/>
            <a:pathLst>
              <a:path extrusionOk="0" h="30478" w="23532">
                <a:moveTo>
                  <a:pt x="571" y="30478"/>
                </a:moveTo>
                <a:cubicBezTo>
                  <a:pt x="3730" y="30020"/>
                  <a:pt x="15698" y="30714"/>
                  <a:pt x="19523" y="27730"/>
                </a:cubicBezTo>
                <a:cubicBezTo>
                  <a:pt x="23349" y="24746"/>
                  <a:pt x="23588" y="16943"/>
                  <a:pt x="23524" y="12576"/>
                </a:cubicBezTo>
                <a:cubicBezTo>
                  <a:pt x="23461" y="8209"/>
                  <a:pt x="21714" y="3527"/>
                  <a:pt x="19142" y="1527"/>
                </a:cubicBezTo>
                <a:cubicBezTo>
                  <a:pt x="16570" y="-473"/>
                  <a:pt x="11283" y="-186"/>
                  <a:pt x="8093" y="575"/>
                </a:cubicBezTo>
                <a:cubicBezTo>
                  <a:pt x="4903" y="1336"/>
                  <a:pt x="1349" y="5174"/>
                  <a:pt x="0" y="6094"/>
                </a:cubicBezTo>
              </a:path>
            </a:pathLst>
          </a:custGeom>
          <a:noFill/>
          <a:ln cap="flat" cmpd="sng" w="19050">
            <a:solidFill>
              <a:srgbClr val="000000"/>
            </a:solidFill>
            <a:prstDash val="solid"/>
            <a:round/>
            <a:headEnd len="med" w="med" type="none"/>
            <a:tailEnd len="med" w="med" type="none"/>
          </a:ln>
        </p:spPr>
      </p:sp>
      <p:sp>
        <p:nvSpPr>
          <p:cNvPr id="415" name="Google Shape;415;p29"/>
          <p:cNvSpPr/>
          <p:nvPr/>
        </p:nvSpPr>
        <p:spPr>
          <a:xfrm>
            <a:off x="1852535" y="3290421"/>
            <a:ext cx="407700" cy="393600"/>
          </a:xfrm>
          <a:prstGeom prst="rect">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16" name="Google Shape;416;p29"/>
          <p:cNvSpPr/>
          <p:nvPr/>
        </p:nvSpPr>
        <p:spPr>
          <a:xfrm>
            <a:off x="2059800" y="3042475"/>
            <a:ext cx="546925" cy="973525"/>
          </a:xfrm>
          <a:custGeom>
            <a:rect b="b" l="l" r="r" t="t"/>
            <a:pathLst>
              <a:path extrusionOk="0" h="38941" w="21877">
                <a:moveTo>
                  <a:pt x="0" y="24765"/>
                </a:moveTo>
                <a:cubicBezTo>
                  <a:pt x="1438" y="27004"/>
                  <a:pt x="5187" y="36563"/>
                  <a:pt x="8625" y="38198"/>
                </a:cubicBezTo>
                <a:cubicBezTo>
                  <a:pt x="12063" y="39834"/>
                  <a:pt x="18594" y="38833"/>
                  <a:pt x="20626" y="34578"/>
                </a:cubicBezTo>
                <a:cubicBezTo>
                  <a:pt x="22658" y="30324"/>
                  <a:pt x="21833" y="18051"/>
                  <a:pt x="20817" y="12671"/>
                </a:cubicBezTo>
                <a:cubicBezTo>
                  <a:pt x="19801" y="7291"/>
                  <a:pt x="17968" y="4409"/>
                  <a:pt x="14530" y="2297"/>
                </a:cubicBezTo>
                <a:cubicBezTo>
                  <a:pt x="11092" y="185"/>
                  <a:pt x="2581" y="383"/>
                  <a:pt x="191" y="0"/>
                </a:cubicBezTo>
              </a:path>
            </a:pathLst>
          </a:custGeom>
          <a:noFill/>
          <a:ln cap="flat" cmpd="sng" w="19050">
            <a:solidFill>
              <a:srgbClr val="000000"/>
            </a:solidFill>
            <a:prstDash val="solid"/>
            <a:round/>
            <a:headEnd len="med" w="med" type="none"/>
            <a:tailEnd len="med" w="med" type="none"/>
          </a:ln>
        </p:spPr>
      </p:sp>
      <p:sp>
        <p:nvSpPr>
          <p:cNvPr id="417" name="Google Shape;417;p29"/>
          <p:cNvSpPr/>
          <p:nvPr/>
        </p:nvSpPr>
        <p:spPr>
          <a:xfrm>
            <a:off x="5816850" y="2846989"/>
            <a:ext cx="465125" cy="586700"/>
          </a:xfrm>
          <a:custGeom>
            <a:rect b="b" l="l" r="r" t="t"/>
            <a:pathLst>
              <a:path extrusionOk="0" h="23468" w="18605">
                <a:moveTo>
                  <a:pt x="0" y="43"/>
                </a:moveTo>
                <a:cubicBezTo>
                  <a:pt x="1926" y="233"/>
                  <a:pt x="8647" y="-629"/>
                  <a:pt x="11557" y="1180"/>
                </a:cubicBezTo>
                <a:cubicBezTo>
                  <a:pt x="14467" y="2989"/>
                  <a:pt x="16287" y="7180"/>
                  <a:pt x="17462" y="10895"/>
                </a:cubicBezTo>
                <a:cubicBezTo>
                  <a:pt x="18637" y="14610"/>
                  <a:pt x="18415" y="21373"/>
                  <a:pt x="18605" y="23468"/>
                </a:cubicBezTo>
              </a:path>
            </a:pathLst>
          </a:custGeom>
          <a:noFill/>
          <a:ln cap="flat" cmpd="sng" w="19050">
            <a:solidFill>
              <a:srgbClr val="000000"/>
            </a:solidFill>
            <a:prstDash val="solid"/>
            <a:round/>
            <a:headEnd len="med" w="med" type="none"/>
            <a:tailEnd len="med" w="med" type="none"/>
          </a:ln>
        </p:spPr>
      </p:sp>
      <p:sp>
        <p:nvSpPr>
          <p:cNvPr id="418" name="Google Shape;418;p29"/>
          <p:cNvSpPr/>
          <p:nvPr/>
        </p:nvSpPr>
        <p:spPr>
          <a:xfrm>
            <a:off x="5217800" y="1457775"/>
            <a:ext cx="583475" cy="1386475"/>
          </a:xfrm>
          <a:custGeom>
            <a:rect b="b" l="l" r="r" t="t"/>
            <a:pathLst>
              <a:path extrusionOk="0" h="55459" w="23339">
                <a:moveTo>
                  <a:pt x="0" y="0"/>
                </a:moveTo>
                <a:cubicBezTo>
                  <a:pt x="2536" y="710"/>
                  <a:pt x="11563" y="1646"/>
                  <a:pt x="15214" y="4260"/>
                </a:cubicBezTo>
                <a:cubicBezTo>
                  <a:pt x="18865" y="6874"/>
                  <a:pt x="20553" y="7149"/>
                  <a:pt x="21907" y="15682"/>
                </a:cubicBezTo>
                <a:cubicBezTo>
                  <a:pt x="23261" y="24215"/>
                  <a:pt x="23100" y="48830"/>
                  <a:pt x="23339" y="55459"/>
                </a:cubicBezTo>
              </a:path>
            </a:pathLst>
          </a:custGeom>
          <a:noFill/>
          <a:ln cap="flat" cmpd="sng" w="19050">
            <a:solidFill>
              <a:srgbClr val="000000"/>
            </a:solidFill>
            <a:prstDash val="solid"/>
            <a:round/>
            <a:headEnd len="med" w="med" type="none"/>
            <a:tailEnd len="med" w="med" type="none"/>
          </a:ln>
        </p:spPr>
      </p:sp>
      <p:cxnSp>
        <p:nvCxnSpPr>
          <p:cNvPr id="419" name="Google Shape;419;p29"/>
          <p:cNvCxnSpPr>
            <a:endCxn id="420" idx="0"/>
          </p:cNvCxnSpPr>
          <p:nvPr/>
        </p:nvCxnSpPr>
        <p:spPr>
          <a:xfrm>
            <a:off x="2056363" y="2300388"/>
            <a:ext cx="0" cy="210000"/>
          </a:xfrm>
          <a:prstGeom prst="straightConnector1">
            <a:avLst/>
          </a:prstGeom>
          <a:noFill/>
          <a:ln cap="flat" cmpd="sng" w="19050">
            <a:solidFill>
              <a:srgbClr val="000000"/>
            </a:solidFill>
            <a:prstDash val="solid"/>
            <a:round/>
            <a:headEnd len="med" w="med" type="none"/>
            <a:tailEnd len="med" w="med" type="none"/>
          </a:ln>
        </p:spPr>
      </p:cxnSp>
      <p:sp>
        <p:nvSpPr>
          <p:cNvPr id="421" name="Google Shape;421;p29"/>
          <p:cNvSpPr txBox="1"/>
          <p:nvPr>
            <p:ph type="title"/>
          </p:nvPr>
        </p:nvSpPr>
        <p:spPr>
          <a:xfrm>
            <a:off x="311700" y="216425"/>
            <a:ext cx="331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Lines</a:t>
            </a:r>
            <a:r>
              <a:rPr lang="en">
                <a:solidFill>
                  <a:srgbClr val="AF1F39"/>
                </a:solidFill>
              </a:rPr>
              <a:t> Diagram</a:t>
            </a:r>
            <a:endParaRPr>
              <a:solidFill>
                <a:srgbClr val="AF1F39"/>
              </a:solidFill>
            </a:endParaRPr>
          </a:p>
        </p:txBody>
      </p:sp>
      <p:sp>
        <p:nvSpPr>
          <p:cNvPr id="422" name="Google Shape;422;p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23" name="Google Shape;423;p29"/>
          <p:cNvSpPr/>
          <p:nvPr/>
        </p:nvSpPr>
        <p:spPr>
          <a:xfrm>
            <a:off x="1857150" y="893575"/>
            <a:ext cx="407700" cy="572700"/>
          </a:xfrm>
          <a:prstGeom prst="triangle">
            <a:avLst>
              <a:gd fmla="val 50000" name="adj"/>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nvGrpSpPr>
          <p:cNvPr id="424" name="Google Shape;424;p29"/>
          <p:cNvGrpSpPr/>
          <p:nvPr/>
        </p:nvGrpSpPr>
        <p:grpSpPr>
          <a:xfrm rot="10800000">
            <a:off x="1915001" y="1942046"/>
            <a:ext cx="282489" cy="319135"/>
            <a:chOff x="503514" y="1719948"/>
            <a:chExt cx="399900" cy="409200"/>
          </a:xfrm>
        </p:grpSpPr>
        <p:sp>
          <p:nvSpPr>
            <p:cNvPr id="425" name="Google Shape;425;p29"/>
            <p:cNvSpPr/>
            <p:nvPr/>
          </p:nvSpPr>
          <p:spPr>
            <a:xfrm rot="10800000">
              <a:off x="503514" y="1719948"/>
              <a:ext cx="399900" cy="395400"/>
            </a:xfrm>
            <a:prstGeom prst="pie">
              <a:avLst>
                <a:gd fmla="val 0" name="adj1"/>
                <a:gd fmla="val 10800000" name="adj2"/>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26" name="Google Shape;426;p29"/>
            <p:cNvCxnSpPr>
              <a:stCxn id="425" idx="2"/>
            </p:cNvCxnSpPr>
            <p:nvPr/>
          </p:nvCxnSpPr>
          <p:spPr>
            <a:xfrm flipH="1">
              <a:off x="705114" y="1917648"/>
              <a:ext cx="198300" cy="208800"/>
            </a:xfrm>
            <a:prstGeom prst="straightConnector1">
              <a:avLst/>
            </a:prstGeom>
            <a:noFill/>
            <a:ln cap="flat" cmpd="sng" w="19050">
              <a:solidFill>
                <a:srgbClr val="CC0000"/>
              </a:solidFill>
              <a:prstDash val="solid"/>
              <a:round/>
              <a:headEnd len="med" w="med" type="none"/>
              <a:tailEnd len="med" w="med" type="none"/>
            </a:ln>
          </p:spPr>
        </p:cxnSp>
        <p:cxnSp>
          <p:nvCxnSpPr>
            <p:cNvPr id="427" name="Google Shape;427;p29"/>
            <p:cNvCxnSpPr>
              <a:stCxn id="425" idx="0"/>
            </p:cNvCxnSpPr>
            <p:nvPr/>
          </p:nvCxnSpPr>
          <p:spPr>
            <a:xfrm>
              <a:off x="503514" y="1917648"/>
              <a:ext cx="201600" cy="211500"/>
            </a:xfrm>
            <a:prstGeom prst="straightConnector1">
              <a:avLst/>
            </a:prstGeom>
            <a:noFill/>
            <a:ln cap="flat" cmpd="sng" w="19050">
              <a:solidFill>
                <a:srgbClr val="CC0000"/>
              </a:solidFill>
              <a:prstDash val="solid"/>
              <a:round/>
              <a:headEnd len="med" w="med" type="none"/>
              <a:tailEnd len="med" w="med" type="none"/>
            </a:ln>
          </p:spPr>
        </p:cxnSp>
        <p:cxnSp>
          <p:nvCxnSpPr>
            <p:cNvPr id="428" name="Google Shape;428;p29"/>
            <p:cNvCxnSpPr/>
            <p:nvPr/>
          </p:nvCxnSpPr>
          <p:spPr>
            <a:xfrm flipH="1">
              <a:off x="704878" y="1916089"/>
              <a:ext cx="66300" cy="205500"/>
            </a:xfrm>
            <a:prstGeom prst="straightConnector1">
              <a:avLst/>
            </a:prstGeom>
            <a:noFill/>
            <a:ln cap="flat" cmpd="sng" w="19050">
              <a:solidFill>
                <a:srgbClr val="CC0000"/>
              </a:solidFill>
              <a:prstDash val="solid"/>
              <a:round/>
              <a:headEnd len="med" w="med" type="none"/>
              <a:tailEnd len="med" w="med" type="none"/>
            </a:ln>
          </p:spPr>
        </p:cxnSp>
        <p:cxnSp>
          <p:nvCxnSpPr>
            <p:cNvPr id="429" name="Google Shape;429;p29"/>
            <p:cNvCxnSpPr/>
            <p:nvPr/>
          </p:nvCxnSpPr>
          <p:spPr>
            <a:xfrm>
              <a:off x="620631" y="1915490"/>
              <a:ext cx="84300" cy="209400"/>
            </a:xfrm>
            <a:prstGeom prst="straightConnector1">
              <a:avLst/>
            </a:prstGeom>
            <a:noFill/>
            <a:ln cap="flat" cmpd="sng" w="19050">
              <a:solidFill>
                <a:srgbClr val="CC0000"/>
              </a:solidFill>
              <a:prstDash val="solid"/>
              <a:round/>
              <a:headEnd len="med" w="med" type="none"/>
              <a:tailEnd len="med" w="med" type="none"/>
            </a:ln>
          </p:spPr>
        </p:cxnSp>
      </p:grpSp>
      <p:sp>
        <p:nvSpPr>
          <p:cNvPr id="430" name="Google Shape;430;p29"/>
          <p:cNvSpPr/>
          <p:nvPr/>
        </p:nvSpPr>
        <p:spPr>
          <a:xfrm>
            <a:off x="1852535" y="2601971"/>
            <a:ext cx="407700" cy="3936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nvGrpSpPr>
          <p:cNvPr id="431" name="Google Shape;431;p29"/>
          <p:cNvGrpSpPr/>
          <p:nvPr/>
        </p:nvGrpSpPr>
        <p:grpSpPr>
          <a:xfrm>
            <a:off x="1920043" y="3336360"/>
            <a:ext cx="282489" cy="319135"/>
            <a:chOff x="503514" y="1719948"/>
            <a:chExt cx="399900" cy="409200"/>
          </a:xfrm>
        </p:grpSpPr>
        <p:sp>
          <p:nvSpPr>
            <p:cNvPr id="432" name="Google Shape;432;p29"/>
            <p:cNvSpPr/>
            <p:nvPr/>
          </p:nvSpPr>
          <p:spPr>
            <a:xfrm rot="10800000">
              <a:off x="503514" y="1719948"/>
              <a:ext cx="399900" cy="395400"/>
            </a:xfrm>
            <a:prstGeom prst="pie">
              <a:avLst>
                <a:gd fmla="val 0" name="adj1"/>
                <a:gd fmla="val 10800000" name="adj2"/>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3" name="Google Shape;433;p29"/>
            <p:cNvCxnSpPr>
              <a:stCxn id="432" idx="2"/>
            </p:cNvCxnSpPr>
            <p:nvPr/>
          </p:nvCxnSpPr>
          <p:spPr>
            <a:xfrm flipH="1">
              <a:off x="705114" y="1917648"/>
              <a:ext cx="198300" cy="208800"/>
            </a:xfrm>
            <a:prstGeom prst="straightConnector1">
              <a:avLst/>
            </a:prstGeom>
            <a:noFill/>
            <a:ln cap="flat" cmpd="sng" w="19050">
              <a:solidFill>
                <a:srgbClr val="CC0000"/>
              </a:solidFill>
              <a:prstDash val="solid"/>
              <a:round/>
              <a:headEnd len="med" w="med" type="none"/>
              <a:tailEnd len="med" w="med" type="none"/>
            </a:ln>
          </p:spPr>
        </p:cxnSp>
        <p:cxnSp>
          <p:nvCxnSpPr>
            <p:cNvPr id="434" name="Google Shape;434;p29"/>
            <p:cNvCxnSpPr>
              <a:stCxn id="432" idx="0"/>
            </p:cNvCxnSpPr>
            <p:nvPr/>
          </p:nvCxnSpPr>
          <p:spPr>
            <a:xfrm>
              <a:off x="503514" y="1917648"/>
              <a:ext cx="201600" cy="211500"/>
            </a:xfrm>
            <a:prstGeom prst="straightConnector1">
              <a:avLst/>
            </a:prstGeom>
            <a:noFill/>
            <a:ln cap="flat" cmpd="sng" w="19050">
              <a:solidFill>
                <a:srgbClr val="CC0000"/>
              </a:solidFill>
              <a:prstDash val="solid"/>
              <a:round/>
              <a:headEnd len="med" w="med" type="none"/>
              <a:tailEnd len="med" w="med" type="none"/>
            </a:ln>
          </p:spPr>
        </p:cxnSp>
        <p:cxnSp>
          <p:nvCxnSpPr>
            <p:cNvPr id="435" name="Google Shape;435;p29"/>
            <p:cNvCxnSpPr/>
            <p:nvPr/>
          </p:nvCxnSpPr>
          <p:spPr>
            <a:xfrm flipH="1">
              <a:off x="704878" y="1916089"/>
              <a:ext cx="66300" cy="205500"/>
            </a:xfrm>
            <a:prstGeom prst="straightConnector1">
              <a:avLst/>
            </a:prstGeom>
            <a:noFill/>
            <a:ln cap="flat" cmpd="sng" w="19050">
              <a:solidFill>
                <a:srgbClr val="CC0000"/>
              </a:solidFill>
              <a:prstDash val="solid"/>
              <a:round/>
              <a:headEnd len="med" w="med" type="none"/>
              <a:tailEnd len="med" w="med" type="none"/>
            </a:ln>
          </p:spPr>
        </p:cxnSp>
        <p:cxnSp>
          <p:nvCxnSpPr>
            <p:cNvPr id="436" name="Google Shape;436;p29"/>
            <p:cNvCxnSpPr/>
            <p:nvPr/>
          </p:nvCxnSpPr>
          <p:spPr>
            <a:xfrm>
              <a:off x="620631" y="1915490"/>
              <a:ext cx="84300" cy="209400"/>
            </a:xfrm>
            <a:prstGeom prst="straightConnector1">
              <a:avLst/>
            </a:prstGeom>
            <a:noFill/>
            <a:ln cap="flat" cmpd="sng" w="19050">
              <a:solidFill>
                <a:srgbClr val="CC0000"/>
              </a:solidFill>
              <a:prstDash val="solid"/>
              <a:round/>
              <a:headEnd len="med" w="med" type="none"/>
              <a:tailEnd len="med" w="med" type="none"/>
            </a:ln>
          </p:spPr>
        </p:cxnSp>
      </p:grpSp>
      <p:sp>
        <p:nvSpPr>
          <p:cNvPr id="437" name="Google Shape;437;p29"/>
          <p:cNvSpPr/>
          <p:nvPr/>
        </p:nvSpPr>
        <p:spPr>
          <a:xfrm>
            <a:off x="1852525" y="4207480"/>
            <a:ext cx="407700" cy="8079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38" name="Google Shape;438;p29"/>
          <p:cNvSpPr/>
          <p:nvPr/>
        </p:nvSpPr>
        <p:spPr>
          <a:xfrm>
            <a:off x="2264850" y="4621775"/>
            <a:ext cx="282600" cy="393600"/>
          </a:xfrm>
          <a:prstGeom prst="rtTriangle">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39" name="Google Shape;439;p29"/>
          <p:cNvSpPr/>
          <p:nvPr/>
        </p:nvSpPr>
        <p:spPr>
          <a:xfrm flipH="1">
            <a:off x="1565025" y="4621775"/>
            <a:ext cx="282600" cy="393600"/>
          </a:xfrm>
          <a:prstGeom prst="rtTriangle">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cxnSp>
        <p:nvCxnSpPr>
          <p:cNvPr id="440" name="Google Shape;440;p29"/>
          <p:cNvCxnSpPr/>
          <p:nvPr/>
        </p:nvCxnSpPr>
        <p:spPr>
          <a:xfrm>
            <a:off x="2056513" y="1521450"/>
            <a:ext cx="0" cy="439200"/>
          </a:xfrm>
          <a:prstGeom prst="straightConnector1">
            <a:avLst/>
          </a:prstGeom>
          <a:noFill/>
          <a:ln cap="flat" cmpd="sng" w="19050">
            <a:solidFill>
              <a:srgbClr val="000000"/>
            </a:solidFill>
            <a:prstDash val="solid"/>
            <a:round/>
            <a:headEnd len="med" w="med" type="none"/>
            <a:tailEnd len="med" w="med" type="none"/>
          </a:ln>
        </p:spPr>
      </p:cxnSp>
      <p:sp>
        <p:nvSpPr>
          <p:cNvPr id="420" name="Google Shape;420;p29"/>
          <p:cNvSpPr/>
          <p:nvPr/>
        </p:nvSpPr>
        <p:spPr>
          <a:xfrm>
            <a:off x="2009863" y="2510388"/>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41" name="Google Shape;441;p29"/>
          <p:cNvSpPr/>
          <p:nvPr/>
        </p:nvSpPr>
        <p:spPr>
          <a:xfrm>
            <a:off x="2009725" y="1639888"/>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42" name="Google Shape;442;p29"/>
          <p:cNvSpPr/>
          <p:nvPr/>
        </p:nvSpPr>
        <p:spPr>
          <a:xfrm>
            <a:off x="2009725" y="1564175"/>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43" name="Google Shape;443;p29"/>
          <p:cNvSpPr/>
          <p:nvPr/>
        </p:nvSpPr>
        <p:spPr>
          <a:xfrm>
            <a:off x="2010013" y="1473138"/>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44" name="Google Shape;444;p29"/>
          <p:cNvSpPr/>
          <p:nvPr/>
        </p:nvSpPr>
        <p:spPr>
          <a:xfrm>
            <a:off x="2009863" y="2997138"/>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cxnSp>
        <p:nvCxnSpPr>
          <p:cNvPr id="445" name="Google Shape;445;p29"/>
          <p:cNvCxnSpPr>
            <a:stCxn id="444" idx="4"/>
            <a:endCxn id="415" idx="0"/>
          </p:cNvCxnSpPr>
          <p:nvPr/>
        </p:nvCxnSpPr>
        <p:spPr>
          <a:xfrm>
            <a:off x="2056363" y="3087138"/>
            <a:ext cx="0" cy="203400"/>
          </a:xfrm>
          <a:prstGeom prst="straightConnector1">
            <a:avLst/>
          </a:prstGeom>
          <a:noFill/>
          <a:ln cap="flat" cmpd="sng" w="19050">
            <a:solidFill>
              <a:srgbClr val="000000"/>
            </a:solidFill>
            <a:prstDash val="solid"/>
            <a:round/>
            <a:headEnd len="med" w="med" type="none"/>
            <a:tailEnd len="med" w="med" type="none"/>
          </a:ln>
        </p:spPr>
      </p:cxnSp>
      <p:cxnSp>
        <p:nvCxnSpPr>
          <p:cNvPr id="446" name="Google Shape;446;p29"/>
          <p:cNvCxnSpPr>
            <a:endCxn id="437" idx="0"/>
          </p:cNvCxnSpPr>
          <p:nvPr/>
        </p:nvCxnSpPr>
        <p:spPr>
          <a:xfrm flipH="1">
            <a:off x="2056375" y="3649480"/>
            <a:ext cx="4800" cy="558000"/>
          </a:xfrm>
          <a:prstGeom prst="straightConnector1">
            <a:avLst/>
          </a:prstGeom>
          <a:noFill/>
          <a:ln cap="flat" cmpd="sng" w="19050">
            <a:solidFill>
              <a:srgbClr val="000000"/>
            </a:solidFill>
            <a:prstDash val="solid"/>
            <a:round/>
            <a:headEnd len="med" w="med" type="none"/>
            <a:tailEnd len="med" w="med" type="none"/>
          </a:ln>
        </p:spPr>
      </p:cxnSp>
      <p:sp>
        <p:nvSpPr>
          <p:cNvPr id="447" name="Google Shape;447;p29"/>
          <p:cNvSpPr/>
          <p:nvPr/>
        </p:nvSpPr>
        <p:spPr>
          <a:xfrm>
            <a:off x="2012238" y="4108738"/>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48" name="Google Shape;448;p29"/>
          <p:cNvSpPr/>
          <p:nvPr/>
        </p:nvSpPr>
        <p:spPr>
          <a:xfrm>
            <a:off x="2012238" y="4018725"/>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49" name="Google Shape;449;p29"/>
          <p:cNvSpPr/>
          <p:nvPr/>
        </p:nvSpPr>
        <p:spPr>
          <a:xfrm>
            <a:off x="2012238" y="3943013"/>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50" name="Google Shape;450;p29"/>
          <p:cNvSpPr txBox="1"/>
          <p:nvPr>
            <p:ph idx="1" type="body"/>
          </p:nvPr>
        </p:nvSpPr>
        <p:spPr>
          <a:xfrm>
            <a:off x="2250700" y="883600"/>
            <a:ext cx="1261800" cy="652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200">
                <a:solidFill>
                  <a:srgbClr val="000000"/>
                </a:solidFill>
                <a:latin typeface="Open Sans"/>
                <a:ea typeface="Open Sans"/>
                <a:cs typeface="Open Sans"/>
                <a:sym typeface="Open Sans"/>
              </a:rPr>
              <a:t>Nose Cone / </a:t>
            </a:r>
            <a:endParaRPr b="1" sz="1200">
              <a:solidFill>
                <a:srgbClr val="000000"/>
              </a:solidFill>
              <a:latin typeface="Open Sans"/>
              <a:ea typeface="Open Sans"/>
              <a:cs typeface="Open Sans"/>
              <a:sym typeface="Open Sans"/>
            </a:endParaRPr>
          </a:p>
          <a:p>
            <a:pPr indent="0" lvl="0" marL="0" rtl="0" algn="l">
              <a:spcBef>
                <a:spcPts val="0"/>
              </a:spcBef>
              <a:spcAft>
                <a:spcPts val="0"/>
              </a:spcAft>
              <a:buNone/>
            </a:pPr>
            <a:r>
              <a:rPr b="1" lang="en" sz="1200">
                <a:solidFill>
                  <a:srgbClr val="000000"/>
                </a:solidFill>
                <a:latin typeface="Open Sans"/>
                <a:ea typeface="Open Sans"/>
                <a:cs typeface="Open Sans"/>
                <a:sym typeface="Open Sans"/>
              </a:rPr>
              <a:t>Staging Cone</a:t>
            </a:r>
            <a:endParaRPr b="1" sz="1200">
              <a:solidFill>
                <a:srgbClr val="000000"/>
              </a:solidFill>
              <a:latin typeface="Open Sans"/>
              <a:ea typeface="Open Sans"/>
              <a:cs typeface="Open Sans"/>
              <a:sym typeface="Open Sans"/>
            </a:endParaRPr>
          </a:p>
        </p:txBody>
      </p:sp>
      <p:sp>
        <p:nvSpPr>
          <p:cNvPr id="451" name="Google Shape;451;p29"/>
          <p:cNvSpPr txBox="1"/>
          <p:nvPr>
            <p:ph idx="1" type="body"/>
          </p:nvPr>
        </p:nvSpPr>
        <p:spPr>
          <a:xfrm>
            <a:off x="2273875" y="2615775"/>
            <a:ext cx="2623200" cy="393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000000"/>
                </a:solidFill>
                <a:latin typeface="Open Sans"/>
                <a:ea typeface="Open Sans"/>
                <a:cs typeface="Open Sans"/>
                <a:sym typeface="Open Sans"/>
              </a:rPr>
              <a:t>Mission Package Tube</a:t>
            </a:r>
            <a:endParaRPr b="1" sz="1200">
              <a:solidFill>
                <a:srgbClr val="000000"/>
              </a:solidFill>
              <a:latin typeface="Open Sans"/>
              <a:ea typeface="Open Sans"/>
              <a:cs typeface="Open Sans"/>
              <a:sym typeface="Open Sans"/>
            </a:endParaRPr>
          </a:p>
        </p:txBody>
      </p:sp>
      <p:sp>
        <p:nvSpPr>
          <p:cNvPr id="452" name="Google Shape;452;p29"/>
          <p:cNvSpPr txBox="1"/>
          <p:nvPr>
            <p:ph idx="1" type="body"/>
          </p:nvPr>
        </p:nvSpPr>
        <p:spPr>
          <a:xfrm>
            <a:off x="2288700" y="4192125"/>
            <a:ext cx="880200" cy="393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000000"/>
                </a:solidFill>
                <a:latin typeface="Open Sans"/>
                <a:ea typeface="Open Sans"/>
                <a:cs typeface="Open Sans"/>
                <a:sym typeface="Open Sans"/>
              </a:rPr>
              <a:t>Motor</a:t>
            </a:r>
            <a:endParaRPr b="1" sz="1200">
              <a:solidFill>
                <a:srgbClr val="000000"/>
              </a:solidFill>
              <a:latin typeface="Open Sans"/>
              <a:ea typeface="Open Sans"/>
              <a:cs typeface="Open Sans"/>
              <a:sym typeface="Open Sans"/>
            </a:endParaRPr>
          </a:p>
        </p:txBody>
      </p:sp>
      <p:sp>
        <p:nvSpPr>
          <p:cNvPr id="453" name="Google Shape;453;p29"/>
          <p:cNvSpPr txBox="1"/>
          <p:nvPr>
            <p:ph idx="1" type="body"/>
          </p:nvPr>
        </p:nvSpPr>
        <p:spPr>
          <a:xfrm>
            <a:off x="480525" y="1804800"/>
            <a:ext cx="1364400" cy="652500"/>
          </a:xfrm>
          <a:prstGeom prst="rect">
            <a:avLst/>
          </a:prstGeom>
        </p:spPr>
        <p:txBody>
          <a:bodyPr anchorCtr="0" anchor="t" bIns="91425" lIns="91425" spcFirstLastPara="1" rIns="91425" wrap="square" tIns="91425">
            <a:normAutofit fontScale="92500"/>
          </a:bodyPr>
          <a:lstStyle/>
          <a:p>
            <a:pPr indent="0" lvl="0" marL="0" rtl="0" algn="r">
              <a:spcBef>
                <a:spcPts val="0"/>
              </a:spcBef>
              <a:spcAft>
                <a:spcPts val="0"/>
              </a:spcAft>
              <a:buNone/>
            </a:pPr>
            <a:r>
              <a:rPr b="1" lang="en" sz="1200">
                <a:solidFill>
                  <a:srgbClr val="CC0000"/>
                </a:solidFill>
                <a:latin typeface="Open Sans"/>
                <a:ea typeface="Open Sans"/>
                <a:cs typeface="Open Sans"/>
                <a:sym typeface="Open Sans"/>
              </a:rPr>
              <a:t>Main </a:t>
            </a:r>
            <a:endParaRPr b="1" sz="1200">
              <a:solidFill>
                <a:srgbClr val="CC0000"/>
              </a:solidFill>
              <a:latin typeface="Open Sans"/>
              <a:ea typeface="Open Sans"/>
              <a:cs typeface="Open Sans"/>
              <a:sym typeface="Open Sans"/>
            </a:endParaRPr>
          </a:p>
          <a:p>
            <a:pPr indent="0" lvl="0" marL="0" rtl="0" algn="r">
              <a:spcBef>
                <a:spcPts val="0"/>
              </a:spcBef>
              <a:spcAft>
                <a:spcPts val="0"/>
              </a:spcAft>
              <a:buNone/>
            </a:pPr>
            <a:r>
              <a:rPr b="1" lang="en" sz="1200">
                <a:solidFill>
                  <a:srgbClr val="CC0000"/>
                </a:solidFill>
                <a:latin typeface="Open Sans"/>
                <a:ea typeface="Open Sans"/>
                <a:cs typeface="Open Sans"/>
                <a:sym typeface="Open Sans"/>
              </a:rPr>
              <a:t>Parachute + Bag</a:t>
            </a:r>
            <a:endParaRPr b="1" sz="1200">
              <a:solidFill>
                <a:srgbClr val="CC0000"/>
              </a:solidFill>
              <a:latin typeface="Open Sans"/>
              <a:ea typeface="Open Sans"/>
              <a:cs typeface="Open Sans"/>
              <a:sym typeface="Open Sans"/>
            </a:endParaRPr>
          </a:p>
        </p:txBody>
      </p:sp>
      <p:sp>
        <p:nvSpPr>
          <p:cNvPr id="454" name="Google Shape;454;p29"/>
          <p:cNvSpPr/>
          <p:nvPr/>
        </p:nvSpPr>
        <p:spPr>
          <a:xfrm>
            <a:off x="5598800" y="3310750"/>
            <a:ext cx="407700" cy="393600"/>
          </a:xfrm>
          <a:prstGeom prst="rect">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55" name="Google Shape;455;p29"/>
          <p:cNvSpPr/>
          <p:nvPr/>
        </p:nvSpPr>
        <p:spPr>
          <a:xfrm rot="10800000">
            <a:off x="5598810" y="3702571"/>
            <a:ext cx="407700" cy="572700"/>
          </a:xfrm>
          <a:prstGeom prst="triangle">
            <a:avLst>
              <a:gd fmla="val 50000" name="adj"/>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nvGrpSpPr>
          <p:cNvPr id="456" name="Google Shape;456;p29"/>
          <p:cNvGrpSpPr/>
          <p:nvPr/>
        </p:nvGrpSpPr>
        <p:grpSpPr>
          <a:xfrm>
            <a:off x="5661545" y="3356689"/>
            <a:ext cx="282489" cy="319135"/>
            <a:chOff x="503514" y="1719948"/>
            <a:chExt cx="399900" cy="409200"/>
          </a:xfrm>
        </p:grpSpPr>
        <p:sp>
          <p:nvSpPr>
            <p:cNvPr id="457" name="Google Shape;457;p29"/>
            <p:cNvSpPr/>
            <p:nvPr/>
          </p:nvSpPr>
          <p:spPr>
            <a:xfrm rot="10800000">
              <a:off x="503514" y="1719948"/>
              <a:ext cx="399900" cy="395400"/>
            </a:xfrm>
            <a:prstGeom prst="pie">
              <a:avLst>
                <a:gd fmla="val 0" name="adj1"/>
                <a:gd fmla="val 10800000" name="adj2"/>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58" name="Google Shape;458;p29"/>
            <p:cNvCxnSpPr>
              <a:stCxn id="457" idx="2"/>
            </p:cNvCxnSpPr>
            <p:nvPr/>
          </p:nvCxnSpPr>
          <p:spPr>
            <a:xfrm flipH="1">
              <a:off x="705114" y="1917648"/>
              <a:ext cx="198300" cy="208800"/>
            </a:xfrm>
            <a:prstGeom prst="straightConnector1">
              <a:avLst/>
            </a:prstGeom>
            <a:noFill/>
            <a:ln cap="flat" cmpd="sng" w="19050">
              <a:solidFill>
                <a:srgbClr val="CC0000"/>
              </a:solidFill>
              <a:prstDash val="solid"/>
              <a:round/>
              <a:headEnd len="med" w="med" type="none"/>
              <a:tailEnd len="med" w="med" type="none"/>
            </a:ln>
          </p:spPr>
        </p:cxnSp>
        <p:cxnSp>
          <p:nvCxnSpPr>
            <p:cNvPr id="459" name="Google Shape;459;p29"/>
            <p:cNvCxnSpPr>
              <a:stCxn id="457" idx="0"/>
            </p:cNvCxnSpPr>
            <p:nvPr/>
          </p:nvCxnSpPr>
          <p:spPr>
            <a:xfrm>
              <a:off x="503514" y="1917648"/>
              <a:ext cx="201600" cy="211500"/>
            </a:xfrm>
            <a:prstGeom prst="straightConnector1">
              <a:avLst/>
            </a:prstGeom>
            <a:noFill/>
            <a:ln cap="flat" cmpd="sng" w="19050">
              <a:solidFill>
                <a:srgbClr val="CC0000"/>
              </a:solidFill>
              <a:prstDash val="solid"/>
              <a:round/>
              <a:headEnd len="med" w="med" type="none"/>
              <a:tailEnd len="med" w="med" type="none"/>
            </a:ln>
          </p:spPr>
        </p:cxnSp>
        <p:cxnSp>
          <p:nvCxnSpPr>
            <p:cNvPr id="460" name="Google Shape;460;p29"/>
            <p:cNvCxnSpPr/>
            <p:nvPr/>
          </p:nvCxnSpPr>
          <p:spPr>
            <a:xfrm flipH="1">
              <a:off x="704878" y="1916089"/>
              <a:ext cx="66300" cy="205500"/>
            </a:xfrm>
            <a:prstGeom prst="straightConnector1">
              <a:avLst/>
            </a:prstGeom>
            <a:noFill/>
            <a:ln cap="flat" cmpd="sng" w="19050">
              <a:solidFill>
                <a:srgbClr val="CC0000"/>
              </a:solidFill>
              <a:prstDash val="solid"/>
              <a:round/>
              <a:headEnd len="med" w="med" type="none"/>
              <a:tailEnd len="med" w="med" type="none"/>
            </a:ln>
          </p:spPr>
        </p:cxnSp>
        <p:cxnSp>
          <p:nvCxnSpPr>
            <p:cNvPr id="461" name="Google Shape;461;p29"/>
            <p:cNvCxnSpPr/>
            <p:nvPr/>
          </p:nvCxnSpPr>
          <p:spPr>
            <a:xfrm>
              <a:off x="620631" y="1915490"/>
              <a:ext cx="84300" cy="209400"/>
            </a:xfrm>
            <a:prstGeom prst="straightConnector1">
              <a:avLst/>
            </a:prstGeom>
            <a:noFill/>
            <a:ln cap="flat" cmpd="sng" w="19050">
              <a:solidFill>
                <a:srgbClr val="CC0000"/>
              </a:solidFill>
              <a:prstDash val="solid"/>
              <a:round/>
              <a:headEnd len="med" w="med" type="none"/>
              <a:tailEnd len="med" w="med" type="none"/>
            </a:ln>
          </p:spPr>
        </p:cxnSp>
      </p:grpSp>
      <p:sp>
        <p:nvSpPr>
          <p:cNvPr id="462" name="Google Shape;462;p29"/>
          <p:cNvSpPr/>
          <p:nvPr/>
        </p:nvSpPr>
        <p:spPr>
          <a:xfrm rot="10800000">
            <a:off x="5598800" y="2901525"/>
            <a:ext cx="407700" cy="3936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nvGrpSpPr>
          <p:cNvPr id="463" name="Google Shape;463;p29"/>
          <p:cNvGrpSpPr/>
          <p:nvPr/>
        </p:nvGrpSpPr>
        <p:grpSpPr>
          <a:xfrm>
            <a:off x="5071293" y="1138848"/>
            <a:ext cx="282489" cy="319135"/>
            <a:chOff x="503514" y="1719948"/>
            <a:chExt cx="399900" cy="409200"/>
          </a:xfrm>
        </p:grpSpPr>
        <p:sp>
          <p:nvSpPr>
            <p:cNvPr id="464" name="Google Shape;464;p29"/>
            <p:cNvSpPr/>
            <p:nvPr/>
          </p:nvSpPr>
          <p:spPr>
            <a:xfrm rot="10800000">
              <a:off x="503514" y="1719948"/>
              <a:ext cx="399900" cy="395400"/>
            </a:xfrm>
            <a:prstGeom prst="pie">
              <a:avLst>
                <a:gd fmla="val 0" name="adj1"/>
                <a:gd fmla="val 10800000" name="adj2"/>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65" name="Google Shape;465;p29"/>
            <p:cNvCxnSpPr>
              <a:stCxn id="464" idx="2"/>
            </p:cNvCxnSpPr>
            <p:nvPr/>
          </p:nvCxnSpPr>
          <p:spPr>
            <a:xfrm flipH="1">
              <a:off x="705114" y="1917648"/>
              <a:ext cx="198300" cy="208800"/>
            </a:xfrm>
            <a:prstGeom prst="straightConnector1">
              <a:avLst/>
            </a:prstGeom>
            <a:noFill/>
            <a:ln cap="flat" cmpd="sng" w="19050">
              <a:solidFill>
                <a:srgbClr val="CC0000"/>
              </a:solidFill>
              <a:prstDash val="solid"/>
              <a:round/>
              <a:headEnd len="med" w="med" type="none"/>
              <a:tailEnd len="med" w="med" type="none"/>
            </a:ln>
          </p:spPr>
        </p:cxnSp>
        <p:cxnSp>
          <p:nvCxnSpPr>
            <p:cNvPr id="466" name="Google Shape;466;p29"/>
            <p:cNvCxnSpPr>
              <a:stCxn id="464" idx="0"/>
            </p:cNvCxnSpPr>
            <p:nvPr/>
          </p:nvCxnSpPr>
          <p:spPr>
            <a:xfrm>
              <a:off x="503514" y="1917648"/>
              <a:ext cx="201600" cy="211500"/>
            </a:xfrm>
            <a:prstGeom prst="straightConnector1">
              <a:avLst/>
            </a:prstGeom>
            <a:noFill/>
            <a:ln cap="flat" cmpd="sng" w="19050">
              <a:solidFill>
                <a:srgbClr val="CC0000"/>
              </a:solidFill>
              <a:prstDash val="solid"/>
              <a:round/>
              <a:headEnd len="med" w="med" type="none"/>
              <a:tailEnd len="med" w="med" type="none"/>
            </a:ln>
          </p:spPr>
        </p:cxnSp>
        <p:cxnSp>
          <p:nvCxnSpPr>
            <p:cNvPr id="467" name="Google Shape;467;p29"/>
            <p:cNvCxnSpPr/>
            <p:nvPr/>
          </p:nvCxnSpPr>
          <p:spPr>
            <a:xfrm flipH="1">
              <a:off x="704878" y="1916089"/>
              <a:ext cx="66300" cy="205500"/>
            </a:xfrm>
            <a:prstGeom prst="straightConnector1">
              <a:avLst/>
            </a:prstGeom>
            <a:noFill/>
            <a:ln cap="flat" cmpd="sng" w="19050">
              <a:solidFill>
                <a:srgbClr val="CC0000"/>
              </a:solidFill>
              <a:prstDash val="solid"/>
              <a:round/>
              <a:headEnd len="med" w="med" type="none"/>
              <a:tailEnd len="med" w="med" type="none"/>
            </a:ln>
          </p:spPr>
        </p:cxnSp>
        <p:cxnSp>
          <p:nvCxnSpPr>
            <p:cNvPr id="468" name="Google Shape;468;p29"/>
            <p:cNvCxnSpPr/>
            <p:nvPr/>
          </p:nvCxnSpPr>
          <p:spPr>
            <a:xfrm>
              <a:off x="620631" y="1915490"/>
              <a:ext cx="84300" cy="209400"/>
            </a:xfrm>
            <a:prstGeom prst="straightConnector1">
              <a:avLst/>
            </a:prstGeom>
            <a:noFill/>
            <a:ln cap="flat" cmpd="sng" w="19050">
              <a:solidFill>
                <a:srgbClr val="CC0000"/>
              </a:solidFill>
              <a:prstDash val="solid"/>
              <a:round/>
              <a:headEnd len="med" w="med" type="none"/>
              <a:tailEnd len="med" w="med" type="none"/>
            </a:ln>
          </p:spPr>
        </p:cxnSp>
      </p:grpSp>
      <p:sp>
        <p:nvSpPr>
          <p:cNvPr id="469" name="Google Shape;469;p29"/>
          <p:cNvSpPr/>
          <p:nvPr/>
        </p:nvSpPr>
        <p:spPr>
          <a:xfrm>
            <a:off x="6077110" y="3428583"/>
            <a:ext cx="407700" cy="393600"/>
          </a:xfrm>
          <a:prstGeom prst="rect">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nvGrpSpPr>
          <p:cNvPr id="470" name="Google Shape;470;p29"/>
          <p:cNvGrpSpPr/>
          <p:nvPr/>
        </p:nvGrpSpPr>
        <p:grpSpPr>
          <a:xfrm>
            <a:off x="4716275" y="2009967"/>
            <a:ext cx="982425" cy="807900"/>
            <a:chOff x="4540550" y="1751192"/>
            <a:chExt cx="982425" cy="807900"/>
          </a:xfrm>
        </p:grpSpPr>
        <p:sp>
          <p:nvSpPr>
            <p:cNvPr id="471" name="Google Shape;471;p29"/>
            <p:cNvSpPr/>
            <p:nvPr/>
          </p:nvSpPr>
          <p:spPr>
            <a:xfrm>
              <a:off x="4828050" y="1751192"/>
              <a:ext cx="407700" cy="8079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72" name="Google Shape;472;p29"/>
            <p:cNvSpPr/>
            <p:nvPr/>
          </p:nvSpPr>
          <p:spPr>
            <a:xfrm>
              <a:off x="5240375" y="2165488"/>
              <a:ext cx="282600" cy="393600"/>
            </a:xfrm>
            <a:prstGeom prst="rtTriangle">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73" name="Google Shape;473;p29"/>
            <p:cNvSpPr/>
            <p:nvPr/>
          </p:nvSpPr>
          <p:spPr>
            <a:xfrm flipH="1">
              <a:off x="4540550" y="2165488"/>
              <a:ext cx="282600" cy="393600"/>
            </a:xfrm>
            <a:prstGeom prst="rtTriangle">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sp>
        <p:nvSpPr>
          <p:cNvPr id="474" name="Google Shape;474;p29"/>
          <p:cNvSpPr/>
          <p:nvPr/>
        </p:nvSpPr>
        <p:spPr>
          <a:xfrm>
            <a:off x="5751238" y="2800650"/>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cxnSp>
        <p:nvCxnSpPr>
          <p:cNvPr id="475" name="Google Shape;475;p29"/>
          <p:cNvCxnSpPr>
            <a:endCxn id="471" idx="0"/>
          </p:cNvCxnSpPr>
          <p:nvPr/>
        </p:nvCxnSpPr>
        <p:spPr>
          <a:xfrm flipH="1">
            <a:off x="5207625" y="1451967"/>
            <a:ext cx="4800" cy="558000"/>
          </a:xfrm>
          <a:prstGeom prst="straightConnector1">
            <a:avLst/>
          </a:prstGeom>
          <a:noFill/>
          <a:ln cap="flat" cmpd="sng" w="19050">
            <a:solidFill>
              <a:srgbClr val="000000"/>
            </a:solidFill>
            <a:prstDash val="solid"/>
            <a:round/>
            <a:headEnd len="med" w="med" type="none"/>
            <a:tailEnd len="med" w="med" type="none"/>
          </a:ln>
        </p:spPr>
      </p:cxnSp>
      <p:sp>
        <p:nvSpPr>
          <p:cNvPr id="476" name="Google Shape;476;p29"/>
          <p:cNvSpPr/>
          <p:nvPr/>
        </p:nvSpPr>
        <p:spPr>
          <a:xfrm>
            <a:off x="5163488" y="1911225"/>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77" name="Google Shape;477;p29"/>
          <p:cNvSpPr/>
          <p:nvPr/>
        </p:nvSpPr>
        <p:spPr>
          <a:xfrm>
            <a:off x="5163488" y="1821213"/>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78" name="Google Shape;478;p29"/>
          <p:cNvSpPr/>
          <p:nvPr/>
        </p:nvSpPr>
        <p:spPr>
          <a:xfrm>
            <a:off x="5163488" y="1745500"/>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nvGrpSpPr>
          <p:cNvPr id="479" name="Google Shape;479;p29"/>
          <p:cNvGrpSpPr/>
          <p:nvPr/>
        </p:nvGrpSpPr>
        <p:grpSpPr>
          <a:xfrm>
            <a:off x="7723733" y="1188864"/>
            <a:ext cx="282489" cy="319135"/>
            <a:chOff x="503514" y="1719948"/>
            <a:chExt cx="399900" cy="409200"/>
          </a:xfrm>
        </p:grpSpPr>
        <p:sp>
          <p:nvSpPr>
            <p:cNvPr id="480" name="Google Shape;480;p29"/>
            <p:cNvSpPr/>
            <p:nvPr/>
          </p:nvSpPr>
          <p:spPr>
            <a:xfrm rot="10800000">
              <a:off x="503514" y="1719948"/>
              <a:ext cx="399900" cy="395400"/>
            </a:xfrm>
            <a:prstGeom prst="pie">
              <a:avLst>
                <a:gd fmla="val 0" name="adj1"/>
                <a:gd fmla="val 10800000" name="adj2"/>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81" name="Google Shape;481;p29"/>
            <p:cNvCxnSpPr>
              <a:stCxn id="480" idx="2"/>
            </p:cNvCxnSpPr>
            <p:nvPr/>
          </p:nvCxnSpPr>
          <p:spPr>
            <a:xfrm flipH="1">
              <a:off x="705114" y="1917648"/>
              <a:ext cx="198300" cy="208800"/>
            </a:xfrm>
            <a:prstGeom prst="straightConnector1">
              <a:avLst/>
            </a:prstGeom>
            <a:noFill/>
            <a:ln cap="flat" cmpd="sng" w="19050">
              <a:solidFill>
                <a:srgbClr val="CC0000"/>
              </a:solidFill>
              <a:prstDash val="solid"/>
              <a:round/>
              <a:headEnd len="med" w="med" type="none"/>
              <a:tailEnd len="med" w="med" type="none"/>
            </a:ln>
          </p:spPr>
        </p:cxnSp>
        <p:cxnSp>
          <p:nvCxnSpPr>
            <p:cNvPr id="482" name="Google Shape;482;p29"/>
            <p:cNvCxnSpPr>
              <a:stCxn id="480" idx="0"/>
            </p:cNvCxnSpPr>
            <p:nvPr/>
          </p:nvCxnSpPr>
          <p:spPr>
            <a:xfrm>
              <a:off x="503514" y="1917648"/>
              <a:ext cx="201600" cy="211500"/>
            </a:xfrm>
            <a:prstGeom prst="straightConnector1">
              <a:avLst/>
            </a:prstGeom>
            <a:noFill/>
            <a:ln cap="flat" cmpd="sng" w="19050">
              <a:solidFill>
                <a:srgbClr val="CC0000"/>
              </a:solidFill>
              <a:prstDash val="solid"/>
              <a:round/>
              <a:headEnd len="med" w="med" type="none"/>
              <a:tailEnd len="med" w="med" type="none"/>
            </a:ln>
          </p:spPr>
        </p:cxnSp>
        <p:cxnSp>
          <p:nvCxnSpPr>
            <p:cNvPr id="483" name="Google Shape;483;p29"/>
            <p:cNvCxnSpPr/>
            <p:nvPr/>
          </p:nvCxnSpPr>
          <p:spPr>
            <a:xfrm flipH="1">
              <a:off x="704878" y="1916089"/>
              <a:ext cx="66300" cy="205500"/>
            </a:xfrm>
            <a:prstGeom prst="straightConnector1">
              <a:avLst/>
            </a:prstGeom>
            <a:noFill/>
            <a:ln cap="flat" cmpd="sng" w="19050">
              <a:solidFill>
                <a:srgbClr val="CC0000"/>
              </a:solidFill>
              <a:prstDash val="solid"/>
              <a:round/>
              <a:headEnd len="med" w="med" type="none"/>
              <a:tailEnd len="med" w="med" type="none"/>
            </a:ln>
          </p:spPr>
        </p:cxnSp>
        <p:cxnSp>
          <p:nvCxnSpPr>
            <p:cNvPr id="484" name="Google Shape;484;p29"/>
            <p:cNvCxnSpPr/>
            <p:nvPr/>
          </p:nvCxnSpPr>
          <p:spPr>
            <a:xfrm>
              <a:off x="620631" y="1915490"/>
              <a:ext cx="84300" cy="209400"/>
            </a:xfrm>
            <a:prstGeom prst="straightConnector1">
              <a:avLst/>
            </a:prstGeom>
            <a:noFill/>
            <a:ln cap="flat" cmpd="sng" w="19050">
              <a:solidFill>
                <a:srgbClr val="CC0000"/>
              </a:solidFill>
              <a:prstDash val="solid"/>
              <a:round/>
              <a:headEnd len="med" w="med" type="none"/>
              <a:tailEnd len="med" w="med" type="none"/>
            </a:ln>
          </p:spPr>
        </p:cxnSp>
      </p:grpSp>
      <p:sp>
        <p:nvSpPr>
          <p:cNvPr id="485" name="Google Shape;485;p29"/>
          <p:cNvSpPr/>
          <p:nvPr/>
        </p:nvSpPr>
        <p:spPr>
          <a:xfrm rot="10800000">
            <a:off x="7992635" y="1936608"/>
            <a:ext cx="407700" cy="572700"/>
          </a:xfrm>
          <a:prstGeom prst="triangle">
            <a:avLst>
              <a:gd fmla="val 50000" name="adj"/>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86" name="Google Shape;486;p29"/>
          <p:cNvSpPr/>
          <p:nvPr/>
        </p:nvSpPr>
        <p:spPr>
          <a:xfrm rot="10800000">
            <a:off x="7661125" y="2454088"/>
            <a:ext cx="407700" cy="3936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nvGrpSpPr>
          <p:cNvPr id="487" name="Google Shape;487;p29"/>
          <p:cNvGrpSpPr/>
          <p:nvPr/>
        </p:nvGrpSpPr>
        <p:grpSpPr>
          <a:xfrm>
            <a:off x="7373763" y="4196067"/>
            <a:ext cx="982425" cy="807900"/>
            <a:chOff x="4540550" y="1751192"/>
            <a:chExt cx="982425" cy="807900"/>
          </a:xfrm>
        </p:grpSpPr>
        <p:sp>
          <p:nvSpPr>
            <p:cNvPr id="488" name="Google Shape;488;p29"/>
            <p:cNvSpPr/>
            <p:nvPr/>
          </p:nvSpPr>
          <p:spPr>
            <a:xfrm>
              <a:off x="4828050" y="1751192"/>
              <a:ext cx="407700" cy="807900"/>
            </a:xfrm>
            <a:prstGeom prst="rect">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89" name="Google Shape;489;p29"/>
            <p:cNvSpPr/>
            <p:nvPr/>
          </p:nvSpPr>
          <p:spPr>
            <a:xfrm>
              <a:off x="5240375" y="2165488"/>
              <a:ext cx="282600" cy="393600"/>
            </a:xfrm>
            <a:prstGeom prst="rtTriangle">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90" name="Google Shape;490;p29"/>
            <p:cNvSpPr/>
            <p:nvPr/>
          </p:nvSpPr>
          <p:spPr>
            <a:xfrm flipH="1">
              <a:off x="4540550" y="2165488"/>
              <a:ext cx="282600" cy="393600"/>
            </a:xfrm>
            <a:prstGeom prst="rtTriangle">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sp>
        <p:nvSpPr>
          <p:cNvPr id="491" name="Google Shape;491;p29"/>
          <p:cNvSpPr/>
          <p:nvPr/>
        </p:nvSpPr>
        <p:spPr>
          <a:xfrm>
            <a:off x="7106185" y="2785308"/>
            <a:ext cx="407700" cy="393600"/>
          </a:xfrm>
          <a:prstGeom prst="rect">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492" name="Google Shape;492;p29"/>
          <p:cNvSpPr/>
          <p:nvPr/>
        </p:nvSpPr>
        <p:spPr>
          <a:xfrm>
            <a:off x="8068835" y="3109958"/>
            <a:ext cx="407700" cy="393600"/>
          </a:xfrm>
          <a:prstGeom prst="rect">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grpSp>
        <p:nvGrpSpPr>
          <p:cNvPr id="493" name="Google Shape;493;p29"/>
          <p:cNvGrpSpPr/>
          <p:nvPr/>
        </p:nvGrpSpPr>
        <p:grpSpPr>
          <a:xfrm rot="-5400000">
            <a:off x="7259256" y="3579485"/>
            <a:ext cx="282489" cy="319135"/>
            <a:chOff x="503514" y="1719948"/>
            <a:chExt cx="399900" cy="409200"/>
          </a:xfrm>
        </p:grpSpPr>
        <p:sp>
          <p:nvSpPr>
            <p:cNvPr id="494" name="Google Shape;494;p29"/>
            <p:cNvSpPr/>
            <p:nvPr/>
          </p:nvSpPr>
          <p:spPr>
            <a:xfrm rot="10800000">
              <a:off x="503514" y="1719948"/>
              <a:ext cx="399900" cy="395400"/>
            </a:xfrm>
            <a:prstGeom prst="pie">
              <a:avLst>
                <a:gd fmla="val 0" name="adj1"/>
                <a:gd fmla="val 10800000" name="adj2"/>
              </a:avLst>
            </a:prstGeom>
            <a:noFill/>
            <a:ln cap="flat" cmpd="sng" w="19050">
              <a:solidFill>
                <a:srgbClr val="CC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95" name="Google Shape;495;p29"/>
            <p:cNvCxnSpPr>
              <a:stCxn id="494" idx="2"/>
            </p:cNvCxnSpPr>
            <p:nvPr/>
          </p:nvCxnSpPr>
          <p:spPr>
            <a:xfrm rot="5400000">
              <a:off x="699864" y="1922898"/>
              <a:ext cx="208800" cy="198300"/>
            </a:xfrm>
            <a:prstGeom prst="straightConnector1">
              <a:avLst/>
            </a:prstGeom>
            <a:noFill/>
            <a:ln cap="flat" cmpd="sng" w="19050">
              <a:solidFill>
                <a:srgbClr val="CC0000"/>
              </a:solidFill>
              <a:prstDash val="solid"/>
              <a:round/>
              <a:headEnd len="med" w="med" type="none"/>
              <a:tailEnd len="med" w="med" type="none"/>
            </a:ln>
          </p:spPr>
        </p:cxnSp>
        <p:cxnSp>
          <p:nvCxnSpPr>
            <p:cNvPr id="496" name="Google Shape;496;p29"/>
            <p:cNvCxnSpPr>
              <a:stCxn id="494" idx="0"/>
            </p:cNvCxnSpPr>
            <p:nvPr/>
          </p:nvCxnSpPr>
          <p:spPr>
            <a:xfrm flipH="1" rot="-5400000">
              <a:off x="498564" y="1922598"/>
              <a:ext cx="211500" cy="201600"/>
            </a:xfrm>
            <a:prstGeom prst="straightConnector1">
              <a:avLst/>
            </a:prstGeom>
            <a:noFill/>
            <a:ln cap="flat" cmpd="sng" w="19050">
              <a:solidFill>
                <a:srgbClr val="CC0000"/>
              </a:solidFill>
              <a:prstDash val="solid"/>
              <a:round/>
              <a:headEnd len="med" w="med" type="none"/>
              <a:tailEnd len="med" w="med" type="none"/>
            </a:ln>
          </p:spPr>
        </p:cxnSp>
        <p:cxnSp>
          <p:nvCxnSpPr>
            <p:cNvPr id="497" name="Google Shape;497;p29"/>
            <p:cNvCxnSpPr/>
            <p:nvPr/>
          </p:nvCxnSpPr>
          <p:spPr>
            <a:xfrm flipH="1">
              <a:off x="704878" y="1916089"/>
              <a:ext cx="66300" cy="205500"/>
            </a:xfrm>
            <a:prstGeom prst="straightConnector1">
              <a:avLst/>
            </a:prstGeom>
            <a:noFill/>
            <a:ln cap="flat" cmpd="sng" w="19050">
              <a:solidFill>
                <a:srgbClr val="CC0000"/>
              </a:solidFill>
              <a:prstDash val="solid"/>
              <a:round/>
              <a:headEnd len="med" w="med" type="none"/>
              <a:tailEnd len="med" w="med" type="none"/>
            </a:ln>
          </p:spPr>
        </p:cxnSp>
        <p:cxnSp>
          <p:nvCxnSpPr>
            <p:cNvPr id="498" name="Google Shape;498;p29"/>
            <p:cNvCxnSpPr/>
            <p:nvPr/>
          </p:nvCxnSpPr>
          <p:spPr>
            <a:xfrm>
              <a:off x="620631" y="1915490"/>
              <a:ext cx="84300" cy="209400"/>
            </a:xfrm>
            <a:prstGeom prst="straightConnector1">
              <a:avLst/>
            </a:prstGeom>
            <a:noFill/>
            <a:ln cap="flat" cmpd="sng" w="19050">
              <a:solidFill>
                <a:srgbClr val="CC0000"/>
              </a:solidFill>
              <a:prstDash val="solid"/>
              <a:round/>
              <a:headEnd len="med" w="med" type="none"/>
              <a:tailEnd len="med" w="med" type="none"/>
            </a:ln>
          </p:spPr>
        </p:cxnSp>
      </p:grpSp>
      <p:sp>
        <p:nvSpPr>
          <p:cNvPr id="499" name="Google Shape;499;p29"/>
          <p:cNvSpPr/>
          <p:nvPr/>
        </p:nvSpPr>
        <p:spPr>
          <a:xfrm>
            <a:off x="8149963" y="1838538"/>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0" name="Google Shape;500;p29"/>
          <p:cNvSpPr/>
          <p:nvPr/>
        </p:nvSpPr>
        <p:spPr>
          <a:xfrm>
            <a:off x="7818475" y="2364088"/>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1" name="Google Shape;501;p29"/>
          <p:cNvSpPr/>
          <p:nvPr/>
        </p:nvSpPr>
        <p:spPr>
          <a:xfrm>
            <a:off x="7818475" y="2274075"/>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2" name="Google Shape;502;p29"/>
          <p:cNvSpPr/>
          <p:nvPr/>
        </p:nvSpPr>
        <p:spPr>
          <a:xfrm>
            <a:off x="7818475" y="2198363"/>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3" name="Google Shape;503;p29"/>
          <p:cNvSpPr/>
          <p:nvPr/>
        </p:nvSpPr>
        <p:spPr>
          <a:xfrm rot="5266992">
            <a:off x="2099000" y="2497230"/>
            <a:ext cx="93070" cy="9006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4" name="Google Shape;504;p29"/>
          <p:cNvSpPr/>
          <p:nvPr/>
        </p:nvSpPr>
        <p:spPr>
          <a:xfrm rot="5266992">
            <a:off x="2174661" y="2494429"/>
            <a:ext cx="93070" cy="9006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5" name="Google Shape;505;p29"/>
          <p:cNvSpPr/>
          <p:nvPr/>
        </p:nvSpPr>
        <p:spPr>
          <a:xfrm>
            <a:off x="5751238" y="2714050"/>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6" name="Google Shape;506;p29"/>
          <p:cNvSpPr/>
          <p:nvPr/>
        </p:nvSpPr>
        <p:spPr>
          <a:xfrm>
            <a:off x="5751238" y="2638338"/>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7" name="Google Shape;507;p29"/>
          <p:cNvSpPr/>
          <p:nvPr/>
        </p:nvSpPr>
        <p:spPr>
          <a:xfrm rot="5400000">
            <a:off x="2094219" y="3013319"/>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8" name="Google Shape;508;p29"/>
          <p:cNvSpPr/>
          <p:nvPr/>
        </p:nvSpPr>
        <p:spPr>
          <a:xfrm rot="5400000">
            <a:off x="2169931" y="3013319"/>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09" name="Google Shape;509;p29"/>
          <p:cNvSpPr/>
          <p:nvPr/>
        </p:nvSpPr>
        <p:spPr>
          <a:xfrm rot="10800000">
            <a:off x="7818475" y="2854225"/>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10" name="Google Shape;510;p29"/>
          <p:cNvSpPr/>
          <p:nvPr/>
        </p:nvSpPr>
        <p:spPr>
          <a:xfrm rot="10800000">
            <a:off x="7818475" y="2944238"/>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11" name="Google Shape;511;p29"/>
          <p:cNvSpPr/>
          <p:nvPr/>
        </p:nvSpPr>
        <p:spPr>
          <a:xfrm rot="10800000">
            <a:off x="7818475" y="3019950"/>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12" name="Google Shape;512;p29"/>
          <p:cNvSpPr/>
          <p:nvPr/>
        </p:nvSpPr>
        <p:spPr>
          <a:xfrm>
            <a:off x="7555600" y="3747625"/>
            <a:ext cx="315625" cy="452425"/>
          </a:xfrm>
          <a:custGeom>
            <a:rect b="b" l="l" r="r" t="t"/>
            <a:pathLst>
              <a:path extrusionOk="0" h="18097" w="12625">
                <a:moveTo>
                  <a:pt x="12382" y="18097"/>
                </a:moveTo>
                <a:cubicBezTo>
                  <a:pt x="12223" y="15557"/>
                  <a:pt x="13494" y="5873"/>
                  <a:pt x="11430" y="2857"/>
                </a:cubicBezTo>
                <a:cubicBezTo>
                  <a:pt x="9366" y="-159"/>
                  <a:pt x="1905" y="476"/>
                  <a:pt x="0" y="0"/>
                </a:cubicBezTo>
              </a:path>
            </a:pathLst>
          </a:custGeom>
          <a:noFill/>
          <a:ln cap="flat" cmpd="sng" w="19050">
            <a:solidFill>
              <a:srgbClr val="000000"/>
            </a:solidFill>
            <a:prstDash val="solid"/>
            <a:round/>
            <a:headEnd len="med" w="med" type="none"/>
            <a:tailEnd len="med" w="med" type="none"/>
          </a:ln>
        </p:spPr>
      </p:sp>
      <p:sp>
        <p:nvSpPr>
          <p:cNvPr id="513" name="Google Shape;513;p29"/>
          <p:cNvSpPr/>
          <p:nvPr/>
        </p:nvSpPr>
        <p:spPr>
          <a:xfrm>
            <a:off x="8149975" y="1750025"/>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14" name="Google Shape;514;p29"/>
          <p:cNvSpPr/>
          <p:nvPr/>
        </p:nvSpPr>
        <p:spPr>
          <a:xfrm>
            <a:off x="8149975" y="1674313"/>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15" name="Google Shape;515;p29"/>
          <p:cNvSpPr txBox="1"/>
          <p:nvPr>
            <p:ph idx="1" type="body"/>
          </p:nvPr>
        </p:nvSpPr>
        <p:spPr>
          <a:xfrm>
            <a:off x="499575" y="3165663"/>
            <a:ext cx="1364400" cy="652500"/>
          </a:xfrm>
          <a:prstGeom prst="rect">
            <a:avLst/>
          </a:prstGeom>
        </p:spPr>
        <p:txBody>
          <a:bodyPr anchorCtr="0" anchor="t" bIns="91425" lIns="91425" spcFirstLastPara="1" rIns="91425" wrap="square" tIns="91425">
            <a:normAutofit fontScale="92500"/>
          </a:bodyPr>
          <a:lstStyle/>
          <a:p>
            <a:pPr indent="0" lvl="0" marL="0" rtl="0" algn="r">
              <a:spcBef>
                <a:spcPts val="0"/>
              </a:spcBef>
              <a:spcAft>
                <a:spcPts val="0"/>
              </a:spcAft>
              <a:buNone/>
            </a:pPr>
            <a:r>
              <a:rPr b="1" lang="en" sz="1200">
                <a:solidFill>
                  <a:srgbClr val="CC0000"/>
                </a:solidFill>
                <a:latin typeface="Open Sans"/>
                <a:ea typeface="Open Sans"/>
                <a:cs typeface="Open Sans"/>
                <a:sym typeface="Open Sans"/>
              </a:rPr>
              <a:t>Drogue</a:t>
            </a:r>
            <a:endParaRPr b="1" sz="1200">
              <a:solidFill>
                <a:srgbClr val="CC0000"/>
              </a:solidFill>
              <a:latin typeface="Open Sans"/>
              <a:ea typeface="Open Sans"/>
              <a:cs typeface="Open Sans"/>
              <a:sym typeface="Open Sans"/>
            </a:endParaRPr>
          </a:p>
          <a:p>
            <a:pPr indent="0" lvl="0" marL="0" rtl="0" algn="r">
              <a:spcBef>
                <a:spcPts val="0"/>
              </a:spcBef>
              <a:spcAft>
                <a:spcPts val="0"/>
              </a:spcAft>
              <a:buNone/>
            </a:pPr>
            <a:r>
              <a:rPr b="1" lang="en" sz="1200">
                <a:solidFill>
                  <a:srgbClr val="CC0000"/>
                </a:solidFill>
                <a:latin typeface="Open Sans"/>
                <a:ea typeface="Open Sans"/>
                <a:cs typeface="Open Sans"/>
                <a:sym typeface="Open Sans"/>
              </a:rPr>
              <a:t>Parachute + Bag</a:t>
            </a:r>
            <a:endParaRPr b="1" sz="1200">
              <a:solidFill>
                <a:srgbClr val="CC0000"/>
              </a:solidFill>
              <a:latin typeface="Open Sans"/>
              <a:ea typeface="Open Sans"/>
              <a:cs typeface="Open Sans"/>
              <a:sym typeface="Open Sans"/>
            </a:endParaRPr>
          </a:p>
        </p:txBody>
      </p:sp>
      <p:sp>
        <p:nvSpPr>
          <p:cNvPr id="516" name="Google Shape;516;p29"/>
          <p:cNvSpPr txBox="1"/>
          <p:nvPr>
            <p:ph idx="1" type="body"/>
          </p:nvPr>
        </p:nvSpPr>
        <p:spPr>
          <a:xfrm>
            <a:off x="4334975" y="717150"/>
            <a:ext cx="2328000" cy="393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000000"/>
                </a:solidFill>
                <a:latin typeface="Open Sans"/>
                <a:ea typeface="Open Sans"/>
                <a:cs typeface="Open Sans"/>
                <a:sym typeface="Open Sans"/>
              </a:rPr>
              <a:t>Drogue Deployment:</a:t>
            </a:r>
            <a:endParaRPr b="1" sz="1200">
              <a:solidFill>
                <a:srgbClr val="000000"/>
              </a:solidFill>
              <a:latin typeface="Open Sans"/>
              <a:ea typeface="Open Sans"/>
              <a:cs typeface="Open Sans"/>
              <a:sym typeface="Open Sans"/>
            </a:endParaRPr>
          </a:p>
        </p:txBody>
      </p:sp>
      <p:sp>
        <p:nvSpPr>
          <p:cNvPr id="517" name="Google Shape;517;p29"/>
          <p:cNvSpPr txBox="1"/>
          <p:nvPr>
            <p:ph idx="1" type="body"/>
          </p:nvPr>
        </p:nvSpPr>
        <p:spPr>
          <a:xfrm>
            <a:off x="6816975" y="733079"/>
            <a:ext cx="1694100" cy="393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000000"/>
                </a:solidFill>
                <a:latin typeface="Open Sans"/>
                <a:ea typeface="Open Sans"/>
                <a:cs typeface="Open Sans"/>
                <a:sym typeface="Open Sans"/>
              </a:rPr>
              <a:t>Main Deployment:</a:t>
            </a:r>
            <a:endParaRPr b="1" sz="1200">
              <a:solidFill>
                <a:srgbClr val="000000"/>
              </a:solidFill>
              <a:latin typeface="Open Sans"/>
              <a:ea typeface="Open Sans"/>
              <a:cs typeface="Open Sans"/>
              <a:sym typeface="Open Sans"/>
            </a:endParaRPr>
          </a:p>
        </p:txBody>
      </p:sp>
      <p:cxnSp>
        <p:nvCxnSpPr>
          <p:cNvPr id="518" name="Google Shape;518;p29"/>
          <p:cNvCxnSpPr/>
          <p:nvPr/>
        </p:nvCxnSpPr>
        <p:spPr>
          <a:xfrm flipH="1">
            <a:off x="4291975" y="807625"/>
            <a:ext cx="9300" cy="4249200"/>
          </a:xfrm>
          <a:prstGeom prst="straightConnector1">
            <a:avLst/>
          </a:prstGeom>
          <a:noFill/>
          <a:ln cap="flat" cmpd="sng" w="19050">
            <a:solidFill>
              <a:srgbClr val="000000"/>
            </a:solidFill>
            <a:prstDash val="dash"/>
            <a:round/>
            <a:headEnd len="med" w="med" type="none"/>
            <a:tailEnd len="med" w="med" type="none"/>
          </a:ln>
        </p:spPr>
      </p:cxnSp>
      <p:cxnSp>
        <p:nvCxnSpPr>
          <p:cNvPr id="519" name="Google Shape;519;p29"/>
          <p:cNvCxnSpPr/>
          <p:nvPr/>
        </p:nvCxnSpPr>
        <p:spPr>
          <a:xfrm flipH="1">
            <a:off x="6790838" y="807625"/>
            <a:ext cx="9300" cy="4249200"/>
          </a:xfrm>
          <a:prstGeom prst="straightConnector1">
            <a:avLst/>
          </a:prstGeom>
          <a:noFill/>
          <a:ln cap="flat" cmpd="sng" w="19050">
            <a:solidFill>
              <a:srgbClr val="000000"/>
            </a:solidFill>
            <a:prstDash val="dash"/>
            <a:round/>
            <a:headEnd len="med" w="med" type="none"/>
            <a:tailEnd len="med" w="med" type="none"/>
          </a:ln>
        </p:spPr>
      </p:cxnSp>
      <p:sp>
        <p:nvSpPr>
          <p:cNvPr id="520" name="Google Shape;520;p29"/>
          <p:cNvSpPr/>
          <p:nvPr/>
        </p:nvSpPr>
        <p:spPr>
          <a:xfrm>
            <a:off x="576638" y="1027213"/>
            <a:ext cx="93000" cy="90000"/>
          </a:xfrm>
          <a:prstGeom prst="ellipse">
            <a:avLst/>
          </a:prstGeom>
          <a:solidFill>
            <a:srgbClr val="A4C2F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21" name="Google Shape;521;p29"/>
          <p:cNvSpPr/>
          <p:nvPr/>
        </p:nvSpPr>
        <p:spPr>
          <a:xfrm>
            <a:off x="576650" y="1350750"/>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22" name="Google Shape;522;p29"/>
          <p:cNvSpPr/>
          <p:nvPr/>
        </p:nvSpPr>
        <p:spPr>
          <a:xfrm>
            <a:off x="576650" y="1275038"/>
            <a:ext cx="93000" cy="90000"/>
          </a:xfrm>
          <a:prstGeom prst="ellipse">
            <a:avLst/>
          </a:prstGeom>
          <a:solidFill>
            <a:srgbClr val="6AA84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23" name="Google Shape;523;p29"/>
          <p:cNvSpPr txBox="1"/>
          <p:nvPr>
            <p:ph idx="1" type="body"/>
          </p:nvPr>
        </p:nvSpPr>
        <p:spPr>
          <a:xfrm>
            <a:off x="619088" y="875425"/>
            <a:ext cx="982500" cy="393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6D9EEB"/>
                </a:solidFill>
                <a:latin typeface="Open Sans"/>
                <a:ea typeface="Open Sans"/>
                <a:cs typeface="Open Sans"/>
                <a:sym typeface="Open Sans"/>
              </a:rPr>
              <a:t>Quicklink</a:t>
            </a:r>
            <a:endParaRPr b="1" sz="1200">
              <a:solidFill>
                <a:srgbClr val="6D9EEB"/>
              </a:solidFill>
              <a:latin typeface="Open Sans"/>
              <a:ea typeface="Open Sans"/>
              <a:cs typeface="Open Sans"/>
              <a:sym typeface="Open Sans"/>
            </a:endParaRPr>
          </a:p>
        </p:txBody>
      </p:sp>
      <p:sp>
        <p:nvSpPr>
          <p:cNvPr id="524" name="Google Shape;524;p29"/>
          <p:cNvSpPr txBox="1"/>
          <p:nvPr>
            <p:ph idx="1" type="body"/>
          </p:nvPr>
        </p:nvSpPr>
        <p:spPr>
          <a:xfrm>
            <a:off x="641363" y="1175388"/>
            <a:ext cx="982500" cy="393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b="1" lang="en" sz="1200">
                <a:solidFill>
                  <a:srgbClr val="6AA84F"/>
                </a:solidFill>
                <a:latin typeface="Open Sans"/>
                <a:ea typeface="Open Sans"/>
                <a:cs typeface="Open Sans"/>
                <a:sym typeface="Open Sans"/>
              </a:rPr>
              <a:t>Swivel</a:t>
            </a:r>
            <a:endParaRPr b="1" sz="1200">
              <a:solidFill>
                <a:srgbClr val="6AA84F"/>
              </a:solidFill>
              <a:latin typeface="Open Sans"/>
              <a:ea typeface="Open Sans"/>
              <a:cs typeface="Open Sans"/>
              <a:sym typeface="Open Sans"/>
            </a:endParaRPr>
          </a:p>
        </p:txBody>
      </p:sp>
      <p:sp>
        <p:nvSpPr>
          <p:cNvPr id="525" name="Google Shape;525;p29"/>
          <p:cNvSpPr txBox="1"/>
          <p:nvPr>
            <p:ph idx="1" type="body"/>
          </p:nvPr>
        </p:nvSpPr>
        <p:spPr>
          <a:xfrm>
            <a:off x="475457" y="1616994"/>
            <a:ext cx="1364400" cy="3771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r>
              <a:rPr lang="en" sz="1100">
                <a:solidFill>
                  <a:srgbClr val="000000"/>
                </a:solidFill>
              </a:rPr>
              <a:t>Cone Riser</a:t>
            </a:r>
            <a:endParaRPr sz="1100">
              <a:solidFill>
                <a:srgbClr val="000000"/>
              </a:solidFill>
            </a:endParaRPr>
          </a:p>
        </p:txBody>
      </p:sp>
      <p:sp>
        <p:nvSpPr>
          <p:cNvPr id="526" name="Google Shape;526;p29"/>
          <p:cNvSpPr txBox="1"/>
          <p:nvPr>
            <p:ph idx="1" type="body"/>
          </p:nvPr>
        </p:nvSpPr>
        <p:spPr>
          <a:xfrm>
            <a:off x="771500" y="2214150"/>
            <a:ext cx="1364400" cy="3771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r>
              <a:rPr lang="en" sz="1100">
                <a:solidFill>
                  <a:srgbClr val="000000"/>
                </a:solidFill>
              </a:rPr>
              <a:t>Main Bag Riser</a:t>
            </a:r>
            <a:endParaRPr sz="1100">
              <a:solidFill>
                <a:srgbClr val="000000"/>
              </a:solidFill>
            </a:endParaRPr>
          </a:p>
        </p:txBody>
      </p:sp>
      <p:sp>
        <p:nvSpPr>
          <p:cNvPr id="527" name="Google Shape;527;p29"/>
          <p:cNvSpPr txBox="1"/>
          <p:nvPr>
            <p:ph idx="1" type="body"/>
          </p:nvPr>
        </p:nvSpPr>
        <p:spPr>
          <a:xfrm>
            <a:off x="2932725" y="1969169"/>
            <a:ext cx="1364400" cy="377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100">
                <a:solidFill>
                  <a:srgbClr val="000000"/>
                </a:solidFill>
              </a:rPr>
              <a:t>Main MPT Riser</a:t>
            </a:r>
            <a:endParaRPr sz="1100">
              <a:solidFill>
                <a:srgbClr val="000000"/>
              </a:solidFill>
            </a:endParaRPr>
          </a:p>
        </p:txBody>
      </p:sp>
      <p:sp>
        <p:nvSpPr>
          <p:cNvPr id="528" name="Google Shape;528;p29"/>
          <p:cNvSpPr txBox="1"/>
          <p:nvPr>
            <p:ph idx="1" type="body"/>
          </p:nvPr>
        </p:nvSpPr>
        <p:spPr>
          <a:xfrm>
            <a:off x="2822500" y="3412200"/>
            <a:ext cx="1595700" cy="377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100">
                <a:solidFill>
                  <a:srgbClr val="000000"/>
                </a:solidFill>
              </a:rPr>
              <a:t>Drogue MPT Riser</a:t>
            </a:r>
            <a:endParaRPr sz="1100">
              <a:solidFill>
                <a:srgbClr val="000000"/>
              </a:solidFill>
            </a:endParaRPr>
          </a:p>
        </p:txBody>
      </p:sp>
      <p:sp>
        <p:nvSpPr>
          <p:cNvPr id="529" name="Google Shape;529;p29"/>
          <p:cNvSpPr txBox="1"/>
          <p:nvPr>
            <p:ph idx="1" type="body"/>
          </p:nvPr>
        </p:nvSpPr>
        <p:spPr>
          <a:xfrm>
            <a:off x="509544" y="2987846"/>
            <a:ext cx="1595700" cy="377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100">
                <a:solidFill>
                  <a:srgbClr val="000000"/>
                </a:solidFill>
              </a:rPr>
              <a:t>Drogue Bag Riser</a:t>
            </a:r>
            <a:endParaRPr sz="1100">
              <a:solidFill>
                <a:srgbClr val="000000"/>
              </a:solidFill>
            </a:endParaRPr>
          </a:p>
        </p:txBody>
      </p:sp>
      <p:sp>
        <p:nvSpPr>
          <p:cNvPr id="530" name="Google Shape;530;p29"/>
          <p:cNvSpPr txBox="1"/>
          <p:nvPr>
            <p:ph idx="1" type="body"/>
          </p:nvPr>
        </p:nvSpPr>
        <p:spPr>
          <a:xfrm>
            <a:off x="1084475" y="3636425"/>
            <a:ext cx="1098900" cy="377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100">
                <a:solidFill>
                  <a:srgbClr val="000000"/>
                </a:solidFill>
              </a:rPr>
              <a:t>Motor Riser</a:t>
            </a:r>
            <a:endParaRPr sz="1100">
              <a:solidFill>
                <a:srgbClr val="000000"/>
              </a:solidFill>
            </a:endParaRPr>
          </a:p>
        </p:txBody>
      </p:sp>
      <p:sp>
        <p:nvSpPr>
          <p:cNvPr id="531" name="Google Shape;531;p29"/>
          <p:cNvSpPr/>
          <p:nvPr/>
        </p:nvSpPr>
        <p:spPr>
          <a:xfrm>
            <a:off x="1800250" y="1732811"/>
            <a:ext cx="219000" cy="138600"/>
          </a:xfrm>
          <a:prstGeom prst="rightArrow">
            <a:avLst>
              <a:gd fmla="val 50000" name="adj1"/>
              <a:gd fmla="val 50000" name="adj2"/>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32" name="Google Shape;532;p29"/>
          <p:cNvSpPr/>
          <p:nvPr/>
        </p:nvSpPr>
        <p:spPr>
          <a:xfrm>
            <a:off x="1798025" y="3119498"/>
            <a:ext cx="219000" cy="138600"/>
          </a:xfrm>
          <a:prstGeom prst="rightArrow">
            <a:avLst>
              <a:gd fmla="val 50000" name="adj1"/>
              <a:gd fmla="val 50000" name="adj2"/>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33" name="Google Shape;533;p29"/>
          <p:cNvSpPr/>
          <p:nvPr/>
        </p:nvSpPr>
        <p:spPr>
          <a:xfrm rot="10800000">
            <a:off x="2723300" y="2074348"/>
            <a:ext cx="219000" cy="138600"/>
          </a:xfrm>
          <a:prstGeom prst="rightArrow">
            <a:avLst>
              <a:gd fmla="val 50000" name="adj1"/>
              <a:gd fmla="val 50000" name="adj2"/>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34" name="Google Shape;534;p29"/>
          <p:cNvSpPr/>
          <p:nvPr/>
        </p:nvSpPr>
        <p:spPr>
          <a:xfrm rot="10800000">
            <a:off x="2645212" y="3518492"/>
            <a:ext cx="219000" cy="138600"/>
          </a:xfrm>
          <a:prstGeom prst="rightArrow">
            <a:avLst>
              <a:gd fmla="val 50000" name="adj1"/>
              <a:gd fmla="val 50000" name="adj2"/>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Tree>
  </p:cSld>
  <p:clrMapOvr>
    <a:masterClrMapping/>
  </p:clrMapOvr>
</p:sld>
</file>

<file path=ppt/slides/slide1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3" name="Shape 2033"/>
        <p:cNvGrpSpPr/>
        <p:nvPr/>
      </p:nvGrpSpPr>
      <p:grpSpPr>
        <a:xfrm>
          <a:off x="0" y="0"/>
          <a:ext cx="0" cy="0"/>
          <a:chOff x="0" y="0"/>
          <a:chExt cx="0" cy="0"/>
        </a:xfrm>
      </p:grpSpPr>
      <p:sp>
        <p:nvSpPr>
          <p:cNvPr id="2034" name="Google Shape;2034;p18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35" name="Google Shape;2035;p182"/>
          <p:cNvSpPr txBox="1"/>
          <p:nvPr>
            <p:ph type="title"/>
          </p:nvPr>
        </p:nvSpPr>
        <p:spPr>
          <a:xfrm>
            <a:off x="311700" y="445025"/>
            <a:ext cx="1989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Bolt </a:t>
            </a:r>
            <a:r>
              <a:rPr lang="en">
                <a:solidFill>
                  <a:srgbClr val="990000"/>
                </a:solidFill>
              </a:rPr>
              <a:t>Specs</a:t>
            </a:r>
            <a:endParaRPr>
              <a:solidFill>
                <a:srgbClr val="990000"/>
              </a:solidFill>
            </a:endParaRPr>
          </a:p>
        </p:txBody>
      </p:sp>
      <p:sp>
        <p:nvSpPr>
          <p:cNvPr id="2036" name="Google Shape;2036;p182"/>
          <p:cNvSpPr txBox="1"/>
          <p:nvPr/>
        </p:nvSpPr>
        <p:spPr>
          <a:xfrm>
            <a:off x="615475" y="4842000"/>
            <a:ext cx="5299800" cy="30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100">
                <a:solidFill>
                  <a:schemeClr val="dk1"/>
                </a:solidFill>
                <a:latin typeface="Open Sans Medium"/>
                <a:ea typeface="Open Sans Medium"/>
                <a:cs typeface="Open Sans Medium"/>
                <a:sym typeface="Open Sans Medium"/>
              </a:rPr>
              <a:t>*Max load is calculated from the applicable area and material </a:t>
            </a:r>
            <a:r>
              <a:rPr lang="en" sz="1100">
                <a:solidFill>
                  <a:schemeClr val="dk1"/>
                </a:solidFill>
                <a:latin typeface="Open Sans Medium"/>
                <a:ea typeface="Open Sans Medium"/>
                <a:cs typeface="Open Sans Medium"/>
                <a:sym typeface="Open Sans Medium"/>
              </a:rPr>
              <a:t>yield</a:t>
            </a:r>
            <a:r>
              <a:rPr lang="en" sz="1100">
                <a:solidFill>
                  <a:schemeClr val="dk1"/>
                </a:solidFill>
                <a:latin typeface="Open Sans Medium"/>
                <a:ea typeface="Open Sans Medium"/>
                <a:cs typeface="Open Sans Medium"/>
                <a:sym typeface="Open Sans Medium"/>
              </a:rPr>
              <a:t> strength</a:t>
            </a:r>
            <a:endParaRPr sz="11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20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2000">
              <a:solidFill>
                <a:schemeClr val="dk2"/>
              </a:solidFill>
              <a:latin typeface="Open Sans Medium"/>
              <a:ea typeface="Open Sans Medium"/>
              <a:cs typeface="Open Sans Medium"/>
              <a:sym typeface="Open Sans Medium"/>
            </a:endParaRPr>
          </a:p>
        </p:txBody>
      </p:sp>
      <p:graphicFrame>
        <p:nvGraphicFramePr>
          <p:cNvPr id="2037" name="Google Shape;2037;p182"/>
          <p:cNvGraphicFramePr/>
          <p:nvPr/>
        </p:nvGraphicFramePr>
        <p:xfrm>
          <a:off x="382850" y="1047750"/>
          <a:ext cx="3000000" cy="3000000"/>
        </p:xfrm>
        <a:graphic>
          <a:graphicData uri="http://schemas.openxmlformats.org/drawingml/2006/table">
            <a:tbl>
              <a:tblPr>
                <a:noFill/>
                <a:tableStyleId>{20E0CC99-B5FD-4683-B140-8F2D5768ACDF}</a:tableStyleId>
              </a:tblPr>
              <a:tblGrid>
                <a:gridCol w="2477450"/>
                <a:gridCol w="1421950"/>
              </a:tblGrid>
              <a:tr h="411200">
                <a:tc gridSpan="2">
                  <a:txBody>
                    <a:bodyPr/>
                    <a:lstStyle/>
                    <a:p>
                      <a:pPr indent="0" lvl="0" marL="0" rtl="0" algn="l">
                        <a:spcBef>
                          <a:spcPts val="0"/>
                        </a:spcBef>
                        <a:spcAft>
                          <a:spcPts val="0"/>
                        </a:spcAft>
                        <a:buNone/>
                      </a:pPr>
                      <a:r>
                        <a:rPr b="1" lang="en"/>
                        <a:t>Torque Specs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hMerge="1"/>
              </a:tr>
              <a:tr h="411200">
                <a:tc>
                  <a:txBody>
                    <a:bodyPr/>
                    <a:lstStyle/>
                    <a:p>
                      <a:pPr indent="0" lvl="0" marL="0" rtl="0" algn="l">
                        <a:spcBef>
                          <a:spcPts val="0"/>
                        </a:spcBef>
                        <a:spcAft>
                          <a:spcPts val="0"/>
                        </a:spcAft>
                        <a:buNone/>
                      </a:pPr>
                      <a:r>
                        <a:rPr lang="en"/>
                        <a:t>Dry Torque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177.10 in-lb</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Lubricated Torque (graphite)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88.55 in-lb</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Failure Mode in Shaft?</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Yes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gridSpan="2">
                  <a:txBody>
                    <a:bodyPr/>
                    <a:lstStyle/>
                    <a:p>
                      <a:pPr indent="0" lvl="0" marL="0" rtl="0" algn="l">
                        <a:spcBef>
                          <a:spcPts val="0"/>
                        </a:spcBef>
                        <a:spcAft>
                          <a:spcPts val="0"/>
                        </a:spcAft>
                        <a:buNone/>
                      </a:pPr>
                      <a:r>
                        <a:rPr b="1" lang="en"/>
                        <a:t>Max Loads*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hMerge="1"/>
              </a:tr>
              <a:tr h="411200">
                <a:tc>
                  <a:txBody>
                    <a:bodyPr/>
                    <a:lstStyle/>
                    <a:p>
                      <a:pPr indent="0" lvl="0" marL="0" rtl="0" algn="l">
                        <a:spcBef>
                          <a:spcPts val="0"/>
                        </a:spcBef>
                        <a:spcAft>
                          <a:spcPts val="0"/>
                        </a:spcAft>
                        <a:buNone/>
                      </a:pPr>
                      <a:r>
                        <a:rPr lang="en"/>
                        <a:t>Tensile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2834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Bolt Thread Shear</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4229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Hole Thread Shear</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4091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graphicFrame>
        <p:nvGraphicFramePr>
          <p:cNvPr id="2038" name="Google Shape;2038;p182"/>
          <p:cNvGraphicFramePr/>
          <p:nvPr/>
        </p:nvGraphicFramePr>
        <p:xfrm>
          <a:off x="4684575" y="1047750"/>
          <a:ext cx="3000000" cy="3000000"/>
        </p:xfrm>
        <a:graphic>
          <a:graphicData uri="http://schemas.openxmlformats.org/drawingml/2006/table">
            <a:tbl>
              <a:tblPr>
                <a:noFill/>
                <a:tableStyleId>{20E0CC99-B5FD-4683-B140-8F2D5768ACDF}</a:tableStyleId>
              </a:tblPr>
              <a:tblGrid>
                <a:gridCol w="2477450"/>
                <a:gridCol w="1421950"/>
              </a:tblGrid>
              <a:tr h="411200">
                <a:tc>
                  <a:txBody>
                    <a:bodyPr/>
                    <a:lstStyle/>
                    <a:p>
                      <a:pPr indent="0" lvl="0" marL="0" rtl="0" algn="l">
                        <a:spcBef>
                          <a:spcPts val="0"/>
                        </a:spcBef>
                        <a:spcAft>
                          <a:spcPts val="0"/>
                        </a:spcAft>
                        <a:buNone/>
                      </a:pPr>
                      <a:r>
                        <a:rPr b="1" lang="en"/>
                        <a:t>Analysis Assumptions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Bolts Proof Strength</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60</a:t>
                      </a:r>
                      <a:r>
                        <a:rPr lang="en"/>
                        <a:t>,000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Hole Yield Stress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35</a:t>
                      </a:r>
                      <a:r>
                        <a:rPr lang="en"/>
                        <a:t>,000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Fastener FoS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1.25</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Nut Factor (aluminum)</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0.2</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Lubrication Factor (dry graphite)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0.</a:t>
                      </a:r>
                      <a:r>
                        <a:rPr lang="en"/>
                        <a:t>5</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Tree>
  </p:cSld>
  <p:clrMapOvr>
    <a:masterClrMapping/>
  </p:clrMapOvr>
</p:sld>
</file>

<file path=ppt/slides/slide1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042" name="Shape 2042"/>
        <p:cNvGrpSpPr/>
        <p:nvPr/>
      </p:nvGrpSpPr>
      <p:grpSpPr>
        <a:xfrm>
          <a:off x="0" y="0"/>
          <a:ext cx="0" cy="0"/>
          <a:chOff x="0" y="0"/>
          <a:chExt cx="0" cy="0"/>
        </a:xfrm>
      </p:grpSpPr>
      <p:sp>
        <p:nvSpPr>
          <p:cNvPr id="2043" name="Google Shape;2043;p18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044" name="Google Shape;2044;p183"/>
          <p:cNvPicPr preferRelativeResize="0"/>
          <p:nvPr/>
        </p:nvPicPr>
        <p:blipFill>
          <a:blip r:embed="rId3">
            <a:alphaModFix/>
          </a:blip>
          <a:stretch>
            <a:fillRect/>
          </a:stretch>
        </p:blipFill>
        <p:spPr>
          <a:xfrm>
            <a:off x="1163481" y="1392425"/>
            <a:ext cx="1840008" cy="817705"/>
          </a:xfrm>
          <a:prstGeom prst="rect">
            <a:avLst/>
          </a:prstGeom>
          <a:noFill/>
          <a:ln>
            <a:noFill/>
          </a:ln>
        </p:spPr>
      </p:pic>
      <p:pic>
        <p:nvPicPr>
          <p:cNvPr id="2045" name="Google Shape;2045;p183"/>
          <p:cNvPicPr preferRelativeResize="0"/>
          <p:nvPr/>
        </p:nvPicPr>
        <p:blipFill>
          <a:blip r:embed="rId4">
            <a:alphaModFix/>
          </a:blip>
          <a:stretch>
            <a:fillRect/>
          </a:stretch>
        </p:blipFill>
        <p:spPr>
          <a:xfrm>
            <a:off x="1163476" y="2710638"/>
            <a:ext cx="4948074" cy="817705"/>
          </a:xfrm>
          <a:prstGeom prst="rect">
            <a:avLst/>
          </a:prstGeom>
          <a:noFill/>
          <a:ln>
            <a:noFill/>
          </a:ln>
        </p:spPr>
      </p:pic>
      <p:pic>
        <p:nvPicPr>
          <p:cNvPr id="2046" name="Google Shape;2046;p183"/>
          <p:cNvPicPr preferRelativeResize="0"/>
          <p:nvPr/>
        </p:nvPicPr>
        <p:blipFill>
          <a:blip r:embed="rId5">
            <a:alphaModFix/>
          </a:blip>
          <a:stretch>
            <a:fillRect/>
          </a:stretch>
        </p:blipFill>
        <p:spPr>
          <a:xfrm>
            <a:off x="1163475" y="4028845"/>
            <a:ext cx="4088530" cy="817705"/>
          </a:xfrm>
          <a:prstGeom prst="rect">
            <a:avLst/>
          </a:prstGeom>
          <a:noFill/>
          <a:ln>
            <a:noFill/>
          </a:ln>
        </p:spPr>
      </p:pic>
      <p:sp>
        <p:nvSpPr>
          <p:cNvPr id="2047" name="Google Shape;2047;p18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Stress Areas</a:t>
            </a:r>
            <a:endParaRPr>
              <a:solidFill>
                <a:srgbClr val="990000"/>
              </a:solidFill>
            </a:endParaRPr>
          </a:p>
        </p:txBody>
      </p:sp>
      <p:sp>
        <p:nvSpPr>
          <p:cNvPr id="2048" name="Google Shape;2048;p183"/>
          <p:cNvSpPr txBox="1"/>
          <p:nvPr>
            <p:ph idx="1" type="body"/>
          </p:nvPr>
        </p:nvSpPr>
        <p:spPr>
          <a:xfrm>
            <a:off x="422350" y="1017725"/>
            <a:ext cx="2949000" cy="393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1600"/>
              </a:spcAft>
              <a:buClr>
                <a:schemeClr val="dk1"/>
              </a:buClr>
              <a:buSzPts val="1100"/>
              <a:buFont typeface="Arial"/>
              <a:buNone/>
            </a:pPr>
            <a:r>
              <a:rPr b="1" lang="en" sz="1850">
                <a:latin typeface="Open Sans"/>
                <a:ea typeface="Open Sans"/>
                <a:cs typeface="Open Sans"/>
                <a:sym typeface="Open Sans"/>
              </a:rPr>
              <a:t>Bolt cross section area</a:t>
            </a:r>
            <a:endParaRPr/>
          </a:p>
        </p:txBody>
      </p:sp>
      <p:sp>
        <p:nvSpPr>
          <p:cNvPr id="2049" name="Google Shape;2049;p183"/>
          <p:cNvSpPr txBox="1"/>
          <p:nvPr>
            <p:ph idx="1" type="body"/>
          </p:nvPr>
        </p:nvSpPr>
        <p:spPr>
          <a:xfrm>
            <a:off x="422350" y="2259475"/>
            <a:ext cx="2949000" cy="393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1600"/>
              </a:spcAft>
              <a:buClr>
                <a:schemeClr val="dk1"/>
              </a:buClr>
              <a:buSzPts val="1100"/>
              <a:buFont typeface="Arial"/>
              <a:buNone/>
            </a:pPr>
            <a:r>
              <a:rPr b="1" lang="en" sz="1850">
                <a:latin typeface="Open Sans"/>
                <a:ea typeface="Open Sans"/>
                <a:cs typeface="Open Sans"/>
                <a:sym typeface="Open Sans"/>
              </a:rPr>
              <a:t>Bolt thread shear area</a:t>
            </a:r>
            <a:endParaRPr/>
          </a:p>
        </p:txBody>
      </p:sp>
      <p:sp>
        <p:nvSpPr>
          <p:cNvPr id="2050" name="Google Shape;2050;p183"/>
          <p:cNvSpPr txBox="1"/>
          <p:nvPr>
            <p:ph idx="1" type="body"/>
          </p:nvPr>
        </p:nvSpPr>
        <p:spPr>
          <a:xfrm>
            <a:off x="422350" y="3635250"/>
            <a:ext cx="2949000" cy="393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1600"/>
              </a:spcAft>
              <a:buClr>
                <a:schemeClr val="dk1"/>
              </a:buClr>
              <a:buSzPts val="1100"/>
              <a:buFont typeface="Arial"/>
              <a:buNone/>
            </a:pPr>
            <a:r>
              <a:rPr b="1" lang="en" sz="1850">
                <a:latin typeface="Open Sans"/>
                <a:ea typeface="Open Sans"/>
                <a:cs typeface="Open Sans"/>
                <a:sym typeface="Open Sans"/>
              </a:rPr>
              <a:t>Hole thread shear area</a:t>
            </a:r>
            <a:endParaRPr/>
          </a:p>
        </p:txBody>
      </p:sp>
    </p:spTree>
  </p:cSld>
  <p:clrMapOvr>
    <a:masterClrMapping/>
  </p:clrMapOvr>
</p:sld>
</file>

<file path=ppt/slides/slide1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4" name="Shape 2054"/>
        <p:cNvGrpSpPr/>
        <p:nvPr/>
      </p:nvGrpSpPr>
      <p:grpSpPr>
        <a:xfrm>
          <a:off x="0" y="0"/>
          <a:ext cx="0" cy="0"/>
          <a:chOff x="0" y="0"/>
          <a:chExt cx="0" cy="0"/>
        </a:xfrm>
      </p:grpSpPr>
      <p:sp>
        <p:nvSpPr>
          <p:cNvPr id="2055" name="Google Shape;2055;p184"/>
          <p:cNvSpPr txBox="1"/>
          <p:nvPr/>
        </p:nvSpPr>
        <p:spPr>
          <a:xfrm>
            <a:off x="623400" y="4360450"/>
            <a:ext cx="7897200" cy="5727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Clr>
                <a:schemeClr val="dk1"/>
              </a:buClr>
              <a:buSzPts val="1100"/>
              <a:buFont typeface="Arial"/>
              <a:buNone/>
            </a:pPr>
            <a:r>
              <a:rPr lang="en" sz="1600">
                <a:solidFill>
                  <a:srgbClr val="434343"/>
                </a:solidFill>
                <a:latin typeface="Open Sans"/>
                <a:ea typeface="Open Sans"/>
                <a:cs typeface="Open Sans"/>
                <a:sym typeface="Open Sans"/>
              </a:rPr>
              <a:t>*2-355 o-rings seal the case, and 2-353 o-rings seal the liner</a:t>
            </a:r>
            <a:endParaRPr sz="1600">
              <a:solidFill>
                <a:srgbClr val="434343"/>
              </a:solidFill>
              <a:latin typeface="Open Sans"/>
              <a:ea typeface="Open Sans"/>
              <a:cs typeface="Open Sans"/>
              <a:sym typeface="Open Sans"/>
            </a:endParaRPr>
          </a:p>
          <a:p>
            <a:pPr indent="0" lvl="0" marL="0" rtl="0" algn="l">
              <a:spcBef>
                <a:spcPts val="1600"/>
              </a:spcBef>
              <a:spcAft>
                <a:spcPts val="0"/>
              </a:spcAft>
              <a:buNone/>
            </a:pPr>
            <a:r>
              <a:t/>
            </a:r>
            <a:endParaRPr sz="2000">
              <a:solidFill>
                <a:schemeClr val="dk2"/>
              </a:solidFill>
              <a:latin typeface="Open Sans Medium"/>
              <a:ea typeface="Open Sans Medium"/>
              <a:cs typeface="Open Sans Medium"/>
              <a:sym typeface="Open Sans Medium"/>
            </a:endParaRPr>
          </a:p>
        </p:txBody>
      </p:sp>
      <p:sp>
        <p:nvSpPr>
          <p:cNvPr id="2056" name="Google Shape;2056;p184"/>
          <p:cNvSpPr txBox="1"/>
          <p:nvPr>
            <p:ph idx="1" type="body"/>
          </p:nvPr>
        </p:nvSpPr>
        <p:spPr>
          <a:xfrm>
            <a:off x="422350" y="1017725"/>
            <a:ext cx="8520600" cy="2415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850">
                <a:latin typeface="Open Sans"/>
                <a:ea typeface="Open Sans"/>
                <a:cs typeface="Open Sans"/>
                <a:sym typeface="Open Sans"/>
              </a:rPr>
              <a:t>Inner Diameters:</a:t>
            </a:r>
            <a:r>
              <a:rPr lang="en" sz="1850">
                <a:latin typeface="Open Sans"/>
                <a:ea typeface="Open Sans"/>
                <a:cs typeface="Open Sans"/>
                <a:sym typeface="Open Sans"/>
              </a:rPr>
              <a:t> </a:t>
            </a:r>
            <a:r>
              <a:rPr lang="en" sz="1850">
                <a:solidFill>
                  <a:schemeClr val="dk1"/>
                </a:solidFill>
                <a:latin typeface="Open Sans"/>
                <a:ea typeface="Open Sans"/>
                <a:cs typeface="Open Sans"/>
                <a:sym typeface="Open Sans"/>
              </a:rPr>
              <a:t>+0.000/-0.004”</a:t>
            </a:r>
            <a:endParaRPr sz="1850">
              <a:solidFill>
                <a:schemeClr val="dk1"/>
              </a:solidFill>
              <a:latin typeface="Open Sans"/>
              <a:ea typeface="Open Sans"/>
              <a:cs typeface="Open Sans"/>
              <a:sym typeface="Open Sans"/>
            </a:endParaRPr>
          </a:p>
          <a:p>
            <a:pPr indent="0" lvl="0" marL="0" rtl="0" algn="l">
              <a:lnSpc>
                <a:spcPct val="100000"/>
              </a:lnSpc>
              <a:spcBef>
                <a:spcPts val="1600"/>
              </a:spcBef>
              <a:spcAft>
                <a:spcPts val="0"/>
              </a:spcAft>
              <a:buClr>
                <a:schemeClr val="dk1"/>
              </a:buClr>
              <a:buSzPts val="1100"/>
              <a:buFont typeface="Arial"/>
              <a:buNone/>
            </a:pPr>
            <a:r>
              <a:rPr b="1" lang="en" sz="1850">
                <a:latin typeface="Open Sans"/>
                <a:ea typeface="Open Sans"/>
                <a:cs typeface="Open Sans"/>
                <a:sym typeface="Open Sans"/>
              </a:rPr>
              <a:t>Outer Diameters: </a:t>
            </a:r>
            <a:r>
              <a:rPr lang="en" sz="1850">
                <a:solidFill>
                  <a:schemeClr val="dk1"/>
                </a:solidFill>
                <a:latin typeface="Open Sans"/>
                <a:ea typeface="Open Sans"/>
                <a:cs typeface="Open Sans"/>
                <a:sym typeface="Open Sans"/>
              </a:rPr>
              <a:t>+0.000/-0.001”</a:t>
            </a:r>
            <a:endParaRPr sz="1850">
              <a:solidFill>
                <a:schemeClr val="dk1"/>
              </a:solidFill>
              <a:latin typeface="Open Sans"/>
              <a:ea typeface="Open Sans"/>
              <a:cs typeface="Open Sans"/>
              <a:sym typeface="Open Sans"/>
            </a:endParaRPr>
          </a:p>
          <a:p>
            <a:pPr indent="0" lvl="0" marL="0" rtl="0" algn="l">
              <a:lnSpc>
                <a:spcPct val="100000"/>
              </a:lnSpc>
              <a:spcBef>
                <a:spcPts val="1600"/>
              </a:spcBef>
              <a:spcAft>
                <a:spcPts val="0"/>
              </a:spcAft>
              <a:buClr>
                <a:schemeClr val="dk1"/>
              </a:buClr>
              <a:buSzPts val="1100"/>
              <a:buFont typeface="Arial"/>
              <a:buNone/>
            </a:pPr>
            <a:r>
              <a:rPr b="1" lang="en" sz="1850">
                <a:latin typeface="Open Sans"/>
                <a:ea typeface="Open Sans"/>
                <a:cs typeface="Open Sans"/>
                <a:sym typeface="Open Sans"/>
              </a:rPr>
              <a:t>O-ring Groove Diameters:</a:t>
            </a:r>
            <a:r>
              <a:rPr lang="en" sz="1850">
                <a:latin typeface="Open Sans"/>
                <a:ea typeface="Open Sans"/>
                <a:cs typeface="Open Sans"/>
                <a:sym typeface="Open Sans"/>
              </a:rPr>
              <a:t> </a:t>
            </a:r>
            <a:r>
              <a:rPr lang="en" sz="1850">
                <a:solidFill>
                  <a:schemeClr val="dk1"/>
                </a:solidFill>
                <a:latin typeface="Open Sans"/>
                <a:ea typeface="Open Sans"/>
                <a:cs typeface="Open Sans"/>
                <a:sym typeface="Open Sans"/>
              </a:rPr>
              <a:t>+0.000/-0.005”</a:t>
            </a:r>
            <a:endParaRPr sz="1850">
              <a:solidFill>
                <a:schemeClr val="dk1"/>
              </a:solidFill>
              <a:latin typeface="Open Sans"/>
              <a:ea typeface="Open Sans"/>
              <a:cs typeface="Open Sans"/>
              <a:sym typeface="Open Sans"/>
            </a:endParaRPr>
          </a:p>
          <a:p>
            <a:pPr indent="0" lvl="0" marL="0" rtl="0" algn="l">
              <a:lnSpc>
                <a:spcPct val="100000"/>
              </a:lnSpc>
              <a:spcBef>
                <a:spcPts val="1600"/>
              </a:spcBef>
              <a:spcAft>
                <a:spcPts val="0"/>
              </a:spcAft>
              <a:buClr>
                <a:schemeClr val="dk1"/>
              </a:buClr>
              <a:buSzPts val="1100"/>
              <a:buFont typeface="Arial"/>
              <a:buNone/>
            </a:pPr>
            <a:r>
              <a:rPr b="1" lang="en" sz="1850">
                <a:latin typeface="Open Sans"/>
                <a:ea typeface="Open Sans"/>
                <a:cs typeface="Open Sans"/>
                <a:sym typeface="Open Sans"/>
              </a:rPr>
              <a:t>O-ring Groove Widths: </a:t>
            </a:r>
            <a:r>
              <a:rPr lang="en" sz="1850">
                <a:solidFill>
                  <a:schemeClr val="dk1"/>
                </a:solidFill>
                <a:latin typeface="Open Sans"/>
                <a:ea typeface="Open Sans"/>
                <a:cs typeface="Open Sans"/>
                <a:sym typeface="Open Sans"/>
              </a:rPr>
              <a:t>+0.000/-0.002”</a:t>
            </a:r>
            <a:endParaRPr sz="1850">
              <a:solidFill>
                <a:schemeClr val="dk1"/>
              </a:solidFill>
              <a:latin typeface="Open Sans"/>
              <a:ea typeface="Open Sans"/>
              <a:cs typeface="Open Sans"/>
              <a:sym typeface="Open Sans"/>
            </a:endParaRPr>
          </a:p>
          <a:p>
            <a:pPr indent="0" lvl="0" marL="0" rtl="0" algn="l">
              <a:spcBef>
                <a:spcPts val="1600"/>
              </a:spcBef>
              <a:spcAft>
                <a:spcPts val="0"/>
              </a:spcAft>
              <a:buNone/>
            </a:pPr>
            <a:r>
              <a:rPr b="1" lang="en" sz="1850">
                <a:latin typeface="Open Sans"/>
                <a:ea typeface="Open Sans"/>
                <a:cs typeface="Open Sans"/>
                <a:sym typeface="Open Sans"/>
              </a:rPr>
              <a:t>All other non critical dimensions:</a:t>
            </a:r>
            <a:r>
              <a:rPr lang="en" sz="1850">
                <a:latin typeface="Open Sans"/>
                <a:ea typeface="Open Sans"/>
                <a:cs typeface="Open Sans"/>
                <a:sym typeface="Open Sans"/>
              </a:rPr>
              <a:t> </a:t>
            </a:r>
            <a:r>
              <a:rPr lang="en" sz="1850">
                <a:solidFill>
                  <a:schemeClr val="dk1"/>
                </a:solidFill>
                <a:latin typeface="Open Sans"/>
                <a:ea typeface="Open Sans"/>
                <a:cs typeface="Open Sans"/>
                <a:sym typeface="Open Sans"/>
              </a:rPr>
              <a:t>+0.010/-0.010”</a:t>
            </a:r>
            <a:endParaRPr sz="1850">
              <a:solidFill>
                <a:schemeClr val="dk1"/>
              </a:solidFill>
            </a:endParaRPr>
          </a:p>
          <a:p>
            <a:pPr indent="0" lvl="0" marL="0" rtl="0" algn="l">
              <a:spcBef>
                <a:spcPts val="1200"/>
              </a:spcBef>
              <a:spcAft>
                <a:spcPts val="1200"/>
              </a:spcAft>
              <a:buNone/>
            </a:pPr>
            <a:r>
              <a:t/>
            </a:r>
            <a:endParaRPr/>
          </a:p>
        </p:txBody>
      </p:sp>
      <p:sp>
        <p:nvSpPr>
          <p:cNvPr id="2057" name="Google Shape;2057;p18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58" name="Google Shape;2058;p18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Tolerancing For Sealing Surfaces</a:t>
            </a:r>
            <a:r>
              <a:rPr lang="en">
                <a:solidFill>
                  <a:srgbClr val="990000"/>
                </a:solidFill>
              </a:rPr>
              <a:t>*</a:t>
            </a:r>
            <a:endParaRPr>
              <a:solidFill>
                <a:srgbClr val="990000"/>
              </a:solidFill>
            </a:endParaRPr>
          </a:p>
        </p:txBody>
      </p:sp>
    </p:spTree>
  </p:cSld>
  <p:clrMapOvr>
    <a:masterClrMapping/>
  </p:clrMapOvr>
</p:sld>
</file>

<file path=ppt/slides/slide1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2" name="Shape 2062"/>
        <p:cNvGrpSpPr/>
        <p:nvPr/>
      </p:nvGrpSpPr>
      <p:grpSpPr>
        <a:xfrm>
          <a:off x="0" y="0"/>
          <a:ext cx="0" cy="0"/>
          <a:chOff x="0" y="0"/>
          <a:chExt cx="0" cy="0"/>
        </a:xfrm>
      </p:grpSpPr>
      <p:sp>
        <p:nvSpPr>
          <p:cNvPr id="2063" name="Google Shape;2063;p18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064" name="Google Shape;2064;p185"/>
          <p:cNvGraphicFramePr/>
          <p:nvPr/>
        </p:nvGraphicFramePr>
        <p:xfrm>
          <a:off x="2373038" y="1534325"/>
          <a:ext cx="3000000" cy="3000000"/>
        </p:xfrm>
        <a:graphic>
          <a:graphicData uri="http://schemas.openxmlformats.org/drawingml/2006/table">
            <a:tbl>
              <a:tblPr>
                <a:noFill/>
                <a:tableStyleId>{20E0CC99-B5FD-4683-B140-8F2D5768ACDF}</a:tableStyleId>
              </a:tblPr>
              <a:tblGrid>
                <a:gridCol w="2080725"/>
                <a:gridCol w="2317175"/>
              </a:tblGrid>
              <a:tr h="362300">
                <a:tc>
                  <a:txBody>
                    <a:bodyPr/>
                    <a:lstStyle/>
                    <a:p>
                      <a:pPr indent="0" lvl="0" marL="0" rtl="0" algn="l">
                        <a:spcBef>
                          <a:spcPts val="0"/>
                        </a:spcBef>
                        <a:spcAft>
                          <a:spcPts val="0"/>
                        </a:spcAft>
                        <a:buNone/>
                      </a:pPr>
                      <a:r>
                        <a:rPr b="1" lang="en"/>
                        <a:t>Part</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Lowest Margin of Safety</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Case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1.8</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62300">
                <a:tc>
                  <a:txBody>
                    <a:bodyPr/>
                    <a:lstStyle/>
                    <a:p>
                      <a:pPr indent="0" lvl="0" marL="0" rtl="0" algn="l">
                        <a:spcBef>
                          <a:spcPts val="0"/>
                        </a:spcBef>
                        <a:spcAft>
                          <a:spcPts val="0"/>
                        </a:spcAft>
                        <a:buNone/>
                      </a:pPr>
                      <a:r>
                        <a:rPr lang="en">
                          <a:solidFill>
                            <a:srgbClr val="434343"/>
                          </a:solidFill>
                        </a:rPr>
                        <a:t>Forward Retention Ring</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i="1" lang="en">
                          <a:solidFill>
                            <a:srgbClr val="434343"/>
                          </a:solidFill>
                        </a:rPr>
                        <a:t>Too High</a:t>
                      </a:r>
                      <a:endParaRPr i="1">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Forward Closure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Nozzle Assembly </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i="1" lang="en">
                          <a:solidFill>
                            <a:srgbClr val="434343"/>
                          </a:solidFill>
                        </a:rPr>
                        <a:t>TBD</a:t>
                      </a:r>
                      <a:endParaRPr i="1">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Bolts</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1.06</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2065" name="Google Shape;2065;p18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Safety Margins</a:t>
            </a:r>
            <a:endParaRPr>
              <a:solidFill>
                <a:srgbClr val="990000"/>
              </a:solidFill>
            </a:endParaRPr>
          </a:p>
        </p:txBody>
      </p:sp>
    </p:spTree>
  </p:cSld>
  <p:clrMapOvr>
    <a:masterClrMapping/>
  </p:clrMapOvr>
</p:sld>
</file>

<file path=ppt/slides/slide1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9" name="Shape 2069"/>
        <p:cNvGrpSpPr/>
        <p:nvPr/>
      </p:nvGrpSpPr>
      <p:grpSpPr>
        <a:xfrm>
          <a:off x="0" y="0"/>
          <a:ext cx="0" cy="0"/>
          <a:chOff x="0" y="0"/>
          <a:chExt cx="0" cy="0"/>
        </a:xfrm>
      </p:grpSpPr>
      <p:sp>
        <p:nvSpPr>
          <p:cNvPr id="2070" name="Google Shape;2070;p18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43650"/>
              <a:buFont typeface="Arial"/>
              <a:buNone/>
            </a:pPr>
            <a:r>
              <a:rPr lang="en" sz="2520">
                <a:solidFill>
                  <a:srgbClr val="990000"/>
                </a:solidFill>
              </a:rPr>
              <a:t>Risk Assessment and Mitigation - Motors</a:t>
            </a:r>
            <a:endParaRPr sz="2520">
              <a:solidFill>
                <a:srgbClr val="990000"/>
              </a:solidFill>
            </a:endParaRPr>
          </a:p>
          <a:p>
            <a:pPr indent="0" lvl="0" marL="0" rtl="0" algn="l">
              <a:spcBef>
                <a:spcPts val="0"/>
              </a:spcBef>
              <a:spcAft>
                <a:spcPts val="0"/>
              </a:spcAft>
              <a:buClr>
                <a:schemeClr val="dk1"/>
              </a:buClr>
              <a:buSzPct val="39285"/>
              <a:buFont typeface="Arial"/>
              <a:buNone/>
            </a:pPr>
            <a:r>
              <a:t/>
            </a:r>
            <a:endParaRPr>
              <a:solidFill>
                <a:srgbClr val="AF1F39"/>
              </a:solidFill>
            </a:endParaRPr>
          </a:p>
        </p:txBody>
      </p:sp>
      <p:sp>
        <p:nvSpPr>
          <p:cNvPr id="2071" name="Google Shape;2071;p18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072" name="Google Shape;2072;p186"/>
          <p:cNvGraphicFramePr/>
          <p:nvPr/>
        </p:nvGraphicFramePr>
        <p:xfrm>
          <a:off x="800100" y="1009650"/>
          <a:ext cx="3000000" cy="3000000"/>
        </p:xfrm>
        <a:graphic>
          <a:graphicData uri="http://schemas.openxmlformats.org/drawingml/2006/table">
            <a:tbl>
              <a:tblPr>
                <a:noFill/>
                <a:tableStyleId>{20E0CC99-B5FD-4683-B140-8F2D5768ACDF}</a:tableStyleId>
              </a:tblPr>
              <a:tblGrid>
                <a:gridCol w="1757925"/>
                <a:gridCol w="1161950"/>
                <a:gridCol w="993525"/>
                <a:gridCol w="3325600"/>
              </a:tblGrid>
              <a:tr h="38100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Bolts torqued incorrectly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Use a torque wrench and an FoS of 1.25 in torque calcs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Bolts Shear</a:t>
                      </a:r>
                      <a:endParaRPr b="1">
                        <a:solidFill>
                          <a:schemeClr val="dk1"/>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Low</a:t>
                      </a:r>
                      <a:endParaRPr>
                        <a:solidFill>
                          <a:schemeClr val="dk1"/>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Choose thick enough bolts</a:t>
                      </a:r>
                      <a:endParaRPr>
                        <a:solidFill>
                          <a:schemeClr val="accent2"/>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Propellant mixed incorrectly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Adhere to the mixing procedure, have and experienced person lead mix</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O-ring seals leak</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Choose material and thickness to withstand sufficient bending stress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Ablative line fails</a:t>
                      </a:r>
                      <a:endParaRPr b="1">
                        <a:solidFill>
                          <a:schemeClr val="dk1"/>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Sufficient thickness, look for defects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FC Deforms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Use an FoS of 2 and conduct FEA</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6" name="Shape 2076"/>
        <p:cNvGrpSpPr/>
        <p:nvPr/>
      </p:nvGrpSpPr>
      <p:grpSpPr>
        <a:xfrm>
          <a:off x="0" y="0"/>
          <a:ext cx="0" cy="0"/>
          <a:chOff x="0" y="0"/>
          <a:chExt cx="0" cy="0"/>
        </a:xfrm>
      </p:grpSpPr>
      <p:sp>
        <p:nvSpPr>
          <p:cNvPr id="2077" name="Google Shape;2077;p18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078" name="Google Shape;2078;p187"/>
          <p:cNvGraphicFramePr/>
          <p:nvPr/>
        </p:nvGraphicFramePr>
        <p:xfrm>
          <a:off x="1555288" y="1017725"/>
          <a:ext cx="3000000" cy="3000000"/>
        </p:xfrm>
        <a:graphic>
          <a:graphicData uri="http://schemas.openxmlformats.org/drawingml/2006/table">
            <a:tbl>
              <a:tblPr>
                <a:noFill/>
                <a:tableStyleId>{20E0CC99-B5FD-4683-B140-8F2D5768ACDF}</a:tableStyleId>
              </a:tblPr>
              <a:tblGrid>
                <a:gridCol w="2072875"/>
                <a:gridCol w="1980275"/>
                <a:gridCol w="1980275"/>
              </a:tblGrid>
              <a:tr h="362300">
                <a:tc>
                  <a:txBody>
                    <a:bodyPr/>
                    <a:lstStyle/>
                    <a:p>
                      <a:pPr indent="0" lvl="0" marL="0" rtl="0" algn="l">
                        <a:spcBef>
                          <a:spcPts val="0"/>
                        </a:spcBef>
                        <a:spcAft>
                          <a:spcPts val="0"/>
                        </a:spcAft>
                        <a:buNone/>
                      </a:pPr>
                      <a:r>
                        <a:rPr b="1" lang="en"/>
                        <a:t>Part</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Mass (lbs)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Percent Mass (%)</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Case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11.41</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rgbClr val="434343"/>
                          </a:solidFill>
                        </a:rPr>
                        <a:t>20.51</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62300">
                <a:tc>
                  <a:txBody>
                    <a:bodyPr/>
                    <a:lstStyle/>
                    <a:p>
                      <a:pPr indent="0" lvl="0" marL="0" rtl="0" algn="l">
                        <a:spcBef>
                          <a:spcPts val="0"/>
                        </a:spcBef>
                        <a:spcAft>
                          <a:spcPts val="0"/>
                        </a:spcAft>
                        <a:buNone/>
                      </a:pPr>
                      <a:r>
                        <a:rPr lang="en">
                          <a:solidFill>
                            <a:srgbClr val="434343"/>
                          </a:solidFill>
                        </a:rPr>
                        <a:t>Liner &amp; Casting Tube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3.89</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rgbClr val="434343"/>
                          </a:solidFill>
                        </a:rPr>
                        <a:t>6.99</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62300">
                <a:tc>
                  <a:txBody>
                    <a:bodyPr/>
                    <a:lstStyle/>
                    <a:p>
                      <a:pPr indent="0" lvl="0" marL="0" rtl="0" algn="l">
                        <a:spcBef>
                          <a:spcPts val="0"/>
                        </a:spcBef>
                        <a:spcAft>
                          <a:spcPts val="0"/>
                        </a:spcAft>
                        <a:buNone/>
                      </a:pPr>
                      <a:r>
                        <a:rPr lang="en">
                          <a:solidFill>
                            <a:srgbClr val="434343"/>
                          </a:solidFill>
                        </a:rPr>
                        <a:t>Forward Retention Ring</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2.18</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3.92</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Forward Closure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1.94</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3.42</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Grain </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27.6</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49.62</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Nozzle Assembly </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7.98</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14.35</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Bolts</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.75</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1.35</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b="1" lang="en"/>
                        <a:t>Total</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55.62</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100.00</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2079" name="Google Shape;2079;p18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Component Mass Breakdown</a:t>
            </a:r>
            <a:endParaRPr>
              <a:solidFill>
                <a:srgbClr val="990000"/>
              </a:solidFill>
            </a:endParaRPr>
          </a:p>
        </p:txBody>
      </p:sp>
    </p:spTree>
  </p:cSld>
  <p:clrMapOvr>
    <a:masterClrMapping/>
  </p:clrMapOvr>
</p:sld>
</file>

<file path=ppt/slides/slide1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3" name="Shape 2083"/>
        <p:cNvGrpSpPr/>
        <p:nvPr/>
      </p:nvGrpSpPr>
      <p:grpSpPr>
        <a:xfrm>
          <a:off x="0" y="0"/>
          <a:ext cx="0" cy="0"/>
          <a:chOff x="0" y="0"/>
          <a:chExt cx="0" cy="0"/>
        </a:xfrm>
      </p:grpSpPr>
      <p:sp>
        <p:nvSpPr>
          <p:cNvPr id="2084" name="Google Shape;2084;p188"/>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
                <a:solidFill>
                  <a:srgbClr val="990000"/>
                </a:solidFill>
              </a:rPr>
              <a:t>Questions?</a:t>
            </a:r>
            <a:endParaRPr>
              <a:solidFill>
                <a:srgbClr val="990000"/>
              </a:solidFill>
            </a:endParaRPr>
          </a:p>
        </p:txBody>
      </p:sp>
      <p:sp>
        <p:nvSpPr>
          <p:cNvPr id="2085" name="Google Shape;2085;p18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9" name="Shape 2089"/>
        <p:cNvGrpSpPr/>
        <p:nvPr/>
      </p:nvGrpSpPr>
      <p:grpSpPr>
        <a:xfrm>
          <a:off x="0" y="0"/>
          <a:ext cx="0" cy="0"/>
          <a:chOff x="0" y="0"/>
          <a:chExt cx="0" cy="0"/>
        </a:xfrm>
      </p:grpSpPr>
      <p:sp>
        <p:nvSpPr>
          <p:cNvPr id="2090" name="Google Shape;2090;p189"/>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990000"/>
                </a:solidFill>
              </a:rPr>
              <a:t>Sustainer</a:t>
            </a:r>
            <a:endParaRPr>
              <a:solidFill>
                <a:srgbClr val="990000"/>
              </a:solidFill>
            </a:endParaRPr>
          </a:p>
        </p:txBody>
      </p:sp>
      <p:sp>
        <p:nvSpPr>
          <p:cNvPr id="2091" name="Google Shape;2091;p18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5" name="Shape 2095"/>
        <p:cNvGrpSpPr/>
        <p:nvPr/>
      </p:nvGrpSpPr>
      <p:grpSpPr>
        <a:xfrm>
          <a:off x="0" y="0"/>
          <a:ext cx="0" cy="0"/>
          <a:chOff x="0" y="0"/>
          <a:chExt cx="0" cy="0"/>
        </a:xfrm>
      </p:grpSpPr>
      <p:sp>
        <p:nvSpPr>
          <p:cNvPr id="2096" name="Google Shape;2096;p190"/>
          <p:cNvSpPr txBox="1"/>
          <p:nvPr>
            <p:ph idx="1" type="body"/>
          </p:nvPr>
        </p:nvSpPr>
        <p:spPr>
          <a:xfrm>
            <a:off x="311700" y="1152475"/>
            <a:ext cx="59235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Propulsion</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Push the sustainer to an apogee at 30000 feet*</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Thrust to weight ratio of at least 3*</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Moderate constant acceleration (&gt;5G)</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Mass flux below 1.5 lb/in</a:t>
            </a:r>
            <a:r>
              <a:rPr baseline="30000" lang="en" sz="1400">
                <a:solidFill>
                  <a:schemeClr val="dk1"/>
                </a:solidFill>
              </a:rPr>
              <a:t>2</a:t>
            </a:r>
            <a:r>
              <a:rPr lang="en" sz="1400">
                <a:solidFill>
                  <a:schemeClr val="dk1"/>
                </a:solidFill>
              </a:rPr>
              <a:t>s for the duration of the burn to mitigate erosive burning</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Have a similar internal pressure as the booster to reduce design complexity</a:t>
            </a:r>
            <a:endParaRPr sz="1400">
              <a:solidFill>
                <a:schemeClr val="dk1"/>
              </a:solidFill>
            </a:endParaRPr>
          </a:p>
          <a:p>
            <a:pPr indent="-330200" lvl="0" marL="457200" rtl="0" algn="l">
              <a:spcBef>
                <a:spcPts val="0"/>
              </a:spcBef>
              <a:spcAft>
                <a:spcPts val="0"/>
              </a:spcAft>
              <a:buClr>
                <a:srgbClr val="434343"/>
              </a:buClr>
              <a:buSzPts val="1600"/>
              <a:buFont typeface="Open Sans Medium"/>
              <a:buChar char="●"/>
            </a:pPr>
            <a:r>
              <a:rPr lang="en" sz="1600"/>
              <a:t>Hardware</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Yield at no less than twice max operating pressure*</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Ignition system must be primed on the pad*</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No requirement to minimise mass</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Wide tolerances to minimize machining on the motor case</a:t>
            </a:r>
            <a:endParaRPr sz="1400">
              <a:solidFill>
                <a:schemeClr val="dk1"/>
              </a:solidFill>
            </a:endParaRPr>
          </a:p>
        </p:txBody>
      </p:sp>
      <p:sp>
        <p:nvSpPr>
          <p:cNvPr id="2097" name="Google Shape;2097;p19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98" name="Google Shape;2098;p19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Sustainer Requirements</a:t>
            </a:r>
            <a:endParaRPr>
              <a:solidFill>
                <a:srgbClr val="990000"/>
              </a:solidFill>
            </a:endParaRPr>
          </a:p>
        </p:txBody>
      </p:sp>
      <p:sp>
        <p:nvSpPr>
          <p:cNvPr id="2099" name="Google Shape;2099;p190"/>
          <p:cNvSpPr txBox="1"/>
          <p:nvPr/>
        </p:nvSpPr>
        <p:spPr>
          <a:xfrm>
            <a:off x="5594550" y="4526750"/>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Tree>
  </p:cSld>
  <p:clrMapOvr>
    <a:masterClrMapping/>
  </p:clrMapOvr>
</p:sld>
</file>

<file path=ppt/slides/slide1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3" name="Shape 2103"/>
        <p:cNvGrpSpPr/>
        <p:nvPr/>
      </p:nvGrpSpPr>
      <p:grpSpPr>
        <a:xfrm>
          <a:off x="0" y="0"/>
          <a:ext cx="0" cy="0"/>
          <a:chOff x="0" y="0"/>
          <a:chExt cx="0" cy="0"/>
        </a:xfrm>
      </p:grpSpPr>
      <p:sp>
        <p:nvSpPr>
          <p:cNvPr id="2104" name="Google Shape;2104;p19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05" name="Google Shape;2105;p19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Sustainer Overview</a:t>
            </a:r>
            <a:endParaRPr>
              <a:solidFill>
                <a:srgbClr val="990000"/>
              </a:solidFill>
            </a:endParaRPr>
          </a:p>
        </p:txBody>
      </p:sp>
      <p:graphicFrame>
        <p:nvGraphicFramePr>
          <p:cNvPr id="2106" name="Google Shape;2106;p191"/>
          <p:cNvGraphicFramePr/>
          <p:nvPr/>
        </p:nvGraphicFramePr>
        <p:xfrm>
          <a:off x="4284675" y="790125"/>
          <a:ext cx="3000000" cy="3000000"/>
        </p:xfrm>
        <a:graphic>
          <a:graphicData uri="http://schemas.openxmlformats.org/drawingml/2006/table">
            <a:tbl>
              <a:tblPr>
                <a:noFill/>
                <a:tableStyleId>{20E0CC99-B5FD-4683-B140-8F2D5768ACDF}</a:tableStyleId>
              </a:tblPr>
              <a:tblGrid>
                <a:gridCol w="2317950"/>
                <a:gridCol w="2317950"/>
              </a:tblGrid>
              <a:tr h="292875">
                <a:tc>
                  <a:txBody>
                    <a:bodyPr/>
                    <a:lstStyle/>
                    <a:p>
                      <a:pPr indent="0" lvl="0" marL="0" rtl="0" algn="l">
                        <a:spcBef>
                          <a:spcPts val="0"/>
                        </a:spcBef>
                        <a:spcAft>
                          <a:spcPts val="0"/>
                        </a:spcAft>
                        <a:buNone/>
                      </a:pPr>
                      <a:r>
                        <a:rPr lang="en"/>
                        <a:t>Motor Classification</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N3261</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Total Impulse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10.5 kNs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Prop Mass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17.6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Hardware Mass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29.00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t>Peak Mass Flux</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0.92 lbs/in^2*s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solidFill>
                            <a:srgbClr val="000000"/>
                          </a:solidFill>
                        </a:rPr>
                        <a:t>Average Pressure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664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Peak Pressure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700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pic>
        <p:nvPicPr>
          <p:cNvPr id="2107" name="Google Shape;2107;p191"/>
          <p:cNvPicPr preferRelativeResize="0"/>
          <p:nvPr/>
        </p:nvPicPr>
        <p:blipFill>
          <a:blip r:embed="rId3">
            <a:alphaModFix/>
          </a:blip>
          <a:stretch>
            <a:fillRect/>
          </a:stretch>
        </p:blipFill>
        <p:spPr>
          <a:xfrm>
            <a:off x="152400" y="1170125"/>
            <a:ext cx="3979875" cy="2321886"/>
          </a:xfrm>
          <a:prstGeom prst="rect">
            <a:avLst/>
          </a:prstGeom>
          <a:noFill/>
          <a:ln>
            <a:noFill/>
          </a:ln>
        </p:spPr>
      </p:pic>
      <p:pic>
        <p:nvPicPr>
          <p:cNvPr id="2108" name="Google Shape;2108;p191"/>
          <p:cNvPicPr preferRelativeResize="0"/>
          <p:nvPr/>
        </p:nvPicPr>
        <p:blipFill rotWithShape="1">
          <a:blip r:embed="rId4">
            <a:alphaModFix/>
          </a:blip>
          <a:srcRect b="10565" l="43592" r="42005" t="22984"/>
          <a:stretch/>
        </p:blipFill>
        <p:spPr>
          <a:xfrm rot="-5400000">
            <a:off x="3593576" y="1985300"/>
            <a:ext cx="1349949" cy="46681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p30"/>
          <p:cNvSpPr txBox="1"/>
          <p:nvPr>
            <p:ph type="title"/>
          </p:nvPr>
        </p:nvSpPr>
        <p:spPr>
          <a:xfrm>
            <a:off x="311700" y="445025"/>
            <a:ext cx="8520600" cy="572700"/>
          </a:xfrm>
          <a:prstGeom prst="rect">
            <a:avLst/>
          </a:prstGeom>
          <a:ln>
            <a:noFill/>
          </a:ln>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Lines Sizing</a:t>
            </a:r>
            <a:endParaRPr>
              <a:solidFill>
                <a:srgbClr val="AF1F39"/>
              </a:solidFill>
            </a:endParaRPr>
          </a:p>
          <a:p>
            <a:pPr indent="0" lvl="0" marL="0" rtl="0" algn="l">
              <a:spcBef>
                <a:spcPts val="0"/>
              </a:spcBef>
              <a:spcAft>
                <a:spcPts val="0"/>
              </a:spcAft>
              <a:buNone/>
            </a:pPr>
            <a:r>
              <a:t/>
            </a:r>
            <a:endParaRPr>
              <a:solidFill>
                <a:srgbClr val="000000"/>
              </a:solidFill>
            </a:endParaRPr>
          </a:p>
          <a:p>
            <a:pPr indent="0" lvl="0" marL="0" rtl="0" algn="l">
              <a:spcBef>
                <a:spcPts val="0"/>
              </a:spcBef>
              <a:spcAft>
                <a:spcPts val="0"/>
              </a:spcAft>
              <a:buNone/>
            </a:pPr>
            <a:r>
              <a:t/>
            </a:r>
            <a:endParaRPr>
              <a:solidFill>
                <a:srgbClr val="000000"/>
              </a:solidFill>
            </a:endParaRPr>
          </a:p>
        </p:txBody>
      </p:sp>
      <p:sp>
        <p:nvSpPr>
          <p:cNvPr id="540" name="Google Shape;540;p30"/>
          <p:cNvSpPr txBox="1"/>
          <p:nvPr>
            <p:ph idx="12" type="sldNum"/>
          </p:nvPr>
        </p:nvSpPr>
        <p:spPr>
          <a:xfrm>
            <a:off x="8472458" y="4663217"/>
            <a:ext cx="548700" cy="393600"/>
          </a:xfrm>
          <a:prstGeom prst="rect">
            <a:avLst/>
          </a:prstGeom>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000000"/>
                </a:solidFill>
              </a:rPr>
              <a:t>‹#›</a:t>
            </a:fld>
            <a:endParaRPr>
              <a:solidFill>
                <a:srgbClr val="000000"/>
              </a:solidFill>
            </a:endParaRPr>
          </a:p>
        </p:txBody>
      </p:sp>
      <p:graphicFrame>
        <p:nvGraphicFramePr>
          <p:cNvPr id="541" name="Google Shape;541;p30"/>
          <p:cNvGraphicFramePr/>
          <p:nvPr/>
        </p:nvGraphicFramePr>
        <p:xfrm>
          <a:off x="311713" y="1127475"/>
          <a:ext cx="3000000" cy="3000000"/>
        </p:xfrm>
        <a:graphic>
          <a:graphicData uri="http://schemas.openxmlformats.org/drawingml/2006/table">
            <a:tbl>
              <a:tblPr>
                <a:noFill/>
                <a:tableStyleId>{20E0CC99-B5FD-4683-B140-8F2D5768ACDF}</a:tableStyleId>
              </a:tblPr>
              <a:tblGrid>
                <a:gridCol w="2069100"/>
                <a:gridCol w="2069100"/>
                <a:gridCol w="2069100"/>
                <a:gridCol w="2426975"/>
              </a:tblGrid>
              <a:tr h="410625">
                <a:tc>
                  <a:txBody>
                    <a:bodyPr/>
                    <a:lstStyle/>
                    <a:p>
                      <a:pPr indent="0" lvl="0" marL="0" rtl="0" algn="l">
                        <a:spcBef>
                          <a:spcPts val="0"/>
                        </a:spcBef>
                        <a:spcAft>
                          <a:spcPts val="0"/>
                        </a:spcAft>
                        <a:buNone/>
                      </a:pPr>
                      <a:r>
                        <a:rPr b="1" lang="en">
                          <a:latin typeface="Open Sans"/>
                          <a:ea typeface="Open Sans"/>
                          <a:cs typeface="Open Sans"/>
                          <a:sym typeface="Open Sans"/>
                        </a:rPr>
                        <a:t>Line: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Length (Sustainer):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Length (Booster):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Calculations: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4725">
                <a:tc>
                  <a:txBody>
                    <a:bodyPr/>
                    <a:lstStyle/>
                    <a:p>
                      <a:pPr indent="0" lvl="0" marL="0" rtl="0" algn="l">
                        <a:spcBef>
                          <a:spcPts val="0"/>
                        </a:spcBef>
                        <a:spcAft>
                          <a:spcPts val="0"/>
                        </a:spcAft>
                        <a:buNone/>
                      </a:pPr>
                      <a:r>
                        <a:rPr b="1" lang="en">
                          <a:latin typeface="Open Sans"/>
                          <a:ea typeface="Open Sans"/>
                          <a:cs typeface="Open Sans"/>
                          <a:sym typeface="Open Sans"/>
                        </a:rPr>
                        <a:t>Cone Riser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3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&gt; cone length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01050">
                <a:tc>
                  <a:txBody>
                    <a:bodyPr/>
                    <a:lstStyle/>
                    <a:p>
                      <a:pPr indent="0" lvl="0" marL="0" rtl="0" algn="l">
                        <a:spcBef>
                          <a:spcPts val="0"/>
                        </a:spcBef>
                        <a:spcAft>
                          <a:spcPts val="0"/>
                        </a:spcAft>
                        <a:buNone/>
                      </a:pPr>
                      <a:r>
                        <a:rPr b="1" lang="en">
                          <a:latin typeface="Open Sans"/>
                          <a:ea typeface="Open Sans"/>
                          <a:cs typeface="Open Sans"/>
                          <a:sym typeface="Open Sans"/>
                        </a:rPr>
                        <a:t>Main MPT Riser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16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10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4 x MPT length AND </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&gt; cone riser + cone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01650">
                <a:tc>
                  <a:txBody>
                    <a:bodyPr/>
                    <a:lstStyle/>
                    <a:p>
                      <a:pPr indent="0" lvl="0" marL="0" rtl="0" algn="l">
                        <a:spcBef>
                          <a:spcPts val="0"/>
                        </a:spcBef>
                        <a:spcAft>
                          <a:spcPts val="0"/>
                        </a:spcAft>
                        <a:buNone/>
                      </a:pPr>
                      <a:r>
                        <a:rPr b="1" lang="en">
                          <a:latin typeface="Open Sans"/>
                          <a:ea typeface="Open Sans"/>
                          <a:cs typeface="Open Sans"/>
                          <a:sym typeface="Open Sans"/>
                        </a:rPr>
                        <a:t>Main Bag Riser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1.5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1.5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17925">
                <a:tc>
                  <a:txBody>
                    <a:bodyPr/>
                    <a:lstStyle/>
                    <a:p>
                      <a:pPr indent="0" lvl="0" marL="0" rtl="0" algn="l">
                        <a:spcBef>
                          <a:spcPts val="0"/>
                        </a:spcBef>
                        <a:spcAft>
                          <a:spcPts val="0"/>
                        </a:spcAft>
                        <a:buNone/>
                      </a:pPr>
                      <a:r>
                        <a:rPr b="1" lang="en">
                          <a:latin typeface="Open Sans"/>
                          <a:ea typeface="Open Sans"/>
                          <a:cs typeface="Open Sans"/>
                          <a:sym typeface="Open Sans"/>
                        </a:rPr>
                        <a:t>Drogue MPT Riser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18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15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4 x MPT length AND</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&gt; motor riser + motor</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10625">
                <a:tc>
                  <a:txBody>
                    <a:bodyPr/>
                    <a:lstStyle/>
                    <a:p>
                      <a:pPr indent="0" lvl="0" marL="0" rtl="0" algn="l">
                        <a:spcBef>
                          <a:spcPts val="0"/>
                        </a:spcBef>
                        <a:spcAft>
                          <a:spcPts val="0"/>
                        </a:spcAft>
                        <a:buNone/>
                      </a:pPr>
                      <a:r>
                        <a:rPr b="1" lang="en">
                          <a:latin typeface="Open Sans"/>
                          <a:ea typeface="Open Sans"/>
                          <a:cs typeface="Open Sans"/>
                          <a:sym typeface="Open Sans"/>
                        </a:rPr>
                        <a:t>Drogue Motor Riser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13.3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11.6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4 x motor length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401650">
                <a:tc>
                  <a:txBody>
                    <a:bodyPr/>
                    <a:lstStyle/>
                    <a:p>
                      <a:pPr indent="0" lvl="0" marL="0" rtl="0" algn="l">
                        <a:spcBef>
                          <a:spcPts val="0"/>
                        </a:spcBef>
                        <a:spcAft>
                          <a:spcPts val="0"/>
                        </a:spcAft>
                        <a:buNone/>
                      </a:pPr>
                      <a:r>
                        <a:rPr b="1" lang="en">
                          <a:latin typeface="Open Sans"/>
                          <a:ea typeface="Open Sans"/>
                          <a:cs typeface="Open Sans"/>
                          <a:sym typeface="Open Sans"/>
                        </a:rPr>
                        <a:t>Drogue Bag Riser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1.5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1.5 ft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542" name="Google Shape;542;p30"/>
          <p:cNvSpPr txBox="1"/>
          <p:nvPr>
            <p:ph idx="1" type="body"/>
          </p:nvPr>
        </p:nvSpPr>
        <p:spPr>
          <a:xfrm>
            <a:off x="622650" y="4422925"/>
            <a:ext cx="7560300" cy="633900"/>
          </a:xfrm>
          <a:prstGeom prst="rect">
            <a:avLst/>
          </a:prstGeom>
        </p:spPr>
        <p:txBody>
          <a:bodyPr anchorCtr="0" anchor="t" bIns="91425" lIns="91425" spcFirstLastPara="1" rIns="91425" wrap="square" tIns="91425">
            <a:normAutofit lnSpcReduction="10000"/>
          </a:bodyPr>
          <a:lstStyle/>
          <a:p>
            <a:pPr indent="-317500" lvl="0" marL="457200" rtl="0" algn="l">
              <a:spcBef>
                <a:spcPts val="0"/>
              </a:spcBef>
              <a:spcAft>
                <a:spcPts val="0"/>
              </a:spcAft>
              <a:buClr>
                <a:srgbClr val="000000"/>
              </a:buClr>
              <a:buSzPts val="1400"/>
              <a:buChar char="●"/>
            </a:pPr>
            <a:r>
              <a:rPr lang="en" sz="1400">
                <a:solidFill>
                  <a:srgbClr val="000000"/>
                </a:solidFill>
              </a:rPr>
              <a:t>Dangling sections of the rocket should not impact each other</a:t>
            </a:r>
            <a:endParaRPr sz="1400">
              <a:solidFill>
                <a:srgbClr val="000000"/>
              </a:solidFill>
            </a:endParaRPr>
          </a:p>
          <a:p>
            <a:pPr indent="-317500" lvl="0" marL="457200" rtl="0" algn="l">
              <a:spcBef>
                <a:spcPts val="0"/>
              </a:spcBef>
              <a:spcAft>
                <a:spcPts val="0"/>
              </a:spcAft>
              <a:buClr>
                <a:srgbClr val="000000"/>
              </a:buClr>
              <a:buSzPts val="1400"/>
              <a:buChar char="●"/>
            </a:pPr>
            <a:r>
              <a:rPr lang="en" sz="1400">
                <a:solidFill>
                  <a:srgbClr val="000000"/>
                </a:solidFill>
              </a:rPr>
              <a:t>Prevent wake effects from the rocket body on parachute inflation</a:t>
            </a:r>
            <a:endParaRPr sz="1400">
              <a:solidFill>
                <a:srgbClr val="000000"/>
              </a:solidFill>
            </a:endParaRPr>
          </a:p>
        </p:txBody>
      </p:sp>
    </p:spTree>
  </p:cSld>
  <p:clrMapOvr>
    <a:masterClrMapping/>
  </p:clrMapOvr>
</p:sld>
</file>

<file path=ppt/slides/slide1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2" name="Shape 2112"/>
        <p:cNvGrpSpPr/>
        <p:nvPr/>
      </p:nvGrpSpPr>
      <p:grpSpPr>
        <a:xfrm>
          <a:off x="0" y="0"/>
          <a:ext cx="0" cy="0"/>
          <a:chOff x="0" y="0"/>
          <a:chExt cx="0" cy="0"/>
        </a:xfrm>
      </p:grpSpPr>
      <p:pic>
        <p:nvPicPr>
          <p:cNvPr id="2113" name="Google Shape;2113;p192"/>
          <p:cNvPicPr preferRelativeResize="0"/>
          <p:nvPr/>
        </p:nvPicPr>
        <p:blipFill>
          <a:blip r:embed="rId3">
            <a:alphaModFix/>
          </a:blip>
          <a:stretch>
            <a:fillRect/>
          </a:stretch>
        </p:blipFill>
        <p:spPr>
          <a:xfrm>
            <a:off x="2407075" y="893100"/>
            <a:ext cx="4404296" cy="1942725"/>
          </a:xfrm>
          <a:prstGeom prst="rect">
            <a:avLst/>
          </a:prstGeom>
          <a:noFill/>
          <a:ln>
            <a:noFill/>
          </a:ln>
        </p:spPr>
      </p:pic>
      <p:sp>
        <p:nvSpPr>
          <p:cNvPr id="2114" name="Google Shape;2114;p19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15" name="Google Shape;2115;p19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Grain Geometry</a:t>
            </a:r>
            <a:endParaRPr>
              <a:solidFill>
                <a:srgbClr val="990000"/>
              </a:solidFill>
            </a:endParaRPr>
          </a:p>
        </p:txBody>
      </p:sp>
      <p:pic>
        <p:nvPicPr>
          <p:cNvPr id="2116" name="Google Shape;2116;p192"/>
          <p:cNvPicPr preferRelativeResize="0"/>
          <p:nvPr/>
        </p:nvPicPr>
        <p:blipFill>
          <a:blip r:embed="rId4">
            <a:alphaModFix/>
          </a:blip>
          <a:stretch>
            <a:fillRect/>
          </a:stretch>
        </p:blipFill>
        <p:spPr>
          <a:xfrm>
            <a:off x="3527225" y="2895975"/>
            <a:ext cx="5032132" cy="1942725"/>
          </a:xfrm>
          <a:prstGeom prst="rect">
            <a:avLst/>
          </a:prstGeom>
          <a:noFill/>
          <a:ln>
            <a:noFill/>
          </a:ln>
        </p:spPr>
      </p:pic>
      <p:pic>
        <p:nvPicPr>
          <p:cNvPr id="2117" name="Google Shape;2117;p192"/>
          <p:cNvPicPr preferRelativeResize="0"/>
          <p:nvPr/>
        </p:nvPicPr>
        <p:blipFill>
          <a:blip r:embed="rId5">
            <a:alphaModFix/>
          </a:blip>
          <a:stretch>
            <a:fillRect/>
          </a:stretch>
        </p:blipFill>
        <p:spPr>
          <a:xfrm>
            <a:off x="1064357" y="2895975"/>
            <a:ext cx="2397125" cy="1942725"/>
          </a:xfrm>
          <a:prstGeom prst="rect">
            <a:avLst/>
          </a:prstGeom>
          <a:noFill/>
          <a:ln>
            <a:noFill/>
          </a:ln>
        </p:spPr>
      </p:pic>
    </p:spTree>
  </p:cSld>
  <p:clrMapOvr>
    <a:masterClrMapping/>
  </p:clrMapOvr>
</p:sld>
</file>

<file path=ppt/slides/slide1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21" name="Shape 2121"/>
        <p:cNvGrpSpPr/>
        <p:nvPr/>
      </p:nvGrpSpPr>
      <p:grpSpPr>
        <a:xfrm>
          <a:off x="0" y="0"/>
          <a:ext cx="0" cy="0"/>
          <a:chOff x="0" y="0"/>
          <a:chExt cx="0" cy="0"/>
        </a:xfrm>
      </p:grpSpPr>
      <p:pic>
        <p:nvPicPr>
          <p:cNvPr id="2122" name="Google Shape;2122;p193"/>
          <p:cNvPicPr preferRelativeResize="0"/>
          <p:nvPr/>
        </p:nvPicPr>
        <p:blipFill>
          <a:blip r:embed="rId3">
            <a:alphaModFix/>
          </a:blip>
          <a:stretch>
            <a:fillRect/>
          </a:stretch>
        </p:blipFill>
        <p:spPr>
          <a:xfrm>
            <a:off x="2407075" y="893100"/>
            <a:ext cx="4404296" cy="1942725"/>
          </a:xfrm>
          <a:prstGeom prst="rect">
            <a:avLst/>
          </a:prstGeom>
          <a:noFill/>
          <a:ln>
            <a:noFill/>
          </a:ln>
        </p:spPr>
      </p:pic>
      <p:sp>
        <p:nvSpPr>
          <p:cNvPr id="2123" name="Google Shape;2123;p19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24" name="Google Shape;2124;p19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Mandril Design</a:t>
            </a:r>
            <a:endParaRPr>
              <a:solidFill>
                <a:srgbClr val="990000"/>
              </a:solidFill>
            </a:endParaRPr>
          </a:p>
        </p:txBody>
      </p:sp>
      <p:pic>
        <p:nvPicPr>
          <p:cNvPr id="2125" name="Google Shape;2125;p193"/>
          <p:cNvPicPr preferRelativeResize="0"/>
          <p:nvPr/>
        </p:nvPicPr>
        <p:blipFill>
          <a:blip r:embed="rId4">
            <a:alphaModFix/>
          </a:blip>
          <a:stretch>
            <a:fillRect/>
          </a:stretch>
        </p:blipFill>
        <p:spPr>
          <a:xfrm>
            <a:off x="3527225" y="2895975"/>
            <a:ext cx="5032132" cy="1942725"/>
          </a:xfrm>
          <a:prstGeom prst="rect">
            <a:avLst/>
          </a:prstGeom>
          <a:noFill/>
          <a:ln>
            <a:noFill/>
          </a:ln>
        </p:spPr>
      </p:pic>
      <p:pic>
        <p:nvPicPr>
          <p:cNvPr id="2126" name="Google Shape;2126;p193"/>
          <p:cNvPicPr preferRelativeResize="0"/>
          <p:nvPr/>
        </p:nvPicPr>
        <p:blipFill>
          <a:blip r:embed="rId5">
            <a:alphaModFix/>
          </a:blip>
          <a:stretch>
            <a:fillRect/>
          </a:stretch>
        </p:blipFill>
        <p:spPr>
          <a:xfrm>
            <a:off x="1064357" y="2895975"/>
            <a:ext cx="2397125" cy="1942725"/>
          </a:xfrm>
          <a:prstGeom prst="rect">
            <a:avLst/>
          </a:prstGeom>
          <a:noFill/>
          <a:ln>
            <a:noFill/>
          </a:ln>
        </p:spPr>
      </p:pic>
    </p:spTree>
  </p:cSld>
  <p:clrMapOvr>
    <a:masterClrMapping/>
  </p:clrMapOvr>
</p:sld>
</file>

<file path=ppt/slides/slide1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0" name="Shape 2130"/>
        <p:cNvGrpSpPr/>
        <p:nvPr/>
      </p:nvGrpSpPr>
      <p:grpSpPr>
        <a:xfrm>
          <a:off x="0" y="0"/>
          <a:ext cx="0" cy="0"/>
          <a:chOff x="0" y="0"/>
          <a:chExt cx="0" cy="0"/>
        </a:xfrm>
      </p:grpSpPr>
      <p:sp>
        <p:nvSpPr>
          <p:cNvPr id="2131" name="Google Shape;2131;p19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32" name="Google Shape;2132;p194"/>
          <p:cNvSpPr txBox="1"/>
          <p:nvPr>
            <p:ph idx="1" type="body"/>
          </p:nvPr>
        </p:nvSpPr>
        <p:spPr>
          <a:xfrm>
            <a:off x="0" y="903675"/>
            <a:ext cx="5553600" cy="4117200"/>
          </a:xfrm>
          <a:prstGeom prst="rect">
            <a:avLst/>
          </a:prstGeom>
        </p:spPr>
        <p:txBody>
          <a:bodyPr anchorCtr="0" anchor="t" bIns="91425" lIns="91425" spcFirstLastPara="1" rIns="91425" wrap="square" tIns="91425">
            <a:noAutofit/>
          </a:bodyPr>
          <a:lstStyle/>
          <a:p>
            <a:pPr indent="-330200" lvl="0" marL="914400" rtl="0" algn="l">
              <a:spcBef>
                <a:spcPts val="0"/>
              </a:spcBef>
              <a:spcAft>
                <a:spcPts val="0"/>
              </a:spcAft>
              <a:buSzPts val="1600"/>
              <a:buChar char="●"/>
            </a:pPr>
            <a:r>
              <a:rPr lang="en" sz="1600"/>
              <a:t>Requirements</a:t>
            </a:r>
            <a:endParaRPr sz="1400"/>
          </a:p>
          <a:p>
            <a:pPr indent="-317500" lvl="1" marL="1371600" rtl="0" algn="l">
              <a:spcBef>
                <a:spcPts val="0"/>
              </a:spcBef>
              <a:spcAft>
                <a:spcPts val="0"/>
              </a:spcAft>
              <a:buClr>
                <a:schemeClr val="dk1"/>
              </a:buClr>
              <a:buSzPts val="1400"/>
              <a:buChar char="○"/>
            </a:pPr>
            <a:r>
              <a:rPr lang="en" sz="1400">
                <a:solidFill>
                  <a:schemeClr val="dk1"/>
                </a:solidFill>
              </a:rPr>
              <a:t>Convert mass flow to thrust with 99% efficiency</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Interface with sustainer case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Support the fin can</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Optimized for 5666 ft AGL (2/3 of burnout altitude of 8500 </a:t>
            </a:r>
            <a:r>
              <a:rPr lang="en" sz="1400">
                <a:solidFill>
                  <a:schemeClr val="dk1"/>
                </a:solidFill>
              </a:rPr>
              <a:t>f</a:t>
            </a:r>
            <a:r>
              <a:rPr lang="en" sz="1400">
                <a:solidFill>
                  <a:schemeClr val="dk1"/>
                </a:solidFill>
              </a:rPr>
              <a:t>t AGL)</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Presents a sizeable difference in weight compared to a concave-convex nozzle to justify moving forward with manufacturing</a:t>
            </a:r>
            <a:endParaRPr sz="1400">
              <a:solidFill>
                <a:schemeClr val="dk1"/>
              </a:solidFill>
            </a:endParaRPr>
          </a:p>
          <a:p>
            <a:pPr indent="-330200" lvl="0" marL="914400" rtl="0" algn="l">
              <a:spcBef>
                <a:spcPts val="0"/>
              </a:spcBef>
              <a:spcAft>
                <a:spcPts val="0"/>
              </a:spcAft>
              <a:buSzPts val="1600"/>
              <a:buChar char="●"/>
            </a:pPr>
            <a:r>
              <a:rPr lang="en" sz="1600"/>
              <a:t>Materials</a:t>
            </a:r>
            <a:endParaRPr sz="1600"/>
          </a:p>
          <a:p>
            <a:pPr indent="-317500" lvl="1" marL="1371600" rtl="0" algn="l">
              <a:spcBef>
                <a:spcPts val="0"/>
              </a:spcBef>
              <a:spcAft>
                <a:spcPts val="0"/>
              </a:spcAft>
              <a:buClr>
                <a:schemeClr val="dk1"/>
              </a:buClr>
              <a:buSzPts val="1400"/>
              <a:buChar char="○"/>
            </a:pPr>
            <a:r>
              <a:rPr lang="en" sz="1400">
                <a:solidFill>
                  <a:schemeClr val="dk1"/>
                </a:solidFill>
              </a:rPr>
              <a:t>Aluminum 6061-T6</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a:t>
            </a:r>
            <a:r>
              <a:rPr lang="en" sz="1400">
                <a:solidFill>
                  <a:schemeClr val="dk1"/>
                </a:solidFill>
              </a:rPr>
              <a:t>anvas phenolic</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G</a:t>
            </a:r>
            <a:r>
              <a:rPr lang="en" sz="1400">
                <a:solidFill>
                  <a:schemeClr val="dk1"/>
                </a:solidFill>
              </a:rPr>
              <a:t>raphite</a:t>
            </a:r>
            <a:endParaRPr sz="1400">
              <a:solidFill>
                <a:schemeClr val="dk1"/>
              </a:solidFill>
              <a:highlight>
                <a:srgbClr val="FFFF00"/>
              </a:highlight>
            </a:endParaRPr>
          </a:p>
          <a:p>
            <a:pPr indent="-228600" lvl="0" marL="914400" rtl="0" algn="l">
              <a:spcBef>
                <a:spcPts val="1200"/>
              </a:spcBef>
              <a:spcAft>
                <a:spcPts val="0"/>
              </a:spcAft>
              <a:buNone/>
            </a:pPr>
            <a:r>
              <a:t/>
            </a:r>
            <a:endParaRPr sz="1400"/>
          </a:p>
          <a:p>
            <a:pPr indent="-228600" lvl="0" marL="914400" rtl="0" algn="l">
              <a:spcBef>
                <a:spcPts val="1200"/>
              </a:spcBef>
              <a:spcAft>
                <a:spcPts val="1200"/>
              </a:spcAft>
              <a:buNone/>
            </a:pPr>
            <a:r>
              <a:t/>
            </a:r>
            <a:endParaRPr sz="1400"/>
          </a:p>
        </p:txBody>
      </p:sp>
      <p:sp>
        <p:nvSpPr>
          <p:cNvPr id="2133" name="Google Shape;2133;p19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Bell Nozzle</a:t>
            </a:r>
            <a:endParaRPr>
              <a:solidFill>
                <a:srgbClr val="990000"/>
              </a:solidFill>
            </a:endParaRPr>
          </a:p>
        </p:txBody>
      </p:sp>
      <p:pic>
        <p:nvPicPr>
          <p:cNvPr id="2134" name="Google Shape;2134;p194"/>
          <p:cNvPicPr preferRelativeResize="0"/>
          <p:nvPr/>
        </p:nvPicPr>
        <p:blipFill>
          <a:blip r:embed="rId3">
            <a:alphaModFix/>
          </a:blip>
          <a:stretch>
            <a:fillRect/>
          </a:stretch>
        </p:blipFill>
        <p:spPr>
          <a:xfrm>
            <a:off x="4382625" y="212725"/>
            <a:ext cx="5985676" cy="4117200"/>
          </a:xfrm>
          <a:prstGeom prst="rect">
            <a:avLst/>
          </a:prstGeom>
          <a:noFill/>
          <a:ln>
            <a:noFill/>
          </a:ln>
        </p:spPr>
      </p:pic>
    </p:spTree>
  </p:cSld>
  <p:clrMapOvr>
    <a:masterClrMapping/>
  </p:clrMapOvr>
</p:sld>
</file>

<file path=ppt/slides/slide1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8" name="Shape 2138"/>
        <p:cNvGrpSpPr/>
        <p:nvPr/>
      </p:nvGrpSpPr>
      <p:grpSpPr>
        <a:xfrm>
          <a:off x="0" y="0"/>
          <a:ext cx="0" cy="0"/>
          <a:chOff x="0" y="0"/>
          <a:chExt cx="0" cy="0"/>
        </a:xfrm>
      </p:grpSpPr>
      <p:sp>
        <p:nvSpPr>
          <p:cNvPr id="2139" name="Google Shape;2139;p19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40" name="Google Shape;2140;p19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Specifications</a:t>
            </a:r>
            <a:endParaRPr>
              <a:solidFill>
                <a:srgbClr val="990000"/>
              </a:solidFill>
            </a:endParaRPr>
          </a:p>
        </p:txBody>
      </p:sp>
      <p:graphicFrame>
        <p:nvGraphicFramePr>
          <p:cNvPr id="2141" name="Google Shape;2141;p195"/>
          <p:cNvGraphicFramePr/>
          <p:nvPr/>
        </p:nvGraphicFramePr>
        <p:xfrm>
          <a:off x="515150" y="1017725"/>
          <a:ext cx="3000000" cy="3000000"/>
        </p:xfrm>
        <a:graphic>
          <a:graphicData uri="http://schemas.openxmlformats.org/drawingml/2006/table">
            <a:tbl>
              <a:tblPr>
                <a:noFill/>
                <a:tableStyleId>{20E0CC99-B5FD-4683-B140-8F2D5768ACDF}</a:tableStyleId>
              </a:tblPr>
              <a:tblGrid>
                <a:gridCol w="1968050"/>
                <a:gridCol w="1680525"/>
              </a:tblGrid>
              <a:tr h="29287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7.43</a:t>
                      </a:r>
                      <a:r>
                        <a:rPr lang="en"/>
                        <a:t>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Throat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1.100</a:t>
                      </a:r>
                      <a:r>
                        <a:rPr lang="en"/>
                        <a:t>”</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Throat 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559675">
                <a:tc>
                  <a:txBody>
                    <a:bodyPr/>
                    <a:lstStyle/>
                    <a:p>
                      <a:pPr indent="0" lvl="0" marL="0" rtl="0" algn="l">
                        <a:spcBef>
                          <a:spcPts val="0"/>
                        </a:spcBef>
                        <a:spcAft>
                          <a:spcPts val="0"/>
                        </a:spcAft>
                        <a:buNone/>
                      </a:pPr>
                      <a:r>
                        <a:rPr lang="en">
                          <a:solidFill>
                            <a:schemeClr val="dk1"/>
                          </a:solidFill>
                        </a:rPr>
                        <a:t>Linearized </a:t>
                      </a:r>
                      <a:r>
                        <a:rPr lang="en">
                          <a:solidFill>
                            <a:schemeClr val="dk1"/>
                          </a:solidFill>
                        </a:rPr>
                        <a:t>Divergence</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1D1C1D"/>
                          </a:solidFill>
                          <a:highlight>
                            <a:srgbClr val="FFFFFF"/>
                          </a:highlight>
                        </a:rPr>
                        <a:t>26</a:t>
                      </a:r>
                      <a:r>
                        <a:rPr lang="en">
                          <a:solidFill>
                            <a:schemeClr val="dk1"/>
                          </a:solidFill>
                        </a:rPr>
                        <a:t>° half angle</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Clr>
                          <a:schemeClr val="dk1"/>
                        </a:buClr>
                        <a:buSzPts val="1100"/>
                        <a:buFont typeface="Arial"/>
                        <a:buNone/>
                      </a:pPr>
                      <a:r>
                        <a:rPr lang="en">
                          <a:solidFill>
                            <a:schemeClr val="dk1"/>
                          </a:solidFill>
                        </a:rPr>
                        <a:t>Throat to Expansion Area Ratio</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8.372</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Exit Velocity</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Mach 3.13</a:t>
                      </a:r>
                      <a:r>
                        <a:rPr lang="en"/>
                        <a:t> </a:t>
                      </a:r>
                      <a:r>
                        <a:rPr lang="en">
                          <a:solidFill>
                            <a:schemeClr val="dk1"/>
                          </a:solidFill>
                        </a:rPr>
                        <a:t>at 5666ft</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pic>
        <p:nvPicPr>
          <p:cNvPr id="2142" name="Google Shape;2142;p195"/>
          <p:cNvPicPr preferRelativeResize="0"/>
          <p:nvPr/>
        </p:nvPicPr>
        <p:blipFill rotWithShape="1">
          <a:blip r:embed="rId3">
            <a:alphaModFix/>
          </a:blip>
          <a:srcRect b="0" l="7923" r="4526" t="0"/>
          <a:stretch/>
        </p:blipFill>
        <p:spPr>
          <a:xfrm>
            <a:off x="4461526" y="729350"/>
            <a:ext cx="4606935" cy="3619574"/>
          </a:xfrm>
          <a:prstGeom prst="rect">
            <a:avLst/>
          </a:prstGeom>
          <a:noFill/>
          <a:ln>
            <a:noFill/>
          </a:ln>
        </p:spPr>
      </p:pic>
      <p:cxnSp>
        <p:nvCxnSpPr>
          <p:cNvPr id="2143" name="Google Shape;2143;p195"/>
          <p:cNvCxnSpPr/>
          <p:nvPr/>
        </p:nvCxnSpPr>
        <p:spPr>
          <a:xfrm>
            <a:off x="6328450" y="1914025"/>
            <a:ext cx="738900" cy="600"/>
          </a:xfrm>
          <a:prstGeom prst="straightConnector1">
            <a:avLst/>
          </a:prstGeom>
          <a:noFill/>
          <a:ln cap="flat" cmpd="sng" w="19050">
            <a:solidFill>
              <a:srgbClr val="FF0000"/>
            </a:solidFill>
            <a:prstDash val="solid"/>
            <a:round/>
            <a:headEnd len="med" w="med" type="stealth"/>
            <a:tailEnd len="med" w="med" type="stealth"/>
          </a:ln>
        </p:spPr>
      </p:cxnSp>
      <p:cxnSp>
        <p:nvCxnSpPr>
          <p:cNvPr id="2144" name="Google Shape;2144;p195"/>
          <p:cNvCxnSpPr/>
          <p:nvPr/>
        </p:nvCxnSpPr>
        <p:spPr>
          <a:xfrm>
            <a:off x="7101463" y="1982350"/>
            <a:ext cx="12000" cy="622800"/>
          </a:xfrm>
          <a:prstGeom prst="straightConnector1">
            <a:avLst/>
          </a:prstGeom>
          <a:noFill/>
          <a:ln cap="flat" cmpd="sng" w="19050">
            <a:solidFill>
              <a:srgbClr val="FF0000"/>
            </a:solidFill>
            <a:prstDash val="solid"/>
            <a:round/>
            <a:headEnd len="med" w="med" type="none"/>
            <a:tailEnd len="med" w="med" type="none"/>
          </a:ln>
        </p:spPr>
      </p:cxnSp>
      <p:cxnSp>
        <p:nvCxnSpPr>
          <p:cNvPr id="2145" name="Google Shape;2145;p195"/>
          <p:cNvCxnSpPr/>
          <p:nvPr/>
        </p:nvCxnSpPr>
        <p:spPr>
          <a:xfrm>
            <a:off x="7101475" y="1982350"/>
            <a:ext cx="288000" cy="622800"/>
          </a:xfrm>
          <a:prstGeom prst="straightConnector1">
            <a:avLst/>
          </a:prstGeom>
          <a:noFill/>
          <a:ln cap="flat" cmpd="sng" w="19050">
            <a:solidFill>
              <a:srgbClr val="FF0000"/>
            </a:solidFill>
            <a:prstDash val="solid"/>
            <a:round/>
            <a:headEnd len="med" w="med" type="none"/>
            <a:tailEnd len="med" w="med" type="none"/>
          </a:ln>
        </p:spPr>
      </p:cxnSp>
      <p:sp>
        <p:nvSpPr>
          <p:cNvPr id="2146" name="Google Shape;2146;p195"/>
          <p:cNvSpPr txBox="1"/>
          <p:nvPr/>
        </p:nvSpPr>
        <p:spPr>
          <a:xfrm>
            <a:off x="7036943" y="2463300"/>
            <a:ext cx="91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26°</a:t>
            </a:r>
            <a:endParaRPr b="1" sz="1200">
              <a:solidFill>
                <a:srgbClr val="FF0000"/>
              </a:solidFill>
              <a:latin typeface="Open Sans"/>
              <a:ea typeface="Open Sans"/>
              <a:cs typeface="Open Sans"/>
              <a:sym typeface="Open Sans"/>
            </a:endParaRPr>
          </a:p>
        </p:txBody>
      </p:sp>
      <p:sp>
        <p:nvSpPr>
          <p:cNvPr id="2147" name="Google Shape;2147;p195"/>
          <p:cNvSpPr txBox="1"/>
          <p:nvPr/>
        </p:nvSpPr>
        <p:spPr>
          <a:xfrm>
            <a:off x="6395552" y="1613050"/>
            <a:ext cx="738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1.100”</a:t>
            </a:r>
            <a:endParaRPr b="1" sz="1200">
              <a:solidFill>
                <a:srgbClr val="FF0000"/>
              </a:solidFill>
              <a:latin typeface="Open Sans"/>
              <a:ea typeface="Open Sans"/>
              <a:cs typeface="Open Sans"/>
              <a:sym typeface="Open Sans"/>
            </a:endParaRPr>
          </a:p>
        </p:txBody>
      </p:sp>
      <p:sp>
        <p:nvSpPr>
          <p:cNvPr id="2148" name="Google Shape;2148;p195"/>
          <p:cNvSpPr txBox="1"/>
          <p:nvPr/>
        </p:nvSpPr>
        <p:spPr>
          <a:xfrm>
            <a:off x="6413625" y="3845175"/>
            <a:ext cx="738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3.224</a:t>
            </a:r>
            <a:r>
              <a:rPr b="1" lang="en" sz="1200">
                <a:solidFill>
                  <a:srgbClr val="FF0000"/>
                </a:solidFill>
                <a:latin typeface="Open Sans"/>
                <a:ea typeface="Open Sans"/>
                <a:cs typeface="Open Sans"/>
                <a:sym typeface="Open Sans"/>
              </a:rPr>
              <a:t>”</a:t>
            </a:r>
            <a:endParaRPr b="1" sz="1200">
              <a:solidFill>
                <a:srgbClr val="FF0000"/>
              </a:solidFill>
              <a:latin typeface="Open Sans"/>
              <a:ea typeface="Open Sans"/>
              <a:cs typeface="Open Sans"/>
              <a:sym typeface="Open Sans"/>
            </a:endParaRPr>
          </a:p>
        </p:txBody>
      </p:sp>
      <p:cxnSp>
        <p:nvCxnSpPr>
          <p:cNvPr id="2149" name="Google Shape;2149;p195"/>
          <p:cNvCxnSpPr/>
          <p:nvPr/>
        </p:nvCxnSpPr>
        <p:spPr>
          <a:xfrm flipH="1">
            <a:off x="5256475" y="995550"/>
            <a:ext cx="300" cy="3152400"/>
          </a:xfrm>
          <a:prstGeom prst="straightConnector1">
            <a:avLst/>
          </a:prstGeom>
          <a:noFill/>
          <a:ln cap="flat" cmpd="sng" w="19050">
            <a:solidFill>
              <a:srgbClr val="FF0000"/>
            </a:solidFill>
            <a:prstDash val="solid"/>
            <a:round/>
            <a:headEnd len="med" w="med" type="stealth"/>
            <a:tailEnd len="med" w="med" type="stealth"/>
          </a:ln>
        </p:spPr>
      </p:cxnSp>
      <p:cxnSp>
        <p:nvCxnSpPr>
          <p:cNvPr id="2150" name="Google Shape;2150;p195"/>
          <p:cNvCxnSpPr/>
          <p:nvPr/>
        </p:nvCxnSpPr>
        <p:spPr>
          <a:xfrm>
            <a:off x="5579200" y="4123325"/>
            <a:ext cx="2237400" cy="9300"/>
          </a:xfrm>
          <a:prstGeom prst="straightConnector1">
            <a:avLst/>
          </a:prstGeom>
          <a:noFill/>
          <a:ln cap="flat" cmpd="sng" w="19050">
            <a:solidFill>
              <a:srgbClr val="FF0000"/>
            </a:solidFill>
            <a:prstDash val="solid"/>
            <a:round/>
            <a:headEnd len="med" w="med" type="stealth"/>
            <a:tailEnd len="med" w="med" type="stealth"/>
          </a:ln>
        </p:spPr>
      </p:cxnSp>
      <p:sp>
        <p:nvSpPr>
          <p:cNvPr id="2151" name="Google Shape;2151;p195"/>
          <p:cNvSpPr txBox="1"/>
          <p:nvPr/>
        </p:nvSpPr>
        <p:spPr>
          <a:xfrm>
            <a:off x="5202300" y="2235850"/>
            <a:ext cx="795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4</a:t>
            </a:r>
            <a:r>
              <a:rPr b="1" lang="en" sz="1200">
                <a:solidFill>
                  <a:srgbClr val="FF0000"/>
                </a:solidFill>
                <a:latin typeface="Open Sans"/>
                <a:ea typeface="Open Sans"/>
                <a:cs typeface="Open Sans"/>
                <a:sym typeface="Open Sans"/>
              </a:rPr>
              <a:t>.593</a:t>
            </a:r>
            <a:r>
              <a:rPr b="1" lang="en" sz="1200">
                <a:solidFill>
                  <a:srgbClr val="FF0000"/>
                </a:solidFill>
                <a:latin typeface="Open Sans"/>
                <a:ea typeface="Open Sans"/>
                <a:cs typeface="Open Sans"/>
                <a:sym typeface="Open Sans"/>
              </a:rPr>
              <a:t>”</a:t>
            </a:r>
            <a:endParaRPr b="1" sz="1200">
              <a:solidFill>
                <a:srgbClr val="FF0000"/>
              </a:solidFill>
              <a:latin typeface="Open Sans"/>
              <a:ea typeface="Open Sans"/>
              <a:cs typeface="Open Sans"/>
              <a:sym typeface="Open Sans"/>
            </a:endParaRPr>
          </a:p>
        </p:txBody>
      </p:sp>
    </p:spTree>
  </p:cSld>
  <p:clrMapOvr>
    <a:masterClrMapping/>
  </p:clrMapOvr>
</p:sld>
</file>

<file path=ppt/slides/slide1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5" name="Shape 2155"/>
        <p:cNvGrpSpPr/>
        <p:nvPr/>
      </p:nvGrpSpPr>
      <p:grpSpPr>
        <a:xfrm>
          <a:off x="0" y="0"/>
          <a:ext cx="0" cy="0"/>
          <a:chOff x="0" y="0"/>
          <a:chExt cx="0" cy="0"/>
        </a:xfrm>
      </p:grpSpPr>
      <p:sp>
        <p:nvSpPr>
          <p:cNvPr id="2156" name="Google Shape;2156;p196"/>
          <p:cNvSpPr txBox="1"/>
          <p:nvPr>
            <p:ph type="title"/>
          </p:nvPr>
        </p:nvSpPr>
        <p:spPr>
          <a:xfrm>
            <a:off x="311700" y="43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 Derivations</a:t>
            </a:r>
            <a:endParaRPr/>
          </a:p>
        </p:txBody>
      </p:sp>
      <p:sp>
        <p:nvSpPr>
          <p:cNvPr id="2157" name="Google Shape;2157;p196"/>
          <p:cNvSpPr txBox="1"/>
          <p:nvPr>
            <p:ph idx="1" type="body"/>
          </p:nvPr>
        </p:nvSpPr>
        <p:spPr>
          <a:xfrm>
            <a:off x="103575" y="2326175"/>
            <a:ext cx="4085400" cy="5823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Isentropic Gas Flow Equations:</a:t>
            </a:r>
            <a:endParaRPr/>
          </a:p>
        </p:txBody>
      </p:sp>
      <p:sp>
        <p:nvSpPr>
          <p:cNvPr id="2158" name="Google Shape;2158;p19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59" name="Google Shape;2159;p196"/>
          <p:cNvSpPr txBox="1"/>
          <p:nvPr>
            <p:ph idx="1" type="body"/>
          </p:nvPr>
        </p:nvSpPr>
        <p:spPr>
          <a:xfrm>
            <a:off x="621313" y="1007725"/>
            <a:ext cx="2651100" cy="5823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Barometric Formula</a:t>
            </a:r>
            <a:endParaRPr/>
          </a:p>
        </p:txBody>
      </p:sp>
      <p:sp>
        <p:nvSpPr>
          <p:cNvPr id="2160" name="Google Shape;2160;p196"/>
          <p:cNvSpPr txBox="1"/>
          <p:nvPr/>
        </p:nvSpPr>
        <p:spPr>
          <a:xfrm>
            <a:off x="883800" y="4512925"/>
            <a:ext cx="73764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100">
                <a:solidFill>
                  <a:schemeClr val="dk2"/>
                </a:solidFill>
                <a:latin typeface="Open Sans Medium"/>
                <a:ea typeface="Open Sans Medium"/>
                <a:cs typeface="Open Sans Medium"/>
                <a:sym typeface="Open Sans Medium"/>
              </a:rPr>
              <a:t>P</a:t>
            </a:r>
            <a:r>
              <a:rPr baseline="-25000" lang="en" sz="1100">
                <a:solidFill>
                  <a:schemeClr val="dk2"/>
                </a:solidFill>
                <a:latin typeface="Open Sans Medium"/>
                <a:ea typeface="Open Sans Medium"/>
                <a:cs typeface="Open Sans Medium"/>
                <a:sym typeface="Open Sans Medium"/>
              </a:rPr>
              <a:t>r</a:t>
            </a:r>
            <a:r>
              <a:rPr lang="en" sz="1100">
                <a:solidFill>
                  <a:schemeClr val="dk2"/>
                </a:solidFill>
                <a:latin typeface="Open Sans Medium"/>
                <a:ea typeface="Open Sans Medium"/>
                <a:cs typeface="Open Sans Medium"/>
                <a:sym typeface="Open Sans Medium"/>
              </a:rPr>
              <a:t>: sea level pressure; T: sea level temperature; g : gravitational constant; h: height above sea level; M: molar mass of air; R: universal gas constant; M</a:t>
            </a:r>
            <a:r>
              <a:rPr baseline="-25000" lang="en" sz="1100">
                <a:solidFill>
                  <a:schemeClr val="dk2"/>
                </a:solidFill>
                <a:latin typeface="Open Sans Medium"/>
                <a:ea typeface="Open Sans Medium"/>
                <a:cs typeface="Open Sans Medium"/>
                <a:sym typeface="Open Sans Medium"/>
              </a:rPr>
              <a:t>e</a:t>
            </a:r>
            <a:r>
              <a:rPr lang="en" sz="1100">
                <a:solidFill>
                  <a:schemeClr val="dk2"/>
                </a:solidFill>
                <a:latin typeface="Open Sans Medium"/>
                <a:ea typeface="Open Sans Medium"/>
                <a:cs typeface="Open Sans Medium"/>
                <a:sym typeface="Open Sans Medium"/>
              </a:rPr>
              <a:t>: exit mach number; 𝜸: specific heat of propellant; p</a:t>
            </a:r>
            <a:r>
              <a:rPr baseline="-25000" lang="en" sz="1100">
                <a:solidFill>
                  <a:schemeClr val="dk2"/>
                </a:solidFill>
                <a:latin typeface="Open Sans Medium"/>
                <a:ea typeface="Open Sans Medium"/>
                <a:cs typeface="Open Sans Medium"/>
                <a:sym typeface="Open Sans Medium"/>
              </a:rPr>
              <a:t>c</a:t>
            </a:r>
            <a:r>
              <a:rPr lang="en" sz="1100">
                <a:solidFill>
                  <a:schemeClr val="dk2"/>
                </a:solidFill>
                <a:latin typeface="Open Sans Medium"/>
                <a:ea typeface="Open Sans Medium"/>
                <a:cs typeface="Open Sans Medium"/>
                <a:sym typeface="Open Sans Medium"/>
              </a:rPr>
              <a:t>: chamber pressure; p</a:t>
            </a:r>
            <a:r>
              <a:rPr baseline="-25000" lang="en" sz="1100">
                <a:solidFill>
                  <a:schemeClr val="dk2"/>
                </a:solidFill>
                <a:latin typeface="Open Sans Medium"/>
                <a:ea typeface="Open Sans Medium"/>
                <a:cs typeface="Open Sans Medium"/>
                <a:sym typeface="Open Sans Medium"/>
              </a:rPr>
              <a:t>a</a:t>
            </a:r>
            <a:r>
              <a:rPr lang="en" sz="1100">
                <a:solidFill>
                  <a:schemeClr val="dk2"/>
                </a:solidFill>
                <a:latin typeface="Open Sans Medium"/>
                <a:ea typeface="Open Sans Medium"/>
                <a:cs typeface="Open Sans Medium"/>
                <a:sym typeface="Open Sans Medium"/>
              </a:rPr>
              <a:t>: static pressure</a:t>
            </a:r>
            <a:endParaRPr sz="11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1100">
              <a:solidFill>
                <a:schemeClr val="dk2"/>
              </a:solidFill>
              <a:latin typeface="Open Sans Medium"/>
              <a:ea typeface="Open Sans Medium"/>
              <a:cs typeface="Open Sans Medium"/>
              <a:sym typeface="Open Sans Medium"/>
            </a:endParaRPr>
          </a:p>
        </p:txBody>
      </p:sp>
      <p:pic>
        <p:nvPicPr>
          <p:cNvPr id="2161" name="Google Shape;2161;p196"/>
          <p:cNvPicPr preferRelativeResize="0"/>
          <p:nvPr/>
        </p:nvPicPr>
        <p:blipFill>
          <a:blip r:embed="rId3">
            <a:alphaModFix/>
          </a:blip>
          <a:stretch>
            <a:fillRect/>
          </a:stretch>
        </p:blipFill>
        <p:spPr>
          <a:xfrm>
            <a:off x="4341375" y="895325"/>
            <a:ext cx="4620274" cy="3465200"/>
          </a:xfrm>
          <a:prstGeom prst="rect">
            <a:avLst/>
          </a:prstGeom>
          <a:noFill/>
          <a:ln>
            <a:noFill/>
          </a:ln>
        </p:spPr>
      </p:pic>
      <p:pic>
        <p:nvPicPr>
          <p:cNvPr id="2162" name="Google Shape;2162;p196"/>
          <p:cNvPicPr preferRelativeResize="0"/>
          <p:nvPr/>
        </p:nvPicPr>
        <p:blipFill>
          <a:blip r:embed="rId4">
            <a:alphaModFix/>
          </a:blip>
          <a:stretch>
            <a:fillRect/>
          </a:stretch>
        </p:blipFill>
        <p:spPr>
          <a:xfrm>
            <a:off x="621325" y="1441037"/>
            <a:ext cx="2651100" cy="994163"/>
          </a:xfrm>
          <a:prstGeom prst="rect">
            <a:avLst/>
          </a:prstGeom>
          <a:noFill/>
          <a:ln>
            <a:noFill/>
          </a:ln>
        </p:spPr>
      </p:pic>
      <p:pic>
        <p:nvPicPr>
          <p:cNvPr id="2163" name="Google Shape;2163;p196"/>
          <p:cNvPicPr preferRelativeResize="0"/>
          <p:nvPr/>
        </p:nvPicPr>
        <p:blipFill>
          <a:blip r:embed="rId5">
            <a:alphaModFix/>
          </a:blip>
          <a:stretch>
            <a:fillRect/>
          </a:stretch>
        </p:blipFill>
        <p:spPr>
          <a:xfrm>
            <a:off x="255125" y="2752179"/>
            <a:ext cx="3383475" cy="853300"/>
          </a:xfrm>
          <a:prstGeom prst="rect">
            <a:avLst/>
          </a:prstGeom>
          <a:noFill/>
          <a:ln>
            <a:noFill/>
          </a:ln>
        </p:spPr>
      </p:pic>
      <p:pic>
        <p:nvPicPr>
          <p:cNvPr id="2164" name="Google Shape;2164;p196"/>
          <p:cNvPicPr preferRelativeResize="0"/>
          <p:nvPr/>
        </p:nvPicPr>
        <p:blipFill>
          <a:blip r:embed="rId6">
            <a:alphaModFix/>
          </a:blip>
          <a:stretch>
            <a:fillRect/>
          </a:stretch>
        </p:blipFill>
        <p:spPr>
          <a:xfrm>
            <a:off x="625213" y="3580175"/>
            <a:ext cx="3042113" cy="1046825"/>
          </a:xfrm>
          <a:prstGeom prst="rect">
            <a:avLst/>
          </a:prstGeom>
          <a:noFill/>
          <a:ln>
            <a:noFill/>
          </a:ln>
        </p:spPr>
      </p:pic>
    </p:spTree>
  </p:cSld>
  <p:clrMapOvr>
    <a:masterClrMapping/>
  </p:clrMapOvr>
</p:sld>
</file>

<file path=ppt/slides/slide1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8" name="Shape 2168"/>
        <p:cNvGrpSpPr/>
        <p:nvPr/>
      </p:nvGrpSpPr>
      <p:grpSpPr>
        <a:xfrm>
          <a:off x="0" y="0"/>
          <a:ext cx="0" cy="0"/>
          <a:chOff x="0" y="0"/>
          <a:chExt cx="0" cy="0"/>
        </a:xfrm>
      </p:grpSpPr>
      <p:sp>
        <p:nvSpPr>
          <p:cNvPr id="2169" name="Google Shape;2169;p19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Curve Generation and CAD</a:t>
            </a:r>
            <a:endParaRPr/>
          </a:p>
        </p:txBody>
      </p:sp>
      <p:sp>
        <p:nvSpPr>
          <p:cNvPr id="2170" name="Google Shape;2170;p19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71" name="Google Shape;2171;p197"/>
          <p:cNvSpPr txBox="1"/>
          <p:nvPr>
            <p:ph idx="1" type="body"/>
          </p:nvPr>
        </p:nvSpPr>
        <p:spPr>
          <a:xfrm>
            <a:off x="447900" y="1197575"/>
            <a:ext cx="3987900" cy="582300"/>
          </a:xfrm>
          <a:prstGeom prst="rect">
            <a:avLst/>
          </a:prstGeom>
        </p:spPr>
        <p:txBody>
          <a:bodyPr anchorCtr="0" anchor="t" bIns="91425" lIns="91425" spcFirstLastPara="1" rIns="91425" wrap="square" tIns="91425">
            <a:normAutofit fontScale="85000"/>
          </a:bodyPr>
          <a:lstStyle/>
          <a:p>
            <a:pPr indent="0" lvl="0" marL="0" rtl="0" algn="l">
              <a:spcBef>
                <a:spcPts val="0"/>
              </a:spcBef>
              <a:spcAft>
                <a:spcPts val="1200"/>
              </a:spcAft>
              <a:buNone/>
            </a:pPr>
            <a:r>
              <a:rPr lang="en"/>
              <a:t>Python Program to plot Bezier Curve:</a:t>
            </a:r>
            <a:endParaRPr/>
          </a:p>
        </p:txBody>
      </p:sp>
      <p:sp>
        <p:nvSpPr>
          <p:cNvPr id="2172" name="Google Shape;2172;p197"/>
          <p:cNvSpPr txBox="1"/>
          <p:nvPr>
            <p:ph idx="1" type="body"/>
          </p:nvPr>
        </p:nvSpPr>
        <p:spPr>
          <a:xfrm>
            <a:off x="5033250" y="1197575"/>
            <a:ext cx="3987900" cy="582300"/>
          </a:xfrm>
          <a:prstGeom prst="rect">
            <a:avLst/>
          </a:prstGeom>
        </p:spPr>
        <p:txBody>
          <a:bodyPr anchorCtr="0" anchor="t" bIns="91425" lIns="91425" spcFirstLastPara="1" rIns="91425" wrap="square" tIns="91425">
            <a:normAutofit fontScale="62500" lnSpcReduction="10000"/>
          </a:bodyPr>
          <a:lstStyle/>
          <a:p>
            <a:pPr indent="0" lvl="0" marL="0" rtl="0" algn="ctr">
              <a:spcBef>
                <a:spcPts val="0"/>
              </a:spcBef>
              <a:spcAft>
                <a:spcPts val="1200"/>
              </a:spcAft>
              <a:buNone/>
            </a:pPr>
            <a:r>
              <a:rPr lang="en"/>
              <a:t>MATLAB Program to fit curve into a polynomial for SOLIDWORKS:</a:t>
            </a:r>
            <a:endParaRPr/>
          </a:p>
        </p:txBody>
      </p:sp>
      <p:pic>
        <p:nvPicPr>
          <p:cNvPr id="2173" name="Google Shape;2173;p197"/>
          <p:cNvPicPr preferRelativeResize="0"/>
          <p:nvPr/>
        </p:nvPicPr>
        <p:blipFill>
          <a:blip r:embed="rId3">
            <a:alphaModFix/>
          </a:blip>
          <a:stretch>
            <a:fillRect/>
          </a:stretch>
        </p:blipFill>
        <p:spPr>
          <a:xfrm>
            <a:off x="6288275" y="4336175"/>
            <a:ext cx="1706500" cy="209575"/>
          </a:xfrm>
          <a:prstGeom prst="rect">
            <a:avLst/>
          </a:prstGeom>
          <a:noFill/>
          <a:ln>
            <a:noFill/>
          </a:ln>
        </p:spPr>
      </p:pic>
      <p:pic>
        <p:nvPicPr>
          <p:cNvPr id="2174" name="Google Shape;2174;p197"/>
          <p:cNvPicPr preferRelativeResize="0"/>
          <p:nvPr/>
        </p:nvPicPr>
        <p:blipFill>
          <a:blip r:embed="rId4">
            <a:alphaModFix/>
          </a:blip>
          <a:stretch>
            <a:fillRect/>
          </a:stretch>
        </p:blipFill>
        <p:spPr>
          <a:xfrm>
            <a:off x="90375" y="1875025"/>
            <a:ext cx="5430324" cy="2194925"/>
          </a:xfrm>
          <a:prstGeom prst="rect">
            <a:avLst/>
          </a:prstGeom>
          <a:noFill/>
          <a:ln>
            <a:noFill/>
          </a:ln>
        </p:spPr>
      </p:pic>
      <p:pic>
        <p:nvPicPr>
          <p:cNvPr id="2175" name="Google Shape;2175;p197"/>
          <p:cNvPicPr preferRelativeResize="0"/>
          <p:nvPr/>
        </p:nvPicPr>
        <p:blipFill>
          <a:blip r:embed="rId5">
            <a:alphaModFix/>
          </a:blip>
          <a:stretch>
            <a:fillRect/>
          </a:stretch>
        </p:blipFill>
        <p:spPr>
          <a:xfrm>
            <a:off x="5807587" y="1779875"/>
            <a:ext cx="2830130" cy="2251500"/>
          </a:xfrm>
          <a:prstGeom prst="rect">
            <a:avLst/>
          </a:prstGeom>
          <a:noFill/>
          <a:ln>
            <a:noFill/>
          </a:ln>
        </p:spPr>
      </p:pic>
    </p:spTree>
  </p:cSld>
  <p:clrMapOvr>
    <a:masterClrMapping/>
  </p:clrMapOvr>
</p:sld>
</file>

<file path=ppt/slides/slide1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9" name="Shape 2179"/>
        <p:cNvGrpSpPr/>
        <p:nvPr/>
      </p:nvGrpSpPr>
      <p:grpSpPr>
        <a:xfrm>
          <a:off x="0" y="0"/>
          <a:ext cx="0" cy="0"/>
          <a:chOff x="0" y="0"/>
          <a:chExt cx="0" cy="0"/>
        </a:xfrm>
      </p:grpSpPr>
      <p:sp>
        <p:nvSpPr>
          <p:cNvPr id="2180" name="Google Shape;2180;p198"/>
          <p:cNvSpPr txBox="1"/>
          <p:nvPr>
            <p:ph idx="1" type="body"/>
          </p:nvPr>
        </p:nvSpPr>
        <p:spPr>
          <a:xfrm>
            <a:off x="0" y="903675"/>
            <a:ext cx="5516400" cy="41172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Requirements</a:t>
            </a:r>
            <a:endParaRPr sz="1400"/>
          </a:p>
          <a:p>
            <a:pPr indent="-317500" lvl="1" marL="1371600" rtl="0" algn="l">
              <a:spcBef>
                <a:spcPts val="0"/>
              </a:spcBef>
              <a:spcAft>
                <a:spcPts val="0"/>
              </a:spcAft>
              <a:buSzPts val="1400"/>
              <a:buChar char="○"/>
            </a:pPr>
            <a:r>
              <a:rPr lang="en" sz="1400">
                <a:solidFill>
                  <a:schemeClr val="dk1"/>
                </a:solidFill>
              </a:rPr>
              <a:t>Convert mass flow to thrust with 98% efficiency</a:t>
            </a:r>
            <a:endParaRPr sz="1400"/>
          </a:p>
          <a:p>
            <a:pPr indent="-317500" lvl="1" marL="1371600" rtl="0" algn="l">
              <a:spcBef>
                <a:spcPts val="0"/>
              </a:spcBef>
              <a:spcAft>
                <a:spcPts val="0"/>
              </a:spcAft>
              <a:buClr>
                <a:schemeClr val="dk1"/>
              </a:buClr>
              <a:buSzPts val="1400"/>
              <a:buChar char="○"/>
            </a:pPr>
            <a:r>
              <a:rPr lang="en" sz="1400">
                <a:solidFill>
                  <a:schemeClr val="dk1"/>
                </a:solidFill>
              </a:rPr>
              <a:t>Interface with sustainer case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Support the fin can</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Optimized for 5666 ft (2/3 of burnout altitude of 8500 ft AGL</a:t>
            </a:r>
            <a:r>
              <a:rPr lang="en" sz="1400">
                <a:solidFill>
                  <a:schemeClr val="dk1"/>
                </a:solidFill>
              </a:rPr>
              <a:t>)</a:t>
            </a:r>
            <a:endParaRPr sz="1400">
              <a:solidFill>
                <a:schemeClr val="dk1"/>
              </a:solidFill>
            </a:endParaRPr>
          </a:p>
          <a:p>
            <a:pPr indent="-330200" lvl="0" marL="914400" rtl="0" algn="l">
              <a:spcBef>
                <a:spcPts val="0"/>
              </a:spcBef>
              <a:spcAft>
                <a:spcPts val="0"/>
              </a:spcAft>
              <a:buSzPts val="1600"/>
              <a:buChar char="●"/>
            </a:pPr>
            <a:r>
              <a:rPr lang="en" sz="1600"/>
              <a:t>Materials</a:t>
            </a:r>
            <a:endParaRPr sz="1600"/>
          </a:p>
          <a:p>
            <a:pPr indent="-317500" lvl="1" marL="1371600" rtl="0" algn="l">
              <a:spcBef>
                <a:spcPts val="0"/>
              </a:spcBef>
              <a:spcAft>
                <a:spcPts val="0"/>
              </a:spcAft>
              <a:buClr>
                <a:schemeClr val="dk1"/>
              </a:buClr>
              <a:buSzPts val="1400"/>
              <a:buChar char="○"/>
            </a:pPr>
            <a:r>
              <a:rPr lang="en" sz="1400">
                <a:solidFill>
                  <a:schemeClr val="dk1"/>
                </a:solidFill>
              </a:rPr>
              <a:t>Aluminum 6061-T6</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canvas phenolic</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graphite</a:t>
            </a:r>
            <a:endParaRPr sz="1400">
              <a:solidFill>
                <a:schemeClr val="dk1"/>
              </a:solidFill>
              <a:highlight>
                <a:srgbClr val="FFFF00"/>
              </a:highlight>
            </a:endParaRPr>
          </a:p>
          <a:p>
            <a:pPr indent="-228600" lvl="0" marL="914400" rtl="0" algn="l">
              <a:spcBef>
                <a:spcPts val="1200"/>
              </a:spcBef>
              <a:spcAft>
                <a:spcPts val="0"/>
              </a:spcAft>
              <a:buNone/>
            </a:pPr>
            <a:r>
              <a:t/>
            </a:r>
            <a:endParaRPr sz="1400"/>
          </a:p>
          <a:p>
            <a:pPr indent="-228600" lvl="0" marL="914400" rtl="0" algn="l">
              <a:spcBef>
                <a:spcPts val="1200"/>
              </a:spcBef>
              <a:spcAft>
                <a:spcPts val="0"/>
              </a:spcAft>
              <a:buNone/>
            </a:pPr>
            <a:r>
              <a:t/>
            </a:r>
            <a:endParaRPr sz="1400"/>
          </a:p>
          <a:p>
            <a:pPr indent="0" lvl="0" marL="914400" rtl="0" algn="l">
              <a:spcBef>
                <a:spcPts val="1200"/>
              </a:spcBef>
              <a:spcAft>
                <a:spcPts val="1200"/>
              </a:spcAft>
              <a:buNone/>
            </a:pPr>
            <a:r>
              <a:t/>
            </a:r>
            <a:endParaRPr sz="1600"/>
          </a:p>
        </p:txBody>
      </p:sp>
      <p:sp>
        <p:nvSpPr>
          <p:cNvPr id="2181" name="Google Shape;2181;p19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82" name="Google Shape;2182;p19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Concave-Convex Nozzle (Secondary COA)</a:t>
            </a:r>
            <a:endParaRPr>
              <a:solidFill>
                <a:srgbClr val="990000"/>
              </a:solidFill>
            </a:endParaRPr>
          </a:p>
        </p:txBody>
      </p:sp>
      <p:pic>
        <p:nvPicPr>
          <p:cNvPr id="2183" name="Google Shape;2183;p198"/>
          <p:cNvPicPr preferRelativeResize="0"/>
          <p:nvPr/>
        </p:nvPicPr>
        <p:blipFill rotWithShape="1">
          <a:blip r:embed="rId3">
            <a:alphaModFix/>
          </a:blip>
          <a:srcRect b="10253" l="26349" r="24326" t="13281"/>
          <a:stretch/>
        </p:blipFill>
        <p:spPr>
          <a:xfrm>
            <a:off x="5663575" y="980500"/>
            <a:ext cx="3303284" cy="3639775"/>
          </a:xfrm>
          <a:prstGeom prst="rect">
            <a:avLst/>
          </a:prstGeom>
          <a:noFill/>
          <a:ln>
            <a:noFill/>
          </a:ln>
        </p:spPr>
      </p:pic>
    </p:spTree>
  </p:cSld>
  <p:clrMapOvr>
    <a:masterClrMapping/>
  </p:clrMapOvr>
</p:sld>
</file>

<file path=ppt/slides/slide1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7" name="Shape 2187"/>
        <p:cNvGrpSpPr/>
        <p:nvPr/>
      </p:nvGrpSpPr>
      <p:grpSpPr>
        <a:xfrm>
          <a:off x="0" y="0"/>
          <a:ext cx="0" cy="0"/>
          <a:chOff x="0" y="0"/>
          <a:chExt cx="0" cy="0"/>
        </a:xfrm>
      </p:grpSpPr>
      <p:sp>
        <p:nvSpPr>
          <p:cNvPr id="2188" name="Google Shape;2188;p19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89" name="Google Shape;2189;p19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Specifications</a:t>
            </a:r>
            <a:endParaRPr>
              <a:solidFill>
                <a:srgbClr val="990000"/>
              </a:solidFill>
            </a:endParaRPr>
          </a:p>
        </p:txBody>
      </p:sp>
      <p:graphicFrame>
        <p:nvGraphicFramePr>
          <p:cNvPr id="2190" name="Google Shape;2190;p199"/>
          <p:cNvGraphicFramePr/>
          <p:nvPr/>
        </p:nvGraphicFramePr>
        <p:xfrm>
          <a:off x="714425" y="1237000"/>
          <a:ext cx="3000000" cy="3000000"/>
        </p:xfrm>
        <a:graphic>
          <a:graphicData uri="http://schemas.openxmlformats.org/drawingml/2006/table">
            <a:tbl>
              <a:tblPr>
                <a:noFill/>
                <a:tableStyleId>{20E0CC99-B5FD-4683-B140-8F2D5768ACDF}</a:tableStyleId>
              </a:tblPr>
              <a:tblGrid>
                <a:gridCol w="2317950"/>
                <a:gridCol w="2317950"/>
              </a:tblGrid>
              <a:tr h="29287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a:solidFill>
                            <a:schemeClr val="dk1"/>
                          </a:solidFill>
                        </a:rPr>
                        <a:t>8.98</a:t>
                      </a:r>
                      <a:r>
                        <a:rPr lang="en">
                          <a:solidFill>
                            <a:schemeClr val="dk1"/>
                          </a:solidFill>
                        </a:rPr>
                        <a:t> </a:t>
                      </a:r>
                      <a:r>
                        <a:rPr lang="en">
                          <a:solidFill>
                            <a:schemeClr val="dk1"/>
                          </a:solidFill>
                        </a:rPr>
                        <a:t>lbs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Throat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1.100</a:t>
                      </a:r>
                      <a:r>
                        <a:rPr lang="en"/>
                        <a:t>”</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Throat 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Convergent Geometry</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60</a:t>
                      </a:r>
                      <a:r>
                        <a:rPr lang="en">
                          <a:solidFill>
                            <a:schemeClr val="dk1"/>
                          </a:solidFill>
                        </a:rPr>
                        <a:t>°</a:t>
                      </a:r>
                      <a:r>
                        <a:rPr lang="en"/>
                        <a:t> half angle</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Divergent Geometry</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15° half angle</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Clr>
                          <a:schemeClr val="dk1"/>
                        </a:buClr>
                        <a:buSzPts val="1100"/>
                        <a:buFont typeface="Arial"/>
                        <a:buNone/>
                      </a:pPr>
                      <a:r>
                        <a:rPr lang="en">
                          <a:solidFill>
                            <a:schemeClr val="dk1"/>
                          </a:solidFill>
                        </a:rPr>
                        <a:t>Throat to Expansion Area Ratio</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8.372</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Exit Velocity</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Mach 3.13 at 5666 ft</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pic>
        <p:nvPicPr>
          <p:cNvPr id="2191" name="Google Shape;2191;p199"/>
          <p:cNvPicPr preferRelativeResize="0"/>
          <p:nvPr/>
        </p:nvPicPr>
        <p:blipFill rotWithShape="1">
          <a:blip r:embed="rId3">
            <a:alphaModFix/>
          </a:blip>
          <a:srcRect b="19878" l="21575" r="25840" t="21204"/>
          <a:stretch/>
        </p:blipFill>
        <p:spPr>
          <a:xfrm>
            <a:off x="5491800" y="1109400"/>
            <a:ext cx="3502151" cy="3169350"/>
          </a:xfrm>
          <a:prstGeom prst="rect">
            <a:avLst/>
          </a:prstGeom>
          <a:noFill/>
          <a:ln>
            <a:noFill/>
          </a:ln>
        </p:spPr>
      </p:pic>
      <p:cxnSp>
        <p:nvCxnSpPr>
          <p:cNvPr id="2192" name="Google Shape;2192;p199"/>
          <p:cNvCxnSpPr/>
          <p:nvPr/>
        </p:nvCxnSpPr>
        <p:spPr>
          <a:xfrm flipH="1" rot="10800000">
            <a:off x="6369750" y="4062175"/>
            <a:ext cx="1622400" cy="7800"/>
          </a:xfrm>
          <a:prstGeom prst="straightConnector1">
            <a:avLst/>
          </a:prstGeom>
          <a:noFill/>
          <a:ln cap="flat" cmpd="sng" w="28575">
            <a:solidFill>
              <a:srgbClr val="FF0000"/>
            </a:solidFill>
            <a:prstDash val="solid"/>
            <a:round/>
            <a:headEnd len="med" w="med" type="stealth"/>
            <a:tailEnd len="med" w="med" type="stealth"/>
          </a:ln>
        </p:spPr>
      </p:cxnSp>
      <p:cxnSp>
        <p:nvCxnSpPr>
          <p:cNvPr id="2193" name="Google Shape;2193;p199"/>
          <p:cNvCxnSpPr/>
          <p:nvPr/>
        </p:nvCxnSpPr>
        <p:spPr>
          <a:xfrm>
            <a:off x="6927725" y="2032325"/>
            <a:ext cx="558600" cy="300"/>
          </a:xfrm>
          <a:prstGeom prst="straightConnector1">
            <a:avLst/>
          </a:prstGeom>
          <a:noFill/>
          <a:ln cap="flat" cmpd="sng" w="9525">
            <a:solidFill>
              <a:srgbClr val="FF0000"/>
            </a:solidFill>
            <a:prstDash val="solid"/>
            <a:round/>
            <a:headEnd len="med" w="med" type="stealth"/>
            <a:tailEnd len="med" w="med" type="stealth"/>
          </a:ln>
        </p:spPr>
      </p:cxnSp>
      <p:cxnSp>
        <p:nvCxnSpPr>
          <p:cNvPr id="2194" name="Google Shape;2194;p199"/>
          <p:cNvCxnSpPr/>
          <p:nvPr/>
        </p:nvCxnSpPr>
        <p:spPr>
          <a:xfrm>
            <a:off x="6021425" y="1374150"/>
            <a:ext cx="0" cy="2700600"/>
          </a:xfrm>
          <a:prstGeom prst="straightConnector1">
            <a:avLst/>
          </a:prstGeom>
          <a:noFill/>
          <a:ln cap="flat" cmpd="sng" w="28575">
            <a:solidFill>
              <a:srgbClr val="FF0000"/>
            </a:solidFill>
            <a:prstDash val="solid"/>
            <a:round/>
            <a:headEnd len="med" w="med" type="stealth"/>
            <a:tailEnd len="med" w="med" type="stealth"/>
          </a:ln>
        </p:spPr>
      </p:cxnSp>
      <p:sp>
        <p:nvSpPr>
          <p:cNvPr id="2195" name="Google Shape;2195;p199"/>
          <p:cNvSpPr txBox="1"/>
          <p:nvPr/>
        </p:nvSpPr>
        <p:spPr>
          <a:xfrm>
            <a:off x="6775175" y="3759800"/>
            <a:ext cx="863700" cy="22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FF0000"/>
                </a:solidFill>
                <a:latin typeface="Open Sans"/>
                <a:ea typeface="Open Sans"/>
                <a:cs typeface="Open Sans"/>
                <a:sym typeface="Open Sans"/>
              </a:rPr>
              <a:t>Ø 3.224”</a:t>
            </a:r>
            <a:endParaRPr b="1" sz="1200">
              <a:solidFill>
                <a:srgbClr val="FF0000"/>
              </a:solidFill>
              <a:latin typeface="Open Sans"/>
              <a:ea typeface="Open Sans"/>
              <a:cs typeface="Open Sans"/>
              <a:sym typeface="Open Sans"/>
            </a:endParaRPr>
          </a:p>
          <a:p>
            <a:pPr indent="0" lvl="0" marL="0" rtl="0" algn="l">
              <a:spcBef>
                <a:spcPts val="0"/>
              </a:spcBef>
              <a:spcAft>
                <a:spcPts val="0"/>
              </a:spcAft>
              <a:buNone/>
            </a:pPr>
            <a:r>
              <a:t/>
            </a:r>
            <a:endParaRPr sz="2000">
              <a:solidFill>
                <a:schemeClr val="dk2"/>
              </a:solidFill>
              <a:latin typeface="Open Sans Medium"/>
              <a:ea typeface="Open Sans Medium"/>
              <a:cs typeface="Open Sans Medium"/>
              <a:sym typeface="Open Sans Medium"/>
            </a:endParaRPr>
          </a:p>
        </p:txBody>
      </p:sp>
      <p:sp>
        <p:nvSpPr>
          <p:cNvPr id="2196" name="Google Shape;2196;p199"/>
          <p:cNvSpPr txBox="1"/>
          <p:nvPr/>
        </p:nvSpPr>
        <p:spPr>
          <a:xfrm>
            <a:off x="6899977" y="1709400"/>
            <a:ext cx="738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1.100”</a:t>
            </a:r>
            <a:endParaRPr b="1" sz="1200">
              <a:solidFill>
                <a:srgbClr val="FF0000"/>
              </a:solidFill>
              <a:latin typeface="Open Sans"/>
              <a:ea typeface="Open Sans"/>
              <a:cs typeface="Open Sans"/>
              <a:sym typeface="Open Sans"/>
            </a:endParaRPr>
          </a:p>
        </p:txBody>
      </p:sp>
      <p:sp>
        <p:nvSpPr>
          <p:cNvPr id="2197" name="Google Shape;2197;p199"/>
          <p:cNvSpPr txBox="1"/>
          <p:nvPr/>
        </p:nvSpPr>
        <p:spPr>
          <a:xfrm>
            <a:off x="6021425" y="2355300"/>
            <a:ext cx="795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5.345”</a:t>
            </a:r>
            <a:endParaRPr b="1" sz="1200">
              <a:solidFill>
                <a:srgbClr val="FF0000"/>
              </a:solidFill>
              <a:latin typeface="Open Sans"/>
              <a:ea typeface="Open Sans"/>
              <a:cs typeface="Open Sans"/>
              <a:sym typeface="Open Sans"/>
            </a:endParaRPr>
          </a:p>
        </p:txBody>
      </p:sp>
      <p:cxnSp>
        <p:nvCxnSpPr>
          <p:cNvPr id="2198" name="Google Shape;2198;p199"/>
          <p:cNvCxnSpPr/>
          <p:nvPr/>
        </p:nvCxnSpPr>
        <p:spPr>
          <a:xfrm>
            <a:off x="7481450" y="2080300"/>
            <a:ext cx="167100" cy="634500"/>
          </a:xfrm>
          <a:prstGeom prst="straightConnector1">
            <a:avLst/>
          </a:prstGeom>
          <a:noFill/>
          <a:ln cap="flat" cmpd="sng" w="9525">
            <a:solidFill>
              <a:srgbClr val="FF0000"/>
            </a:solidFill>
            <a:prstDash val="solid"/>
            <a:round/>
            <a:headEnd len="med" w="med" type="none"/>
            <a:tailEnd len="med" w="med" type="none"/>
          </a:ln>
        </p:spPr>
      </p:cxnSp>
      <p:cxnSp>
        <p:nvCxnSpPr>
          <p:cNvPr id="2199" name="Google Shape;2199;p199"/>
          <p:cNvCxnSpPr/>
          <p:nvPr/>
        </p:nvCxnSpPr>
        <p:spPr>
          <a:xfrm flipH="1">
            <a:off x="7481450" y="2084938"/>
            <a:ext cx="300" cy="625200"/>
          </a:xfrm>
          <a:prstGeom prst="straightConnector1">
            <a:avLst/>
          </a:prstGeom>
          <a:noFill/>
          <a:ln cap="flat" cmpd="sng" w="9525">
            <a:solidFill>
              <a:srgbClr val="FF0000"/>
            </a:solidFill>
            <a:prstDash val="solid"/>
            <a:round/>
            <a:headEnd len="med" w="med" type="none"/>
            <a:tailEnd len="med" w="med" type="none"/>
          </a:ln>
        </p:spPr>
      </p:cxnSp>
      <p:sp>
        <p:nvSpPr>
          <p:cNvPr id="2200" name="Google Shape;2200;p199"/>
          <p:cNvSpPr txBox="1"/>
          <p:nvPr/>
        </p:nvSpPr>
        <p:spPr>
          <a:xfrm>
            <a:off x="7390026" y="2639850"/>
            <a:ext cx="449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15°</a:t>
            </a:r>
            <a:endParaRPr b="1" sz="1200">
              <a:solidFill>
                <a:srgbClr val="FF0000"/>
              </a:solidFill>
              <a:latin typeface="Open Sans"/>
              <a:ea typeface="Open Sans"/>
              <a:cs typeface="Open Sans"/>
              <a:sym typeface="Open Sans"/>
            </a:endParaRPr>
          </a:p>
        </p:txBody>
      </p:sp>
    </p:spTree>
  </p:cSld>
  <p:clrMapOvr>
    <a:masterClrMapping/>
  </p:clrMapOvr>
</p:sld>
</file>

<file path=ppt/slides/slide1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04" name="Shape 2204"/>
        <p:cNvGrpSpPr/>
        <p:nvPr/>
      </p:nvGrpSpPr>
      <p:grpSpPr>
        <a:xfrm>
          <a:off x="0" y="0"/>
          <a:ext cx="0" cy="0"/>
          <a:chOff x="0" y="0"/>
          <a:chExt cx="0" cy="0"/>
        </a:xfrm>
      </p:grpSpPr>
      <p:sp>
        <p:nvSpPr>
          <p:cNvPr id="2205" name="Google Shape;2205;p20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06" name="Google Shape;2206;p200"/>
          <p:cNvSpPr txBox="1"/>
          <p:nvPr>
            <p:ph type="title"/>
          </p:nvPr>
        </p:nvSpPr>
        <p:spPr>
          <a:xfrm>
            <a:off x="311700" y="1634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Specifications Comparison</a:t>
            </a:r>
            <a:endParaRPr>
              <a:solidFill>
                <a:srgbClr val="990000"/>
              </a:solidFill>
            </a:endParaRPr>
          </a:p>
        </p:txBody>
      </p:sp>
      <p:graphicFrame>
        <p:nvGraphicFramePr>
          <p:cNvPr id="2207" name="Google Shape;2207;p200"/>
          <p:cNvGraphicFramePr/>
          <p:nvPr/>
        </p:nvGraphicFramePr>
        <p:xfrm>
          <a:off x="311700" y="736150"/>
          <a:ext cx="3000000" cy="3000000"/>
        </p:xfrm>
        <a:graphic>
          <a:graphicData uri="http://schemas.openxmlformats.org/drawingml/2006/table">
            <a:tbl>
              <a:tblPr>
                <a:noFill/>
                <a:tableStyleId>{20E0CC99-B5FD-4683-B140-8F2D5768ACDF}</a:tableStyleId>
              </a:tblPr>
              <a:tblGrid>
                <a:gridCol w="1622750"/>
                <a:gridCol w="1470325"/>
                <a:gridCol w="1570075"/>
                <a:gridCol w="784975"/>
              </a:tblGrid>
              <a:tr h="406825">
                <a:tc>
                  <a:txBody>
                    <a:bodyPr/>
                    <a:lstStyle/>
                    <a:p>
                      <a:pPr indent="0" lvl="0" marL="0" rtl="0" algn="l">
                        <a:spcBef>
                          <a:spcPts val="0"/>
                        </a:spcBef>
                        <a:spcAft>
                          <a:spcPts val="0"/>
                        </a:spcAft>
                        <a:buNone/>
                      </a:pPr>
                      <a:r>
                        <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Bell Nozzle</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Concave Convex</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Δ</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0682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7.43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8.98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-17.2%</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solidFill>
                      <a:srgbClr val="93C47D"/>
                    </a:solidFill>
                  </a:tcPr>
                </a:tc>
              </a:tr>
              <a:tr h="324175">
                <a:tc>
                  <a:txBody>
                    <a:bodyPr/>
                    <a:lstStyle/>
                    <a:p>
                      <a:pPr indent="0" lvl="0" marL="0" rtl="0" algn="l">
                        <a:spcBef>
                          <a:spcPts val="0"/>
                        </a:spcBef>
                        <a:spcAft>
                          <a:spcPts val="0"/>
                        </a:spcAft>
                        <a:buNone/>
                      </a:pPr>
                      <a:r>
                        <a:rPr lang="en"/>
                        <a:t>Throat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1.100”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1.100”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27325">
                <a:tc>
                  <a:txBody>
                    <a:bodyPr/>
                    <a:lstStyle/>
                    <a:p>
                      <a:pPr indent="0" lvl="0" marL="0" rtl="0" algn="l">
                        <a:spcBef>
                          <a:spcPts val="0"/>
                        </a:spcBef>
                        <a:spcAft>
                          <a:spcPts val="0"/>
                        </a:spcAft>
                        <a:buNone/>
                      </a:pPr>
                      <a:r>
                        <a:rPr lang="en">
                          <a:solidFill>
                            <a:schemeClr val="dk1"/>
                          </a:solidFill>
                        </a:rPr>
                        <a:t>Linearized Divergence</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solidFill>
                            <a:srgbClr val="1D1C1D"/>
                          </a:solidFill>
                        </a:rPr>
                        <a:t>26</a:t>
                      </a:r>
                      <a:r>
                        <a:rPr lang="en">
                          <a:solidFill>
                            <a:schemeClr val="dk1"/>
                          </a:solidFill>
                        </a:rPr>
                        <a:t>° Half angle</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15° half angle</a:t>
                      </a:r>
                      <a:endParaRPr>
                        <a:solidFill>
                          <a:srgbClr val="1D1C1D"/>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24175">
                <a:tc>
                  <a:txBody>
                    <a:bodyPr/>
                    <a:lstStyle/>
                    <a:p>
                      <a:pPr indent="0" lvl="0" marL="0" rtl="0" algn="l">
                        <a:spcBef>
                          <a:spcPts val="0"/>
                        </a:spcBef>
                        <a:spcAft>
                          <a:spcPts val="0"/>
                        </a:spcAft>
                        <a:buClr>
                          <a:schemeClr val="dk1"/>
                        </a:buClr>
                        <a:buSzPts val="1100"/>
                        <a:buFont typeface="Arial"/>
                        <a:buNone/>
                      </a:pPr>
                      <a:r>
                        <a:rPr lang="en">
                          <a:solidFill>
                            <a:schemeClr val="dk1"/>
                          </a:solidFill>
                        </a:rPr>
                        <a:t>Throat to Expansion Area Ratio</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8.372</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highlight>
                            <a:schemeClr val="lt1"/>
                          </a:highlight>
                        </a:rPr>
                        <a:t>8.372</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a:solidFill>
                          <a:schemeClr val="dk1"/>
                        </a:solidFill>
                        <a:highlight>
                          <a:schemeClr val="lt1"/>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24175">
                <a:tc>
                  <a:txBody>
                    <a:bodyPr/>
                    <a:lstStyle/>
                    <a:p>
                      <a:pPr indent="0" lvl="0" marL="0" rtl="0" algn="l">
                        <a:spcBef>
                          <a:spcPts val="0"/>
                        </a:spcBef>
                        <a:spcAft>
                          <a:spcPts val="0"/>
                        </a:spcAft>
                        <a:buNone/>
                      </a:pPr>
                      <a:r>
                        <a:rPr lang="en">
                          <a:solidFill>
                            <a:schemeClr val="dk1"/>
                          </a:solidFill>
                        </a:rPr>
                        <a:t>Length</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4.592’’</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highlight>
                            <a:schemeClr val="lt1"/>
                          </a:highlight>
                        </a:rPr>
                        <a:t>3.971’’</a:t>
                      </a:r>
                      <a:endParaRPr>
                        <a:solidFill>
                          <a:schemeClr val="dk1"/>
                        </a:solidFill>
                        <a:highlight>
                          <a:schemeClr val="lt1"/>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rPr>
                        <a:t>-19.4%</a:t>
                      </a:r>
                      <a:endParaRPr>
                        <a:solidFill>
                          <a:schemeClr val="dk1"/>
                        </a:solidFill>
                      </a:endParaRPr>
                    </a:p>
                    <a:p>
                      <a:pPr indent="0" lvl="0" marL="0" rtl="0" algn="l">
                        <a:spcBef>
                          <a:spcPts val="0"/>
                        </a:spcBef>
                        <a:spcAft>
                          <a:spcPts val="0"/>
                        </a:spcAft>
                        <a:buNone/>
                      </a:pPr>
                      <a:r>
                        <a:t/>
                      </a:r>
                      <a:endParaRPr>
                        <a:solidFill>
                          <a:schemeClr val="dk1"/>
                        </a:solidFill>
                        <a:highlight>
                          <a:schemeClr val="lt1"/>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solidFill>
                      <a:srgbClr val="93C47D"/>
                    </a:solidFill>
                  </a:tcPr>
                </a:tc>
              </a:tr>
              <a:tr h="474575">
                <a:tc>
                  <a:txBody>
                    <a:bodyPr/>
                    <a:lstStyle/>
                    <a:p>
                      <a:pPr indent="0" lvl="0" marL="0" rtl="0" algn="l">
                        <a:spcBef>
                          <a:spcPts val="0"/>
                        </a:spcBef>
                        <a:spcAft>
                          <a:spcPts val="0"/>
                        </a:spcAft>
                        <a:buNone/>
                      </a:pPr>
                      <a:r>
                        <a:rPr lang="en"/>
                        <a:t>Exit Velocity at optimized height</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t>Mach 3.</a:t>
                      </a:r>
                      <a:r>
                        <a:rPr lang="en"/>
                        <a:t>53</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highlight>
                            <a:schemeClr val="lt1"/>
                          </a:highlight>
                        </a:rPr>
                        <a:t>Mach 3.</a:t>
                      </a:r>
                      <a:r>
                        <a:rPr lang="en">
                          <a:solidFill>
                            <a:schemeClr val="dk1"/>
                          </a:solidFill>
                          <a:highlight>
                            <a:schemeClr val="lt1"/>
                          </a:highlight>
                        </a:rPr>
                        <a:t>53</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a:solidFill>
                          <a:schemeClr val="dk1"/>
                        </a:solidFill>
                        <a:highlight>
                          <a:schemeClr val="lt1"/>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Tree>
  </p:cSld>
  <p:clrMapOvr>
    <a:masterClrMapping/>
  </p:clrMapOvr>
</p:sld>
</file>

<file path=ppt/slides/slide1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1" name="Shape 2211"/>
        <p:cNvGrpSpPr/>
        <p:nvPr/>
      </p:nvGrpSpPr>
      <p:grpSpPr>
        <a:xfrm>
          <a:off x="0" y="0"/>
          <a:ext cx="0" cy="0"/>
          <a:chOff x="0" y="0"/>
          <a:chExt cx="0" cy="0"/>
        </a:xfrm>
      </p:grpSpPr>
      <p:sp>
        <p:nvSpPr>
          <p:cNvPr id="2212" name="Google Shape;2212;p20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13" name="Google Shape;2213;p201"/>
          <p:cNvSpPr txBox="1"/>
          <p:nvPr>
            <p:ph type="title"/>
          </p:nvPr>
        </p:nvSpPr>
        <p:spPr>
          <a:xfrm>
            <a:off x="311700" y="1634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Size Comparison</a:t>
            </a:r>
            <a:endParaRPr>
              <a:solidFill>
                <a:srgbClr val="990000"/>
              </a:solidFill>
            </a:endParaRPr>
          </a:p>
        </p:txBody>
      </p:sp>
      <p:pic>
        <p:nvPicPr>
          <p:cNvPr id="2214" name="Google Shape;2214;p201"/>
          <p:cNvPicPr preferRelativeResize="0"/>
          <p:nvPr/>
        </p:nvPicPr>
        <p:blipFill rotWithShape="1">
          <a:blip r:embed="rId3">
            <a:alphaModFix/>
          </a:blip>
          <a:srcRect b="5953" l="7923" r="4526" t="0"/>
          <a:stretch/>
        </p:blipFill>
        <p:spPr>
          <a:xfrm>
            <a:off x="195425" y="1024824"/>
            <a:ext cx="4250074" cy="3140552"/>
          </a:xfrm>
          <a:prstGeom prst="rect">
            <a:avLst/>
          </a:prstGeom>
          <a:noFill/>
          <a:ln>
            <a:noFill/>
          </a:ln>
        </p:spPr>
      </p:pic>
      <p:pic>
        <p:nvPicPr>
          <p:cNvPr id="2215" name="Google Shape;2215;p201"/>
          <p:cNvPicPr preferRelativeResize="0"/>
          <p:nvPr/>
        </p:nvPicPr>
        <p:blipFill rotWithShape="1">
          <a:blip r:embed="rId4">
            <a:alphaModFix/>
          </a:blip>
          <a:srcRect b="23524" l="21575" r="25840" t="21202"/>
          <a:stretch/>
        </p:blipFill>
        <p:spPr>
          <a:xfrm>
            <a:off x="4361775" y="476150"/>
            <a:ext cx="4345498" cy="36892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6" name="Shape 546"/>
        <p:cNvGrpSpPr/>
        <p:nvPr/>
      </p:nvGrpSpPr>
      <p:grpSpPr>
        <a:xfrm>
          <a:off x="0" y="0"/>
          <a:ext cx="0" cy="0"/>
          <a:chOff x="0" y="0"/>
          <a:chExt cx="0" cy="0"/>
        </a:xfrm>
      </p:grpSpPr>
      <p:sp>
        <p:nvSpPr>
          <p:cNvPr id="547" name="Google Shape;547;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Lines and Attachments</a:t>
            </a:r>
            <a:endParaRPr>
              <a:solidFill>
                <a:srgbClr val="AF1F39"/>
              </a:solidFill>
            </a:endParaRPr>
          </a:p>
          <a:p>
            <a:pPr indent="0" lvl="0" marL="0" rtl="0" algn="l">
              <a:spcBef>
                <a:spcPts val="0"/>
              </a:spcBef>
              <a:spcAft>
                <a:spcPts val="0"/>
              </a:spcAft>
              <a:buNone/>
            </a:pPr>
            <a:r>
              <a:t/>
            </a:r>
            <a:endParaRPr>
              <a:solidFill>
                <a:srgbClr val="000000"/>
              </a:solidFill>
            </a:endParaRPr>
          </a:p>
          <a:p>
            <a:pPr indent="0" lvl="0" marL="0" rtl="0" algn="l">
              <a:spcBef>
                <a:spcPts val="0"/>
              </a:spcBef>
              <a:spcAft>
                <a:spcPts val="0"/>
              </a:spcAft>
              <a:buNone/>
            </a:pPr>
            <a:r>
              <a:t/>
            </a:r>
            <a:endParaRPr>
              <a:solidFill>
                <a:srgbClr val="000000"/>
              </a:solidFill>
            </a:endParaRPr>
          </a:p>
        </p:txBody>
      </p:sp>
      <p:sp>
        <p:nvSpPr>
          <p:cNvPr id="548" name="Google Shape;548;p31"/>
          <p:cNvSpPr txBox="1"/>
          <p:nvPr>
            <p:ph idx="1" type="body"/>
          </p:nvPr>
        </p:nvSpPr>
        <p:spPr>
          <a:xfrm>
            <a:off x="311700" y="1000075"/>
            <a:ext cx="4260300" cy="4143300"/>
          </a:xfrm>
          <a:prstGeom prst="rect">
            <a:avLst/>
          </a:prstGeom>
        </p:spPr>
        <p:txBody>
          <a:bodyPr anchorCtr="0" anchor="t" bIns="91425" lIns="91425" spcFirstLastPara="1" rIns="91425" wrap="square" tIns="91425">
            <a:normAutofit fontScale="77500" lnSpcReduction="20000"/>
          </a:bodyPr>
          <a:lstStyle/>
          <a:p>
            <a:pPr indent="-327025" lvl="0" marL="457200" rtl="0" algn="l">
              <a:spcBef>
                <a:spcPts val="0"/>
              </a:spcBef>
              <a:spcAft>
                <a:spcPts val="0"/>
              </a:spcAft>
              <a:buClr>
                <a:srgbClr val="000000"/>
              </a:buClr>
              <a:buSzPct val="100000"/>
              <a:buChar char="●"/>
            </a:pPr>
            <a:r>
              <a:rPr lang="en">
                <a:solidFill>
                  <a:srgbClr val="000000"/>
                </a:solidFill>
              </a:rPr>
              <a:t>Quicklinks</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Capacity: 500lb</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Material: Zinc coated Steel</a:t>
            </a:r>
            <a:endParaRPr>
              <a:solidFill>
                <a:srgbClr val="000000"/>
              </a:solidFill>
            </a:endParaRPr>
          </a:p>
          <a:p>
            <a:pPr indent="-327025" lvl="0" marL="457200" rtl="0" algn="l">
              <a:spcBef>
                <a:spcPts val="0"/>
              </a:spcBef>
              <a:spcAft>
                <a:spcPts val="0"/>
              </a:spcAft>
              <a:buClr>
                <a:srgbClr val="000000"/>
              </a:buClr>
              <a:buSzPct val="100000"/>
              <a:buChar char="●"/>
            </a:pPr>
            <a:r>
              <a:rPr lang="en">
                <a:solidFill>
                  <a:srgbClr val="000000"/>
                </a:solidFill>
              </a:rPr>
              <a:t>Swivels</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Capacity: 1,800lb</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Material: 316 Stainless Steel</a:t>
            </a:r>
            <a:endParaRPr>
              <a:solidFill>
                <a:srgbClr val="000000"/>
              </a:solidFill>
            </a:endParaRPr>
          </a:p>
          <a:p>
            <a:pPr indent="-327025" lvl="0" marL="457200" rtl="0" algn="l">
              <a:spcBef>
                <a:spcPts val="0"/>
              </a:spcBef>
              <a:spcAft>
                <a:spcPts val="0"/>
              </a:spcAft>
              <a:buClr>
                <a:srgbClr val="000000"/>
              </a:buClr>
              <a:buSzPct val="100000"/>
              <a:buChar char="●"/>
            </a:pPr>
            <a:r>
              <a:rPr lang="en">
                <a:solidFill>
                  <a:srgbClr val="000000"/>
                </a:solidFill>
              </a:rPr>
              <a:t>Lines</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Capacity: 500lb</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Material: Braided Kevlar</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Flame Resistant, Abrasion Resistant</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Diameter: 2mm</a:t>
            </a:r>
            <a:endParaRPr>
              <a:solidFill>
                <a:srgbClr val="000000"/>
              </a:solidFill>
            </a:endParaRPr>
          </a:p>
          <a:p>
            <a:pPr indent="-327025" lvl="0" marL="457200" rtl="0" algn="l">
              <a:spcBef>
                <a:spcPts val="0"/>
              </a:spcBef>
              <a:spcAft>
                <a:spcPts val="0"/>
              </a:spcAft>
              <a:buClr>
                <a:srgbClr val="000000"/>
              </a:buClr>
              <a:buSzPct val="100000"/>
              <a:buChar char="●"/>
            </a:pPr>
            <a:r>
              <a:rPr lang="en">
                <a:solidFill>
                  <a:srgbClr val="000000"/>
                </a:solidFill>
              </a:rPr>
              <a:t>Shroud Lines</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Capacity: 150lb</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Material: Braided Kevlar</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Flame Resistant, Abrasion Resistant</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Diameter: 1mm</a:t>
            </a:r>
            <a:endParaRPr>
              <a:solidFill>
                <a:srgbClr val="000000"/>
              </a:solidFill>
            </a:endParaRPr>
          </a:p>
          <a:p>
            <a:pPr indent="-327025" lvl="0" marL="457200" rtl="0" algn="l">
              <a:spcBef>
                <a:spcPts val="0"/>
              </a:spcBef>
              <a:spcAft>
                <a:spcPts val="0"/>
              </a:spcAft>
              <a:buClr>
                <a:srgbClr val="000000"/>
              </a:buClr>
              <a:buSzPct val="100000"/>
              <a:buChar char="●"/>
            </a:pPr>
            <a:r>
              <a:rPr lang="en">
                <a:solidFill>
                  <a:srgbClr val="000000"/>
                </a:solidFill>
              </a:rPr>
              <a:t>Figure 8 knots</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Attaches lines to hardware</a:t>
            </a:r>
            <a:endParaRPr>
              <a:solidFill>
                <a:srgbClr val="000000"/>
              </a:solidFill>
            </a:endParaRPr>
          </a:p>
          <a:p>
            <a:pPr indent="-297497" lvl="1" marL="914400" rtl="0" algn="l">
              <a:spcBef>
                <a:spcPts val="0"/>
              </a:spcBef>
              <a:spcAft>
                <a:spcPts val="0"/>
              </a:spcAft>
              <a:buClr>
                <a:srgbClr val="000000"/>
              </a:buClr>
              <a:buSzPct val="87500"/>
              <a:buFont typeface="Arial"/>
              <a:buChar char="○"/>
            </a:pPr>
            <a:r>
              <a:rPr lang="en">
                <a:solidFill>
                  <a:srgbClr val="000000"/>
                </a:solidFill>
              </a:rPr>
              <a:t>Tensile Testing: stronger than Bowline knots</a:t>
            </a:r>
            <a:endParaRPr>
              <a:solidFill>
                <a:srgbClr val="000000"/>
              </a:solidFill>
            </a:endParaRPr>
          </a:p>
        </p:txBody>
      </p:sp>
      <p:sp>
        <p:nvSpPr>
          <p:cNvPr id="549" name="Google Shape;549;p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550" name="Google Shape;550;p31"/>
          <p:cNvPicPr preferRelativeResize="0"/>
          <p:nvPr/>
        </p:nvPicPr>
        <p:blipFill rotWithShape="1">
          <a:blip r:embed="rId3">
            <a:alphaModFix/>
          </a:blip>
          <a:srcRect b="0" l="12056" r="0" t="0"/>
          <a:stretch/>
        </p:blipFill>
        <p:spPr>
          <a:xfrm>
            <a:off x="4113600" y="462350"/>
            <a:ext cx="1010300" cy="2081500"/>
          </a:xfrm>
          <a:prstGeom prst="rect">
            <a:avLst/>
          </a:prstGeom>
          <a:noFill/>
          <a:ln>
            <a:noFill/>
          </a:ln>
        </p:spPr>
      </p:pic>
      <p:pic>
        <p:nvPicPr>
          <p:cNvPr id="551" name="Google Shape;551;p31"/>
          <p:cNvPicPr preferRelativeResize="0"/>
          <p:nvPr/>
        </p:nvPicPr>
        <p:blipFill>
          <a:blip r:embed="rId4">
            <a:alphaModFix/>
          </a:blip>
          <a:stretch>
            <a:fillRect/>
          </a:stretch>
        </p:blipFill>
        <p:spPr>
          <a:xfrm>
            <a:off x="5056150" y="363054"/>
            <a:ext cx="1516043" cy="2081500"/>
          </a:xfrm>
          <a:prstGeom prst="rect">
            <a:avLst/>
          </a:prstGeom>
          <a:noFill/>
          <a:ln>
            <a:noFill/>
          </a:ln>
        </p:spPr>
      </p:pic>
      <p:pic>
        <p:nvPicPr>
          <p:cNvPr id="552" name="Google Shape;552;p31"/>
          <p:cNvPicPr preferRelativeResize="0"/>
          <p:nvPr/>
        </p:nvPicPr>
        <p:blipFill rotWithShape="1">
          <a:blip r:embed="rId5">
            <a:alphaModFix/>
          </a:blip>
          <a:srcRect b="0" l="17389" r="0" t="0"/>
          <a:stretch/>
        </p:blipFill>
        <p:spPr>
          <a:xfrm>
            <a:off x="6703248" y="272325"/>
            <a:ext cx="949075" cy="2359399"/>
          </a:xfrm>
          <a:prstGeom prst="rect">
            <a:avLst/>
          </a:prstGeom>
          <a:noFill/>
          <a:ln>
            <a:noFill/>
          </a:ln>
        </p:spPr>
      </p:pic>
      <p:pic>
        <p:nvPicPr>
          <p:cNvPr id="553" name="Google Shape;553;p31"/>
          <p:cNvPicPr preferRelativeResize="0"/>
          <p:nvPr/>
        </p:nvPicPr>
        <p:blipFill>
          <a:blip r:embed="rId6">
            <a:alphaModFix/>
          </a:blip>
          <a:stretch>
            <a:fillRect/>
          </a:stretch>
        </p:blipFill>
        <p:spPr>
          <a:xfrm>
            <a:off x="7547238" y="391782"/>
            <a:ext cx="1614750" cy="2342093"/>
          </a:xfrm>
          <a:prstGeom prst="rect">
            <a:avLst/>
          </a:prstGeom>
          <a:noFill/>
          <a:ln>
            <a:noFill/>
          </a:ln>
        </p:spPr>
      </p:pic>
      <p:pic>
        <p:nvPicPr>
          <p:cNvPr id="554" name="Google Shape;554;p31"/>
          <p:cNvPicPr preferRelativeResize="0"/>
          <p:nvPr/>
        </p:nvPicPr>
        <p:blipFill>
          <a:blip r:embed="rId7">
            <a:alphaModFix/>
          </a:blip>
          <a:stretch>
            <a:fillRect/>
          </a:stretch>
        </p:blipFill>
        <p:spPr>
          <a:xfrm>
            <a:off x="4419600" y="2809950"/>
            <a:ext cx="1996428" cy="2081500"/>
          </a:xfrm>
          <a:prstGeom prst="rect">
            <a:avLst/>
          </a:prstGeom>
          <a:noFill/>
          <a:ln>
            <a:noFill/>
          </a:ln>
        </p:spPr>
      </p:pic>
      <p:pic>
        <p:nvPicPr>
          <p:cNvPr id="555" name="Google Shape;555;p31"/>
          <p:cNvPicPr preferRelativeResize="0"/>
          <p:nvPr/>
        </p:nvPicPr>
        <p:blipFill>
          <a:blip r:embed="rId8">
            <a:alphaModFix/>
          </a:blip>
          <a:stretch>
            <a:fillRect/>
          </a:stretch>
        </p:blipFill>
        <p:spPr>
          <a:xfrm>
            <a:off x="6327300" y="3152900"/>
            <a:ext cx="2607565" cy="1564787"/>
          </a:xfrm>
          <a:prstGeom prst="rect">
            <a:avLst/>
          </a:prstGeom>
          <a:noFill/>
          <a:ln>
            <a:noFill/>
          </a:ln>
        </p:spPr>
      </p:pic>
    </p:spTree>
  </p:cSld>
  <p:clrMapOvr>
    <a:masterClrMapping/>
  </p:clrMapOvr>
</p:sld>
</file>

<file path=ppt/slides/slide1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9" name="Shape 2219"/>
        <p:cNvGrpSpPr/>
        <p:nvPr/>
      </p:nvGrpSpPr>
      <p:grpSpPr>
        <a:xfrm>
          <a:off x="0" y="0"/>
          <a:ext cx="0" cy="0"/>
          <a:chOff x="0" y="0"/>
          <a:chExt cx="0" cy="0"/>
        </a:xfrm>
      </p:grpSpPr>
      <p:sp>
        <p:nvSpPr>
          <p:cNvPr id="2220" name="Google Shape;2220;p20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221" name="Google Shape;2221;p202"/>
          <p:cNvPicPr preferRelativeResize="0"/>
          <p:nvPr/>
        </p:nvPicPr>
        <p:blipFill>
          <a:blip r:embed="rId3">
            <a:alphaModFix/>
          </a:blip>
          <a:stretch>
            <a:fillRect/>
          </a:stretch>
        </p:blipFill>
        <p:spPr>
          <a:xfrm>
            <a:off x="3920875" y="2247900"/>
            <a:ext cx="1152525" cy="647700"/>
          </a:xfrm>
          <a:prstGeom prst="rect">
            <a:avLst/>
          </a:prstGeom>
          <a:noFill/>
          <a:ln>
            <a:noFill/>
          </a:ln>
        </p:spPr>
      </p:pic>
      <p:sp>
        <p:nvSpPr>
          <p:cNvPr id="2222" name="Google Shape;2222;p202"/>
          <p:cNvSpPr txBox="1"/>
          <p:nvPr>
            <p:ph type="title"/>
          </p:nvPr>
        </p:nvSpPr>
        <p:spPr>
          <a:xfrm>
            <a:off x="311700" y="4450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Case</a:t>
            </a:r>
            <a:endParaRPr>
              <a:solidFill>
                <a:srgbClr val="990000"/>
              </a:solidFill>
            </a:endParaRPr>
          </a:p>
        </p:txBody>
      </p:sp>
      <p:sp>
        <p:nvSpPr>
          <p:cNvPr id="2223" name="Google Shape;2223;p202"/>
          <p:cNvSpPr txBox="1"/>
          <p:nvPr>
            <p:ph idx="1" type="body"/>
          </p:nvPr>
        </p:nvSpPr>
        <p:spPr>
          <a:xfrm>
            <a:off x="518825" y="1017725"/>
            <a:ext cx="4247100" cy="2600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Requirements:</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Withstand 700 PSI during burn</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Withstand 1050 PSI for twice the burn time during hydrostatic test*</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Utilize a FoS of 2*</a:t>
            </a:r>
            <a:endParaRPr sz="1400">
              <a:solidFill>
                <a:schemeClr val="dk1"/>
              </a:solidFill>
            </a:endParaRPr>
          </a:p>
          <a:p>
            <a:pPr indent="-330200" lvl="0" marL="457200" rtl="0" algn="l">
              <a:spcBef>
                <a:spcPts val="0"/>
              </a:spcBef>
              <a:spcAft>
                <a:spcPts val="0"/>
              </a:spcAft>
              <a:buClr>
                <a:schemeClr val="dk2"/>
              </a:buClr>
              <a:buSzPts val="1600"/>
              <a:buFont typeface="Arial"/>
              <a:buChar char="●"/>
            </a:pPr>
            <a:r>
              <a:rPr lang="en" sz="1600"/>
              <a:t>Hoop Stress Approximation</a:t>
            </a:r>
            <a:endParaRPr sz="1600"/>
          </a:p>
          <a:p>
            <a:pPr indent="-317500" lvl="1" marL="914400" rtl="0" algn="l">
              <a:spcBef>
                <a:spcPts val="0"/>
              </a:spcBef>
              <a:spcAft>
                <a:spcPts val="0"/>
              </a:spcAft>
              <a:buClr>
                <a:schemeClr val="dk1"/>
              </a:buClr>
              <a:buSzPts val="1400"/>
              <a:buFont typeface="Arial"/>
              <a:buChar char="○"/>
            </a:pPr>
            <a:r>
              <a:rPr lang="en" sz="1400">
                <a:solidFill>
                  <a:schemeClr val="dk1"/>
                </a:solidFill>
              </a:rPr>
              <a:t>Used linearized formula</a:t>
            </a:r>
            <a:endParaRPr sz="1400">
              <a:solidFill>
                <a:schemeClr val="dk1"/>
              </a:solidFill>
            </a:endParaRPr>
          </a:p>
        </p:txBody>
      </p:sp>
      <p:graphicFrame>
        <p:nvGraphicFramePr>
          <p:cNvPr id="2224" name="Google Shape;2224;p202"/>
          <p:cNvGraphicFramePr/>
          <p:nvPr/>
        </p:nvGraphicFramePr>
        <p:xfrm>
          <a:off x="5776575" y="202025"/>
          <a:ext cx="3000000" cy="3000000"/>
        </p:xfrm>
        <a:graphic>
          <a:graphicData uri="http://schemas.openxmlformats.org/drawingml/2006/table">
            <a:tbl>
              <a:tblPr>
                <a:noFill/>
                <a:tableStyleId>{20E0CC99-B5FD-4683-B140-8F2D5768ACDF}</a:tableStyleId>
              </a:tblPr>
              <a:tblGrid>
                <a:gridCol w="1765975"/>
                <a:gridCol w="1365825"/>
              </a:tblGrid>
              <a:tr h="423225">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322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10.22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3225">
                <a:tc>
                  <a:txBody>
                    <a:bodyPr/>
                    <a:lstStyle/>
                    <a:p>
                      <a:pPr indent="0" lvl="0" marL="0" rtl="0" algn="l">
                        <a:spcBef>
                          <a:spcPts val="0"/>
                        </a:spcBef>
                        <a:spcAft>
                          <a:spcPts val="0"/>
                        </a:spcAft>
                        <a:buNone/>
                      </a:pPr>
                      <a:r>
                        <a:rPr lang="en"/>
                        <a:t>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31”</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3500">
                <a:tc>
                  <a:txBody>
                    <a:bodyPr/>
                    <a:lstStyle/>
                    <a:p>
                      <a:pPr indent="0" lvl="0" marL="0" rtl="0" algn="l">
                        <a:spcBef>
                          <a:spcPts val="0"/>
                        </a:spcBef>
                        <a:spcAft>
                          <a:spcPts val="0"/>
                        </a:spcAft>
                        <a:buNone/>
                      </a:pPr>
                      <a:r>
                        <a:rPr lang="en"/>
                        <a:t>Outer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6”</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3500">
                <a:tc>
                  <a:txBody>
                    <a:bodyPr/>
                    <a:lstStyle/>
                    <a:p>
                      <a:pPr indent="0" lvl="0" marL="0" rtl="0" algn="l">
                        <a:spcBef>
                          <a:spcPts val="0"/>
                        </a:spcBef>
                        <a:spcAft>
                          <a:spcPts val="0"/>
                        </a:spcAft>
                        <a:buNone/>
                      </a:pPr>
                      <a:r>
                        <a:rPr lang="en"/>
                        <a:t>Case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0.1625”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7800">
                <a:tc>
                  <a:txBody>
                    <a:bodyPr/>
                    <a:lstStyle/>
                    <a:p>
                      <a:pPr indent="0" lvl="0" marL="0" rtl="0" algn="l">
                        <a:spcBef>
                          <a:spcPts val="0"/>
                        </a:spcBef>
                        <a:spcAft>
                          <a:spcPts val="0"/>
                        </a:spcAft>
                        <a:buNone/>
                      </a:pPr>
                      <a:r>
                        <a:rPr lang="en">
                          <a:solidFill>
                            <a:schemeClr val="dk1"/>
                          </a:solidFill>
                        </a:rPr>
                        <a:t>Liner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0.125”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7800">
                <a:tc>
                  <a:txBody>
                    <a:bodyPr/>
                    <a:lstStyle/>
                    <a:p>
                      <a:pPr indent="0" lvl="0" marL="0" rtl="0" algn="l">
                        <a:spcBef>
                          <a:spcPts val="0"/>
                        </a:spcBef>
                        <a:spcAft>
                          <a:spcPts val="0"/>
                        </a:spcAft>
                        <a:buNone/>
                      </a:pPr>
                      <a:r>
                        <a:rPr lang="en">
                          <a:solidFill>
                            <a:schemeClr val="dk1"/>
                          </a:solidFill>
                        </a:rPr>
                        <a:t>Anticipated Stress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14030 psi</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7800">
                <a:tc>
                  <a:txBody>
                    <a:bodyPr/>
                    <a:lstStyle/>
                    <a:p>
                      <a:pPr indent="0" lvl="0" marL="0" rtl="0" algn="l">
                        <a:spcBef>
                          <a:spcPts val="0"/>
                        </a:spcBef>
                        <a:spcAft>
                          <a:spcPts val="0"/>
                        </a:spcAft>
                        <a:buNone/>
                      </a:pPr>
                      <a:r>
                        <a:rPr lang="en">
                          <a:solidFill>
                            <a:schemeClr val="dk1"/>
                          </a:solidFill>
                        </a:rPr>
                        <a:t>Actual FoS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2.5</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pic>
        <p:nvPicPr>
          <p:cNvPr id="2225" name="Google Shape;2225;p202"/>
          <p:cNvPicPr preferRelativeResize="0"/>
          <p:nvPr/>
        </p:nvPicPr>
        <p:blipFill>
          <a:blip r:embed="rId4">
            <a:alphaModFix/>
          </a:blip>
          <a:stretch>
            <a:fillRect/>
          </a:stretch>
        </p:blipFill>
        <p:spPr>
          <a:xfrm rot="-5400000">
            <a:off x="3990101" y="1780375"/>
            <a:ext cx="1163798" cy="5143500"/>
          </a:xfrm>
          <a:prstGeom prst="rect">
            <a:avLst/>
          </a:prstGeom>
          <a:noFill/>
          <a:ln>
            <a:noFill/>
          </a:ln>
        </p:spPr>
      </p:pic>
      <p:sp>
        <p:nvSpPr>
          <p:cNvPr id="2226" name="Google Shape;2226;p202"/>
          <p:cNvSpPr txBox="1"/>
          <p:nvPr/>
        </p:nvSpPr>
        <p:spPr>
          <a:xfrm>
            <a:off x="898200" y="3183300"/>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Open Sans Medium"/>
                <a:ea typeface="Open Sans Medium"/>
                <a:cs typeface="Open Sans Medium"/>
                <a:sym typeface="Open Sans Medium"/>
              </a:rPr>
              <a:t>*denotes Spaceport America requirement</a:t>
            </a:r>
            <a:endParaRPr sz="1000">
              <a:latin typeface="Open Sans Medium"/>
              <a:ea typeface="Open Sans Medium"/>
              <a:cs typeface="Open Sans Medium"/>
              <a:sym typeface="Open Sans Medium"/>
            </a:endParaRPr>
          </a:p>
        </p:txBody>
      </p:sp>
    </p:spTree>
  </p:cSld>
  <p:clrMapOvr>
    <a:masterClrMapping/>
  </p:clrMapOvr>
</p:sld>
</file>

<file path=ppt/slides/slide1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0" name="Shape 2230"/>
        <p:cNvGrpSpPr/>
        <p:nvPr/>
      </p:nvGrpSpPr>
      <p:grpSpPr>
        <a:xfrm>
          <a:off x="0" y="0"/>
          <a:ext cx="0" cy="0"/>
          <a:chOff x="0" y="0"/>
          <a:chExt cx="0" cy="0"/>
        </a:xfrm>
      </p:grpSpPr>
      <p:sp>
        <p:nvSpPr>
          <p:cNvPr id="2231" name="Google Shape;2231;p20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32" name="Google Shape;2232;p203"/>
          <p:cNvSpPr txBox="1"/>
          <p:nvPr>
            <p:ph idx="1" type="body"/>
          </p:nvPr>
        </p:nvSpPr>
        <p:spPr>
          <a:xfrm>
            <a:off x="0" y="903675"/>
            <a:ext cx="5583000" cy="41172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Requirements</a:t>
            </a:r>
            <a:endParaRPr sz="1600"/>
          </a:p>
          <a:p>
            <a:pPr indent="-317500" lvl="1" marL="1371600" rtl="0" algn="l">
              <a:spcBef>
                <a:spcPts val="0"/>
              </a:spcBef>
              <a:spcAft>
                <a:spcPts val="0"/>
              </a:spcAft>
              <a:buClr>
                <a:schemeClr val="dk1"/>
              </a:buClr>
              <a:buSzPts val="1400"/>
              <a:buChar char="○"/>
            </a:pPr>
            <a:r>
              <a:rPr lang="en" sz="1400">
                <a:solidFill>
                  <a:schemeClr val="dk1"/>
                </a:solidFill>
              </a:rPr>
              <a:t>Ignite at sustainer at 5500 feet AGL (~0.75 atm)</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Choke flow of e-match to provide sufficient pressure and heat to ignite inner grain geometry</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Rapidly erode choke point to prevent buildup of pressure after ignition</a:t>
            </a:r>
            <a:endParaRPr sz="1400">
              <a:solidFill>
                <a:schemeClr val="dk1"/>
              </a:solidFill>
            </a:endParaRPr>
          </a:p>
          <a:p>
            <a:pPr indent="-317500" lvl="1" marL="1371600" rtl="0" algn="l">
              <a:spcBef>
                <a:spcPts val="0"/>
              </a:spcBef>
              <a:spcAft>
                <a:spcPts val="0"/>
              </a:spcAft>
              <a:buClr>
                <a:schemeClr val="dk1"/>
              </a:buClr>
              <a:buSzPts val="1400"/>
              <a:buFont typeface="Arial"/>
              <a:buChar char="○"/>
            </a:pPr>
            <a:r>
              <a:rPr lang="en" sz="1400">
                <a:solidFill>
                  <a:schemeClr val="dk1"/>
                </a:solidFill>
              </a:rPr>
              <a:t>Seat pressure tap for data collection</a:t>
            </a:r>
            <a:endParaRPr sz="1400">
              <a:solidFill>
                <a:schemeClr val="dk1"/>
              </a:solidFill>
            </a:endParaRPr>
          </a:p>
          <a:p>
            <a:pPr indent="-317500" lvl="1" marL="1371600" rtl="0" algn="l">
              <a:spcBef>
                <a:spcPts val="0"/>
              </a:spcBef>
              <a:spcAft>
                <a:spcPts val="0"/>
              </a:spcAft>
              <a:buClr>
                <a:schemeClr val="dk1"/>
              </a:buClr>
              <a:buSzPts val="1400"/>
              <a:buFont typeface="Arial"/>
              <a:buChar char="○"/>
            </a:pPr>
            <a:r>
              <a:rPr lang="en" sz="1400">
                <a:solidFill>
                  <a:schemeClr val="dk1"/>
                </a:solidFill>
              </a:rPr>
              <a:t>Prevent exhaust escape</a:t>
            </a:r>
            <a:endParaRPr sz="1400">
              <a:solidFill>
                <a:schemeClr val="dk1"/>
              </a:solidFill>
            </a:endParaRPr>
          </a:p>
          <a:p>
            <a:pPr indent="-317500" lvl="1" marL="1371600" rtl="0" algn="l">
              <a:spcBef>
                <a:spcPts val="0"/>
              </a:spcBef>
              <a:spcAft>
                <a:spcPts val="0"/>
              </a:spcAft>
              <a:buClr>
                <a:schemeClr val="dk1"/>
              </a:buClr>
              <a:buSzPts val="1400"/>
              <a:buFont typeface="Arial"/>
              <a:buChar char="○"/>
            </a:pPr>
            <a:r>
              <a:rPr lang="en" sz="1400">
                <a:solidFill>
                  <a:schemeClr val="dk1"/>
                </a:solidFill>
              </a:rPr>
              <a:t>FoS above 2*</a:t>
            </a:r>
            <a:endParaRPr sz="1400">
              <a:solidFill>
                <a:schemeClr val="dk1"/>
              </a:solidFill>
            </a:endParaRPr>
          </a:p>
          <a:p>
            <a:pPr indent="-330200" lvl="0" marL="914400" rtl="0" algn="l">
              <a:spcBef>
                <a:spcPts val="0"/>
              </a:spcBef>
              <a:spcAft>
                <a:spcPts val="0"/>
              </a:spcAft>
              <a:buSzPts val="1600"/>
              <a:buChar char="●"/>
            </a:pPr>
            <a:r>
              <a:rPr lang="en" sz="1600"/>
              <a:t>Materials</a:t>
            </a:r>
            <a:endParaRPr sz="1600"/>
          </a:p>
          <a:p>
            <a:pPr indent="-317500" lvl="1" marL="1371600" rtl="0" algn="l">
              <a:spcBef>
                <a:spcPts val="0"/>
              </a:spcBef>
              <a:spcAft>
                <a:spcPts val="0"/>
              </a:spcAft>
              <a:buClr>
                <a:schemeClr val="dk1"/>
              </a:buClr>
              <a:buSzPts val="1400"/>
              <a:buChar char="○"/>
            </a:pPr>
            <a:r>
              <a:rPr lang="en" sz="1400">
                <a:solidFill>
                  <a:schemeClr val="dk1"/>
                </a:solidFill>
              </a:rPr>
              <a:t>Propellant: Angry Goat</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Canvas phenolic</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Aluminum 6061-T6</a:t>
            </a:r>
            <a:endParaRPr sz="1600">
              <a:solidFill>
                <a:schemeClr val="dk1"/>
              </a:solidFill>
            </a:endParaRPr>
          </a:p>
        </p:txBody>
      </p:sp>
      <p:sp>
        <p:nvSpPr>
          <p:cNvPr id="2233" name="Google Shape;2233;p20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Closure and IHEI</a:t>
            </a:r>
            <a:endParaRPr>
              <a:solidFill>
                <a:srgbClr val="990000"/>
              </a:solidFill>
            </a:endParaRPr>
          </a:p>
        </p:txBody>
      </p:sp>
      <p:sp>
        <p:nvSpPr>
          <p:cNvPr id="2234" name="Google Shape;2234;p203"/>
          <p:cNvSpPr txBox="1"/>
          <p:nvPr/>
        </p:nvSpPr>
        <p:spPr>
          <a:xfrm>
            <a:off x="5594550" y="4526750"/>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pic>
        <p:nvPicPr>
          <p:cNvPr id="2235" name="Google Shape;2235;p203"/>
          <p:cNvPicPr preferRelativeResize="0"/>
          <p:nvPr/>
        </p:nvPicPr>
        <p:blipFill>
          <a:blip r:embed="rId3">
            <a:alphaModFix/>
          </a:blip>
          <a:stretch>
            <a:fillRect/>
          </a:stretch>
        </p:blipFill>
        <p:spPr>
          <a:xfrm>
            <a:off x="5256201" y="2126200"/>
            <a:ext cx="3887801" cy="2699649"/>
          </a:xfrm>
          <a:prstGeom prst="rect">
            <a:avLst/>
          </a:prstGeom>
          <a:noFill/>
          <a:ln>
            <a:noFill/>
          </a:ln>
        </p:spPr>
      </p:pic>
      <p:pic>
        <p:nvPicPr>
          <p:cNvPr id="2236" name="Google Shape;2236;p203"/>
          <p:cNvPicPr preferRelativeResize="0"/>
          <p:nvPr/>
        </p:nvPicPr>
        <p:blipFill>
          <a:blip r:embed="rId4">
            <a:alphaModFix/>
          </a:blip>
          <a:stretch>
            <a:fillRect/>
          </a:stretch>
        </p:blipFill>
        <p:spPr>
          <a:xfrm>
            <a:off x="5915200" y="83625"/>
            <a:ext cx="2298700" cy="2317799"/>
          </a:xfrm>
          <a:prstGeom prst="rect">
            <a:avLst/>
          </a:prstGeom>
          <a:noFill/>
          <a:ln>
            <a:noFill/>
          </a:ln>
        </p:spPr>
      </p:pic>
    </p:spTree>
  </p:cSld>
  <p:clrMapOvr>
    <a:masterClrMapping/>
  </p:clrMapOvr>
</p:sld>
</file>

<file path=ppt/slides/slide1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0" name="Shape 2240"/>
        <p:cNvGrpSpPr/>
        <p:nvPr/>
      </p:nvGrpSpPr>
      <p:grpSpPr>
        <a:xfrm>
          <a:off x="0" y="0"/>
          <a:ext cx="0" cy="0"/>
          <a:chOff x="0" y="0"/>
          <a:chExt cx="0" cy="0"/>
        </a:xfrm>
      </p:grpSpPr>
      <p:sp>
        <p:nvSpPr>
          <p:cNvPr id="2241" name="Google Shape;2241;p20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42" name="Google Shape;2242;p20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Specifications</a:t>
            </a:r>
            <a:endParaRPr>
              <a:solidFill>
                <a:srgbClr val="990000"/>
              </a:solidFill>
            </a:endParaRPr>
          </a:p>
        </p:txBody>
      </p:sp>
      <p:graphicFrame>
        <p:nvGraphicFramePr>
          <p:cNvPr id="2243" name="Google Shape;2243;p204"/>
          <p:cNvGraphicFramePr/>
          <p:nvPr/>
        </p:nvGraphicFramePr>
        <p:xfrm>
          <a:off x="714425" y="2399175"/>
          <a:ext cx="3000000" cy="3000000"/>
        </p:xfrm>
        <a:graphic>
          <a:graphicData uri="http://schemas.openxmlformats.org/drawingml/2006/table">
            <a:tbl>
              <a:tblPr>
                <a:noFill/>
                <a:tableStyleId>{20E0CC99-B5FD-4683-B140-8F2D5768ACDF}</a:tableStyleId>
              </a:tblPr>
              <a:tblGrid>
                <a:gridCol w="2317950"/>
                <a:gridCol w="2317950"/>
              </a:tblGrid>
              <a:tr h="292875">
                <a:tc>
                  <a:txBody>
                    <a:bodyPr/>
                    <a:lstStyle/>
                    <a:p>
                      <a:pPr indent="0" lvl="0" marL="0" rtl="0" algn="l">
                        <a:spcBef>
                          <a:spcPts val="0"/>
                        </a:spcBef>
                        <a:spcAft>
                          <a:spcPts val="0"/>
                        </a:spcAft>
                        <a:buNone/>
                      </a:pPr>
                      <a:r>
                        <a:rPr lang="en"/>
                        <a:t>Dry 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2.042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292875">
                <a:tc>
                  <a:txBody>
                    <a:bodyPr/>
                    <a:lstStyle/>
                    <a:p>
                      <a:pPr indent="0" lvl="0" marL="0" rtl="0" algn="l">
                        <a:spcBef>
                          <a:spcPts val="0"/>
                        </a:spcBef>
                        <a:spcAft>
                          <a:spcPts val="0"/>
                        </a:spcAft>
                        <a:buNone/>
                      </a:pPr>
                      <a:r>
                        <a:rPr lang="en"/>
                        <a:t>Propellant 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1.601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292875">
                <a:tc>
                  <a:txBody>
                    <a:bodyPr/>
                    <a:lstStyle/>
                    <a:p>
                      <a:pPr indent="0" lvl="0" marL="0" rtl="0" algn="l">
                        <a:spcBef>
                          <a:spcPts val="0"/>
                        </a:spcBef>
                        <a:spcAft>
                          <a:spcPts val="0"/>
                        </a:spcAft>
                        <a:buNone/>
                      </a:pPr>
                      <a:r>
                        <a:rPr lang="en"/>
                        <a:t>Forward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3.00”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Throat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0.25”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Convergent Geometry</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54° half angle</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pic>
        <p:nvPicPr>
          <p:cNvPr id="2244" name="Google Shape;2244;p204"/>
          <p:cNvPicPr preferRelativeResize="0"/>
          <p:nvPr/>
        </p:nvPicPr>
        <p:blipFill rotWithShape="1">
          <a:blip r:embed="rId3">
            <a:alphaModFix/>
          </a:blip>
          <a:srcRect b="22535" l="19198" r="28100" t="17544"/>
          <a:stretch/>
        </p:blipFill>
        <p:spPr>
          <a:xfrm rot="4839843">
            <a:off x="4694980" y="756997"/>
            <a:ext cx="3883840" cy="3081861"/>
          </a:xfrm>
          <a:prstGeom prst="rect">
            <a:avLst/>
          </a:prstGeom>
          <a:noFill/>
          <a:ln>
            <a:noFill/>
          </a:ln>
        </p:spPr>
      </p:pic>
    </p:spTree>
  </p:cSld>
  <p:clrMapOvr>
    <a:masterClrMapping/>
  </p:clrMapOvr>
</p:sld>
</file>

<file path=ppt/slides/slide1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8" name="Shape 2248"/>
        <p:cNvGrpSpPr/>
        <p:nvPr/>
      </p:nvGrpSpPr>
      <p:grpSpPr>
        <a:xfrm>
          <a:off x="0" y="0"/>
          <a:ext cx="0" cy="0"/>
          <a:chOff x="0" y="0"/>
          <a:chExt cx="0" cy="0"/>
        </a:xfrm>
      </p:grpSpPr>
      <p:sp>
        <p:nvSpPr>
          <p:cNvPr id="2249" name="Google Shape;2249;p205"/>
          <p:cNvSpPr txBox="1"/>
          <p:nvPr>
            <p:ph idx="1" type="body"/>
          </p:nvPr>
        </p:nvSpPr>
        <p:spPr>
          <a:xfrm>
            <a:off x="0" y="1017725"/>
            <a:ext cx="6411600" cy="4117200"/>
          </a:xfrm>
          <a:prstGeom prst="rect">
            <a:avLst/>
          </a:prstGeom>
        </p:spPr>
        <p:txBody>
          <a:bodyPr anchorCtr="0" anchor="t" bIns="91425" lIns="91425" spcFirstLastPara="1" rIns="91425" wrap="square" tIns="91425">
            <a:noAutofit/>
          </a:bodyPr>
          <a:lstStyle/>
          <a:p>
            <a:pPr indent="-330200" lvl="0" marL="914400" rtl="0" algn="l">
              <a:spcBef>
                <a:spcPts val="0"/>
              </a:spcBef>
              <a:spcAft>
                <a:spcPts val="0"/>
              </a:spcAft>
              <a:buSzPts val="1600"/>
              <a:buChar char="●"/>
            </a:pPr>
            <a:r>
              <a:rPr lang="en" sz="1600"/>
              <a:t>Goal</a:t>
            </a:r>
            <a:endParaRPr sz="1400"/>
          </a:p>
          <a:p>
            <a:pPr indent="-317500" lvl="1" marL="1371600" rtl="0" algn="l">
              <a:spcBef>
                <a:spcPts val="0"/>
              </a:spcBef>
              <a:spcAft>
                <a:spcPts val="0"/>
              </a:spcAft>
              <a:buSzPts val="1400"/>
              <a:buChar char="○"/>
            </a:pPr>
            <a:r>
              <a:rPr lang="en" sz="1400">
                <a:solidFill>
                  <a:schemeClr val="dk1"/>
                </a:solidFill>
              </a:rPr>
              <a:t>Test the </a:t>
            </a:r>
            <a:r>
              <a:rPr lang="en" sz="1400">
                <a:solidFill>
                  <a:schemeClr val="dk1"/>
                </a:solidFill>
              </a:rPr>
              <a:t>feasibility</a:t>
            </a:r>
            <a:r>
              <a:rPr lang="en" sz="1400">
                <a:solidFill>
                  <a:schemeClr val="dk1"/>
                </a:solidFill>
              </a:rPr>
              <a:t> of the IHEI in a low pressure environment</a:t>
            </a:r>
            <a:endParaRPr sz="1600"/>
          </a:p>
          <a:p>
            <a:pPr indent="-330200" lvl="0" marL="914400" rtl="0" algn="l">
              <a:spcBef>
                <a:spcPts val="0"/>
              </a:spcBef>
              <a:spcAft>
                <a:spcPts val="0"/>
              </a:spcAft>
              <a:buSzPts val="1600"/>
              <a:buChar char="●"/>
            </a:pPr>
            <a:r>
              <a:rPr lang="en" sz="1600"/>
              <a:t>Procedure</a:t>
            </a:r>
            <a:endParaRPr sz="1600"/>
          </a:p>
          <a:p>
            <a:pPr indent="-317500" lvl="1" marL="1371600" rtl="0" algn="l">
              <a:spcBef>
                <a:spcPts val="0"/>
              </a:spcBef>
              <a:spcAft>
                <a:spcPts val="0"/>
              </a:spcAft>
              <a:buSzPts val="1400"/>
              <a:buFont typeface="Open Sans"/>
              <a:buChar char="○"/>
            </a:pPr>
            <a:r>
              <a:rPr lang="en" sz="1400">
                <a:solidFill>
                  <a:schemeClr val="dk1"/>
                </a:solidFill>
              </a:rPr>
              <a:t>Insert NPT igniter bolts to prime the IHEI</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Cap the test case with a </a:t>
            </a:r>
            <a:r>
              <a:rPr lang="en" sz="1400">
                <a:solidFill>
                  <a:schemeClr val="dk1"/>
                </a:solidFill>
              </a:rPr>
              <a:t>one</a:t>
            </a:r>
            <a:r>
              <a:rPr lang="en" sz="1400">
                <a:solidFill>
                  <a:schemeClr val="dk1"/>
                </a:solidFill>
              </a:rPr>
              <a:t> way seal</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Pull a vacuum and then close the vacuum valve</a:t>
            </a:r>
            <a:endParaRPr sz="1400">
              <a:solidFill>
                <a:schemeClr val="dk1"/>
              </a:solidFill>
            </a:endParaRPr>
          </a:p>
          <a:p>
            <a:pPr indent="-330200" lvl="0" marL="914400" rtl="0" algn="l">
              <a:spcBef>
                <a:spcPts val="0"/>
              </a:spcBef>
              <a:spcAft>
                <a:spcPts val="0"/>
              </a:spcAft>
              <a:buSzPts val="1600"/>
              <a:buChar char="●"/>
            </a:pPr>
            <a:r>
              <a:rPr lang="en" sz="1600"/>
              <a:t>Results</a:t>
            </a:r>
            <a:endParaRPr sz="1400">
              <a:solidFill>
                <a:schemeClr val="dk1"/>
              </a:solidFill>
            </a:endParaRPr>
          </a:p>
          <a:p>
            <a:pPr indent="-317500" lvl="1" marL="1371600" rtl="0" algn="l">
              <a:spcBef>
                <a:spcPts val="0"/>
              </a:spcBef>
              <a:spcAft>
                <a:spcPts val="0"/>
              </a:spcAft>
              <a:buSzPts val="1400"/>
              <a:buFont typeface="Open Sans"/>
              <a:buChar char="○"/>
            </a:pPr>
            <a:r>
              <a:rPr lang="en" sz="1400">
                <a:solidFill>
                  <a:schemeClr val="dk1"/>
                </a:solidFill>
              </a:rPr>
              <a:t>Success</a:t>
            </a:r>
            <a:endParaRPr sz="1400">
              <a:solidFill>
                <a:schemeClr val="dk1"/>
              </a:solidFill>
            </a:endParaRPr>
          </a:p>
          <a:p>
            <a:pPr indent="-317500" lvl="2" marL="1828800" rtl="0" algn="l">
              <a:spcBef>
                <a:spcPts val="0"/>
              </a:spcBef>
              <a:spcAft>
                <a:spcPts val="0"/>
              </a:spcAft>
              <a:buClr>
                <a:schemeClr val="dk1"/>
              </a:buClr>
              <a:buSzPts val="1400"/>
              <a:buChar char="■"/>
            </a:pPr>
            <a:r>
              <a:rPr lang="en" sz="1400">
                <a:solidFill>
                  <a:schemeClr val="dk1"/>
                </a:solidFill>
              </a:rPr>
              <a:t>Propellant lights and burns for more than 0.5s</a:t>
            </a:r>
            <a:endParaRPr sz="1400">
              <a:solidFill>
                <a:schemeClr val="dk1"/>
              </a:solidFill>
            </a:endParaRPr>
          </a:p>
          <a:p>
            <a:pPr indent="-317500" lvl="2" marL="1828800" rtl="0" algn="l">
              <a:spcBef>
                <a:spcPts val="0"/>
              </a:spcBef>
              <a:spcAft>
                <a:spcPts val="0"/>
              </a:spcAft>
              <a:buClr>
                <a:schemeClr val="dk1"/>
              </a:buClr>
              <a:buSzPts val="1400"/>
              <a:buChar char="■"/>
            </a:pPr>
            <a:r>
              <a:rPr lang="en" sz="1400">
                <a:solidFill>
                  <a:schemeClr val="dk1"/>
                </a:solidFill>
              </a:rPr>
              <a:t>Pre-choke pressure remains above 250 PSI for 0.5s</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Failure</a:t>
            </a:r>
            <a:endParaRPr sz="1400">
              <a:solidFill>
                <a:schemeClr val="dk1"/>
              </a:solidFill>
            </a:endParaRPr>
          </a:p>
          <a:p>
            <a:pPr indent="-317500" lvl="2" marL="1828800" rtl="0" algn="l">
              <a:spcBef>
                <a:spcPts val="0"/>
              </a:spcBef>
              <a:spcAft>
                <a:spcPts val="0"/>
              </a:spcAft>
              <a:buClr>
                <a:schemeClr val="dk1"/>
              </a:buClr>
              <a:buSzPts val="1400"/>
              <a:buChar char="■"/>
            </a:pPr>
            <a:r>
              <a:rPr lang="en" sz="1400">
                <a:solidFill>
                  <a:schemeClr val="dk1"/>
                </a:solidFill>
              </a:rPr>
              <a:t>Propellant lights and immediately goes out</a:t>
            </a:r>
            <a:endParaRPr sz="1400">
              <a:solidFill>
                <a:schemeClr val="dk1"/>
              </a:solidFill>
            </a:endParaRPr>
          </a:p>
          <a:p>
            <a:pPr indent="-317500" lvl="2" marL="1828800" rtl="0" algn="l">
              <a:spcBef>
                <a:spcPts val="0"/>
              </a:spcBef>
              <a:spcAft>
                <a:spcPts val="0"/>
              </a:spcAft>
              <a:buClr>
                <a:schemeClr val="dk1"/>
              </a:buClr>
              <a:buSzPts val="1400"/>
              <a:buChar char="■"/>
            </a:pPr>
            <a:r>
              <a:rPr lang="en" sz="1400">
                <a:solidFill>
                  <a:schemeClr val="dk1"/>
                </a:solidFill>
              </a:rPr>
              <a:t>Propellant fails to light</a:t>
            </a:r>
            <a:endParaRPr sz="1400">
              <a:solidFill>
                <a:schemeClr val="dk1"/>
              </a:solidFill>
            </a:endParaRPr>
          </a:p>
        </p:txBody>
      </p:sp>
      <p:sp>
        <p:nvSpPr>
          <p:cNvPr id="2250" name="Google Shape;2250;p20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IHEI Testing</a:t>
            </a:r>
            <a:endParaRPr>
              <a:solidFill>
                <a:srgbClr val="990000"/>
              </a:solidFill>
            </a:endParaRPr>
          </a:p>
        </p:txBody>
      </p:sp>
      <p:sp>
        <p:nvSpPr>
          <p:cNvPr id="2251" name="Google Shape;2251;p20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252" name="Google Shape;2252;p205"/>
          <p:cNvPicPr preferRelativeResize="0"/>
          <p:nvPr/>
        </p:nvPicPr>
        <p:blipFill>
          <a:blip r:embed="rId3">
            <a:alphaModFix/>
          </a:blip>
          <a:stretch>
            <a:fillRect/>
          </a:stretch>
        </p:blipFill>
        <p:spPr>
          <a:xfrm rot="2">
            <a:off x="5927676" y="229025"/>
            <a:ext cx="2895150" cy="4281799"/>
          </a:xfrm>
          <a:prstGeom prst="rect">
            <a:avLst/>
          </a:prstGeom>
          <a:noFill/>
          <a:ln>
            <a:noFill/>
          </a:ln>
        </p:spPr>
      </p:pic>
    </p:spTree>
  </p:cSld>
  <p:clrMapOvr>
    <a:masterClrMapping/>
  </p:clrMapOvr>
</p:sld>
</file>

<file path=ppt/slides/slide1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6" name="Shape 2256"/>
        <p:cNvGrpSpPr/>
        <p:nvPr/>
      </p:nvGrpSpPr>
      <p:grpSpPr>
        <a:xfrm>
          <a:off x="0" y="0"/>
          <a:ext cx="0" cy="0"/>
          <a:chOff x="0" y="0"/>
          <a:chExt cx="0" cy="0"/>
        </a:xfrm>
      </p:grpSpPr>
      <p:sp>
        <p:nvSpPr>
          <p:cNvPr id="2257" name="Google Shape;2257;p20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solidFill>
                  <a:srgbClr val="990000"/>
                </a:solidFill>
              </a:rPr>
              <a:t>Risk Assessment and Mitigation - IHEI</a:t>
            </a:r>
            <a:endParaRPr/>
          </a:p>
          <a:p>
            <a:pPr indent="0" lvl="0" marL="0" rtl="0" algn="l">
              <a:spcBef>
                <a:spcPts val="0"/>
              </a:spcBef>
              <a:spcAft>
                <a:spcPts val="0"/>
              </a:spcAft>
              <a:buClr>
                <a:schemeClr val="dk1"/>
              </a:buClr>
              <a:buSzPct val="39285"/>
              <a:buFont typeface="Arial"/>
              <a:buNone/>
            </a:pPr>
            <a:r>
              <a:t/>
            </a:r>
            <a:endParaRPr>
              <a:solidFill>
                <a:srgbClr val="AF1F39"/>
              </a:solidFill>
            </a:endParaRPr>
          </a:p>
        </p:txBody>
      </p:sp>
      <p:sp>
        <p:nvSpPr>
          <p:cNvPr id="2258" name="Google Shape;2258;p20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259" name="Google Shape;2259;p206"/>
          <p:cNvGraphicFramePr/>
          <p:nvPr/>
        </p:nvGraphicFramePr>
        <p:xfrm>
          <a:off x="800100" y="1009650"/>
          <a:ext cx="3000000" cy="3000000"/>
        </p:xfrm>
        <a:graphic>
          <a:graphicData uri="http://schemas.openxmlformats.org/drawingml/2006/table">
            <a:tbl>
              <a:tblPr>
                <a:noFill/>
                <a:tableStyleId>{20E0CC99-B5FD-4683-B140-8F2D5768ACDF}</a:tableStyleId>
              </a:tblPr>
              <a:tblGrid>
                <a:gridCol w="1757925"/>
                <a:gridCol w="1161950"/>
                <a:gridCol w="993525"/>
                <a:gridCol w="3325600"/>
              </a:tblGrid>
              <a:tr h="38100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Igniters fail</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Use two completely separate igniters that can each light the grain alone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latin typeface="Open Sans"/>
                          <a:ea typeface="Open Sans"/>
                          <a:cs typeface="Open Sans"/>
                          <a:sym typeface="Open Sans"/>
                        </a:rPr>
                        <a:t>IHEI doesn’t light</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Choose sufficient throat size to choke the igniter burst, choose sufficient throat length to keep internal pressure high for &lt;0.5s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Choke point faces erosive burning</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Choose a throat length that can support itself before the rest of the motor comes up to pressure, have a high FoS in the case walls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Igniter bolts leak</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Utilize NPT taps, teflon tape, and high temp epoxy</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3" name="Shape 2263"/>
        <p:cNvGrpSpPr/>
        <p:nvPr/>
      </p:nvGrpSpPr>
      <p:grpSpPr>
        <a:xfrm>
          <a:off x="0" y="0"/>
          <a:ext cx="0" cy="0"/>
          <a:chOff x="0" y="0"/>
          <a:chExt cx="0" cy="0"/>
        </a:xfrm>
      </p:grpSpPr>
      <p:sp>
        <p:nvSpPr>
          <p:cNvPr id="2264" name="Google Shape;2264;p207"/>
          <p:cNvSpPr txBox="1"/>
          <p:nvPr>
            <p:ph idx="1" type="body"/>
          </p:nvPr>
        </p:nvSpPr>
        <p:spPr>
          <a:xfrm>
            <a:off x="48275" y="1125625"/>
            <a:ext cx="4834800" cy="41172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Requirements</a:t>
            </a:r>
            <a:endParaRPr sz="1600"/>
          </a:p>
          <a:p>
            <a:pPr indent="-323850" lvl="1" marL="1371600" rtl="0" algn="l">
              <a:spcBef>
                <a:spcPts val="0"/>
              </a:spcBef>
              <a:spcAft>
                <a:spcPts val="0"/>
              </a:spcAft>
              <a:buSzPts val="1500"/>
              <a:buChar char="○"/>
            </a:pPr>
            <a:r>
              <a:rPr lang="en" sz="1400"/>
              <a:t>Ignite at sustainer at 5500 feet AGL (~0.75 atm)</a:t>
            </a:r>
            <a:endParaRPr sz="1400"/>
          </a:p>
          <a:p>
            <a:pPr indent="-317500" lvl="1" marL="1371600" rtl="0" algn="l">
              <a:spcBef>
                <a:spcPts val="0"/>
              </a:spcBef>
              <a:spcAft>
                <a:spcPts val="0"/>
              </a:spcAft>
              <a:buSzPts val="1400"/>
              <a:buChar char="○"/>
            </a:pPr>
            <a:r>
              <a:rPr lang="en" sz="1400"/>
              <a:t>Interface with sustainer case and forward retention ring</a:t>
            </a:r>
            <a:endParaRPr sz="1400"/>
          </a:p>
          <a:p>
            <a:pPr indent="-317500" lvl="1" marL="1371600" rtl="0" algn="l">
              <a:spcBef>
                <a:spcPts val="0"/>
              </a:spcBef>
              <a:spcAft>
                <a:spcPts val="0"/>
              </a:spcAft>
              <a:buSzPts val="1400"/>
              <a:buChar char="○"/>
            </a:pPr>
            <a:r>
              <a:rPr lang="en" sz="1400"/>
              <a:t>Withstand 700 PSI</a:t>
            </a:r>
            <a:endParaRPr sz="1400"/>
          </a:p>
          <a:p>
            <a:pPr indent="-317500" lvl="1" marL="1371600" rtl="0" algn="l">
              <a:spcBef>
                <a:spcPts val="0"/>
              </a:spcBef>
              <a:spcAft>
                <a:spcPts val="0"/>
              </a:spcAft>
              <a:buSzPts val="1400"/>
              <a:buChar char="○"/>
            </a:pPr>
            <a:r>
              <a:rPr lang="en" sz="1400"/>
              <a:t>FoS above 2*</a:t>
            </a:r>
            <a:endParaRPr sz="1400"/>
          </a:p>
          <a:p>
            <a:pPr indent="-330200" lvl="0" marL="914400" rtl="0" algn="l">
              <a:spcBef>
                <a:spcPts val="0"/>
              </a:spcBef>
              <a:spcAft>
                <a:spcPts val="0"/>
              </a:spcAft>
              <a:buSzPts val="1600"/>
              <a:buChar char="●"/>
            </a:pPr>
            <a:r>
              <a:rPr lang="en" sz="1600"/>
              <a:t>Materials</a:t>
            </a:r>
            <a:endParaRPr sz="1600"/>
          </a:p>
          <a:p>
            <a:pPr indent="-317500" lvl="1" marL="1371600" rtl="0" algn="l">
              <a:spcBef>
                <a:spcPts val="0"/>
              </a:spcBef>
              <a:spcAft>
                <a:spcPts val="0"/>
              </a:spcAft>
              <a:buSzPts val="1400"/>
              <a:buChar char="○"/>
            </a:pPr>
            <a:r>
              <a:rPr lang="en" sz="1400"/>
              <a:t>Propellant: Blue Thunder</a:t>
            </a:r>
            <a:endParaRPr sz="1400"/>
          </a:p>
          <a:p>
            <a:pPr indent="-317500" lvl="1" marL="1371600" rtl="0" algn="l">
              <a:spcBef>
                <a:spcPts val="0"/>
              </a:spcBef>
              <a:spcAft>
                <a:spcPts val="0"/>
              </a:spcAft>
              <a:buSzPts val="1400"/>
              <a:buChar char="○"/>
            </a:pPr>
            <a:r>
              <a:rPr lang="en" sz="1400"/>
              <a:t>Canvas phenolic</a:t>
            </a:r>
            <a:endParaRPr sz="1400"/>
          </a:p>
          <a:p>
            <a:pPr indent="-317500" lvl="1" marL="1371600" rtl="0" algn="l">
              <a:spcBef>
                <a:spcPts val="0"/>
              </a:spcBef>
              <a:spcAft>
                <a:spcPts val="0"/>
              </a:spcAft>
              <a:buSzPts val="1400"/>
              <a:buChar char="○"/>
            </a:pPr>
            <a:r>
              <a:rPr lang="en" sz="1400"/>
              <a:t>Aluminum 6061-T6</a:t>
            </a:r>
            <a:endParaRPr sz="1600"/>
          </a:p>
        </p:txBody>
      </p:sp>
      <p:pic>
        <p:nvPicPr>
          <p:cNvPr id="2265" name="Google Shape;2265;p207"/>
          <p:cNvPicPr preferRelativeResize="0"/>
          <p:nvPr/>
        </p:nvPicPr>
        <p:blipFill rotWithShape="1">
          <a:blip r:embed="rId3">
            <a:alphaModFix/>
          </a:blip>
          <a:srcRect b="11881" l="9002" r="11328" t="12245"/>
          <a:stretch/>
        </p:blipFill>
        <p:spPr>
          <a:xfrm>
            <a:off x="4572000" y="3140916"/>
            <a:ext cx="3957551" cy="1926385"/>
          </a:xfrm>
          <a:prstGeom prst="rect">
            <a:avLst/>
          </a:prstGeom>
          <a:noFill/>
          <a:ln>
            <a:noFill/>
          </a:ln>
        </p:spPr>
      </p:pic>
      <p:sp>
        <p:nvSpPr>
          <p:cNvPr id="2266" name="Google Shape;2266;p20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67" name="Google Shape;2267;p207"/>
          <p:cNvSpPr txBox="1"/>
          <p:nvPr>
            <p:ph type="title"/>
          </p:nvPr>
        </p:nvSpPr>
        <p:spPr>
          <a:xfrm>
            <a:off x="464100" y="597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Closure and HEI (Secondary COA)</a:t>
            </a:r>
            <a:endParaRPr>
              <a:solidFill>
                <a:srgbClr val="990000"/>
              </a:solidFill>
            </a:endParaRPr>
          </a:p>
        </p:txBody>
      </p:sp>
      <p:graphicFrame>
        <p:nvGraphicFramePr>
          <p:cNvPr id="2268" name="Google Shape;2268;p207"/>
          <p:cNvGraphicFramePr/>
          <p:nvPr/>
        </p:nvGraphicFramePr>
        <p:xfrm>
          <a:off x="5605275" y="1321100"/>
          <a:ext cx="3000000" cy="3000000"/>
        </p:xfrm>
        <a:graphic>
          <a:graphicData uri="http://schemas.openxmlformats.org/drawingml/2006/table">
            <a:tbl>
              <a:tblPr>
                <a:noFill/>
                <a:tableStyleId>{20E0CC99-B5FD-4683-B140-8F2D5768ACDF}</a:tableStyleId>
              </a:tblPr>
              <a:tblGrid>
                <a:gridCol w="1597250"/>
                <a:gridCol w="1235325"/>
              </a:tblGrid>
              <a:tr h="362600">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1.51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62600">
                <a:tc>
                  <a:txBody>
                    <a:bodyPr/>
                    <a:lstStyle/>
                    <a:p>
                      <a:pPr indent="0" lvl="0" marL="0" rtl="0" algn="l">
                        <a:spcBef>
                          <a:spcPts val="0"/>
                        </a:spcBef>
                        <a:spcAft>
                          <a:spcPts val="0"/>
                        </a:spcAft>
                        <a:buNone/>
                      </a:pPr>
                      <a:r>
                        <a:rPr lang="en">
                          <a:solidFill>
                            <a:schemeClr val="dk1"/>
                          </a:solidFill>
                        </a:rPr>
                        <a:t>Wall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0.125”</a:t>
                      </a:r>
                      <a:endParaRPr>
                        <a:highlight>
                          <a:srgbClr val="FF00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62600">
                <a:tc>
                  <a:txBody>
                    <a:bodyPr/>
                    <a:lstStyle/>
                    <a:p>
                      <a:pPr indent="0" lvl="0" marL="0" rtl="0" algn="l">
                        <a:spcBef>
                          <a:spcPts val="0"/>
                        </a:spcBef>
                        <a:spcAft>
                          <a:spcPts val="0"/>
                        </a:spcAft>
                        <a:buNone/>
                      </a:pPr>
                      <a:r>
                        <a:rPr lang="en">
                          <a:solidFill>
                            <a:schemeClr val="dk1"/>
                          </a:solidFill>
                        </a:rPr>
                        <a:t>Bottom Thickness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0.375”</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2269" name="Google Shape;2269;p207"/>
          <p:cNvSpPr txBox="1"/>
          <p:nvPr/>
        </p:nvSpPr>
        <p:spPr>
          <a:xfrm>
            <a:off x="991850" y="4710475"/>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Open Sans Medium"/>
                <a:ea typeface="Open Sans Medium"/>
                <a:cs typeface="Open Sans Medium"/>
                <a:sym typeface="Open Sans Medium"/>
              </a:rPr>
              <a:t>*denotes Spaceport America requirement</a:t>
            </a:r>
            <a:endParaRPr sz="1000">
              <a:latin typeface="Open Sans Medium"/>
              <a:ea typeface="Open Sans Medium"/>
              <a:cs typeface="Open Sans Medium"/>
              <a:sym typeface="Open Sans Medium"/>
            </a:endParaRPr>
          </a:p>
        </p:txBody>
      </p:sp>
    </p:spTree>
  </p:cSld>
  <p:clrMapOvr>
    <a:masterClrMapping/>
  </p:clrMapOvr>
</p:sld>
</file>

<file path=ppt/slides/slide1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3" name="Shape 2273"/>
        <p:cNvGrpSpPr/>
        <p:nvPr/>
      </p:nvGrpSpPr>
      <p:grpSpPr>
        <a:xfrm>
          <a:off x="0" y="0"/>
          <a:ext cx="0" cy="0"/>
          <a:chOff x="0" y="0"/>
          <a:chExt cx="0" cy="0"/>
        </a:xfrm>
      </p:grpSpPr>
      <p:sp>
        <p:nvSpPr>
          <p:cNvPr id="2274" name="Google Shape;2274;p20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275" name="Google Shape;2275;p208"/>
          <p:cNvPicPr preferRelativeResize="0"/>
          <p:nvPr/>
        </p:nvPicPr>
        <p:blipFill rotWithShape="1">
          <a:blip r:embed="rId3">
            <a:alphaModFix/>
          </a:blip>
          <a:srcRect b="0" l="0" r="0" t="29368"/>
          <a:stretch/>
        </p:blipFill>
        <p:spPr>
          <a:xfrm>
            <a:off x="3698575" y="958701"/>
            <a:ext cx="5255699" cy="2013575"/>
          </a:xfrm>
          <a:prstGeom prst="rect">
            <a:avLst/>
          </a:prstGeom>
          <a:noFill/>
          <a:ln>
            <a:noFill/>
          </a:ln>
        </p:spPr>
      </p:pic>
      <p:sp>
        <p:nvSpPr>
          <p:cNvPr id="2276" name="Google Shape;2276;p20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HEI Calculations and Bolts</a:t>
            </a:r>
            <a:endParaRPr>
              <a:solidFill>
                <a:srgbClr val="990000"/>
              </a:solidFill>
            </a:endParaRPr>
          </a:p>
        </p:txBody>
      </p:sp>
      <p:pic>
        <p:nvPicPr>
          <p:cNvPr id="2277" name="Google Shape;2277;p208"/>
          <p:cNvPicPr preferRelativeResize="0"/>
          <p:nvPr/>
        </p:nvPicPr>
        <p:blipFill>
          <a:blip r:embed="rId4">
            <a:alphaModFix/>
          </a:blip>
          <a:stretch>
            <a:fillRect/>
          </a:stretch>
        </p:blipFill>
        <p:spPr>
          <a:xfrm>
            <a:off x="3926476" y="3084675"/>
            <a:ext cx="2644200" cy="1877726"/>
          </a:xfrm>
          <a:prstGeom prst="rect">
            <a:avLst/>
          </a:prstGeom>
          <a:noFill/>
          <a:ln>
            <a:noFill/>
          </a:ln>
        </p:spPr>
      </p:pic>
      <p:graphicFrame>
        <p:nvGraphicFramePr>
          <p:cNvPr id="2278" name="Google Shape;2278;p208"/>
          <p:cNvGraphicFramePr/>
          <p:nvPr/>
        </p:nvGraphicFramePr>
        <p:xfrm>
          <a:off x="520813" y="1586363"/>
          <a:ext cx="3000000" cy="3000000"/>
        </p:xfrm>
        <a:graphic>
          <a:graphicData uri="http://schemas.openxmlformats.org/drawingml/2006/table">
            <a:tbl>
              <a:tblPr>
                <a:noFill/>
                <a:tableStyleId>{20E0CC99-B5FD-4683-B140-8F2D5768ACDF}</a:tableStyleId>
              </a:tblPr>
              <a:tblGrid>
                <a:gridCol w="1809900"/>
                <a:gridCol w="1367850"/>
              </a:tblGrid>
              <a:tr h="100000">
                <a:tc>
                  <a:txBody>
                    <a:bodyPr/>
                    <a:lstStyle/>
                    <a:p>
                      <a:pPr indent="0" lvl="0" marL="0" rtl="0" algn="l">
                        <a:spcBef>
                          <a:spcPts val="0"/>
                        </a:spcBef>
                        <a:spcAft>
                          <a:spcPts val="0"/>
                        </a:spcAft>
                        <a:buNone/>
                      </a:pPr>
                      <a:r>
                        <a:rPr lang="en"/>
                        <a:t>Bolts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4-40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100000">
                <a:tc>
                  <a:txBody>
                    <a:bodyPr/>
                    <a:lstStyle/>
                    <a:p>
                      <a:pPr indent="0" lvl="0" marL="0" rtl="0" algn="l">
                        <a:spcBef>
                          <a:spcPts val="0"/>
                        </a:spcBef>
                        <a:spcAft>
                          <a:spcPts val="0"/>
                        </a:spcAft>
                        <a:buNone/>
                      </a:pPr>
                      <a:r>
                        <a:rPr lang="en"/>
                        <a:t>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⅝”</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3225">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Alloy Steel</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3225">
                <a:tc>
                  <a:txBody>
                    <a:bodyPr/>
                    <a:lstStyle/>
                    <a:p>
                      <a:pPr indent="0" lvl="0" marL="0" rtl="0" algn="l">
                        <a:spcBef>
                          <a:spcPts val="0"/>
                        </a:spcBef>
                        <a:spcAft>
                          <a:spcPts val="0"/>
                        </a:spcAft>
                        <a:buNone/>
                      </a:pPr>
                      <a:r>
                        <a:rPr lang="en"/>
                        <a:t>Yield Strength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170,000 psi</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3500">
                <a:tc>
                  <a:txBody>
                    <a:bodyPr/>
                    <a:lstStyle/>
                    <a:p>
                      <a:pPr indent="0" lvl="0" marL="0" rtl="0" algn="l">
                        <a:spcBef>
                          <a:spcPts val="0"/>
                        </a:spcBef>
                        <a:spcAft>
                          <a:spcPts val="0"/>
                        </a:spcAft>
                        <a:buNone/>
                      </a:pPr>
                      <a:r>
                        <a:rPr lang="en"/>
                        <a:t>Engagement 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0.725”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3500">
                <a:tc>
                  <a:txBody>
                    <a:bodyPr/>
                    <a:lstStyle/>
                    <a:p>
                      <a:pPr indent="0" lvl="0" marL="0" rtl="0" algn="l">
                        <a:spcBef>
                          <a:spcPts val="0"/>
                        </a:spcBef>
                        <a:spcAft>
                          <a:spcPts val="0"/>
                        </a:spcAft>
                        <a:buNone/>
                      </a:pPr>
                      <a:r>
                        <a:rPr lang="en"/>
                        <a:t>Percentage of total 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3.8%</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Tree>
  </p:cSld>
  <p:clrMapOvr>
    <a:masterClrMapping/>
  </p:clrMapOvr>
</p:sld>
</file>

<file path=ppt/slides/slide1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2" name="Shape 2282"/>
        <p:cNvGrpSpPr/>
        <p:nvPr/>
      </p:nvGrpSpPr>
      <p:grpSpPr>
        <a:xfrm>
          <a:off x="0" y="0"/>
          <a:ext cx="0" cy="0"/>
          <a:chOff x="0" y="0"/>
          <a:chExt cx="0" cy="0"/>
        </a:xfrm>
      </p:grpSpPr>
      <p:sp>
        <p:nvSpPr>
          <p:cNvPr id="2283" name="Google Shape;2283;p20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84" name="Google Shape;2284;p20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Retention Ring</a:t>
            </a:r>
            <a:endParaRPr>
              <a:solidFill>
                <a:srgbClr val="990000"/>
              </a:solidFill>
            </a:endParaRPr>
          </a:p>
        </p:txBody>
      </p:sp>
      <p:pic>
        <p:nvPicPr>
          <p:cNvPr id="2285" name="Google Shape;2285;p209"/>
          <p:cNvPicPr preferRelativeResize="0"/>
          <p:nvPr/>
        </p:nvPicPr>
        <p:blipFill rotWithShape="1">
          <a:blip r:embed="rId3">
            <a:alphaModFix/>
          </a:blip>
          <a:srcRect b="0" l="1785" r="2712" t="0"/>
          <a:stretch/>
        </p:blipFill>
        <p:spPr>
          <a:xfrm>
            <a:off x="4958175" y="2646250"/>
            <a:ext cx="3422949" cy="2425925"/>
          </a:xfrm>
          <a:prstGeom prst="rect">
            <a:avLst/>
          </a:prstGeom>
          <a:noFill/>
          <a:ln>
            <a:noFill/>
          </a:ln>
        </p:spPr>
      </p:pic>
      <p:sp>
        <p:nvSpPr>
          <p:cNvPr id="2286" name="Google Shape;2286;p20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Retention Ring</a:t>
            </a:r>
            <a:endParaRPr>
              <a:solidFill>
                <a:srgbClr val="990000"/>
              </a:solidFill>
            </a:endParaRPr>
          </a:p>
        </p:txBody>
      </p:sp>
      <p:sp>
        <p:nvSpPr>
          <p:cNvPr id="2287" name="Google Shape;2287;p209"/>
          <p:cNvSpPr txBox="1"/>
          <p:nvPr/>
        </p:nvSpPr>
        <p:spPr>
          <a:xfrm>
            <a:off x="5492256" y="2516918"/>
            <a:ext cx="5712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.125”</a:t>
            </a:r>
            <a:endParaRPr b="1" sz="1200">
              <a:solidFill>
                <a:srgbClr val="FF0000"/>
              </a:solidFill>
              <a:latin typeface="Open Sans"/>
              <a:ea typeface="Open Sans"/>
              <a:cs typeface="Open Sans"/>
              <a:sym typeface="Open Sans"/>
            </a:endParaRPr>
          </a:p>
        </p:txBody>
      </p:sp>
      <p:sp>
        <p:nvSpPr>
          <p:cNvPr id="2288" name="Google Shape;2288;p209"/>
          <p:cNvSpPr txBox="1"/>
          <p:nvPr/>
        </p:nvSpPr>
        <p:spPr>
          <a:xfrm>
            <a:off x="6469091" y="2571747"/>
            <a:ext cx="9021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5.750”</a:t>
            </a:r>
            <a:endParaRPr b="1" sz="1200">
              <a:solidFill>
                <a:srgbClr val="FF0000"/>
              </a:solidFill>
              <a:latin typeface="Open Sans"/>
              <a:ea typeface="Open Sans"/>
              <a:cs typeface="Open Sans"/>
              <a:sym typeface="Open Sans"/>
            </a:endParaRPr>
          </a:p>
        </p:txBody>
      </p:sp>
      <p:sp>
        <p:nvSpPr>
          <p:cNvPr id="2289" name="Google Shape;2289;p209"/>
          <p:cNvSpPr txBox="1"/>
          <p:nvPr/>
        </p:nvSpPr>
        <p:spPr>
          <a:xfrm>
            <a:off x="8193802" y="2966475"/>
            <a:ext cx="7770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1.250”</a:t>
            </a:r>
            <a:endParaRPr b="1" sz="1200">
              <a:solidFill>
                <a:srgbClr val="FF0000"/>
              </a:solidFill>
              <a:latin typeface="Open Sans"/>
              <a:ea typeface="Open Sans"/>
              <a:cs typeface="Open Sans"/>
              <a:sym typeface="Open Sans"/>
            </a:endParaRPr>
          </a:p>
        </p:txBody>
      </p:sp>
      <p:sp>
        <p:nvSpPr>
          <p:cNvPr id="2290" name="Google Shape;2290;p209"/>
          <p:cNvSpPr txBox="1"/>
          <p:nvPr/>
        </p:nvSpPr>
        <p:spPr>
          <a:xfrm>
            <a:off x="8157054" y="3989725"/>
            <a:ext cx="8505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2.188”</a:t>
            </a:r>
            <a:endParaRPr b="1" sz="1200">
              <a:solidFill>
                <a:srgbClr val="FF0000"/>
              </a:solidFill>
              <a:latin typeface="Open Sans"/>
              <a:ea typeface="Open Sans"/>
              <a:cs typeface="Open Sans"/>
              <a:sym typeface="Open Sans"/>
            </a:endParaRPr>
          </a:p>
        </p:txBody>
      </p:sp>
      <p:sp>
        <p:nvSpPr>
          <p:cNvPr id="2291" name="Google Shape;2291;p209"/>
          <p:cNvSpPr txBox="1"/>
          <p:nvPr/>
        </p:nvSpPr>
        <p:spPr>
          <a:xfrm>
            <a:off x="6427450" y="4644650"/>
            <a:ext cx="6543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5.625”</a:t>
            </a:r>
            <a:endParaRPr b="1" sz="1200">
              <a:solidFill>
                <a:srgbClr val="FF0000"/>
              </a:solidFill>
              <a:latin typeface="Open Sans"/>
              <a:ea typeface="Open Sans"/>
              <a:cs typeface="Open Sans"/>
              <a:sym typeface="Open Sans"/>
            </a:endParaRPr>
          </a:p>
        </p:txBody>
      </p:sp>
      <p:sp>
        <p:nvSpPr>
          <p:cNvPr id="2292" name="Google Shape;2292;p209"/>
          <p:cNvSpPr txBox="1"/>
          <p:nvPr/>
        </p:nvSpPr>
        <p:spPr>
          <a:xfrm>
            <a:off x="5701424" y="4780832"/>
            <a:ext cx="5712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.488”</a:t>
            </a:r>
            <a:endParaRPr b="1" sz="1200">
              <a:solidFill>
                <a:srgbClr val="FF0000"/>
              </a:solidFill>
              <a:latin typeface="Open Sans"/>
              <a:ea typeface="Open Sans"/>
              <a:cs typeface="Open Sans"/>
              <a:sym typeface="Open Sans"/>
            </a:endParaRPr>
          </a:p>
        </p:txBody>
      </p:sp>
      <p:sp>
        <p:nvSpPr>
          <p:cNvPr id="2293" name="Google Shape;2293;p209"/>
          <p:cNvSpPr txBox="1"/>
          <p:nvPr/>
        </p:nvSpPr>
        <p:spPr>
          <a:xfrm>
            <a:off x="4478416" y="3381598"/>
            <a:ext cx="571200" cy="27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.250”</a:t>
            </a:r>
            <a:endParaRPr b="1" sz="1200">
              <a:solidFill>
                <a:srgbClr val="FF0000"/>
              </a:solidFill>
              <a:latin typeface="Open Sans"/>
              <a:ea typeface="Open Sans"/>
              <a:cs typeface="Open Sans"/>
              <a:sym typeface="Open Sans"/>
            </a:endParaRPr>
          </a:p>
        </p:txBody>
      </p:sp>
      <p:pic>
        <p:nvPicPr>
          <p:cNvPr id="2294" name="Google Shape;2294;p209"/>
          <p:cNvPicPr preferRelativeResize="0"/>
          <p:nvPr/>
        </p:nvPicPr>
        <p:blipFill rotWithShape="1">
          <a:blip r:embed="rId4">
            <a:alphaModFix/>
          </a:blip>
          <a:srcRect b="21610" l="35971" r="35861" t="22022"/>
          <a:stretch/>
        </p:blipFill>
        <p:spPr>
          <a:xfrm>
            <a:off x="5512842" y="0"/>
            <a:ext cx="2483520" cy="2571750"/>
          </a:xfrm>
          <a:prstGeom prst="rect">
            <a:avLst/>
          </a:prstGeom>
          <a:noFill/>
          <a:ln>
            <a:noFill/>
          </a:ln>
        </p:spPr>
      </p:pic>
      <p:sp>
        <p:nvSpPr>
          <p:cNvPr id="2295" name="Google Shape;2295;p209"/>
          <p:cNvSpPr txBox="1"/>
          <p:nvPr>
            <p:ph idx="1" type="body"/>
          </p:nvPr>
        </p:nvSpPr>
        <p:spPr>
          <a:xfrm>
            <a:off x="-146400" y="919125"/>
            <a:ext cx="5104500" cy="1827900"/>
          </a:xfrm>
          <a:prstGeom prst="rect">
            <a:avLst/>
          </a:prstGeom>
        </p:spPr>
        <p:txBody>
          <a:bodyPr anchorCtr="0" anchor="t" bIns="91425" lIns="91425" spcFirstLastPara="1" rIns="91425" wrap="square" tIns="91425">
            <a:normAutofit lnSpcReduction="10000"/>
          </a:bodyPr>
          <a:lstStyle/>
          <a:p>
            <a:pPr indent="-330200" lvl="0" marL="914400" rtl="0" algn="l">
              <a:spcBef>
                <a:spcPts val="0"/>
              </a:spcBef>
              <a:spcAft>
                <a:spcPts val="0"/>
              </a:spcAft>
              <a:buSzPts val="1600"/>
              <a:buChar char="●"/>
            </a:pPr>
            <a:r>
              <a:rPr lang="en" sz="1600"/>
              <a:t>Requirements</a:t>
            </a:r>
            <a:endParaRPr sz="1600"/>
          </a:p>
          <a:p>
            <a:pPr indent="-317500" lvl="1" marL="1371600" rtl="0" algn="l">
              <a:spcBef>
                <a:spcPts val="0"/>
              </a:spcBef>
              <a:spcAft>
                <a:spcPts val="0"/>
              </a:spcAft>
              <a:buClr>
                <a:schemeClr val="dk1"/>
              </a:buClr>
              <a:buSzPts val="1400"/>
              <a:buChar char="○"/>
            </a:pPr>
            <a:r>
              <a:rPr lang="en" sz="1400">
                <a:solidFill>
                  <a:schemeClr val="dk1"/>
                </a:solidFill>
              </a:rPr>
              <a:t>Utilize the same design as the booster</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Connect the sustainer to the MPT</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Taper connection between motor and MPT</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Hold the HEI in place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Withstand 20,000 lbf from case pressure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FoS above 2*</a:t>
            </a:r>
            <a:endParaRPr sz="1600"/>
          </a:p>
        </p:txBody>
      </p:sp>
      <p:graphicFrame>
        <p:nvGraphicFramePr>
          <p:cNvPr id="2296" name="Google Shape;2296;p209"/>
          <p:cNvGraphicFramePr/>
          <p:nvPr/>
        </p:nvGraphicFramePr>
        <p:xfrm>
          <a:off x="1024825" y="2692277"/>
          <a:ext cx="3000000" cy="3000000"/>
        </p:xfrm>
        <a:graphic>
          <a:graphicData uri="http://schemas.openxmlformats.org/drawingml/2006/table">
            <a:tbl>
              <a:tblPr>
                <a:noFill/>
                <a:tableStyleId>{20E0CC99-B5FD-4683-B140-8F2D5768ACDF}</a:tableStyleId>
              </a:tblPr>
              <a:tblGrid>
                <a:gridCol w="1706875"/>
                <a:gridCol w="1207775"/>
              </a:tblGrid>
              <a:tr h="398150">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2.18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Lower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0.488”</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Upper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0.125”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86725">
                <a:tc>
                  <a:txBody>
                    <a:bodyPr/>
                    <a:lstStyle/>
                    <a:p>
                      <a:pPr indent="0" lvl="0" marL="0" rtl="0" algn="l">
                        <a:spcBef>
                          <a:spcPts val="0"/>
                        </a:spcBef>
                        <a:spcAft>
                          <a:spcPts val="0"/>
                        </a:spcAft>
                        <a:buNone/>
                      </a:pPr>
                      <a:r>
                        <a:rPr lang="en"/>
                        <a:t>Minimum FoS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i="1" lang="en">
                          <a:solidFill>
                            <a:schemeClr val="dk1"/>
                          </a:solidFill>
                        </a:rPr>
                        <a:t>Too High</a:t>
                      </a:r>
                      <a:endParaRPr i="1"/>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2297" name="Google Shape;2297;p209"/>
          <p:cNvSpPr txBox="1"/>
          <p:nvPr/>
        </p:nvSpPr>
        <p:spPr>
          <a:xfrm>
            <a:off x="2473900" y="4709125"/>
            <a:ext cx="2662500" cy="30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Tree>
  </p:cSld>
  <p:clrMapOvr>
    <a:masterClrMapping/>
  </p:clrMapOvr>
</p:sld>
</file>

<file path=ppt/slides/slide1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01" name="Shape 2301"/>
        <p:cNvGrpSpPr/>
        <p:nvPr/>
      </p:nvGrpSpPr>
      <p:grpSpPr>
        <a:xfrm>
          <a:off x="0" y="0"/>
          <a:ext cx="0" cy="0"/>
          <a:chOff x="0" y="0"/>
          <a:chExt cx="0" cy="0"/>
        </a:xfrm>
      </p:grpSpPr>
      <p:sp>
        <p:nvSpPr>
          <p:cNvPr id="2302" name="Google Shape;2302;p2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03" name="Google Shape;2303;p21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Motor-MPT Interface</a:t>
            </a:r>
            <a:endParaRPr>
              <a:solidFill>
                <a:srgbClr val="990000"/>
              </a:solidFill>
            </a:endParaRPr>
          </a:p>
        </p:txBody>
      </p:sp>
    </p:spTree>
  </p:cSld>
  <p:clrMapOvr>
    <a:masterClrMapping/>
  </p:clrMapOvr>
</p:sld>
</file>

<file path=ppt/slides/slide1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7" name="Shape 2307"/>
        <p:cNvGrpSpPr/>
        <p:nvPr/>
      </p:nvGrpSpPr>
      <p:grpSpPr>
        <a:xfrm>
          <a:off x="0" y="0"/>
          <a:ext cx="0" cy="0"/>
          <a:chOff x="0" y="0"/>
          <a:chExt cx="0" cy="0"/>
        </a:xfrm>
      </p:grpSpPr>
      <p:sp>
        <p:nvSpPr>
          <p:cNvPr id="2308" name="Google Shape;2308;p2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09" name="Google Shape;2309;p21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Bolts, O-Rings, </a:t>
            </a:r>
            <a:r>
              <a:rPr lang="en">
                <a:solidFill>
                  <a:srgbClr val="990000"/>
                </a:solidFill>
              </a:rPr>
              <a:t>and</a:t>
            </a:r>
            <a:r>
              <a:rPr lang="en">
                <a:solidFill>
                  <a:srgbClr val="990000"/>
                </a:solidFill>
              </a:rPr>
              <a:t> Tolerancing Review</a:t>
            </a:r>
            <a:endParaRPr>
              <a:solidFill>
                <a:srgbClr val="990000"/>
              </a:solidFill>
            </a:endParaRPr>
          </a:p>
        </p:txBody>
      </p:sp>
      <p:sp>
        <p:nvSpPr>
          <p:cNvPr id="2310" name="Google Shape;2310;p211"/>
          <p:cNvSpPr txBox="1"/>
          <p:nvPr/>
        </p:nvSpPr>
        <p:spPr>
          <a:xfrm>
            <a:off x="718500" y="1093925"/>
            <a:ext cx="7707000" cy="34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900">
                <a:solidFill>
                  <a:srgbClr val="434343"/>
                </a:solidFill>
                <a:latin typeface="Open Sans"/>
                <a:ea typeface="Open Sans"/>
                <a:cs typeface="Open Sans"/>
                <a:sym typeface="Open Sans"/>
              </a:rPr>
              <a:t>Bolts</a:t>
            </a:r>
            <a:endParaRPr b="1" sz="1900">
              <a:solidFill>
                <a:srgbClr val="434343"/>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Medium"/>
              <a:buChar char="●"/>
            </a:pPr>
            <a:r>
              <a:rPr lang="en" sz="1700">
                <a:solidFill>
                  <a:schemeClr val="dk1"/>
                </a:solidFill>
                <a:latin typeface="Open Sans Medium"/>
                <a:ea typeface="Open Sans Medium"/>
                <a:cs typeface="Open Sans Medium"/>
                <a:sym typeface="Open Sans Medium"/>
              </a:rPr>
              <a:t>Internal pressures are almost identical to the booster, so same bolts and patterns can be used</a:t>
            </a:r>
            <a:endParaRPr sz="1700">
              <a:solidFill>
                <a:schemeClr val="dk1"/>
              </a:solidFill>
              <a:latin typeface="Open Sans Medium"/>
              <a:ea typeface="Open Sans Medium"/>
              <a:cs typeface="Open Sans Medium"/>
              <a:sym typeface="Open Sans Medium"/>
            </a:endParaRPr>
          </a:p>
          <a:p>
            <a:pPr indent="-336550" lvl="1" marL="914400" rtl="0" algn="l">
              <a:spcBef>
                <a:spcPts val="0"/>
              </a:spcBef>
              <a:spcAft>
                <a:spcPts val="0"/>
              </a:spcAft>
              <a:buClr>
                <a:schemeClr val="dk1"/>
              </a:buClr>
              <a:buSzPts val="1700"/>
              <a:buFont typeface="Open Sans Medium"/>
              <a:buChar char="○"/>
            </a:pPr>
            <a:r>
              <a:rPr lang="en" sz="1700">
                <a:solidFill>
                  <a:schemeClr val="dk1"/>
                </a:solidFill>
                <a:latin typeface="Open Sans Medium"/>
                <a:ea typeface="Open Sans Medium"/>
                <a:cs typeface="Open Sans Medium"/>
                <a:sym typeface="Open Sans Medium"/>
              </a:rPr>
              <a:t>5/16-18 3/4” length</a:t>
            </a:r>
            <a:endParaRPr sz="1700">
              <a:solidFill>
                <a:schemeClr val="dk1"/>
              </a:solidFill>
              <a:latin typeface="Open Sans Medium"/>
              <a:ea typeface="Open Sans Medium"/>
              <a:cs typeface="Open Sans Medium"/>
              <a:sym typeface="Open Sans Medium"/>
            </a:endParaRPr>
          </a:p>
          <a:p>
            <a:pPr indent="0" lvl="0" marL="0" rtl="0" algn="l">
              <a:spcBef>
                <a:spcPts val="0"/>
              </a:spcBef>
              <a:spcAft>
                <a:spcPts val="0"/>
              </a:spcAft>
              <a:buNone/>
            </a:pPr>
            <a:r>
              <a:rPr b="1" lang="en" sz="1900">
                <a:solidFill>
                  <a:srgbClr val="434343"/>
                </a:solidFill>
                <a:latin typeface="Open Sans"/>
                <a:ea typeface="Open Sans"/>
                <a:cs typeface="Open Sans"/>
                <a:sym typeface="Open Sans"/>
              </a:rPr>
              <a:t>O-Rings</a:t>
            </a:r>
            <a:endParaRPr sz="1900">
              <a:solidFill>
                <a:srgbClr val="434343"/>
              </a:solidFill>
              <a:latin typeface="Open Sans Medium"/>
              <a:ea typeface="Open Sans Medium"/>
              <a:cs typeface="Open Sans Medium"/>
              <a:sym typeface="Open Sans Medium"/>
            </a:endParaRPr>
          </a:p>
          <a:p>
            <a:pPr indent="-336550" lvl="0" marL="457200" rtl="0" algn="l">
              <a:spcBef>
                <a:spcPts val="0"/>
              </a:spcBef>
              <a:spcAft>
                <a:spcPts val="0"/>
              </a:spcAft>
              <a:buSzPts val="1700"/>
              <a:buFont typeface="Open Sans Medium"/>
              <a:buChar char="●"/>
            </a:pPr>
            <a:r>
              <a:rPr lang="en" sz="1700">
                <a:latin typeface="Open Sans Medium"/>
                <a:ea typeface="Open Sans Medium"/>
                <a:cs typeface="Open Sans Medium"/>
                <a:sym typeface="Open Sans Medium"/>
              </a:rPr>
              <a:t>ID is the same as the booster, so same O-rings and tolerancing can be used.</a:t>
            </a:r>
            <a:endParaRPr sz="1700">
              <a:latin typeface="Open Sans Medium"/>
              <a:ea typeface="Open Sans Medium"/>
              <a:cs typeface="Open Sans Medium"/>
              <a:sym typeface="Open Sans Medium"/>
            </a:endParaRPr>
          </a:p>
          <a:p>
            <a:pPr indent="-336550" lvl="1" marL="914400" rtl="0" algn="l">
              <a:spcBef>
                <a:spcPts val="0"/>
              </a:spcBef>
              <a:spcAft>
                <a:spcPts val="0"/>
              </a:spcAft>
              <a:buSzPts val="1700"/>
              <a:buFont typeface="Open Sans Medium"/>
              <a:buChar char="○"/>
            </a:pPr>
            <a:r>
              <a:rPr lang="en" sz="1700">
                <a:latin typeface="Open Sans Medium"/>
                <a:ea typeface="Open Sans Medium"/>
                <a:cs typeface="Open Sans Medium"/>
                <a:sym typeface="Open Sans Medium"/>
              </a:rPr>
              <a:t>O-Ring 355 sealing the motor case</a:t>
            </a:r>
            <a:endParaRPr sz="1700">
              <a:latin typeface="Open Sans Medium"/>
              <a:ea typeface="Open Sans Medium"/>
              <a:cs typeface="Open Sans Medium"/>
              <a:sym typeface="Open Sans Medium"/>
            </a:endParaRPr>
          </a:p>
          <a:p>
            <a:pPr indent="-336550" lvl="1" marL="914400" rtl="0" algn="l">
              <a:spcBef>
                <a:spcPts val="0"/>
              </a:spcBef>
              <a:spcAft>
                <a:spcPts val="0"/>
              </a:spcAft>
              <a:buSzPts val="1700"/>
              <a:buFont typeface="Open Sans Medium"/>
              <a:buChar char="○"/>
            </a:pPr>
            <a:r>
              <a:rPr lang="en" sz="1700">
                <a:latin typeface="Open Sans Medium"/>
                <a:ea typeface="Open Sans Medium"/>
                <a:cs typeface="Open Sans Medium"/>
                <a:sym typeface="Open Sans Medium"/>
              </a:rPr>
              <a:t>O-Ring 353 sealing the ablative liner</a:t>
            </a:r>
            <a:endParaRPr sz="1700">
              <a:latin typeface="Open Sans Medium"/>
              <a:ea typeface="Open Sans Medium"/>
              <a:cs typeface="Open Sans Medium"/>
              <a:sym typeface="Open Sans Medium"/>
            </a:endParaRPr>
          </a:p>
          <a:p>
            <a:pPr indent="-336550" lvl="1" marL="914400" rtl="0" algn="l">
              <a:spcBef>
                <a:spcPts val="0"/>
              </a:spcBef>
              <a:spcAft>
                <a:spcPts val="0"/>
              </a:spcAft>
              <a:buSzPts val="1700"/>
              <a:buFont typeface="Open Sans Medium"/>
              <a:buChar char="○"/>
            </a:pPr>
            <a:r>
              <a:rPr lang="en" sz="1700">
                <a:latin typeface="Open Sans Medium"/>
                <a:ea typeface="Open Sans Medium"/>
                <a:cs typeface="Open Sans Medium"/>
                <a:sym typeface="Open Sans Medium"/>
              </a:rPr>
              <a:t>Groove diameter +0.000/-0.005, width +0.000/-0.002</a:t>
            </a:r>
            <a:endParaRPr sz="1700">
              <a:latin typeface="Open Sans Medium"/>
              <a:ea typeface="Open Sans Medium"/>
              <a:cs typeface="Open Sans Medium"/>
              <a:sym typeface="Open Sans Medium"/>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Agenda</a:t>
            </a:r>
            <a:endParaRPr>
              <a:solidFill>
                <a:srgbClr val="AF1F39"/>
              </a:solidFill>
            </a:endParaRPr>
          </a:p>
        </p:txBody>
      </p:sp>
      <p:sp>
        <p:nvSpPr>
          <p:cNvPr id="64" name="Google Shape;64;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a:t>Overview</a:t>
            </a:r>
            <a:endParaRPr/>
          </a:p>
          <a:p>
            <a:pPr indent="-355600" lvl="0" marL="457200" rtl="0" algn="l">
              <a:spcBef>
                <a:spcPts val="0"/>
              </a:spcBef>
              <a:spcAft>
                <a:spcPts val="0"/>
              </a:spcAft>
              <a:buSzPts val="2000"/>
              <a:buChar char="●"/>
            </a:pPr>
            <a:r>
              <a:rPr lang="en"/>
              <a:t>Aerodynamics/Structures</a:t>
            </a:r>
            <a:endParaRPr/>
          </a:p>
          <a:p>
            <a:pPr indent="0" lvl="0" marL="0" rtl="0" algn="l">
              <a:spcBef>
                <a:spcPts val="1200"/>
              </a:spcBef>
              <a:spcAft>
                <a:spcPts val="0"/>
              </a:spcAft>
              <a:buNone/>
            </a:pPr>
            <a:r>
              <a:rPr lang="en"/>
              <a:t>Intermission</a:t>
            </a:r>
            <a:endParaRPr/>
          </a:p>
          <a:p>
            <a:pPr indent="-355600" lvl="0" marL="457200" rtl="0" algn="l">
              <a:spcBef>
                <a:spcPts val="1200"/>
              </a:spcBef>
              <a:spcAft>
                <a:spcPts val="0"/>
              </a:spcAft>
              <a:buSzPts val="2000"/>
              <a:buChar char="●"/>
            </a:pPr>
            <a:r>
              <a:rPr lang="en"/>
              <a:t>Avionics</a:t>
            </a:r>
            <a:endParaRPr/>
          </a:p>
          <a:p>
            <a:pPr indent="-355600" lvl="0" marL="457200" rtl="0" algn="l">
              <a:spcBef>
                <a:spcPts val="0"/>
              </a:spcBef>
              <a:spcAft>
                <a:spcPts val="0"/>
              </a:spcAft>
              <a:buSzPts val="2000"/>
              <a:buChar char="●"/>
            </a:pPr>
            <a:r>
              <a:rPr lang="en"/>
              <a:t>Solid Propulsion</a:t>
            </a:r>
            <a:endParaRPr/>
          </a:p>
        </p:txBody>
      </p:sp>
      <p:sp>
        <p:nvSpPr>
          <p:cNvPr id="65" name="Google Shape;65;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Deployment Mechanisms Summary</a:t>
            </a:r>
            <a:endParaRPr b="1">
              <a:solidFill>
                <a:srgbClr val="AF1F39"/>
              </a:solidFill>
              <a:latin typeface="Helvetica Neue"/>
              <a:ea typeface="Helvetica Neue"/>
              <a:cs typeface="Helvetica Neue"/>
              <a:sym typeface="Helvetica Neue"/>
            </a:endParaRPr>
          </a:p>
        </p:txBody>
      </p:sp>
      <p:sp>
        <p:nvSpPr>
          <p:cNvPr id="561" name="Google Shape;561;p32"/>
          <p:cNvSpPr txBox="1"/>
          <p:nvPr>
            <p:ph idx="1" type="body"/>
          </p:nvPr>
        </p:nvSpPr>
        <p:spPr>
          <a:xfrm>
            <a:off x="311700" y="1034625"/>
            <a:ext cx="8586300" cy="4333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000000"/>
              </a:buClr>
              <a:buSzPts val="1800"/>
              <a:buFont typeface="Open Sans"/>
              <a:buChar char="●"/>
            </a:pPr>
            <a:r>
              <a:rPr b="1" lang="en" sz="1800">
                <a:solidFill>
                  <a:srgbClr val="000000"/>
                </a:solidFill>
                <a:latin typeface="Open Sans"/>
                <a:ea typeface="Open Sans"/>
                <a:cs typeface="Open Sans"/>
                <a:sym typeface="Open Sans"/>
              </a:rPr>
              <a:t>Piston</a:t>
            </a:r>
            <a:endParaRPr b="1" sz="1800">
              <a:solidFill>
                <a:srgbClr val="000000"/>
              </a:solidFill>
              <a:latin typeface="Open Sans"/>
              <a:ea typeface="Open Sans"/>
              <a:cs typeface="Open Sans"/>
              <a:sym typeface="Open Sans"/>
            </a:endParaRPr>
          </a:p>
          <a:p>
            <a:pPr indent="-342900" lvl="1" marL="914400" rtl="0" algn="l">
              <a:spcBef>
                <a:spcPts val="0"/>
              </a:spcBef>
              <a:spcAft>
                <a:spcPts val="0"/>
              </a:spcAft>
              <a:buClr>
                <a:srgbClr val="000000"/>
              </a:buClr>
              <a:buSzPts val="1800"/>
              <a:buFont typeface="Open Sans"/>
              <a:buChar char="○"/>
            </a:pPr>
            <a:r>
              <a:rPr lang="en" sz="1800">
                <a:solidFill>
                  <a:srgbClr val="000000"/>
                </a:solidFill>
              </a:rPr>
              <a:t>Used for: </a:t>
            </a:r>
            <a:r>
              <a:rPr b="1" lang="en" sz="1800">
                <a:solidFill>
                  <a:srgbClr val="000000"/>
                </a:solidFill>
              </a:rPr>
              <a:t>Sustainer Drogue</a:t>
            </a:r>
            <a:endParaRPr sz="1800">
              <a:solidFill>
                <a:srgbClr val="000000"/>
              </a:solidFill>
            </a:endParaRPr>
          </a:p>
          <a:p>
            <a:pPr indent="-342900" lvl="1" marL="914400" rtl="0" algn="l">
              <a:spcBef>
                <a:spcPts val="0"/>
              </a:spcBef>
              <a:spcAft>
                <a:spcPts val="0"/>
              </a:spcAft>
              <a:buClr>
                <a:srgbClr val="000000"/>
              </a:buClr>
              <a:buSzPts val="1800"/>
              <a:buFont typeface="Open Sans"/>
              <a:buChar char="○"/>
            </a:pPr>
            <a:r>
              <a:rPr lang="en" sz="1800">
                <a:solidFill>
                  <a:srgbClr val="000000"/>
                </a:solidFill>
              </a:rPr>
              <a:t>Effective even at </a:t>
            </a:r>
            <a:r>
              <a:rPr b="1" lang="en" sz="1800">
                <a:solidFill>
                  <a:srgbClr val="000000"/>
                </a:solidFill>
              </a:rPr>
              <a:t>high altitudes</a:t>
            </a:r>
            <a:r>
              <a:rPr lang="en" sz="1800">
                <a:solidFill>
                  <a:srgbClr val="000000"/>
                </a:solidFill>
              </a:rPr>
              <a:t> (piston = pressurized volume)</a:t>
            </a:r>
            <a:endParaRPr sz="1800">
              <a:solidFill>
                <a:srgbClr val="000000"/>
              </a:solidFill>
            </a:endParaRPr>
          </a:p>
          <a:p>
            <a:pPr indent="-342900" lvl="1" marL="914400" rtl="0" algn="l">
              <a:spcBef>
                <a:spcPts val="0"/>
              </a:spcBef>
              <a:spcAft>
                <a:spcPts val="0"/>
              </a:spcAft>
              <a:buClr>
                <a:srgbClr val="000000"/>
              </a:buClr>
              <a:buSzPts val="1800"/>
              <a:buFont typeface="Open Sans"/>
              <a:buChar char="○"/>
            </a:pPr>
            <a:r>
              <a:rPr lang="en" sz="1800">
                <a:solidFill>
                  <a:srgbClr val="000000"/>
                </a:solidFill>
                <a:latin typeface="Open Sans"/>
                <a:ea typeface="Open Sans"/>
                <a:cs typeface="Open Sans"/>
                <a:sym typeface="Open Sans"/>
              </a:rPr>
              <a:t>Uses black powder to pressurize</a:t>
            </a:r>
            <a:r>
              <a:rPr lang="en" sz="1800">
                <a:solidFill>
                  <a:srgbClr val="000000"/>
                </a:solidFill>
              </a:rPr>
              <a:t>/actuate</a:t>
            </a:r>
            <a:r>
              <a:rPr lang="en" sz="1800">
                <a:solidFill>
                  <a:srgbClr val="000000"/>
                </a:solidFill>
                <a:latin typeface="Open Sans"/>
                <a:ea typeface="Open Sans"/>
                <a:cs typeface="Open Sans"/>
                <a:sym typeface="Open Sans"/>
              </a:rPr>
              <a:t> piston, piston cup breaks shear pins</a:t>
            </a:r>
            <a:endParaRPr sz="1800">
              <a:solidFill>
                <a:srgbClr val="000000"/>
              </a:solidFill>
            </a:endParaRPr>
          </a:p>
          <a:p>
            <a:pPr indent="-342900" lvl="0" marL="457200" rtl="0" algn="l">
              <a:spcBef>
                <a:spcPts val="0"/>
              </a:spcBef>
              <a:spcAft>
                <a:spcPts val="0"/>
              </a:spcAft>
              <a:buClr>
                <a:srgbClr val="000000"/>
              </a:buClr>
              <a:buSzPts val="1800"/>
              <a:buFont typeface="Open Sans"/>
              <a:buChar char="●"/>
            </a:pPr>
            <a:r>
              <a:rPr b="1" lang="en" sz="1800">
                <a:solidFill>
                  <a:srgbClr val="000000"/>
                </a:solidFill>
                <a:latin typeface="Open Sans"/>
                <a:ea typeface="Open Sans"/>
                <a:cs typeface="Open Sans"/>
                <a:sym typeface="Open Sans"/>
              </a:rPr>
              <a:t>Black Powder Expansion</a:t>
            </a:r>
            <a:endParaRPr b="1" sz="1800">
              <a:solidFill>
                <a:srgbClr val="000000"/>
              </a:solidFill>
              <a:latin typeface="Open Sans"/>
              <a:ea typeface="Open Sans"/>
              <a:cs typeface="Open Sans"/>
              <a:sym typeface="Open Sans"/>
            </a:endParaRPr>
          </a:p>
          <a:p>
            <a:pPr indent="-342900" lvl="1" marL="914400" rtl="0" algn="l">
              <a:spcBef>
                <a:spcPts val="0"/>
              </a:spcBef>
              <a:spcAft>
                <a:spcPts val="0"/>
              </a:spcAft>
              <a:buClr>
                <a:srgbClr val="000000"/>
              </a:buClr>
              <a:buSzPts val="1800"/>
              <a:buChar char="○"/>
            </a:pPr>
            <a:r>
              <a:rPr lang="en" sz="1800">
                <a:solidFill>
                  <a:srgbClr val="000000"/>
                </a:solidFill>
              </a:rPr>
              <a:t>Use for: </a:t>
            </a:r>
            <a:r>
              <a:rPr b="1" lang="en" sz="1800">
                <a:solidFill>
                  <a:srgbClr val="000000"/>
                </a:solidFill>
              </a:rPr>
              <a:t>all other parachutes (lower altitudes)</a:t>
            </a:r>
            <a:endParaRPr b="1" sz="1800">
              <a:solidFill>
                <a:srgbClr val="000000"/>
              </a:solidFill>
            </a:endParaRPr>
          </a:p>
          <a:p>
            <a:pPr indent="-342900" lvl="1" marL="914400" rtl="0" algn="l">
              <a:spcBef>
                <a:spcPts val="0"/>
              </a:spcBef>
              <a:spcAft>
                <a:spcPts val="0"/>
              </a:spcAft>
              <a:buClr>
                <a:srgbClr val="000000"/>
              </a:buClr>
              <a:buSzPts val="1800"/>
              <a:buChar char="○"/>
            </a:pPr>
            <a:r>
              <a:rPr lang="en" sz="1800">
                <a:solidFill>
                  <a:schemeClr val="dk1"/>
                </a:solidFill>
              </a:rPr>
              <a:t>Less mass and more compact than a piston</a:t>
            </a:r>
            <a:endParaRPr sz="1800">
              <a:solidFill>
                <a:schemeClr val="dk1"/>
              </a:solidFill>
            </a:endParaRPr>
          </a:p>
          <a:p>
            <a:pPr indent="-342900" lvl="1" marL="914400" rtl="0" algn="l">
              <a:spcBef>
                <a:spcPts val="0"/>
              </a:spcBef>
              <a:spcAft>
                <a:spcPts val="0"/>
              </a:spcAft>
              <a:buClr>
                <a:srgbClr val="000000"/>
              </a:buClr>
              <a:buSzPts val="1800"/>
              <a:buChar char="○"/>
            </a:pPr>
            <a:r>
              <a:rPr lang="en" sz="1800">
                <a:solidFill>
                  <a:schemeClr val="dk1"/>
                </a:solidFill>
              </a:rPr>
              <a:t>Uses well of black powder, ignited by e-match, pressurizes contained volume to break shear pins</a:t>
            </a:r>
            <a:endParaRPr sz="18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t/>
            </a:r>
            <a:endParaRPr sz="1200">
              <a:solidFill>
                <a:srgbClr val="000000"/>
              </a:solidFill>
            </a:endParaRPr>
          </a:p>
        </p:txBody>
      </p:sp>
      <p:sp>
        <p:nvSpPr>
          <p:cNvPr id="562" name="Google Shape;562;p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4" name="Shape 2314"/>
        <p:cNvGrpSpPr/>
        <p:nvPr/>
      </p:nvGrpSpPr>
      <p:grpSpPr>
        <a:xfrm>
          <a:off x="0" y="0"/>
          <a:ext cx="0" cy="0"/>
          <a:chOff x="0" y="0"/>
          <a:chExt cx="0" cy="0"/>
        </a:xfrm>
      </p:grpSpPr>
      <p:sp>
        <p:nvSpPr>
          <p:cNvPr id="2315" name="Google Shape;2315;p2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316" name="Google Shape;2316;p212"/>
          <p:cNvGraphicFramePr/>
          <p:nvPr/>
        </p:nvGraphicFramePr>
        <p:xfrm>
          <a:off x="1884800" y="1017725"/>
          <a:ext cx="3000000" cy="3000000"/>
        </p:xfrm>
        <a:graphic>
          <a:graphicData uri="http://schemas.openxmlformats.org/drawingml/2006/table">
            <a:tbl>
              <a:tblPr>
                <a:noFill/>
                <a:tableStyleId>{20E0CC99-B5FD-4683-B140-8F2D5768ACDF}</a:tableStyleId>
              </a:tblPr>
              <a:tblGrid>
                <a:gridCol w="1791475"/>
                <a:gridCol w="1791475"/>
                <a:gridCol w="1791475"/>
              </a:tblGrid>
              <a:tr h="362300">
                <a:tc>
                  <a:txBody>
                    <a:bodyPr/>
                    <a:lstStyle/>
                    <a:p>
                      <a:pPr indent="0" lvl="0" marL="0" rtl="0" algn="l">
                        <a:spcBef>
                          <a:spcPts val="0"/>
                        </a:spcBef>
                        <a:spcAft>
                          <a:spcPts val="0"/>
                        </a:spcAft>
                        <a:buNone/>
                      </a:pPr>
                      <a:r>
                        <a:rPr b="1" lang="en"/>
                        <a:t>Part</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Mass (lbs)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Percent Mass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Case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10.26</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23.8</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Liner</a:t>
                      </a:r>
                      <a:r>
                        <a:rPr lang="en">
                          <a:solidFill>
                            <a:srgbClr val="434343"/>
                          </a:solidFill>
                        </a:rPr>
                        <a:t>+Casting Tube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2.98</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6.9</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Forward Retention Ring</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2.18 </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5.0</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HEI</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1.50</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3.5</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Grain </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16.40</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38.0</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Nozzle Assembly </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9.11</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21.0</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Bolts</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0.75</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1.8</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b="1" lang="en"/>
                        <a:t>Total</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43.18</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100.00</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2317" name="Google Shape;2317;p21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Component Mass Breakdown</a:t>
            </a:r>
            <a:endParaRPr>
              <a:solidFill>
                <a:srgbClr val="990000"/>
              </a:solidFill>
            </a:endParaRPr>
          </a:p>
        </p:txBody>
      </p:sp>
    </p:spTree>
  </p:cSld>
  <p:clrMapOvr>
    <a:masterClrMapping/>
  </p:clrMapOvr>
</p:sld>
</file>

<file path=ppt/slides/slide2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1" name="Shape 2321"/>
        <p:cNvGrpSpPr/>
        <p:nvPr/>
      </p:nvGrpSpPr>
      <p:grpSpPr>
        <a:xfrm>
          <a:off x="0" y="0"/>
          <a:ext cx="0" cy="0"/>
          <a:chOff x="0" y="0"/>
          <a:chExt cx="0" cy="0"/>
        </a:xfrm>
      </p:grpSpPr>
      <p:sp>
        <p:nvSpPr>
          <p:cNvPr id="2322" name="Google Shape;2322;p21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323" name="Google Shape;2323;p213"/>
          <p:cNvGraphicFramePr/>
          <p:nvPr/>
        </p:nvGraphicFramePr>
        <p:xfrm>
          <a:off x="2373038" y="1534325"/>
          <a:ext cx="3000000" cy="3000000"/>
        </p:xfrm>
        <a:graphic>
          <a:graphicData uri="http://schemas.openxmlformats.org/drawingml/2006/table">
            <a:tbl>
              <a:tblPr>
                <a:noFill/>
                <a:tableStyleId>{20E0CC99-B5FD-4683-B140-8F2D5768ACDF}</a:tableStyleId>
              </a:tblPr>
              <a:tblGrid>
                <a:gridCol w="2080725"/>
                <a:gridCol w="2317175"/>
              </a:tblGrid>
              <a:tr h="362300">
                <a:tc>
                  <a:txBody>
                    <a:bodyPr/>
                    <a:lstStyle/>
                    <a:p>
                      <a:pPr indent="0" lvl="0" marL="0" rtl="0" algn="l">
                        <a:spcBef>
                          <a:spcPts val="0"/>
                        </a:spcBef>
                        <a:spcAft>
                          <a:spcPts val="0"/>
                        </a:spcAft>
                        <a:buNone/>
                      </a:pPr>
                      <a:r>
                        <a:rPr b="1" lang="en"/>
                        <a:t>Part</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Lowest Margin of Safety</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Case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1.5</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62300">
                <a:tc>
                  <a:txBody>
                    <a:bodyPr/>
                    <a:lstStyle/>
                    <a:p>
                      <a:pPr indent="0" lvl="0" marL="0" rtl="0" algn="l">
                        <a:spcBef>
                          <a:spcPts val="0"/>
                        </a:spcBef>
                        <a:spcAft>
                          <a:spcPts val="0"/>
                        </a:spcAft>
                        <a:buNone/>
                      </a:pPr>
                      <a:r>
                        <a:rPr lang="en">
                          <a:solidFill>
                            <a:srgbClr val="434343"/>
                          </a:solidFill>
                        </a:rPr>
                        <a:t>Forward Retention Ring</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i="1" lang="en">
                          <a:solidFill>
                            <a:srgbClr val="434343"/>
                          </a:solidFill>
                        </a:rPr>
                        <a:t>Too High</a:t>
                      </a:r>
                      <a:endParaRPr i="1">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HEI</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1.0</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Nozzle Assembly </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i="1" lang="en">
                          <a:solidFill>
                            <a:srgbClr val="434343"/>
                          </a:solidFill>
                        </a:rPr>
                        <a:t>TBD</a:t>
                      </a:r>
                      <a:endParaRPr i="1">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Bolts</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1.06</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2324" name="Google Shape;2324;p21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Safety Margins</a:t>
            </a:r>
            <a:endParaRPr>
              <a:solidFill>
                <a:srgbClr val="990000"/>
              </a:solidFill>
            </a:endParaRPr>
          </a:p>
        </p:txBody>
      </p:sp>
    </p:spTree>
  </p:cSld>
  <p:clrMapOvr>
    <a:masterClrMapping/>
  </p:clrMapOvr>
</p:sld>
</file>

<file path=ppt/slides/slide2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8" name="Shape 2328"/>
        <p:cNvGrpSpPr/>
        <p:nvPr/>
      </p:nvGrpSpPr>
      <p:grpSpPr>
        <a:xfrm>
          <a:off x="0" y="0"/>
          <a:ext cx="0" cy="0"/>
          <a:chOff x="0" y="0"/>
          <a:chExt cx="0" cy="0"/>
        </a:xfrm>
      </p:grpSpPr>
      <p:sp>
        <p:nvSpPr>
          <p:cNvPr id="2329" name="Google Shape;2329;p214"/>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990000"/>
                </a:solidFill>
              </a:rPr>
              <a:t>Questions?</a:t>
            </a:r>
            <a:endParaRPr>
              <a:solidFill>
                <a:srgbClr val="990000"/>
              </a:solidFill>
            </a:endParaRPr>
          </a:p>
        </p:txBody>
      </p:sp>
      <p:sp>
        <p:nvSpPr>
          <p:cNvPr id="2330" name="Google Shape;2330;p2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4" name="Shape 2334"/>
        <p:cNvGrpSpPr/>
        <p:nvPr/>
      </p:nvGrpSpPr>
      <p:grpSpPr>
        <a:xfrm>
          <a:off x="0" y="0"/>
          <a:ext cx="0" cy="0"/>
          <a:chOff x="0" y="0"/>
          <a:chExt cx="0" cy="0"/>
        </a:xfrm>
      </p:grpSpPr>
      <p:sp>
        <p:nvSpPr>
          <p:cNvPr id="2335" name="Google Shape;2335;p2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36" name="Google Shape;2336;p2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Testing Requirements</a:t>
            </a:r>
            <a:endParaRPr>
              <a:solidFill>
                <a:srgbClr val="990000"/>
              </a:solidFill>
            </a:endParaRPr>
          </a:p>
        </p:txBody>
      </p:sp>
      <p:sp>
        <p:nvSpPr>
          <p:cNvPr id="2337" name="Google Shape;2337;p215"/>
          <p:cNvSpPr txBox="1"/>
          <p:nvPr/>
        </p:nvSpPr>
        <p:spPr>
          <a:xfrm>
            <a:off x="5982150" y="4526750"/>
            <a:ext cx="30390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
        <p:nvSpPr>
          <p:cNvPr id="2338" name="Google Shape;2338;p2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Font typeface="Open Sans"/>
              <a:buChar char="●"/>
            </a:pPr>
            <a:r>
              <a:rPr lang="en" sz="1600"/>
              <a:t>All flight hardware hydrostatic tested at a minimum of 1.5 × max operating pressure for at least twice the operating duration*</a:t>
            </a:r>
            <a:endParaRPr sz="1600"/>
          </a:p>
          <a:p>
            <a:pPr indent="-355600" lvl="0" marL="457200" rtl="0" algn="l">
              <a:spcBef>
                <a:spcPts val="0"/>
              </a:spcBef>
              <a:spcAft>
                <a:spcPts val="0"/>
              </a:spcAft>
              <a:buSzPts val="2000"/>
              <a:buFont typeface="Open Sans"/>
              <a:buChar char="●"/>
            </a:pPr>
            <a:r>
              <a:rPr lang="en" sz="1600"/>
              <a:t>All flight hardware static fired yielding a thrust and pressure curve*</a:t>
            </a:r>
            <a:endParaRPr sz="1600"/>
          </a:p>
          <a:p>
            <a:pPr indent="-355600" lvl="0" marL="457200" rtl="0" algn="l">
              <a:spcBef>
                <a:spcPts val="0"/>
              </a:spcBef>
              <a:spcAft>
                <a:spcPts val="0"/>
              </a:spcAft>
              <a:buSzPts val="2000"/>
              <a:buFont typeface="Open Sans"/>
              <a:buChar char="●"/>
            </a:pPr>
            <a:r>
              <a:rPr lang="en" sz="1600"/>
              <a:t>Measured curves must closely match the simulations when accounting for pressure differences</a:t>
            </a:r>
            <a:endParaRPr sz="1600"/>
          </a:p>
          <a:p>
            <a:pPr indent="-355600" lvl="0" marL="457200" rtl="0" algn="l">
              <a:spcBef>
                <a:spcPts val="0"/>
              </a:spcBef>
              <a:spcAft>
                <a:spcPts val="0"/>
              </a:spcAft>
              <a:buSzPts val="2000"/>
              <a:buFont typeface="Open Sans"/>
              <a:buChar char="●"/>
            </a:pPr>
            <a:r>
              <a:rPr lang="en" sz="1600"/>
              <a:t>All flight hardware will be flown once prior to the competition</a:t>
            </a:r>
            <a:endParaRPr/>
          </a:p>
        </p:txBody>
      </p:sp>
    </p:spTree>
  </p:cSld>
  <p:clrMapOvr>
    <a:masterClrMapping/>
  </p:clrMapOvr>
</p:sld>
</file>

<file path=ppt/slides/slide2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2" name="Shape 2342"/>
        <p:cNvGrpSpPr/>
        <p:nvPr/>
      </p:nvGrpSpPr>
      <p:grpSpPr>
        <a:xfrm>
          <a:off x="0" y="0"/>
          <a:ext cx="0" cy="0"/>
          <a:chOff x="0" y="0"/>
          <a:chExt cx="0" cy="0"/>
        </a:xfrm>
      </p:grpSpPr>
      <p:sp>
        <p:nvSpPr>
          <p:cNvPr id="2343" name="Google Shape;2343;p2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Testing Plans</a:t>
            </a:r>
            <a:endParaRPr>
              <a:solidFill>
                <a:srgbClr val="990000"/>
              </a:solidFill>
            </a:endParaRPr>
          </a:p>
        </p:txBody>
      </p:sp>
      <p:sp>
        <p:nvSpPr>
          <p:cNvPr id="2344" name="Google Shape;2344;p2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355600" lvl="0" marL="457200" rtl="0" algn="l">
              <a:spcBef>
                <a:spcPts val="0"/>
              </a:spcBef>
              <a:spcAft>
                <a:spcPts val="0"/>
              </a:spcAft>
              <a:buSzPts val="2000"/>
              <a:buChar char="●"/>
            </a:pPr>
            <a:r>
              <a:rPr lang="en"/>
              <a:t>HEI Tests </a:t>
            </a:r>
            <a:endParaRPr/>
          </a:p>
          <a:p>
            <a:pPr indent="-330200" lvl="1" marL="914400" rtl="0" algn="l">
              <a:spcBef>
                <a:spcPts val="0"/>
              </a:spcBef>
              <a:spcAft>
                <a:spcPts val="0"/>
              </a:spcAft>
              <a:buSzPts val="1600"/>
              <a:buChar char="○"/>
            </a:pPr>
            <a:r>
              <a:rPr lang="en"/>
              <a:t>Hydrostatic test - checking seals around electrode bolts</a:t>
            </a:r>
            <a:endParaRPr/>
          </a:p>
          <a:p>
            <a:pPr indent="-330200" lvl="1" marL="914400" rtl="0" algn="l">
              <a:spcBef>
                <a:spcPts val="0"/>
              </a:spcBef>
              <a:spcAft>
                <a:spcPts val="0"/>
              </a:spcAft>
              <a:buSzPts val="1600"/>
              <a:buChar char="○"/>
            </a:pPr>
            <a:r>
              <a:rPr lang="en"/>
              <a:t>Ignition test - checking Angry Goat ignites and grain geometry chokes flow</a:t>
            </a:r>
            <a:endParaRPr/>
          </a:p>
          <a:p>
            <a:pPr indent="-355600" lvl="0" marL="457200" rtl="0" algn="l">
              <a:spcBef>
                <a:spcPts val="0"/>
              </a:spcBef>
              <a:spcAft>
                <a:spcPts val="0"/>
              </a:spcAft>
              <a:buSzPts val="2000"/>
              <a:buChar char="●"/>
            </a:pPr>
            <a:r>
              <a:rPr lang="en"/>
              <a:t>Hydrostatic tests </a:t>
            </a:r>
            <a:endParaRPr/>
          </a:p>
          <a:p>
            <a:pPr indent="-330200" lvl="1" marL="914400" rtl="0" algn="l">
              <a:spcBef>
                <a:spcPts val="0"/>
              </a:spcBef>
              <a:spcAft>
                <a:spcPts val="0"/>
              </a:spcAft>
              <a:buSzPts val="1600"/>
              <a:buChar char="○"/>
            </a:pPr>
            <a:r>
              <a:rPr lang="en"/>
              <a:t>All flight hardware before test launch</a:t>
            </a:r>
            <a:endParaRPr/>
          </a:p>
          <a:p>
            <a:pPr indent="-330200" lvl="1" marL="914400" rtl="0" algn="l">
              <a:spcBef>
                <a:spcPts val="0"/>
              </a:spcBef>
              <a:spcAft>
                <a:spcPts val="0"/>
              </a:spcAft>
              <a:buSzPts val="1600"/>
              <a:buChar char="○"/>
            </a:pPr>
            <a:r>
              <a:rPr lang="en"/>
              <a:t>1.5x bursting pressure (~1200 psi) for twice the burn times (~8 sec)</a:t>
            </a:r>
            <a:endParaRPr/>
          </a:p>
          <a:p>
            <a:pPr indent="-355600" lvl="0" marL="457200" rtl="0" algn="l">
              <a:spcBef>
                <a:spcPts val="0"/>
              </a:spcBef>
              <a:spcAft>
                <a:spcPts val="0"/>
              </a:spcAft>
              <a:buSzPts val="2000"/>
              <a:buChar char="●"/>
            </a:pPr>
            <a:r>
              <a:rPr lang="en"/>
              <a:t>Static fires </a:t>
            </a:r>
            <a:endParaRPr/>
          </a:p>
          <a:p>
            <a:pPr indent="-330200" lvl="1" marL="914400" rtl="0" algn="l">
              <a:spcBef>
                <a:spcPts val="0"/>
              </a:spcBef>
              <a:spcAft>
                <a:spcPts val="0"/>
              </a:spcAft>
              <a:buSzPts val="1600"/>
              <a:buChar char="○"/>
            </a:pPr>
            <a:r>
              <a:rPr lang="en"/>
              <a:t>All flight hardware before test launch</a:t>
            </a:r>
            <a:endParaRPr/>
          </a:p>
          <a:p>
            <a:pPr indent="-330200" lvl="1" marL="914400" rtl="0" algn="l">
              <a:spcBef>
                <a:spcPts val="0"/>
              </a:spcBef>
              <a:spcAft>
                <a:spcPts val="0"/>
              </a:spcAft>
              <a:buSzPts val="1600"/>
              <a:buChar char="○"/>
            </a:pPr>
            <a:r>
              <a:rPr lang="en"/>
              <a:t>Including HEI with sustainer</a:t>
            </a:r>
            <a:endParaRPr/>
          </a:p>
          <a:p>
            <a:pPr indent="-355600" lvl="0" marL="457200" rtl="0" algn="l">
              <a:spcBef>
                <a:spcPts val="0"/>
              </a:spcBef>
              <a:spcAft>
                <a:spcPts val="0"/>
              </a:spcAft>
              <a:buSzPts val="2000"/>
              <a:buChar char="●"/>
            </a:pPr>
            <a:r>
              <a:rPr lang="en"/>
              <a:t>Test Launch</a:t>
            </a:r>
            <a:endParaRPr/>
          </a:p>
          <a:p>
            <a:pPr indent="-330200" lvl="1" marL="914400" rtl="0" algn="l">
              <a:spcBef>
                <a:spcPts val="0"/>
              </a:spcBef>
              <a:spcAft>
                <a:spcPts val="0"/>
              </a:spcAft>
              <a:buSzPts val="1600"/>
              <a:buChar char="○"/>
            </a:pPr>
            <a:r>
              <a:rPr lang="en"/>
              <a:t>Less propellant in the sustainer</a:t>
            </a:r>
            <a:endParaRPr/>
          </a:p>
          <a:p>
            <a:pPr indent="-330200" lvl="1" marL="914400" rtl="0" algn="l">
              <a:spcBef>
                <a:spcPts val="0"/>
              </a:spcBef>
              <a:spcAft>
                <a:spcPts val="0"/>
              </a:spcAft>
              <a:buSzPts val="1600"/>
              <a:buChar char="○"/>
            </a:pPr>
            <a:r>
              <a:rPr lang="en"/>
              <a:t>Test HEI ignition and separation</a:t>
            </a:r>
            <a:endParaRPr/>
          </a:p>
        </p:txBody>
      </p:sp>
      <p:sp>
        <p:nvSpPr>
          <p:cNvPr id="2345" name="Google Shape;2345;p2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49" name="Shape 2349"/>
        <p:cNvGrpSpPr/>
        <p:nvPr/>
      </p:nvGrpSpPr>
      <p:grpSpPr>
        <a:xfrm>
          <a:off x="0" y="0"/>
          <a:ext cx="0" cy="0"/>
          <a:chOff x="0" y="0"/>
          <a:chExt cx="0" cy="0"/>
        </a:xfrm>
      </p:grpSpPr>
      <p:sp>
        <p:nvSpPr>
          <p:cNvPr id="2350" name="Google Shape;2350;p217"/>
          <p:cNvSpPr txBox="1"/>
          <p:nvPr>
            <p:ph type="title"/>
          </p:nvPr>
        </p:nvSpPr>
        <p:spPr>
          <a:xfrm>
            <a:off x="311700" y="980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43650"/>
              <a:buFont typeface="Arial"/>
              <a:buNone/>
            </a:pPr>
            <a:r>
              <a:rPr lang="en">
                <a:solidFill>
                  <a:srgbClr val="990000"/>
                </a:solidFill>
              </a:rPr>
              <a:t>Risk Assessment and Mitigation - Nozzle</a:t>
            </a:r>
            <a:endParaRPr sz="2520">
              <a:solidFill>
                <a:srgbClr val="990000"/>
              </a:solidFill>
            </a:endParaRPr>
          </a:p>
          <a:p>
            <a:pPr indent="0" lvl="0" marL="0" rtl="0" algn="l">
              <a:spcBef>
                <a:spcPts val="0"/>
              </a:spcBef>
              <a:spcAft>
                <a:spcPts val="0"/>
              </a:spcAft>
              <a:buNone/>
            </a:pPr>
            <a:r>
              <a:t/>
            </a:r>
            <a:endParaRPr/>
          </a:p>
        </p:txBody>
      </p:sp>
      <p:sp>
        <p:nvSpPr>
          <p:cNvPr id="2351" name="Google Shape;2351;p217"/>
          <p:cNvSpPr txBox="1"/>
          <p:nvPr>
            <p:ph idx="1" type="body"/>
          </p:nvPr>
        </p:nvSpPr>
        <p:spPr>
          <a:xfrm>
            <a:off x="1301700" y="656100"/>
            <a:ext cx="7170600" cy="393600"/>
          </a:xfrm>
          <a:prstGeom prst="rect">
            <a:avLst/>
          </a:prstGeom>
        </p:spPr>
        <p:txBody>
          <a:bodyPr anchorCtr="0" anchor="t" bIns="91425" lIns="91425" spcFirstLastPara="1" rIns="91425" wrap="square" tIns="91425">
            <a:normAutofit fontScale="92500" lnSpcReduction="20000"/>
          </a:bodyPr>
          <a:lstStyle/>
          <a:p>
            <a:pPr indent="0" lvl="0" marL="0" rtl="0" algn="ctr">
              <a:spcBef>
                <a:spcPts val="0"/>
              </a:spcBef>
              <a:spcAft>
                <a:spcPts val="1200"/>
              </a:spcAft>
              <a:buNone/>
            </a:pPr>
            <a:r>
              <a:rPr lang="en" sz="1500"/>
              <a:t>Severity</a:t>
            </a:r>
            <a:endParaRPr sz="1500"/>
          </a:p>
        </p:txBody>
      </p:sp>
      <p:sp>
        <p:nvSpPr>
          <p:cNvPr id="2352" name="Google Shape;2352;p2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353" name="Google Shape;2353;p217"/>
          <p:cNvGraphicFramePr/>
          <p:nvPr/>
        </p:nvGraphicFramePr>
        <p:xfrm>
          <a:off x="1900375" y="1049700"/>
          <a:ext cx="3000000" cy="3000000"/>
        </p:xfrm>
        <a:graphic>
          <a:graphicData uri="http://schemas.openxmlformats.org/drawingml/2006/table">
            <a:tbl>
              <a:tblPr>
                <a:noFill/>
                <a:tableStyleId>{20E0CC99-B5FD-4683-B140-8F2D5768ACDF}</a:tableStyleId>
              </a:tblPr>
              <a:tblGrid>
                <a:gridCol w="1277225"/>
                <a:gridCol w="1311900"/>
                <a:gridCol w="1289175"/>
                <a:gridCol w="1341750"/>
                <a:gridCol w="806800"/>
                <a:gridCol w="905075"/>
              </a:tblGrid>
              <a:tr h="376050">
                <a:tc>
                  <a:txBody>
                    <a:bodyPr/>
                    <a:lstStyle/>
                    <a:p>
                      <a:pPr indent="0" lvl="0" marL="0" rtl="0" algn="l">
                        <a:spcBef>
                          <a:spcPts val="0"/>
                        </a:spcBef>
                        <a:spcAft>
                          <a:spcPts val="0"/>
                        </a:spcAft>
                        <a:buNone/>
                      </a:pPr>
                      <a:r>
                        <a:t/>
                      </a:r>
                      <a:endParaRPr>
                        <a:solidFill>
                          <a:srgbClr val="FFFFFF"/>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1-Insignificant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2-Minor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3-Significant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4-Major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5-Severe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78575">
                <a:tc>
                  <a:txBody>
                    <a:bodyPr/>
                    <a:lstStyle/>
                    <a:p>
                      <a:pPr indent="0" lvl="0" marL="0" rtl="0" algn="l">
                        <a:spcBef>
                          <a:spcPts val="0"/>
                        </a:spcBef>
                        <a:spcAft>
                          <a:spcPts val="0"/>
                        </a:spcAft>
                        <a:buNone/>
                      </a:pPr>
                      <a:r>
                        <a:rPr lang="en">
                          <a:solidFill>
                            <a:schemeClr val="dk1"/>
                          </a:solidFill>
                        </a:rPr>
                        <a:t>5 - Almost Certain</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r>
              <a:tr h="339000">
                <a:tc>
                  <a:txBody>
                    <a:bodyPr/>
                    <a:lstStyle/>
                    <a:p>
                      <a:pPr indent="0" lvl="0" marL="0" rtl="0" algn="l">
                        <a:spcBef>
                          <a:spcPts val="0"/>
                        </a:spcBef>
                        <a:spcAft>
                          <a:spcPts val="0"/>
                        </a:spcAft>
                        <a:buNone/>
                      </a:pPr>
                      <a:r>
                        <a:rPr lang="en">
                          <a:solidFill>
                            <a:schemeClr val="dk1"/>
                          </a:solidFill>
                        </a:rPr>
                        <a:t>4 - Likely</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r>
              <a:tr h="187250">
                <a:tc>
                  <a:txBody>
                    <a:bodyPr/>
                    <a:lstStyle/>
                    <a:p>
                      <a:pPr indent="0" lvl="0" marL="0" rtl="0" algn="l">
                        <a:spcBef>
                          <a:spcPts val="0"/>
                        </a:spcBef>
                        <a:spcAft>
                          <a:spcPts val="0"/>
                        </a:spcAft>
                        <a:buNone/>
                      </a:pPr>
                      <a:r>
                        <a:rPr lang="en">
                          <a:solidFill>
                            <a:schemeClr val="dk1"/>
                          </a:solidFill>
                        </a:rPr>
                        <a:t>3 - Moderate</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r>
              <a:tr h="117575">
                <a:tc>
                  <a:txBody>
                    <a:bodyPr/>
                    <a:lstStyle/>
                    <a:p>
                      <a:pPr indent="0" lvl="0" marL="0" rtl="0" algn="l">
                        <a:spcBef>
                          <a:spcPts val="0"/>
                        </a:spcBef>
                        <a:spcAft>
                          <a:spcPts val="0"/>
                        </a:spcAft>
                        <a:buNone/>
                      </a:pPr>
                      <a:r>
                        <a:rPr lang="en">
                          <a:solidFill>
                            <a:schemeClr val="dk1"/>
                          </a:solidFill>
                        </a:rPr>
                        <a:t>2 - Unlikely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100">
                          <a:solidFill>
                            <a:schemeClr val="dk1"/>
                          </a:solidFill>
                          <a:latin typeface="Lora"/>
                          <a:ea typeface="Lora"/>
                          <a:cs typeface="Lora"/>
                          <a:sym typeface="Lora"/>
                        </a:rPr>
                        <a:t>O-ring failure</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r>
              <a:tr h="1028400">
                <a:tc>
                  <a:txBody>
                    <a:bodyPr/>
                    <a:lstStyle/>
                    <a:p>
                      <a:pPr indent="0" lvl="0" marL="0" rtl="0" algn="l">
                        <a:spcBef>
                          <a:spcPts val="0"/>
                        </a:spcBef>
                        <a:spcAft>
                          <a:spcPts val="0"/>
                        </a:spcAft>
                        <a:buNone/>
                      </a:pPr>
                      <a:r>
                        <a:rPr lang="en">
                          <a:solidFill>
                            <a:schemeClr val="dk1"/>
                          </a:solidFill>
                        </a:rPr>
                        <a:t>1 - Rare</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100">
                          <a:solidFill>
                            <a:schemeClr val="dk1"/>
                          </a:solidFill>
                          <a:latin typeface="Lora"/>
                          <a:ea typeface="Lora"/>
                          <a:cs typeface="Lora"/>
                          <a:sym typeface="Lora"/>
                        </a:rPr>
                        <a:t>Improper gluing of nozzle case, phenolic, and graphite</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100">
                          <a:solidFill>
                            <a:schemeClr val="dk1"/>
                          </a:solidFill>
                          <a:latin typeface="Lora"/>
                          <a:ea typeface="Lora"/>
                          <a:cs typeface="Lora"/>
                          <a:sym typeface="Lora"/>
                        </a:rPr>
                        <a:t>Insulation failure: heat escapes from graphite through phenolic to aluminum.</a:t>
                      </a:r>
                      <a:endParaRPr sz="1100">
                        <a:solidFill>
                          <a:schemeClr val="dk1"/>
                        </a:solidFill>
                        <a:latin typeface="Lora"/>
                        <a:ea typeface="Lora"/>
                        <a:cs typeface="Lora"/>
                        <a:sym typeface="Lora"/>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100">
                          <a:solidFill>
                            <a:schemeClr val="dk1"/>
                          </a:solidFill>
                          <a:latin typeface="Lora"/>
                          <a:ea typeface="Lora"/>
                          <a:cs typeface="Lora"/>
                          <a:sym typeface="Lora"/>
                        </a:rPr>
                        <a:t>Slag build up in throat</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r>
            </a:tbl>
          </a:graphicData>
        </a:graphic>
      </p:graphicFrame>
      <p:sp>
        <p:nvSpPr>
          <p:cNvPr id="2354" name="Google Shape;2354;p217"/>
          <p:cNvSpPr txBox="1"/>
          <p:nvPr/>
        </p:nvSpPr>
        <p:spPr>
          <a:xfrm rot="-5400000">
            <a:off x="-242350" y="2657050"/>
            <a:ext cx="3661200" cy="415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500">
                <a:solidFill>
                  <a:schemeClr val="dk2"/>
                </a:solidFill>
                <a:latin typeface="Open Sans Medium"/>
                <a:ea typeface="Open Sans Medium"/>
                <a:cs typeface="Open Sans Medium"/>
                <a:sym typeface="Open Sans Medium"/>
              </a:rPr>
              <a:t>Probability</a:t>
            </a:r>
            <a:endParaRPr sz="1500">
              <a:solidFill>
                <a:schemeClr val="dk2"/>
              </a:solidFill>
              <a:latin typeface="Open Sans Medium"/>
              <a:ea typeface="Open Sans Medium"/>
              <a:cs typeface="Open Sans Medium"/>
              <a:sym typeface="Open Sans Medium"/>
            </a:endParaRPr>
          </a:p>
        </p:txBody>
      </p:sp>
      <p:sp>
        <p:nvSpPr>
          <p:cNvPr id="2355" name="Google Shape;2355;p217"/>
          <p:cNvSpPr/>
          <p:nvPr/>
        </p:nvSpPr>
        <p:spPr>
          <a:xfrm>
            <a:off x="254025" y="1417525"/>
            <a:ext cx="1022100" cy="572700"/>
          </a:xfrm>
          <a:prstGeom prst="rect">
            <a:avLst/>
          </a:prstGeom>
          <a:solidFill>
            <a:srgbClr val="00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Low Risk</a:t>
            </a:r>
            <a:endParaRPr/>
          </a:p>
        </p:txBody>
      </p:sp>
      <p:sp>
        <p:nvSpPr>
          <p:cNvPr id="2356" name="Google Shape;2356;p217"/>
          <p:cNvSpPr/>
          <p:nvPr/>
        </p:nvSpPr>
        <p:spPr>
          <a:xfrm>
            <a:off x="254025" y="2191475"/>
            <a:ext cx="1022100" cy="572700"/>
          </a:xfrm>
          <a:prstGeom prst="rect">
            <a:avLst/>
          </a:prstGeom>
          <a:solidFill>
            <a:srgbClr val="FF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Moderate Risk</a:t>
            </a:r>
            <a:endParaRPr/>
          </a:p>
        </p:txBody>
      </p:sp>
      <p:sp>
        <p:nvSpPr>
          <p:cNvPr id="2357" name="Google Shape;2357;p217"/>
          <p:cNvSpPr/>
          <p:nvPr/>
        </p:nvSpPr>
        <p:spPr>
          <a:xfrm>
            <a:off x="254025" y="2965425"/>
            <a:ext cx="1022100" cy="572700"/>
          </a:xfrm>
          <a:prstGeom prst="rect">
            <a:avLst/>
          </a:prstGeom>
          <a:solidFill>
            <a:srgbClr val="FF99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High Risk</a:t>
            </a:r>
            <a:endParaRPr/>
          </a:p>
        </p:txBody>
      </p:sp>
      <p:sp>
        <p:nvSpPr>
          <p:cNvPr id="2358" name="Google Shape;2358;p217"/>
          <p:cNvSpPr/>
          <p:nvPr/>
        </p:nvSpPr>
        <p:spPr>
          <a:xfrm>
            <a:off x="254025" y="3739375"/>
            <a:ext cx="1022100" cy="572700"/>
          </a:xfrm>
          <a:prstGeom prst="rect">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Critical Risk</a:t>
            </a:r>
            <a:endParaRPr/>
          </a:p>
        </p:txBody>
      </p:sp>
    </p:spTree>
  </p:cSld>
  <p:clrMapOvr>
    <a:masterClrMapping/>
  </p:clrMapOvr>
</p:sld>
</file>

<file path=ppt/slides/slide2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62" name="Shape 2362"/>
        <p:cNvGrpSpPr/>
        <p:nvPr/>
      </p:nvGrpSpPr>
      <p:grpSpPr>
        <a:xfrm>
          <a:off x="0" y="0"/>
          <a:ext cx="0" cy="0"/>
          <a:chOff x="0" y="0"/>
          <a:chExt cx="0" cy="0"/>
        </a:xfrm>
      </p:grpSpPr>
      <p:sp>
        <p:nvSpPr>
          <p:cNvPr id="2363" name="Google Shape;2363;p218"/>
          <p:cNvSpPr txBox="1"/>
          <p:nvPr>
            <p:ph type="title"/>
          </p:nvPr>
        </p:nvSpPr>
        <p:spPr>
          <a:xfrm>
            <a:off x="311700" y="980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solidFill>
                  <a:srgbClr val="990000"/>
                </a:solidFill>
              </a:rPr>
              <a:t>Risk Assessment and Mitigation - HEI</a:t>
            </a:r>
            <a:endParaRPr/>
          </a:p>
        </p:txBody>
      </p:sp>
      <p:sp>
        <p:nvSpPr>
          <p:cNvPr id="2364" name="Google Shape;2364;p218"/>
          <p:cNvSpPr txBox="1"/>
          <p:nvPr>
            <p:ph idx="1" type="body"/>
          </p:nvPr>
        </p:nvSpPr>
        <p:spPr>
          <a:xfrm>
            <a:off x="1301700" y="656100"/>
            <a:ext cx="7170600" cy="393600"/>
          </a:xfrm>
          <a:prstGeom prst="rect">
            <a:avLst/>
          </a:prstGeom>
        </p:spPr>
        <p:txBody>
          <a:bodyPr anchorCtr="0" anchor="t" bIns="91425" lIns="91425" spcFirstLastPara="1" rIns="91425" wrap="square" tIns="91425">
            <a:normAutofit fontScale="92500" lnSpcReduction="20000"/>
          </a:bodyPr>
          <a:lstStyle/>
          <a:p>
            <a:pPr indent="0" lvl="0" marL="0" rtl="0" algn="ctr">
              <a:spcBef>
                <a:spcPts val="0"/>
              </a:spcBef>
              <a:spcAft>
                <a:spcPts val="1200"/>
              </a:spcAft>
              <a:buNone/>
            </a:pPr>
            <a:r>
              <a:rPr lang="en" sz="1500"/>
              <a:t>Severity</a:t>
            </a:r>
            <a:endParaRPr sz="1500"/>
          </a:p>
        </p:txBody>
      </p:sp>
      <p:sp>
        <p:nvSpPr>
          <p:cNvPr id="2365" name="Google Shape;2365;p2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366" name="Google Shape;2366;p218"/>
          <p:cNvGraphicFramePr/>
          <p:nvPr/>
        </p:nvGraphicFramePr>
        <p:xfrm>
          <a:off x="1900375" y="1049700"/>
          <a:ext cx="3000000" cy="3000000"/>
        </p:xfrm>
        <a:graphic>
          <a:graphicData uri="http://schemas.openxmlformats.org/drawingml/2006/table">
            <a:tbl>
              <a:tblPr>
                <a:noFill/>
                <a:tableStyleId>{20E0CC99-B5FD-4683-B140-8F2D5768ACDF}</a:tableStyleId>
              </a:tblPr>
              <a:tblGrid>
                <a:gridCol w="1277225"/>
                <a:gridCol w="1285900"/>
                <a:gridCol w="919100"/>
                <a:gridCol w="1217300"/>
                <a:gridCol w="1179850"/>
                <a:gridCol w="1052550"/>
              </a:tblGrid>
              <a:tr h="448450">
                <a:tc>
                  <a:txBody>
                    <a:bodyPr/>
                    <a:lstStyle/>
                    <a:p>
                      <a:pPr indent="0" lvl="0" marL="0" rtl="0" algn="l">
                        <a:spcBef>
                          <a:spcPts val="0"/>
                        </a:spcBef>
                        <a:spcAft>
                          <a:spcPts val="0"/>
                        </a:spcAft>
                        <a:buNone/>
                      </a:pPr>
                      <a:r>
                        <a:t/>
                      </a:r>
                      <a:endParaRPr>
                        <a:solidFill>
                          <a:srgbClr val="FFFFFF"/>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1-Insignificant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2-Minor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3-Significant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4-Major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5-Severe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95925">
                <a:tc>
                  <a:txBody>
                    <a:bodyPr/>
                    <a:lstStyle/>
                    <a:p>
                      <a:pPr indent="0" lvl="0" marL="0" rtl="0" algn="l">
                        <a:spcBef>
                          <a:spcPts val="0"/>
                        </a:spcBef>
                        <a:spcAft>
                          <a:spcPts val="0"/>
                        </a:spcAft>
                        <a:buNone/>
                      </a:pPr>
                      <a:r>
                        <a:rPr lang="en">
                          <a:solidFill>
                            <a:schemeClr val="dk1"/>
                          </a:solidFill>
                        </a:rPr>
                        <a:t>5 - Almost Certain</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r>
              <a:tr h="456075">
                <a:tc>
                  <a:txBody>
                    <a:bodyPr/>
                    <a:lstStyle/>
                    <a:p>
                      <a:pPr indent="0" lvl="0" marL="0" rtl="0" algn="l">
                        <a:spcBef>
                          <a:spcPts val="0"/>
                        </a:spcBef>
                        <a:spcAft>
                          <a:spcPts val="0"/>
                        </a:spcAft>
                        <a:buNone/>
                      </a:pPr>
                      <a:r>
                        <a:rPr lang="en">
                          <a:solidFill>
                            <a:schemeClr val="dk1"/>
                          </a:solidFill>
                        </a:rPr>
                        <a:t>4 - Likely</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r>
              <a:tr h="447100">
                <a:tc>
                  <a:txBody>
                    <a:bodyPr/>
                    <a:lstStyle/>
                    <a:p>
                      <a:pPr indent="0" lvl="0" marL="0" rtl="0" algn="l">
                        <a:spcBef>
                          <a:spcPts val="0"/>
                        </a:spcBef>
                        <a:spcAft>
                          <a:spcPts val="0"/>
                        </a:spcAft>
                        <a:buNone/>
                      </a:pPr>
                      <a:r>
                        <a:rPr lang="en">
                          <a:solidFill>
                            <a:schemeClr val="dk1"/>
                          </a:solidFill>
                        </a:rPr>
                        <a:t>3 - Moderate</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r>
              <a:tr h="100000">
                <a:tc>
                  <a:txBody>
                    <a:bodyPr/>
                    <a:lstStyle/>
                    <a:p>
                      <a:pPr indent="0" lvl="0" marL="0" rtl="0" algn="l">
                        <a:spcBef>
                          <a:spcPts val="0"/>
                        </a:spcBef>
                        <a:spcAft>
                          <a:spcPts val="0"/>
                        </a:spcAft>
                        <a:buNone/>
                      </a:pPr>
                      <a:r>
                        <a:rPr lang="en">
                          <a:solidFill>
                            <a:schemeClr val="dk1"/>
                          </a:solidFill>
                        </a:rPr>
                        <a:t>2 - Unlikely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r>
              <a:tr h="970825">
                <a:tc>
                  <a:txBody>
                    <a:bodyPr/>
                    <a:lstStyle/>
                    <a:p>
                      <a:pPr indent="0" lvl="0" marL="0" rtl="0" algn="l">
                        <a:spcBef>
                          <a:spcPts val="0"/>
                        </a:spcBef>
                        <a:spcAft>
                          <a:spcPts val="0"/>
                        </a:spcAft>
                        <a:buNone/>
                      </a:pPr>
                      <a:r>
                        <a:rPr lang="en">
                          <a:solidFill>
                            <a:schemeClr val="dk1"/>
                          </a:solidFill>
                        </a:rPr>
                        <a:t>1 - Rare</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Clr>
                          <a:srgbClr val="000000"/>
                        </a:buClr>
                        <a:buSzPts val="1100"/>
                        <a:buFont typeface="Arial"/>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l">
                        <a:lnSpc>
                          <a:spcPct val="115000"/>
                        </a:lnSpc>
                        <a:spcBef>
                          <a:spcPts val="0"/>
                        </a:spcBef>
                        <a:spcAft>
                          <a:spcPts val="0"/>
                        </a:spcAft>
                        <a:buNone/>
                      </a:pPr>
                      <a:r>
                        <a:rPr lang="en" sz="1200">
                          <a:solidFill>
                            <a:schemeClr val="dk1"/>
                          </a:solidFill>
                          <a:latin typeface="EB Garamond"/>
                          <a:ea typeface="EB Garamond"/>
                          <a:cs typeface="EB Garamond"/>
                          <a:sym typeface="EB Garamond"/>
                        </a:rPr>
                        <a:t>Igniter bolts fail;</a:t>
                      </a:r>
                      <a:endParaRPr sz="1200">
                        <a:solidFill>
                          <a:schemeClr val="dk1"/>
                        </a:solidFill>
                        <a:latin typeface="EB Garamond"/>
                        <a:ea typeface="EB Garamond"/>
                        <a:cs typeface="EB Garamond"/>
                        <a:sym typeface="EB Garamond"/>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EB Garamond"/>
                          <a:ea typeface="EB Garamond"/>
                          <a:cs typeface="EB Garamond"/>
                          <a:sym typeface="EB Garamond"/>
                        </a:rPr>
                        <a:t>Low pressure and nozzle geometry impede choking</a:t>
                      </a:r>
                      <a:endParaRPr sz="1200">
                        <a:solidFill>
                          <a:schemeClr val="dk1"/>
                        </a:solidFill>
                        <a:latin typeface="EB Garamond"/>
                        <a:ea typeface="EB Garamond"/>
                        <a:cs typeface="EB Garamond"/>
                        <a:sym typeface="EB Garamond"/>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EB Garamond"/>
                          <a:ea typeface="EB Garamond"/>
                          <a:cs typeface="EB Garamond"/>
                          <a:sym typeface="EB Garamond"/>
                        </a:rPr>
                        <a:t>O-ring leak in the HEI</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r>
            </a:tbl>
          </a:graphicData>
        </a:graphic>
      </p:graphicFrame>
      <p:sp>
        <p:nvSpPr>
          <p:cNvPr id="2367" name="Google Shape;2367;p218"/>
          <p:cNvSpPr txBox="1"/>
          <p:nvPr/>
        </p:nvSpPr>
        <p:spPr>
          <a:xfrm rot="-5400000">
            <a:off x="-242350" y="2657050"/>
            <a:ext cx="3661200" cy="415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500">
                <a:solidFill>
                  <a:schemeClr val="dk2"/>
                </a:solidFill>
                <a:latin typeface="Open Sans Medium"/>
                <a:ea typeface="Open Sans Medium"/>
                <a:cs typeface="Open Sans Medium"/>
                <a:sym typeface="Open Sans Medium"/>
              </a:rPr>
              <a:t>Probability</a:t>
            </a:r>
            <a:endParaRPr sz="1500">
              <a:solidFill>
                <a:schemeClr val="dk2"/>
              </a:solidFill>
              <a:latin typeface="Open Sans Medium"/>
              <a:ea typeface="Open Sans Medium"/>
              <a:cs typeface="Open Sans Medium"/>
              <a:sym typeface="Open Sans Medium"/>
            </a:endParaRPr>
          </a:p>
        </p:txBody>
      </p:sp>
      <p:sp>
        <p:nvSpPr>
          <p:cNvPr id="2368" name="Google Shape;2368;p218"/>
          <p:cNvSpPr/>
          <p:nvPr/>
        </p:nvSpPr>
        <p:spPr>
          <a:xfrm>
            <a:off x="254025" y="1417525"/>
            <a:ext cx="1022100" cy="572700"/>
          </a:xfrm>
          <a:prstGeom prst="rect">
            <a:avLst/>
          </a:prstGeom>
          <a:solidFill>
            <a:srgbClr val="00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Low Risk</a:t>
            </a:r>
            <a:endParaRPr/>
          </a:p>
        </p:txBody>
      </p:sp>
      <p:sp>
        <p:nvSpPr>
          <p:cNvPr id="2369" name="Google Shape;2369;p218"/>
          <p:cNvSpPr/>
          <p:nvPr/>
        </p:nvSpPr>
        <p:spPr>
          <a:xfrm>
            <a:off x="254025" y="2191475"/>
            <a:ext cx="1022100" cy="572700"/>
          </a:xfrm>
          <a:prstGeom prst="rect">
            <a:avLst/>
          </a:prstGeom>
          <a:solidFill>
            <a:srgbClr val="FF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Moderate Risk</a:t>
            </a:r>
            <a:endParaRPr/>
          </a:p>
        </p:txBody>
      </p:sp>
      <p:sp>
        <p:nvSpPr>
          <p:cNvPr id="2370" name="Google Shape;2370;p218"/>
          <p:cNvSpPr/>
          <p:nvPr/>
        </p:nvSpPr>
        <p:spPr>
          <a:xfrm>
            <a:off x="254025" y="2965425"/>
            <a:ext cx="1022100" cy="572700"/>
          </a:xfrm>
          <a:prstGeom prst="rect">
            <a:avLst/>
          </a:prstGeom>
          <a:solidFill>
            <a:srgbClr val="FF99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High Risk</a:t>
            </a:r>
            <a:endParaRPr/>
          </a:p>
        </p:txBody>
      </p:sp>
      <p:sp>
        <p:nvSpPr>
          <p:cNvPr id="2371" name="Google Shape;2371;p218"/>
          <p:cNvSpPr/>
          <p:nvPr/>
        </p:nvSpPr>
        <p:spPr>
          <a:xfrm>
            <a:off x="254025" y="3739375"/>
            <a:ext cx="1022100" cy="572700"/>
          </a:xfrm>
          <a:prstGeom prst="rect">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Critical Risk</a:t>
            </a:r>
            <a:endParaRPr/>
          </a:p>
        </p:txBody>
      </p:sp>
    </p:spTree>
  </p:cSld>
  <p:clrMapOvr>
    <a:masterClrMapping/>
  </p:clrMapOvr>
</p:sld>
</file>

<file path=ppt/slides/slide2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75" name="Shape 2375"/>
        <p:cNvGrpSpPr/>
        <p:nvPr/>
      </p:nvGrpSpPr>
      <p:grpSpPr>
        <a:xfrm>
          <a:off x="0" y="0"/>
          <a:ext cx="0" cy="0"/>
          <a:chOff x="0" y="0"/>
          <a:chExt cx="0" cy="0"/>
        </a:xfrm>
      </p:grpSpPr>
      <p:sp>
        <p:nvSpPr>
          <p:cNvPr id="2376" name="Google Shape;2376;p219"/>
          <p:cNvSpPr txBox="1"/>
          <p:nvPr>
            <p:ph type="title"/>
          </p:nvPr>
        </p:nvSpPr>
        <p:spPr>
          <a:xfrm>
            <a:off x="311700" y="980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520">
                <a:solidFill>
                  <a:srgbClr val="990000"/>
                </a:solidFill>
              </a:rPr>
              <a:t>Risk Assessment and Mitigation - Booster and Sustainer Motors</a:t>
            </a:r>
            <a:endParaRPr sz="2520">
              <a:solidFill>
                <a:srgbClr val="990000"/>
              </a:solidFill>
            </a:endParaRPr>
          </a:p>
          <a:p>
            <a:pPr indent="0" lvl="0" marL="0" rtl="0" algn="l">
              <a:spcBef>
                <a:spcPts val="0"/>
              </a:spcBef>
              <a:spcAft>
                <a:spcPts val="0"/>
              </a:spcAft>
              <a:buNone/>
            </a:pPr>
            <a:r>
              <a:t/>
            </a:r>
            <a:endParaRPr/>
          </a:p>
        </p:txBody>
      </p:sp>
      <p:sp>
        <p:nvSpPr>
          <p:cNvPr id="2377" name="Google Shape;2377;p219"/>
          <p:cNvSpPr txBox="1"/>
          <p:nvPr>
            <p:ph idx="1" type="body"/>
          </p:nvPr>
        </p:nvSpPr>
        <p:spPr>
          <a:xfrm>
            <a:off x="1301700" y="656100"/>
            <a:ext cx="7170600" cy="393600"/>
          </a:xfrm>
          <a:prstGeom prst="rect">
            <a:avLst/>
          </a:prstGeom>
        </p:spPr>
        <p:txBody>
          <a:bodyPr anchorCtr="0" anchor="t" bIns="91425" lIns="91425" spcFirstLastPara="1" rIns="91425" wrap="square" tIns="91425">
            <a:normAutofit fontScale="92500" lnSpcReduction="20000"/>
          </a:bodyPr>
          <a:lstStyle/>
          <a:p>
            <a:pPr indent="0" lvl="0" marL="0" rtl="0" algn="ctr">
              <a:spcBef>
                <a:spcPts val="0"/>
              </a:spcBef>
              <a:spcAft>
                <a:spcPts val="1200"/>
              </a:spcAft>
              <a:buNone/>
            </a:pPr>
            <a:r>
              <a:rPr lang="en" sz="1500"/>
              <a:t>Severity</a:t>
            </a:r>
            <a:endParaRPr sz="1500"/>
          </a:p>
        </p:txBody>
      </p:sp>
      <p:sp>
        <p:nvSpPr>
          <p:cNvPr id="2378" name="Google Shape;2378;p2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379" name="Google Shape;2379;p219"/>
          <p:cNvGraphicFramePr/>
          <p:nvPr/>
        </p:nvGraphicFramePr>
        <p:xfrm>
          <a:off x="1900375" y="1049700"/>
          <a:ext cx="3000000" cy="3000000"/>
        </p:xfrm>
        <a:graphic>
          <a:graphicData uri="http://schemas.openxmlformats.org/drawingml/2006/table">
            <a:tbl>
              <a:tblPr>
                <a:noFill/>
                <a:tableStyleId>{20E0CC99-B5FD-4683-B140-8F2D5768ACDF}</a:tableStyleId>
              </a:tblPr>
              <a:tblGrid>
                <a:gridCol w="1277225"/>
                <a:gridCol w="1285900"/>
                <a:gridCol w="919100"/>
                <a:gridCol w="1162725"/>
                <a:gridCol w="1179850"/>
                <a:gridCol w="1107125"/>
              </a:tblGrid>
              <a:tr h="448450">
                <a:tc>
                  <a:txBody>
                    <a:bodyPr/>
                    <a:lstStyle/>
                    <a:p>
                      <a:pPr indent="0" lvl="0" marL="0" rtl="0" algn="l">
                        <a:spcBef>
                          <a:spcPts val="0"/>
                        </a:spcBef>
                        <a:spcAft>
                          <a:spcPts val="0"/>
                        </a:spcAft>
                        <a:buNone/>
                      </a:pPr>
                      <a:r>
                        <a:t/>
                      </a:r>
                      <a:endParaRPr>
                        <a:solidFill>
                          <a:srgbClr val="FFFFFF"/>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1-Insignificant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2-Minor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3-Significant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4-Major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
                          <a:solidFill>
                            <a:schemeClr val="dk1"/>
                          </a:solidFill>
                        </a:rPr>
                        <a:t>5-Severe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95925">
                <a:tc>
                  <a:txBody>
                    <a:bodyPr/>
                    <a:lstStyle/>
                    <a:p>
                      <a:pPr indent="0" lvl="0" marL="0" rtl="0" algn="l">
                        <a:spcBef>
                          <a:spcPts val="0"/>
                        </a:spcBef>
                        <a:spcAft>
                          <a:spcPts val="0"/>
                        </a:spcAft>
                        <a:buNone/>
                      </a:pPr>
                      <a:r>
                        <a:rPr lang="en">
                          <a:solidFill>
                            <a:schemeClr val="dk1"/>
                          </a:solidFill>
                        </a:rPr>
                        <a:t>5 - Almost Certain</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r>
              <a:tr h="456075">
                <a:tc>
                  <a:txBody>
                    <a:bodyPr/>
                    <a:lstStyle/>
                    <a:p>
                      <a:pPr indent="0" lvl="0" marL="0" rtl="0" algn="l">
                        <a:spcBef>
                          <a:spcPts val="0"/>
                        </a:spcBef>
                        <a:spcAft>
                          <a:spcPts val="0"/>
                        </a:spcAft>
                        <a:buNone/>
                      </a:pPr>
                      <a:r>
                        <a:rPr lang="en">
                          <a:solidFill>
                            <a:schemeClr val="dk1"/>
                          </a:solidFill>
                        </a:rPr>
                        <a:t>4 - Likely</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r>
              <a:tr h="447100">
                <a:tc>
                  <a:txBody>
                    <a:bodyPr/>
                    <a:lstStyle/>
                    <a:p>
                      <a:pPr indent="0" lvl="0" marL="0" rtl="0" algn="l">
                        <a:spcBef>
                          <a:spcPts val="0"/>
                        </a:spcBef>
                        <a:spcAft>
                          <a:spcPts val="0"/>
                        </a:spcAft>
                        <a:buNone/>
                      </a:pPr>
                      <a:r>
                        <a:rPr lang="en">
                          <a:solidFill>
                            <a:schemeClr val="dk1"/>
                          </a:solidFill>
                        </a:rPr>
                        <a:t>3 - Moderate</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0000"/>
                    </a:solidFill>
                  </a:tcPr>
                </a:tc>
              </a:tr>
              <a:tr h="537100">
                <a:tc>
                  <a:txBody>
                    <a:bodyPr/>
                    <a:lstStyle/>
                    <a:p>
                      <a:pPr indent="0" lvl="0" marL="0" rtl="0" algn="l">
                        <a:spcBef>
                          <a:spcPts val="0"/>
                        </a:spcBef>
                        <a:spcAft>
                          <a:spcPts val="0"/>
                        </a:spcAft>
                        <a:buNone/>
                      </a:pPr>
                      <a:r>
                        <a:rPr lang="en">
                          <a:solidFill>
                            <a:schemeClr val="dk1"/>
                          </a:solidFill>
                        </a:rPr>
                        <a:t>2 - Unlikely </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EB Garamond"/>
                          <a:ea typeface="EB Garamond"/>
                          <a:cs typeface="EB Garamond"/>
                          <a:sym typeface="EB Garamond"/>
                        </a:rPr>
                        <a:t>Bolts torqued too loose</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EB Garamond"/>
                          <a:ea typeface="EB Garamond"/>
                          <a:cs typeface="EB Garamond"/>
                          <a:sym typeface="EB Garamond"/>
                        </a:rPr>
                        <a:t>Bolts torqued too tight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EB Garamond"/>
                          <a:ea typeface="EB Garamond"/>
                          <a:cs typeface="EB Garamond"/>
                          <a:sym typeface="EB Garamond"/>
                        </a:rPr>
                        <a:t>Propellant mixed wrong</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9900"/>
                    </a:solidFill>
                  </a:tcPr>
                </a:tc>
              </a:tr>
              <a:tr h="970825">
                <a:tc>
                  <a:txBody>
                    <a:bodyPr/>
                    <a:lstStyle/>
                    <a:p>
                      <a:pPr indent="0" lvl="0" marL="0" rtl="0" algn="l">
                        <a:spcBef>
                          <a:spcPts val="0"/>
                        </a:spcBef>
                        <a:spcAft>
                          <a:spcPts val="0"/>
                        </a:spcAft>
                        <a:buNone/>
                      </a:pPr>
                      <a:r>
                        <a:rPr lang="en">
                          <a:solidFill>
                            <a:schemeClr val="dk1"/>
                          </a:solidFill>
                        </a:rPr>
                        <a:t>1 - Rare</a:t>
                      </a:r>
                      <a:endParaRPr>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rgbClr val="000000"/>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EB Garamond"/>
                          <a:ea typeface="EB Garamond"/>
                          <a:cs typeface="EB Garamond"/>
                          <a:sym typeface="EB Garamond"/>
                        </a:rPr>
                        <a:t>Sealing around nozzle leaks;</a:t>
                      </a:r>
                      <a:endParaRPr sz="1200">
                        <a:solidFill>
                          <a:schemeClr val="dk1"/>
                        </a:solidFill>
                        <a:latin typeface="EB Garamond"/>
                        <a:ea typeface="EB Garamond"/>
                        <a:cs typeface="EB Garamond"/>
                        <a:sym typeface="EB Garamond"/>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EB Garamond"/>
                          <a:ea typeface="EB Garamond"/>
                          <a:cs typeface="EB Garamond"/>
                          <a:sym typeface="EB Garamond"/>
                        </a:rPr>
                        <a:t>Bolt breaking </a:t>
                      </a:r>
                      <a:endParaRPr sz="1200">
                        <a:solidFill>
                          <a:schemeClr val="dk1"/>
                        </a:solidFill>
                        <a:latin typeface="EB Garamond"/>
                        <a:ea typeface="EB Garamond"/>
                        <a:cs typeface="EB Garamond"/>
                        <a:sym typeface="EB Garamond"/>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0FF00"/>
                    </a:solidFill>
                  </a:tcPr>
                </a:tc>
                <a:tc>
                  <a:txBody>
                    <a:bodyPr/>
                    <a:lstStyle/>
                    <a:p>
                      <a:pPr indent="0" lvl="0" marL="0" rtl="0" algn="ctr">
                        <a:spcBef>
                          <a:spcPts val="0"/>
                        </a:spcBef>
                        <a:spcAft>
                          <a:spcPts val="0"/>
                        </a:spcAft>
                        <a:buNone/>
                      </a:pPr>
                      <a:r>
                        <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EB Garamond"/>
                          <a:ea typeface="EB Garamond"/>
                          <a:cs typeface="EB Garamond"/>
                          <a:sym typeface="EB Garamond"/>
                        </a:rPr>
                        <a:t>Forward closure not sealed properly</a:t>
                      </a:r>
                      <a:endParaRPr b="1">
                        <a:solidFill>
                          <a:schemeClr val="dk1"/>
                        </a:solidFill>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00"/>
                    </a:solidFill>
                  </a:tcPr>
                </a:tc>
              </a:tr>
            </a:tbl>
          </a:graphicData>
        </a:graphic>
      </p:graphicFrame>
      <p:sp>
        <p:nvSpPr>
          <p:cNvPr id="2380" name="Google Shape;2380;p219"/>
          <p:cNvSpPr txBox="1"/>
          <p:nvPr/>
        </p:nvSpPr>
        <p:spPr>
          <a:xfrm rot="-5400000">
            <a:off x="-242350" y="2657050"/>
            <a:ext cx="3661200" cy="415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500">
                <a:solidFill>
                  <a:schemeClr val="dk2"/>
                </a:solidFill>
                <a:latin typeface="Open Sans Medium"/>
                <a:ea typeface="Open Sans Medium"/>
                <a:cs typeface="Open Sans Medium"/>
                <a:sym typeface="Open Sans Medium"/>
              </a:rPr>
              <a:t>Probability</a:t>
            </a:r>
            <a:endParaRPr sz="1500">
              <a:solidFill>
                <a:schemeClr val="dk2"/>
              </a:solidFill>
              <a:latin typeface="Open Sans Medium"/>
              <a:ea typeface="Open Sans Medium"/>
              <a:cs typeface="Open Sans Medium"/>
              <a:sym typeface="Open Sans Medium"/>
            </a:endParaRPr>
          </a:p>
        </p:txBody>
      </p:sp>
      <p:sp>
        <p:nvSpPr>
          <p:cNvPr id="2381" name="Google Shape;2381;p219"/>
          <p:cNvSpPr/>
          <p:nvPr/>
        </p:nvSpPr>
        <p:spPr>
          <a:xfrm>
            <a:off x="254025" y="1417525"/>
            <a:ext cx="1022100" cy="572700"/>
          </a:xfrm>
          <a:prstGeom prst="rect">
            <a:avLst/>
          </a:prstGeom>
          <a:solidFill>
            <a:srgbClr val="00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Low Risk</a:t>
            </a:r>
            <a:endParaRPr/>
          </a:p>
        </p:txBody>
      </p:sp>
      <p:sp>
        <p:nvSpPr>
          <p:cNvPr id="2382" name="Google Shape;2382;p219"/>
          <p:cNvSpPr/>
          <p:nvPr/>
        </p:nvSpPr>
        <p:spPr>
          <a:xfrm>
            <a:off x="254025" y="2191475"/>
            <a:ext cx="1022100" cy="572700"/>
          </a:xfrm>
          <a:prstGeom prst="rect">
            <a:avLst/>
          </a:prstGeom>
          <a:solidFill>
            <a:srgbClr val="FF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Moderate Risk</a:t>
            </a:r>
            <a:endParaRPr/>
          </a:p>
        </p:txBody>
      </p:sp>
      <p:sp>
        <p:nvSpPr>
          <p:cNvPr id="2383" name="Google Shape;2383;p219"/>
          <p:cNvSpPr/>
          <p:nvPr/>
        </p:nvSpPr>
        <p:spPr>
          <a:xfrm>
            <a:off x="254025" y="2965425"/>
            <a:ext cx="1022100" cy="572700"/>
          </a:xfrm>
          <a:prstGeom prst="rect">
            <a:avLst/>
          </a:prstGeom>
          <a:solidFill>
            <a:srgbClr val="FF99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High Risk</a:t>
            </a:r>
            <a:endParaRPr/>
          </a:p>
        </p:txBody>
      </p:sp>
      <p:sp>
        <p:nvSpPr>
          <p:cNvPr id="2384" name="Google Shape;2384;p219"/>
          <p:cNvSpPr/>
          <p:nvPr/>
        </p:nvSpPr>
        <p:spPr>
          <a:xfrm>
            <a:off x="254025" y="3739375"/>
            <a:ext cx="1022100" cy="572700"/>
          </a:xfrm>
          <a:prstGeom prst="rect">
            <a:avLst/>
          </a:prstGeom>
          <a:solidFill>
            <a:srgbClr val="FF00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Critical Risk</a:t>
            </a:r>
            <a:endParaRPr/>
          </a:p>
        </p:txBody>
      </p:sp>
    </p:spTree>
  </p:cSld>
  <p:clrMapOvr>
    <a:masterClrMapping/>
  </p:clrMapOvr>
</p:sld>
</file>

<file path=ppt/slides/slide2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88" name="Shape 2388"/>
        <p:cNvGrpSpPr/>
        <p:nvPr/>
      </p:nvGrpSpPr>
      <p:grpSpPr>
        <a:xfrm>
          <a:off x="0" y="0"/>
          <a:ext cx="0" cy="0"/>
          <a:chOff x="0" y="0"/>
          <a:chExt cx="0" cy="0"/>
        </a:xfrm>
      </p:grpSpPr>
      <p:sp>
        <p:nvSpPr>
          <p:cNvPr id="2389" name="Google Shape;2389;p2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90" name="Google Shape;2390;p2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Bill of Materials</a:t>
            </a:r>
            <a:endParaRPr>
              <a:solidFill>
                <a:srgbClr val="990000"/>
              </a:solidFill>
            </a:endParaRPr>
          </a:p>
        </p:txBody>
      </p:sp>
      <p:graphicFrame>
        <p:nvGraphicFramePr>
          <p:cNvPr id="2391" name="Google Shape;2391;p220"/>
          <p:cNvGraphicFramePr/>
          <p:nvPr/>
        </p:nvGraphicFramePr>
        <p:xfrm>
          <a:off x="388950" y="1097425"/>
          <a:ext cx="3000000" cy="3000000"/>
        </p:xfrm>
        <a:graphic>
          <a:graphicData uri="http://schemas.openxmlformats.org/drawingml/2006/table">
            <a:tbl>
              <a:tblPr>
                <a:noFill/>
                <a:tableStyleId>{20E0CC99-B5FD-4683-B140-8F2D5768ACDF}</a:tableStyleId>
              </a:tblPr>
              <a:tblGrid>
                <a:gridCol w="1905800"/>
                <a:gridCol w="2135950"/>
                <a:gridCol w="1963350"/>
                <a:gridCol w="2078400"/>
              </a:tblGrid>
              <a:tr h="362300">
                <a:tc>
                  <a:txBody>
                    <a:bodyPr/>
                    <a:lstStyle/>
                    <a:p>
                      <a:pPr indent="0" lvl="0" marL="0" rtl="0" algn="l">
                        <a:spcBef>
                          <a:spcPts val="0"/>
                        </a:spcBef>
                        <a:spcAft>
                          <a:spcPts val="0"/>
                        </a:spcAft>
                        <a:buNone/>
                      </a:pPr>
                      <a:r>
                        <a:rPr lang="en" sz="1600">
                          <a:solidFill>
                            <a:schemeClr val="dk1"/>
                          </a:solidFill>
                          <a:latin typeface="Open Sans Medium"/>
                          <a:ea typeface="Open Sans Medium"/>
                          <a:cs typeface="Open Sans Medium"/>
                          <a:sym typeface="Open Sans Medium"/>
                        </a:rPr>
                        <a:t>Reusable Parts</a:t>
                      </a:r>
                      <a:endParaRPr sz="1600">
                        <a:solidFill>
                          <a:schemeClr val="dk1"/>
                        </a:solidFill>
                        <a:latin typeface="Open Sans Medium"/>
                        <a:ea typeface="Open Sans Medium"/>
                        <a:cs typeface="Open Sans Medium"/>
                        <a:sym typeface="Open Sans Medium"/>
                      </a:endParaRPr>
                    </a:p>
                  </a:txBody>
                  <a:tcPr marT="91425" marB="91425" marR="91425" marL="91425">
                    <a:lnL cap="flat" cmpd="sng" w="28575">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sz="1600">
                          <a:solidFill>
                            <a:schemeClr val="dk1"/>
                          </a:solidFill>
                          <a:latin typeface="Open Sans Medium"/>
                          <a:ea typeface="Open Sans Medium"/>
                          <a:cs typeface="Open Sans Medium"/>
                          <a:sym typeface="Open Sans Medium"/>
                        </a:rPr>
                        <a:t>Cost (approximate)</a:t>
                      </a:r>
                      <a:endParaRPr sz="1600">
                        <a:solidFill>
                          <a:schemeClr val="dk1"/>
                        </a:solidFill>
                        <a:latin typeface="Open Sans Medium"/>
                        <a:ea typeface="Open Sans Medium"/>
                        <a:cs typeface="Open Sans Medium"/>
                        <a:sym typeface="Open Sans Medium"/>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sz="1600">
                          <a:solidFill>
                            <a:schemeClr val="dk1"/>
                          </a:solidFill>
                          <a:latin typeface="Open Sans Medium"/>
                          <a:ea typeface="Open Sans Medium"/>
                          <a:cs typeface="Open Sans Medium"/>
                          <a:sym typeface="Open Sans Medium"/>
                        </a:rPr>
                        <a:t>Consumable Parts</a:t>
                      </a:r>
                      <a:endParaRPr sz="1600">
                        <a:solidFill>
                          <a:schemeClr val="dk1"/>
                        </a:solidFill>
                        <a:latin typeface="Open Sans Medium"/>
                        <a:ea typeface="Open Sans Medium"/>
                        <a:cs typeface="Open Sans Medium"/>
                        <a:sym typeface="Open Sans Medium"/>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sz="1600">
                          <a:solidFill>
                            <a:schemeClr val="dk1"/>
                          </a:solidFill>
                          <a:latin typeface="Open Sans Medium"/>
                          <a:ea typeface="Open Sans Medium"/>
                          <a:cs typeface="Open Sans Medium"/>
                          <a:sym typeface="Open Sans Medium"/>
                        </a:rPr>
                        <a:t>Cost (approximate)</a:t>
                      </a:r>
                      <a:endParaRPr sz="1600">
                        <a:solidFill>
                          <a:schemeClr val="dk1"/>
                        </a:solidFill>
                        <a:latin typeface="Open Sans Medium"/>
                        <a:ea typeface="Open Sans Medium"/>
                        <a:cs typeface="Open Sans Medium"/>
                        <a:sym typeface="Open Sans Medium"/>
                      </a:endParaRPr>
                    </a:p>
                  </a:txBody>
                  <a:tcPr marT="91425" marB="91425" marR="91425" marL="91425">
                    <a:lnL cap="flat" cmpd="sng" w="19050">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Cases</a:t>
                      </a:r>
                      <a:endParaRPr>
                        <a:solidFill>
                          <a:srgbClr val="434343"/>
                        </a:solidFill>
                        <a:latin typeface="Open Sans"/>
                        <a:ea typeface="Open Sans"/>
                        <a:cs typeface="Open Sans"/>
                        <a:sym typeface="Open Sans"/>
                      </a:endParaRPr>
                    </a:p>
                  </a:txBody>
                  <a:tcPr marT="91425" marB="91425" marR="91425" marL="91425">
                    <a:lnL cap="flat" cmpd="sng" w="28575">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$400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Liners</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$500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Forward Closures</a:t>
                      </a:r>
                      <a:endParaRPr>
                        <a:solidFill>
                          <a:srgbClr val="434343"/>
                        </a:solidFill>
                        <a:latin typeface="Open Sans"/>
                        <a:ea typeface="Open Sans"/>
                        <a:cs typeface="Open Sans"/>
                        <a:sym typeface="Open Sans"/>
                      </a:endParaRPr>
                    </a:p>
                  </a:txBody>
                  <a:tcPr marT="91425" marB="91425" marR="91425" marL="91425">
                    <a:lnL cap="flat" cmpd="sng" w="28575">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$100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27.6 lbs Deimos</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$350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Nozzle Carriers</a:t>
                      </a:r>
                      <a:endParaRPr>
                        <a:solidFill>
                          <a:srgbClr val="434343"/>
                        </a:solidFill>
                      </a:endParaRPr>
                    </a:p>
                  </a:txBody>
                  <a:tcPr marT="91425" marB="91425" marR="91425" marL="91425">
                    <a:lnL cap="flat" cmpd="sng" w="28575">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$300</a:t>
                      </a:r>
                      <a:endParaRPr>
                        <a:solidFill>
                          <a:srgbClr val="434343"/>
                        </a:solidFill>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17.6 lbs Angry Goat</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$250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Retention Rings</a:t>
                      </a:r>
                      <a:endParaRPr>
                        <a:solidFill>
                          <a:srgbClr val="434343"/>
                        </a:solidFill>
                        <a:latin typeface="Open Sans"/>
                        <a:ea typeface="Open Sans"/>
                        <a:cs typeface="Open Sans"/>
                        <a:sym typeface="Open Sans"/>
                      </a:endParaRPr>
                    </a:p>
                  </a:txBody>
                  <a:tcPr marT="91425" marB="91425" marR="91425" marL="91425">
                    <a:lnL cap="flat" cmpd="sng" w="28575">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$100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Graphite Rounds</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$30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Bolts</a:t>
                      </a:r>
                      <a:endParaRPr>
                        <a:solidFill>
                          <a:srgbClr val="434343"/>
                        </a:solidFill>
                        <a:latin typeface="Open Sans"/>
                        <a:ea typeface="Open Sans"/>
                        <a:cs typeface="Open Sans"/>
                        <a:sym typeface="Open Sans"/>
                      </a:endParaRPr>
                    </a:p>
                  </a:txBody>
                  <a:tcPr marT="91425" marB="91425" marR="91425" marL="91425">
                    <a:lnL cap="flat" cmpd="sng" w="28575">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$50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Phenolic Rounds</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$150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r>
              <a:tr h="362300">
                <a:tc>
                  <a:txBody>
                    <a:bodyPr/>
                    <a:lstStyle/>
                    <a:p>
                      <a:pPr indent="0" lvl="0" marL="0" rtl="0" algn="l">
                        <a:spcBef>
                          <a:spcPts val="0"/>
                        </a:spcBef>
                        <a:spcAft>
                          <a:spcPts val="0"/>
                        </a:spcAft>
                        <a:buNone/>
                      </a:pPr>
                      <a:r>
                        <a:t/>
                      </a:r>
                      <a:endParaRPr>
                        <a:solidFill>
                          <a:srgbClr val="434343"/>
                        </a:solidFill>
                        <a:latin typeface="Open Sans"/>
                        <a:ea typeface="Open Sans"/>
                        <a:cs typeface="Open Sans"/>
                        <a:sym typeface="Open Sans"/>
                      </a:endParaRPr>
                    </a:p>
                  </a:txBody>
                  <a:tcPr marT="91425" marB="91425" marR="91425" marL="91425">
                    <a:lnL cap="flat" cmpd="sng" w="28575">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Phenolic Sheets</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latin typeface="Open Sans"/>
                          <a:ea typeface="Open Sans"/>
                          <a:cs typeface="Open Sans"/>
                          <a:sym typeface="Open Sans"/>
                        </a:rPr>
                        <a:t>$800*</a:t>
                      </a:r>
                      <a:endParaRPr>
                        <a:solidFill>
                          <a:srgbClr val="434343"/>
                        </a:solidFill>
                        <a:latin typeface="Open Sans"/>
                        <a:ea typeface="Open Sans"/>
                        <a:cs typeface="Open Sans"/>
                        <a:sym typeface="Open Sans"/>
                      </a:endParaRPr>
                    </a:p>
                  </a:txBody>
                  <a:tcPr marT="91425" marB="91425" marR="91425" marL="91425">
                    <a:lnL cap="flat" cmpd="sng" w="19050">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19050">
                      <a:solidFill>
                        <a:schemeClr val="dk2"/>
                      </a:solidFill>
                      <a:prstDash val="solid"/>
                      <a:round/>
                      <a:headEnd len="sm" w="sm" type="none"/>
                      <a:tailEnd len="sm" w="sm" type="none"/>
                    </a:lnB>
                  </a:tcPr>
                </a:tc>
              </a:tr>
              <a:tr h="362300">
                <a:tc>
                  <a:txBody>
                    <a:bodyPr/>
                    <a:lstStyle/>
                    <a:p>
                      <a:pPr indent="0" lvl="0" marL="0" rtl="0" algn="l">
                        <a:spcBef>
                          <a:spcPts val="0"/>
                        </a:spcBef>
                        <a:spcAft>
                          <a:spcPts val="0"/>
                        </a:spcAft>
                        <a:buNone/>
                      </a:pPr>
                      <a:r>
                        <a:rPr lang="en" sz="1600">
                          <a:solidFill>
                            <a:schemeClr val="dk1"/>
                          </a:solidFill>
                          <a:latin typeface="Open Sans Medium"/>
                          <a:ea typeface="Open Sans Medium"/>
                          <a:cs typeface="Open Sans Medium"/>
                          <a:sym typeface="Open Sans Medium"/>
                        </a:rPr>
                        <a:t>Total</a:t>
                      </a:r>
                      <a:endParaRPr sz="1600">
                        <a:solidFill>
                          <a:schemeClr val="dk1"/>
                        </a:solidFill>
                        <a:latin typeface="Open Sans Medium"/>
                        <a:ea typeface="Open Sans Medium"/>
                        <a:cs typeface="Open Sans Medium"/>
                        <a:sym typeface="Open Sans Medium"/>
                      </a:endParaRPr>
                    </a:p>
                  </a:txBody>
                  <a:tcPr marT="91425" marB="91425" marR="91425" marL="91425">
                    <a:lnL cap="flat" cmpd="sng" w="28575">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sz="1600">
                          <a:solidFill>
                            <a:srgbClr val="434343"/>
                          </a:solidFill>
                          <a:latin typeface="Open Sans Medium"/>
                          <a:ea typeface="Open Sans Medium"/>
                          <a:cs typeface="Open Sans Medium"/>
                          <a:sym typeface="Open Sans Medium"/>
                        </a:rPr>
                        <a:t>$950</a:t>
                      </a:r>
                      <a:endParaRPr sz="1600">
                        <a:solidFill>
                          <a:srgbClr val="434343"/>
                        </a:solidFill>
                        <a:latin typeface="Open Sans Medium"/>
                        <a:ea typeface="Open Sans Medium"/>
                        <a:cs typeface="Open Sans Medium"/>
                        <a:sym typeface="Open Sans Medium"/>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t/>
                      </a:r>
                      <a:endParaRPr sz="1600">
                        <a:solidFill>
                          <a:srgbClr val="434343"/>
                        </a:solidFill>
                        <a:latin typeface="Open Sans Medium"/>
                        <a:ea typeface="Open Sans Medium"/>
                        <a:cs typeface="Open Sans Medium"/>
                        <a:sym typeface="Open Sans Medium"/>
                      </a:endParaRPr>
                    </a:p>
                  </a:txBody>
                  <a:tcPr marT="91425" marB="91425" marR="91425" marL="91425">
                    <a:lnL cap="flat" cmpd="sng" w="19050">
                      <a:solidFill>
                        <a:schemeClr val="dk2"/>
                      </a:solidFill>
                      <a:prstDash val="solid"/>
                      <a:round/>
                      <a:headEnd len="sm" w="sm" type="none"/>
                      <a:tailEnd len="sm" w="sm" type="none"/>
                    </a:lnL>
                    <a:lnR cap="flat" cmpd="sng" w="19050">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sz="1600">
                          <a:solidFill>
                            <a:srgbClr val="434343"/>
                          </a:solidFill>
                          <a:latin typeface="Open Sans Medium"/>
                          <a:ea typeface="Open Sans Medium"/>
                          <a:cs typeface="Open Sans Medium"/>
                          <a:sym typeface="Open Sans Medium"/>
                        </a:rPr>
                        <a:t>$2080</a:t>
                      </a:r>
                      <a:endParaRPr sz="1600">
                        <a:solidFill>
                          <a:srgbClr val="434343"/>
                        </a:solidFill>
                        <a:latin typeface="Open Sans Medium"/>
                        <a:ea typeface="Open Sans Medium"/>
                        <a:cs typeface="Open Sans Medium"/>
                        <a:sym typeface="Open Sans Medium"/>
                      </a:endParaRPr>
                    </a:p>
                  </a:txBody>
                  <a:tcPr marT="91425" marB="91425" marR="91425" marL="91425">
                    <a:lnL cap="flat" cmpd="sng" w="19050">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19050">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Tree>
  </p:cSld>
  <p:clrMapOvr>
    <a:masterClrMapping/>
  </p:clrMapOvr>
</p:sld>
</file>

<file path=ppt/slides/slide2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5" name="Shape 2395"/>
        <p:cNvGrpSpPr/>
        <p:nvPr/>
      </p:nvGrpSpPr>
      <p:grpSpPr>
        <a:xfrm>
          <a:off x="0" y="0"/>
          <a:ext cx="0" cy="0"/>
          <a:chOff x="0" y="0"/>
          <a:chExt cx="0" cy="0"/>
        </a:xfrm>
      </p:grpSpPr>
      <p:sp>
        <p:nvSpPr>
          <p:cNvPr id="2396" name="Google Shape;2396;p2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97" name="Google Shape;2397;p2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Next Steps</a:t>
            </a:r>
            <a:endParaRPr>
              <a:solidFill>
                <a:srgbClr val="990000"/>
              </a:solidFill>
            </a:endParaRPr>
          </a:p>
        </p:txBody>
      </p:sp>
      <p:sp>
        <p:nvSpPr>
          <p:cNvPr id="2398" name="Google Shape;2398;p221"/>
          <p:cNvSpPr txBox="1"/>
          <p:nvPr>
            <p:ph idx="1" type="body"/>
          </p:nvPr>
        </p:nvSpPr>
        <p:spPr>
          <a:xfrm>
            <a:off x="311700" y="1152475"/>
            <a:ext cx="7825800" cy="34164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Font typeface="Open Sans"/>
              <a:buChar char="●"/>
            </a:pPr>
            <a:r>
              <a:rPr lang="en"/>
              <a:t>Implement feedback from today’s design review</a:t>
            </a:r>
            <a:endParaRPr/>
          </a:p>
          <a:p>
            <a:pPr indent="-355600" lvl="0" marL="457200" rtl="0" algn="l">
              <a:spcBef>
                <a:spcPts val="0"/>
              </a:spcBef>
              <a:spcAft>
                <a:spcPts val="0"/>
              </a:spcAft>
              <a:buSzPts val="2000"/>
              <a:buChar char="●"/>
            </a:pPr>
            <a:r>
              <a:rPr lang="en"/>
              <a:t>Conduct FEA on each component and the motor assemblies as a whole</a:t>
            </a:r>
            <a:endParaRPr/>
          </a:p>
          <a:p>
            <a:pPr indent="-355600" lvl="0" marL="457200" rtl="0" algn="l">
              <a:spcBef>
                <a:spcPts val="0"/>
              </a:spcBef>
              <a:spcAft>
                <a:spcPts val="0"/>
              </a:spcAft>
              <a:buSzPts val="2000"/>
              <a:buChar char="●"/>
            </a:pPr>
            <a:r>
              <a:rPr lang="en"/>
              <a:t>Write manufacturing procedures for parts that do not need revision</a:t>
            </a:r>
            <a:endParaRPr/>
          </a:p>
          <a:p>
            <a:pPr indent="-355600" lvl="0" marL="457200" rtl="0" algn="l">
              <a:spcBef>
                <a:spcPts val="0"/>
              </a:spcBef>
              <a:spcAft>
                <a:spcPts val="0"/>
              </a:spcAft>
              <a:buSzPts val="2000"/>
              <a:buChar char="●"/>
            </a:pPr>
            <a:r>
              <a:rPr lang="en"/>
              <a:t>Write detailed test procedures for IHEI and characterization testing</a:t>
            </a:r>
            <a:endParaRPr/>
          </a:p>
          <a:p>
            <a:pPr indent="-355600" lvl="0" marL="457200" rtl="0" algn="l">
              <a:spcBef>
                <a:spcPts val="0"/>
              </a:spcBef>
              <a:spcAft>
                <a:spcPts val="0"/>
              </a:spcAft>
              <a:buSzPts val="2000"/>
              <a:buChar char="●"/>
            </a:pPr>
            <a:r>
              <a:rPr lang="en"/>
              <a:t>Test the IHEI</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 name="Shape 566"/>
        <p:cNvGrpSpPr/>
        <p:nvPr/>
      </p:nvGrpSpPr>
      <p:grpSpPr>
        <a:xfrm>
          <a:off x="0" y="0"/>
          <a:ext cx="0" cy="0"/>
          <a:chOff x="0" y="0"/>
          <a:chExt cx="0" cy="0"/>
        </a:xfrm>
      </p:grpSpPr>
      <p:sp>
        <p:nvSpPr>
          <p:cNvPr id="567" name="Google Shape;567;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Piston Deployment Assembly</a:t>
            </a:r>
            <a:endParaRPr>
              <a:solidFill>
                <a:srgbClr val="AF1F39"/>
              </a:solidFill>
            </a:endParaRPr>
          </a:p>
        </p:txBody>
      </p:sp>
      <p:pic>
        <p:nvPicPr>
          <p:cNvPr id="568" name="Google Shape;568;p33"/>
          <p:cNvPicPr preferRelativeResize="0"/>
          <p:nvPr/>
        </p:nvPicPr>
        <p:blipFill rotWithShape="1">
          <a:blip r:embed="rId3">
            <a:alphaModFix/>
          </a:blip>
          <a:srcRect b="-979" l="0" r="0" t="0"/>
          <a:stretch/>
        </p:blipFill>
        <p:spPr>
          <a:xfrm>
            <a:off x="1595913" y="1059000"/>
            <a:ext cx="3005100" cy="3604224"/>
          </a:xfrm>
          <a:prstGeom prst="rect">
            <a:avLst/>
          </a:prstGeom>
          <a:noFill/>
          <a:ln>
            <a:noFill/>
          </a:ln>
        </p:spPr>
      </p:pic>
      <p:pic>
        <p:nvPicPr>
          <p:cNvPr id="569" name="Google Shape;569;p33"/>
          <p:cNvPicPr preferRelativeResize="0"/>
          <p:nvPr/>
        </p:nvPicPr>
        <p:blipFill>
          <a:blip r:embed="rId4">
            <a:alphaModFix/>
          </a:blip>
          <a:stretch>
            <a:fillRect/>
          </a:stretch>
        </p:blipFill>
        <p:spPr>
          <a:xfrm>
            <a:off x="4600999" y="1059000"/>
            <a:ext cx="2947114" cy="3604226"/>
          </a:xfrm>
          <a:prstGeom prst="rect">
            <a:avLst/>
          </a:prstGeom>
          <a:noFill/>
          <a:ln>
            <a:noFill/>
          </a:ln>
        </p:spPr>
      </p:pic>
      <p:sp>
        <p:nvSpPr>
          <p:cNvPr id="570" name="Google Shape;570;p3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71" name="Google Shape;571;p33"/>
          <p:cNvSpPr txBox="1"/>
          <p:nvPr/>
        </p:nvSpPr>
        <p:spPr>
          <a:xfrm>
            <a:off x="642675" y="3414325"/>
            <a:ext cx="996900" cy="39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Open Sans Medium"/>
                <a:ea typeface="Open Sans Medium"/>
                <a:cs typeface="Open Sans Medium"/>
                <a:sym typeface="Open Sans Medium"/>
              </a:rPr>
              <a:t>Piston</a:t>
            </a:r>
            <a:endParaRPr sz="1800">
              <a:solidFill>
                <a:schemeClr val="dk1"/>
              </a:solidFill>
              <a:latin typeface="Open Sans Medium"/>
              <a:ea typeface="Open Sans Medium"/>
              <a:cs typeface="Open Sans Medium"/>
              <a:sym typeface="Open Sans Medium"/>
            </a:endParaRPr>
          </a:p>
        </p:txBody>
      </p:sp>
      <p:cxnSp>
        <p:nvCxnSpPr>
          <p:cNvPr id="572" name="Google Shape;572;p33"/>
          <p:cNvCxnSpPr>
            <a:stCxn id="571" idx="3"/>
          </p:cNvCxnSpPr>
          <p:nvPr/>
        </p:nvCxnSpPr>
        <p:spPr>
          <a:xfrm>
            <a:off x="1639575" y="3611125"/>
            <a:ext cx="1227600" cy="332700"/>
          </a:xfrm>
          <a:prstGeom prst="straightConnector1">
            <a:avLst/>
          </a:prstGeom>
          <a:noFill/>
          <a:ln cap="flat" cmpd="sng" w="19050">
            <a:solidFill>
              <a:schemeClr val="dk1"/>
            </a:solidFill>
            <a:prstDash val="solid"/>
            <a:round/>
            <a:headEnd len="med" w="med" type="none"/>
            <a:tailEnd len="med" w="med" type="none"/>
          </a:ln>
        </p:spPr>
      </p:cxnSp>
      <p:sp>
        <p:nvSpPr>
          <p:cNvPr id="573" name="Google Shape;573;p33"/>
          <p:cNvSpPr txBox="1"/>
          <p:nvPr/>
        </p:nvSpPr>
        <p:spPr>
          <a:xfrm>
            <a:off x="733275" y="1288050"/>
            <a:ext cx="634200" cy="461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latin typeface="Open Sans Medium"/>
                <a:ea typeface="Open Sans Medium"/>
                <a:cs typeface="Open Sans Medium"/>
                <a:sym typeface="Open Sans Medium"/>
              </a:rPr>
              <a:t>Cup</a:t>
            </a:r>
            <a:endParaRPr sz="1800">
              <a:solidFill>
                <a:schemeClr val="dk1"/>
              </a:solidFill>
              <a:latin typeface="Open Sans Medium"/>
              <a:ea typeface="Open Sans Medium"/>
              <a:cs typeface="Open Sans Medium"/>
              <a:sym typeface="Open Sans Medium"/>
            </a:endParaRPr>
          </a:p>
        </p:txBody>
      </p:sp>
      <p:cxnSp>
        <p:nvCxnSpPr>
          <p:cNvPr id="574" name="Google Shape;574;p33"/>
          <p:cNvCxnSpPr/>
          <p:nvPr/>
        </p:nvCxnSpPr>
        <p:spPr>
          <a:xfrm>
            <a:off x="1367475" y="1517475"/>
            <a:ext cx="432300" cy="167700"/>
          </a:xfrm>
          <a:prstGeom prst="straightConnector1">
            <a:avLst/>
          </a:prstGeom>
          <a:noFill/>
          <a:ln cap="flat" cmpd="sng" w="19050">
            <a:solidFill>
              <a:schemeClr val="dk1"/>
            </a:solidFill>
            <a:prstDash val="solid"/>
            <a:round/>
            <a:headEnd len="med" w="med" type="none"/>
            <a:tailEnd len="med" w="med" type="none"/>
          </a:ln>
        </p:spPr>
      </p:cxnSp>
      <p:sp>
        <p:nvSpPr>
          <p:cNvPr id="575" name="Google Shape;575;p33"/>
          <p:cNvSpPr txBox="1"/>
          <p:nvPr/>
        </p:nvSpPr>
        <p:spPr>
          <a:xfrm>
            <a:off x="8017800" y="3943825"/>
            <a:ext cx="909600" cy="461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latin typeface="Open Sans Medium"/>
                <a:ea typeface="Open Sans Medium"/>
                <a:cs typeface="Open Sans Medium"/>
                <a:sym typeface="Open Sans Medium"/>
              </a:rPr>
              <a:t>Mount</a:t>
            </a:r>
            <a:endParaRPr sz="1800">
              <a:solidFill>
                <a:schemeClr val="dk1"/>
              </a:solidFill>
              <a:latin typeface="Open Sans Medium"/>
              <a:ea typeface="Open Sans Medium"/>
              <a:cs typeface="Open Sans Medium"/>
              <a:sym typeface="Open Sans Medium"/>
            </a:endParaRPr>
          </a:p>
        </p:txBody>
      </p:sp>
      <p:cxnSp>
        <p:nvCxnSpPr>
          <p:cNvPr id="576" name="Google Shape;576;p33"/>
          <p:cNvCxnSpPr>
            <a:endCxn id="575" idx="1"/>
          </p:cNvCxnSpPr>
          <p:nvPr/>
        </p:nvCxnSpPr>
        <p:spPr>
          <a:xfrm>
            <a:off x="6978600" y="3573175"/>
            <a:ext cx="1039200" cy="601500"/>
          </a:xfrm>
          <a:prstGeom prst="straightConnector1">
            <a:avLst/>
          </a:prstGeom>
          <a:noFill/>
          <a:ln cap="flat" cmpd="sng" w="19050">
            <a:solidFill>
              <a:schemeClr val="dk1"/>
            </a:solidFill>
            <a:prstDash val="solid"/>
            <a:round/>
            <a:headEnd len="med" w="med" type="none"/>
            <a:tailEnd len="med" w="med" type="none"/>
          </a:ln>
        </p:spPr>
      </p:cxnSp>
      <p:cxnSp>
        <p:nvCxnSpPr>
          <p:cNvPr id="577" name="Google Shape;577;p33"/>
          <p:cNvCxnSpPr/>
          <p:nvPr/>
        </p:nvCxnSpPr>
        <p:spPr>
          <a:xfrm flipH="1" rot="10800000">
            <a:off x="6722725" y="758775"/>
            <a:ext cx="608700" cy="1235100"/>
          </a:xfrm>
          <a:prstGeom prst="straightConnector1">
            <a:avLst/>
          </a:prstGeom>
          <a:noFill/>
          <a:ln cap="flat" cmpd="sng" w="19050">
            <a:solidFill>
              <a:schemeClr val="dk1"/>
            </a:solidFill>
            <a:prstDash val="solid"/>
            <a:round/>
            <a:headEnd len="med" w="med" type="none"/>
            <a:tailEnd len="med" w="med" type="none"/>
          </a:ln>
        </p:spPr>
      </p:cxnSp>
      <p:sp>
        <p:nvSpPr>
          <p:cNvPr id="578" name="Google Shape;578;p33"/>
          <p:cNvSpPr txBox="1"/>
          <p:nvPr/>
        </p:nvSpPr>
        <p:spPr>
          <a:xfrm>
            <a:off x="7331425" y="500525"/>
            <a:ext cx="1424400" cy="461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latin typeface="Open Sans Medium"/>
                <a:ea typeface="Open Sans Medium"/>
                <a:cs typeface="Open Sans Medium"/>
                <a:sym typeface="Open Sans Medium"/>
              </a:rPr>
              <a:t>Diaphragm </a:t>
            </a:r>
            <a:endParaRPr sz="1800">
              <a:solidFill>
                <a:schemeClr val="dk1"/>
              </a:solidFill>
              <a:latin typeface="Open Sans Medium"/>
              <a:ea typeface="Open Sans Medium"/>
              <a:cs typeface="Open Sans Medium"/>
              <a:sym typeface="Open Sans Medium"/>
            </a:endParaRPr>
          </a:p>
        </p:txBody>
      </p:sp>
    </p:spTree>
  </p:cSld>
  <p:clrMapOvr>
    <a:masterClrMapping/>
  </p:clrMapOvr>
</p:sld>
</file>

<file path=ppt/slides/slide2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2" name="Shape 2402"/>
        <p:cNvGrpSpPr/>
        <p:nvPr/>
      </p:nvGrpSpPr>
      <p:grpSpPr>
        <a:xfrm>
          <a:off x="0" y="0"/>
          <a:ext cx="0" cy="0"/>
          <a:chOff x="0" y="0"/>
          <a:chExt cx="0" cy="0"/>
        </a:xfrm>
      </p:grpSpPr>
      <p:sp>
        <p:nvSpPr>
          <p:cNvPr id="2403" name="Google Shape;2403;p2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04" name="Google Shape;2404;p2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Schedule</a:t>
            </a:r>
            <a:endParaRPr>
              <a:solidFill>
                <a:srgbClr val="990000"/>
              </a:solidFill>
            </a:endParaRPr>
          </a:p>
        </p:txBody>
      </p:sp>
      <p:sp>
        <p:nvSpPr>
          <p:cNvPr id="2405" name="Google Shape;2405;p2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b="1" lang="en" sz="1600">
                <a:latin typeface="Open Sans"/>
                <a:ea typeface="Open Sans"/>
                <a:cs typeface="Open Sans"/>
                <a:sym typeface="Open Sans"/>
              </a:rPr>
              <a:t>IHEI Static Fire: </a:t>
            </a:r>
            <a:r>
              <a:rPr lang="en" sz="1600"/>
              <a:t>3 December 2023*</a:t>
            </a:r>
            <a:endParaRPr sz="1600"/>
          </a:p>
          <a:p>
            <a:pPr indent="-330200" lvl="0" marL="457200" rtl="0" algn="l">
              <a:spcBef>
                <a:spcPts val="0"/>
              </a:spcBef>
              <a:spcAft>
                <a:spcPts val="0"/>
              </a:spcAft>
              <a:buSzPts val="1600"/>
              <a:buChar char="●"/>
            </a:pPr>
            <a:r>
              <a:rPr b="1" lang="en" sz="1600">
                <a:latin typeface="Open Sans"/>
                <a:ea typeface="Open Sans"/>
                <a:cs typeface="Open Sans"/>
                <a:sym typeface="Open Sans"/>
              </a:rPr>
              <a:t>Critical Design Review:</a:t>
            </a:r>
            <a:r>
              <a:rPr lang="en" sz="1600"/>
              <a:t> 10 December 2023</a:t>
            </a:r>
            <a:endParaRPr sz="1600"/>
          </a:p>
          <a:p>
            <a:pPr indent="-330200" lvl="0" marL="457200" rtl="0" algn="l">
              <a:spcBef>
                <a:spcPts val="0"/>
              </a:spcBef>
              <a:spcAft>
                <a:spcPts val="0"/>
              </a:spcAft>
              <a:buSzPts val="1600"/>
              <a:buChar char="●"/>
            </a:pPr>
            <a:r>
              <a:rPr b="1" lang="en" sz="1600">
                <a:latin typeface="Open Sans"/>
                <a:ea typeface="Open Sans"/>
                <a:cs typeface="Open Sans"/>
                <a:sym typeface="Open Sans"/>
              </a:rPr>
              <a:t>1st Interim Progress Report:</a:t>
            </a:r>
            <a:r>
              <a:rPr lang="en" sz="1600"/>
              <a:t> 15 December 2023</a:t>
            </a:r>
            <a:endParaRPr sz="1600"/>
          </a:p>
          <a:p>
            <a:pPr indent="-330200" lvl="0" marL="457200" rtl="0" algn="l">
              <a:spcBef>
                <a:spcPts val="0"/>
              </a:spcBef>
              <a:spcAft>
                <a:spcPts val="0"/>
              </a:spcAft>
              <a:buSzPts val="1600"/>
              <a:buChar char="●"/>
            </a:pPr>
            <a:r>
              <a:rPr b="1" lang="en" sz="1600">
                <a:latin typeface="Open Sans"/>
                <a:ea typeface="Open Sans"/>
                <a:cs typeface="Open Sans"/>
                <a:sym typeface="Open Sans"/>
              </a:rPr>
              <a:t>Characterization Static Fires: </a:t>
            </a:r>
            <a:r>
              <a:rPr lang="en" sz="1600"/>
              <a:t>IAP 2024*</a:t>
            </a:r>
            <a:endParaRPr sz="1600"/>
          </a:p>
          <a:p>
            <a:pPr indent="-330200" lvl="0" marL="457200" rtl="0" algn="l">
              <a:spcBef>
                <a:spcPts val="0"/>
              </a:spcBef>
              <a:spcAft>
                <a:spcPts val="0"/>
              </a:spcAft>
              <a:buSzPts val="1600"/>
              <a:buFont typeface="Open Sans"/>
              <a:buChar char="●"/>
            </a:pPr>
            <a:r>
              <a:rPr b="1" lang="en" sz="1600">
                <a:latin typeface="Open Sans"/>
                <a:ea typeface="Open Sans"/>
                <a:cs typeface="Open Sans"/>
                <a:sym typeface="Open Sans"/>
              </a:rPr>
              <a:t>Motor Static Fires: </a:t>
            </a:r>
            <a:r>
              <a:rPr lang="en" sz="1600"/>
              <a:t>27 January 2024*</a:t>
            </a:r>
            <a:endParaRPr sz="1600"/>
          </a:p>
          <a:p>
            <a:pPr indent="-330200" lvl="0" marL="457200" rtl="0" algn="l">
              <a:spcBef>
                <a:spcPts val="0"/>
              </a:spcBef>
              <a:spcAft>
                <a:spcPts val="0"/>
              </a:spcAft>
              <a:buSzPts val="1600"/>
              <a:buChar char="●"/>
            </a:pPr>
            <a:r>
              <a:rPr b="1" lang="en" sz="1600">
                <a:latin typeface="Open Sans"/>
                <a:ea typeface="Open Sans"/>
                <a:cs typeface="Open Sans"/>
                <a:sym typeface="Open Sans"/>
              </a:rPr>
              <a:t>2nd Interim Progress Report:</a:t>
            </a:r>
            <a:r>
              <a:rPr lang="en" sz="1600"/>
              <a:t> 16 February 2024</a:t>
            </a:r>
            <a:endParaRPr sz="1600"/>
          </a:p>
          <a:p>
            <a:pPr indent="-330200" lvl="0" marL="457200" rtl="0" algn="l">
              <a:spcBef>
                <a:spcPts val="0"/>
              </a:spcBef>
              <a:spcAft>
                <a:spcPts val="0"/>
              </a:spcAft>
              <a:buSzPts val="1600"/>
              <a:buChar char="●"/>
            </a:pPr>
            <a:r>
              <a:rPr b="1" lang="en" sz="1600">
                <a:latin typeface="Open Sans"/>
                <a:ea typeface="Open Sans"/>
                <a:cs typeface="Open Sans"/>
                <a:sym typeface="Open Sans"/>
              </a:rPr>
              <a:t>3rd Interim Progress Report:</a:t>
            </a:r>
            <a:r>
              <a:rPr lang="en" sz="1600"/>
              <a:t> 19 April 2024</a:t>
            </a:r>
            <a:endParaRPr sz="1600"/>
          </a:p>
          <a:p>
            <a:pPr indent="-330200" lvl="0" marL="457200" rtl="0" algn="l">
              <a:spcBef>
                <a:spcPts val="0"/>
              </a:spcBef>
              <a:spcAft>
                <a:spcPts val="0"/>
              </a:spcAft>
              <a:buSzPts val="1600"/>
              <a:buChar char="●"/>
            </a:pPr>
            <a:r>
              <a:rPr b="1" lang="en" sz="1600">
                <a:latin typeface="Open Sans"/>
                <a:ea typeface="Open Sans"/>
                <a:cs typeface="Open Sans"/>
                <a:sym typeface="Open Sans"/>
              </a:rPr>
              <a:t>Test Launch: </a:t>
            </a:r>
            <a:r>
              <a:rPr lang="en" sz="1600"/>
              <a:t>20 April 2024</a:t>
            </a:r>
            <a:endParaRPr sz="1600"/>
          </a:p>
          <a:p>
            <a:pPr indent="-330200" lvl="0" marL="457200" rtl="0" algn="l">
              <a:spcBef>
                <a:spcPts val="0"/>
              </a:spcBef>
              <a:spcAft>
                <a:spcPts val="0"/>
              </a:spcAft>
              <a:buSzPts val="1600"/>
              <a:buChar char="●"/>
            </a:pPr>
            <a:r>
              <a:rPr b="1" lang="en" sz="1600">
                <a:latin typeface="Open Sans"/>
                <a:ea typeface="Open Sans"/>
                <a:cs typeface="Open Sans"/>
                <a:sym typeface="Open Sans"/>
              </a:rPr>
              <a:t>Technical Report:</a:t>
            </a:r>
            <a:r>
              <a:rPr lang="en" sz="1600"/>
              <a:t> 10 May 2024</a:t>
            </a:r>
            <a:endParaRPr sz="1600"/>
          </a:p>
          <a:p>
            <a:pPr indent="-330200" lvl="0" marL="457200" rtl="0" algn="l">
              <a:spcBef>
                <a:spcPts val="0"/>
              </a:spcBef>
              <a:spcAft>
                <a:spcPts val="0"/>
              </a:spcAft>
              <a:buSzPts val="1600"/>
              <a:buChar char="●"/>
            </a:pPr>
            <a:r>
              <a:rPr b="1" lang="en" sz="1600">
                <a:latin typeface="Open Sans"/>
                <a:ea typeface="Open Sans"/>
                <a:cs typeface="Open Sans"/>
                <a:sym typeface="Open Sans"/>
              </a:rPr>
              <a:t>Spaceport America Cup:</a:t>
            </a:r>
            <a:r>
              <a:rPr lang="en" sz="1600"/>
              <a:t> 17-21 June 2023</a:t>
            </a:r>
            <a:endParaRPr sz="1600"/>
          </a:p>
        </p:txBody>
      </p:sp>
      <p:sp>
        <p:nvSpPr>
          <p:cNvPr id="2406" name="Google Shape;2406;p222"/>
          <p:cNvSpPr txBox="1"/>
          <p:nvPr/>
        </p:nvSpPr>
        <p:spPr>
          <a:xfrm>
            <a:off x="5982150" y="4526750"/>
            <a:ext cx="30390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*Dates subject to change</a:t>
            </a:r>
            <a:endParaRPr sz="1100">
              <a:latin typeface="Open Sans Medium"/>
              <a:ea typeface="Open Sans Medium"/>
              <a:cs typeface="Open Sans Medium"/>
              <a:sym typeface="Open Sans Medium"/>
            </a:endParaRPr>
          </a:p>
        </p:txBody>
      </p:sp>
    </p:spTree>
  </p:cSld>
  <p:clrMapOvr>
    <a:masterClrMapping/>
  </p:clrMapOvr>
</p:sld>
</file>

<file path=ppt/slides/slide2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0" name="Shape 2410"/>
        <p:cNvGrpSpPr/>
        <p:nvPr/>
      </p:nvGrpSpPr>
      <p:grpSpPr>
        <a:xfrm>
          <a:off x="0" y="0"/>
          <a:ext cx="0" cy="0"/>
          <a:chOff x="0" y="0"/>
          <a:chExt cx="0" cy="0"/>
        </a:xfrm>
      </p:grpSpPr>
      <p:sp>
        <p:nvSpPr>
          <p:cNvPr id="2411" name="Google Shape;2411;p22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990000"/>
                </a:solidFill>
              </a:rPr>
              <a:t>Questions?</a:t>
            </a:r>
            <a:endParaRPr>
              <a:solidFill>
                <a:srgbClr val="990000"/>
              </a:solidFill>
            </a:endParaRPr>
          </a:p>
        </p:txBody>
      </p:sp>
      <p:sp>
        <p:nvSpPr>
          <p:cNvPr id="2412" name="Google Shape;2412;p2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16" name="Shape 2416"/>
        <p:cNvGrpSpPr/>
        <p:nvPr/>
      </p:nvGrpSpPr>
      <p:grpSpPr>
        <a:xfrm>
          <a:off x="0" y="0"/>
          <a:ext cx="0" cy="0"/>
          <a:chOff x="0" y="0"/>
          <a:chExt cx="0" cy="0"/>
        </a:xfrm>
      </p:grpSpPr>
      <p:pic>
        <p:nvPicPr>
          <p:cNvPr id="2417" name="Google Shape;2417;p224"/>
          <p:cNvPicPr preferRelativeResize="0"/>
          <p:nvPr/>
        </p:nvPicPr>
        <p:blipFill rotWithShape="1">
          <a:blip r:embed="rId3">
            <a:alphaModFix/>
          </a:blip>
          <a:srcRect b="5864" l="0" r="0" t="0"/>
          <a:stretch/>
        </p:blipFill>
        <p:spPr>
          <a:xfrm>
            <a:off x="4933875" y="2845627"/>
            <a:ext cx="3539376" cy="2264996"/>
          </a:xfrm>
          <a:prstGeom prst="rect">
            <a:avLst/>
          </a:prstGeom>
          <a:noFill/>
          <a:ln>
            <a:noFill/>
          </a:ln>
        </p:spPr>
      </p:pic>
      <p:sp>
        <p:nvSpPr>
          <p:cNvPr id="2418" name="Google Shape;2418;p224"/>
          <p:cNvSpPr txBox="1"/>
          <p:nvPr>
            <p:ph idx="1" type="body"/>
          </p:nvPr>
        </p:nvSpPr>
        <p:spPr>
          <a:xfrm>
            <a:off x="-165450" y="1017725"/>
            <a:ext cx="5272500" cy="40608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Requirements</a:t>
            </a:r>
            <a:endParaRPr sz="1600"/>
          </a:p>
          <a:p>
            <a:pPr indent="-317500" lvl="1" marL="1371600" rtl="0" algn="l">
              <a:spcBef>
                <a:spcPts val="0"/>
              </a:spcBef>
              <a:spcAft>
                <a:spcPts val="0"/>
              </a:spcAft>
              <a:buClr>
                <a:schemeClr val="dk1"/>
              </a:buClr>
              <a:buSzPts val="1400"/>
              <a:buChar char="○"/>
            </a:pPr>
            <a:r>
              <a:rPr lang="en" sz="1400">
                <a:solidFill>
                  <a:schemeClr val="dk1"/>
                </a:solidFill>
              </a:rPr>
              <a:t>Connect the booster to the MPT</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Taper connection between motor and MPT</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Hold the forward closure in place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Withstand 20,000 lbf from case pressure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FoS above 2*</a:t>
            </a:r>
            <a:endParaRPr sz="1600"/>
          </a:p>
        </p:txBody>
      </p:sp>
      <p:sp>
        <p:nvSpPr>
          <p:cNvPr id="2419" name="Google Shape;2419;p2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Retention Ring</a:t>
            </a:r>
            <a:endParaRPr>
              <a:solidFill>
                <a:srgbClr val="990000"/>
              </a:solidFill>
            </a:endParaRPr>
          </a:p>
        </p:txBody>
      </p:sp>
      <p:graphicFrame>
        <p:nvGraphicFramePr>
          <p:cNvPr id="2420" name="Google Shape;2420;p224"/>
          <p:cNvGraphicFramePr/>
          <p:nvPr/>
        </p:nvGraphicFramePr>
        <p:xfrm>
          <a:off x="645100" y="2646250"/>
          <a:ext cx="3000000" cy="3000000"/>
        </p:xfrm>
        <a:graphic>
          <a:graphicData uri="http://schemas.openxmlformats.org/drawingml/2006/table">
            <a:tbl>
              <a:tblPr>
                <a:noFill/>
                <a:tableStyleId>{20E0CC99-B5FD-4683-B140-8F2D5768ACDF}</a:tableStyleId>
              </a:tblPr>
              <a:tblGrid>
                <a:gridCol w="1706875"/>
                <a:gridCol w="1207775"/>
              </a:tblGrid>
              <a:tr h="398150">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2.18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Lower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0.470”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Upper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0.250”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Minimum FoS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highlight>
                            <a:srgbClr val="FF0000"/>
                          </a:highlight>
                        </a:rPr>
                        <a:t>Too High</a:t>
                      </a:r>
                      <a:endParaRPr>
                        <a:highlight>
                          <a:srgbClr val="FF00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2421" name="Google Shape;2421;p224"/>
          <p:cNvSpPr txBox="1"/>
          <p:nvPr/>
        </p:nvSpPr>
        <p:spPr>
          <a:xfrm>
            <a:off x="8294194" y="3612539"/>
            <a:ext cx="179100" cy="16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Open Sans"/>
                <a:ea typeface="Open Sans"/>
                <a:cs typeface="Open Sans"/>
                <a:sym typeface="Open Sans"/>
              </a:rPr>
              <a:t>.250”</a:t>
            </a:r>
            <a:endParaRPr b="1" sz="1200">
              <a:solidFill>
                <a:schemeClr val="dk2"/>
              </a:solidFill>
              <a:latin typeface="Open Sans"/>
              <a:ea typeface="Open Sans"/>
              <a:cs typeface="Open Sans"/>
              <a:sym typeface="Open Sans"/>
            </a:endParaRPr>
          </a:p>
        </p:txBody>
      </p:sp>
      <p:sp>
        <p:nvSpPr>
          <p:cNvPr id="2422" name="Google Shape;2422;p224"/>
          <p:cNvSpPr txBox="1"/>
          <p:nvPr/>
        </p:nvSpPr>
        <p:spPr>
          <a:xfrm>
            <a:off x="645100" y="4709125"/>
            <a:ext cx="2662500" cy="30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
        <p:nvSpPr>
          <p:cNvPr id="2423" name="Google Shape;2423;p224"/>
          <p:cNvSpPr txBox="1"/>
          <p:nvPr/>
        </p:nvSpPr>
        <p:spPr>
          <a:xfrm>
            <a:off x="5223706" y="2731818"/>
            <a:ext cx="5712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.125”</a:t>
            </a:r>
            <a:endParaRPr b="1" sz="1200">
              <a:solidFill>
                <a:srgbClr val="FF0000"/>
              </a:solidFill>
              <a:latin typeface="Open Sans"/>
              <a:ea typeface="Open Sans"/>
              <a:cs typeface="Open Sans"/>
              <a:sym typeface="Open Sans"/>
            </a:endParaRPr>
          </a:p>
        </p:txBody>
      </p:sp>
      <p:sp>
        <p:nvSpPr>
          <p:cNvPr id="2424" name="Google Shape;2424;p224"/>
          <p:cNvSpPr txBox="1"/>
          <p:nvPr/>
        </p:nvSpPr>
        <p:spPr>
          <a:xfrm>
            <a:off x="6252516" y="2788972"/>
            <a:ext cx="9021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5.750”</a:t>
            </a:r>
            <a:endParaRPr b="1" sz="1200">
              <a:solidFill>
                <a:srgbClr val="FF0000"/>
              </a:solidFill>
              <a:latin typeface="Open Sans"/>
              <a:ea typeface="Open Sans"/>
              <a:cs typeface="Open Sans"/>
              <a:sym typeface="Open Sans"/>
            </a:endParaRPr>
          </a:p>
        </p:txBody>
      </p:sp>
      <p:sp>
        <p:nvSpPr>
          <p:cNvPr id="2425" name="Google Shape;2425;p224"/>
          <p:cNvSpPr txBox="1"/>
          <p:nvPr/>
        </p:nvSpPr>
        <p:spPr>
          <a:xfrm>
            <a:off x="7944052" y="3190475"/>
            <a:ext cx="7770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1.250”</a:t>
            </a:r>
            <a:endParaRPr b="1" sz="1200">
              <a:solidFill>
                <a:srgbClr val="FF0000"/>
              </a:solidFill>
              <a:latin typeface="Open Sans"/>
              <a:ea typeface="Open Sans"/>
              <a:cs typeface="Open Sans"/>
              <a:sym typeface="Open Sans"/>
            </a:endParaRPr>
          </a:p>
        </p:txBody>
      </p:sp>
      <p:sp>
        <p:nvSpPr>
          <p:cNvPr id="2426" name="Google Shape;2426;p224"/>
          <p:cNvSpPr txBox="1"/>
          <p:nvPr/>
        </p:nvSpPr>
        <p:spPr>
          <a:xfrm>
            <a:off x="7944054" y="4147375"/>
            <a:ext cx="8505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2.188”</a:t>
            </a:r>
            <a:endParaRPr b="1" sz="1200">
              <a:solidFill>
                <a:srgbClr val="FF0000"/>
              </a:solidFill>
              <a:latin typeface="Open Sans"/>
              <a:ea typeface="Open Sans"/>
              <a:cs typeface="Open Sans"/>
              <a:sym typeface="Open Sans"/>
            </a:endParaRPr>
          </a:p>
        </p:txBody>
      </p:sp>
      <p:sp>
        <p:nvSpPr>
          <p:cNvPr id="2427" name="Google Shape;2427;p224"/>
          <p:cNvSpPr txBox="1"/>
          <p:nvPr/>
        </p:nvSpPr>
        <p:spPr>
          <a:xfrm>
            <a:off x="8223248" y="3668937"/>
            <a:ext cx="5712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900">
                <a:solidFill>
                  <a:srgbClr val="FF0000"/>
                </a:solidFill>
                <a:latin typeface="Open Sans"/>
                <a:ea typeface="Open Sans"/>
                <a:cs typeface="Open Sans"/>
                <a:sym typeface="Open Sans"/>
              </a:rPr>
              <a:t>.170”</a:t>
            </a:r>
            <a:endParaRPr b="1" sz="900">
              <a:solidFill>
                <a:srgbClr val="FF0000"/>
              </a:solidFill>
              <a:latin typeface="Open Sans"/>
              <a:ea typeface="Open Sans"/>
              <a:cs typeface="Open Sans"/>
              <a:sym typeface="Open Sans"/>
            </a:endParaRPr>
          </a:p>
        </p:txBody>
      </p:sp>
      <p:sp>
        <p:nvSpPr>
          <p:cNvPr id="2428" name="Google Shape;2428;p224"/>
          <p:cNvSpPr txBox="1"/>
          <p:nvPr/>
        </p:nvSpPr>
        <p:spPr>
          <a:xfrm>
            <a:off x="8382791" y="3551723"/>
            <a:ext cx="571200" cy="27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900">
                <a:solidFill>
                  <a:srgbClr val="FF0000"/>
                </a:solidFill>
                <a:latin typeface="Open Sans"/>
                <a:ea typeface="Open Sans"/>
                <a:cs typeface="Open Sans"/>
                <a:sym typeface="Open Sans"/>
              </a:rPr>
              <a:t>.250”</a:t>
            </a:r>
            <a:endParaRPr b="1" sz="900">
              <a:solidFill>
                <a:srgbClr val="FF0000"/>
              </a:solidFill>
              <a:latin typeface="Open Sans"/>
              <a:ea typeface="Open Sans"/>
              <a:cs typeface="Open Sans"/>
              <a:sym typeface="Open Sans"/>
            </a:endParaRPr>
          </a:p>
        </p:txBody>
      </p:sp>
      <p:sp>
        <p:nvSpPr>
          <p:cNvPr id="2429" name="Google Shape;2429;p224"/>
          <p:cNvSpPr txBox="1"/>
          <p:nvPr/>
        </p:nvSpPr>
        <p:spPr>
          <a:xfrm>
            <a:off x="8223258" y="3422015"/>
            <a:ext cx="5712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900">
                <a:solidFill>
                  <a:srgbClr val="FF0000"/>
                </a:solidFill>
                <a:latin typeface="Open Sans"/>
                <a:ea typeface="Open Sans"/>
                <a:cs typeface="Open Sans"/>
                <a:sym typeface="Open Sans"/>
              </a:rPr>
              <a:t>.210”</a:t>
            </a:r>
            <a:endParaRPr b="1" sz="900">
              <a:solidFill>
                <a:srgbClr val="FF0000"/>
              </a:solidFill>
              <a:latin typeface="Open Sans"/>
              <a:ea typeface="Open Sans"/>
              <a:cs typeface="Open Sans"/>
              <a:sym typeface="Open Sans"/>
            </a:endParaRPr>
          </a:p>
        </p:txBody>
      </p:sp>
      <p:sp>
        <p:nvSpPr>
          <p:cNvPr id="2430" name="Google Shape;2430;p224"/>
          <p:cNvSpPr txBox="1"/>
          <p:nvPr/>
        </p:nvSpPr>
        <p:spPr>
          <a:xfrm>
            <a:off x="6214100" y="4761125"/>
            <a:ext cx="6543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5.625”</a:t>
            </a:r>
            <a:endParaRPr b="1" sz="1200">
              <a:solidFill>
                <a:srgbClr val="FF0000"/>
              </a:solidFill>
              <a:latin typeface="Open Sans"/>
              <a:ea typeface="Open Sans"/>
              <a:cs typeface="Open Sans"/>
              <a:sym typeface="Open Sans"/>
            </a:endParaRPr>
          </a:p>
        </p:txBody>
      </p:sp>
      <p:sp>
        <p:nvSpPr>
          <p:cNvPr id="2431" name="Google Shape;2431;p224"/>
          <p:cNvSpPr txBox="1"/>
          <p:nvPr/>
        </p:nvSpPr>
        <p:spPr>
          <a:xfrm>
            <a:off x="5488074" y="4880632"/>
            <a:ext cx="5712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.488”</a:t>
            </a:r>
            <a:endParaRPr b="1" sz="1200">
              <a:solidFill>
                <a:srgbClr val="FF0000"/>
              </a:solidFill>
              <a:latin typeface="Open Sans"/>
              <a:ea typeface="Open Sans"/>
              <a:cs typeface="Open Sans"/>
              <a:sym typeface="Open Sans"/>
            </a:endParaRPr>
          </a:p>
        </p:txBody>
      </p:sp>
      <p:sp>
        <p:nvSpPr>
          <p:cNvPr id="2432" name="Google Shape;2432;p224"/>
          <p:cNvSpPr txBox="1"/>
          <p:nvPr>
            <p:ph idx="12" type="sldNum"/>
          </p:nvPr>
        </p:nvSpPr>
        <p:spPr>
          <a:xfrm>
            <a:off x="8173251" y="4872715"/>
            <a:ext cx="497100" cy="3000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433" name="Google Shape;2433;p224"/>
          <p:cNvPicPr preferRelativeResize="0"/>
          <p:nvPr/>
        </p:nvPicPr>
        <p:blipFill rotWithShape="1">
          <a:blip r:embed="rId4">
            <a:alphaModFix/>
          </a:blip>
          <a:srcRect b="21610" l="35971" r="35861" t="22022"/>
          <a:stretch/>
        </p:blipFill>
        <p:spPr>
          <a:xfrm>
            <a:off x="5107054" y="0"/>
            <a:ext cx="2719821" cy="2816450"/>
          </a:xfrm>
          <a:prstGeom prst="rect">
            <a:avLst/>
          </a:prstGeom>
          <a:noFill/>
          <a:ln>
            <a:noFill/>
          </a:ln>
        </p:spPr>
      </p:pic>
    </p:spTree>
  </p:cSld>
  <p:clrMapOvr>
    <a:masterClrMapping/>
  </p:clrMapOvr>
</p:sld>
</file>

<file path=ppt/slides/slide2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37" name="Shape 2437"/>
        <p:cNvGrpSpPr/>
        <p:nvPr/>
      </p:nvGrpSpPr>
      <p:grpSpPr>
        <a:xfrm>
          <a:off x="0" y="0"/>
          <a:ext cx="0" cy="0"/>
          <a:chOff x="0" y="0"/>
          <a:chExt cx="0" cy="0"/>
        </a:xfrm>
      </p:grpSpPr>
      <p:sp>
        <p:nvSpPr>
          <p:cNvPr id="2438" name="Google Shape;2438;p2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39" name="Google Shape;2439;p2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O-Ring Selection</a:t>
            </a:r>
            <a:endParaRPr>
              <a:solidFill>
                <a:srgbClr val="990000"/>
              </a:solidFill>
            </a:endParaRPr>
          </a:p>
        </p:txBody>
      </p:sp>
      <p:graphicFrame>
        <p:nvGraphicFramePr>
          <p:cNvPr id="2440" name="Google Shape;2440;p225"/>
          <p:cNvGraphicFramePr/>
          <p:nvPr/>
        </p:nvGraphicFramePr>
        <p:xfrm>
          <a:off x="221700" y="1191600"/>
          <a:ext cx="3000000" cy="3000000"/>
        </p:xfrm>
        <a:graphic>
          <a:graphicData uri="http://schemas.openxmlformats.org/drawingml/2006/table">
            <a:tbl>
              <a:tblPr>
                <a:noFill/>
                <a:tableStyleId>{20E0CC99-B5FD-4683-B140-8F2D5768ACDF}</a:tableStyleId>
              </a:tblPr>
              <a:tblGrid>
                <a:gridCol w="1277800"/>
                <a:gridCol w="1043250"/>
                <a:gridCol w="1110275"/>
              </a:tblGrid>
              <a:tr h="4400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b="1" lang="en"/>
                        <a:t>2-355 </a:t>
                      </a:r>
                      <a:endParaRPr b="1"/>
                    </a:p>
                    <a:p>
                      <a:pPr indent="0" lvl="0" marL="0" rtl="0" algn="l">
                        <a:spcBef>
                          <a:spcPts val="0"/>
                        </a:spcBef>
                        <a:spcAft>
                          <a:spcPts val="0"/>
                        </a:spcAft>
                        <a:buNone/>
                      </a:pPr>
                      <a:r>
                        <a:rPr lang="en" sz="1200"/>
                        <a:t>(</a:t>
                      </a:r>
                      <a:r>
                        <a:rPr lang="en" sz="1200">
                          <a:solidFill>
                            <a:schemeClr val="dk1"/>
                          </a:solidFill>
                          <a:latin typeface="Open Sans Medium"/>
                          <a:ea typeface="Open Sans Medium"/>
                          <a:cs typeface="Open Sans Medium"/>
                          <a:sym typeface="Open Sans Medium"/>
                        </a:rPr>
                        <a:t>9396K317)</a:t>
                      </a:r>
                      <a:endParaRPr sz="1200"/>
                    </a:p>
                  </a:txBody>
                  <a:tcPr marT="91425" marB="91425" marR="91425" marL="91425"/>
                </a:tc>
                <a:tc>
                  <a:txBody>
                    <a:bodyPr/>
                    <a:lstStyle/>
                    <a:p>
                      <a:pPr indent="0" lvl="0" marL="0" rtl="0" algn="l">
                        <a:spcBef>
                          <a:spcPts val="0"/>
                        </a:spcBef>
                        <a:spcAft>
                          <a:spcPts val="0"/>
                        </a:spcAft>
                        <a:buNone/>
                      </a:pPr>
                      <a:r>
                        <a:rPr b="1" lang="en"/>
                        <a:t>2-353 </a:t>
                      </a:r>
                      <a:r>
                        <a:rPr lang="en" sz="1200">
                          <a:solidFill>
                            <a:schemeClr val="dk1"/>
                          </a:solidFill>
                          <a:latin typeface="Open Sans Medium"/>
                          <a:ea typeface="Open Sans Medium"/>
                          <a:cs typeface="Open Sans Medium"/>
                          <a:sym typeface="Open Sans Medium"/>
                        </a:rPr>
                        <a:t>(9396K315)</a:t>
                      </a:r>
                      <a:endParaRPr b="1" sz="1200"/>
                    </a:p>
                  </a:txBody>
                  <a:tcPr marT="91425" marB="91425" marR="91425" marL="91425"/>
                </a:tc>
              </a:tr>
              <a:tr h="517125">
                <a:tc>
                  <a:txBody>
                    <a:bodyPr/>
                    <a:lstStyle/>
                    <a:p>
                      <a:pPr indent="0" lvl="0" marL="0" rtl="0" algn="l">
                        <a:spcBef>
                          <a:spcPts val="0"/>
                        </a:spcBef>
                        <a:spcAft>
                          <a:spcPts val="0"/>
                        </a:spcAft>
                        <a:buNone/>
                      </a:pPr>
                      <a:r>
                        <a:rPr lang="en"/>
                        <a:t>Gland Depth (L)</a:t>
                      </a:r>
                      <a:endParaRPr/>
                    </a:p>
                  </a:txBody>
                  <a:tcPr marT="91425" marB="91425" marR="91425" marL="91425"/>
                </a:tc>
                <a:tc>
                  <a:txBody>
                    <a:bodyPr/>
                    <a:lstStyle/>
                    <a:p>
                      <a:pPr indent="0" lvl="0" marL="0" rtl="0" algn="l">
                        <a:spcBef>
                          <a:spcPts val="0"/>
                        </a:spcBef>
                        <a:spcAft>
                          <a:spcPts val="0"/>
                        </a:spcAft>
                        <a:buNone/>
                      </a:pPr>
                      <a:r>
                        <a:rPr lang="en"/>
                        <a:t>0.170</a:t>
                      </a:r>
                      <a:r>
                        <a:rPr lang="en"/>
                        <a:t>”</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a:solidFill>
                            <a:schemeClr val="dk1"/>
                          </a:solidFill>
                        </a:rPr>
                        <a:t>0.170</a:t>
                      </a:r>
                      <a:r>
                        <a:rPr lang="en">
                          <a:solidFill>
                            <a:schemeClr val="dk1"/>
                          </a:solidFill>
                        </a:rPr>
                        <a:t>”</a:t>
                      </a:r>
                      <a:endParaRPr/>
                    </a:p>
                  </a:txBody>
                  <a:tcPr marT="91425" marB="91425" marR="91425" marL="91425"/>
                </a:tc>
              </a:tr>
              <a:tr h="517125">
                <a:tc>
                  <a:txBody>
                    <a:bodyPr/>
                    <a:lstStyle/>
                    <a:p>
                      <a:pPr indent="0" lvl="0" marL="0" rtl="0" algn="l">
                        <a:spcBef>
                          <a:spcPts val="0"/>
                        </a:spcBef>
                        <a:spcAft>
                          <a:spcPts val="0"/>
                        </a:spcAft>
                        <a:buNone/>
                      </a:pPr>
                      <a:r>
                        <a:rPr lang="en"/>
                        <a:t>Groove Width (G)</a:t>
                      </a:r>
                      <a:endParaRPr/>
                    </a:p>
                  </a:txBody>
                  <a:tcPr marT="91425" marB="91425" marR="91425" marL="91425"/>
                </a:tc>
                <a:tc>
                  <a:txBody>
                    <a:bodyPr/>
                    <a:lstStyle/>
                    <a:p>
                      <a:pPr indent="0" lvl="0" marL="0" rtl="0" algn="l">
                        <a:spcBef>
                          <a:spcPts val="0"/>
                        </a:spcBef>
                        <a:spcAft>
                          <a:spcPts val="0"/>
                        </a:spcAft>
                        <a:buNone/>
                      </a:pPr>
                      <a:r>
                        <a:rPr lang="en"/>
                        <a:t>0.281</a:t>
                      </a:r>
                      <a:r>
                        <a:rPr lang="en"/>
                        <a:t>”</a:t>
                      </a:r>
                      <a:endParaRPr/>
                    </a:p>
                  </a:txBody>
                  <a:tcPr marT="91425" marB="91425" marR="91425" marL="91425"/>
                </a:tc>
                <a:tc>
                  <a:txBody>
                    <a:bodyPr/>
                    <a:lstStyle/>
                    <a:p>
                      <a:pPr indent="0" lvl="0" marL="0" rtl="0" algn="l">
                        <a:spcBef>
                          <a:spcPts val="0"/>
                        </a:spcBef>
                        <a:spcAft>
                          <a:spcPts val="0"/>
                        </a:spcAft>
                        <a:buNone/>
                      </a:pPr>
                      <a:r>
                        <a:rPr lang="en">
                          <a:solidFill>
                            <a:schemeClr val="dk1"/>
                          </a:solidFill>
                        </a:rPr>
                        <a:t>0.281</a:t>
                      </a:r>
                      <a:r>
                        <a:rPr lang="en">
                          <a:solidFill>
                            <a:schemeClr val="dk1"/>
                          </a:solidFill>
                        </a:rPr>
                        <a:t>”</a:t>
                      </a:r>
                      <a:endParaRPr/>
                    </a:p>
                  </a:txBody>
                  <a:tcPr marT="91425" marB="91425" marR="91425" marL="91425"/>
                </a:tc>
              </a:tr>
              <a:tr h="540775">
                <a:tc>
                  <a:txBody>
                    <a:bodyPr/>
                    <a:lstStyle/>
                    <a:p>
                      <a:pPr indent="0" lvl="0" marL="0" rtl="0" algn="l">
                        <a:spcBef>
                          <a:spcPts val="0"/>
                        </a:spcBef>
                        <a:spcAft>
                          <a:spcPts val="0"/>
                        </a:spcAft>
                        <a:buNone/>
                      </a:pPr>
                      <a:r>
                        <a:rPr lang="en"/>
                        <a:t>Groove Diameter (B-1)</a:t>
                      </a:r>
                      <a:endParaRPr/>
                    </a:p>
                  </a:txBody>
                  <a:tcPr marT="91425" marB="91425" marR="91425" marL="91425"/>
                </a:tc>
                <a:tc>
                  <a:txBody>
                    <a:bodyPr/>
                    <a:lstStyle/>
                    <a:p>
                      <a:pPr indent="0" lvl="0" marL="0" rtl="0" algn="l">
                        <a:spcBef>
                          <a:spcPts val="0"/>
                        </a:spcBef>
                        <a:spcAft>
                          <a:spcPts val="0"/>
                        </a:spcAft>
                        <a:buNone/>
                      </a:pPr>
                      <a:r>
                        <a:rPr lang="en"/>
                        <a:t>5.285” </a:t>
                      </a:r>
                      <a:endParaRPr/>
                    </a:p>
                  </a:txBody>
                  <a:tcPr marT="91425" marB="91425" marR="91425" marL="91425"/>
                </a:tc>
                <a:tc>
                  <a:txBody>
                    <a:bodyPr/>
                    <a:lstStyle/>
                    <a:p>
                      <a:pPr indent="0" lvl="0" marL="0" rtl="0" algn="l">
                        <a:spcBef>
                          <a:spcPts val="0"/>
                        </a:spcBef>
                        <a:spcAft>
                          <a:spcPts val="0"/>
                        </a:spcAft>
                        <a:buNone/>
                      </a:pPr>
                      <a:r>
                        <a:rPr lang="en">
                          <a:solidFill>
                            <a:schemeClr val="dk1"/>
                          </a:solidFill>
                        </a:rPr>
                        <a:t>5.035” </a:t>
                      </a:r>
                      <a:endParaRPr/>
                    </a:p>
                  </a:txBody>
                  <a:tcPr marT="91425" marB="91425" marR="91425" marL="91425"/>
                </a:tc>
              </a:tr>
              <a:tr h="517125">
                <a:tc>
                  <a:txBody>
                    <a:bodyPr/>
                    <a:lstStyle/>
                    <a:p>
                      <a:pPr indent="0" lvl="0" marL="0" rtl="0" algn="l">
                        <a:spcBef>
                          <a:spcPts val="0"/>
                        </a:spcBef>
                        <a:spcAft>
                          <a:spcPts val="0"/>
                        </a:spcAft>
                        <a:buNone/>
                      </a:pPr>
                      <a:r>
                        <a:rPr lang="en"/>
                        <a:t>Plug Diameter (C)</a:t>
                      </a:r>
                      <a:endParaRPr/>
                    </a:p>
                  </a:txBody>
                  <a:tcPr marT="91425" marB="91425" marR="91425" marL="91425"/>
                </a:tc>
                <a:tc>
                  <a:txBody>
                    <a:bodyPr/>
                    <a:lstStyle/>
                    <a:p>
                      <a:pPr indent="0" lvl="0" marL="0" rtl="0" algn="l">
                        <a:spcBef>
                          <a:spcPts val="0"/>
                        </a:spcBef>
                        <a:spcAft>
                          <a:spcPts val="0"/>
                        </a:spcAft>
                        <a:buNone/>
                      </a:pPr>
                      <a:r>
                        <a:rPr lang="en"/>
                        <a:t>5.622” </a:t>
                      </a: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a:solidFill>
                            <a:schemeClr val="dk1"/>
                          </a:solidFill>
                        </a:rPr>
                        <a:t>5.372” </a:t>
                      </a:r>
                      <a:endParaRPr/>
                    </a:p>
                  </a:txBody>
                  <a:tcPr marT="91425" marB="91425" marR="91425" marL="91425"/>
                </a:tc>
              </a:tr>
            </a:tbl>
          </a:graphicData>
        </a:graphic>
      </p:graphicFrame>
      <p:pic>
        <p:nvPicPr>
          <p:cNvPr id="2441" name="Google Shape;2441;p225"/>
          <p:cNvPicPr preferRelativeResize="0"/>
          <p:nvPr/>
        </p:nvPicPr>
        <p:blipFill>
          <a:blip r:embed="rId3">
            <a:alphaModFix/>
          </a:blip>
          <a:stretch>
            <a:fillRect/>
          </a:stretch>
        </p:blipFill>
        <p:spPr>
          <a:xfrm>
            <a:off x="4478325" y="1631635"/>
            <a:ext cx="4665676" cy="1970625"/>
          </a:xfrm>
          <a:prstGeom prst="rect">
            <a:avLst/>
          </a:prstGeom>
          <a:noFill/>
          <a:ln>
            <a:noFill/>
          </a:ln>
        </p:spPr>
      </p:pic>
      <p:sp>
        <p:nvSpPr>
          <p:cNvPr id="2442" name="Google Shape;2442;p225"/>
          <p:cNvSpPr txBox="1"/>
          <p:nvPr/>
        </p:nvSpPr>
        <p:spPr>
          <a:xfrm>
            <a:off x="6433475" y="2465150"/>
            <a:ext cx="755400" cy="30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Open Sans"/>
                <a:ea typeface="Open Sans"/>
                <a:cs typeface="Open Sans"/>
                <a:sym typeface="Open Sans"/>
              </a:rPr>
              <a:t>5.622”</a:t>
            </a:r>
            <a:endParaRPr b="1" sz="1200">
              <a:latin typeface="Open Sans"/>
              <a:ea typeface="Open Sans"/>
              <a:cs typeface="Open Sans"/>
              <a:sym typeface="Open Sans"/>
            </a:endParaRPr>
          </a:p>
        </p:txBody>
      </p:sp>
      <p:sp>
        <p:nvSpPr>
          <p:cNvPr id="2443" name="Google Shape;2443;p225"/>
          <p:cNvSpPr txBox="1"/>
          <p:nvPr/>
        </p:nvSpPr>
        <p:spPr>
          <a:xfrm>
            <a:off x="6433463" y="2244613"/>
            <a:ext cx="755400" cy="30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Open Sans"/>
                <a:ea typeface="Open Sans"/>
                <a:cs typeface="Open Sans"/>
                <a:sym typeface="Open Sans"/>
              </a:rPr>
              <a:t>5.285”</a:t>
            </a:r>
            <a:endParaRPr b="1" sz="1200">
              <a:latin typeface="Open Sans"/>
              <a:ea typeface="Open Sans"/>
              <a:cs typeface="Open Sans"/>
              <a:sym typeface="Open Sans"/>
            </a:endParaRPr>
          </a:p>
        </p:txBody>
      </p:sp>
      <p:sp>
        <p:nvSpPr>
          <p:cNvPr id="2444" name="Google Shape;2444;p225"/>
          <p:cNvSpPr txBox="1"/>
          <p:nvPr/>
        </p:nvSpPr>
        <p:spPr>
          <a:xfrm>
            <a:off x="6433475" y="2852463"/>
            <a:ext cx="755400" cy="30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Open Sans"/>
                <a:ea typeface="Open Sans"/>
                <a:cs typeface="Open Sans"/>
                <a:sym typeface="Open Sans"/>
              </a:rPr>
              <a:t>5.035”</a:t>
            </a:r>
            <a:endParaRPr b="1" sz="1200">
              <a:latin typeface="Open Sans"/>
              <a:ea typeface="Open Sans"/>
              <a:cs typeface="Open Sans"/>
              <a:sym typeface="Open Sans"/>
            </a:endParaRPr>
          </a:p>
        </p:txBody>
      </p:sp>
      <p:sp>
        <p:nvSpPr>
          <p:cNvPr id="2445" name="Google Shape;2445;p225"/>
          <p:cNvSpPr txBox="1"/>
          <p:nvPr/>
        </p:nvSpPr>
        <p:spPr>
          <a:xfrm>
            <a:off x="6433475" y="3055788"/>
            <a:ext cx="755400" cy="30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Open Sans"/>
                <a:ea typeface="Open Sans"/>
                <a:cs typeface="Open Sans"/>
                <a:sym typeface="Open Sans"/>
              </a:rPr>
              <a:t>5.372”</a:t>
            </a:r>
            <a:endParaRPr b="1" sz="1200">
              <a:latin typeface="Open Sans"/>
              <a:ea typeface="Open Sans"/>
              <a:cs typeface="Open Sans"/>
              <a:sym typeface="Open Sans"/>
            </a:endParaRPr>
          </a:p>
        </p:txBody>
      </p:sp>
      <p:sp>
        <p:nvSpPr>
          <p:cNvPr id="2446" name="Google Shape;2446;p225"/>
          <p:cNvSpPr txBox="1"/>
          <p:nvPr/>
        </p:nvSpPr>
        <p:spPr>
          <a:xfrm>
            <a:off x="4096325" y="1819288"/>
            <a:ext cx="755400" cy="30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Open Sans"/>
                <a:ea typeface="Open Sans"/>
                <a:cs typeface="Open Sans"/>
                <a:sym typeface="Open Sans"/>
              </a:rPr>
              <a:t>0.281”</a:t>
            </a:r>
            <a:endParaRPr b="1" sz="1200">
              <a:latin typeface="Open Sans"/>
              <a:ea typeface="Open Sans"/>
              <a:cs typeface="Open Sans"/>
              <a:sym typeface="Open Sans"/>
            </a:endParaRPr>
          </a:p>
        </p:txBody>
      </p:sp>
      <p:sp>
        <p:nvSpPr>
          <p:cNvPr id="2447" name="Google Shape;2447;p225"/>
          <p:cNvSpPr txBox="1"/>
          <p:nvPr/>
        </p:nvSpPr>
        <p:spPr>
          <a:xfrm>
            <a:off x="4289700" y="3417413"/>
            <a:ext cx="755400" cy="30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Open Sans"/>
                <a:ea typeface="Open Sans"/>
                <a:cs typeface="Open Sans"/>
                <a:sym typeface="Open Sans"/>
              </a:rPr>
              <a:t>0.281”</a:t>
            </a:r>
            <a:endParaRPr b="1" sz="1200">
              <a:latin typeface="Open Sans"/>
              <a:ea typeface="Open Sans"/>
              <a:cs typeface="Open Sans"/>
              <a:sym typeface="Open Sans"/>
            </a:endParaRPr>
          </a:p>
        </p:txBody>
      </p:sp>
      <p:sp>
        <p:nvSpPr>
          <p:cNvPr id="2448" name="Google Shape;2448;p225"/>
          <p:cNvSpPr txBox="1"/>
          <p:nvPr/>
        </p:nvSpPr>
        <p:spPr>
          <a:xfrm>
            <a:off x="4901850" y="2071938"/>
            <a:ext cx="755400" cy="21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Open Sans"/>
                <a:ea typeface="Open Sans"/>
                <a:cs typeface="Open Sans"/>
                <a:sym typeface="Open Sans"/>
              </a:rPr>
              <a:t>0.170”</a:t>
            </a:r>
            <a:endParaRPr b="1" sz="1200">
              <a:latin typeface="Open Sans"/>
              <a:ea typeface="Open Sans"/>
              <a:cs typeface="Open Sans"/>
              <a:sym typeface="Open Sans"/>
            </a:endParaRPr>
          </a:p>
        </p:txBody>
      </p:sp>
      <p:sp>
        <p:nvSpPr>
          <p:cNvPr id="2449" name="Google Shape;2449;p225"/>
          <p:cNvSpPr txBox="1"/>
          <p:nvPr/>
        </p:nvSpPr>
        <p:spPr>
          <a:xfrm>
            <a:off x="5045100" y="2687563"/>
            <a:ext cx="755400" cy="21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Open Sans"/>
                <a:ea typeface="Open Sans"/>
                <a:cs typeface="Open Sans"/>
                <a:sym typeface="Open Sans"/>
              </a:rPr>
              <a:t>0.170”</a:t>
            </a:r>
            <a:endParaRPr b="1" sz="1200">
              <a:latin typeface="Open Sans"/>
              <a:ea typeface="Open Sans"/>
              <a:cs typeface="Open Sans"/>
              <a:sym typeface="Open Sans"/>
            </a:endParaRPr>
          </a:p>
        </p:txBody>
      </p:sp>
      <p:sp>
        <p:nvSpPr>
          <p:cNvPr id="2450" name="Google Shape;2450;p225"/>
          <p:cNvSpPr txBox="1"/>
          <p:nvPr/>
        </p:nvSpPr>
        <p:spPr>
          <a:xfrm>
            <a:off x="5982852" y="1218775"/>
            <a:ext cx="1656600" cy="21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u="sng">
                <a:latin typeface="Open Sans"/>
                <a:ea typeface="Open Sans"/>
                <a:cs typeface="Open Sans"/>
                <a:sym typeface="Open Sans"/>
              </a:rPr>
              <a:t>SEALS CASE</a:t>
            </a:r>
            <a:endParaRPr b="1" u="sng">
              <a:latin typeface="Open Sans"/>
              <a:ea typeface="Open Sans"/>
              <a:cs typeface="Open Sans"/>
              <a:sym typeface="Open Sans"/>
            </a:endParaRPr>
          </a:p>
        </p:txBody>
      </p:sp>
      <p:cxnSp>
        <p:nvCxnSpPr>
          <p:cNvPr id="2451" name="Google Shape;2451;p225"/>
          <p:cNvCxnSpPr>
            <a:endCxn id="2443" idx="0"/>
          </p:cNvCxnSpPr>
          <p:nvPr/>
        </p:nvCxnSpPr>
        <p:spPr>
          <a:xfrm>
            <a:off x="6811163" y="1540813"/>
            <a:ext cx="0" cy="703800"/>
          </a:xfrm>
          <a:prstGeom prst="straightConnector1">
            <a:avLst/>
          </a:prstGeom>
          <a:noFill/>
          <a:ln cap="flat" cmpd="sng" w="9525">
            <a:solidFill>
              <a:srgbClr val="FF0000"/>
            </a:solidFill>
            <a:prstDash val="solid"/>
            <a:round/>
            <a:headEnd len="med" w="med" type="none"/>
            <a:tailEnd len="med" w="med" type="triangle"/>
          </a:ln>
        </p:spPr>
      </p:cxnSp>
      <p:sp>
        <p:nvSpPr>
          <p:cNvPr id="2452" name="Google Shape;2452;p225"/>
          <p:cNvSpPr txBox="1"/>
          <p:nvPr/>
        </p:nvSpPr>
        <p:spPr>
          <a:xfrm>
            <a:off x="6075525" y="3554025"/>
            <a:ext cx="2687100" cy="211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u="sng">
                <a:latin typeface="Open Sans"/>
                <a:ea typeface="Open Sans"/>
                <a:cs typeface="Open Sans"/>
                <a:sym typeface="Open Sans"/>
              </a:rPr>
              <a:t>SEALS ABLATIVE LINER</a:t>
            </a:r>
            <a:endParaRPr b="1" u="sng">
              <a:latin typeface="Open Sans"/>
              <a:ea typeface="Open Sans"/>
              <a:cs typeface="Open Sans"/>
              <a:sym typeface="Open Sans"/>
            </a:endParaRPr>
          </a:p>
        </p:txBody>
      </p:sp>
      <p:cxnSp>
        <p:nvCxnSpPr>
          <p:cNvPr id="2453" name="Google Shape;2453;p225"/>
          <p:cNvCxnSpPr>
            <a:stCxn id="2452" idx="0"/>
          </p:cNvCxnSpPr>
          <p:nvPr/>
        </p:nvCxnSpPr>
        <p:spPr>
          <a:xfrm rot="10800000">
            <a:off x="7043475" y="3094725"/>
            <a:ext cx="375600" cy="459300"/>
          </a:xfrm>
          <a:prstGeom prst="straightConnector1">
            <a:avLst/>
          </a:prstGeom>
          <a:noFill/>
          <a:ln cap="flat" cmpd="sng" w="9525">
            <a:solidFill>
              <a:srgbClr val="FF0000"/>
            </a:solidFill>
            <a:prstDash val="solid"/>
            <a:round/>
            <a:headEnd len="med" w="med" type="none"/>
            <a:tailEnd len="med" w="med" type="triangl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34"/>
          <p:cNvSpPr txBox="1"/>
          <p:nvPr>
            <p:ph type="title"/>
          </p:nvPr>
        </p:nvSpPr>
        <p:spPr>
          <a:xfrm>
            <a:off x="311700" y="182525"/>
            <a:ext cx="8520600" cy="940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Piston Deployment:</a:t>
            </a:r>
            <a:r>
              <a:rPr lang="en">
                <a:solidFill>
                  <a:srgbClr val="AF1F39"/>
                </a:solidFill>
              </a:rPr>
              <a:t> Piston</a:t>
            </a:r>
            <a:endParaRPr b="1">
              <a:solidFill>
                <a:srgbClr val="AF1F39"/>
              </a:solidFill>
              <a:latin typeface="Helvetica Neue"/>
              <a:ea typeface="Helvetica Neue"/>
              <a:cs typeface="Helvetica Neue"/>
              <a:sym typeface="Helvetica Neue"/>
            </a:endParaRPr>
          </a:p>
        </p:txBody>
      </p:sp>
      <p:sp>
        <p:nvSpPr>
          <p:cNvPr id="584" name="Google Shape;584;p34"/>
          <p:cNvSpPr txBox="1"/>
          <p:nvPr>
            <p:ph idx="1" type="body"/>
          </p:nvPr>
        </p:nvSpPr>
        <p:spPr>
          <a:xfrm>
            <a:off x="311700" y="1034625"/>
            <a:ext cx="4433400" cy="11529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Shear Pins (nylon screws): ~40lb x 4</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Piston force: 250 lb at 280 psi</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Extension Length: 1in</a:t>
            </a:r>
            <a:endParaRPr sz="1600">
              <a:solidFill>
                <a:srgbClr val="000000"/>
              </a:solidFill>
              <a:latin typeface="Open Sans"/>
              <a:ea typeface="Open Sans"/>
              <a:cs typeface="Open Sans"/>
              <a:sym typeface="Open Sans"/>
            </a:endParaRPr>
          </a:p>
        </p:txBody>
      </p:sp>
      <p:sp>
        <p:nvSpPr>
          <p:cNvPr id="585" name="Google Shape;585;p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586" name="Google Shape;586;p34"/>
          <p:cNvPicPr preferRelativeResize="0"/>
          <p:nvPr/>
        </p:nvPicPr>
        <p:blipFill>
          <a:blip r:embed="rId3">
            <a:alphaModFix/>
          </a:blip>
          <a:stretch>
            <a:fillRect/>
          </a:stretch>
        </p:blipFill>
        <p:spPr>
          <a:xfrm>
            <a:off x="4897500" y="742025"/>
            <a:ext cx="4094100" cy="240108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35"/>
          <p:cNvSpPr txBox="1"/>
          <p:nvPr>
            <p:ph type="title"/>
          </p:nvPr>
        </p:nvSpPr>
        <p:spPr>
          <a:xfrm>
            <a:off x="311700" y="1825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Piston Deployment:</a:t>
            </a:r>
            <a:endParaRPr b="1">
              <a:solidFill>
                <a:srgbClr val="AF1F39"/>
              </a:solidFill>
              <a:latin typeface="Helvetica Neue"/>
              <a:ea typeface="Helvetica Neue"/>
              <a:cs typeface="Helvetica Neue"/>
              <a:sym typeface="Helvetica Neue"/>
            </a:endParaRPr>
          </a:p>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Piston Cup</a:t>
            </a:r>
            <a:endParaRPr b="1">
              <a:solidFill>
                <a:srgbClr val="AF1F39"/>
              </a:solidFill>
              <a:latin typeface="Helvetica Neue"/>
              <a:ea typeface="Helvetica Neue"/>
              <a:cs typeface="Helvetica Neue"/>
              <a:sym typeface="Helvetica Neue"/>
            </a:endParaRPr>
          </a:p>
        </p:txBody>
      </p:sp>
      <p:sp>
        <p:nvSpPr>
          <p:cNvPr id="592" name="Google Shape;592;p35"/>
          <p:cNvSpPr txBox="1"/>
          <p:nvPr>
            <p:ph idx="1" type="body"/>
          </p:nvPr>
        </p:nvSpPr>
        <p:spPr>
          <a:xfrm>
            <a:off x="311700" y="1034625"/>
            <a:ext cx="4433400" cy="3349200"/>
          </a:xfrm>
          <a:prstGeom prst="rect">
            <a:avLst/>
          </a:prstGeom>
        </p:spPr>
        <p:txBody>
          <a:bodyPr anchorCtr="0" anchor="t" bIns="91425" lIns="91425" spcFirstLastPara="1" rIns="91425" wrap="square" tIns="91425">
            <a:normAutofit/>
          </a:bodyPr>
          <a:lstStyle/>
          <a:p>
            <a:pPr indent="0" lvl="0" marL="457200" rtl="0" algn="l">
              <a:spcBef>
                <a:spcPts val="0"/>
              </a:spcBef>
              <a:spcAft>
                <a:spcPts val="0"/>
              </a:spcAft>
              <a:buNone/>
            </a:pPr>
            <a:r>
              <a:t/>
            </a:r>
            <a:endParaRPr b="1" sz="1800">
              <a:solidFill>
                <a:srgbClr val="000000"/>
              </a:solidFill>
              <a:latin typeface="Open Sans"/>
              <a:ea typeface="Open Sans"/>
              <a:cs typeface="Open Sans"/>
              <a:sym typeface="Open Sans"/>
            </a:endParaRPr>
          </a:p>
          <a:p>
            <a:pPr indent="-342900" lvl="0" marL="457200" rtl="0" algn="l">
              <a:spcBef>
                <a:spcPts val="0"/>
              </a:spcBef>
              <a:spcAft>
                <a:spcPts val="0"/>
              </a:spcAft>
              <a:buClr>
                <a:srgbClr val="000000"/>
              </a:buClr>
              <a:buSzPts val="1800"/>
              <a:buFont typeface="Helvetica Neue"/>
              <a:buChar char="●"/>
            </a:pPr>
            <a:r>
              <a:rPr b="1" lang="en" sz="1800">
                <a:solidFill>
                  <a:srgbClr val="000000"/>
                </a:solidFill>
                <a:latin typeface="Open Sans"/>
                <a:ea typeface="Open Sans"/>
                <a:cs typeface="Open Sans"/>
                <a:sym typeface="Open Sans"/>
              </a:rPr>
              <a:t>Purpose:</a:t>
            </a:r>
            <a:r>
              <a:rPr lang="en" sz="1800">
                <a:solidFill>
                  <a:srgbClr val="000000"/>
                </a:solidFill>
                <a:latin typeface="Open Sans"/>
                <a:ea typeface="Open Sans"/>
                <a:cs typeface="Open Sans"/>
                <a:sym typeface="Open Sans"/>
              </a:rPr>
              <a:t> holds </a:t>
            </a:r>
            <a:r>
              <a:rPr lang="en" sz="1800">
                <a:solidFill>
                  <a:srgbClr val="000000"/>
                </a:solidFill>
                <a:latin typeface="Open Sans"/>
                <a:ea typeface="Open Sans"/>
                <a:cs typeface="Open Sans"/>
                <a:sym typeface="Open Sans"/>
              </a:rPr>
              <a:t>parachute</a:t>
            </a:r>
            <a:r>
              <a:rPr lang="en" sz="1800">
                <a:solidFill>
                  <a:srgbClr val="000000"/>
                </a:solidFill>
                <a:latin typeface="Open Sans"/>
                <a:ea typeface="Open Sans"/>
                <a:cs typeface="Open Sans"/>
                <a:sym typeface="Open Sans"/>
              </a:rPr>
              <a:t> and will break shear pins at connection point </a:t>
            </a:r>
            <a:endParaRPr sz="1800">
              <a:solidFill>
                <a:srgbClr val="000000"/>
              </a:solidFill>
              <a:latin typeface="Open Sans"/>
              <a:ea typeface="Open Sans"/>
              <a:cs typeface="Open Sans"/>
              <a:sym typeface="Open Sans"/>
            </a:endParaRPr>
          </a:p>
          <a:p>
            <a:pPr indent="-342900" lvl="0" marL="457200" rtl="0" algn="l">
              <a:spcBef>
                <a:spcPts val="0"/>
              </a:spcBef>
              <a:spcAft>
                <a:spcPts val="0"/>
              </a:spcAft>
              <a:buClr>
                <a:srgbClr val="000000"/>
              </a:buClr>
              <a:buSzPts val="1800"/>
              <a:buFont typeface="Open Sans"/>
              <a:buChar char="●"/>
            </a:pPr>
            <a:r>
              <a:rPr lang="en" sz="1800">
                <a:solidFill>
                  <a:srgbClr val="000000"/>
                </a:solidFill>
                <a:latin typeface="Open Sans"/>
                <a:ea typeface="Open Sans"/>
                <a:cs typeface="Open Sans"/>
                <a:sym typeface="Open Sans"/>
              </a:rPr>
              <a:t>Screws into the </a:t>
            </a:r>
            <a:r>
              <a:rPr lang="en" sz="1800">
                <a:solidFill>
                  <a:srgbClr val="000000"/>
                </a:solidFill>
                <a:latin typeface="Open Sans"/>
                <a:ea typeface="Open Sans"/>
                <a:cs typeface="Open Sans"/>
                <a:sym typeface="Open Sans"/>
              </a:rPr>
              <a:t>piston</a:t>
            </a:r>
            <a:r>
              <a:rPr lang="en" sz="1800">
                <a:solidFill>
                  <a:srgbClr val="000000"/>
                </a:solidFill>
                <a:latin typeface="Open Sans"/>
                <a:ea typeface="Open Sans"/>
                <a:cs typeface="Open Sans"/>
                <a:sym typeface="Open Sans"/>
              </a:rPr>
              <a:t> bulkhead</a:t>
            </a:r>
            <a:endParaRPr sz="1800">
              <a:solidFill>
                <a:srgbClr val="000000"/>
              </a:solidFill>
              <a:latin typeface="Open Sans"/>
              <a:ea typeface="Open Sans"/>
              <a:cs typeface="Open Sans"/>
              <a:sym typeface="Open Sans"/>
            </a:endParaRPr>
          </a:p>
          <a:p>
            <a:pPr indent="-342900" lvl="0" marL="457200" rtl="0" algn="l">
              <a:spcBef>
                <a:spcPts val="0"/>
              </a:spcBef>
              <a:spcAft>
                <a:spcPts val="0"/>
              </a:spcAft>
              <a:buClr>
                <a:srgbClr val="000000"/>
              </a:buClr>
              <a:buSzPts val="1800"/>
              <a:buFont typeface="Open Sans"/>
              <a:buChar char="●"/>
            </a:pPr>
            <a:r>
              <a:rPr lang="en" sz="1800">
                <a:solidFill>
                  <a:srgbClr val="000000"/>
                </a:solidFill>
                <a:latin typeface="Open Sans"/>
                <a:ea typeface="Open Sans"/>
                <a:cs typeface="Open Sans"/>
                <a:sym typeface="Open Sans"/>
              </a:rPr>
              <a:t>COTS Fiberglass</a:t>
            </a:r>
            <a:endParaRPr sz="1800">
              <a:solidFill>
                <a:srgbClr val="000000"/>
              </a:solidFill>
              <a:latin typeface="Open Sans"/>
              <a:ea typeface="Open Sans"/>
              <a:cs typeface="Open Sans"/>
              <a:sym typeface="Open Sans"/>
            </a:endParaRPr>
          </a:p>
          <a:p>
            <a:pPr indent="-342900" lvl="0" marL="457200" rtl="0" algn="l">
              <a:spcBef>
                <a:spcPts val="0"/>
              </a:spcBef>
              <a:spcAft>
                <a:spcPts val="0"/>
              </a:spcAft>
              <a:buClr>
                <a:srgbClr val="000000"/>
              </a:buClr>
              <a:buSzPts val="1800"/>
              <a:buFont typeface="Helvetica Neue"/>
              <a:buChar char="●"/>
            </a:pPr>
            <a:r>
              <a:rPr b="1" lang="en" sz="1800">
                <a:solidFill>
                  <a:srgbClr val="000000"/>
                </a:solidFill>
                <a:latin typeface="Open Sans"/>
                <a:ea typeface="Open Sans"/>
                <a:cs typeface="Open Sans"/>
                <a:sym typeface="Open Sans"/>
              </a:rPr>
              <a:t>Mass: 0.1 lbs</a:t>
            </a:r>
            <a:r>
              <a:rPr lang="en" sz="1800">
                <a:solidFill>
                  <a:srgbClr val="000000"/>
                </a:solidFill>
                <a:latin typeface="Open Sans"/>
                <a:ea typeface="Open Sans"/>
                <a:cs typeface="Open Sans"/>
                <a:sym typeface="Open Sans"/>
              </a:rPr>
              <a:t> </a:t>
            </a:r>
            <a:endParaRPr sz="1800">
              <a:solidFill>
                <a:srgbClr val="000000"/>
              </a:solidFill>
              <a:latin typeface="Open Sans"/>
              <a:ea typeface="Open Sans"/>
              <a:cs typeface="Open Sans"/>
              <a:sym typeface="Open Sans"/>
            </a:endParaRPr>
          </a:p>
          <a:p>
            <a:pPr indent="0" lvl="0" marL="457200" rtl="0" algn="l">
              <a:spcBef>
                <a:spcPts val="0"/>
              </a:spcBef>
              <a:spcAft>
                <a:spcPts val="0"/>
              </a:spcAft>
              <a:buNone/>
            </a:pPr>
            <a:r>
              <a:t/>
            </a:r>
            <a:endParaRPr sz="1800">
              <a:solidFill>
                <a:srgbClr val="000000"/>
              </a:solidFill>
              <a:latin typeface="Helvetica Neue"/>
              <a:ea typeface="Helvetica Neue"/>
              <a:cs typeface="Helvetica Neue"/>
              <a:sym typeface="Helvetica Neue"/>
            </a:endParaRPr>
          </a:p>
          <a:p>
            <a:pPr indent="0" lvl="0" marL="0" rtl="0" algn="l">
              <a:spcBef>
                <a:spcPts val="0"/>
              </a:spcBef>
              <a:spcAft>
                <a:spcPts val="0"/>
              </a:spcAft>
              <a:buNone/>
            </a:pPr>
            <a:r>
              <a:t/>
            </a:r>
            <a:endParaRPr>
              <a:solidFill>
                <a:srgbClr val="000000"/>
              </a:solidFill>
              <a:latin typeface="Open Sans"/>
              <a:ea typeface="Open Sans"/>
              <a:cs typeface="Open Sans"/>
              <a:sym typeface="Open Sans"/>
            </a:endParaRPr>
          </a:p>
        </p:txBody>
      </p:sp>
      <p:sp>
        <p:nvSpPr>
          <p:cNvPr id="593" name="Google Shape;593;p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594" name="Google Shape;594;p35"/>
          <p:cNvPicPr preferRelativeResize="0"/>
          <p:nvPr/>
        </p:nvPicPr>
        <p:blipFill>
          <a:blip r:embed="rId3">
            <a:alphaModFix/>
          </a:blip>
          <a:stretch>
            <a:fillRect/>
          </a:stretch>
        </p:blipFill>
        <p:spPr>
          <a:xfrm>
            <a:off x="4745100" y="907625"/>
            <a:ext cx="4094100" cy="313818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pic>
        <p:nvPicPr>
          <p:cNvPr id="599" name="Google Shape;599;p36"/>
          <p:cNvPicPr preferRelativeResize="0"/>
          <p:nvPr/>
        </p:nvPicPr>
        <p:blipFill>
          <a:blip r:embed="rId3">
            <a:alphaModFix/>
          </a:blip>
          <a:stretch>
            <a:fillRect/>
          </a:stretch>
        </p:blipFill>
        <p:spPr>
          <a:xfrm>
            <a:off x="6380817" y="401600"/>
            <a:ext cx="2436122" cy="1932001"/>
          </a:xfrm>
          <a:prstGeom prst="rect">
            <a:avLst/>
          </a:prstGeom>
          <a:noFill/>
          <a:ln>
            <a:noFill/>
          </a:ln>
        </p:spPr>
      </p:pic>
      <p:sp>
        <p:nvSpPr>
          <p:cNvPr id="600" name="Google Shape;600;p36"/>
          <p:cNvSpPr txBox="1"/>
          <p:nvPr>
            <p:ph type="title"/>
          </p:nvPr>
        </p:nvSpPr>
        <p:spPr>
          <a:xfrm>
            <a:off x="311700" y="182525"/>
            <a:ext cx="3314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Piston Deployment: </a:t>
            </a:r>
            <a:endParaRPr b="1">
              <a:solidFill>
                <a:srgbClr val="AF1F39"/>
              </a:solidFill>
              <a:latin typeface="Helvetica Neue"/>
              <a:ea typeface="Helvetica Neue"/>
              <a:cs typeface="Helvetica Neue"/>
              <a:sym typeface="Helvetica Neue"/>
            </a:endParaRPr>
          </a:p>
          <a:p>
            <a:pPr indent="0" lvl="0" marL="0" rtl="0" algn="l">
              <a:spcBef>
                <a:spcPts val="0"/>
              </a:spcBef>
              <a:spcAft>
                <a:spcPts val="0"/>
              </a:spcAft>
              <a:buNone/>
            </a:pPr>
            <a:r>
              <a:rPr lang="en">
                <a:solidFill>
                  <a:srgbClr val="AF1F39"/>
                </a:solidFill>
              </a:rPr>
              <a:t>Diaphragm</a:t>
            </a:r>
            <a:endParaRPr b="1">
              <a:solidFill>
                <a:srgbClr val="AF1F39"/>
              </a:solidFill>
              <a:latin typeface="Helvetica Neue"/>
              <a:ea typeface="Helvetica Neue"/>
              <a:cs typeface="Helvetica Neue"/>
              <a:sym typeface="Helvetica Neue"/>
            </a:endParaRPr>
          </a:p>
        </p:txBody>
      </p:sp>
      <p:sp>
        <p:nvSpPr>
          <p:cNvPr id="601" name="Google Shape;601;p36"/>
          <p:cNvSpPr txBox="1"/>
          <p:nvPr>
            <p:ph idx="1" type="body"/>
          </p:nvPr>
        </p:nvSpPr>
        <p:spPr>
          <a:xfrm>
            <a:off x="311700" y="1014575"/>
            <a:ext cx="4179000" cy="19320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Clr>
                <a:srgbClr val="000000"/>
              </a:buClr>
              <a:buSzPts val="1800"/>
              <a:buFont typeface="Helvetica Neue"/>
              <a:buChar char="●"/>
            </a:pPr>
            <a:r>
              <a:rPr b="1" lang="en" sz="1800">
                <a:solidFill>
                  <a:srgbClr val="000000"/>
                </a:solidFill>
                <a:latin typeface="Open Sans"/>
                <a:ea typeface="Open Sans"/>
                <a:cs typeface="Open Sans"/>
                <a:sym typeface="Open Sans"/>
              </a:rPr>
              <a:t>Purpose:</a:t>
            </a:r>
            <a:r>
              <a:rPr lang="en" sz="1800">
                <a:solidFill>
                  <a:srgbClr val="000000"/>
                </a:solidFill>
                <a:latin typeface="Open Sans"/>
                <a:ea typeface="Open Sans"/>
                <a:cs typeface="Open Sans"/>
                <a:sym typeface="Open Sans"/>
              </a:rPr>
              <a:t> takes the bulk of forces during flight and piston deployment</a:t>
            </a:r>
            <a:endParaRPr sz="1800">
              <a:solidFill>
                <a:srgbClr val="000000"/>
              </a:solidFill>
              <a:latin typeface="Open Sans"/>
              <a:ea typeface="Open Sans"/>
              <a:cs typeface="Open Sans"/>
              <a:sym typeface="Open Sans"/>
            </a:endParaRPr>
          </a:p>
          <a:p>
            <a:pPr indent="-342900" lvl="0" marL="457200" rtl="0" algn="l">
              <a:spcBef>
                <a:spcPts val="0"/>
              </a:spcBef>
              <a:spcAft>
                <a:spcPts val="0"/>
              </a:spcAft>
              <a:buClr>
                <a:srgbClr val="000000"/>
              </a:buClr>
              <a:buSzPts val="1800"/>
              <a:buFont typeface="Open Sans"/>
              <a:buChar char="●"/>
            </a:pPr>
            <a:r>
              <a:rPr lang="en" sz="1800">
                <a:solidFill>
                  <a:srgbClr val="000000"/>
                </a:solidFill>
                <a:latin typeface="Open Sans"/>
                <a:ea typeface="Open Sans"/>
                <a:cs typeface="Open Sans"/>
                <a:sym typeface="Open Sans"/>
              </a:rPr>
              <a:t>Aluminum Alloy: 6061- T6 (SS)</a:t>
            </a:r>
            <a:endParaRPr sz="1800">
              <a:solidFill>
                <a:srgbClr val="000000"/>
              </a:solidFill>
              <a:latin typeface="Open Sans"/>
              <a:ea typeface="Open Sans"/>
              <a:cs typeface="Open Sans"/>
              <a:sym typeface="Open Sans"/>
            </a:endParaRPr>
          </a:p>
          <a:p>
            <a:pPr indent="-342900" lvl="0" marL="457200" rtl="0" algn="l">
              <a:spcBef>
                <a:spcPts val="0"/>
              </a:spcBef>
              <a:spcAft>
                <a:spcPts val="0"/>
              </a:spcAft>
              <a:buClr>
                <a:srgbClr val="000000"/>
              </a:buClr>
              <a:buSzPts val="1800"/>
              <a:buFont typeface="Open Sans"/>
              <a:buChar char="●"/>
            </a:pPr>
            <a:r>
              <a:rPr b="1" lang="en" sz="1800">
                <a:solidFill>
                  <a:srgbClr val="000000"/>
                </a:solidFill>
                <a:latin typeface="Open Sans"/>
                <a:ea typeface="Open Sans"/>
                <a:cs typeface="Open Sans"/>
                <a:sym typeface="Open Sans"/>
              </a:rPr>
              <a:t>0.41 lbs</a:t>
            </a:r>
            <a:endParaRPr b="1" sz="1800">
              <a:solidFill>
                <a:srgbClr val="000000"/>
              </a:solidFill>
              <a:latin typeface="Open Sans"/>
              <a:ea typeface="Open Sans"/>
              <a:cs typeface="Open Sans"/>
              <a:sym typeface="Open Sans"/>
            </a:endParaRPr>
          </a:p>
          <a:p>
            <a:pPr indent="0" lvl="0" marL="457200" rtl="0" algn="l">
              <a:spcBef>
                <a:spcPts val="0"/>
              </a:spcBef>
              <a:spcAft>
                <a:spcPts val="0"/>
              </a:spcAft>
              <a:buNone/>
            </a:pPr>
            <a:r>
              <a:t/>
            </a:r>
            <a:endParaRPr b="1" sz="1800">
              <a:solidFill>
                <a:srgbClr val="000000"/>
              </a:solidFill>
              <a:highlight>
                <a:schemeClr val="accent6"/>
              </a:highlight>
              <a:latin typeface="Helvetica Neue"/>
              <a:ea typeface="Helvetica Neue"/>
              <a:cs typeface="Helvetica Neue"/>
              <a:sym typeface="Helvetica Neue"/>
            </a:endParaRPr>
          </a:p>
        </p:txBody>
      </p:sp>
      <p:sp>
        <p:nvSpPr>
          <p:cNvPr id="602" name="Google Shape;602;p3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603" name="Google Shape;603;p36"/>
          <p:cNvCxnSpPr/>
          <p:nvPr/>
        </p:nvCxnSpPr>
        <p:spPr>
          <a:xfrm rot="10800000">
            <a:off x="5629342" y="527146"/>
            <a:ext cx="1971600" cy="853500"/>
          </a:xfrm>
          <a:prstGeom prst="straightConnector1">
            <a:avLst/>
          </a:prstGeom>
          <a:noFill/>
          <a:ln cap="flat" cmpd="sng" w="19050">
            <a:solidFill>
              <a:schemeClr val="dk1"/>
            </a:solidFill>
            <a:prstDash val="solid"/>
            <a:round/>
            <a:headEnd len="med" w="med" type="none"/>
            <a:tailEnd len="med" w="med" type="none"/>
          </a:ln>
        </p:spPr>
      </p:cxnSp>
      <p:cxnSp>
        <p:nvCxnSpPr>
          <p:cNvPr id="604" name="Google Shape;604;p36"/>
          <p:cNvCxnSpPr>
            <a:endCxn id="605" idx="3"/>
          </p:cNvCxnSpPr>
          <p:nvPr/>
        </p:nvCxnSpPr>
        <p:spPr>
          <a:xfrm flipH="1">
            <a:off x="5611875" y="1937728"/>
            <a:ext cx="1170900" cy="56400"/>
          </a:xfrm>
          <a:prstGeom prst="straightConnector1">
            <a:avLst/>
          </a:prstGeom>
          <a:noFill/>
          <a:ln cap="flat" cmpd="sng" w="19050">
            <a:solidFill>
              <a:schemeClr val="dk1"/>
            </a:solidFill>
            <a:prstDash val="solid"/>
            <a:round/>
            <a:headEnd len="med" w="med" type="none"/>
            <a:tailEnd len="med" w="med" type="none"/>
          </a:ln>
        </p:spPr>
      </p:cxnSp>
      <p:cxnSp>
        <p:nvCxnSpPr>
          <p:cNvPr id="606" name="Google Shape;606;p36"/>
          <p:cNvCxnSpPr/>
          <p:nvPr/>
        </p:nvCxnSpPr>
        <p:spPr>
          <a:xfrm rot="10800000">
            <a:off x="5612043" y="1171707"/>
            <a:ext cx="1971600" cy="391800"/>
          </a:xfrm>
          <a:prstGeom prst="straightConnector1">
            <a:avLst/>
          </a:prstGeom>
          <a:noFill/>
          <a:ln cap="flat" cmpd="sng" w="19050">
            <a:solidFill>
              <a:schemeClr val="dk1"/>
            </a:solidFill>
            <a:prstDash val="solid"/>
            <a:round/>
            <a:headEnd len="med" w="med" type="none"/>
            <a:tailEnd len="med" w="med" type="none"/>
          </a:ln>
        </p:spPr>
      </p:cxnSp>
      <p:sp>
        <p:nvSpPr>
          <p:cNvPr id="607" name="Google Shape;607;p36"/>
          <p:cNvSpPr txBox="1"/>
          <p:nvPr/>
        </p:nvSpPr>
        <p:spPr>
          <a:xfrm>
            <a:off x="4392797" y="132325"/>
            <a:ext cx="1729800" cy="400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latin typeface="Open Sans Medium"/>
                <a:ea typeface="Open Sans Medium"/>
                <a:cs typeface="Open Sans Medium"/>
                <a:sym typeface="Open Sans Medium"/>
              </a:rPr>
              <a:t>Piston Connection</a:t>
            </a:r>
            <a:endParaRPr>
              <a:solidFill>
                <a:schemeClr val="dk1"/>
              </a:solidFill>
              <a:latin typeface="Open Sans Medium"/>
              <a:ea typeface="Open Sans Medium"/>
              <a:cs typeface="Open Sans Medium"/>
              <a:sym typeface="Open Sans Medium"/>
            </a:endParaRPr>
          </a:p>
        </p:txBody>
      </p:sp>
      <p:sp>
        <p:nvSpPr>
          <p:cNvPr id="608" name="Google Shape;608;p36"/>
          <p:cNvSpPr txBox="1"/>
          <p:nvPr/>
        </p:nvSpPr>
        <p:spPr>
          <a:xfrm>
            <a:off x="4453272" y="815408"/>
            <a:ext cx="1158900" cy="5652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Open Sans Medium"/>
                <a:ea typeface="Open Sans Medium"/>
                <a:cs typeface="Open Sans Medium"/>
                <a:sym typeface="Open Sans Medium"/>
              </a:rPr>
              <a:t>U bolt Connection </a:t>
            </a:r>
            <a:endParaRPr>
              <a:solidFill>
                <a:schemeClr val="dk1"/>
              </a:solidFill>
              <a:latin typeface="Open Sans Medium"/>
              <a:ea typeface="Open Sans Medium"/>
              <a:cs typeface="Open Sans Medium"/>
              <a:sym typeface="Open Sans Medium"/>
            </a:endParaRPr>
          </a:p>
        </p:txBody>
      </p:sp>
      <p:sp>
        <p:nvSpPr>
          <p:cNvPr id="605" name="Google Shape;605;p36"/>
          <p:cNvSpPr txBox="1"/>
          <p:nvPr/>
        </p:nvSpPr>
        <p:spPr>
          <a:xfrm>
            <a:off x="4349475" y="1711528"/>
            <a:ext cx="1262400" cy="56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Open Sans Medium"/>
                <a:ea typeface="Open Sans Medium"/>
                <a:cs typeface="Open Sans Medium"/>
                <a:sym typeface="Open Sans Medium"/>
              </a:rPr>
              <a:t>Piston Cup Connection</a:t>
            </a:r>
            <a:endParaRPr>
              <a:solidFill>
                <a:schemeClr val="dk1"/>
              </a:solidFill>
              <a:latin typeface="Open Sans Medium"/>
              <a:ea typeface="Open Sans Medium"/>
              <a:cs typeface="Open Sans Medium"/>
              <a:sym typeface="Open Sans Medium"/>
            </a:endParaRPr>
          </a:p>
        </p:txBody>
      </p:sp>
      <p:sp>
        <p:nvSpPr>
          <p:cNvPr id="609" name="Google Shape;609;p36"/>
          <p:cNvSpPr txBox="1"/>
          <p:nvPr/>
        </p:nvSpPr>
        <p:spPr>
          <a:xfrm>
            <a:off x="0" y="2650350"/>
            <a:ext cx="3314400" cy="22137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1"/>
              </a:buClr>
              <a:buSzPts val="1400"/>
              <a:buFont typeface="Helvetica Neue"/>
              <a:buChar char="●"/>
            </a:pPr>
            <a:r>
              <a:rPr b="1" lang="en">
                <a:solidFill>
                  <a:schemeClr val="dk1"/>
                </a:solidFill>
                <a:latin typeface="Open Sans"/>
                <a:ea typeface="Open Sans"/>
                <a:cs typeface="Open Sans"/>
                <a:sym typeface="Open Sans"/>
              </a:rPr>
              <a:t>G-forces</a:t>
            </a:r>
            <a:r>
              <a:rPr lang="en">
                <a:solidFill>
                  <a:schemeClr val="dk1"/>
                </a:solidFill>
                <a:latin typeface="Open Sans"/>
                <a:ea typeface="Open Sans"/>
                <a:cs typeface="Open Sans"/>
                <a:sym typeface="Open Sans"/>
              </a:rPr>
              <a:t>: 448 lbf </a:t>
            </a:r>
            <a:endParaRPr>
              <a:solidFill>
                <a:schemeClr val="dk1"/>
              </a:solidFill>
              <a:latin typeface="Open Sans"/>
              <a:ea typeface="Open Sans"/>
              <a:cs typeface="Open Sans"/>
              <a:sym typeface="Open Sans"/>
            </a:endParaRPr>
          </a:p>
          <a:p>
            <a:pPr indent="0" lvl="0" marL="457200" rtl="0" algn="l">
              <a:lnSpc>
                <a:spcPct val="115000"/>
              </a:lnSpc>
              <a:spcBef>
                <a:spcPts val="0"/>
              </a:spcBef>
              <a:spcAft>
                <a:spcPts val="0"/>
              </a:spcAft>
              <a:buNone/>
            </a:pPr>
            <a:r>
              <a:rPr lang="en">
                <a:solidFill>
                  <a:schemeClr val="dk1"/>
                </a:solidFill>
                <a:latin typeface="Open Sans"/>
                <a:ea typeface="Open Sans"/>
                <a:cs typeface="Open Sans"/>
                <a:sym typeface="Open Sans"/>
              </a:rPr>
              <a:t>(Left Picture)</a:t>
            </a:r>
            <a:endParaRPr>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Min. Factor of Safety: 2</a:t>
            </a:r>
            <a:endParaRPr>
              <a:solidFill>
                <a:schemeClr val="dk1"/>
              </a:solidFill>
              <a:latin typeface="Open Sans"/>
              <a:ea typeface="Open Sans"/>
              <a:cs typeface="Open Sans"/>
              <a:sym typeface="Open Sans"/>
            </a:endParaRPr>
          </a:p>
          <a:p>
            <a:pPr indent="-317500" lvl="0" marL="457200" rtl="0" algn="l">
              <a:lnSpc>
                <a:spcPct val="115000"/>
              </a:lnSpc>
              <a:spcBef>
                <a:spcPts val="0"/>
              </a:spcBef>
              <a:spcAft>
                <a:spcPts val="0"/>
              </a:spcAft>
              <a:buClr>
                <a:schemeClr val="dk1"/>
              </a:buClr>
              <a:buSzPts val="1400"/>
              <a:buFont typeface="Helvetica Neue"/>
              <a:buChar char="●"/>
            </a:pPr>
            <a:r>
              <a:rPr b="1" lang="en">
                <a:solidFill>
                  <a:schemeClr val="dk1"/>
                </a:solidFill>
                <a:latin typeface="Open Sans"/>
                <a:ea typeface="Open Sans"/>
                <a:cs typeface="Open Sans"/>
                <a:sym typeface="Open Sans"/>
              </a:rPr>
              <a:t>Piston Force</a:t>
            </a:r>
            <a:r>
              <a:rPr lang="en">
                <a:solidFill>
                  <a:schemeClr val="dk1"/>
                </a:solidFill>
                <a:latin typeface="Open Sans"/>
                <a:ea typeface="Open Sans"/>
                <a:cs typeface="Open Sans"/>
                <a:sym typeface="Open Sans"/>
              </a:rPr>
              <a:t> (250 lbf) (Right picture)</a:t>
            </a:r>
            <a:endParaRPr>
              <a:solidFill>
                <a:schemeClr val="dk1"/>
              </a:solidFill>
              <a:latin typeface="Open Sans"/>
              <a:ea typeface="Open Sans"/>
              <a:cs typeface="Open Sans"/>
              <a:sym typeface="Open Sans"/>
            </a:endParaRPr>
          </a:p>
          <a:p>
            <a:pPr indent="-330200" lvl="1" marL="914400" rtl="0" algn="l">
              <a:lnSpc>
                <a:spcPct val="115000"/>
              </a:lnSpc>
              <a:spcBef>
                <a:spcPts val="0"/>
              </a:spcBef>
              <a:spcAft>
                <a:spcPts val="0"/>
              </a:spcAft>
              <a:buClr>
                <a:schemeClr val="dk1"/>
              </a:buClr>
              <a:buSzPts val="1600"/>
              <a:buFont typeface="Helvetica Neue"/>
              <a:buChar char="○"/>
            </a:pPr>
            <a:r>
              <a:rPr lang="en">
                <a:solidFill>
                  <a:schemeClr val="dk1"/>
                </a:solidFill>
                <a:latin typeface="Open Sans"/>
                <a:ea typeface="Open Sans"/>
                <a:cs typeface="Open Sans"/>
                <a:sym typeface="Open Sans"/>
              </a:rPr>
              <a:t>Min. Factor of Safety: 2.4</a:t>
            </a:r>
            <a:r>
              <a:rPr lang="en">
                <a:solidFill>
                  <a:schemeClr val="dk1"/>
                </a:solidFill>
                <a:latin typeface="Helvetica Neue"/>
                <a:ea typeface="Helvetica Neue"/>
                <a:cs typeface="Helvetica Neue"/>
                <a:sym typeface="Helvetica Neue"/>
              </a:rPr>
              <a:t> </a:t>
            </a:r>
            <a:endParaRPr>
              <a:solidFill>
                <a:schemeClr val="dk1"/>
              </a:solidFill>
              <a:latin typeface="Helvetica Neue"/>
              <a:ea typeface="Helvetica Neue"/>
              <a:cs typeface="Helvetica Neue"/>
              <a:sym typeface="Helvetica Neue"/>
            </a:endParaRPr>
          </a:p>
          <a:p>
            <a:pPr indent="0" lvl="0" marL="457200" rtl="0" algn="l">
              <a:lnSpc>
                <a:spcPct val="115000"/>
              </a:lnSpc>
              <a:spcBef>
                <a:spcPts val="0"/>
              </a:spcBef>
              <a:spcAft>
                <a:spcPts val="0"/>
              </a:spcAft>
              <a:buClr>
                <a:schemeClr val="dk1"/>
              </a:buClr>
              <a:buSzPts val="1100"/>
              <a:buFont typeface="Arial"/>
              <a:buNone/>
            </a:pPr>
            <a:r>
              <a:t/>
            </a:r>
            <a:endParaRPr b="1" sz="1800">
              <a:solidFill>
                <a:schemeClr val="dk1"/>
              </a:solidFill>
              <a:highlight>
                <a:schemeClr val="accent6"/>
              </a:highlight>
              <a:latin typeface="Helvetica Neue"/>
              <a:ea typeface="Helvetica Neue"/>
              <a:cs typeface="Helvetica Neue"/>
              <a:sym typeface="Helvetica Neue"/>
            </a:endParaRPr>
          </a:p>
          <a:p>
            <a:pPr indent="0" lvl="0" marL="0" rtl="0" algn="l">
              <a:spcBef>
                <a:spcPts val="0"/>
              </a:spcBef>
              <a:spcAft>
                <a:spcPts val="0"/>
              </a:spcAft>
              <a:buNone/>
            </a:pPr>
            <a:r>
              <a:t/>
            </a:r>
            <a:endParaRPr sz="2000">
              <a:solidFill>
                <a:schemeClr val="dk2"/>
              </a:solidFill>
              <a:latin typeface="Open Sans Medium"/>
              <a:ea typeface="Open Sans Medium"/>
              <a:cs typeface="Open Sans Medium"/>
              <a:sym typeface="Open Sans Medium"/>
            </a:endParaRPr>
          </a:p>
        </p:txBody>
      </p:sp>
      <p:pic>
        <p:nvPicPr>
          <p:cNvPr id="610" name="Google Shape;610;p36"/>
          <p:cNvPicPr preferRelativeResize="0"/>
          <p:nvPr/>
        </p:nvPicPr>
        <p:blipFill rotWithShape="1">
          <a:blip r:embed="rId4">
            <a:alphaModFix/>
          </a:blip>
          <a:srcRect b="12220" l="24277" r="23914" t="14556"/>
          <a:stretch/>
        </p:blipFill>
        <p:spPr>
          <a:xfrm>
            <a:off x="6042575" y="2425175"/>
            <a:ext cx="2351999" cy="1987451"/>
          </a:xfrm>
          <a:prstGeom prst="rect">
            <a:avLst/>
          </a:prstGeom>
          <a:noFill/>
          <a:ln>
            <a:noFill/>
          </a:ln>
        </p:spPr>
      </p:pic>
      <p:pic>
        <p:nvPicPr>
          <p:cNvPr id="611" name="Google Shape;611;p36"/>
          <p:cNvPicPr preferRelativeResize="0"/>
          <p:nvPr/>
        </p:nvPicPr>
        <p:blipFill rotWithShape="1">
          <a:blip r:embed="rId5">
            <a:alphaModFix/>
          </a:blip>
          <a:srcRect b="12349" l="24534" r="24983" t="25092"/>
          <a:stretch/>
        </p:blipFill>
        <p:spPr>
          <a:xfrm>
            <a:off x="3397500" y="2683843"/>
            <a:ext cx="2436127" cy="180498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5" name="Shape 615"/>
        <p:cNvGrpSpPr/>
        <p:nvPr/>
      </p:nvGrpSpPr>
      <p:grpSpPr>
        <a:xfrm>
          <a:off x="0" y="0"/>
          <a:ext cx="0" cy="0"/>
          <a:chOff x="0" y="0"/>
          <a:chExt cx="0" cy="0"/>
        </a:xfrm>
      </p:grpSpPr>
      <p:sp>
        <p:nvSpPr>
          <p:cNvPr id="616" name="Google Shape;616;p37"/>
          <p:cNvSpPr txBox="1"/>
          <p:nvPr>
            <p:ph type="title"/>
          </p:nvPr>
        </p:nvSpPr>
        <p:spPr>
          <a:xfrm>
            <a:off x="311700" y="4873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Piston Deployment: Piston </a:t>
            </a:r>
            <a:r>
              <a:rPr lang="en">
                <a:solidFill>
                  <a:srgbClr val="AF1F39"/>
                </a:solidFill>
              </a:rPr>
              <a:t>Mount</a:t>
            </a:r>
            <a:endParaRPr b="1">
              <a:solidFill>
                <a:srgbClr val="AF1F39"/>
              </a:solidFill>
              <a:latin typeface="Helvetica Neue"/>
              <a:ea typeface="Helvetica Neue"/>
              <a:cs typeface="Helvetica Neue"/>
              <a:sym typeface="Helvetica Neue"/>
            </a:endParaRPr>
          </a:p>
        </p:txBody>
      </p:sp>
      <p:sp>
        <p:nvSpPr>
          <p:cNvPr id="617" name="Google Shape;617;p37"/>
          <p:cNvSpPr txBox="1"/>
          <p:nvPr>
            <p:ph idx="1" type="body"/>
          </p:nvPr>
        </p:nvSpPr>
        <p:spPr>
          <a:xfrm>
            <a:off x="311700" y="1185325"/>
            <a:ext cx="5384100" cy="31986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Attaches Piston to MPT</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Piston screws into center of mount</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FEA</a:t>
            </a:r>
            <a:endParaRPr sz="1600">
              <a:solidFill>
                <a:srgbClr val="000000"/>
              </a:solidFill>
              <a:latin typeface="Open Sans"/>
              <a:ea typeface="Open Sans"/>
              <a:cs typeface="Open Sans"/>
              <a:sym typeface="Open Sans"/>
            </a:endParaRPr>
          </a:p>
          <a:p>
            <a:pPr indent="-330200" lvl="1" marL="1371600" rtl="0" algn="l">
              <a:spcBef>
                <a:spcPts val="0"/>
              </a:spcBef>
              <a:spcAft>
                <a:spcPts val="0"/>
              </a:spcAft>
              <a:buClr>
                <a:srgbClr val="000000"/>
              </a:buClr>
              <a:buSzPts val="1600"/>
              <a:buFont typeface="Open Sans"/>
              <a:buChar char="○"/>
            </a:pPr>
            <a:r>
              <a:rPr lang="en">
                <a:solidFill>
                  <a:srgbClr val="000000"/>
                </a:solidFill>
              </a:rPr>
              <a:t>Force: Piston actuation (250lb)</a:t>
            </a:r>
            <a:endParaRPr>
              <a:solidFill>
                <a:srgbClr val="000000"/>
              </a:solidFill>
            </a:endParaRPr>
          </a:p>
          <a:p>
            <a:pPr indent="-330200" lvl="1" marL="1371600" rtl="0" algn="l">
              <a:spcBef>
                <a:spcPts val="0"/>
              </a:spcBef>
              <a:spcAft>
                <a:spcPts val="0"/>
              </a:spcAft>
              <a:buClr>
                <a:srgbClr val="000000"/>
              </a:buClr>
              <a:buSzPts val="1600"/>
              <a:buChar char="○"/>
            </a:pPr>
            <a:r>
              <a:rPr lang="en">
                <a:solidFill>
                  <a:srgbClr val="000000"/>
                </a:solidFill>
              </a:rPr>
              <a:t>Fixed at outer holes</a:t>
            </a:r>
            <a:endParaRPr>
              <a:solidFill>
                <a:srgbClr val="000000"/>
              </a:solidFill>
            </a:endParaRPr>
          </a:p>
          <a:p>
            <a:pPr indent="-330200" lvl="1" marL="1371600" rtl="0" algn="l">
              <a:spcBef>
                <a:spcPts val="0"/>
              </a:spcBef>
              <a:spcAft>
                <a:spcPts val="0"/>
              </a:spcAft>
              <a:buClr>
                <a:srgbClr val="000000"/>
              </a:buClr>
              <a:buSzPts val="1600"/>
              <a:buChar char="○"/>
            </a:pPr>
            <a:r>
              <a:rPr lang="en">
                <a:solidFill>
                  <a:srgbClr val="000000"/>
                </a:solidFill>
              </a:rPr>
              <a:t>Safety Factor: 3</a:t>
            </a:r>
            <a:endParaRPr>
              <a:solidFill>
                <a:srgbClr val="000000"/>
              </a:solidFill>
            </a:endParaRPr>
          </a:p>
          <a:p>
            <a:pPr indent="0" lvl="0" marL="0" rtl="0" algn="l">
              <a:spcBef>
                <a:spcPts val="0"/>
              </a:spcBef>
              <a:spcAft>
                <a:spcPts val="0"/>
              </a:spcAft>
              <a:buNone/>
            </a:pPr>
            <a:r>
              <a:t/>
            </a:r>
            <a:endParaRPr sz="1600">
              <a:solidFill>
                <a:srgbClr val="000000"/>
              </a:solidFill>
              <a:latin typeface="Open Sans"/>
              <a:ea typeface="Open Sans"/>
              <a:cs typeface="Open Sans"/>
              <a:sym typeface="Open Sans"/>
            </a:endParaRPr>
          </a:p>
          <a:p>
            <a:pPr indent="0" lvl="0" marL="0" rtl="0" algn="l">
              <a:spcBef>
                <a:spcPts val="0"/>
              </a:spcBef>
              <a:spcAft>
                <a:spcPts val="0"/>
              </a:spcAft>
              <a:buNone/>
            </a:pPr>
            <a:r>
              <a:t/>
            </a:r>
            <a:endParaRPr sz="1600">
              <a:solidFill>
                <a:srgbClr val="000000"/>
              </a:solidFill>
              <a:latin typeface="Open Sans"/>
              <a:ea typeface="Open Sans"/>
              <a:cs typeface="Open Sans"/>
              <a:sym typeface="Open Sans"/>
            </a:endParaRPr>
          </a:p>
        </p:txBody>
      </p:sp>
      <p:sp>
        <p:nvSpPr>
          <p:cNvPr id="618" name="Google Shape;618;p3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19" name="Google Shape;619;p37"/>
          <p:cNvPicPr preferRelativeResize="0"/>
          <p:nvPr/>
        </p:nvPicPr>
        <p:blipFill>
          <a:blip r:embed="rId3">
            <a:alphaModFix/>
          </a:blip>
          <a:stretch>
            <a:fillRect/>
          </a:stretch>
        </p:blipFill>
        <p:spPr>
          <a:xfrm>
            <a:off x="4983550" y="1109125"/>
            <a:ext cx="3620176" cy="1504725"/>
          </a:xfrm>
          <a:prstGeom prst="rect">
            <a:avLst/>
          </a:prstGeom>
          <a:noFill/>
          <a:ln>
            <a:noFill/>
          </a:ln>
        </p:spPr>
      </p:pic>
      <p:pic>
        <p:nvPicPr>
          <p:cNvPr id="620" name="Google Shape;620;p37"/>
          <p:cNvPicPr preferRelativeResize="0"/>
          <p:nvPr/>
        </p:nvPicPr>
        <p:blipFill rotWithShape="1">
          <a:blip r:embed="rId4">
            <a:alphaModFix/>
          </a:blip>
          <a:srcRect b="23853" l="26841" r="26590" t="32648"/>
          <a:stretch/>
        </p:blipFill>
        <p:spPr>
          <a:xfrm>
            <a:off x="4453300" y="2867650"/>
            <a:ext cx="4258175" cy="217657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4" name="Shape 624"/>
        <p:cNvGrpSpPr/>
        <p:nvPr/>
      </p:nvGrpSpPr>
      <p:grpSpPr>
        <a:xfrm>
          <a:off x="0" y="0"/>
          <a:ext cx="0" cy="0"/>
          <a:chOff x="0" y="0"/>
          <a:chExt cx="0" cy="0"/>
        </a:xfrm>
      </p:grpSpPr>
      <p:sp>
        <p:nvSpPr>
          <p:cNvPr id="625" name="Google Shape;625;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Black Powder Well: Well Design</a:t>
            </a:r>
            <a:endParaRPr b="1">
              <a:solidFill>
                <a:srgbClr val="AF1F39"/>
              </a:solidFill>
              <a:latin typeface="Helvetica Neue"/>
              <a:ea typeface="Helvetica Neue"/>
              <a:cs typeface="Helvetica Neue"/>
              <a:sym typeface="Helvetica Neue"/>
            </a:endParaRPr>
          </a:p>
        </p:txBody>
      </p:sp>
      <p:sp>
        <p:nvSpPr>
          <p:cNvPr id="626" name="Google Shape;626;p38"/>
          <p:cNvSpPr txBox="1"/>
          <p:nvPr>
            <p:ph idx="1" type="body"/>
          </p:nvPr>
        </p:nvSpPr>
        <p:spPr>
          <a:xfrm>
            <a:off x="311700" y="1034625"/>
            <a:ext cx="5516400" cy="3349200"/>
          </a:xfrm>
          <a:prstGeom prst="rect">
            <a:avLst/>
          </a:prstGeom>
        </p:spPr>
        <p:txBody>
          <a:bodyPr anchorCtr="0" anchor="t" bIns="91425" lIns="91425" spcFirstLastPara="1" rIns="91425" wrap="square" tIns="91425">
            <a:normAutofit/>
          </a:bodyPr>
          <a:lstStyle/>
          <a:p>
            <a:pPr indent="-330200" lvl="0" marL="457200" rtl="0" algn="l">
              <a:lnSpc>
                <a:spcPct val="100000"/>
              </a:lnSpc>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On side to leave space for parachute and sit over strong part of bulkhead</a:t>
            </a:r>
            <a:r>
              <a:rPr lang="en" sz="1600">
                <a:solidFill>
                  <a:srgbClr val="000000"/>
                </a:solidFill>
                <a:latin typeface="Open Sans"/>
                <a:ea typeface="Open Sans"/>
                <a:cs typeface="Open Sans"/>
                <a:sym typeface="Open Sans"/>
              </a:rPr>
              <a:t> </a:t>
            </a:r>
            <a:endParaRPr sz="1600">
              <a:solidFill>
                <a:srgbClr val="000000"/>
              </a:solidFill>
              <a:latin typeface="Open Sans"/>
              <a:ea typeface="Open Sans"/>
              <a:cs typeface="Open Sans"/>
              <a:sym typeface="Open Sans"/>
            </a:endParaRPr>
          </a:p>
          <a:p>
            <a:pPr indent="-330200" lvl="0" marL="457200" rtl="0" algn="l">
              <a:lnSpc>
                <a:spcPct val="100000"/>
              </a:lnSpc>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G10 fiberglass </a:t>
            </a:r>
            <a:r>
              <a:rPr lang="en" sz="1600">
                <a:solidFill>
                  <a:srgbClr val="000000"/>
                </a:solidFill>
                <a:latin typeface="Open Sans"/>
                <a:ea typeface="Open Sans"/>
                <a:cs typeface="Open Sans"/>
                <a:sym typeface="Open Sans"/>
              </a:rPr>
              <a:t>plate to maintain pressure while minimizing mass</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Aluminum Alloy: 6061- T6 (SS)</a:t>
            </a:r>
            <a:endParaRPr sz="1600">
              <a:solidFill>
                <a:srgbClr val="000000"/>
              </a:solidFill>
              <a:latin typeface="Open Sans"/>
              <a:ea typeface="Open Sans"/>
              <a:cs typeface="Open Sans"/>
              <a:sym typeface="Open Sans"/>
            </a:endParaRPr>
          </a:p>
          <a:p>
            <a:pPr indent="-330200" lvl="0" marL="457200" rtl="0" algn="l">
              <a:lnSpc>
                <a:spcPct val="100000"/>
              </a:lnSpc>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Mass : 0.69 lbs </a:t>
            </a:r>
            <a:endParaRPr b="1" sz="1600">
              <a:solidFill>
                <a:srgbClr val="000000"/>
              </a:solidFill>
              <a:latin typeface="Open Sans"/>
              <a:ea typeface="Open Sans"/>
              <a:cs typeface="Open Sans"/>
              <a:sym typeface="Open Sans"/>
            </a:endParaRPr>
          </a:p>
        </p:txBody>
      </p:sp>
      <p:sp>
        <p:nvSpPr>
          <p:cNvPr id="627" name="Google Shape;627;p3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28" name="Google Shape;628;p38"/>
          <p:cNvPicPr preferRelativeResize="0"/>
          <p:nvPr/>
        </p:nvPicPr>
        <p:blipFill rotWithShape="1">
          <a:blip r:embed="rId3">
            <a:alphaModFix/>
          </a:blip>
          <a:srcRect b="38212" l="31948" r="30958" t="19869"/>
          <a:stretch/>
        </p:blipFill>
        <p:spPr>
          <a:xfrm>
            <a:off x="5665450" y="269500"/>
            <a:ext cx="2807001" cy="2664334"/>
          </a:xfrm>
          <a:prstGeom prst="rect">
            <a:avLst/>
          </a:prstGeom>
          <a:noFill/>
          <a:ln>
            <a:noFill/>
          </a:ln>
        </p:spPr>
      </p:pic>
      <p:pic>
        <p:nvPicPr>
          <p:cNvPr id="629" name="Google Shape;629;p38"/>
          <p:cNvPicPr preferRelativeResize="0"/>
          <p:nvPr/>
        </p:nvPicPr>
        <p:blipFill rotWithShape="1">
          <a:blip r:embed="rId4">
            <a:alphaModFix/>
          </a:blip>
          <a:srcRect b="0" l="13031" r="13589" t="0"/>
          <a:stretch/>
        </p:blipFill>
        <p:spPr>
          <a:xfrm rot="5400000">
            <a:off x="6051775" y="2743574"/>
            <a:ext cx="2034348" cy="25149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33" name="Shape 633"/>
        <p:cNvGrpSpPr/>
        <p:nvPr/>
      </p:nvGrpSpPr>
      <p:grpSpPr>
        <a:xfrm>
          <a:off x="0" y="0"/>
          <a:ext cx="0" cy="0"/>
          <a:chOff x="0" y="0"/>
          <a:chExt cx="0" cy="0"/>
        </a:xfrm>
      </p:grpSpPr>
      <p:sp>
        <p:nvSpPr>
          <p:cNvPr id="634" name="Google Shape;634;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Black Powder Well:  Black Powder Calculations</a:t>
            </a:r>
            <a:endParaRPr b="1">
              <a:solidFill>
                <a:srgbClr val="AF1F39"/>
              </a:solidFill>
              <a:latin typeface="Helvetica Neue"/>
              <a:ea typeface="Helvetica Neue"/>
              <a:cs typeface="Helvetica Neue"/>
              <a:sym typeface="Helvetica Neue"/>
            </a:endParaRPr>
          </a:p>
        </p:txBody>
      </p:sp>
      <p:sp>
        <p:nvSpPr>
          <p:cNvPr id="635" name="Google Shape;635;p3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36" name="Google Shape;636;p39"/>
          <p:cNvPicPr preferRelativeResize="0"/>
          <p:nvPr/>
        </p:nvPicPr>
        <p:blipFill>
          <a:blip r:embed="rId3">
            <a:alphaModFix/>
          </a:blip>
          <a:stretch>
            <a:fillRect/>
          </a:stretch>
        </p:blipFill>
        <p:spPr>
          <a:xfrm>
            <a:off x="569552" y="1727499"/>
            <a:ext cx="8004898" cy="1963450"/>
          </a:xfrm>
          <a:prstGeom prst="rect">
            <a:avLst/>
          </a:prstGeom>
          <a:noFill/>
          <a:ln>
            <a:noFill/>
          </a:ln>
        </p:spPr>
      </p:pic>
      <p:sp>
        <p:nvSpPr>
          <p:cNvPr id="637" name="Google Shape;637;p39"/>
          <p:cNvSpPr txBox="1"/>
          <p:nvPr/>
        </p:nvSpPr>
        <p:spPr>
          <a:xfrm>
            <a:off x="569550" y="4233425"/>
            <a:ext cx="4241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rPr>
              <a:t>https://www.insanerocketry.com/blackpowder.html</a:t>
            </a:r>
            <a:endParaRPr sz="1000">
              <a:solidFill>
                <a:schemeClr val="dk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1" name="Shape 641"/>
        <p:cNvGrpSpPr/>
        <p:nvPr/>
      </p:nvGrpSpPr>
      <p:grpSpPr>
        <a:xfrm>
          <a:off x="0" y="0"/>
          <a:ext cx="0" cy="0"/>
          <a:chOff x="0" y="0"/>
          <a:chExt cx="0" cy="0"/>
        </a:xfrm>
      </p:grpSpPr>
      <p:sp>
        <p:nvSpPr>
          <p:cNvPr id="642" name="Google Shape;642;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Black Powder Well: Bulkhead</a:t>
            </a:r>
            <a:endParaRPr b="1">
              <a:solidFill>
                <a:srgbClr val="AF1F39"/>
              </a:solidFill>
              <a:latin typeface="Helvetica Neue"/>
              <a:ea typeface="Helvetica Neue"/>
              <a:cs typeface="Helvetica Neue"/>
              <a:sym typeface="Helvetica Neue"/>
            </a:endParaRPr>
          </a:p>
        </p:txBody>
      </p:sp>
      <p:sp>
        <p:nvSpPr>
          <p:cNvPr id="643" name="Google Shape;643;p40"/>
          <p:cNvSpPr txBox="1"/>
          <p:nvPr>
            <p:ph idx="1" type="body"/>
          </p:nvPr>
        </p:nvSpPr>
        <p:spPr>
          <a:xfrm>
            <a:off x="311700" y="1034625"/>
            <a:ext cx="4578900" cy="35460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Clr>
                <a:srgbClr val="000000"/>
              </a:buClr>
              <a:buSzPts val="1800"/>
              <a:buFont typeface="Helvetica Neue"/>
              <a:buChar char="●"/>
            </a:pPr>
            <a:r>
              <a:rPr lang="en" sz="1800">
                <a:solidFill>
                  <a:srgbClr val="000000"/>
                </a:solidFill>
                <a:latin typeface="Helvetica Neue"/>
                <a:ea typeface="Helvetica Neue"/>
                <a:cs typeface="Helvetica Neue"/>
                <a:sym typeface="Helvetica Neue"/>
              </a:rPr>
              <a:t>Purpose: Withstands forces &amp; keeps components in place </a:t>
            </a:r>
            <a:endParaRPr sz="1800">
              <a:solidFill>
                <a:srgbClr val="000000"/>
              </a:solidFill>
              <a:latin typeface="Helvetica Neue"/>
              <a:ea typeface="Helvetica Neue"/>
              <a:cs typeface="Helvetica Neue"/>
              <a:sym typeface="Helvetica Neue"/>
            </a:endParaRPr>
          </a:p>
          <a:p>
            <a:pPr indent="-342900" lvl="0" marL="457200" rtl="0" algn="l">
              <a:spcBef>
                <a:spcPts val="0"/>
              </a:spcBef>
              <a:spcAft>
                <a:spcPts val="0"/>
              </a:spcAft>
              <a:buClr>
                <a:srgbClr val="000000"/>
              </a:buClr>
              <a:buSzPts val="1800"/>
              <a:buFont typeface="Helvetica Neue"/>
              <a:buChar char="●"/>
            </a:pPr>
            <a:r>
              <a:rPr lang="en" sz="1800">
                <a:solidFill>
                  <a:srgbClr val="000000"/>
                </a:solidFill>
                <a:latin typeface="Helvetica Neue"/>
                <a:ea typeface="Helvetica Neue"/>
                <a:cs typeface="Helvetica Neue"/>
                <a:sym typeface="Helvetica Neue"/>
              </a:rPr>
              <a:t>Screws into fiberglass plate, charge well, and mission package tube</a:t>
            </a:r>
            <a:endParaRPr sz="1800">
              <a:solidFill>
                <a:srgbClr val="000000"/>
              </a:solidFill>
              <a:latin typeface="Helvetica Neue"/>
              <a:ea typeface="Helvetica Neue"/>
              <a:cs typeface="Helvetica Neue"/>
              <a:sym typeface="Helvetica Neue"/>
            </a:endParaRPr>
          </a:p>
          <a:p>
            <a:pPr indent="-342900" lvl="0" marL="457200" rtl="0" algn="l">
              <a:spcBef>
                <a:spcPts val="0"/>
              </a:spcBef>
              <a:spcAft>
                <a:spcPts val="0"/>
              </a:spcAft>
              <a:buClr>
                <a:srgbClr val="000000"/>
              </a:buClr>
              <a:buSzPts val="1800"/>
              <a:buFont typeface="Helvetica Neue"/>
              <a:buChar char="●"/>
            </a:pPr>
            <a:r>
              <a:rPr lang="en" sz="1800">
                <a:solidFill>
                  <a:srgbClr val="000000"/>
                </a:solidFill>
                <a:latin typeface="Helvetica Neue"/>
                <a:ea typeface="Helvetica Neue"/>
                <a:cs typeface="Helvetica Neue"/>
                <a:sym typeface="Helvetica Neue"/>
              </a:rPr>
              <a:t>Aluminum Alloy: 6061- T6 (SS)</a:t>
            </a:r>
            <a:endParaRPr sz="1800">
              <a:solidFill>
                <a:srgbClr val="000000"/>
              </a:solidFill>
              <a:latin typeface="Helvetica Neue"/>
              <a:ea typeface="Helvetica Neue"/>
              <a:cs typeface="Helvetica Neue"/>
              <a:sym typeface="Helvetica Neue"/>
            </a:endParaRPr>
          </a:p>
          <a:p>
            <a:pPr indent="-342900" lvl="0" marL="457200" rtl="0" algn="l">
              <a:spcBef>
                <a:spcPts val="0"/>
              </a:spcBef>
              <a:spcAft>
                <a:spcPts val="0"/>
              </a:spcAft>
              <a:buClr>
                <a:srgbClr val="000000"/>
              </a:buClr>
              <a:buSzPts val="1800"/>
              <a:buFont typeface="Helvetica Neue"/>
              <a:buChar char="●"/>
            </a:pPr>
            <a:r>
              <a:rPr b="1" lang="en" sz="1800">
                <a:solidFill>
                  <a:srgbClr val="000000"/>
                </a:solidFill>
                <a:latin typeface="Helvetica Neue"/>
                <a:ea typeface="Helvetica Neue"/>
                <a:cs typeface="Helvetica Neue"/>
                <a:sym typeface="Helvetica Neue"/>
              </a:rPr>
              <a:t>Mass: 0.49 lbs</a:t>
            </a:r>
            <a:endParaRPr b="1" sz="1800">
              <a:solidFill>
                <a:srgbClr val="000000"/>
              </a:solidFill>
              <a:latin typeface="Helvetica Neue"/>
              <a:ea typeface="Helvetica Neue"/>
              <a:cs typeface="Helvetica Neue"/>
              <a:sym typeface="Helvetica Neue"/>
            </a:endParaRPr>
          </a:p>
          <a:p>
            <a:pPr indent="0" lvl="0" marL="0" rtl="0" algn="l">
              <a:spcBef>
                <a:spcPts val="0"/>
              </a:spcBef>
              <a:spcAft>
                <a:spcPts val="0"/>
              </a:spcAft>
              <a:buNone/>
            </a:pPr>
            <a:r>
              <a:t/>
            </a:r>
            <a:endParaRPr sz="1800">
              <a:solidFill>
                <a:srgbClr val="000000"/>
              </a:solidFill>
              <a:latin typeface="Helvetica Neue"/>
              <a:ea typeface="Helvetica Neue"/>
              <a:cs typeface="Helvetica Neue"/>
              <a:sym typeface="Helvetica Neue"/>
            </a:endParaRPr>
          </a:p>
          <a:p>
            <a:pPr indent="-342900" lvl="0" marL="457200" rtl="0" algn="l">
              <a:spcBef>
                <a:spcPts val="0"/>
              </a:spcBef>
              <a:spcAft>
                <a:spcPts val="0"/>
              </a:spcAft>
              <a:buClr>
                <a:srgbClr val="000000"/>
              </a:buClr>
              <a:buSzPts val="1800"/>
              <a:buFont typeface="Helvetica Neue"/>
              <a:buChar char="●"/>
            </a:pPr>
            <a:r>
              <a:rPr lang="en" sz="1800">
                <a:solidFill>
                  <a:srgbClr val="000000"/>
                </a:solidFill>
                <a:latin typeface="Helvetica Neue"/>
                <a:ea typeface="Helvetica Neue"/>
                <a:cs typeface="Helvetica Neue"/>
                <a:sym typeface="Helvetica Neue"/>
              </a:rPr>
              <a:t>Conducted FEA for g-forces (top) and pressure of black powder combustion (bottom)</a:t>
            </a:r>
            <a:endParaRPr sz="1800">
              <a:solidFill>
                <a:srgbClr val="000000"/>
              </a:solidFill>
              <a:latin typeface="Helvetica Neue"/>
              <a:ea typeface="Helvetica Neue"/>
              <a:cs typeface="Helvetica Neue"/>
              <a:sym typeface="Helvetica Neue"/>
            </a:endParaRPr>
          </a:p>
          <a:p>
            <a:pPr indent="-342900" lvl="1" marL="914400" rtl="0" algn="l">
              <a:spcBef>
                <a:spcPts val="0"/>
              </a:spcBef>
              <a:spcAft>
                <a:spcPts val="0"/>
              </a:spcAft>
              <a:buClr>
                <a:srgbClr val="000000"/>
              </a:buClr>
              <a:buSzPts val="1800"/>
              <a:buFont typeface="Helvetica Neue"/>
              <a:buChar char="○"/>
            </a:pPr>
            <a:r>
              <a:rPr lang="en" sz="1800">
                <a:solidFill>
                  <a:srgbClr val="000000"/>
                </a:solidFill>
                <a:latin typeface="Helvetica Neue"/>
                <a:ea typeface="Helvetica Neue"/>
                <a:cs typeface="Helvetica Neue"/>
                <a:sym typeface="Helvetica Neue"/>
              </a:rPr>
              <a:t>Safety Factor: 16</a:t>
            </a:r>
            <a:endParaRPr sz="1800">
              <a:solidFill>
                <a:srgbClr val="000000"/>
              </a:solidFill>
              <a:latin typeface="Helvetica Neue"/>
              <a:ea typeface="Helvetica Neue"/>
              <a:cs typeface="Helvetica Neue"/>
              <a:sym typeface="Helvetica Neue"/>
            </a:endParaRPr>
          </a:p>
        </p:txBody>
      </p:sp>
      <p:sp>
        <p:nvSpPr>
          <p:cNvPr id="644" name="Google Shape;644;p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45" name="Google Shape;645;p40"/>
          <p:cNvPicPr preferRelativeResize="0"/>
          <p:nvPr/>
        </p:nvPicPr>
        <p:blipFill>
          <a:blip r:embed="rId3">
            <a:alphaModFix/>
          </a:blip>
          <a:stretch>
            <a:fillRect/>
          </a:stretch>
        </p:blipFill>
        <p:spPr>
          <a:xfrm>
            <a:off x="5174196" y="445024"/>
            <a:ext cx="3846950" cy="2149647"/>
          </a:xfrm>
          <a:prstGeom prst="rect">
            <a:avLst/>
          </a:prstGeom>
          <a:noFill/>
          <a:ln>
            <a:noFill/>
          </a:ln>
        </p:spPr>
      </p:pic>
      <p:pic>
        <p:nvPicPr>
          <p:cNvPr id="646" name="Google Shape;646;p40"/>
          <p:cNvPicPr preferRelativeResize="0"/>
          <p:nvPr/>
        </p:nvPicPr>
        <p:blipFill>
          <a:blip r:embed="rId4">
            <a:alphaModFix/>
          </a:blip>
          <a:stretch>
            <a:fillRect/>
          </a:stretch>
        </p:blipFill>
        <p:spPr>
          <a:xfrm>
            <a:off x="5174200" y="2800975"/>
            <a:ext cx="3846951" cy="1951692"/>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50" name="Shape 650"/>
        <p:cNvGrpSpPr/>
        <p:nvPr/>
      </p:nvGrpSpPr>
      <p:grpSpPr>
        <a:xfrm>
          <a:off x="0" y="0"/>
          <a:ext cx="0" cy="0"/>
          <a:chOff x="0" y="0"/>
          <a:chExt cx="0" cy="0"/>
        </a:xfrm>
      </p:grpSpPr>
      <p:pic>
        <p:nvPicPr>
          <p:cNvPr id="651" name="Google Shape;651;p41"/>
          <p:cNvPicPr preferRelativeResize="0"/>
          <p:nvPr/>
        </p:nvPicPr>
        <p:blipFill>
          <a:blip r:embed="rId3">
            <a:alphaModFix/>
          </a:blip>
          <a:stretch>
            <a:fillRect/>
          </a:stretch>
        </p:blipFill>
        <p:spPr>
          <a:xfrm>
            <a:off x="2828202" y="2584590"/>
            <a:ext cx="3049150" cy="2558910"/>
          </a:xfrm>
          <a:prstGeom prst="rect">
            <a:avLst/>
          </a:prstGeom>
          <a:noFill/>
          <a:ln>
            <a:noFill/>
          </a:ln>
        </p:spPr>
      </p:pic>
      <p:sp>
        <p:nvSpPr>
          <p:cNvPr id="652" name="Google Shape;652;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Staging Cone</a:t>
            </a:r>
            <a:endParaRPr b="1">
              <a:solidFill>
                <a:srgbClr val="AF1F39"/>
              </a:solidFill>
              <a:latin typeface="Helvetica Neue"/>
              <a:ea typeface="Helvetica Neue"/>
              <a:cs typeface="Helvetica Neue"/>
              <a:sym typeface="Helvetica Neue"/>
            </a:endParaRPr>
          </a:p>
        </p:txBody>
      </p:sp>
      <p:sp>
        <p:nvSpPr>
          <p:cNvPr id="653" name="Google Shape;653;p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54" name="Google Shape;654;p41"/>
          <p:cNvSpPr txBox="1"/>
          <p:nvPr>
            <p:ph idx="1" type="body"/>
          </p:nvPr>
        </p:nvSpPr>
        <p:spPr>
          <a:xfrm>
            <a:off x="311700" y="1308875"/>
            <a:ext cx="4275600" cy="17253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chemeClr val="accent2"/>
              </a:buClr>
              <a:buSzPts val="1600"/>
              <a:buFont typeface="Open Sans"/>
              <a:buChar char="●"/>
            </a:pPr>
            <a:r>
              <a:rPr lang="en" sz="1600">
                <a:solidFill>
                  <a:schemeClr val="accent2"/>
                </a:solidFill>
                <a:latin typeface="Open Sans"/>
                <a:ea typeface="Open Sans"/>
                <a:cs typeface="Open Sans"/>
                <a:sym typeface="Open Sans"/>
              </a:rPr>
              <a:t>Staging cone is the transition between booster and sustainer</a:t>
            </a:r>
            <a:endParaRPr sz="1600">
              <a:solidFill>
                <a:schemeClr val="accent2"/>
              </a:solidFill>
              <a:latin typeface="Open Sans"/>
              <a:ea typeface="Open Sans"/>
              <a:cs typeface="Open Sans"/>
              <a:sym typeface="Open Sans"/>
            </a:endParaRPr>
          </a:p>
          <a:p>
            <a:pPr indent="-330200" lvl="0" marL="457200" rtl="0" algn="l">
              <a:spcBef>
                <a:spcPts val="0"/>
              </a:spcBef>
              <a:spcAft>
                <a:spcPts val="0"/>
              </a:spcAft>
              <a:buClr>
                <a:schemeClr val="accent2"/>
              </a:buClr>
              <a:buSzPts val="1600"/>
              <a:buFont typeface="Open Sans"/>
              <a:buChar char="●"/>
            </a:pPr>
            <a:r>
              <a:rPr lang="en" sz="1600">
                <a:solidFill>
                  <a:schemeClr val="accent2"/>
                </a:solidFill>
                <a:latin typeface="Open Sans"/>
                <a:ea typeface="Open Sans"/>
                <a:cs typeface="Open Sans"/>
                <a:sym typeface="Open Sans"/>
              </a:rPr>
              <a:t>The curve of the cone matches the inner bell shape of the sustainer nozzle</a:t>
            </a:r>
            <a:endParaRPr sz="1600">
              <a:solidFill>
                <a:schemeClr val="accent2"/>
              </a:solidFill>
              <a:latin typeface="Open Sans"/>
              <a:ea typeface="Open Sans"/>
              <a:cs typeface="Open Sans"/>
              <a:sym typeface="Open Sans"/>
            </a:endParaRPr>
          </a:p>
        </p:txBody>
      </p:sp>
      <p:pic>
        <p:nvPicPr>
          <p:cNvPr id="655" name="Google Shape;655;p41"/>
          <p:cNvPicPr preferRelativeResize="0"/>
          <p:nvPr/>
        </p:nvPicPr>
        <p:blipFill>
          <a:blip r:embed="rId4">
            <a:alphaModFix/>
          </a:blip>
          <a:stretch>
            <a:fillRect/>
          </a:stretch>
        </p:blipFill>
        <p:spPr>
          <a:xfrm>
            <a:off x="5784338" y="673850"/>
            <a:ext cx="2304862" cy="1804525"/>
          </a:xfrm>
          <a:prstGeom prst="rect">
            <a:avLst/>
          </a:prstGeom>
          <a:noFill/>
          <a:ln>
            <a:noFill/>
          </a:ln>
        </p:spPr>
      </p:pic>
      <p:cxnSp>
        <p:nvCxnSpPr>
          <p:cNvPr id="656" name="Google Shape;656;p41"/>
          <p:cNvCxnSpPr/>
          <p:nvPr/>
        </p:nvCxnSpPr>
        <p:spPr>
          <a:xfrm flipH="1" rot="10800000">
            <a:off x="2739200" y="4130025"/>
            <a:ext cx="1273200" cy="548100"/>
          </a:xfrm>
          <a:prstGeom prst="straightConnector1">
            <a:avLst/>
          </a:prstGeom>
          <a:noFill/>
          <a:ln cap="flat" cmpd="sng" w="19050">
            <a:solidFill>
              <a:srgbClr val="AF1F39"/>
            </a:solidFill>
            <a:prstDash val="solid"/>
            <a:round/>
            <a:headEnd len="med" w="med" type="none"/>
            <a:tailEnd len="med" w="med" type="triangle"/>
          </a:ln>
        </p:spPr>
      </p:cxnSp>
      <p:sp>
        <p:nvSpPr>
          <p:cNvPr id="657" name="Google Shape;657;p41"/>
          <p:cNvSpPr/>
          <p:nvPr/>
        </p:nvSpPr>
        <p:spPr>
          <a:xfrm>
            <a:off x="1263500" y="4130025"/>
            <a:ext cx="1475700" cy="792600"/>
          </a:xfrm>
          <a:prstGeom prst="rect">
            <a:avLst/>
          </a:prstGeom>
          <a:noFill/>
          <a:ln cap="flat" cmpd="sng" w="9525">
            <a:solidFill>
              <a:srgbClr val="AF1F3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eye bolt (recovery attachment)</a:t>
            </a:r>
            <a:endParaRPr>
              <a:latin typeface="Open Sans Medium"/>
              <a:ea typeface="Open Sans Medium"/>
              <a:cs typeface="Open Sans Medium"/>
              <a:sym typeface="Open Sans Medium"/>
            </a:endParaRPr>
          </a:p>
        </p:txBody>
      </p:sp>
      <p:cxnSp>
        <p:nvCxnSpPr>
          <p:cNvPr id="658" name="Google Shape;658;p41"/>
          <p:cNvCxnSpPr/>
          <p:nvPr/>
        </p:nvCxnSpPr>
        <p:spPr>
          <a:xfrm rot="10800000">
            <a:off x="5332325" y="3463900"/>
            <a:ext cx="775800" cy="0"/>
          </a:xfrm>
          <a:prstGeom prst="straightConnector1">
            <a:avLst/>
          </a:prstGeom>
          <a:noFill/>
          <a:ln cap="flat" cmpd="sng" w="19050">
            <a:solidFill>
              <a:srgbClr val="AF1F39"/>
            </a:solidFill>
            <a:prstDash val="solid"/>
            <a:round/>
            <a:headEnd len="med" w="med" type="none"/>
            <a:tailEnd len="med" w="med" type="triangle"/>
          </a:ln>
        </p:spPr>
      </p:cxnSp>
      <p:sp>
        <p:nvSpPr>
          <p:cNvPr id="659" name="Google Shape;659;p41"/>
          <p:cNvSpPr/>
          <p:nvPr/>
        </p:nvSpPr>
        <p:spPr>
          <a:xfrm>
            <a:off x="6108125" y="3189850"/>
            <a:ext cx="1349100" cy="548100"/>
          </a:xfrm>
          <a:prstGeom prst="rect">
            <a:avLst/>
          </a:prstGeom>
          <a:noFill/>
          <a:ln cap="flat" cmpd="sng" w="9525">
            <a:solidFill>
              <a:srgbClr val="AF1F3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sustainer nozzle</a:t>
            </a:r>
            <a:endParaRPr>
              <a:latin typeface="Open Sans Medium"/>
              <a:ea typeface="Open Sans Medium"/>
              <a:cs typeface="Open Sans Medium"/>
              <a:sym typeface="Open Sans Medium"/>
            </a:endParaRPr>
          </a:p>
        </p:txBody>
      </p:sp>
      <p:cxnSp>
        <p:nvCxnSpPr>
          <p:cNvPr id="660" name="Google Shape;660;p41"/>
          <p:cNvCxnSpPr/>
          <p:nvPr/>
        </p:nvCxnSpPr>
        <p:spPr>
          <a:xfrm rot="10800000">
            <a:off x="4666250" y="4467350"/>
            <a:ext cx="1028700" cy="16800"/>
          </a:xfrm>
          <a:prstGeom prst="straightConnector1">
            <a:avLst/>
          </a:prstGeom>
          <a:noFill/>
          <a:ln cap="flat" cmpd="sng" w="19050">
            <a:solidFill>
              <a:srgbClr val="AF1F39"/>
            </a:solidFill>
            <a:prstDash val="solid"/>
            <a:round/>
            <a:headEnd len="med" w="med" type="none"/>
            <a:tailEnd len="med" w="med" type="triangle"/>
          </a:ln>
        </p:spPr>
      </p:cxnSp>
      <p:sp>
        <p:nvSpPr>
          <p:cNvPr id="661" name="Google Shape;661;p41"/>
          <p:cNvSpPr/>
          <p:nvPr/>
        </p:nvSpPr>
        <p:spPr>
          <a:xfrm>
            <a:off x="5694950" y="4193325"/>
            <a:ext cx="1779300" cy="666000"/>
          </a:xfrm>
          <a:prstGeom prst="rect">
            <a:avLst/>
          </a:prstGeom>
          <a:noFill/>
          <a:ln cap="flat" cmpd="sng" w="9525">
            <a:solidFill>
              <a:srgbClr val="AF1F3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staging cone</a:t>
            </a:r>
            <a:endParaRPr>
              <a:latin typeface="Open Sans Medium"/>
              <a:ea typeface="Open Sans Medium"/>
              <a:cs typeface="Open Sans Medium"/>
              <a:sym typeface="Open Sans Medium"/>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Vehicle</a:t>
            </a:r>
            <a:r>
              <a:rPr lang="en">
                <a:solidFill>
                  <a:srgbClr val="AF1F39"/>
                </a:solidFill>
              </a:rPr>
              <a:t> Overview</a:t>
            </a:r>
            <a:endParaRPr>
              <a:solidFill>
                <a:srgbClr val="AF1F39"/>
              </a:solidFill>
            </a:endParaRPr>
          </a:p>
        </p:txBody>
      </p:sp>
      <p:sp>
        <p:nvSpPr>
          <p:cNvPr id="71" name="Google Shape;71;p15"/>
          <p:cNvSpPr txBox="1"/>
          <p:nvPr>
            <p:ph idx="1" type="body"/>
          </p:nvPr>
        </p:nvSpPr>
        <p:spPr>
          <a:xfrm>
            <a:off x="311700" y="1152475"/>
            <a:ext cx="8520600" cy="2798400"/>
          </a:xfrm>
          <a:prstGeom prst="rect">
            <a:avLst/>
          </a:prstGeom>
        </p:spPr>
        <p:txBody>
          <a:bodyPr anchorCtr="0" anchor="t" bIns="91425" lIns="91425" spcFirstLastPara="1" rIns="91425" wrap="square" tIns="91425">
            <a:normAutofit lnSpcReduction="20000"/>
          </a:bodyPr>
          <a:lstStyle/>
          <a:p>
            <a:pPr indent="-355600" lvl="0" marL="457200" rtl="0" algn="l">
              <a:spcBef>
                <a:spcPts val="0"/>
              </a:spcBef>
              <a:spcAft>
                <a:spcPts val="0"/>
              </a:spcAft>
              <a:buSzPts val="2000"/>
              <a:buChar char="●"/>
            </a:pPr>
            <a:r>
              <a:rPr lang="en"/>
              <a:t>Two-stage rocket</a:t>
            </a:r>
            <a:endParaRPr/>
          </a:p>
          <a:p>
            <a:pPr indent="-355600" lvl="0" marL="457200" rtl="0" algn="l">
              <a:spcBef>
                <a:spcPts val="0"/>
              </a:spcBef>
              <a:spcAft>
                <a:spcPts val="0"/>
              </a:spcAft>
              <a:buSzPts val="2000"/>
              <a:buChar char="●"/>
            </a:pPr>
            <a:r>
              <a:rPr lang="en"/>
              <a:t>15.5 ft long, 6.17 in diameter</a:t>
            </a:r>
            <a:endParaRPr/>
          </a:p>
          <a:p>
            <a:pPr indent="-330200" lvl="1" marL="914400" rtl="0" algn="l">
              <a:spcBef>
                <a:spcPts val="0"/>
              </a:spcBef>
              <a:spcAft>
                <a:spcPts val="0"/>
              </a:spcAft>
              <a:buSzPts val="1600"/>
              <a:buChar char="○"/>
            </a:pPr>
            <a:r>
              <a:rPr lang="en"/>
              <a:t>Sustainer: 10 ft</a:t>
            </a:r>
            <a:endParaRPr/>
          </a:p>
          <a:p>
            <a:pPr indent="-330200" lvl="1" marL="914400" rtl="0" algn="l">
              <a:spcBef>
                <a:spcPts val="0"/>
              </a:spcBef>
              <a:spcAft>
                <a:spcPts val="0"/>
              </a:spcAft>
              <a:buSzPts val="1600"/>
              <a:buChar char="○"/>
            </a:pPr>
            <a:r>
              <a:rPr lang="en"/>
              <a:t>Booster: 5.5 ft</a:t>
            </a:r>
            <a:endParaRPr/>
          </a:p>
          <a:p>
            <a:pPr indent="-355600" lvl="0" marL="457200" rtl="0" algn="l">
              <a:spcBef>
                <a:spcPts val="0"/>
              </a:spcBef>
              <a:spcAft>
                <a:spcPts val="0"/>
              </a:spcAft>
              <a:buSzPts val="2000"/>
              <a:buChar char="●"/>
            </a:pPr>
            <a:r>
              <a:rPr lang="en"/>
              <a:t>160 lb loaded mass</a:t>
            </a:r>
            <a:endParaRPr/>
          </a:p>
          <a:p>
            <a:pPr indent="-330200" lvl="1" marL="914400" rtl="0" algn="l">
              <a:spcBef>
                <a:spcPts val="0"/>
              </a:spcBef>
              <a:spcAft>
                <a:spcPts val="0"/>
              </a:spcAft>
              <a:buSzPts val="1600"/>
              <a:buChar char="○"/>
            </a:pPr>
            <a:r>
              <a:rPr lang="en"/>
              <a:t>Sustainer: 76 lb</a:t>
            </a:r>
            <a:endParaRPr/>
          </a:p>
          <a:p>
            <a:pPr indent="-330200" lvl="1" marL="914400" rtl="0" algn="l">
              <a:spcBef>
                <a:spcPts val="0"/>
              </a:spcBef>
              <a:spcAft>
                <a:spcPts val="0"/>
              </a:spcAft>
              <a:buSzPts val="1600"/>
              <a:buChar char="○"/>
            </a:pPr>
            <a:r>
              <a:rPr lang="en"/>
              <a:t>Booster: 84 lb </a:t>
            </a:r>
            <a:endParaRPr/>
          </a:p>
          <a:p>
            <a:pPr indent="-355600" lvl="0" marL="457200" rtl="0" algn="l">
              <a:spcBef>
                <a:spcPts val="0"/>
              </a:spcBef>
              <a:spcAft>
                <a:spcPts val="0"/>
              </a:spcAft>
              <a:buSzPts val="2000"/>
              <a:buChar char="●"/>
            </a:pPr>
            <a:r>
              <a:rPr lang="en"/>
              <a:t>N-class sustainer on O-class booster</a:t>
            </a:r>
            <a:endParaRPr/>
          </a:p>
          <a:p>
            <a:pPr indent="-355600" lvl="0" marL="457200" rtl="0" algn="l">
              <a:spcBef>
                <a:spcPts val="0"/>
              </a:spcBef>
              <a:spcAft>
                <a:spcPts val="0"/>
              </a:spcAft>
              <a:buSzPts val="2000"/>
              <a:buChar char="●"/>
            </a:pPr>
            <a:r>
              <a:rPr lang="en"/>
              <a:t>Predicted apogee: 30,721 ft AGL</a:t>
            </a:r>
            <a:endParaRPr/>
          </a:p>
          <a:p>
            <a:pPr indent="-330200" lvl="1" marL="914400" rtl="0" algn="l">
              <a:spcBef>
                <a:spcPts val="0"/>
              </a:spcBef>
              <a:spcAft>
                <a:spcPts val="0"/>
              </a:spcAft>
              <a:buSzPts val="1600"/>
              <a:buChar char="○"/>
            </a:pPr>
            <a:r>
              <a:rPr lang="en"/>
              <a:t>Ground level: 4600 ft MSL</a:t>
            </a:r>
            <a:endParaRPr/>
          </a:p>
        </p:txBody>
      </p:sp>
      <p:sp>
        <p:nvSpPr>
          <p:cNvPr id="72" name="Google Shape;72;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3" name="Google Shape;73;p15"/>
          <p:cNvPicPr preferRelativeResize="0"/>
          <p:nvPr/>
        </p:nvPicPr>
        <p:blipFill>
          <a:blip r:embed="rId3">
            <a:alphaModFix/>
          </a:blip>
          <a:stretch>
            <a:fillRect/>
          </a:stretch>
        </p:blipFill>
        <p:spPr>
          <a:xfrm>
            <a:off x="739313" y="3912150"/>
            <a:ext cx="7665374" cy="106345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5" name="Shape 665"/>
        <p:cNvGrpSpPr/>
        <p:nvPr/>
      </p:nvGrpSpPr>
      <p:grpSpPr>
        <a:xfrm>
          <a:off x="0" y="0"/>
          <a:ext cx="0" cy="0"/>
          <a:chOff x="0" y="0"/>
          <a:chExt cx="0" cy="0"/>
        </a:xfrm>
      </p:grpSpPr>
      <p:sp>
        <p:nvSpPr>
          <p:cNvPr id="666" name="Google Shape;666;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Staging Cone</a:t>
            </a:r>
            <a:endParaRPr>
              <a:solidFill>
                <a:srgbClr val="AF1F39"/>
              </a:solidFill>
            </a:endParaRPr>
          </a:p>
        </p:txBody>
      </p:sp>
      <p:sp>
        <p:nvSpPr>
          <p:cNvPr id="667" name="Google Shape;667;p4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68" name="Google Shape;668;p42"/>
          <p:cNvPicPr preferRelativeResize="0"/>
          <p:nvPr/>
        </p:nvPicPr>
        <p:blipFill>
          <a:blip r:embed="rId3">
            <a:alphaModFix/>
          </a:blip>
          <a:stretch>
            <a:fillRect/>
          </a:stretch>
        </p:blipFill>
        <p:spPr>
          <a:xfrm>
            <a:off x="4342200" y="1180650"/>
            <a:ext cx="3970327" cy="2782199"/>
          </a:xfrm>
          <a:prstGeom prst="rect">
            <a:avLst/>
          </a:prstGeom>
          <a:noFill/>
          <a:ln>
            <a:noFill/>
          </a:ln>
        </p:spPr>
      </p:pic>
      <p:sp>
        <p:nvSpPr>
          <p:cNvPr id="669" name="Google Shape;669;p42"/>
          <p:cNvSpPr txBox="1"/>
          <p:nvPr/>
        </p:nvSpPr>
        <p:spPr>
          <a:xfrm>
            <a:off x="311700" y="1366275"/>
            <a:ext cx="3431700" cy="252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Open Sans Medium"/>
                <a:ea typeface="Open Sans Medium"/>
                <a:cs typeface="Open Sans Medium"/>
                <a:sym typeface="Open Sans Medium"/>
              </a:rPr>
              <a:t>Forces:</a:t>
            </a:r>
            <a:endParaRPr sz="1600">
              <a:latin typeface="Open Sans Medium"/>
              <a:ea typeface="Open Sans Medium"/>
              <a:cs typeface="Open Sans Medium"/>
              <a:sym typeface="Open Sans Medium"/>
            </a:endParaRPr>
          </a:p>
          <a:p>
            <a:pPr indent="-330200" lvl="0" marL="457200" rtl="0" algn="l">
              <a:spcBef>
                <a:spcPts val="0"/>
              </a:spcBef>
              <a:spcAft>
                <a:spcPts val="0"/>
              </a:spcAft>
              <a:buSzPts val="1600"/>
              <a:buFont typeface="Open Sans Medium"/>
              <a:buChar char="●"/>
            </a:pPr>
            <a:r>
              <a:rPr lang="en" sz="1600">
                <a:latin typeface="Open Sans Medium"/>
                <a:ea typeface="Open Sans Medium"/>
                <a:cs typeface="Open Sans Medium"/>
                <a:sym typeface="Open Sans Medium"/>
              </a:rPr>
              <a:t>1090 lbf down on lip</a:t>
            </a:r>
            <a:endParaRPr sz="1600">
              <a:latin typeface="Open Sans Medium"/>
              <a:ea typeface="Open Sans Medium"/>
              <a:cs typeface="Open Sans Medium"/>
              <a:sym typeface="Open Sans Medium"/>
            </a:endParaRPr>
          </a:p>
          <a:p>
            <a:pPr indent="-330200" lvl="0" marL="457200" rtl="0" algn="l">
              <a:spcBef>
                <a:spcPts val="0"/>
              </a:spcBef>
              <a:spcAft>
                <a:spcPts val="0"/>
              </a:spcAft>
              <a:buSzPts val="1600"/>
              <a:buFont typeface="Open Sans Medium"/>
              <a:buChar char="●"/>
            </a:pPr>
            <a:r>
              <a:rPr lang="en" sz="1600">
                <a:latin typeface="Open Sans Medium"/>
                <a:ea typeface="Open Sans Medium"/>
                <a:cs typeface="Open Sans Medium"/>
                <a:sym typeface="Open Sans Medium"/>
              </a:rPr>
              <a:t>0.761 lbf up on center</a:t>
            </a:r>
            <a:endParaRPr sz="1600">
              <a:latin typeface="Open Sans Medium"/>
              <a:ea typeface="Open Sans Medium"/>
              <a:cs typeface="Open Sans Medium"/>
              <a:sym typeface="Open Sans Medium"/>
            </a:endParaRPr>
          </a:p>
          <a:p>
            <a:pPr indent="0" lvl="0" marL="0" rtl="0" algn="l">
              <a:spcBef>
                <a:spcPts val="0"/>
              </a:spcBef>
              <a:spcAft>
                <a:spcPts val="0"/>
              </a:spcAft>
              <a:buNone/>
            </a:pPr>
            <a:r>
              <a:rPr lang="en" sz="1600">
                <a:latin typeface="Open Sans Medium"/>
                <a:ea typeface="Open Sans Medium"/>
                <a:cs typeface="Open Sans Medium"/>
                <a:sym typeface="Open Sans Medium"/>
              </a:rPr>
              <a:t>Fixtures: </a:t>
            </a:r>
            <a:endParaRPr sz="1600">
              <a:latin typeface="Open Sans Medium"/>
              <a:ea typeface="Open Sans Medium"/>
              <a:cs typeface="Open Sans Medium"/>
              <a:sym typeface="Open Sans Medium"/>
            </a:endParaRPr>
          </a:p>
          <a:p>
            <a:pPr indent="-330200" lvl="0" marL="457200" rtl="0" algn="l">
              <a:spcBef>
                <a:spcPts val="0"/>
              </a:spcBef>
              <a:spcAft>
                <a:spcPts val="0"/>
              </a:spcAft>
              <a:buSzPts val="1600"/>
              <a:buFont typeface="Open Sans Medium"/>
              <a:buChar char="●"/>
            </a:pPr>
            <a:r>
              <a:rPr lang="en" sz="1600">
                <a:latin typeface="Open Sans Medium"/>
                <a:ea typeface="Open Sans Medium"/>
                <a:cs typeface="Open Sans Medium"/>
                <a:sym typeface="Open Sans Medium"/>
              </a:rPr>
              <a:t>Bolt holes on lower edge</a:t>
            </a:r>
            <a:endParaRPr sz="1600">
              <a:latin typeface="Open Sans Medium"/>
              <a:ea typeface="Open Sans Medium"/>
              <a:cs typeface="Open Sans Medium"/>
              <a:sym typeface="Open Sans Medium"/>
            </a:endParaRPr>
          </a:p>
          <a:p>
            <a:pPr indent="0" lvl="0" marL="0" rtl="0" algn="l">
              <a:spcBef>
                <a:spcPts val="0"/>
              </a:spcBef>
              <a:spcAft>
                <a:spcPts val="0"/>
              </a:spcAft>
              <a:buNone/>
            </a:pPr>
            <a:r>
              <a:rPr b="1" lang="en" sz="1600">
                <a:latin typeface="Open Sans"/>
                <a:ea typeface="Open Sans"/>
                <a:cs typeface="Open Sans"/>
                <a:sym typeface="Open Sans"/>
              </a:rPr>
              <a:t>Minimum Safety Factor: 4.8</a:t>
            </a:r>
            <a:endParaRPr b="1" sz="1600">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3" name="Shape 673"/>
        <p:cNvGrpSpPr/>
        <p:nvPr/>
      </p:nvGrpSpPr>
      <p:grpSpPr>
        <a:xfrm>
          <a:off x="0" y="0"/>
          <a:ext cx="0" cy="0"/>
          <a:chOff x="0" y="0"/>
          <a:chExt cx="0" cy="0"/>
        </a:xfrm>
      </p:grpSpPr>
      <p:sp>
        <p:nvSpPr>
          <p:cNvPr id="674" name="Google Shape;674;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Nose </a:t>
            </a:r>
            <a:r>
              <a:rPr lang="en">
                <a:solidFill>
                  <a:srgbClr val="AF1F39"/>
                </a:solidFill>
              </a:rPr>
              <a:t>Cone</a:t>
            </a:r>
            <a:endParaRPr>
              <a:solidFill>
                <a:srgbClr val="AF1F39"/>
              </a:solidFill>
            </a:endParaRPr>
          </a:p>
        </p:txBody>
      </p:sp>
      <p:sp>
        <p:nvSpPr>
          <p:cNvPr id="675" name="Google Shape;675;p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76" name="Google Shape;676;p43"/>
          <p:cNvSpPr txBox="1"/>
          <p:nvPr/>
        </p:nvSpPr>
        <p:spPr>
          <a:xfrm>
            <a:off x="311700" y="1017725"/>
            <a:ext cx="4487100" cy="25293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SzPts val="1600"/>
              <a:buFont typeface="Open Sans Medium"/>
              <a:buChar char="●"/>
            </a:pPr>
            <a:r>
              <a:rPr lang="en" sz="1600">
                <a:latin typeface="Open Sans Medium"/>
                <a:ea typeface="Open Sans Medium"/>
                <a:cs typeface="Open Sans Medium"/>
                <a:sym typeface="Open Sans Medium"/>
              </a:rPr>
              <a:t>Tip: Aluminum 6061</a:t>
            </a:r>
            <a:endParaRPr sz="1600">
              <a:latin typeface="Open Sans Medium"/>
              <a:ea typeface="Open Sans Medium"/>
              <a:cs typeface="Open Sans Medium"/>
              <a:sym typeface="Open Sans Medium"/>
            </a:endParaRPr>
          </a:p>
          <a:p>
            <a:pPr indent="-330200" lvl="0" marL="457200" rtl="0" algn="l">
              <a:spcBef>
                <a:spcPts val="0"/>
              </a:spcBef>
              <a:spcAft>
                <a:spcPts val="0"/>
              </a:spcAft>
              <a:buSzPts val="1600"/>
              <a:buFont typeface="Open Sans Medium"/>
              <a:buChar char="●"/>
            </a:pPr>
            <a:r>
              <a:rPr lang="en" sz="1600">
                <a:latin typeface="Open Sans Medium"/>
                <a:ea typeface="Open Sans Medium"/>
                <a:cs typeface="Open Sans Medium"/>
                <a:sym typeface="Open Sans Medium"/>
              </a:rPr>
              <a:t>Body and Coupler: fiberglass</a:t>
            </a:r>
            <a:endParaRPr sz="1600">
              <a:latin typeface="Open Sans Medium"/>
              <a:ea typeface="Open Sans Medium"/>
              <a:cs typeface="Open Sans Medium"/>
              <a:sym typeface="Open Sans Medium"/>
            </a:endParaRPr>
          </a:p>
          <a:p>
            <a:pPr indent="-330200" lvl="0" marL="457200" rtl="0" algn="l">
              <a:spcBef>
                <a:spcPts val="0"/>
              </a:spcBef>
              <a:spcAft>
                <a:spcPts val="0"/>
              </a:spcAft>
              <a:buSzPts val="1600"/>
              <a:buFont typeface="Open Sans Medium"/>
              <a:buChar char="●"/>
            </a:pPr>
            <a:r>
              <a:rPr lang="en" sz="1600">
                <a:latin typeface="Open Sans Medium"/>
                <a:ea typeface="Open Sans Medium"/>
                <a:cs typeface="Open Sans Medium"/>
                <a:sym typeface="Open Sans Medium"/>
              </a:rPr>
              <a:t>Recovery attachment point: </a:t>
            </a:r>
            <a:br>
              <a:rPr lang="en" sz="1600">
                <a:latin typeface="Open Sans Medium"/>
                <a:ea typeface="Open Sans Medium"/>
                <a:cs typeface="Open Sans Medium"/>
                <a:sym typeface="Open Sans Medium"/>
              </a:rPr>
            </a:br>
            <a:r>
              <a:rPr lang="en" sz="1600">
                <a:latin typeface="Open Sans Medium"/>
                <a:ea typeface="Open Sans Medium"/>
                <a:cs typeface="Open Sans Medium"/>
                <a:sym typeface="Open Sans Medium"/>
              </a:rPr>
              <a:t>Eye Bolt</a:t>
            </a:r>
            <a:r>
              <a:rPr lang="en" sz="1600">
                <a:latin typeface="Open Sans Medium"/>
                <a:ea typeface="Open Sans Medium"/>
                <a:cs typeface="Open Sans Medium"/>
                <a:sym typeface="Open Sans Medium"/>
              </a:rPr>
              <a:t> screwed into tip</a:t>
            </a:r>
            <a:endParaRPr sz="1600">
              <a:latin typeface="Open Sans Medium"/>
              <a:ea typeface="Open Sans Medium"/>
              <a:cs typeface="Open Sans Medium"/>
              <a:sym typeface="Open Sans Medium"/>
            </a:endParaRPr>
          </a:p>
          <a:p>
            <a:pPr indent="-330200" lvl="1" marL="914400" rtl="0" algn="l">
              <a:spcBef>
                <a:spcPts val="0"/>
              </a:spcBef>
              <a:spcAft>
                <a:spcPts val="0"/>
              </a:spcAft>
              <a:buSzPts val="1600"/>
              <a:buFont typeface="Open Sans Medium"/>
              <a:buChar char="○"/>
            </a:pPr>
            <a:r>
              <a:rPr lang="en" sz="1600">
                <a:latin typeface="Open Sans Medium"/>
                <a:ea typeface="Open Sans Medium"/>
                <a:cs typeface="Open Sans Medium"/>
                <a:sym typeface="Open Sans Medium"/>
              </a:rPr>
              <a:t>Capacity: 475 lbf</a:t>
            </a:r>
            <a:endParaRPr sz="1600">
              <a:latin typeface="Open Sans Medium"/>
              <a:ea typeface="Open Sans Medium"/>
              <a:cs typeface="Open Sans Medium"/>
              <a:sym typeface="Open Sans Medium"/>
            </a:endParaRPr>
          </a:p>
          <a:p>
            <a:pPr indent="-330200" lvl="1" marL="914400" rtl="0" algn="l">
              <a:spcBef>
                <a:spcPts val="0"/>
              </a:spcBef>
              <a:spcAft>
                <a:spcPts val="0"/>
              </a:spcAft>
              <a:buSzPts val="1600"/>
              <a:buFont typeface="Open Sans Medium"/>
              <a:buChar char="○"/>
            </a:pPr>
            <a:r>
              <a:rPr lang="en" sz="1600">
                <a:latin typeface="Open Sans Medium"/>
                <a:ea typeface="Open Sans Medium"/>
                <a:cs typeface="Open Sans Medium"/>
                <a:sym typeface="Open Sans Medium"/>
              </a:rPr>
              <a:t>Material: 304 Stainless Steel</a:t>
            </a:r>
            <a:endParaRPr sz="1600">
              <a:latin typeface="Open Sans Medium"/>
              <a:ea typeface="Open Sans Medium"/>
              <a:cs typeface="Open Sans Medium"/>
              <a:sym typeface="Open Sans Medium"/>
            </a:endParaRPr>
          </a:p>
          <a:p>
            <a:pPr indent="0" lvl="0" marL="0" rtl="0" algn="l">
              <a:spcBef>
                <a:spcPts val="0"/>
              </a:spcBef>
              <a:spcAft>
                <a:spcPts val="0"/>
              </a:spcAft>
              <a:buNone/>
            </a:pPr>
            <a:r>
              <a:t/>
            </a:r>
            <a:endParaRPr sz="1600">
              <a:latin typeface="Open Sans Medium"/>
              <a:ea typeface="Open Sans Medium"/>
              <a:cs typeface="Open Sans Medium"/>
              <a:sym typeface="Open Sans Medium"/>
            </a:endParaRPr>
          </a:p>
        </p:txBody>
      </p:sp>
      <p:pic>
        <p:nvPicPr>
          <p:cNvPr id="677" name="Google Shape;677;p43"/>
          <p:cNvPicPr preferRelativeResize="0"/>
          <p:nvPr/>
        </p:nvPicPr>
        <p:blipFill>
          <a:blip r:embed="rId3">
            <a:alphaModFix/>
          </a:blip>
          <a:stretch>
            <a:fillRect/>
          </a:stretch>
        </p:blipFill>
        <p:spPr>
          <a:xfrm>
            <a:off x="5454650" y="53900"/>
            <a:ext cx="796320" cy="4609325"/>
          </a:xfrm>
          <a:prstGeom prst="rect">
            <a:avLst/>
          </a:prstGeom>
          <a:noFill/>
          <a:ln>
            <a:noFill/>
          </a:ln>
        </p:spPr>
      </p:pic>
      <p:pic>
        <p:nvPicPr>
          <p:cNvPr id="678" name="Google Shape;678;p43"/>
          <p:cNvPicPr preferRelativeResize="0"/>
          <p:nvPr/>
        </p:nvPicPr>
        <p:blipFill rotWithShape="1">
          <a:blip r:embed="rId4">
            <a:alphaModFix/>
          </a:blip>
          <a:srcRect b="0" l="31425" r="31811" t="0"/>
          <a:stretch/>
        </p:blipFill>
        <p:spPr>
          <a:xfrm>
            <a:off x="6690377" y="53900"/>
            <a:ext cx="906925" cy="3028950"/>
          </a:xfrm>
          <a:prstGeom prst="rect">
            <a:avLst/>
          </a:prstGeom>
          <a:noFill/>
          <a:ln>
            <a:noFill/>
          </a:ln>
        </p:spPr>
      </p:pic>
      <p:cxnSp>
        <p:nvCxnSpPr>
          <p:cNvPr id="679" name="Google Shape;679;p43"/>
          <p:cNvCxnSpPr/>
          <p:nvPr/>
        </p:nvCxnSpPr>
        <p:spPr>
          <a:xfrm flipH="1">
            <a:off x="5360575" y="99075"/>
            <a:ext cx="3600" cy="3880500"/>
          </a:xfrm>
          <a:prstGeom prst="straightConnector1">
            <a:avLst/>
          </a:prstGeom>
          <a:noFill/>
          <a:ln cap="flat" cmpd="sng" w="19050">
            <a:solidFill>
              <a:srgbClr val="000000"/>
            </a:solidFill>
            <a:prstDash val="solid"/>
            <a:round/>
            <a:headEnd len="med" w="med" type="triangle"/>
            <a:tailEnd len="med" w="med" type="triangle"/>
          </a:ln>
        </p:spPr>
      </p:cxnSp>
      <p:cxnSp>
        <p:nvCxnSpPr>
          <p:cNvPr id="680" name="Google Shape;680;p43"/>
          <p:cNvCxnSpPr/>
          <p:nvPr/>
        </p:nvCxnSpPr>
        <p:spPr>
          <a:xfrm flipH="1">
            <a:off x="5356975" y="4006350"/>
            <a:ext cx="7200" cy="626400"/>
          </a:xfrm>
          <a:prstGeom prst="straightConnector1">
            <a:avLst/>
          </a:prstGeom>
          <a:noFill/>
          <a:ln cap="flat" cmpd="sng" w="19050">
            <a:solidFill>
              <a:srgbClr val="000000"/>
            </a:solidFill>
            <a:prstDash val="solid"/>
            <a:round/>
            <a:headEnd len="med" w="med" type="triangle"/>
            <a:tailEnd len="med" w="med" type="triangle"/>
          </a:ln>
        </p:spPr>
      </p:cxnSp>
      <p:cxnSp>
        <p:nvCxnSpPr>
          <p:cNvPr id="681" name="Google Shape;681;p43"/>
          <p:cNvCxnSpPr/>
          <p:nvPr/>
        </p:nvCxnSpPr>
        <p:spPr>
          <a:xfrm flipH="1">
            <a:off x="5559250" y="4732850"/>
            <a:ext cx="587100" cy="300"/>
          </a:xfrm>
          <a:prstGeom prst="straightConnector1">
            <a:avLst/>
          </a:prstGeom>
          <a:noFill/>
          <a:ln cap="flat" cmpd="sng" w="19050">
            <a:solidFill>
              <a:srgbClr val="000000"/>
            </a:solidFill>
            <a:prstDash val="solid"/>
            <a:round/>
            <a:headEnd len="med" w="med" type="triangle"/>
            <a:tailEnd len="med" w="med" type="triangle"/>
          </a:ln>
        </p:spPr>
      </p:cxnSp>
      <p:sp>
        <p:nvSpPr>
          <p:cNvPr id="682" name="Google Shape;682;p43"/>
          <p:cNvSpPr txBox="1"/>
          <p:nvPr/>
        </p:nvSpPr>
        <p:spPr>
          <a:xfrm>
            <a:off x="4848500" y="1865450"/>
            <a:ext cx="587100" cy="44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Open Sans"/>
                <a:ea typeface="Open Sans"/>
                <a:cs typeface="Open Sans"/>
                <a:sym typeface="Open Sans"/>
              </a:rPr>
              <a:t>33 in</a:t>
            </a:r>
            <a:endParaRPr b="1" sz="1200">
              <a:latin typeface="Open Sans"/>
              <a:ea typeface="Open Sans"/>
              <a:cs typeface="Open Sans"/>
              <a:sym typeface="Open Sans"/>
            </a:endParaRPr>
          </a:p>
        </p:txBody>
      </p:sp>
      <p:sp>
        <p:nvSpPr>
          <p:cNvPr id="683" name="Google Shape;683;p43"/>
          <p:cNvSpPr txBox="1"/>
          <p:nvPr/>
        </p:nvSpPr>
        <p:spPr>
          <a:xfrm>
            <a:off x="4924700" y="4141925"/>
            <a:ext cx="587100" cy="44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Open Sans"/>
                <a:ea typeface="Open Sans"/>
                <a:cs typeface="Open Sans"/>
                <a:sym typeface="Open Sans"/>
              </a:rPr>
              <a:t>6 </a:t>
            </a:r>
            <a:r>
              <a:rPr b="1" lang="en" sz="1200">
                <a:latin typeface="Open Sans"/>
                <a:ea typeface="Open Sans"/>
                <a:cs typeface="Open Sans"/>
                <a:sym typeface="Open Sans"/>
              </a:rPr>
              <a:t>in</a:t>
            </a:r>
            <a:endParaRPr b="1" sz="1200">
              <a:latin typeface="Open Sans"/>
              <a:ea typeface="Open Sans"/>
              <a:cs typeface="Open Sans"/>
              <a:sym typeface="Open Sans"/>
            </a:endParaRPr>
          </a:p>
        </p:txBody>
      </p:sp>
      <p:sp>
        <p:nvSpPr>
          <p:cNvPr id="684" name="Google Shape;684;p43"/>
          <p:cNvSpPr txBox="1"/>
          <p:nvPr/>
        </p:nvSpPr>
        <p:spPr>
          <a:xfrm>
            <a:off x="5606888" y="4662050"/>
            <a:ext cx="587100" cy="44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Open Sans"/>
                <a:ea typeface="Open Sans"/>
                <a:cs typeface="Open Sans"/>
                <a:sym typeface="Open Sans"/>
              </a:rPr>
              <a:t>6 in</a:t>
            </a:r>
            <a:endParaRPr b="1" sz="1200">
              <a:latin typeface="Open Sans"/>
              <a:ea typeface="Open Sans"/>
              <a:cs typeface="Open Sans"/>
              <a:sym typeface="Open Sans"/>
            </a:endParaRPr>
          </a:p>
        </p:txBody>
      </p:sp>
      <p:cxnSp>
        <p:nvCxnSpPr>
          <p:cNvPr id="685" name="Google Shape;685;p43"/>
          <p:cNvCxnSpPr/>
          <p:nvPr/>
        </p:nvCxnSpPr>
        <p:spPr>
          <a:xfrm rot="10800000">
            <a:off x="7236900" y="645850"/>
            <a:ext cx="421800" cy="0"/>
          </a:xfrm>
          <a:prstGeom prst="straightConnector1">
            <a:avLst/>
          </a:prstGeom>
          <a:noFill/>
          <a:ln cap="flat" cmpd="sng" w="19050">
            <a:solidFill>
              <a:srgbClr val="000000"/>
            </a:solidFill>
            <a:prstDash val="solid"/>
            <a:round/>
            <a:headEnd len="med" w="med" type="none"/>
            <a:tailEnd len="med" w="med" type="triangle"/>
          </a:ln>
        </p:spPr>
      </p:cxnSp>
      <p:cxnSp>
        <p:nvCxnSpPr>
          <p:cNvPr id="686" name="Google Shape;686;p43"/>
          <p:cNvCxnSpPr/>
          <p:nvPr/>
        </p:nvCxnSpPr>
        <p:spPr>
          <a:xfrm rot="10800000">
            <a:off x="7513125" y="2179375"/>
            <a:ext cx="421800" cy="0"/>
          </a:xfrm>
          <a:prstGeom prst="straightConnector1">
            <a:avLst/>
          </a:prstGeom>
          <a:noFill/>
          <a:ln cap="flat" cmpd="sng" w="19050">
            <a:solidFill>
              <a:srgbClr val="000000"/>
            </a:solidFill>
            <a:prstDash val="solid"/>
            <a:round/>
            <a:headEnd len="med" w="med" type="none"/>
            <a:tailEnd len="med" w="med" type="triangle"/>
          </a:ln>
        </p:spPr>
      </p:cxnSp>
      <p:sp>
        <p:nvSpPr>
          <p:cNvPr id="687" name="Google Shape;687;p43"/>
          <p:cNvSpPr txBox="1"/>
          <p:nvPr/>
        </p:nvSpPr>
        <p:spPr>
          <a:xfrm>
            <a:off x="7639650" y="460400"/>
            <a:ext cx="587100" cy="44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Open Sans"/>
                <a:ea typeface="Open Sans"/>
                <a:cs typeface="Open Sans"/>
                <a:sym typeface="Open Sans"/>
              </a:rPr>
              <a:t>Tip</a:t>
            </a:r>
            <a:endParaRPr b="1" sz="1200">
              <a:latin typeface="Open Sans"/>
              <a:ea typeface="Open Sans"/>
              <a:cs typeface="Open Sans"/>
              <a:sym typeface="Open Sans"/>
            </a:endParaRPr>
          </a:p>
        </p:txBody>
      </p:sp>
      <p:sp>
        <p:nvSpPr>
          <p:cNvPr id="688" name="Google Shape;688;p43"/>
          <p:cNvSpPr txBox="1"/>
          <p:nvPr/>
        </p:nvSpPr>
        <p:spPr>
          <a:xfrm>
            <a:off x="7896825" y="1994125"/>
            <a:ext cx="906900" cy="44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Open Sans"/>
                <a:ea typeface="Open Sans"/>
                <a:cs typeface="Open Sans"/>
                <a:sym typeface="Open Sans"/>
              </a:rPr>
              <a:t>Eye Bolt</a:t>
            </a:r>
            <a:endParaRPr b="1" sz="1200">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2" name="Shape 692"/>
        <p:cNvGrpSpPr/>
        <p:nvPr/>
      </p:nvGrpSpPr>
      <p:grpSpPr>
        <a:xfrm>
          <a:off x="0" y="0"/>
          <a:ext cx="0" cy="0"/>
          <a:chOff x="0" y="0"/>
          <a:chExt cx="0" cy="0"/>
        </a:xfrm>
      </p:grpSpPr>
      <p:sp>
        <p:nvSpPr>
          <p:cNvPr id="693" name="Google Shape;693;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Recovery Mass Breakdown</a:t>
            </a:r>
            <a:endParaRPr>
              <a:solidFill>
                <a:srgbClr val="AF1F39"/>
              </a:solidFill>
            </a:endParaRPr>
          </a:p>
        </p:txBody>
      </p:sp>
      <p:sp>
        <p:nvSpPr>
          <p:cNvPr id="694" name="Google Shape;694;p4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695" name="Google Shape;695;p44"/>
          <p:cNvGraphicFramePr/>
          <p:nvPr/>
        </p:nvGraphicFramePr>
        <p:xfrm>
          <a:off x="258000" y="1017725"/>
          <a:ext cx="3000000" cy="3000000"/>
        </p:xfrm>
        <a:graphic>
          <a:graphicData uri="http://schemas.openxmlformats.org/drawingml/2006/table">
            <a:tbl>
              <a:tblPr>
                <a:noFill/>
                <a:tableStyleId>{20E0CC99-B5FD-4683-B140-8F2D5768ACDF}</a:tableStyleId>
              </a:tblPr>
              <a:tblGrid>
                <a:gridCol w="1369075"/>
                <a:gridCol w="1369075"/>
                <a:gridCol w="1369075"/>
                <a:gridCol w="1369075"/>
                <a:gridCol w="1369075"/>
                <a:gridCol w="1369075"/>
              </a:tblGrid>
              <a:tr h="345800">
                <a:tc rowSpan="8">
                  <a:txBody>
                    <a:bodyPr/>
                    <a:lstStyle/>
                    <a:p>
                      <a:pPr indent="0" lvl="0" marL="0" rtl="0" algn="ctr">
                        <a:spcBef>
                          <a:spcPts val="0"/>
                        </a:spcBef>
                        <a:spcAft>
                          <a:spcPts val="0"/>
                        </a:spcAft>
                        <a:buNone/>
                      </a:pPr>
                      <a:r>
                        <a:rPr lang="en" sz="1200">
                          <a:latin typeface="Open Sans"/>
                          <a:ea typeface="Open Sans"/>
                          <a:cs typeface="Open Sans"/>
                          <a:sym typeface="Open Sans"/>
                        </a:rPr>
                        <a:t>Booster</a:t>
                      </a:r>
                      <a:endParaRPr sz="1200">
                        <a:latin typeface="Open Sans"/>
                        <a:ea typeface="Open Sans"/>
                        <a:cs typeface="Open Sans"/>
                        <a:sym typeface="Open Sans"/>
                      </a:endParaRPr>
                    </a:p>
                  </a:txBody>
                  <a:tcPr marT="91425" marB="91425" marR="91425" marL="91425" anchor="ctr"/>
                </a:tc>
                <a:tc>
                  <a:txBody>
                    <a:bodyPr/>
                    <a:lstStyle/>
                    <a:p>
                      <a:pPr indent="0" lvl="0" marL="0" rtl="0" algn="l">
                        <a:spcBef>
                          <a:spcPts val="0"/>
                        </a:spcBef>
                        <a:spcAft>
                          <a:spcPts val="0"/>
                        </a:spcAft>
                        <a:buNone/>
                      </a:pPr>
                      <a:r>
                        <a:rPr b="1" lang="en" sz="1200">
                          <a:latin typeface="Open Sans"/>
                          <a:ea typeface="Open Sans"/>
                          <a:cs typeface="Open Sans"/>
                          <a:sym typeface="Open Sans"/>
                        </a:rPr>
                        <a:t>Part</a:t>
                      </a:r>
                      <a:endParaRPr b="1"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200">
                          <a:latin typeface="Open Sans"/>
                          <a:ea typeface="Open Sans"/>
                          <a:cs typeface="Open Sans"/>
                          <a:sym typeface="Open Sans"/>
                        </a:rPr>
                        <a:t>Mass (lbs)</a:t>
                      </a:r>
                      <a:endParaRPr b="1" sz="1200">
                        <a:latin typeface="Open Sans"/>
                        <a:ea typeface="Open Sans"/>
                        <a:cs typeface="Open Sans"/>
                        <a:sym typeface="Open Sans"/>
                      </a:endParaRPr>
                    </a:p>
                  </a:txBody>
                  <a:tcPr marT="91425" marB="91425" marR="91425" marL="91425"/>
                </a:tc>
                <a:tc rowSpan="8">
                  <a:txBody>
                    <a:bodyPr/>
                    <a:lstStyle/>
                    <a:p>
                      <a:pPr indent="0" lvl="0" marL="0" rtl="0" algn="ctr">
                        <a:spcBef>
                          <a:spcPts val="0"/>
                        </a:spcBef>
                        <a:spcAft>
                          <a:spcPts val="0"/>
                        </a:spcAft>
                        <a:buNone/>
                      </a:pPr>
                      <a:r>
                        <a:rPr lang="en" sz="1200">
                          <a:latin typeface="Open Sans"/>
                          <a:ea typeface="Open Sans"/>
                          <a:cs typeface="Open Sans"/>
                          <a:sym typeface="Open Sans"/>
                        </a:rPr>
                        <a:t>Sustainer</a:t>
                      </a:r>
                      <a:endParaRPr sz="1200">
                        <a:latin typeface="Open Sans"/>
                        <a:ea typeface="Open Sans"/>
                        <a:cs typeface="Open Sans"/>
                        <a:sym typeface="Open Sans"/>
                      </a:endParaRPr>
                    </a:p>
                  </a:txBody>
                  <a:tcPr marT="91425" marB="91425" marR="91425" marL="91425" anchor="ctr"/>
                </a:tc>
                <a:tc>
                  <a:txBody>
                    <a:bodyPr/>
                    <a:lstStyle/>
                    <a:p>
                      <a:pPr indent="0" lvl="0" marL="0" rtl="0" algn="l">
                        <a:spcBef>
                          <a:spcPts val="0"/>
                        </a:spcBef>
                        <a:spcAft>
                          <a:spcPts val="0"/>
                        </a:spcAft>
                        <a:buNone/>
                      </a:pPr>
                      <a:r>
                        <a:rPr b="1" lang="en" sz="1200">
                          <a:latin typeface="Open Sans"/>
                          <a:ea typeface="Open Sans"/>
                          <a:cs typeface="Open Sans"/>
                          <a:sym typeface="Open Sans"/>
                        </a:rPr>
                        <a:t>Part</a:t>
                      </a:r>
                      <a:endParaRPr b="1"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200">
                          <a:latin typeface="Open Sans"/>
                          <a:ea typeface="Open Sans"/>
                          <a:cs typeface="Open Sans"/>
                          <a:sym typeface="Open Sans"/>
                        </a:rPr>
                        <a:t>Mass (lbs)</a:t>
                      </a:r>
                      <a:endParaRPr b="1"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lang="en" sz="1200">
                          <a:latin typeface="Open Sans"/>
                          <a:ea typeface="Open Sans"/>
                          <a:cs typeface="Open Sans"/>
                          <a:sym typeface="Open Sans"/>
                        </a:rPr>
                        <a:t>Parachute and lines (x2)</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1 (2)</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Parachute and lines (x2)</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1 (2)</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lang="en" sz="1200">
                          <a:latin typeface="Open Sans"/>
                          <a:ea typeface="Open Sans"/>
                          <a:cs typeface="Open Sans"/>
                          <a:sym typeface="Open Sans"/>
                        </a:rPr>
                        <a:t>Black powder assembly (x2)</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1.18 (2.36)</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Black powder assembly</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1.18</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8375">
                <a:tc vMerge="1"/>
                <a:tc gridSpan="2" rowSpan="3">
                  <a:txBody>
                    <a:bodyPr/>
                    <a:lstStyle/>
                    <a:p>
                      <a:pPr indent="0" lvl="0" marL="0" rtl="0" algn="l">
                        <a:spcBef>
                          <a:spcPts val="0"/>
                        </a:spcBef>
                        <a:spcAft>
                          <a:spcPts val="0"/>
                        </a:spcAft>
                        <a:buNone/>
                      </a:pPr>
                      <a:r>
                        <a:t/>
                      </a:r>
                      <a:endParaRPr sz="1200">
                        <a:latin typeface="Open Sans"/>
                        <a:ea typeface="Open Sans"/>
                        <a:cs typeface="Open Sans"/>
                        <a:sym typeface="Open Sans"/>
                      </a:endParaRPr>
                    </a:p>
                  </a:txBody>
                  <a:tcPr marT="91425" marB="91425" marR="91425" marL="91425"/>
                </a:tc>
                <a:tc rowSpan="3" hMerge="1"/>
                <a:tc vMerge="1"/>
                <a:tc>
                  <a:txBody>
                    <a:bodyPr/>
                    <a:lstStyle/>
                    <a:p>
                      <a:pPr indent="0" lvl="0" marL="0" rtl="0" algn="l">
                        <a:spcBef>
                          <a:spcPts val="0"/>
                        </a:spcBef>
                        <a:spcAft>
                          <a:spcPts val="0"/>
                        </a:spcAft>
                        <a:buNone/>
                      </a:pPr>
                      <a:r>
                        <a:rPr lang="en" sz="1200">
                          <a:latin typeface="Open Sans"/>
                          <a:ea typeface="Open Sans"/>
                          <a:cs typeface="Open Sans"/>
                          <a:sym typeface="Open Sans"/>
                        </a:rPr>
                        <a:t>Piston cup</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0.1</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gridSpan="2" vMerge="1"/>
                <a:tc hMerge="1" vMerge="1"/>
                <a:tc vMerge="1"/>
                <a:tc>
                  <a:txBody>
                    <a:bodyPr/>
                    <a:lstStyle/>
                    <a:p>
                      <a:pPr indent="0" lvl="0" marL="0" rtl="0" algn="l">
                        <a:spcBef>
                          <a:spcPts val="0"/>
                        </a:spcBef>
                        <a:spcAft>
                          <a:spcPts val="0"/>
                        </a:spcAft>
                        <a:buNone/>
                      </a:pPr>
                      <a:r>
                        <a:rPr lang="en" sz="1200">
                          <a:latin typeface="Open Sans"/>
                          <a:ea typeface="Open Sans"/>
                          <a:cs typeface="Open Sans"/>
                          <a:sym typeface="Open Sans"/>
                        </a:rPr>
                        <a:t>Piston diaphragm</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0.41</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gridSpan="2" vMerge="1"/>
                <a:tc hMerge="1" vMerge="1"/>
                <a:tc vMerge="1"/>
                <a:tc>
                  <a:txBody>
                    <a:bodyPr/>
                    <a:lstStyle/>
                    <a:p>
                      <a:pPr indent="0" lvl="0" marL="0" rtl="0" algn="l">
                        <a:spcBef>
                          <a:spcPts val="0"/>
                        </a:spcBef>
                        <a:spcAft>
                          <a:spcPts val="0"/>
                        </a:spcAft>
                        <a:buNone/>
                      </a:pPr>
                      <a:r>
                        <a:rPr lang="en" sz="1200">
                          <a:latin typeface="Open Sans"/>
                          <a:ea typeface="Open Sans"/>
                          <a:cs typeface="Open Sans"/>
                          <a:sym typeface="Open Sans"/>
                        </a:rPr>
                        <a:t>Piston</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1.15</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lang="en" sz="1200">
                          <a:latin typeface="Open Sans"/>
                          <a:ea typeface="Open Sans"/>
                          <a:cs typeface="Open Sans"/>
                          <a:sym typeface="Open Sans"/>
                        </a:rPr>
                        <a:t>Staging Cone</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0.44</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Nose cone</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5</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b="1" lang="en" sz="1200">
                          <a:latin typeface="Open Sans"/>
                          <a:ea typeface="Open Sans"/>
                          <a:cs typeface="Open Sans"/>
                          <a:sym typeface="Open Sans"/>
                        </a:rPr>
                        <a:t>Total:</a:t>
                      </a:r>
                      <a:endParaRPr b="1"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200"/>
                        <a:t>4.8</a:t>
                      </a:r>
                      <a:endParaRPr b="1" sz="1200"/>
                    </a:p>
                  </a:txBody>
                  <a:tcPr marT="91425" marB="91425" marR="91425" marL="91425"/>
                </a:tc>
                <a:tc vMerge="1"/>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Total:</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9.84</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gridSpan="3">
                  <a:txBody>
                    <a:bodyPr/>
                    <a:lstStyle/>
                    <a:p>
                      <a:pPr indent="0" lvl="0" marL="0" rtl="0" algn="ctr">
                        <a:spcBef>
                          <a:spcPts val="0"/>
                        </a:spcBef>
                        <a:spcAft>
                          <a:spcPts val="0"/>
                        </a:spcAft>
                        <a:buNone/>
                      </a:pPr>
                      <a:r>
                        <a:rPr b="1" lang="en" sz="1200">
                          <a:solidFill>
                            <a:srgbClr val="AF1F39"/>
                          </a:solidFill>
                          <a:latin typeface="Open Sans"/>
                          <a:ea typeface="Open Sans"/>
                          <a:cs typeface="Open Sans"/>
                          <a:sym typeface="Open Sans"/>
                        </a:rPr>
                        <a:t>Total:</a:t>
                      </a:r>
                      <a:endParaRPr b="1" sz="1200">
                        <a:solidFill>
                          <a:srgbClr val="AF1F39"/>
                        </a:solidFill>
                        <a:latin typeface="Open Sans"/>
                        <a:ea typeface="Open Sans"/>
                        <a:cs typeface="Open Sans"/>
                        <a:sym typeface="Open Sans"/>
                      </a:endParaRPr>
                    </a:p>
                  </a:txBody>
                  <a:tcPr marT="91425" marB="91425" marR="91425" marL="91425" anchor="ctr"/>
                </a:tc>
                <a:tc hMerge="1"/>
                <a:tc hMerge="1"/>
                <a:tc gridSpan="3">
                  <a:txBody>
                    <a:bodyPr/>
                    <a:lstStyle/>
                    <a:p>
                      <a:pPr indent="0" lvl="0" marL="0" rtl="0" algn="ctr">
                        <a:spcBef>
                          <a:spcPts val="0"/>
                        </a:spcBef>
                        <a:spcAft>
                          <a:spcPts val="0"/>
                        </a:spcAft>
                        <a:buNone/>
                      </a:pPr>
                      <a:r>
                        <a:rPr b="1" lang="en" sz="1200">
                          <a:solidFill>
                            <a:srgbClr val="AF1F39"/>
                          </a:solidFill>
                        </a:rPr>
                        <a:t>14.64</a:t>
                      </a:r>
                      <a:endParaRPr sz="1200">
                        <a:solidFill>
                          <a:schemeClr val="dk1"/>
                        </a:solidFill>
                        <a:latin typeface="Open Sans"/>
                        <a:ea typeface="Open Sans"/>
                        <a:cs typeface="Open Sans"/>
                        <a:sym typeface="Open Sans"/>
                      </a:endParaRPr>
                    </a:p>
                  </a:txBody>
                  <a:tcPr marT="91425" marB="91425" marR="91425" marL="91425"/>
                </a:tc>
                <a:tc hMerge="1"/>
                <a:tc hMerge="1"/>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9" name="Shape 699"/>
        <p:cNvGrpSpPr/>
        <p:nvPr/>
      </p:nvGrpSpPr>
      <p:grpSpPr>
        <a:xfrm>
          <a:off x="0" y="0"/>
          <a:ext cx="0" cy="0"/>
          <a:chOff x="0" y="0"/>
          <a:chExt cx="0" cy="0"/>
        </a:xfrm>
      </p:grpSpPr>
      <p:sp>
        <p:nvSpPr>
          <p:cNvPr id="700" name="Google Shape;700;p4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Possible Failure Modes</a:t>
            </a:r>
            <a:endParaRPr>
              <a:solidFill>
                <a:srgbClr val="AF1F39"/>
              </a:solidFill>
            </a:endParaRPr>
          </a:p>
        </p:txBody>
      </p:sp>
      <p:sp>
        <p:nvSpPr>
          <p:cNvPr id="701" name="Google Shape;701;p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702" name="Google Shape;702;p45"/>
          <p:cNvGraphicFramePr/>
          <p:nvPr/>
        </p:nvGraphicFramePr>
        <p:xfrm>
          <a:off x="259862" y="1149007"/>
          <a:ext cx="3000000" cy="3000000"/>
        </p:xfrm>
        <a:graphic>
          <a:graphicData uri="http://schemas.openxmlformats.org/drawingml/2006/table">
            <a:tbl>
              <a:tblPr>
                <a:noFill/>
                <a:tableStyleId>{20E0CC99-B5FD-4683-B140-8F2D5768ACDF}</a:tableStyleId>
              </a:tblPr>
              <a:tblGrid>
                <a:gridCol w="2946375"/>
                <a:gridCol w="1313925"/>
                <a:gridCol w="964125"/>
                <a:gridCol w="3296175"/>
              </a:tblGrid>
              <a:tr h="39425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79125">
                <a:tc>
                  <a:txBody>
                    <a:bodyPr/>
                    <a:lstStyle/>
                    <a:p>
                      <a:pPr indent="0" lvl="0" marL="0" rtl="0" algn="l">
                        <a:spcBef>
                          <a:spcPts val="0"/>
                        </a:spcBef>
                        <a:spcAft>
                          <a:spcPts val="0"/>
                        </a:spcAft>
                        <a:buNone/>
                      </a:pPr>
                      <a:r>
                        <a:rPr b="1" lang="en">
                          <a:latin typeface="Open Sans"/>
                          <a:ea typeface="Open Sans"/>
                          <a:cs typeface="Open Sans"/>
                          <a:sym typeface="Open Sans"/>
                        </a:rPr>
                        <a:t>E-matches fail to ignite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spcBef>
                          <a:spcPts val="0"/>
                        </a:spcBef>
                        <a:spcAft>
                          <a:spcPts val="0"/>
                        </a:spcAft>
                        <a:buNone/>
                      </a:pPr>
                      <a:r>
                        <a:rPr lang="en">
                          <a:latin typeface="Open Sans"/>
                          <a:ea typeface="Open Sans"/>
                          <a:cs typeface="Open Sans"/>
                          <a:sym typeface="Open Sans"/>
                        </a:rPr>
                        <a:t>Two e-matches per system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79125">
                <a:tc>
                  <a:txBody>
                    <a:bodyPr/>
                    <a:lstStyle/>
                    <a:p>
                      <a:pPr indent="0" lvl="0" marL="0" rtl="0" algn="l">
                        <a:spcBef>
                          <a:spcPts val="0"/>
                        </a:spcBef>
                        <a:spcAft>
                          <a:spcPts val="0"/>
                        </a:spcAft>
                        <a:buNone/>
                      </a:pPr>
                      <a:r>
                        <a:rPr b="1" lang="en">
                          <a:latin typeface="Open Sans"/>
                          <a:ea typeface="Open Sans"/>
                          <a:cs typeface="Open Sans"/>
                          <a:sym typeface="Open Sans"/>
                        </a:rPr>
                        <a:t>Black Powder well spills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spcBef>
                          <a:spcPts val="0"/>
                        </a:spcBef>
                        <a:spcAft>
                          <a:spcPts val="0"/>
                        </a:spcAft>
                        <a:buNone/>
                      </a:pPr>
                      <a:r>
                        <a:rPr lang="en">
                          <a:latin typeface="Open Sans"/>
                          <a:ea typeface="Open Sans"/>
                          <a:cs typeface="Open Sans"/>
                          <a:sym typeface="Open Sans"/>
                        </a:rPr>
                        <a:t>Duct tape cover for well</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79125">
                <a:tc>
                  <a:txBody>
                    <a:bodyPr/>
                    <a:lstStyle/>
                    <a:p>
                      <a:pPr indent="0" lvl="0" marL="0" rtl="0" algn="l">
                        <a:spcBef>
                          <a:spcPts val="0"/>
                        </a:spcBef>
                        <a:spcAft>
                          <a:spcPts val="0"/>
                        </a:spcAft>
                        <a:buNone/>
                      </a:pPr>
                      <a:r>
                        <a:rPr b="1" lang="en">
                          <a:latin typeface="Open Sans"/>
                          <a:ea typeface="Open Sans"/>
                          <a:cs typeface="Open Sans"/>
                          <a:sym typeface="Open Sans"/>
                        </a:rPr>
                        <a:t>Shear pins fail to break (black powder or piston)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spcBef>
                          <a:spcPts val="0"/>
                        </a:spcBef>
                        <a:spcAft>
                          <a:spcPts val="0"/>
                        </a:spcAft>
                        <a:buNone/>
                      </a:pPr>
                      <a:r>
                        <a:rPr lang="en">
                          <a:latin typeface="Open Sans"/>
                          <a:ea typeface="Open Sans"/>
                          <a:cs typeface="Open Sans"/>
                          <a:sym typeface="Open Sans"/>
                        </a:rPr>
                        <a:t>Black powder: more black powder</a:t>
                      </a:r>
                      <a:endParaRPr>
                        <a:latin typeface="Open Sans"/>
                        <a:ea typeface="Open Sans"/>
                        <a:cs typeface="Open Sans"/>
                        <a:sym typeface="Open Sans"/>
                      </a:endParaRPr>
                    </a:p>
                    <a:p>
                      <a:pPr indent="0" lvl="0" marL="0" rtl="0" algn="l">
                        <a:spcBef>
                          <a:spcPts val="0"/>
                        </a:spcBef>
                        <a:spcAft>
                          <a:spcPts val="0"/>
                        </a:spcAft>
                        <a:buNone/>
                      </a:pPr>
                      <a:r>
                        <a:rPr lang="en">
                          <a:latin typeface="Open Sans"/>
                          <a:ea typeface="Open Sans"/>
                          <a:cs typeface="Open Sans"/>
                          <a:sym typeface="Open Sans"/>
                        </a:rPr>
                        <a:t>Piston: higher expected force and more black powder</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79125">
                <a:tc>
                  <a:txBody>
                    <a:bodyPr/>
                    <a:lstStyle/>
                    <a:p>
                      <a:pPr indent="0" lvl="0" marL="0" rtl="0" algn="l">
                        <a:spcBef>
                          <a:spcPts val="0"/>
                        </a:spcBef>
                        <a:spcAft>
                          <a:spcPts val="0"/>
                        </a:spcAft>
                        <a:buNone/>
                      </a:pPr>
                      <a:r>
                        <a:rPr b="1" lang="en">
                          <a:latin typeface="Open Sans"/>
                          <a:ea typeface="Open Sans"/>
                          <a:cs typeface="Open Sans"/>
                          <a:sym typeface="Open Sans"/>
                        </a:rPr>
                        <a:t>Parachutes tear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Bags to protect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6" name="Shape 706"/>
        <p:cNvGrpSpPr/>
        <p:nvPr/>
      </p:nvGrpSpPr>
      <p:grpSpPr>
        <a:xfrm>
          <a:off x="0" y="0"/>
          <a:ext cx="0" cy="0"/>
          <a:chOff x="0" y="0"/>
          <a:chExt cx="0" cy="0"/>
        </a:xfrm>
      </p:grpSpPr>
      <p:sp>
        <p:nvSpPr>
          <p:cNvPr id="707" name="Google Shape;707;p4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Possible Failure Modes</a:t>
            </a:r>
            <a:endParaRPr>
              <a:solidFill>
                <a:srgbClr val="AF1F39"/>
              </a:solidFill>
            </a:endParaRPr>
          </a:p>
        </p:txBody>
      </p:sp>
      <p:sp>
        <p:nvSpPr>
          <p:cNvPr id="708" name="Google Shape;708;p4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709" name="Google Shape;709;p46"/>
          <p:cNvGraphicFramePr/>
          <p:nvPr/>
        </p:nvGraphicFramePr>
        <p:xfrm>
          <a:off x="311700" y="1142925"/>
          <a:ext cx="3000000" cy="3000000"/>
        </p:xfrm>
        <a:graphic>
          <a:graphicData uri="http://schemas.openxmlformats.org/drawingml/2006/table">
            <a:tbl>
              <a:tblPr>
                <a:noFill/>
                <a:tableStyleId>{20E0CC99-B5FD-4683-B140-8F2D5768ACDF}</a:tableStyleId>
              </a:tblPr>
              <a:tblGrid>
                <a:gridCol w="3360975"/>
                <a:gridCol w="1210275"/>
                <a:gridCol w="964125"/>
                <a:gridCol w="2985225"/>
              </a:tblGrid>
              <a:tr h="379125">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79125">
                <a:tc>
                  <a:txBody>
                    <a:bodyPr/>
                    <a:lstStyle/>
                    <a:p>
                      <a:pPr indent="0" lvl="0" marL="0" rtl="0" algn="l">
                        <a:spcBef>
                          <a:spcPts val="0"/>
                        </a:spcBef>
                        <a:spcAft>
                          <a:spcPts val="0"/>
                        </a:spcAft>
                        <a:buNone/>
                      </a:pPr>
                      <a:r>
                        <a:rPr b="1" lang="en">
                          <a:latin typeface="Open Sans"/>
                          <a:ea typeface="Open Sans"/>
                          <a:cs typeface="Open Sans"/>
                          <a:sym typeface="Open Sans"/>
                        </a:rPr>
                        <a:t>Line tangling</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swivels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79125">
                <a:tc>
                  <a:txBody>
                    <a:bodyPr/>
                    <a:lstStyle/>
                    <a:p>
                      <a:pPr indent="0" lvl="0" marL="0" rtl="0" algn="l">
                        <a:spcBef>
                          <a:spcPts val="0"/>
                        </a:spcBef>
                        <a:spcAft>
                          <a:spcPts val="0"/>
                        </a:spcAft>
                        <a:buNone/>
                      </a:pPr>
                      <a:r>
                        <a:rPr b="1" lang="en">
                          <a:latin typeface="Open Sans"/>
                          <a:ea typeface="Open Sans"/>
                          <a:cs typeface="Open Sans"/>
                          <a:sym typeface="Open Sans"/>
                        </a:rPr>
                        <a:t>Shock Force breaks connection points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spcBef>
                          <a:spcPts val="0"/>
                        </a:spcBef>
                        <a:spcAft>
                          <a:spcPts val="0"/>
                        </a:spcAft>
                        <a:buNone/>
                      </a:pPr>
                      <a:r>
                        <a:rPr lang="en">
                          <a:latin typeface="Open Sans"/>
                          <a:ea typeface="Open Sans"/>
                          <a:cs typeface="Open Sans"/>
                          <a:sym typeface="Open Sans"/>
                        </a:rPr>
                        <a:t>x</a:t>
                      </a:r>
                      <a:r>
                        <a:rPr lang="en">
                          <a:latin typeface="Open Sans"/>
                          <a:ea typeface="Open Sans"/>
                          <a:cs typeface="Open Sans"/>
                          <a:sym typeface="Open Sans"/>
                        </a:rPr>
                        <a:t>2 safety factors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34350">
                <a:tc>
                  <a:txBody>
                    <a:bodyPr/>
                    <a:lstStyle/>
                    <a:p>
                      <a:pPr indent="0" lvl="0" marL="0" rtl="0" algn="l">
                        <a:spcBef>
                          <a:spcPts val="0"/>
                        </a:spcBef>
                        <a:spcAft>
                          <a:spcPts val="0"/>
                        </a:spcAft>
                        <a:buNone/>
                      </a:pPr>
                      <a:r>
                        <a:rPr b="1" lang="en">
                          <a:latin typeface="Open Sans"/>
                          <a:ea typeface="Open Sans"/>
                          <a:cs typeface="Open Sans"/>
                          <a:sym typeface="Open Sans"/>
                        </a:rPr>
                        <a:t>Shear pins (main) break due to drogue deployment shock force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Calcs, safety factors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3" name="Shape 713"/>
        <p:cNvGrpSpPr/>
        <p:nvPr/>
      </p:nvGrpSpPr>
      <p:grpSpPr>
        <a:xfrm>
          <a:off x="0" y="0"/>
          <a:ext cx="0" cy="0"/>
          <a:chOff x="0" y="0"/>
          <a:chExt cx="0" cy="0"/>
        </a:xfrm>
      </p:grpSpPr>
      <p:sp>
        <p:nvSpPr>
          <p:cNvPr id="714" name="Google Shape;714;p47"/>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Questions?</a:t>
            </a:r>
            <a:endParaRPr>
              <a:solidFill>
                <a:srgbClr val="AF1F39"/>
              </a:solidFill>
            </a:endParaRPr>
          </a:p>
        </p:txBody>
      </p:sp>
      <p:sp>
        <p:nvSpPr>
          <p:cNvPr id="715" name="Google Shape;715;p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19" name="Shape 719"/>
        <p:cNvGrpSpPr/>
        <p:nvPr/>
      </p:nvGrpSpPr>
      <p:grpSpPr>
        <a:xfrm>
          <a:off x="0" y="0"/>
          <a:ext cx="0" cy="0"/>
          <a:chOff x="0" y="0"/>
          <a:chExt cx="0" cy="0"/>
        </a:xfrm>
      </p:grpSpPr>
      <p:sp>
        <p:nvSpPr>
          <p:cNvPr id="720" name="Google Shape;720;p48"/>
          <p:cNvSpPr txBox="1"/>
          <p:nvPr>
            <p:ph type="title"/>
          </p:nvPr>
        </p:nvSpPr>
        <p:spPr>
          <a:xfrm>
            <a:off x="311700" y="198150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rgbClr val="AF1F39"/>
                </a:solidFill>
                <a:latin typeface="Helvetica Neue"/>
                <a:ea typeface="Helvetica Neue"/>
                <a:cs typeface="Helvetica Neue"/>
                <a:sym typeface="Helvetica Neue"/>
              </a:rPr>
              <a:t>Aerodynamics</a:t>
            </a:r>
            <a:endParaRPr b="1">
              <a:solidFill>
                <a:srgbClr val="AF1F39"/>
              </a:solidFill>
              <a:latin typeface="Helvetica Neue"/>
              <a:ea typeface="Helvetica Neue"/>
              <a:cs typeface="Helvetica Neue"/>
              <a:sym typeface="Helvetica Neue"/>
            </a:endParaRPr>
          </a:p>
        </p:txBody>
      </p:sp>
      <p:sp>
        <p:nvSpPr>
          <p:cNvPr id="721" name="Google Shape;721;p4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25" name="Shape 725"/>
        <p:cNvGrpSpPr/>
        <p:nvPr/>
      </p:nvGrpSpPr>
      <p:grpSpPr>
        <a:xfrm>
          <a:off x="0" y="0"/>
          <a:ext cx="0" cy="0"/>
          <a:chOff x="0" y="0"/>
          <a:chExt cx="0" cy="0"/>
        </a:xfrm>
      </p:grpSpPr>
      <p:sp>
        <p:nvSpPr>
          <p:cNvPr id="726" name="Google Shape;726;p4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Functional </a:t>
            </a:r>
            <a:r>
              <a:rPr b="1" lang="en">
                <a:solidFill>
                  <a:srgbClr val="AF1F39"/>
                </a:solidFill>
                <a:latin typeface="Helvetica Neue"/>
                <a:ea typeface="Helvetica Neue"/>
                <a:cs typeface="Helvetica Neue"/>
                <a:sym typeface="Helvetica Neue"/>
              </a:rPr>
              <a:t>Requirements</a:t>
            </a:r>
            <a:endParaRPr b="1">
              <a:solidFill>
                <a:srgbClr val="AF1F39"/>
              </a:solidFill>
              <a:latin typeface="Helvetica Neue"/>
              <a:ea typeface="Helvetica Neue"/>
              <a:cs typeface="Helvetica Neue"/>
              <a:sym typeface="Helvetica Neue"/>
            </a:endParaRPr>
          </a:p>
        </p:txBody>
      </p:sp>
      <p:sp>
        <p:nvSpPr>
          <p:cNvPr id="727" name="Google Shape;727;p49"/>
          <p:cNvSpPr txBox="1"/>
          <p:nvPr>
            <p:ph idx="1" type="body"/>
          </p:nvPr>
        </p:nvSpPr>
        <p:spPr>
          <a:xfrm>
            <a:off x="311700" y="1034625"/>
            <a:ext cx="8520600" cy="3349200"/>
          </a:xfrm>
          <a:prstGeom prst="rect">
            <a:avLst/>
          </a:prstGeom>
        </p:spPr>
        <p:txBody>
          <a:bodyPr anchorCtr="0" anchor="t" bIns="91425" lIns="91425" spcFirstLastPara="1" rIns="91425" wrap="square" tIns="91425">
            <a:normAutofit/>
          </a:bodyPr>
          <a:lstStyle/>
          <a:p>
            <a:pPr indent="-330200" lvl="0" marL="457200" rtl="0" algn="l">
              <a:lnSpc>
                <a:spcPct val="95000"/>
              </a:lnSpc>
              <a:spcBef>
                <a:spcPts val="0"/>
              </a:spcBef>
              <a:spcAft>
                <a:spcPts val="0"/>
              </a:spcAft>
              <a:buClr>
                <a:schemeClr val="accent2"/>
              </a:buClr>
              <a:buSzPts val="1600"/>
              <a:buFont typeface="Open Sans"/>
              <a:buChar char="●"/>
            </a:pPr>
            <a:r>
              <a:rPr b="1" lang="en" sz="1600">
                <a:solidFill>
                  <a:srgbClr val="000000"/>
                </a:solidFill>
                <a:latin typeface="Open Sans"/>
                <a:ea typeface="Open Sans"/>
                <a:cs typeface="Open Sans"/>
                <a:sym typeface="Open Sans"/>
              </a:rPr>
              <a:t>Dynamic Stability:</a:t>
            </a:r>
            <a:r>
              <a:rPr lang="en" sz="1600">
                <a:solidFill>
                  <a:srgbClr val="000000"/>
                </a:solidFill>
                <a:latin typeface="Open Sans"/>
                <a:ea typeface="Open Sans"/>
                <a:cs typeface="Open Sans"/>
                <a:sym typeface="Open Sans"/>
              </a:rPr>
              <a:t> Fins must give the rocket a dynamic stability margin between 1.5 and 6 calibers</a:t>
            </a:r>
            <a:endParaRPr sz="1600">
              <a:solidFill>
                <a:srgbClr val="000000"/>
              </a:solidFill>
              <a:latin typeface="Open Sans"/>
              <a:ea typeface="Open Sans"/>
              <a:cs typeface="Open Sans"/>
              <a:sym typeface="Open Sans"/>
            </a:endParaRPr>
          </a:p>
          <a:p>
            <a:pPr indent="-330200" lvl="0" marL="457200" rtl="0" algn="l">
              <a:lnSpc>
                <a:spcPct val="95000"/>
              </a:lnSpc>
              <a:spcBef>
                <a:spcPts val="0"/>
              </a:spcBef>
              <a:spcAft>
                <a:spcPts val="0"/>
              </a:spcAft>
              <a:buClr>
                <a:schemeClr val="accent2"/>
              </a:buClr>
              <a:buSzPts val="1600"/>
              <a:buFont typeface="Open Sans"/>
              <a:buChar char="●"/>
            </a:pPr>
            <a:r>
              <a:rPr b="1" lang="en" sz="1600">
                <a:solidFill>
                  <a:srgbClr val="000000"/>
                </a:solidFill>
                <a:latin typeface="Open Sans"/>
                <a:ea typeface="Open Sans"/>
                <a:cs typeface="Open Sans"/>
                <a:sym typeface="Open Sans"/>
              </a:rPr>
              <a:t>Flutter Stability: </a:t>
            </a:r>
            <a:r>
              <a:rPr lang="en" sz="1600">
                <a:solidFill>
                  <a:srgbClr val="000000"/>
                </a:solidFill>
                <a:latin typeface="Open Sans"/>
                <a:ea typeface="Open Sans"/>
                <a:cs typeface="Open Sans"/>
                <a:sym typeface="Open Sans"/>
              </a:rPr>
              <a:t>Fins must have a predicted flutter speed 50% greater than the max speed during flight</a:t>
            </a:r>
            <a:endParaRPr sz="1600">
              <a:solidFill>
                <a:srgbClr val="000000"/>
              </a:solidFill>
              <a:latin typeface="Open Sans"/>
              <a:ea typeface="Open Sans"/>
              <a:cs typeface="Open Sans"/>
              <a:sym typeface="Open Sans"/>
            </a:endParaRPr>
          </a:p>
          <a:p>
            <a:pPr indent="-330200" lvl="0" marL="457200" rtl="0" algn="l">
              <a:lnSpc>
                <a:spcPct val="95000"/>
              </a:lnSpc>
              <a:spcBef>
                <a:spcPts val="0"/>
              </a:spcBef>
              <a:spcAft>
                <a:spcPts val="0"/>
              </a:spcAft>
              <a:buClr>
                <a:srgbClr val="000000"/>
              </a:buClr>
              <a:buSzPts val="1600"/>
              <a:buFont typeface="Open Sans"/>
              <a:buChar char="●"/>
            </a:pPr>
            <a:r>
              <a:rPr lang="en" sz="1600">
                <a:solidFill>
                  <a:schemeClr val="dk1"/>
                </a:solidFill>
                <a:latin typeface="Open Sans"/>
                <a:ea typeface="Open Sans"/>
                <a:cs typeface="Open Sans"/>
                <a:sym typeface="Open Sans"/>
              </a:rPr>
              <a:t>Fins must withstand lift forces</a:t>
            </a:r>
            <a:endParaRPr sz="1600">
              <a:solidFill>
                <a:srgbClr val="000000"/>
              </a:solidFill>
              <a:latin typeface="Open Sans"/>
              <a:ea typeface="Open Sans"/>
              <a:cs typeface="Open Sans"/>
              <a:sym typeface="Open Sans"/>
            </a:endParaRPr>
          </a:p>
          <a:p>
            <a:pPr indent="-330200" lvl="0" marL="457200" rtl="0" algn="l">
              <a:lnSpc>
                <a:spcPct val="95000"/>
              </a:lnSpc>
              <a:spcBef>
                <a:spcPts val="0"/>
              </a:spcBef>
              <a:spcAft>
                <a:spcPts val="0"/>
              </a:spcAft>
              <a:buClr>
                <a:schemeClr val="accent2"/>
              </a:buClr>
              <a:buSzPts val="1600"/>
              <a:buFont typeface="Open Sans"/>
              <a:buChar char="●"/>
            </a:pPr>
            <a:r>
              <a:rPr lang="en" sz="1600">
                <a:solidFill>
                  <a:srgbClr val="000000"/>
                </a:solidFill>
                <a:latin typeface="Open Sans"/>
                <a:ea typeface="Open Sans"/>
                <a:cs typeface="Open Sans"/>
                <a:sym typeface="Open Sans"/>
              </a:rPr>
              <a:t>Fillets must secure fins to fin can throughout flight</a:t>
            </a:r>
            <a:endParaRPr sz="1600">
              <a:solidFill>
                <a:srgbClr val="000000"/>
              </a:solidFill>
              <a:latin typeface="Open Sans"/>
              <a:ea typeface="Open Sans"/>
              <a:cs typeface="Open Sans"/>
              <a:sym typeface="Open Sans"/>
            </a:endParaRPr>
          </a:p>
          <a:p>
            <a:pPr indent="-330200" lvl="1" marL="914400" rtl="0" algn="l">
              <a:lnSpc>
                <a:spcPct val="95000"/>
              </a:lnSpc>
              <a:spcBef>
                <a:spcPts val="0"/>
              </a:spcBef>
              <a:spcAft>
                <a:spcPts val="0"/>
              </a:spcAft>
              <a:buClr>
                <a:srgbClr val="000000"/>
              </a:buClr>
              <a:buSzPts val="1600"/>
              <a:buFont typeface="Open Sans"/>
              <a:buChar char="○"/>
            </a:pPr>
            <a:r>
              <a:rPr lang="en">
                <a:solidFill>
                  <a:srgbClr val="000000"/>
                </a:solidFill>
              </a:rPr>
              <a:t>Epoxy cannot burn</a:t>
            </a:r>
            <a:endParaRPr>
              <a:solidFill>
                <a:srgbClr val="000000"/>
              </a:solidFill>
            </a:endParaRPr>
          </a:p>
          <a:p>
            <a:pPr indent="-330200" lvl="1" marL="914400" rtl="0" algn="l">
              <a:lnSpc>
                <a:spcPct val="95000"/>
              </a:lnSpc>
              <a:spcBef>
                <a:spcPts val="0"/>
              </a:spcBef>
              <a:spcAft>
                <a:spcPts val="0"/>
              </a:spcAft>
              <a:buClr>
                <a:srgbClr val="000000"/>
              </a:buClr>
              <a:buSzPts val="1600"/>
              <a:buChar char="○"/>
            </a:pPr>
            <a:r>
              <a:rPr lang="en">
                <a:solidFill>
                  <a:srgbClr val="000000"/>
                </a:solidFill>
              </a:rPr>
              <a:t>Screws must withstand shear force exerted by the fins</a:t>
            </a:r>
            <a:endParaRPr>
              <a:solidFill>
                <a:srgbClr val="000000"/>
              </a:solidFill>
            </a:endParaRPr>
          </a:p>
          <a:p>
            <a:pPr indent="-330200" lvl="0" marL="457200" rtl="0" algn="l">
              <a:lnSpc>
                <a:spcPct val="95000"/>
              </a:lnSpc>
              <a:spcBef>
                <a:spcPts val="0"/>
              </a:spcBef>
              <a:spcAft>
                <a:spcPts val="0"/>
              </a:spcAft>
              <a:buClr>
                <a:srgbClr val="000000"/>
              </a:buClr>
              <a:buSzPts val="1600"/>
              <a:buChar char="●"/>
            </a:pPr>
            <a:r>
              <a:rPr lang="en" sz="1600">
                <a:solidFill>
                  <a:srgbClr val="000000"/>
                </a:solidFill>
                <a:latin typeface="Open Sans"/>
                <a:ea typeface="Open Sans"/>
                <a:cs typeface="Open Sans"/>
                <a:sym typeface="Open Sans"/>
              </a:rPr>
              <a:t>Transitions must not deform due to temperature</a:t>
            </a:r>
            <a:br>
              <a:rPr lang="en" sz="1600">
                <a:solidFill>
                  <a:schemeClr val="lt1"/>
                </a:solidFill>
                <a:latin typeface="Open Sans"/>
                <a:ea typeface="Open Sans"/>
                <a:cs typeface="Open Sans"/>
                <a:sym typeface="Open Sans"/>
              </a:rPr>
            </a:br>
            <a:endParaRPr sz="1600">
              <a:solidFill>
                <a:schemeClr val="lt1"/>
              </a:solidFill>
              <a:latin typeface="Open Sans"/>
              <a:ea typeface="Open Sans"/>
              <a:cs typeface="Open Sans"/>
              <a:sym typeface="Open Sans"/>
            </a:endParaRPr>
          </a:p>
        </p:txBody>
      </p:sp>
      <p:sp>
        <p:nvSpPr>
          <p:cNvPr id="728" name="Google Shape;728;p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32" name="Shape 732"/>
        <p:cNvGrpSpPr/>
        <p:nvPr/>
      </p:nvGrpSpPr>
      <p:grpSpPr>
        <a:xfrm>
          <a:off x="0" y="0"/>
          <a:ext cx="0" cy="0"/>
          <a:chOff x="0" y="0"/>
          <a:chExt cx="0" cy="0"/>
        </a:xfrm>
      </p:grpSpPr>
      <p:sp>
        <p:nvSpPr>
          <p:cNvPr id="733" name="Google Shape;733;p5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Fin Can Assembly </a:t>
            </a:r>
            <a:r>
              <a:rPr b="1" lang="en">
                <a:solidFill>
                  <a:srgbClr val="AF1F39"/>
                </a:solidFill>
                <a:latin typeface="Helvetica Neue"/>
                <a:ea typeface="Helvetica Neue"/>
                <a:cs typeface="Helvetica Neue"/>
                <a:sym typeface="Helvetica Neue"/>
              </a:rPr>
              <a:t>Overview</a:t>
            </a:r>
            <a:endParaRPr b="1">
              <a:solidFill>
                <a:srgbClr val="AF1F39"/>
              </a:solidFill>
              <a:latin typeface="Helvetica Neue"/>
              <a:ea typeface="Helvetica Neue"/>
              <a:cs typeface="Helvetica Neue"/>
              <a:sym typeface="Helvetica Neue"/>
            </a:endParaRPr>
          </a:p>
        </p:txBody>
      </p:sp>
      <p:sp>
        <p:nvSpPr>
          <p:cNvPr id="734" name="Google Shape;734;p5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35" name="Google Shape;735;p50"/>
          <p:cNvPicPr preferRelativeResize="0"/>
          <p:nvPr/>
        </p:nvPicPr>
        <p:blipFill rotWithShape="1">
          <a:blip r:embed="rId3">
            <a:alphaModFix/>
          </a:blip>
          <a:srcRect b="13942" l="-3188" r="0" t="4709"/>
          <a:stretch/>
        </p:blipFill>
        <p:spPr>
          <a:xfrm>
            <a:off x="1226100" y="2293849"/>
            <a:ext cx="3756275" cy="2303099"/>
          </a:xfrm>
          <a:prstGeom prst="rect">
            <a:avLst/>
          </a:prstGeom>
          <a:noFill/>
          <a:ln>
            <a:noFill/>
          </a:ln>
        </p:spPr>
      </p:pic>
      <p:pic>
        <p:nvPicPr>
          <p:cNvPr id="736" name="Google Shape;736;p50"/>
          <p:cNvPicPr preferRelativeResize="0"/>
          <p:nvPr/>
        </p:nvPicPr>
        <p:blipFill rotWithShape="1">
          <a:blip r:embed="rId4">
            <a:alphaModFix/>
          </a:blip>
          <a:srcRect b="6006" l="4543" r="0" t="0"/>
          <a:stretch/>
        </p:blipFill>
        <p:spPr>
          <a:xfrm>
            <a:off x="5759130" y="2293849"/>
            <a:ext cx="2609895" cy="2303100"/>
          </a:xfrm>
          <a:prstGeom prst="rect">
            <a:avLst/>
          </a:prstGeom>
          <a:noFill/>
          <a:ln>
            <a:noFill/>
          </a:ln>
        </p:spPr>
      </p:pic>
      <p:sp>
        <p:nvSpPr>
          <p:cNvPr id="737" name="Google Shape;737;p50"/>
          <p:cNvSpPr txBox="1"/>
          <p:nvPr>
            <p:ph idx="1" type="body"/>
          </p:nvPr>
        </p:nvSpPr>
        <p:spPr>
          <a:xfrm>
            <a:off x="5876355" y="4729045"/>
            <a:ext cx="2122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SzPts val="688"/>
              <a:buNone/>
            </a:pPr>
            <a:r>
              <a:rPr b="1" lang="en" sz="1400">
                <a:solidFill>
                  <a:schemeClr val="accent2"/>
                </a:solidFill>
                <a:latin typeface="Open Sans"/>
                <a:ea typeface="Open Sans"/>
                <a:cs typeface="Open Sans"/>
                <a:sym typeface="Open Sans"/>
              </a:rPr>
              <a:t>Booster</a:t>
            </a:r>
            <a:endParaRPr b="1" sz="1400">
              <a:solidFill>
                <a:schemeClr val="accent2"/>
              </a:solidFill>
              <a:latin typeface="Open Sans"/>
              <a:ea typeface="Open Sans"/>
              <a:cs typeface="Open Sans"/>
              <a:sym typeface="Open Sans"/>
            </a:endParaRPr>
          </a:p>
        </p:txBody>
      </p:sp>
      <p:sp>
        <p:nvSpPr>
          <p:cNvPr id="738" name="Google Shape;738;p50"/>
          <p:cNvSpPr/>
          <p:nvPr/>
        </p:nvSpPr>
        <p:spPr>
          <a:xfrm rot="-5400000">
            <a:off x="3008050" y="2745795"/>
            <a:ext cx="195900" cy="38784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739" name="Google Shape;739;p50"/>
          <p:cNvSpPr txBox="1"/>
          <p:nvPr>
            <p:ph idx="1" type="body"/>
          </p:nvPr>
        </p:nvSpPr>
        <p:spPr>
          <a:xfrm>
            <a:off x="2087750" y="4741963"/>
            <a:ext cx="2122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SzPts val="688"/>
              <a:buNone/>
            </a:pPr>
            <a:r>
              <a:rPr b="1" lang="en" sz="1400">
                <a:solidFill>
                  <a:schemeClr val="accent2"/>
                </a:solidFill>
                <a:latin typeface="Open Sans"/>
                <a:ea typeface="Open Sans"/>
                <a:cs typeface="Open Sans"/>
                <a:sym typeface="Open Sans"/>
              </a:rPr>
              <a:t>Sustainer</a:t>
            </a:r>
            <a:endParaRPr b="1" sz="1400">
              <a:solidFill>
                <a:schemeClr val="accent2"/>
              </a:solidFill>
              <a:latin typeface="Open Sans"/>
              <a:ea typeface="Open Sans"/>
              <a:cs typeface="Open Sans"/>
              <a:sym typeface="Open Sans"/>
            </a:endParaRPr>
          </a:p>
        </p:txBody>
      </p:sp>
      <p:sp>
        <p:nvSpPr>
          <p:cNvPr id="740" name="Google Shape;740;p50"/>
          <p:cNvSpPr/>
          <p:nvPr/>
        </p:nvSpPr>
        <p:spPr>
          <a:xfrm rot="-5400000">
            <a:off x="7037325" y="3329000"/>
            <a:ext cx="195900" cy="27120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741" name="Google Shape;741;p50"/>
          <p:cNvSpPr txBox="1"/>
          <p:nvPr>
            <p:ph idx="1" type="body"/>
          </p:nvPr>
        </p:nvSpPr>
        <p:spPr>
          <a:xfrm>
            <a:off x="331500" y="882225"/>
            <a:ext cx="8736300" cy="11073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Material: Aluminum 6061-T6</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Two fillets attached to each fin using #10-32 screws</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Each fin and fillet is secured to fin can with epoxy resin</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Fin leading and trailing edges: sanded to be round</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Screws on fillets: #10-32 Alloy Steel</a:t>
            </a:r>
            <a:endParaRPr sz="1400">
              <a:solidFill>
                <a:schemeClr val="accent2"/>
              </a:solidFill>
              <a:latin typeface="Open Sans"/>
              <a:ea typeface="Open Sans"/>
              <a:cs typeface="Open Sans"/>
              <a:sym typeface="Ope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45" name="Shape 745"/>
        <p:cNvGrpSpPr/>
        <p:nvPr/>
      </p:nvGrpSpPr>
      <p:grpSpPr>
        <a:xfrm>
          <a:off x="0" y="0"/>
          <a:ext cx="0" cy="0"/>
          <a:chOff x="0" y="0"/>
          <a:chExt cx="0" cy="0"/>
        </a:xfrm>
      </p:grpSpPr>
      <p:sp>
        <p:nvSpPr>
          <p:cNvPr id="746" name="Google Shape;746;p5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Fin Shape &amp; Design</a:t>
            </a:r>
            <a:endParaRPr b="1">
              <a:solidFill>
                <a:srgbClr val="AF1F39"/>
              </a:solidFill>
              <a:latin typeface="Helvetica Neue"/>
              <a:ea typeface="Helvetica Neue"/>
              <a:cs typeface="Helvetica Neue"/>
              <a:sym typeface="Helvetica Neue"/>
            </a:endParaRPr>
          </a:p>
        </p:txBody>
      </p:sp>
      <p:sp>
        <p:nvSpPr>
          <p:cNvPr id="747" name="Google Shape;747;p5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748" name="Google Shape;748;p51"/>
          <p:cNvSpPr txBox="1"/>
          <p:nvPr/>
        </p:nvSpPr>
        <p:spPr>
          <a:xfrm>
            <a:off x="498063" y="4101927"/>
            <a:ext cx="33453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lt1"/>
                </a:solidFill>
                <a:latin typeface="Open Sans Medium"/>
                <a:ea typeface="Open Sans Medium"/>
                <a:cs typeface="Open Sans Medium"/>
                <a:sym typeface="Open Sans Medium"/>
              </a:rPr>
              <a:t>Booster Fin</a:t>
            </a:r>
            <a:endParaRPr>
              <a:solidFill>
                <a:schemeClr val="lt1"/>
              </a:solidFill>
              <a:latin typeface="Open Sans Medium"/>
              <a:ea typeface="Open Sans Medium"/>
              <a:cs typeface="Open Sans Medium"/>
              <a:sym typeface="Open Sans Medium"/>
            </a:endParaRPr>
          </a:p>
        </p:txBody>
      </p:sp>
      <p:sp>
        <p:nvSpPr>
          <p:cNvPr id="749" name="Google Shape;749;p51"/>
          <p:cNvSpPr txBox="1"/>
          <p:nvPr/>
        </p:nvSpPr>
        <p:spPr>
          <a:xfrm>
            <a:off x="4941468" y="1401696"/>
            <a:ext cx="3165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accent2"/>
                </a:solidFill>
                <a:latin typeface="Open Sans Medium"/>
                <a:ea typeface="Open Sans Medium"/>
                <a:cs typeface="Open Sans Medium"/>
                <a:sym typeface="Open Sans Medium"/>
              </a:rPr>
              <a:t>Booster Fin</a:t>
            </a:r>
            <a:endParaRPr>
              <a:solidFill>
                <a:schemeClr val="accent2"/>
              </a:solidFill>
              <a:latin typeface="Open Sans Medium"/>
              <a:ea typeface="Open Sans Medium"/>
              <a:cs typeface="Open Sans Medium"/>
              <a:sym typeface="Open Sans Medium"/>
            </a:endParaRPr>
          </a:p>
        </p:txBody>
      </p:sp>
      <p:sp>
        <p:nvSpPr>
          <p:cNvPr id="750" name="Google Shape;750;p51"/>
          <p:cNvSpPr txBox="1"/>
          <p:nvPr/>
        </p:nvSpPr>
        <p:spPr>
          <a:xfrm>
            <a:off x="796408" y="1401709"/>
            <a:ext cx="31650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accent2"/>
                </a:solidFill>
                <a:latin typeface="Open Sans Medium"/>
                <a:ea typeface="Open Sans Medium"/>
                <a:cs typeface="Open Sans Medium"/>
                <a:sym typeface="Open Sans Medium"/>
              </a:rPr>
              <a:t>Sustainer Fin</a:t>
            </a:r>
            <a:endParaRPr>
              <a:solidFill>
                <a:schemeClr val="accent2"/>
              </a:solidFill>
              <a:latin typeface="Open Sans Medium"/>
              <a:ea typeface="Open Sans Medium"/>
              <a:cs typeface="Open Sans Medium"/>
              <a:sym typeface="Open Sans Medium"/>
            </a:endParaRPr>
          </a:p>
        </p:txBody>
      </p:sp>
      <p:pic>
        <p:nvPicPr>
          <p:cNvPr id="751" name="Google Shape;751;p51"/>
          <p:cNvPicPr preferRelativeResize="0"/>
          <p:nvPr/>
        </p:nvPicPr>
        <p:blipFill>
          <a:blip r:embed="rId3">
            <a:alphaModFix/>
          </a:blip>
          <a:stretch>
            <a:fillRect/>
          </a:stretch>
        </p:blipFill>
        <p:spPr>
          <a:xfrm>
            <a:off x="539375" y="1906963"/>
            <a:ext cx="3907650" cy="1774075"/>
          </a:xfrm>
          <a:prstGeom prst="rect">
            <a:avLst/>
          </a:prstGeom>
          <a:noFill/>
          <a:ln>
            <a:noFill/>
          </a:ln>
        </p:spPr>
      </p:pic>
      <p:pic>
        <p:nvPicPr>
          <p:cNvPr id="752" name="Google Shape;752;p51"/>
          <p:cNvPicPr preferRelativeResize="0"/>
          <p:nvPr/>
        </p:nvPicPr>
        <p:blipFill>
          <a:blip r:embed="rId4">
            <a:alphaModFix/>
          </a:blip>
          <a:stretch>
            <a:fillRect/>
          </a:stretch>
        </p:blipFill>
        <p:spPr>
          <a:xfrm>
            <a:off x="4856000" y="1762275"/>
            <a:ext cx="3250475" cy="1911049"/>
          </a:xfrm>
          <a:prstGeom prst="rect">
            <a:avLst/>
          </a:prstGeom>
          <a:noFill/>
          <a:ln>
            <a:noFill/>
          </a:ln>
        </p:spPr>
      </p:pic>
      <p:pic>
        <p:nvPicPr>
          <p:cNvPr id="753" name="Google Shape;753;p51"/>
          <p:cNvPicPr preferRelativeResize="0"/>
          <p:nvPr/>
        </p:nvPicPr>
        <p:blipFill>
          <a:blip r:embed="rId5">
            <a:alphaModFix/>
          </a:blip>
          <a:stretch>
            <a:fillRect/>
          </a:stretch>
        </p:blipFill>
        <p:spPr>
          <a:xfrm>
            <a:off x="696481" y="3824400"/>
            <a:ext cx="7409997" cy="1157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Flight </a:t>
            </a:r>
            <a:r>
              <a:rPr lang="en">
                <a:solidFill>
                  <a:srgbClr val="AF1F39"/>
                </a:solidFill>
              </a:rPr>
              <a:t>Event Timeline</a:t>
            </a:r>
            <a:endParaRPr>
              <a:solidFill>
                <a:srgbClr val="AF1F39"/>
              </a:solidFill>
            </a:endParaRPr>
          </a:p>
        </p:txBody>
      </p:sp>
      <p:sp>
        <p:nvSpPr>
          <p:cNvPr id="79" name="Google Shape;79;p16"/>
          <p:cNvSpPr txBox="1"/>
          <p:nvPr>
            <p:ph idx="1" type="body"/>
          </p:nvPr>
        </p:nvSpPr>
        <p:spPr>
          <a:xfrm>
            <a:off x="311700" y="974050"/>
            <a:ext cx="8520600" cy="3594900"/>
          </a:xfrm>
          <a:prstGeom prst="rect">
            <a:avLst/>
          </a:prstGeom>
        </p:spPr>
        <p:txBody>
          <a:bodyPr anchorCtr="0" anchor="t" bIns="91425" lIns="91425" spcFirstLastPara="1" rIns="91425" wrap="square" tIns="91425">
            <a:normAutofit lnSpcReduction="20000"/>
          </a:bodyPr>
          <a:lstStyle/>
          <a:p>
            <a:pPr indent="-355600" lvl="0" marL="457200" rtl="0" algn="l">
              <a:spcBef>
                <a:spcPts val="0"/>
              </a:spcBef>
              <a:spcAft>
                <a:spcPts val="0"/>
              </a:spcAft>
              <a:buSzPts val="2000"/>
              <a:buChar char="●"/>
            </a:pPr>
            <a:r>
              <a:rPr lang="en"/>
              <a:t>T-00:00.00 | Booster Ignition</a:t>
            </a:r>
            <a:endParaRPr/>
          </a:p>
          <a:p>
            <a:pPr indent="-355600" lvl="0" marL="457200" rtl="0" algn="l">
              <a:spcBef>
                <a:spcPts val="0"/>
              </a:spcBef>
              <a:spcAft>
                <a:spcPts val="0"/>
              </a:spcAft>
              <a:buSzPts val="2000"/>
              <a:buFont typeface="Open Sans"/>
              <a:buChar char="●"/>
            </a:pPr>
            <a:r>
              <a:rPr b="1" lang="en">
                <a:latin typeface="Open Sans"/>
                <a:ea typeface="Open Sans"/>
                <a:cs typeface="Open Sans"/>
                <a:sym typeface="Open Sans"/>
              </a:rPr>
              <a:t>T-00:03.81 | Booster Burnout</a:t>
            </a:r>
            <a:endParaRPr b="1">
              <a:latin typeface="Open Sans"/>
              <a:ea typeface="Open Sans"/>
              <a:cs typeface="Open Sans"/>
              <a:sym typeface="Open Sans"/>
            </a:endParaRPr>
          </a:p>
          <a:p>
            <a:pPr indent="-355600" lvl="0" marL="457200" rtl="0" algn="l">
              <a:spcBef>
                <a:spcPts val="0"/>
              </a:spcBef>
              <a:spcAft>
                <a:spcPts val="0"/>
              </a:spcAft>
              <a:buSzPts val="2000"/>
              <a:buChar char="●"/>
            </a:pPr>
            <a:r>
              <a:rPr lang="en"/>
              <a:t>T-00:04.00 | Booster Airbrakes Deployment</a:t>
            </a:r>
            <a:endParaRPr/>
          </a:p>
          <a:p>
            <a:pPr indent="-355600" lvl="0" marL="457200" rtl="0" algn="l">
              <a:spcBef>
                <a:spcPts val="0"/>
              </a:spcBef>
              <a:spcAft>
                <a:spcPts val="0"/>
              </a:spcAft>
              <a:buSzPts val="2000"/>
              <a:buFont typeface="Open Sans"/>
              <a:buChar char="●"/>
            </a:pPr>
            <a:r>
              <a:rPr b="1" lang="en">
                <a:latin typeface="Open Sans"/>
                <a:ea typeface="Open Sans"/>
                <a:cs typeface="Open Sans"/>
                <a:sym typeface="Open Sans"/>
              </a:rPr>
              <a:t>T-00:06.81 | Sustainer Ignition</a:t>
            </a:r>
            <a:endParaRPr b="1">
              <a:latin typeface="Open Sans"/>
              <a:ea typeface="Open Sans"/>
              <a:cs typeface="Open Sans"/>
              <a:sym typeface="Open Sans"/>
            </a:endParaRPr>
          </a:p>
          <a:p>
            <a:pPr indent="-355600" lvl="0" marL="457200" rtl="0" algn="l">
              <a:spcBef>
                <a:spcPts val="0"/>
              </a:spcBef>
              <a:spcAft>
                <a:spcPts val="0"/>
              </a:spcAft>
              <a:buSzPts val="2000"/>
              <a:buFont typeface="Open Sans"/>
              <a:buChar char="●"/>
            </a:pPr>
            <a:r>
              <a:rPr b="1" lang="en">
                <a:latin typeface="Open Sans"/>
                <a:ea typeface="Open Sans"/>
                <a:cs typeface="Open Sans"/>
                <a:sym typeface="Open Sans"/>
              </a:rPr>
              <a:t>T-00:09.94 | Sustainer Burnout</a:t>
            </a:r>
            <a:endParaRPr b="1">
              <a:latin typeface="Open Sans"/>
              <a:ea typeface="Open Sans"/>
              <a:cs typeface="Open Sans"/>
              <a:sym typeface="Open Sans"/>
            </a:endParaRPr>
          </a:p>
          <a:p>
            <a:pPr indent="-355600" lvl="0" marL="457200" rtl="0" algn="l">
              <a:spcBef>
                <a:spcPts val="0"/>
              </a:spcBef>
              <a:spcAft>
                <a:spcPts val="0"/>
              </a:spcAft>
              <a:buSzPts val="2000"/>
              <a:buChar char="●"/>
            </a:pPr>
            <a:r>
              <a:rPr lang="en"/>
              <a:t>T-00:18.00 | Booster Apogee, Drogue Deployment</a:t>
            </a:r>
            <a:endParaRPr/>
          </a:p>
          <a:p>
            <a:pPr indent="-355600" lvl="0" marL="457200" rtl="0" algn="l">
              <a:spcBef>
                <a:spcPts val="0"/>
              </a:spcBef>
              <a:spcAft>
                <a:spcPts val="0"/>
              </a:spcAft>
              <a:buSzPts val="2000"/>
              <a:buChar char="●"/>
            </a:pPr>
            <a:r>
              <a:rPr b="1" lang="en">
                <a:latin typeface="Open Sans"/>
                <a:ea typeface="Open Sans"/>
                <a:cs typeface="Open Sans"/>
                <a:sym typeface="Open Sans"/>
              </a:rPr>
              <a:t>T-00:44.00 | Sustainer Apogee</a:t>
            </a:r>
            <a:r>
              <a:rPr lang="en"/>
              <a:t>, Drogue Deployment</a:t>
            </a:r>
            <a:endParaRPr/>
          </a:p>
          <a:p>
            <a:pPr indent="-355600" lvl="0" marL="457200" rtl="0" algn="l">
              <a:spcBef>
                <a:spcPts val="0"/>
              </a:spcBef>
              <a:spcAft>
                <a:spcPts val="0"/>
              </a:spcAft>
              <a:buSzPts val="2000"/>
              <a:buChar char="●"/>
            </a:pPr>
            <a:r>
              <a:rPr lang="en"/>
              <a:t>T-01:34.00 | Booster Main Deployment</a:t>
            </a:r>
            <a:endParaRPr/>
          </a:p>
          <a:p>
            <a:pPr indent="-355600" lvl="0" marL="457200" rtl="0" algn="l">
              <a:spcBef>
                <a:spcPts val="0"/>
              </a:spcBef>
              <a:spcAft>
                <a:spcPts val="0"/>
              </a:spcAft>
              <a:buSzPts val="2000"/>
              <a:buChar char="●"/>
            </a:pPr>
            <a:r>
              <a:rPr lang="en"/>
              <a:t>T-02:08.00 | Booster Touchdown</a:t>
            </a:r>
            <a:endParaRPr/>
          </a:p>
          <a:p>
            <a:pPr indent="-355600" lvl="0" marL="457200" rtl="0" algn="l">
              <a:spcBef>
                <a:spcPts val="0"/>
              </a:spcBef>
              <a:spcAft>
                <a:spcPts val="0"/>
              </a:spcAft>
              <a:buSzPts val="2000"/>
              <a:buChar char="●"/>
            </a:pPr>
            <a:r>
              <a:rPr lang="en"/>
              <a:t>T-05:34.00 | Sustainer Main Deployment</a:t>
            </a:r>
            <a:endParaRPr/>
          </a:p>
          <a:p>
            <a:pPr indent="-355600" lvl="0" marL="457200" rtl="0" algn="l">
              <a:spcBef>
                <a:spcPts val="0"/>
              </a:spcBef>
              <a:spcAft>
                <a:spcPts val="0"/>
              </a:spcAft>
              <a:buSzPts val="2000"/>
              <a:buChar char="●"/>
            </a:pPr>
            <a:r>
              <a:rPr lang="en"/>
              <a:t>T-06:08.00 | Sustainer Touchdown</a:t>
            </a:r>
            <a:endParaRPr/>
          </a:p>
        </p:txBody>
      </p:sp>
      <p:sp>
        <p:nvSpPr>
          <p:cNvPr id="80" name="Google Shape;80;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FFFFFF"/>
        </a:solidFill>
      </p:bgPr>
    </p:bg>
    <p:spTree>
      <p:nvGrpSpPr>
        <p:cNvPr id="757" name="Shape 757"/>
        <p:cNvGrpSpPr/>
        <p:nvPr/>
      </p:nvGrpSpPr>
      <p:grpSpPr>
        <a:xfrm>
          <a:off x="0" y="0"/>
          <a:ext cx="0" cy="0"/>
          <a:chOff x="0" y="0"/>
          <a:chExt cx="0" cy="0"/>
        </a:xfrm>
      </p:grpSpPr>
      <p:sp>
        <p:nvSpPr>
          <p:cNvPr id="758" name="Google Shape;758;p5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Forward Retention Ring (FRR)</a:t>
            </a:r>
            <a:endParaRPr>
              <a:solidFill>
                <a:srgbClr val="AF1F39"/>
              </a:solidFill>
            </a:endParaRPr>
          </a:p>
        </p:txBody>
      </p:sp>
      <p:sp>
        <p:nvSpPr>
          <p:cNvPr id="759" name="Google Shape;759;p52"/>
          <p:cNvSpPr txBox="1"/>
          <p:nvPr>
            <p:ph idx="1" type="body"/>
          </p:nvPr>
        </p:nvSpPr>
        <p:spPr>
          <a:xfrm>
            <a:off x="311700" y="1152475"/>
            <a:ext cx="6466800" cy="1419300"/>
          </a:xfrm>
          <a:prstGeom prst="rect">
            <a:avLst/>
          </a:prstGeom>
        </p:spPr>
        <p:txBody>
          <a:bodyPr anchorCtr="0" anchor="t" bIns="91425" lIns="91425" spcFirstLastPara="1" rIns="91425" wrap="square" tIns="91425">
            <a:normAutofit fontScale="85000" lnSpcReduction="10000"/>
          </a:bodyPr>
          <a:lstStyle/>
          <a:p>
            <a:pPr indent="-309562" lvl="0" marL="457200" rtl="0" algn="l">
              <a:spcBef>
                <a:spcPts val="0"/>
              </a:spcBef>
              <a:spcAft>
                <a:spcPts val="0"/>
              </a:spcAft>
              <a:buClr>
                <a:schemeClr val="accent2"/>
              </a:buClr>
              <a:buSzPct val="100000"/>
              <a:buChar char="●"/>
            </a:pPr>
            <a:r>
              <a:rPr lang="en" sz="1500">
                <a:solidFill>
                  <a:schemeClr val="accent2"/>
                </a:solidFill>
              </a:rPr>
              <a:t>Material: Aluminium 6061</a:t>
            </a:r>
            <a:endParaRPr sz="1500">
              <a:solidFill>
                <a:schemeClr val="accent2"/>
              </a:solidFill>
            </a:endParaRPr>
          </a:p>
          <a:p>
            <a:pPr indent="-309562" lvl="0" marL="457200" rtl="0" algn="l">
              <a:spcBef>
                <a:spcPts val="0"/>
              </a:spcBef>
              <a:spcAft>
                <a:spcPts val="0"/>
              </a:spcAft>
              <a:buClr>
                <a:schemeClr val="accent2"/>
              </a:buClr>
              <a:buSzPct val="100000"/>
              <a:buChar char="●"/>
            </a:pPr>
            <a:r>
              <a:rPr lang="en" sz="1500">
                <a:solidFill>
                  <a:schemeClr val="accent2"/>
                </a:solidFill>
              </a:rPr>
              <a:t>Same FRR for Booster &amp; Sustainer</a:t>
            </a:r>
            <a:endParaRPr sz="1500">
              <a:solidFill>
                <a:schemeClr val="accent2"/>
              </a:solidFill>
            </a:endParaRPr>
          </a:p>
          <a:p>
            <a:pPr indent="-309562" lvl="0" marL="457200" rtl="0" algn="l">
              <a:spcBef>
                <a:spcPts val="0"/>
              </a:spcBef>
              <a:spcAft>
                <a:spcPts val="0"/>
              </a:spcAft>
              <a:buClr>
                <a:schemeClr val="accent2"/>
              </a:buClr>
              <a:buSzPct val="100000"/>
              <a:buChar char="●"/>
            </a:pPr>
            <a:r>
              <a:rPr lang="en" sz="1500">
                <a:solidFill>
                  <a:schemeClr val="accent2"/>
                </a:solidFill>
              </a:rPr>
              <a:t>Couples Motor to Mission Package Tube (motor slides over bottom, MPT slides over top)</a:t>
            </a:r>
            <a:endParaRPr sz="1500">
              <a:solidFill>
                <a:schemeClr val="accent2"/>
              </a:solidFill>
            </a:endParaRPr>
          </a:p>
          <a:p>
            <a:pPr indent="-309562" lvl="0" marL="457200" rtl="0" algn="l">
              <a:spcBef>
                <a:spcPts val="0"/>
              </a:spcBef>
              <a:spcAft>
                <a:spcPts val="0"/>
              </a:spcAft>
              <a:buClr>
                <a:schemeClr val="accent2"/>
              </a:buClr>
              <a:buSzPct val="100000"/>
              <a:buChar char="●"/>
            </a:pPr>
            <a:r>
              <a:rPr lang="en" sz="1500">
                <a:solidFill>
                  <a:schemeClr val="accent2"/>
                </a:solidFill>
              </a:rPr>
              <a:t>Added a taper to protruding part to reduce separation between diameters</a:t>
            </a:r>
            <a:endParaRPr sz="1500">
              <a:solidFill>
                <a:schemeClr val="accent2"/>
              </a:solidFill>
            </a:endParaRPr>
          </a:p>
          <a:p>
            <a:pPr indent="-309562" lvl="0" marL="457200" rtl="0" algn="l">
              <a:spcBef>
                <a:spcPts val="0"/>
              </a:spcBef>
              <a:spcAft>
                <a:spcPts val="0"/>
              </a:spcAft>
              <a:buClr>
                <a:schemeClr val="accent2"/>
              </a:buClr>
              <a:buSzPct val="100000"/>
              <a:buChar char="●"/>
            </a:pPr>
            <a:r>
              <a:rPr lang="en" sz="1500">
                <a:solidFill>
                  <a:schemeClr val="accent2"/>
                </a:solidFill>
              </a:rPr>
              <a:t>Added ⅛ in to the top of protruding edge to prevent injury while machining</a:t>
            </a:r>
            <a:endParaRPr sz="1500">
              <a:solidFill>
                <a:schemeClr val="accent2"/>
              </a:solidFill>
            </a:endParaRPr>
          </a:p>
        </p:txBody>
      </p:sp>
      <p:pic>
        <p:nvPicPr>
          <p:cNvPr id="760" name="Google Shape;760;p52"/>
          <p:cNvPicPr preferRelativeResize="0"/>
          <p:nvPr/>
        </p:nvPicPr>
        <p:blipFill>
          <a:blip r:embed="rId3">
            <a:alphaModFix/>
          </a:blip>
          <a:stretch>
            <a:fillRect/>
          </a:stretch>
        </p:blipFill>
        <p:spPr>
          <a:xfrm>
            <a:off x="5006919" y="2786099"/>
            <a:ext cx="3740131" cy="2017249"/>
          </a:xfrm>
          <a:prstGeom prst="rect">
            <a:avLst/>
          </a:prstGeom>
          <a:noFill/>
          <a:ln>
            <a:noFill/>
          </a:ln>
        </p:spPr>
      </p:pic>
      <p:sp>
        <p:nvSpPr>
          <p:cNvPr id="761" name="Google Shape;761;p5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762" name="Google Shape;762;p52"/>
          <p:cNvGraphicFramePr/>
          <p:nvPr/>
        </p:nvGraphicFramePr>
        <p:xfrm>
          <a:off x="867474" y="2706525"/>
          <a:ext cx="3000000" cy="3000000"/>
        </p:xfrm>
        <a:graphic>
          <a:graphicData uri="http://schemas.openxmlformats.org/drawingml/2006/table">
            <a:tbl>
              <a:tblPr>
                <a:noFill/>
                <a:tableStyleId>{20E0CC99-B5FD-4683-B140-8F2D5768ACDF}</a:tableStyleId>
              </a:tblPr>
              <a:tblGrid>
                <a:gridCol w="1915250"/>
                <a:gridCol w="1915250"/>
              </a:tblGrid>
              <a:tr h="558725">
                <a:tc>
                  <a:txBody>
                    <a:bodyPr/>
                    <a:lstStyle/>
                    <a:p>
                      <a:pPr indent="0" lvl="0" marL="0" rtl="0" algn="l">
                        <a:spcBef>
                          <a:spcPts val="0"/>
                        </a:spcBef>
                        <a:spcAft>
                          <a:spcPts val="0"/>
                        </a:spcAft>
                        <a:buNone/>
                      </a:pPr>
                      <a:r>
                        <a:rPr lang="en" sz="1250">
                          <a:solidFill>
                            <a:schemeClr val="accent2"/>
                          </a:solidFill>
                          <a:latin typeface="Open Sans"/>
                          <a:ea typeface="Open Sans"/>
                          <a:cs typeface="Open Sans"/>
                          <a:sym typeface="Open Sans"/>
                        </a:rPr>
                        <a:t>Bottom radius: 2.8125 in</a:t>
                      </a:r>
                      <a:endParaRPr sz="1250">
                        <a:solidFill>
                          <a:schemeClr val="accent2"/>
                        </a:solidFill>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50">
                          <a:solidFill>
                            <a:schemeClr val="accent2"/>
                          </a:solidFill>
                          <a:latin typeface="Open Sans"/>
                          <a:ea typeface="Open Sans"/>
                          <a:cs typeface="Open Sans"/>
                          <a:sym typeface="Open Sans"/>
                        </a:rPr>
                        <a:t>Height of the taper: .25 in</a:t>
                      </a:r>
                      <a:endParaRPr sz="1250">
                        <a:solidFill>
                          <a:schemeClr val="accent2"/>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10250">
                <a:tc>
                  <a:txBody>
                    <a:bodyPr/>
                    <a:lstStyle/>
                    <a:p>
                      <a:pPr indent="0" lvl="0" marL="0" rtl="0" algn="l">
                        <a:spcBef>
                          <a:spcPts val="0"/>
                        </a:spcBef>
                        <a:spcAft>
                          <a:spcPts val="0"/>
                        </a:spcAft>
                        <a:buNone/>
                      </a:pPr>
                      <a:r>
                        <a:rPr lang="en" sz="1250">
                          <a:solidFill>
                            <a:schemeClr val="accent2"/>
                          </a:solidFill>
                          <a:latin typeface="Open Sans"/>
                          <a:ea typeface="Open Sans"/>
                          <a:cs typeface="Open Sans"/>
                          <a:sym typeface="Open Sans"/>
                        </a:rPr>
                        <a:t>Top radius: 3 in</a:t>
                      </a:r>
                      <a:endParaRPr sz="1250">
                        <a:solidFill>
                          <a:schemeClr val="accent2"/>
                        </a:solidFill>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50">
                          <a:solidFill>
                            <a:schemeClr val="accent2"/>
                          </a:solidFill>
                          <a:latin typeface="Open Sans"/>
                          <a:ea typeface="Open Sans"/>
                          <a:cs typeface="Open Sans"/>
                          <a:sym typeface="Open Sans"/>
                        </a:rPr>
                        <a:t>Height from bottom to the taper: 2 in</a:t>
                      </a:r>
                      <a:endParaRPr sz="1250">
                        <a:solidFill>
                          <a:schemeClr val="accent2"/>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8725">
                <a:tc>
                  <a:txBody>
                    <a:bodyPr/>
                    <a:lstStyle/>
                    <a:p>
                      <a:pPr indent="0" lvl="0" marL="0" rtl="0" algn="l">
                        <a:spcBef>
                          <a:spcPts val="0"/>
                        </a:spcBef>
                        <a:spcAft>
                          <a:spcPts val="0"/>
                        </a:spcAft>
                        <a:buNone/>
                      </a:pPr>
                      <a:r>
                        <a:rPr lang="en" sz="1250">
                          <a:solidFill>
                            <a:schemeClr val="accent2"/>
                          </a:solidFill>
                          <a:latin typeface="Open Sans"/>
                          <a:ea typeface="Open Sans"/>
                          <a:cs typeface="Open Sans"/>
                          <a:sym typeface="Open Sans"/>
                        </a:rPr>
                        <a:t>Bottom thickness: .4688 in</a:t>
                      </a:r>
                      <a:endParaRPr sz="1250">
                        <a:solidFill>
                          <a:schemeClr val="accent2"/>
                        </a:solidFill>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50">
                          <a:solidFill>
                            <a:schemeClr val="accent2"/>
                          </a:solidFill>
                          <a:latin typeface="Open Sans"/>
                          <a:ea typeface="Open Sans"/>
                          <a:cs typeface="Open Sans"/>
                          <a:sym typeface="Open Sans"/>
                        </a:rPr>
                        <a:t>Height from taper to top: .8750 in</a:t>
                      </a:r>
                      <a:endParaRPr sz="1250">
                        <a:solidFill>
                          <a:schemeClr val="accent2"/>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8550">
                <a:tc>
                  <a:txBody>
                    <a:bodyPr/>
                    <a:lstStyle/>
                    <a:p>
                      <a:pPr indent="0" lvl="0" marL="0" rtl="0" algn="l">
                        <a:spcBef>
                          <a:spcPts val="0"/>
                        </a:spcBef>
                        <a:spcAft>
                          <a:spcPts val="0"/>
                        </a:spcAft>
                        <a:buNone/>
                      </a:pPr>
                      <a:r>
                        <a:rPr lang="en" sz="1250">
                          <a:solidFill>
                            <a:schemeClr val="accent2"/>
                          </a:solidFill>
                          <a:latin typeface="Open Sans"/>
                          <a:ea typeface="Open Sans"/>
                          <a:cs typeface="Open Sans"/>
                          <a:sym typeface="Open Sans"/>
                        </a:rPr>
                        <a:t>Top thickness: .25 in</a:t>
                      </a:r>
                      <a:endParaRPr sz="1250">
                        <a:solidFill>
                          <a:schemeClr val="accent2"/>
                        </a:solidFill>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t/>
                      </a:r>
                      <a:endParaRPr sz="1250">
                        <a:solidFill>
                          <a:schemeClr val="accent2"/>
                        </a:solidFill>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66" name="Shape 766"/>
        <p:cNvGrpSpPr/>
        <p:nvPr/>
      </p:nvGrpSpPr>
      <p:grpSpPr>
        <a:xfrm>
          <a:off x="0" y="0"/>
          <a:ext cx="0" cy="0"/>
          <a:chOff x="0" y="0"/>
          <a:chExt cx="0" cy="0"/>
        </a:xfrm>
      </p:grpSpPr>
      <p:sp>
        <p:nvSpPr>
          <p:cNvPr id="767" name="Google Shape;767;p5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Fin</a:t>
            </a:r>
            <a:r>
              <a:rPr lang="en">
                <a:solidFill>
                  <a:srgbClr val="AF1F39"/>
                </a:solidFill>
              </a:rPr>
              <a:t> Attachment</a:t>
            </a:r>
            <a:endParaRPr b="1">
              <a:solidFill>
                <a:srgbClr val="AF1F39"/>
              </a:solidFill>
              <a:latin typeface="Helvetica Neue"/>
              <a:ea typeface="Helvetica Neue"/>
              <a:cs typeface="Helvetica Neue"/>
              <a:sym typeface="Helvetica Neue"/>
            </a:endParaRPr>
          </a:p>
        </p:txBody>
      </p:sp>
      <p:sp>
        <p:nvSpPr>
          <p:cNvPr id="768" name="Google Shape;768;p53"/>
          <p:cNvSpPr txBox="1"/>
          <p:nvPr>
            <p:ph idx="1" type="body"/>
          </p:nvPr>
        </p:nvSpPr>
        <p:spPr>
          <a:xfrm>
            <a:off x="284850" y="904925"/>
            <a:ext cx="3386700" cy="33492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Fins are attached to fin can with fillets &amp; screws</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Aluminum fillets allow for easy attachment and removal of fins</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Fillets attached to fin can with epoxy</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Fillet Material: Aluminum 6061-T6</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New design includes rounded edges and slightly thinner profile</a:t>
            </a:r>
            <a:endParaRPr sz="1400">
              <a:solidFill>
                <a:schemeClr val="accent2"/>
              </a:solidFill>
              <a:latin typeface="Open Sans"/>
              <a:ea typeface="Open Sans"/>
              <a:cs typeface="Open Sans"/>
              <a:sym typeface="Open Sans"/>
            </a:endParaRPr>
          </a:p>
        </p:txBody>
      </p:sp>
      <p:sp>
        <p:nvSpPr>
          <p:cNvPr id="769" name="Google Shape;769;p5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70" name="Google Shape;770;p53"/>
          <p:cNvPicPr preferRelativeResize="0"/>
          <p:nvPr/>
        </p:nvPicPr>
        <p:blipFill rotWithShape="1">
          <a:blip r:embed="rId3">
            <a:alphaModFix/>
          </a:blip>
          <a:srcRect b="0" l="18621" r="5465" t="3213"/>
          <a:stretch/>
        </p:blipFill>
        <p:spPr>
          <a:xfrm>
            <a:off x="6306450" y="454250"/>
            <a:ext cx="1658100" cy="1638300"/>
          </a:xfrm>
          <a:prstGeom prst="ellipse">
            <a:avLst/>
          </a:prstGeom>
          <a:noFill/>
          <a:ln>
            <a:noFill/>
          </a:ln>
        </p:spPr>
      </p:pic>
      <p:pic>
        <p:nvPicPr>
          <p:cNvPr id="771" name="Google Shape;771;p53"/>
          <p:cNvPicPr preferRelativeResize="0"/>
          <p:nvPr/>
        </p:nvPicPr>
        <p:blipFill rotWithShape="1">
          <a:blip r:embed="rId4">
            <a:alphaModFix/>
          </a:blip>
          <a:srcRect b="6967" l="4214" r="7617" t="4048"/>
          <a:stretch/>
        </p:blipFill>
        <p:spPr>
          <a:xfrm>
            <a:off x="5796809" y="1925075"/>
            <a:ext cx="2798026" cy="2741174"/>
          </a:xfrm>
          <a:prstGeom prst="rect">
            <a:avLst/>
          </a:prstGeom>
          <a:noFill/>
          <a:ln>
            <a:noFill/>
          </a:ln>
        </p:spPr>
      </p:pic>
      <p:sp>
        <p:nvSpPr>
          <p:cNvPr id="772" name="Google Shape;772;p53"/>
          <p:cNvSpPr txBox="1"/>
          <p:nvPr/>
        </p:nvSpPr>
        <p:spPr>
          <a:xfrm>
            <a:off x="3894725" y="135599"/>
            <a:ext cx="2085900" cy="22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2"/>
                </a:solidFill>
                <a:latin typeface="Open Sans Medium"/>
                <a:ea typeface="Open Sans Medium"/>
                <a:cs typeface="Open Sans Medium"/>
                <a:sym typeface="Open Sans Medium"/>
              </a:rPr>
              <a:t>Phoenix fillet</a:t>
            </a:r>
            <a:r>
              <a:rPr lang="en">
                <a:solidFill>
                  <a:schemeClr val="lt1"/>
                </a:solidFill>
                <a:latin typeface="Open Sans Medium"/>
                <a:ea typeface="Open Sans Medium"/>
                <a:cs typeface="Open Sans Medium"/>
                <a:sym typeface="Open Sans Medium"/>
              </a:rPr>
              <a:t> </a:t>
            </a:r>
            <a:endParaRPr>
              <a:solidFill>
                <a:schemeClr val="lt1"/>
              </a:solidFill>
              <a:latin typeface="Open Sans Medium"/>
              <a:ea typeface="Open Sans Medium"/>
              <a:cs typeface="Open Sans Medium"/>
              <a:sym typeface="Open Sans Medium"/>
            </a:endParaRPr>
          </a:p>
        </p:txBody>
      </p:sp>
      <p:sp>
        <p:nvSpPr>
          <p:cNvPr id="773" name="Google Shape;773;p53"/>
          <p:cNvSpPr txBox="1"/>
          <p:nvPr/>
        </p:nvSpPr>
        <p:spPr>
          <a:xfrm>
            <a:off x="5735350" y="155175"/>
            <a:ext cx="2685600" cy="22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2"/>
                </a:solidFill>
                <a:latin typeface="Open Sans Medium"/>
                <a:ea typeface="Open Sans Medium"/>
                <a:cs typeface="Open Sans Medium"/>
                <a:sym typeface="Open Sans Medium"/>
              </a:rPr>
              <a:t>Prometheus fillet </a:t>
            </a:r>
            <a:endParaRPr>
              <a:solidFill>
                <a:schemeClr val="accent2"/>
              </a:solidFill>
              <a:latin typeface="Open Sans Medium"/>
              <a:ea typeface="Open Sans Medium"/>
              <a:cs typeface="Open Sans Medium"/>
              <a:sym typeface="Open Sans Medium"/>
            </a:endParaRPr>
          </a:p>
        </p:txBody>
      </p:sp>
      <p:sp>
        <p:nvSpPr>
          <p:cNvPr id="774" name="Google Shape;774;p53"/>
          <p:cNvSpPr txBox="1"/>
          <p:nvPr/>
        </p:nvSpPr>
        <p:spPr>
          <a:xfrm>
            <a:off x="6386538" y="4748125"/>
            <a:ext cx="2085900" cy="22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2"/>
                </a:solidFill>
                <a:latin typeface="Open Sans Medium"/>
                <a:ea typeface="Open Sans Medium"/>
                <a:cs typeface="Open Sans Medium"/>
                <a:sym typeface="Open Sans Medium"/>
              </a:rPr>
              <a:t>Fillet profile</a:t>
            </a:r>
            <a:endParaRPr>
              <a:solidFill>
                <a:schemeClr val="accent2"/>
              </a:solidFill>
              <a:latin typeface="Open Sans Medium"/>
              <a:ea typeface="Open Sans Medium"/>
              <a:cs typeface="Open Sans Medium"/>
              <a:sym typeface="Open Sans Medium"/>
            </a:endParaRPr>
          </a:p>
        </p:txBody>
      </p:sp>
      <p:sp>
        <p:nvSpPr>
          <p:cNvPr id="775" name="Google Shape;775;p53"/>
          <p:cNvSpPr txBox="1"/>
          <p:nvPr/>
        </p:nvSpPr>
        <p:spPr>
          <a:xfrm>
            <a:off x="1163850" y="4254125"/>
            <a:ext cx="20859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Fin can, fillet, sustainer fin: </a:t>
            </a:r>
            <a:endParaRPr>
              <a:latin typeface="Open Sans Medium"/>
              <a:ea typeface="Open Sans Medium"/>
              <a:cs typeface="Open Sans Medium"/>
              <a:sym typeface="Open Sans Medium"/>
            </a:endParaRPr>
          </a:p>
        </p:txBody>
      </p:sp>
      <p:pic>
        <p:nvPicPr>
          <p:cNvPr id="776" name="Google Shape;776;p53"/>
          <p:cNvPicPr preferRelativeResize="0"/>
          <p:nvPr/>
        </p:nvPicPr>
        <p:blipFill rotWithShape="1">
          <a:blip r:embed="rId5">
            <a:alphaModFix/>
          </a:blip>
          <a:srcRect b="38738" l="34401" r="38963" t="40449"/>
          <a:stretch/>
        </p:blipFill>
        <p:spPr>
          <a:xfrm rot="9650552">
            <a:off x="4166812" y="506158"/>
            <a:ext cx="1572378" cy="1638127"/>
          </a:xfrm>
          <a:prstGeom prst="ellipse">
            <a:avLst/>
          </a:prstGeom>
          <a:noFill/>
          <a:ln>
            <a:noFill/>
          </a:ln>
        </p:spPr>
      </p:pic>
      <p:pic>
        <p:nvPicPr>
          <p:cNvPr id="777" name="Google Shape;777;p53"/>
          <p:cNvPicPr preferRelativeResize="0"/>
          <p:nvPr/>
        </p:nvPicPr>
        <p:blipFill rotWithShape="1">
          <a:blip r:embed="rId6">
            <a:alphaModFix/>
          </a:blip>
          <a:srcRect b="4993" l="4049" r="0" t="13146"/>
          <a:stretch/>
        </p:blipFill>
        <p:spPr>
          <a:xfrm>
            <a:off x="2816550" y="3481075"/>
            <a:ext cx="3070950" cy="1476976"/>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81" name="Shape 781"/>
        <p:cNvGrpSpPr/>
        <p:nvPr/>
      </p:nvGrpSpPr>
      <p:grpSpPr>
        <a:xfrm>
          <a:off x="0" y="0"/>
          <a:ext cx="0" cy="0"/>
          <a:chOff x="0" y="0"/>
          <a:chExt cx="0" cy="0"/>
        </a:xfrm>
      </p:grpSpPr>
      <p:sp>
        <p:nvSpPr>
          <p:cNvPr id="782" name="Google Shape;782;p54"/>
          <p:cNvSpPr txBox="1"/>
          <p:nvPr>
            <p:ph type="title"/>
          </p:nvPr>
        </p:nvSpPr>
        <p:spPr>
          <a:xfrm>
            <a:off x="311700" y="445025"/>
            <a:ext cx="6140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Transitions</a:t>
            </a:r>
            <a:endParaRPr>
              <a:solidFill>
                <a:srgbClr val="AF1F39"/>
              </a:solidFill>
            </a:endParaRPr>
          </a:p>
        </p:txBody>
      </p:sp>
      <p:sp>
        <p:nvSpPr>
          <p:cNvPr id="783" name="Google Shape;783;p54"/>
          <p:cNvSpPr txBox="1"/>
          <p:nvPr>
            <p:ph idx="1" type="body"/>
          </p:nvPr>
        </p:nvSpPr>
        <p:spPr>
          <a:xfrm>
            <a:off x="5617900" y="4752025"/>
            <a:ext cx="2122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SzPts val="688"/>
              <a:buNone/>
            </a:pPr>
            <a:r>
              <a:rPr b="1" lang="en" sz="1400">
                <a:solidFill>
                  <a:schemeClr val="accent2"/>
                </a:solidFill>
                <a:latin typeface="Open Sans"/>
                <a:ea typeface="Open Sans"/>
                <a:cs typeface="Open Sans"/>
                <a:sym typeface="Open Sans"/>
              </a:rPr>
              <a:t>Backward Transition</a:t>
            </a:r>
            <a:endParaRPr b="1" sz="1400">
              <a:solidFill>
                <a:schemeClr val="accent2"/>
              </a:solidFill>
              <a:latin typeface="Open Sans"/>
              <a:ea typeface="Open Sans"/>
              <a:cs typeface="Open Sans"/>
              <a:sym typeface="Open Sans"/>
            </a:endParaRPr>
          </a:p>
        </p:txBody>
      </p:sp>
      <p:sp>
        <p:nvSpPr>
          <p:cNvPr id="784" name="Google Shape;784;p54"/>
          <p:cNvSpPr txBox="1"/>
          <p:nvPr>
            <p:ph idx="1" type="body"/>
          </p:nvPr>
        </p:nvSpPr>
        <p:spPr>
          <a:xfrm>
            <a:off x="541150" y="1017725"/>
            <a:ext cx="7498200" cy="11823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chemeClr val="accent2"/>
              </a:buClr>
              <a:buSzPts val="1600"/>
              <a:buChar char="●"/>
            </a:pPr>
            <a:r>
              <a:rPr lang="en" sz="1600">
                <a:solidFill>
                  <a:schemeClr val="accent2"/>
                </a:solidFill>
              </a:rPr>
              <a:t>Purpose: Aerodynamically transition from motor case to fillets (forward transition) and from fillets to fin can (backward transition)</a:t>
            </a:r>
            <a:endParaRPr sz="1600">
              <a:solidFill>
                <a:schemeClr val="accent2"/>
              </a:solidFill>
            </a:endParaRPr>
          </a:p>
          <a:p>
            <a:pPr indent="-330200" lvl="0" marL="457200" rtl="0" algn="l">
              <a:spcBef>
                <a:spcPts val="0"/>
              </a:spcBef>
              <a:spcAft>
                <a:spcPts val="0"/>
              </a:spcAft>
              <a:buClr>
                <a:schemeClr val="accent2"/>
              </a:buClr>
              <a:buSzPts val="1600"/>
              <a:buChar char="●"/>
            </a:pPr>
            <a:r>
              <a:rPr lang="en" sz="1600">
                <a:solidFill>
                  <a:schemeClr val="accent2"/>
                </a:solidFill>
              </a:rPr>
              <a:t>Material: 3D printed PETG (500F melting temperature) and </a:t>
            </a:r>
            <a:r>
              <a:rPr lang="en" sz="1600">
                <a:solidFill>
                  <a:schemeClr val="accent2"/>
                </a:solidFill>
              </a:rPr>
              <a:t>coated with heat-resistant paint</a:t>
            </a:r>
            <a:r>
              <a:rPr lang="en" sz="1600">
                <a:solidFill>
                  <a:schemeClr val="accent2"/>
                </a:solidFill>
              </a:rPr>
              <a:t> (ablative)</a:t>
            </a:r>
            <a:endParaRPr sz="1600">
              <a:solidFill>
                <a:schemeClr val="accent2"/>
              </a:solidFill>
            </a:endParaRPr>
          </a:p>
        </p:txBody>
      </p:sp>
      <p:sp>
        <p:nvSpPr>
          <p:cNvPr id="785" name="Google Shape;785;p5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86" name="Google Shape;786;p54"/>
          <p:cNvPicPr preferRelativeResize="0"/>
          <p:nvPr/>
        </p:nvPicPr>
        <p:blipFill rotWithShape="1">
          <a:blip r:embed="rId3">
            <a:alphaModFix/>
          </a:blip>
          <a:srcRect b="0" l="8524" r="9902" t="0"/>
          <a:stretch/>
        </p:blipFill>
        <p:spPr>
          <a:xfrm>
            <a:off x="4622668" y="2333925"/>
            <a:ext cx="2420955" cy="2044001"/>
          </a:xfrm>
          <a:prstGeom prst="rect">
            <a:avLst/>
          </a:prstGeom>
          <a:noFill/>
          <a:ln>
            <a:noFill/>
          </a:ln>
        </p:spPr>
      </p:pic>
      <p:pic>
        <p:nvPicPr>
          <p:cNvPr id="787" name="Google Shape;787;p54"/>
          <p:cNvPicPr preferRelativeResize="0"/>
          <p:nvPr/>
        </p:nvPicPr>
        <p:blipFill rotWithShape="1">
          <a:blip r:embed="rId4">
            <a:alphaModFix/>
          </a:blip>
          <a:srcRect b="0" l="15182" r="0" t="0"/>
          <a:stretch/>
        </p:blipFill>
        <p:spPr>
          <a:xfrm>
            <a:off x="123537" y="2333913"/>
            <a:ext cx="2249863" cy="2154700"/>
          </a:xfrm>
          <a:prstGeom prst="rect">
            <a:avLst/>
          </a:prstGeom>
          <a:noFill/>
          <a:ln>
            <a:noFill/>
          </a:ln>
        </p:spPr>
      </p:pic>
      <p:pic>
        <p:nvPicPr>
          <p:cNvPr id="788" name="Google Shape;788;p54"/>
          <p:cNvPicPr preferRelativeResize="0"/>
          <p:nvPr/>
        </p:nvPicPr>
        <p:blipFill rotWithShape="1">
          <a:blip r:embed="rId5">
            <a:alphaModFix/>
          </a:blip>
          <a:srcRect b="0" l="0" r="5015" t="0"/>
          <a:stretch/>
        </p:blipFill>
        <p:spPr>
          <a:xfrm>
            <a:off x="7023874" y="2280000"/>
            <a:ext cx="1942200" cy="2112825"/>
          </a:xfrm>
          <a:prstGeom prst="rect">
            <a:avLst/>
          </a:prstGeom>
          <a:noFill/>
          <a:ln>
            <a:noFill/>
          </a:ln>
        </p:spPr>
      </p:pic>
      <p:pic>
        <p:nvPicPr>
          <p:cNvPr id="789" name="Google Shape;789;p54"/>
          <p:cNvPicPr preferRelativeResize="0"/>
          <p:nvPr/>
        </p:nvPicPr>
        <p:blipFill rotWithShape="1">
          <a:blip r:embed="rId6">
            <a:alphaModFix/>
          </a:blip>
          <a:srcRect b="0" l="7756" r="7933" t="0"/>
          <a:stretch/>
        </p:blipFill>
        <p:spPr>
          <a:xfrm>
            <a:off x="2554425" y="2354850"/>
            <a:ext cx="1678524" cy="2112827"/>
          </a:xfrm>
          <a:prstGeom prst="rect">
            <a:avLst/>
          </a:prstGeom>
          <a:noFill/>
          <a:ln>
            <a:noFill/>
          </a:ln>
        </p:spPr>
      </p:pic>
      <p:sp>
        <p:nvSpPr>
          <p:cNvPr id="790" name="Google Shape;790;p54"/>
          <p:cNvSpPr/>
          <p:nvPr/>
        </p:nvSpPr>
        <p:spPr>
          <a:xfrm rot="-5400000">
            <a:off x="2134274" y="2622075"/>
            <a:ext cx="336900" cy="38784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791" name="Google Shape;791;p54"/>
          <p:cNvSpPr txBox="1"/>
          <p:nvPr>
            <p:ph idx="1" type="body"/>
          </p:nvPr>
        </p:nvSpPr>
        <p:spPr>
          <a:xfrm>
            <a:off x="1284475" y="4726075"/>
            <a:ext cx="2122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SzPts val="688"/>
              <a:buNone/>
            </a:pPr>
            <a:r>
              <a:rPr b="1" lang="en" sz="1400">
                <a:solidFill>
                  <a:schemeClr val="accent2"/>
                </a:solidFill>
                <a:latin typeface="Open Sans"/>
                <a:ea typeface="Open Sans"/>
                <a:cs typeface="Open Sans"/>
                <a:sym typeface="Open Sans"/>
              </a:rPr>
              <a:t>Forward Transition</a:t>
            </a:r>
            <a:endParaRPr b="1" sz="1400">
              <a:solidFill>
                <a:schemeClr val="accent2"/>
              </a:solidFill>
              <a:latin typeface="Open Sans"/>
              <a:ea typeface="Open Sans"/>
              <a:cs typeface="Open Sans"/>
              <a:sym typeface="Open Sans"/>
            </a:endParaRPr>
          </a:p>
        </p:txBody>
      </p:sp>
      <p:sp>
        <p:nvSpPr>
          <p:cNvPr id="792" name="Google Shape;792;p54"/>
          <p:cNvSpPr/>
          <p:nvPr/>
        </p:nvSpPr>
        <p:spPr>
          <a:xfrm rot="-5400000">
            <a:off x="6507481" y="2331375"/>
            <a:ext cx="336900" cy="44598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FFFFFF"/>
        </a:solidFill>
      </p:bgPr>
    </p:bg>
    <p:spTree>
      <p:nvGrpSpPr>
        <p:cNvPr id="796" name="Shape 796"/>
        <p:cNvGrpSpPr/>
        <p:nvPr/>
      </p:nvGrpSpPr>
      <p:grpSpPr>
        <a:xfrm>
          <a:off x="0" y="0"/>
          <a:ext cx="0" cy="0"/>
          <a:chOff x="0" y="0"/>
          <a:chExt cx="0" cy="0"/>
        </a:xfrm>
      </p:grpSpPr>
      <p:sp>
        <p:nvSpPr>
          <p:cNvPr id="797" name="Google Shape;797;p5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Fin </a:t>
            </a:r>
            <a:r>
              <a:rPr lang="en">
                <a:solidFill>
                  <a:srgbClr val="AF1F39"/>
                </a:solidFill>
              </a:rPr>
              <a:t>Assembly</a:t>
            </a:r>
            <a:endParaRPr b="1">
              <a:solidFill>
                <a:srgbClr val="AF1F39"/>
              </a:solidFill>
              <a:latin typeface="Helvetica Neue"/>
              <a:ea typeface="Helvetica Neue"/>
              <a:cs typeface="Helvetica Neue"/>
              <a:sym typeface="Helvetica Neue"/>
            </a:endParaRPr>
          </a:p>
        </p:txBody>
      </p:sp>
      <p:sp>
        <p:nvSpPr>
          <p:cNvPr id="798" name="Google Shape;798;p55"/>
          <p:cNvSpPr txBox="1"/>
          <p:nvPr>
            <p:ph idx="1" type="body"/>
          </p:nvPr>
        </p:nvSpPr>
        <p:spPr>
          <a:xfrm>
            <a:off x="1503623" y="4469950"/>
            <a:ext cx="2247000" cy="3936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0"/>
              </a:spcAft>
              <a:buSzPts val="770"/>
              <a:buNone/>
            </a:pPr>
            <a:r>
              <a:rPr lang="en" sz="1500">
                <a:solidFill>
                  <a:schemeClr val="accent2"/>
                </a:solidFill>
                <a:latin typeface="Open Sans"/>
                <a:ea typeface="Open Sans"/>
                <a:cs typeface="Open Sans"/>
                <a:sym typeface="Open Sans"/>
              </a:rPr>
              <a:t>Sustainer</a:t>
            </a:r>
            <a:endParaRPr sz="1500">
              <a:solidFill>
                <a:schemeClr val="accent2"/>
              </a:solidFill>
              <a:latin typeface="Open Sans"/>
              <a:ea typeface="Open Sans"/>
              <a:cs typeface="Open Sans"/>
              <a:sym typeface="Open Sans"/>
            </a:endParaRPr>
          </a:p>
        </p:txBody>
      </p:sp>
      <p:sp>
        <p:nvSpPr>
          <p:cNvPr id="799" name="Google Shape;799;p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00" name="Google Shape;800;p55"/>
          <p:cNvSpPr txBox="1"/>
          <p:nvPr>
            <p:ph idx="1" type="body"/>
          </p:nvPr>
        </p:nvSpPr>
        <p:spPr>
          <a:xfrm>
            <a:off x="5953126" y="4500100"/>
            <a:ext cx="1019100" cy="333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523"/>
              <a:buNone/>
            </a:pPr>
            <a:r>
              <a:rPr lang="en" sz="1400">
                <a:solidFill>
                  <a:schemeClr val="accent2"/>
                </a:solidFill>
                <a:latin typeface="Open Sans"/>
                <a:ea typeface="Open Sans"/>
                <a:cs typeface="Open Sans"/>
                <a:sym typeface="Open Sans"/>
              </a:rPr>
              <a:t>Booster</a:t>
            </a:r>
            <a:endParaRPr sz="1400">
              <a:solidFill>
                <a:schemeClr val="accent2"/>
              </a:solidFill>
              <a:latin typeface="Open Sans"/>
              <a:ea typeface="Open Sans"/>
              <a:cs typeface="Open Sans"/>
              <a:sym typeface="Open Sans"/>
            </a:endParaRPr>
          </a:p>
        </p:txBody>
      </p:sp>
      <p:sp>
        <p:nvSpPr>
          <p:cNvPr id="801" name="Google Shape;801;p55"/>
          <p:cNvSpPr txBox="1"/>
          <p:nvPr/>
        </p:nvSpPr>
        <p:spPr>
          <a:xfrm>
            <a:off x="866775" y="962025"/>
            <a:ext cx="7705800" cy="6828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Open Sans Medium"/>
              <a:buChar char="●"/>
            </a:pPr>
            <a:r>
              <a:rPr lang="en" sz="1500">
                <a:solidFill>
                  <a:schemeClr val="dk1"/>
                </a:solidFill>
                <a:latin typeface="Open Sans Medium"/>
                <a:ea typeface="Open Sans Medium"/>
                <a:cs typeface="Open Sans Medium"/>
                <a:sym typeface="Open Sans Medium"/>
              </a:rPr>
              <a:t>Two fillets attached to each fin using #10-32 screws</a:t>
            </a:r>
            <a:endParaRPr sz="1500">
              <a:solidFill>
                <a:schemeClr val="dk1"/>
              </a:solidFill>
              <a:latin typeface="Open Sans Medium"/>
              <a:ea typeface="Open Sans Medium"/>
              <a:cs typeface="Open Sans Medium"/>
              <a:sym typeface="Open Sans Medium"/>
            </a:endParaRPr>
          </a:p>
          <a:p>
            <a:pPr indent="-323850" lvl="0" marL="457200" rtl="0" algn="l">
              <a:spcBef>
                <a:spcPts val="0"/>
              </a:spcBef>
              <a:spcAft>
                <a:spcPts val="0"/>
              </a:spcAft>
              <a:buClr>
                <a:schemeClr val="dk1"/>
              </a:buClr>
              <a:buSzPts val="1500"/>
              <a:buFont typeface="Open Sans Medium"/>
              <a:buChar char="●"/>
            </a:pPr>
            <a:r>
              <a:rPr lang="en" sz="1500">
                <a:solidFill>
                  <a:schemeClr val="dk1"/>
                </a:solidFill>
                <a:latin typeface="Open Sans Medium"/>
                <a:ea typeface="Open Sans Medium"/>
                <a:cs typeface="Open Sans Medium"/>
                <a:sym typeface="Open Sans Medium"/>
              </a:rPr>
              <a:t>Each fin and fillet is secured to fin can with epoxy resin</a:t>
            </a:r>
            <a:endParaRPr sz="1500">
              <a:solidFill>
                <a:schemeClr val="dk1"/>
              </a:solidFill>
              <a:latin typeface="Open Sans Medium"/>
              <a:ea typeface="Open Sans Medium"/>
              <a:cs typeface="Open Sans Medium"/>
              <a:sym typeface="Open Sans Medium"/>
            </a:endParaRPr>
          </a:p>
        </p:txBody>
      </p:sp>
      <p:pic>
        <p:nvPicPr>
          <p:cNvPr id="802" name="Google Shape;802;p55"/>
          <p:cNvPicPr preferRelativeResize="0"/>
          <p:nvPr/>
        </p:nvPicPr>
        <p:blipFill rotWithShape="1">
          <a:blip r:embed="rId3">
            <a:alphaModFix/>
          </a:blip>
          <a:srcRect b="10136" l="0" r="0" t="0"/>
          <a:stretch/>
        </p:blipFill>
        <p:spPr>
          <a:xfrm>
            <a:off x="616500" y="1838300"/>
            <a:ext cx="4046474" cy="2740950"/>
          </a:xfrm>
          <a:prstGeom prst="rect">
            <a:avLst/>
          </a:prstGeom>
          <a:noFill/>
          <a:ln>
            <a:noFill/>
          </a:ln>
        </p:spPr>
      </p:pic>
      <p:pic>
        <p:nvPicPr>
          <p:cNvPr id="803" name="Google Shape;803;p55"/>
          <p:cNvPicPr preferRelativeResize="0"/>
          <p:nvPr/>
        </p:nvPicPr>
        <p:blipFill>
          <a:blip r:embed="rId4">
            <a:alphaModFix/>
          </a:blip>
          <a:stretch>
            <a:fillRect/>
          </a:stretch>
        </p:blipFill>
        <p:spPr>
          <a:xfrm>
            <a:off x="4662976" y="1838300"/>
            <a:ext cx="3058436" cy="2740949"/>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7" name="Shape 807"/>
        <p:cNvGrpSpPr/>
        <p:nvPr/>
      </p:nvGrpSpPr>
      <p:grpSpPr>
        <a:xfrm>
          <a:off x="0" y="0"/>
          <a:ext cx="0" cy="0"/>
          <a:chOff x="0" y="0"/>
          <a:chExt cx="0" cy="0"/>
        </a:xfrm>
      </p:grpSpPr>
      <p:sp>
        <p:nvSpPr>
          <p:cNvPr id="808" name="Google Shape;808;p5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Air Stagnation Temperature Calculations</a:t>
            </a:r>
            <a:endParaRPr>
              <a:solidFill>
                <a:srgbClr val="AF1F39"/>
              </a:solidFill>
            </a:endParaRPr>
          </a:p>
        </p:txBody>
      </p:sp>
      <p:sp>
        <p:nvSpPr>
          <p:cNvPr id="809" name="Google Shape;809;p5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10" name="Google Shape;810;p56"/>
          <p:cNvPicPr preferRelativeResize="0"/>
          <p:nvPr/>
        </p:nvPicPr>
        <p:blipFill>
          <a:blip r:embed="rId3">
            <a:alphaModFix/>
          </a:blip>
          <a:stretch>
            <a:fillRect/>
          </a:stretch>
        </p:blipFill>
        <p:spPr>
          <a:xfrm>
            <a:off x="4203522" y="2778284"/>
            <a:ext cx="4268929" cy="1713812"/>
          </a:xfrm>
          <a:prstGeom prst="rect">
            <a:avLst/>
          </a:prstGeom>
          <a:noFill/>
          <a:ln>
            <a:noFill/>
          </a:ln>
        </p:spPr>
      </p:pic>
      <p:graphicFrame>
        <p:nvGraphicFramePr>
          <p:cNvPr id="811" name="Google Shape;811;p56"/>
          <p:cNvGraphicFramePr/>
          <p:nvPr/>
        </p:nvGraphicFramePr>
        <p:xfrm>
          <a:off x="798725" y="1152475"/>
          <a:ext cx="3000000" cy="3000000"/>
        </p:xfrm>
        <a:graphic>
          <a:graphicData uri="http://schemas.openxmlformats.org/drawingml/2006/table">
            <a:tbl>
              <a:tblPr>
                <a:noFill/>
                <a:tableStyleId>{20E0CC99-B5FD-4683-B140-8F2D5768ACDF}</a:tableStyleId>
              </a:tblPr>
              <a:tblGrid>
                <a:gridCol w="883425"/>
                <a:gridCol w="2573725"/>
                <a:gridCol w="1222000"/>
                <a:gridCol w="1345275"/>
                <a:gridCol w="1649300"/>
              </a:tblGrid>
              <a:tr h="427625">
                <a:tc>
                  <a:txBody>
                    <a:bodyPr/>
                    <a:lstStyle/>
                    <a:p>
                      <a:pPr indent="0" lvl="0" marL="0" rtl="0" algn="l">
                        <a:spcBef>
                          <a:spcPts val="0"/>
                        </a:spcBef>
                        <a:spcAft>
                          <a:spcPts val="0"/>
                        </a:spcAft>
                        <a:buNone/>
                      </a:pPr>
                      <a:r>
                        <a:rPr b="1" lang="en" sz="1000">
                          <a:solidFill>
                            <a:schemeClr val="dk1"/>
                          </a:solidFill>
                        </a:rPr>
                        <a:t>Altitude </a:t>
                      </a:r>
                      <a:r>
                        <a:rPr b="1" lang="en" sz="1000">
                          <a:solidFill>
                            <a:schemeClr val="dk1"/>
                          </a:solidFill>
                        </a:rPr>
                        <a:t>(ft)</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Ambient temperature at altitude (°F)</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Gamma</a:t>
                      </a:r>
                      <a:r>
                        <a:rPr b="1" lang="en" sz="1000">
                          <a:solidFill>
                            <a:schemeClr val="dk1"/>
                          </a:solidFill>
                        </a:rPr>
                        <a:t> </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Mach number</a:t>
                      </a:r>
                      <a:endParaRPr b="1" sz="1000">
                        <a:solidFill>
                          <a:schemeClr val="dk1"/>
                        </a:solidFill>
                      </a:endParaRPr>
                    </a:p>
                  </a:txBody>
                  <a:tcPr marT="91425" marB="91425" marR="91425" marL="91425">
                    <a:lnR cap="flat" cmpd="sng" w="9525">
                      <a:solidFill>
                        <a:srgbClr val="AF1F39"/>
                      </a:solidFill>
                      <a:prstDash val="solid"/>
                      <a:round/>
                      <a:headEnd len="sm" w="sm" type="none"/>
                      <a:tailEnd len="sm" w="sm" type="none"/>
                    </a:lnR>
                  </a:tcPr>
                </a:tc>
                <a:tc>
                  <a:txBody>
                    <a:bodyPr/>
                    <a:lstStyle/>
                    <a:p>
                      <a:pPr indent="0" lvl="0" marL="0" rtl="0" algn="l">
                        <a:spcBef>
                          <a:spcPts val="0"/>
                        </a:spcBef>
                        <a:spcAft>
                          <a:spcPts val="0"/>
                        </a:spcAft>
                        <a:buNone/>
                      </a:pPr>
                      <a:r>
                        <a:rPr b="1" lang="en" sz="1000">
                          <a:solidFill>
                            <a:schemeClr val="dk1"/>
                          </a:solidFill>
                        </a:rPr>
                        <a:t>Temperature at Stagnation </a:t>
                      </a:r>
                      <a:r>
                        <a:rPr b="1" lang="en" sz="1000">
                          <a:solidFill>
                            <a:schemeClr val="dk1"/>
                          </a:solidFill>
                        </a:rPr>
                        <a:t>(</a:t>
                      </a:r>
                      <a:r>
                        <a:rPr b="1" lang="en" sz="1000">
                          <a:solidFill>
                            <a:schemeClr val="dk1"/>
                          </a:solidFill>
                        </a:rPr>
                        <a:t>°F</a:t>
                      </a:r>
                      <a:r>
                        <a:rPr b="1" lang="en" sz="1000">
                          <a:solidFill>
                            <a:schemeClr val="dk1"/>
                          </a:solidFill>
                        </a:rPr>
                        <a:t>) </a:t>
                      </a:r>
                      <a:endParaRPr b="1" sz="1000">
                        <a:solidFill>
                          <a:schemeClr val="dk1"/>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lang="en" sz="1100">
                          <a:solidFill>
                            <a:schemeClr val="dk1"/>
                          </a:solidFill>
                        </a:rPr>
                        <a:t>2326</a:t>
                      </a:r>
                      <a:endParaRPr sz="1100"/>
                    </a:p>
                  </a:txBody>
                  <a:tcPr marT="91425" marB="91425" marR="91425" marL="91425"/>
                </a:tc>
                <a:tc>
                  <a:txBody>
                    <a:bodyPr/>
                    <a:lstStyle/>
                    <a:p>
                      <a:pPr indent="0" lvl="0" marL="0" rtl="0" algn="l">
                        <a:spcBef>
                          <a:spcPts val="0"/>
                        </a:spcBef>
                        <a:spcAft>
                          <a:spcPts val="0"/>
                        </a:spcAft>
                        <a:buNone/>
                      </a:pPr>
                      <a:r>
                        <a:rPr lang="en" sz="1100"/>
                        <a:t>284</a:t>
                      </a:r>
                      <a:endParaRPr sz="1100"/>
                    </a:p>
                  </a:txBody>
                  <a:tcPr marT="91425" marB="91425" marR="91425" marL="91425"/>
                </a:tc>
                <a:tc>
                  <a:txBody>
                    <a:bodyPr/>
                    <a:lstStyle/>
                    <a:p>
                      <a:pPr indent="0" lvl="0" marL="0" rtl="0" algn="l">
                        <a:spcBef>
                          <a:spcPts val="0"/>
                        </a:spcBef>
                        <a:spcAft>
                          <a:spcPts val="0"/>
                        </a:spcAft>
                        <a:buNone/>
                      </a:pPr>
                      <a:r>
                        <a:rPr lang="en" sz="1100"/>
                        <a:t>1.4</a:t>
                      </a:r>
                      <a:endParaRPr sz="1100"/>
                    </a:p>
                  </a:txBody>
                  <a:tcPr marT="91425" marB="91425" marR="91425" marL="91425"/>
                </a:tc>
                <a:tc>
                  <a:txBody>
                    <a:bodyPr/>
                    <a:lstStyle/>
                    <a:p>
                      <a:pPr indent="0" lvl="0" marL="0" rtl="0" algn="l">
                        <a:spcBef>
                          <a:spcPts val="0"/>
                        </a:spcBef>
                        <a:spcAft>
                          <a:spcPts val="0"/>
                        </a:spcAft>
                        <a:buNone/>
                      </a:pPr>
                      <a:r>
                        <a:rPr lang="en" sz="1100"/>
                        <a:t>1.5</a:t>
                      </a:r>
                      <a:endParaRPr sz="1100"/>
                    </a:p>
                  </a:txBody>
                  <a:tcPr marT="91425" marB="91425" marR="91425" marL="91425">
                    <a:lnR cap="flat" cmpd="sng" w="9525">
                      <a:solidFill>
                        <a:srgbClr val="AF1F39"/>
                      </a:solidFill>
                      <a:prstDash val="solid"/>
                      <a:round/>
                      <a:headEnd len="sm" w="sm" type="none"/>
                      <a:tailEnd len="sm" w="sm" type="none"/>
                    </a:lnR>
                  </a:tcPr>
                </a:tc>
                <a:tc>
                  <a:txBody>
                    <a:bodyPr/>
                    <a:lstStyle/>
                    <a:p>
                      <a:pPr indent="0" lvl="0" marL="0" rtl="0" algn="l">
                        <a:spcBef>
                          <a:spcPts val="0"/>
                        </a:spcBef>
                        <a:spcAft>
                          <a:spcPts val="0"/>
                        </a:spcAft>
                        <a:buNone/>
                      </a:pPr>
                      <a:r>
                        <a:rPr b="1" lang="en" sz="1100">
                          <a:solidFill>
                            <a:srgbClr val="AF1F39"/>
                          </a:solidFill>
                        </a:rPr>
                        <a:t>312</a:t>
                      </a:r>
                      <a:endParaRPr b="1" sz="1100">
                        <a:solidFill>
                          <a:srgbClr val="AF1F39"/>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r h="364150">
                <a:tc>
                  <a:txBody>
                    <a:bodyPr/>
                    <a:lstStyle/>
                    <a:p>
                      <a:pPr indent="0" lvl="0" marL="0" rtl="0" algn="l">
                        <a:spcBef>
                          <a:spcPts val="0"/>
                        </a:spcBef>
                        <a:spcAft>
                          <a:spcPts val="0"/>
                        </a:spcAft>
                        <a:buClr>
                          <a:schemeClr val="dk1"/>
                        </a:buClr>
                        <a:buSzPts val="1100"/>
                        <a:buFont typeface="Arial"/>
                        <a:buNone/>
                      </a:pPr>
                      <a:r>
                        <a:rPr lang="en" sz="1100">
                          <a:solidFill>
                            <a:schemeClr val="dk1"/>
                          </a:solidFill>
                        </a:rPr>
                        <a:t>9744</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269</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100">
                          <a:solidFill>
                            <a:schemeClr val="dk1"/>
                          </a:solidFill>
                        </a:rPr>
                        <a:t>1.4</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1.5</a:t>
                      </a:r>
                      <a:endParaRPr sz="1100"/>
                    </a:p>
                  </a:txBody>
                  <a:tcPr marT="91425" marB="91425" marR="91425" marL="91425">
                    <a:lnR cap="flat" cmpd="sng" w="9525">
                      <a:solidFill>
                        <a:srgbClr val="AF1F39"/>
                      </a:solidFill>
                      <a:prstDash val="solid"/>
                      <a:round/>
                      <a:headEnd len="sm" w="sm" type="none"/>
                      <a:tailEnd len="sm" w="sm" type="none"/>
                    </a:lnR>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AF1F39"/>
                          </a:solidFill>
                        </a:rPr>
                        <a:t>272</a:t>
                      </a:r>
                      <a:endParaRPr b="1" sz="1100">
                        <a:solidFill>
                          <a:srgbClr val="AF1F39"/>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38100">
                      <a:solidFill>
                        <a:srgbClr val="AF1F39"/>
                      </a:solidFill>
                      <a:prstDash val="solid"/>
                      <a:round/>
                      <a:headEnd len="sm" w="sm" type="none"/>
                      <a:tailEnd len="sm" w="sm" type="none"/>
                    </a:lnB>
                  </a:tcPr>
                </a:tc>
              </a:tr>
            </a:tbl>
          </a:graphicData>
        </a:graphic>
      </p:graphicFrame>
      <p:sp>
        <p:nvSpPr>
          <p:cNvPr id="812" name="Google Shape;812;p56"/>
          <p:cNvSpPr txBox="1"/>
          <p:nvPr/>
        </p:nvSpPr>
        <p:spPr>
          <a:xfrm>
            <a:off x="798750" y="2876638"/>
            <a:ext cx="3353100" cy="1517100"/>
          </a:xfrm>
          <a:prstGeom prst="rect">
            <a:avLst/>
          </a:prstGeom>
          <a:noFill/>
          <a:ln>
            <a:noFill/>
          </a:ln>
        </p:spPr>
        <p:txBody>
          <a:bodyPr anchorCtr="0" anchor="t" bIns="91425" lIns="91425" spcFirstLastPara="1" rIns="91425" wrap="square" tIns="91425">
            <a:noAutofit/>
          </a:bodyPr>
          <a:lstStyle/>
          <a:p>
            <a:pPr indent="-307975" lvl="0" marL="457200" rtl="0" algn="l">
              <a:spcBef>
                <a:spcPts val="0"/>
              </a:spcBef>
              <a:spcAft>
                <a:spcPts val="0"/>
              </a:spcAft>
              <a:buClr>
                <a:schemeClr val="accent2"/>
              </a:buClr>
              <a:buSzPts val="1250"/>
              <a:buFont typeface="Open Sans Medium"/>
              <a:buChar char="●"/>
            </a:pPr>
            <a:r>
              <a:rPr lang="en" sz="1250">
                <a:solidFill>
                  <a:schemeClr val="accent2"/>
                </a:solidFill>
                <a:latin typeface="Open Sans Medium"/>
                <a:ea typeface="Open Sans Medium"/>
                <a:cs typeface="Open Sans Medium"/>
                <a:sym typeface="Open Sans Medium"/>
              </a:rPr>
              <a:t>Led to the choice of PETG for transitions</a:t>
            </a:r>
            <a:endParaRPr sz="1250">
              <a:solidFill>
                <a:schemeClr val="accent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1250">
              <a:solidFill>
                <a:schemeClr val="accent2"/>
              </a:solidFill>
              <a:latin typeface="Open Sans Medium"/>
              <a:ea typeface="Open Sans Medium"/>
              <a:cs typeface="Open Sans Medium"/>
              <a:sym typeface="Open Sans Medium"/>
            </a:endParaRPr>
          </a:p>
          <a:p>
            <a:pPr indent="-307975" lvl="0" marL="457200" rtl="0" algn="l">
              <a:spcBef>
                <a:spcPts val="0"/>
              </a:spcBef>
              <a:spcAft>
                <a:spcPts val="0"/>
              </a:spcAft>
              <a:buClr>
                <a:schemeClr val="accent2"/>
              </a:buClr>
              <a:buSzPts val="1250"/>
              <a:buFont typeface="Open Sans Medium"/>
              <a:buChar char="●"/>
            </a:pPr>
            <a:r>
              <a:rPr lang="en" sz="1250">
                <a:solidFill>
                  <a:schemeClr val="accent2"/>
                </a:solidFill>
                <a:latin typeface="Open Sans Medium"/>
                <a:ea typeface="Open Sans Medium"/>
                <a:cs typeface="Open Sans Medium"/>
                <a:sym typeface="Open Sans Medium"/>
              </a:rPr>
              <a:t>Melting point of PET</a:t>
            </a:r>
            <a:r>
              <a:rPr lang="en" sz="1250">
                <a:solidFill>
                  <a:schemeClr val="accent2"/>
                </a:solidFill>
                <a:latin typeface="Open Sans Medium"/>
                <a:ea typeface="Open Sans Medium"/>
                <a:cs typeface="Open Sans Medium"/>
                <a:sym typeface="Open Sans Medium"/>
              </a:rPr>
              <a:t>G: 500</a:t>
            </a:r>
            <a:r>
              <a:rPr lang="en" sz="1250">
                <a:solidFill>
                  <a:schemeClr val="dk1"/>
                </a:solidFill>
                <a:latin typeface="Open Sans Medium"/>
                <a:ea typeface="Open Sans Medium"/>
                <a:cs typeface="Open Sans Medium"/>
                <a:sym typeface="Open Sans Medium"/>
              </a:rPr>
              <a:t>°F</a:t>
            </a:r>
            <a:endParaRPr sz="1250">
              <a:solidFill>
                <a:schemeClr val="accent2"/>
              </a:solidFill>
              <a:latin typeface="Open Sans Medium"/>
              <a:ea typeface="Open Sans Medium"/>
              <a:cs typeface="Open Sans Medium"/>
              <a:sym typeface="Open Sans Medium"/>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16" name="Shape 816"/>
        <p:cNvGrpSpPr/>
        <p:nvPr/>
      </p:nvGrpSpPr>
      <p:grpSpPr>
        <a:xfrm>
          <a:off x="0" y="0"/>
          <a:ext cx="0" cy="0"/>
          <a:chOff x="0" y="0"/>
          <a:chExt cx="0" cy="0"/>
        </a:xfrm>
      </p:grpSpPr>
      <p:sp>
        <p:nvSpPr>
          <p:cNvPr id="817" name="Google Shape;817;p5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Lift Force Calcs</a:t>
            </a:r>
            <a:endParaRPr b="1">
              <a:solidFill>
                <a:srgbClr val="AF1F39"/>
              </a:solidFill>
              <a:latin typeface="Helvetica Neue"/>
              <a:ea typeface="Helvetica Neue"/>
              <a:cs typeface="Helvetica Neue"/>
              <a:sym typeface="Helvetica Neue"/>
            </a:endParaRPr>
          </a:p>
        </p:txBody>
      </p:sp>
      <p:sp>
        <p:nvSpPr>
          <p:cNvPr id="818" name="Google Shape;818;p5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19" name="Google Shape;819;p57"/>
          <p:cNvSpPr txBox="1"/>
          <p:nvPr/>
        </p:nvSpPr>
        <p:spPr>
          <a:xfrm>
            <a:off x="798750" y="3499750"/>
            <a:ext cx="3353100" cy="1517100"/>
          </a:xfrm>
          <a:prstGeom prst="rect">
            <a:avLst/>
          </a:prstGeom>
          <a:noFill/>
          <a:ln>
            <a:noFill/>
          </a:ln>
        </p:spPr>
        <p:txBody>
          <a:bodyPr anchorCtr="0" anchor="t" bIns="91425" lIns="91425" spcFirstLastPara="1" rIns="91425" wrap="square" tIns="91425">
            <a:noAutofit/>
          </a:bodyPr>
          <a:lstStyle/>
          <a:p>
            <a:pPr indent="-307975" lvl="0" marL="457200" rtl="0" algn="l">
              <a:spcBef>
                <a:spcPts val="0"/>
              </a:spcBef>
              <a:spcAft>
                <a:spcPts val="0"/>
              </a:spcAft>
              <a:buClr>
                <a:schemeClr val="accent2"/>
              </a:buClr>
              <a:buSzPts val="1250"/>
              <a:buFont typeface="Open Sans Medium"/>
              <a:buChar char="●"/>
            </a:pPr>
            <a:r>
              <a:rPr lang="en" sz="1250">
                <a:solidFill>
                  <a:schemeClr val="accent2"/>
                </a:solidFill>
                <a:latin typeface="Open Sans Medium"/>
                <a:ea typeface="Open Sans Medium"/>
                <a:cs typeface="Open Sans Medium"/>
                <a:sym typeface="Open Sans Medium"/>
              </a:rPr>
              <a:t>Lift forces act on fins, checking to see if fins will be knocked off rocket</a:t>
            </a:r>
            <a:endParaRPr sz="1250">
              <a:solidFill>
                <a:schemeClr val="accent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1250">
              <a:solidFill>
                <a:schemeClr val="accent2"/>
              </a:solidFill>
              <a:latin typeface="Open Sans Medium"/>
              <a:ea typeface="Open Sans Medium"/>
              <a:cs typeface="Open Sans Medium"/>
              <a:sym typeface="Open Sans Medium"/>
            </a:endParaRPr>
          </a:p>
          <a:p>
            <a:pPr indent="-307975" lvl="0" marL="457200" rtl="0" algn="l">
              <a:spcBef>
                <a:spcPts val="0"/>
              </a:spcBef>
              <a:spcAft>
                <a:spcPts val="0"/>
              </a:spcAft>
              <a:buClr>
                <a:schemeClr val="accent2"/>
              </a:buClr>
              <a:buSzPts val="1250"/>
              <a:buFont typeface="Open Sans Medium"/>
              <a:buChar char="●"/>
            </a:pPr>
            <a:r>
              <a:rPr lang="en" sz="1250">
                <a:solidFill>
                  <a:schemeClr val="accent2"/>
                </a:solidFill>
                <a:latin typeface="Open Sans Medium"/>
                <a:ea typeface="Open Sans Medium"/>
                <a:cs typeface="Open Sans Medium"/>
                <a:sym typeface="Open Sans Medium"/>
              </a:rPr>
              <a:t>Lift force based on two different calculation methods: </a:t>
            </a:r>
            <a:r>
              <a:rPr b="1" lang="en" sz="1250">
                <a:solidFill>
                  <a:schemeClr val="accent2"/>
                </a:solidFill>
                <a:latin typeface="Open Sans"/>
                <a:ea typeface="Open Sans"/>
                <a:cs typeface="Open Sans"/>
                <a:sym typeface="Open Sans"/>
              </a:rPr>
              <a:t>Flat-Plate Theory </a:t>
            </a:r>
            <a:r>
              <a:rPr lang="en" sz="1250">
                <a:solidFill>
                  <a:schemeClr val="accent2"/>
                </a:solidFill>
                <a:latin typeface="Open Sans Medium"/>
                <a:ea typeface="Open Sans Medium"/>
                <a:cs typeface="Open Sans Medium"/>
                <a:sym typeface="Open Sans Medium"/>
              </a:rPr>
              <a:t>and </a:t>
            </a:r>
            <a:r>
              <a:rPr b="1" lang="en" sz="1250">
                <a:solidFill>
                  <a:schemeClr val="accent2"/>
                </a:solidFill>
                <a:latin typeface="Open Sans"/>
                <a:ea typeface="Open Sans"/>
                <a:cs typeface="Open Sans"/>
                <a:sym typeface="Open Sans"/>
              </a:rPr>
              <a:t>Supersonic Thin Airfoil Theory</a:t>
            </a:r>
            <a:endParaRPr b="1" sz="1250">
              <a:solidFill>
                <a:schemeClr val="accent2"/>
              </a:solidFill>
              <a:latin typeface="Open Sans"/>
              <a:ea typeface="Open Sans"/>
              <a:cs typeface="Open Sans"/>
              <a:sym typeface="Open Sans"/>
            </a:endParaRPr>
          </a:p>
        </p:txBody>
      </p:sp>
      <p:pic>
        <p:nvPicPr>
          <p:cNvPr id="820" name="Google Shape;820;p57"/>
          <p:cNvPicPr preferRelativeResize="0"/>
          <p:nvPr/>
        </p:nvPicPr>
        <p:blipFill rotWithShape="1">
          <a:blip r:embed="rId3">
            <a:alphaModFix/>
          </a:blip>
          <a:srcRect b="0" l="0" r="2742" t="0"/>
          <a:stretch/>
        </p:blipFill>
        <p:spPr>
          <a:xfrm>
            <a:off x="4392275" y="3193325"/>
            <a:ext cx="4312449" cy="2129951"/>
          </a:xfrm>
          <a:prstGeom prst="rect">
            <a:avLst/>
          </a:prstGeom>
          <a:noFill/>
          <a:ln>
            <a:noFill/>
          </a:ln>
        </p:spPr>
      </p:pic>
      <p:graphicFrame>
        <p:nvGraphicFramePr>
          <p:cNvPr id="821" name="Google Shape;821;p57"/>
          <p:cNvGraphicFramePr/>
          <p:nvPr/>
        </p:nvGraphicFramePr>
        <p:xfrm>
          <a:off x="1210488" y="1017713"/>
          <a:ext cx="3000000" cy="3000000"/>
        </p:xfrm>
        <a:graphic>
          <a:graphicData uri="http://schemas.openxmlformats.org/drawingml/2006/table">
            <a:tbl>
              <a:tblPr>
                <a:noFill/>
                <a:tableStyleId>{20E0CC99-B5FD-4683-B140-8F2D5768ACDF}</a:tableStyleId>
              </a:tblPr>
              <a:tblGrid>
                <a:gridCol w="1398475"/>
                <a:gridCol w="802700"/>
                <a:gridCol w="971450"/>
                <a:gridCol w="792700"/>
                <a:gridCol w="852350"/>
                <a:gridCol w="916225"/>
                <a:gridCol w="937350"/>
                <a:gridCol w="782825"/>
              </a:tblGrid>
              <a:tr h="4861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Altitude (ft)</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Speed  (ft/s)</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Mach Number</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Angle of Attack (</a:t>
                      </a:r>
                      <a:r>
                        <a:rPr lang="en" sz="1100">
                          <a:solidFill>
                            <a:schemeClr val="dk1"/>
                          </a:solidFill>
                        </a:rPr>
                        <a:t>°)</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Lift Coefficient</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Fin area (in²)</a:t>
                      </a:r>
                      <a:endParaRPr b="1" sz="1000">
                        <a:solidFill>
                          <a:schemeClr val="dk1"/>
                        </a:solidFill>
                      </a:endParaRPr>
                    </a:p>
                  </a:txBody>
                  <a:tcPr marT="91425" marB="91425" marR="91425" marL="91425">
                    <a:lnR cap="flat" cmpd="sng" w="9525">
                      <a:solidFill>
                        <a:srgbClr val="AF1F39"/>
                      </a:solidFill>
                      <a:prstDash val="solid"/>
                      <a:round/>
                      <a:headEnd len="sm" w="sm" type="none"/>
                      <a:tailEnd len="sm" w="sm" type="none"/>
                    </a:lnR>
                  </a:tcPr>
                </a:tc>
                <a:tc>
                  <a:txBody>
                    <a:bodyPr/>
                    <a:lstStyle/>
                    <a:p>
                      <a:pPr indent="0" lvl="0" marL="0" rtl="0" algn="l">
                        <a:spcBef>
                          <a:spcPts val="0"/>
                        </a:spcBef>
                        <a:spcAft>
                          <a:spcPts val="0"/>
                        </a:spcAft>
                        <a:buNone/>
                      </a:pPr>
                      <a:r>
                        <a:rPr b="1" lang="en" sz="1000">
                          <a:solidFill>
                            <a:schemeClr val="dk1"/>
                          </a:solidFill>
                        </a:rPr>
                        <a:t>Lift (lbf)</a:t>
                      </a:r>
                      <a:endParaRPr b="1" sz="1000">
                        <a:solidFill>
                          <a:schemeClr val="dk1"/>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000"/>
                        <a:t>Flat Plate Theory</a:t>
                      </a:r>
                      <a:endParaRPr sz="1000"/>
                    </a:p>
                  </a:txBody>
                  <a:tcPr marT="91425" marB="91425" marR="91425" marL="91425"/>
                </a:tc>
                <a:tc>
                  <a:txBody>
                    <a:bodyPr/>
                    <a:lstStyle/>
                    <a:p>
                      <a:pPr indent="0" lvl="0" marL="0" rtl="0" algn="l">
                        <a:spcBef>
                          <a:spcPts val="0"/>
                        </a:spcBef>
                        <a:spcAft>
                          <a:spcPts val="0"/>
                        </a:spcAft>
                        <a:buNone/>
                      </a:pPr>
                      <a:r>
                        <a:rPr lang="en" sz="1100"/>
                        <a:t>2326</a:t>
                      </a:r>
                      <a:endParaRPr sz="1100"/>
                    </a:p>
                  </a:txBody>
                  <a:tcPr marT="91425" marB="91425" marR="91425" marL="91425"/>
                </a:tc>
                <a:tc>
                  <a:txBody>
                    <a:bodyPr/>
                    <a:lstStyle/>
                    <a:p>
                      <a:pPr indent="0" lvl="0" marL="0" rtl="0" algn="l">
                        <a:spcBef>
                          <a:spcPts val="0"/>
                        </a:spcBef>
                        <a:spcAft>
                          <a:spcPts val="0"/>
                        </a:spcAft>
                        <a:buNone/>
                      </a:pPr>
                      <a:r>
                        <a:rPr lang="en" sz="1100"/>
                        <a:t>1124</a:t>
                      </a:r>
                      <a:endParaRPr sz="1100"/>
                    </a:p>
                  </a:txBody>
                  <a:tcPr marT="91425" marB="91425" marR="91425" marL="91425"/>
                </a:tc>
                <a:tc>
                  <a:txBody>
                    <a:bodyPr/>
                    <a:lstStyle/>
                    <a:p>
                      <a:pPr indent="0" lvl="0" marL="0" rtl="0" algn="l">
                        <a:spcBef>
                          <a:spcPts val="0"/>
                        </a:spcBef>
                        <a:spcAft>
                          <a:spcPts val="0"/>
                        </a:spcAft>
                        <a:buNone/>
                      </a:pPr>
                      <a:r>
                        <a:rPr lang="en" sz="1100"/>
                        <a:t>1.5</a:t>
                      </a:r>
                      <a:endParaRPr sz="1100"/>
                    </a:p>
                  </a:txBody>
                  <a:tcPr marT="91425" marB="91425" marR="91425" marL="91425"/>
                </a:tc>
                <a:tc>
                  <a:txBody>
                    <a:bodyPr/>
                    <a:lstStyle/>
                    <a:p>
                      <a:pPr indent="0" lvl="0" marL="0" rtl="0" algn="l">
                        <a:spcBef>
                          <a:spcPts val="0"/>
                        </a:spcBef>
                        <a:spcAft>
                          <a:spcPts val="0"/>
                        </a:spcAft>
                        <a:buNone/>
                      </a:pPr>
                      <a:r>
                        <a:rPr lang="en" sz="1100"/>
                        <a:t>11</a:t>
                      </a:r>
                      <a:endParaRPr sz="1100"/>
                    </a:p>
                  </a:txBody>
                  <a:tcPr marT="91425" marB="91425" marR="91425" marL="91425"/>
                </a:tc>
                <a:tc>
                  <a:txBody>
                    <a:bodyPr/>
                    <a:lstStyle/>
                    <a:p>
                      <a:pPr indent="0" lvl="0" marL="0" rtl="0" algn="l">
                        <a:spcBef>
                          <a:spcPts val="0"/>
                        </a:spcBef>
                        <a:spcAft>
                          <a:spcPts val="0"/>
                        </a:spcAft>
                        <a:buNone/>
                      </a:pPr>
                      <a:r>
                        <a:rPr lang="en" sz="1100"/>
                        <a:t>1.2</a:t>
                      </a:r>
                      <a:endParaRPr sz="1100"/>
                    </a:p>
                  </a:txBody>
                  <a:tcPr marT="91425" marB="91425" marR="91425" marL="91425"/>
                </a:tc>
                <a:tc>
                  <a:txBody>
                    <a:bodyPr/>
                    <a:lstStyle/>
                    <a:p>
                      <a:pPr indent="0" lvl="0" marL="0" rtl="0" algn="l">
                        <a:spcBef>
                          <a:spcPts val="0"/>
                        </a:spcBef>
                        <a:spcAft>
                          <a:spcPts val="0"/>
                        </a:spcAft>
                        <a:buNone/>
                      </a:pPr>
                      <a:r>
                        <a:rPr lang="en" sz="1100"/>
                        <a:t>104</a:t>
                      </a:r>
                      <a:endParaRPr sz="1100"/>
                    </a:p>
                  </a:txBody>
                  <a:tcPr marT="91425" marB="91425" marR="91425" marL="91425">
                    <a:lnR cap="flat" cmpd="sng" w="9525">
                      <a:solidFill>
                        <a:srgbClr val="AF1F39"/>
                      </a:solidFill>
                      <a:prstDash val="solid"/>
                      <a:round/>
                      <a:headEnd len="sm" w="sm" type="none"/>
                      <a:tailEnd len="sm" w="sm" type="none"/>
                    </a:lnR>
                  </a:tcPr>
                </a:tc>
                <a:tc>
                  <a:txBody>
                    <a:bodyPr/>
                    <a:lstStyle/>
                    <a:p>
                      <a:pPr indent="0" lvl="0" marL="0" rtl="0" algn="l">
                        <a:spcBef>
                          <a:spcPts val="0"/>
                        </a:spcBef>
                        <a:spcAft>
                          <a:spcPts val="0"/>
                        </a:spcAft>
                        <a:buNone/>
                      </a:pPr>
                      <a:r>
                        <a:rPr b="1" lang="en" sz="1100">
                          <a:solidFill>
                            <a:srgbClr val="AF1F39"/>
                          </a:solidFill>
                        </a:rPr>
                        <a:t>1215</a:t>
                      </a:r>
                      <a:endParaRPr b="1" sz="1100">
                        <a:solidFill>
                          <a:srgbClr val="AF1F39"/>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000"/>
                        <a:t>Supersonic Thin Airfoil Theory </a:t>
                      </a:r>
                      <a:endParaRPr sz="10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2326</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100">
                          <a:solidFill>
                            <a:schemeClr val="dk1"/>
                          </a:solidFill>
                        </a:rPr>
                        <a:t>1124</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1.5</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100">
                          <a:solidFill>
                            <a:schemeClr val="dk1"/>
                          </a:solidFill>
                        </a:rPr>
                        <a:t>11</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0.69</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104</a:t>
                      </a:r>
                      <a:endParaRPr sz="1100"/>
                    </a:p>
                  </a:txBody>
                  <a:tcPr marT="91425" marB="91425" marR="91425" marL="91425">
                    <a:lnR cap="flat" cmpd="sng" w="9525">
                      <a:solidFill>
                        <a:srgbClr val="AF1F39"/>
                      </a:solidFill>
                      <a:prstDash val="solid"/>
                      <a:round/>
                      <a:headEnd len="sm" w="sm" type="none"/>
                      <a:tailEnd len="sm" w="sm" type="none"/>
                    </a:lnR>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AF1F39"/>
                          </a:solidFill>
                        </a:rPr>
                        <a:t>692</a:t>
                      </a:r>
                      <a:endParaRPr b="1" sz="1100">
                        <a:solidFill>
                          <a:srgbClr val="AF1F39"/>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38100">
                      <a:solidFill>
                        <a:srgbClr val="AF1F39"/>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000"/>
                        <a:t>Flat Plate Theory</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38100">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9744</a:t>
                      </a:r>
                      <a:endParaRPr sz="1100"/>
                    </a:p>
                  </a:txBody>
                  <a:tcPr marT="91425" marB="91425" marR="91425" marL="91425">
                    <a:lnL cap="flat" cmpd="sng" w="9525">
                      <a:solidFill>
                        <a:srgbClr val="9E9E9E"/>
                      </a:solidFill>
                      <a:prstDash val="solid"/>
                      <a:round/>
                      <a:headEnd len="sm" w="sm" type="none"/>
                      <a:tailEnd len="sm" w="sm" type="none"/>
                    </a:lnL>
                    <a:lnT cap="flat" cmpd="sng" w="38100">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1962</a:t>
                      </a:r>
                      <a:endParaRPr sz="1100"/>
                    </a:p>
                  </a:txBody>
                  <a:tcPr marT="91425" marB="91425" marR="91425" marL="91425">
                    <a:lnT cap="flat" cmpd="sng" w="38100">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1.5</a:t>
                      </a:r>
                      <a:endParaRPr sz="1100"/>
                    </a:p>
                  </a:txBody>
                  <a:tcPr marT="91425" marB="91425" marR="91425" marL="91425">
                    <a:lnT cap="flat" cmpd="sng" w="38100">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11</a:t>
                      </a:r>
                      <a:endParaRPr sz="1100"/>
                    </a:p>
                  </a:txBody>
                  <a:tcPr marT="91425" marB="91425" marR="91425" marL="91425">
                    <a:lnT cap="flat" cmpd="sng" w="38100">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1.2</a:t>
                      </a:r>
                      <a:endParaRPr sz="1100"/>
                    </a:p>
                  </a:txBody>
                  <a:tcPr marT="91425" marB="91425" marR="91425" marL="91425">
                    <a:lnT cap="flat" cmpd="sng" w="38100">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115</a:t>
                      </a:r>
                      <a:endParaRPr sz="1100"/>
                    </a:p>
                  </a:txBody>
                  <a:tcPr marT="91425" marB="91425" marR="91425" marL="91425">
                    <a:lnR cap="flat" cmpd="sng" w="9525">
                      <a:solidFill>
                        <a:srgbClr val="AF1F39"/>
                      </a:solidFill>
                      <a:prstDash val="solid"/>
                      <a:round/>
                      <a:headEnd len="sm" w="sm" type="none"/>
                      <a:tailEnd len="sm" w="sm" type="none"/>
                    </a:lnR>
                    <a:lnT cap="flat" cmpd="sng" w="38100">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AF1F39"/>
                          </a:solidFill>
                        </a:rPr>
                        <a:t>3240</a:t>
                      </a:r>
                      <a:endParaRPr b="1" sz="1100">
                        <a:solidFill>
                          <a:srgbClr val="AF1F39"/>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38100">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000"/>
                        <a:t>Supersonic Thin Airfoil Theory </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100">
                          <a:solidFill>
                            <a:schemeClr val="dk1"/>
                          </a:solidFill>
                        </a:rPr>
                        <a:t>9744</a:t>
                      </a:r>
                      <a:endParaRPr sz="1100"/>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lang="en" sz="1100"/>
                        <a:t>1962</a:t>
                      </a:r>
                      <a:endParaRPr sz="1100"/>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lang="en" sz="1100"/>
                        <a:t>1.5</a:t>
                      </a:r>
                      <a:endParaRPr sz="1100"/>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lang="en" sz="1100"/>
                        <a:t>11</a:t>
                      </a:r>
                      <a:endParaRPr sz="1100"/>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lang="en" sz="1100"/>
                        <a:t>0.69</a:t>
                      </a:r>
                      <a:endParaRPr sz="1100"/>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Clr>
                          <a:schemeClr val="dk1"/>
                        </a:buClr>
                        <a:buSzPts val="1100"/>
                        <a:buFont typeface="Arial"/>
                        <a:buNone/>
                      </a:pPr>
                      <a:r>
                        <a:rPr lang="en" sz="1100">
                          <a:solidFill>
                            <a:schemeClr val="dk1"/>
                          </a:solidFill>
                        </a:rPr>
                        <a:t>115</a:t>
                      </a:r>
                      <a:endParaRPr sz="1100"/>
                    </a:p>
                  </a:txBody>
                  <a:tcPr marT="91425" marB="91425" marR="91425" marL="91425">
                    <a:lnR cap="flat" cmpd="sng" w="9525">
                      <a:solidFill>
                        <a:srgbClr val="AF1F39"/>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100">
                          <a:solidFill>
                            <a:srgbClr val="AF1F39"/>
                          </a:solidFill>
                        </a:rPr>
                        <a:t>1845</a:t>
                      </a:r>
                      <a:endParaRPr b="1" sz="1100">
                        <a:solidFill>
                          <a:srgbClr val="AF1F39"/>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bl>
          </a:graphicData>
        </a:graphic>
      </p:graphicFrame>
      <p:sp>
        <p:nvSpPr>
          <p:cNvPr id="822" name="Google Shape;822;p57"/>
          <p:cNvSpPr txBox="1"/>
          <p:nvPr/>
        </p:nvSpPr>
        <p:spPr>
          <a:xfrm>
            <a:off x="115300" y="1604650"/>
            <a:ext cx="15258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2"/>
                </a:solidFill>
                <a:latin typeface="Open Sans Medium"/>
                <a:ea typeface="Open Sans Medium"/>
                <a:cs typeface="Open Sans Medium"/>
                <a:sym typeface="Open Sans Medium"/>
              </a:rPr>
              <a:t>Booster </a:t>
            </a:r>
            <a:endParaRPr sz="17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17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17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17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rPr lang="en" sz="1700">
                <a:solidFill>
                  <a:schemeClr val="dk2"/>
                </a:solidFill>
                <a:latin typeface="Open Sans Medium"/>
                <a:ea typeface="Open Sans Medium"/>
                <a:cs typeface="Open Sans Medium"/>
                <a:sym typeface="Open Sans Medium"/>
              </a:rPr>
              <a:t>Sustainer</a:t>
            </a:r>
            <a:endParaRPr sz="17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2000">
              <a:solidFill>
                <a:schemeClr val="dk2"/>
              </a:solidFill>
              <a:latin typeface="Open Sans Medium"/>
              <a:ea typeface="Open Sans Medium"/>
              <a:cs typeface="Open Sans Medium"/>
              <a:sym typeface="Open Sans Medium"/>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26" name="Shape 826"/>
        <p:cNvGrpSpPr/>
        <p:nvPr/>
      </p:nvGrpSpPr>
      <p:grpSpPr>
        <a:xfrm>
          <a:off x="0" y="0"/>
          <a:ext cx="0" cy="0"/>
          <a:chOff x="0" y="0"/>
          <a:chExt cx="0" cy="0"/>
        </a:xfrm>
      </p:grpSpPr>
      <p:sp>
        <p:nvSpPr>
          <p:cNvPr id="827" name="Google Shape;827;p5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Shear</a:t>
            </a:r>
            <a:r>
              <a:rPr b="1" lang="en">
                <a:solidFill>
                  <a:srgbClr val="AF1F39"/>
                </a:solidFill>
                <a:latin typeface="Helvetica Neue"/>
                <a:ea typeface="Helvetica Neue"/>
                <a:cs typeface="Helvetica Neue"/>
                <a:sym typeface="Helvetica Neue"/>
              </a:rPr>
              <a:t> Force on Fillet Screws Calcs</a:t>
            </a:r>
            <a:endParaRPr b="1">
              <a:solidFill>
                <a:srgbClr val="AF1F39"/>
              </a:solidFill>
              <a:latin typeface="Helvetica Neue"/>
              <a:ea typeface="Helvetica Neue"/>
              <a:cs typeface="Helvetica Neue"/>
              <a:sym typeface="Helvetica Neue"/>
            </a:endParaRPr>
          </a:p>
        </p:txBody>
      </p:sp>
      <p:sp>
        <p:nvSpPr>
          <p:cNvPr id="828" name="Google Shape;828;p5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29" name="Google Shape;829;p58"/>
          <p:cNvSpPr txBox="1"/>
          <p:nvPr/>
        </p:nvSpPr>
        <p:spPr>
          <a:xfrm>
            <a:off x="1021500" y="3680988"/>
            <a:ext cx="4989900" cy="3096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en" sz="900">
                <a:solidFill>
                  <a:schemeClr val="accent2"/>
                </a:solidFill>
                <a:latin typeface="Open Sans Medium"/>
                <a:ea typeface="Open Sans Medium"/>
                <a:cs typeface="Open Sans Medium"/>
                <a:sym typeface="Open Sans Medium"/>
              </a:rPr>
              <a:t>based on McMaster alloy steel socket head screws</a:t>
            </a:r>
            <a:endParaRPr sz="900">
              <a:solidFill>
                <a:schemeClr val="accent2"/>
              </a:solidFill>
              <a:latin typeface="Open Sans Medium"/>
              <a:ea typeface="Open Sans Medium"/>
              <a:cs typeface="Open Sans Medium"/>
              <a:sym typeface="Open Sans Medium"/>
            </a:endParaRPr>
          </a:p>
        </p:txBody>
      </p:sp>
      <p:pic>
        <p:nvPicPr>
          <p:cNvPr id="830" name="Google Shape;830;p58"/>
          <p:cNvPicPr preferRelativeResize="0"/>
          <p:nvPr/>
        </p:nvPicPr>
        <p:blipFill rotWithShape="1">
          <a:blip r:embed="rId3">
            <a:alphaModFix/>
          </a:blip>
          <a:srcRect b="11452" l="0" r="57255" t="5380"/>
          <a:stretch/>
        </p:blipFill>
        <p:spPr>
          <a:xfrm>
            <a:off x="4592950" y="3076575"/>
            <a:ext cx="2232176" cy="1518450"/>
          </a:xfrm>
          <a:prstGeom prst="rect">
            <a:avLst/>
          </a:prstGeom>
          <a:noFill/>
          <a:ln>
            <a:noFill/>
          </a:ln>
        </p:spPr>
      </p:pic>
      <p:graphicFrame>
        <p:nvGraphicFramePr>
          <p:cNvPr id="831" name="Google Shape;831;p58"/>
          <p:cNvGraphicFramePr/>
          <p:nvPr/>
        </p:nvGraphicFramePr>
        <p:xfrm>
          <a:off x="1164200" y="1295725"/>
          <a:ext cx="3000000" cy="3000000"/>
        </p:xfrm>
        <a:graphic>
          <a:graphicData uri="http://schemas.openxmlformats.org/drawingml/2006/table">
            <a:tbl>
              <a:tblPr>
                <a:noFill/>
                <a:tableStyleId>{20E0CC99-B5FD-4683-B140-8F2D5768ACDF}</a:tableStyleId>
              </a:tblPr>
              <a:tblGrid>
                <a:gridCol w="772075"/>
                <a:gridCol w="710000"/>
                <a:gridCol w="677975"/>
                <a:gridCol w="860100"/>
                <a:gridCol w="1090575"/>
                <a:gridCol w="989400"/>
                <a:gridCol w="736450"/>
                <a:gridCol w="1387750"/>
              </a:tblGrid>
              <a:tr h="427625">
                <a:tc>
                  <a:txBody>
                    <a:bodyPr/>
                    <a:lstStyle/>
                    <a:p>
                      <a:pPr indent="0" lvl="0" marL="0" rtl="0" algn="l">
                        <a:spcBef>
                          <a:spcPts val="0"/>
                        </a:spcBef>
                        <a:spcAft>
                          <a:spcPts val="0"/>
                        </a:spcAft>
                        <a:buNone/>
                      </a:pPr>
                      <a:r>
                        <a:rPr b="1" lang="en" sz="1000">
                          <a:solidFill>
                            <a:schemeClr val="dk1"/>
                          </a:solidFill>
                        </a:rPr>
                        <a:t>Fin Mass (lbs)</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Velocity (ft/s)</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Altitude (ft)</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Drag Coefficient </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Fin cross sectional area (in²)</a:t>
                      </a:r>
                      <a:endParaRPr b="1" sz="1000">
                        <a:solidFill>
                          <a:schemeClr val="dk1"/>
                        </a:solidFill>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000">
                          <a:solidFill>
                            <a:schemeClr val="dk1"/>
                          </a:solidFill>
                        </a:rPr>
                        <a:t>Drag Force (lbf)</a:t>
                      </a:r>
                      <a:endParaRPr b="1" sz="1000">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000">
                          <a:solidFill>
                            <a:schemeClr val="dk1"/>
                          </a:solidFill>
                        </a:rPr>
                        <a:t>Normal Force (lbf)</a:t>
                      </a:r>
                      <a:endParaRPr b="1" sz="1000">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AF1F39"/>
                      </a:solidFill>
                      <a:prstDash val="solid"/>
                      <a:round/>
                      <a:headEnd len="sm" w="sm" type="none"/>
                      <a:tailEnd len="sm" w="sm" type="none"/>
                    </a:lnR>
                  </a:tcPr>
                </a:tc>
                <a:tc>
                  <a:txBody>
                    <a:bodyPr/>
                    <a:lstStyle/>
                    <a:p>
                      <a:pPr indent="0" lvl="0" marL="0" rtl="0" algn="l">
                        <a:spcBef>
                          <a:spcPts val="0"/>
                        </a:spcBef>
                        <a:spcAft>
                          <a:spcPts val="0"/>
                        </a:spcAft>
                        <a:buNone/>
                      </a:pPr>
                      <a:r>
                        <a:rPr b="1" lang="en" sz="1000">
                          <a:solidFill>
                            <a:schemeClr val="dk1"/>
                          </a:solidFill>
                        </a:rPr>
                        <a:t>Total Force (lbf) </a:t>
                      </a:r>
                      <a:endParaRPr b="1" sz="1000">
                        <a:solidFill>
                          <a:schemeClr val="dk1"/>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100"/>
                        <a:t>11.6</a:t>
                      </a:r>
                      <a:endParaRPr sz="1100"/>
                    </a:p>
                  </a:txBody>
                  <a:tcPr marT="91425" marB="91425" marR="91425" marL="91425"/>
                </a:tc>
                <a:tc>
                  <a:txBody>
                    <a:bodyPr/>
                    <a:lstStyle/>
                    <a:p>
                      <a:pPr indent="0" lvl="0" marL="0" rtl="0" algn="l">
                        <a:spcBef>
                          <a:spcPts val="0"/>
                        </a:spcBef>
                        <a:spcAft>
                          <a:spcPts val="0"/>
                        </a:spcAft>
                        <a:buNone/>
                      </a:pPr>
                      <a:r>
                        <a:rPr lang="en" sz="1100"/>
                        <a:t>1120</a:t>
                      </a:r>
                      <a:endParaRPr sz="1100"/>
                    </a:p>
                  </a:txBody>
                  <a:tcPr marT="91425" marB="91425" marR="91425" marL="91425"/>
                </a:tc>
                <a:tc>
                  <a:txBody>
                    <a:bodyPr/>
                    <a:lstStyle/>
                    <a:p>
                      <a:pPr indent="0" lvl="0" marL="0" rtl="0" algn="l">
                        <a:spcBef>
                          <a:spcPts val="0"/>
                        </a:spcBef>
                        <a:spcAft>
                          <a:spcPts val="0"/>
                        </a:spcAft>
                        <a:buNone/>
                      </a:pPr>
                      <a:r>
                        <a:rPr lang="en" sz="1100"/>
                        <a:t>2330</a:t>
                      </a:r>
                      <a:endParaRPr sz="1100"/>
                    </a:p>
                  </a:txBody>
                  <a:tcPr marT="91425" marB="91425" marR="91425" marL="91425"/>
                </a:tc>
                <a:tc>
                  <a:txBody>
                    <a:bodyPr/>
                    <a:lstStyle/>
                    <a:p>
                      <a:pPr indent="0" lvl="0" marL="0" rtl="0" algn="l">
                        <a:spcBef>
                          <a:spcPts val="0"/>
                        </a:spcBef>
                        <a:spcAft>
                          <a:spcPts val="0"/>
                        </a:spcAft>
                        <a:buNone/>
                      </a:pPr>
                      <a:r>
                        <a:rPr lang="en" sz="1100"/>
                        <a:t>0.9</a:t>
                      </a:r>
                      <a:endParaRPr sz="1100"/>
                    </a:p>
                  </a:txBody>
                  <a:tcPr marT="91425" marB="91425" marR="91425" marL="91425"/>
                </a:tc>
                <a:tc>
                  <a:txBody>
                    <a:bodyPr/>
                    <a:lstStyle/>
                    <a:p>
                      <a:pPr indent="0" lvl="0" marL="0" rtl="0" algn="l">
                        <a:spcBef>
                          <a:spcPts val="0"/>
                        </a:spcBef>
                        <a:spcAft>
                          <a:spcPts val="0"/>
                        </a:spcAft>
                        <a:buNone/>
                      </a:pPr>
                      <a:r>
                        <a:rPr lang="en" sz="1100"/>
                        <a:t>2.80</a:t>
                      </a:r>
                      <a:endParaRPr sz="1100"/>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100"/>
                        <a:t>24.5</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100"/>
                        <a:t>163</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AF1F39"/>
                      </a:solidFill>
                      <a:prstDash val="solid"/>
                      <a:round/>
                      <a:headEnd len="sm" w="sm" type="none"/>
                      <a:tailEnd len="sm" w="sm" type="none"/>
                    </a:lnR>
                  </a:tcPr>
                </a:tc>
                <a:tc>
                  <a:txBody>
                    <a:bodyPr/>
                    <a:lstStyle/>
                    <a:p>
                      <a:pPr indent="0" lvl="0" marL="0" rtl="0" algn="l">
                        <a:spcBef>
                          <a:spcPts val="0"/>
                        </a:spcBef>
                        <a:spcAft>
                          <a:spcPts val="0"/>
                        </a:spcAft>
                        <a:buNone/>
                      </a:pPr>
                      <a:r>
                        <a:rPr b="1" lang="en" sz="1100">
                          <a:solidFill>
                            <a:srgbClr val="AF1F39"/>
                          </a:solidFill>
                        </a:rPr>
                        <a:t>187</a:t>
                      </a:r>
                      <a:endParaRPr b="1" sz="1100">
                        <a:solidFill>
                          <a:srgbClr val="AF1F39"/>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r h="364150">
                <a:tc>
                  <a:txBody>
                    <a:bodyPr/>
                    <a:lstStyle/>
                    <a:p>
                      <a:pPr indent="0" lvl="0" marL="0" rtl="0" algn="l">
                        <a:spcBef>
                          <a:spcPts val="0"/>
                        </a:spcBef>
                        <a:spcAft>
                          <a:spcPts val="0"/>
                        </a:spcAft>
                        <a:buClr>
                          <a:schemeClr val="dk1"/>
                        </a:buClr>
                        <a:buSzPts val="1100"/>
                        <a:buFont typeface="Arial"/>
                        <a:buNone/>
                      </a:pPr>
                      <a:r>
                        <a:rPr lang="en" sz="1100">
                          <a:solidFill>
                            <a:schemeClr val="dk1"/>
                          </a:solidFill>
                        </a:rPr>
                        <a:t>8.75</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1960</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100">
                          <a:solidFill>
                            <a:schemeClr val="dk1"/>
                          </a:solidFill>
                        </a:rPr>
                        <a:t>9740</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0.9</a:t>
                      </a:r>
                      <a:endParaRPr sz="1100"/>
                    </a:p>
                  </a:txBody>
                  <a:tcPr marT="91425" marB="91425" marR="91425" marL="91425">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3.29</a:t>
                      </a:r>
                      <a:endParaRPr sz="1100"/>
                    </a:p>
                  </a:txBody>
                  <a:tcPr marT="91425" marB="91425" marR="91425" marL="91425">
                    <a:lnR cap="flat" cmpd="sng" w="9525">
                      <a:solidFill>
                        <a:srgbClr val="9E9E9E"/>
                      </a:solidFill>
                      <a:prstDash val="solid"/>
                      <a:round/>
                      <a:headEnd len="sm" w="sm" type="none"/>
                      <a:tailEnd len="sm" w="sm" type="none"/>
                    </a:lnR>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69.2</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100"/>
                        <a:t>122</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AF1F39"/>
                      </a:solidFill>
                      <a:prstDash val="solid"/>
                      <a:round/>
                      <a:headEnd len="sm" w="sm" type="none"/>
                      <a:tailEnd len="sm" w="sm" type="none"/>
                    </a:lnR>
                    <a:lnB cap="flat" cmpd="sng" w="381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AF1F39"/>
                          </a:solidFill>
                        </a:rPr>
                        <a:t>192</a:t>
                      </a:r>
                      <a:endParaRPr b="1" sz="1100">
                        <a:solidFill>
                          <a:srgbClr val="AF1F39"/>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38100">
                      <a:solidFill>
                        <a:srgbClr val="AF1F39"/>
                      </a:solidFill>
                      <a:prstDash val="solid"/>
                      <a:round/>
                      <a:headEnd len="sm" w="sm" type="none"/>
                      <a:tailEnd len="sm" w="sm" type="none"/>
                    </a:lnB>
                  </a:tcPr>
                </a:tc>
              </a:tr>
            </a:tbl>
          </a:graphicData>
        </a:graphic>
      </p:graphicFrame>
      <p:sp>
        <p:nvSpPr>
          <p:cNvPr id="832" name="Google Shape;832;p58"/>
          <p:cNvSpPr txBox="1"/>
          <p:nvPr/>
        </p:nvSpPr>
        <p:spPr>
          <a:xfrm>
            <a:off x="72450" y="1847038"/>
            <a:ext cx="15258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2"/>
                </a:solidFill>
                <a:latin typeface="Open Sans Medium"/>
                <a:ea typeface="Open Sans Medium"/>
                <a:cs typeface="Open Sans Medium"/>
                <a:sym typeface="Open Sans Medium"/>
              </a:rPr>
              <a:t>Booster </a:t>
            </a:r>
            <a:endParaRPr>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t/>
            </a:r>
            <a:endParaRPr>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rPr lang="en">
                <a:solidFill>
                  <a:schemeClr val="dk2"/>
                </a:solidFill>
                <a:latin typeface="Open Sans Medium"/>
                <a:ea typeface="Open Sans Medium"/>
                <a:cs typeface="Open Sans Medium"/>
                <a:sym typeface="Open Sans Medium"/>
              </a:rPr>
              <a:t>Sustainer</a:t>
            </a:r>
            <a:endParaRPr>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t/>
            </a:r>
            <a:endParaRPr>
              <a:solidFill>
                <a:schemeClr val="dk2"/>
              </a:solidFill>
              <a:latin typeface="Open Sans Medium"/>
              <a:ea typeface="Open Sans Medium"/>
              <a:cs typeface="Open Sans Medium"/>
              <a:sym typeface="Open Sans Medium"/>
            </a:endParaRPr>
          </a:p>
        </p:txBody>
      </p:sp>
      <p:graphicFrame>
        <p:nvGraphicFramePr>
          <p:cNvPr id="833" name="Google Shape;833;p58"/>
          <p:cNvGraphicFramePr/>
          <p:nvPr/>
        </p:nvGraphicFramePr>
        <p:xfrm>
          <a:off x="1164200" y="2868188"/>
          <a:ext cx="3000000" cy="3000000"/>
        </p:xfrm>
        <a:graphic>
          <a:graphicData uri="http://schemas.openxmlformats.org/drawingml/2006/table">
            <a:tbl>
              <a:tblPr>
                <a:noFill/>
                <a:tableStyleId>{20E0CC99-B5FD-4683-B140-8F2D5768ACDF}</a:tableStyleId>
              </a:tblPr>
              <a:tblGrid>
                <a:gridCol w="1002300"/>
                <a:gridCol w="1477275"/>
                <a:gridCol w="1004000"/>
              </a:tblGrid>
              <a:tr h="427625">
                <a:tc>
                  <a:txBody>
                    <a:bodyPr/>
                    <a:lstStyle/>
                    <a:p>
                      <a:pPr indent="0" lvl="0" marL="0" rtl="0" algn="l">
                        <a:spcBef>
                          <a:spcPts val="0"/>
                        </a:spcBef>
                        <a:spcAft>
                          <a:spcPts val="0"/>
                        </a:spcAft>
                        <a:buNone/>
                      </a:pPr>
                      <a:r>
                        <a:rPr b="1" lang="en" sz="1000">
                          <a:solidFill>
                            <a:schemeClr val="dk1"/>
                          </a:solidFill>
                        </a:rPr>
                        <a:t>Screw</a:t>
                      </a:r>
                      <a:endParaRPr b="1" sz="1000">
                        <a:solidFill>
                          <a:schemeClr val="dk1"/>
                        </a:solidFill>
                      </a:endParaRPr>
                    </a:p>
                    <a:p>
                      <a:pPr indent="0" lvl="0" marL="0" rtl="0" algn="l">
                        <a:spcBef>
                          <a:spcPts val="0"/>
                        </a:spcBef>
                        <a:spcAft>
                          <a:spcPts val="0"/>
                        </a:spcAft>
                        <a:buNone/>
                      </a:pPr>
                      <a:r>
                        <a:rPr b="1" lang="en" sz="1000">
                          <a:solidFill>
                            <a:schemeClr val="dk1"/>
                          </a:solidFill>
                        </a:rPr>
                        <a:t>Diameter</a:t>
                      </a:r>
                      <a:endParaRPr b="1" sz="1000">
                        <a:solidFill>
                          <a:schemeClr val="dk1"/>
                        </a:solidFill>
                      </a:endParaRPr>
                    </a:p>
                  </a:txBody>
                  <a:tcPr marT="91425" marB="91425" marR="91425" marL="91425"/>
                </a:tc>
                <a:tc>
                  <a:txBody>
                    <a:bodyPr/>
                    <a:lstStyle/>
                    <a:p>
                      <a:pPr indent="0" lvl="0" marL="0" rtl="0" algn="l">
                        <a:spcBef>
                          <a:spcPts val="0"/>
                        </a:spcBef>
                        <a:spcAft>
                          <a:spcPts val="0"/>
                        </a:spcAft>
                        <a:buNone/>
                      </a:pPr>
                      <a:r>
                        <a:rPr b="1" lang="en" sz="1000">
                          <a:solidFill>
                            <a:schemeClr val="dk1"/>
                          </a:solidFill>
                        </a:rPr>
                        <a:t>Shear Strength (psi) </a:t>
                      </a:r>
                      <a:endParaRPr b="1" sz="1000">
                        <a:solidFill>
                          <a:schemeClr val="dk1"/>
                        </a:solidFill>
                      </a:endParaRPr>
                    </a:p>
                  </a:txBody>
                  <a:tcPr marT="91425" marB="91425" marR="91425" marL="91425">
                    <a:lnR cap="flat" cmpd="sng" w="9525">
                      <a:solidFill>
                        <a:srgbClr val="AF1F39"/>
                      </a:solidFill>
                      <a:prstDash val="solid"/>
                      <a:round/>
                      <a:headEnd len="sm" w="sm" type="none"/>
                      <a:tailEnd len="sm" w="sm" type="none"/>
                    </a:lnR>
                  </a:tcPr>
                </a:tc>
                <a:tc>
                  <a:txBody>
                    <a:bodyPr/>
                    <a:lstStyle/>
                    <a:p>
                      <a:pPr indent="0" lvl="0" marL="0" rtl="0" algn="l">
                        <a:spcBef>
                          <a:spcPts val="0"/>
                        </a:spcBef>
                        <a:spcAft>
                          <a:spcPts val="0"/>
                        </a:spcAft>
                        <a:buNone/>
                      </a:pPr>
                      <a:r>
                        <a:rPr b="1" lang="en" sz="1000">
                          <a:solidFill>
                            <a:schemeClr val="dk1"/>
                          </a:solidFill>
                        </a:rPr>
                        <a:t>Force at Failure (lbf)</a:t>
                      </a:r>
                      <a:endParaRPr b="1" sz="1000">
                        <a:solidFill>
                          <a:schemeClr val="dk1"/>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100"/>
                        <a:t>3/16”</a:t>
                      </a:r>
                      <a:endParaRPr sz="1100"/>
                    </a:p>
                  </a:txBody>
                  <a:tcPr marT="91425" marB="91425" marR="91425" marL="91425"/>
                </a:tc>
                <a:tc>
                  <a:txBody>
                    <a:bodyPr/>
                    <a:lstStyle/>
                    <a:p>
                      <a:pPr indent="0" lvl="0" marL="0" rtl="0" algn="l">
                        <a:spcBef>
                          <a:spcPts val="0"/>
                        </a:spcBef>
                        <a:spcAft>
                          <a:spcPts val="0"/>
                        </a:spcAft>
                        <a:buNone/>
                      </a:pPr>
                      <a:r>
                        <a:rPr lang="en" sz="1100"/>
                        <a:t>85000</a:t>
                      </a:r>
                      <a:endParaRPr sz="1100"/>
                    </a:p>
                  </a:txBody>
                  <a:tcPr marT="91425" marB="91425" marR="91425" marL="91425">
                    <a:lnR cap="flat" cmpd="sng" w="9525">
                      <a:solidFill>
                        <a:srgbClr val="AF1F39"/>
                      </a:solidFill>
                      <a:prstDash val="solid"/>
                      <a:round/>
                      <a:headEnd len="sm" w="sm" type="none"/>
                      <a:tailEnd len="sm" w="sm" type="none"/>
                    </a:lnR>
                  </a:tcPr>
                </a:tc>
                <a:tc>
                  <a:txBody>
                    <a:bodyPr/>
                    <a:lstStyle/>
                    <a:p>
                      <a:pPr indent="0" lvl="0" marL="0" rtl="0" algn="l">
                        <a:spcBef>
                          <a:spcPts val="0"/>
                        </a:spcBef>
                        <a:spcAft>
                          <a:spcPts val="0"/>
                        </a:spcAft>
                        <a:buNone/>
                      </a:pPr>
                      <a:r>
                        <a:rPr b="1" lang="en" sz="1100">
                          <a:solidFill>
                            <a:srgbClr val="AF1F39"/>
                          </a:solidFill>
                        </a:rPr>
                        <a:t>2347</a:t>
                      </a:r>
                      <a:endParaRPr b="1" sz="1100">
                        <a:solidFill>
                          <a:srgbClr val="AF1F39"/>
                        </a:solidFill>
                      </a:endParaRPr>
                    </a:p>
                  </a:txBody>
                  <a:tcPr marT="91425" marB="91425" marR="91425" marL="91425">
                    <a:lnL cap="flat" cmpd="sng" w="9525">
                      <a:solidFill>
                        <a:srgbClr val="AF1F39"/>
                      </a:solidFill>
                      <a:prstDash val="solid"/>
                      <a:round/>
                      <a:headEnd len="sm" w="sm" type="none"/>
                      <a:tailEnd len="sm" w="sm" type="none"/>
                    </a:lnL>
                    <a:lnR cap="flat" cmpd="sng" w="9525">
                      <a:solidFill>
                        <a:srgbClr val="AF1F39"/>
                      </a:solidFill>
                      <a:prstDash val="solid"/>
                      <a:round/>
                      <a:headEnd len="sm" w="sm" type="none"/>
                      <a:tailEnd len="sm" w="sm" type="none"/>
                    </a:lnR>
                    <a:lnT cap="flat" cmpd="sng" w="9525">
                      <a:solidFill>
                        <a:srgbClr val="AF1F39"/>
                      </a:solidFill>
                      <a:prstDash val="solid"/>
                      <a:round/>
                      <a:headEnd len="sm" w="sm" type="none"/>
                      <a:tailEnd len="sm" w="sm" type="none"/>
                    </a:lnT>
                    <a:lnB cap="flat" cmpd="sng" w="9525">
                      <a:solidFill>
                        <a:srgbClr val="AF1F39"/>
                      </a:solidFill>
                      <a:prstDash val="solid"/>
                      <a:round/>
                      <a:headEnd len="sm" w="sm" type="none"/>
                      <a:tailEnd len="sm" w="sm" type="none"/>
                    </a:lnB>
                  </a:tcPr>
                </a:tc>
              </a:tr>
            </a:tbl>
          </a:graphicData>
        </a:graphic>
      </p:graphicFrame>
      <p:pic>
        <p:nvPicPr>
          <p:cNvPr id="834" name="Google Shape;834;p58"/>
          <p:cNvPicPr preferRelativeResize="0"/>
          <p:nvPr/>
        </p:nvPicPr>
        <p:blipFill>
          <a:blip r:embed="rId4">
            <a:alphaModFix/>
          </a:blip>
          <a:stretch>
            <a:fillRect/>
          </a:stretch>
        </p:blipFill>
        <p:spPr>
          <a:xfrm>
            <a:off x="6825115" y="3076575"/>
            <a:ext cx="1798559" cy="151845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FFFFFF"/>
        </a:solidFill>
      </p:bgPr>
    </p:bg>
    <p:spTree>
      <p:nvGrpSpPr>
        <p:cNvPr id="838" name="Shape 838"/>
        <p:cNvGrpSpPr/>
        <p:nvPr/>
      </p:nvGrpSpPr>
      <p:grpSpPr>
        <a:xfrm>
          <a:off x="0" y="0"/>
          <a:ext cx="0" cy="0"/>
          <a:chOff x="0" y="0"/>
          <a:chExt cx="0" cy="0"/>
        </a:xfrm>
      </p:grpSpPr>
      <p:sp>
        <p:nvSpPr>
          <p:cNvPr id="839" name="Google Shape;839;p5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Fin FEA</a:t>
            </a:r>
            <a:endParaRPr b="1">
              <a:solidFill>
                <a:srgbClr val="AF1F39"/>
              </a:solidFill>
              <a:latin typeface="Helvetica Neue"/>
              <a:ea typeface="Helvetica Neue"/>
              <a:cs typeface="Helvetica Neue"/>
              <a:sym typeface="Helvetica Neue"/>
            </a:endParaRPr>
          </a:p>
        </p:txBody>
      </p:sp>
      <p:sp>
        <p:nvSpPr>
          <p:cNvPr id="840" name="Google Shape;840;p5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41" name="Google Shape;841;p59"/>
          <p:cNvPicPr preferRelativeResize="0"/>
          <p:nvPr/>
        </p:nvPicPr>
        <p:blipFill>
          <a:blip r:embed="rId3">
            <a:alphaModFix/>
          </a:blip>
          <a:stretch>
            <a:fillRect/>
          </a:stretch>
        </p:blipFill>
        <p:spPr>
          <a:xfrm>
            <a:off x="2187276" y="291919"/>
            <a:ext cx="4652875" cy="4851575"/>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bg>
      <p:bgPr>
        <a:solidFill>
          <a:srgbClr val="FFFFFF"/>
        </a:solidFill>
      </p:bgPr>
    </p:bg>
    <p:spTree>
      <p:nvGrpSpPr>
        <p:cNvPr id="845" name="Shape 845"/>
        <p:cNvGrpSpPr/>
        <p:nvPr/>
      </p:nvGrpSpPr>
      <p:grpSpPr>
        <a:xfrm>
          <a:off x="0" y="0"/>
          <a:ext cx="0" cy="0"/>
          <a:chOff x="0" y="0"/>
          <a:chExt cx="0" cy="0"/>
        </a:xfrm>
      </p:grpSpPr>
      <p:sp>
        <p:nvSpPr>
          <p:cNvPr id="846" name="Google Shape;846;p6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FRR </a:t>
            </a:r>
            <a:r>
              <a:rPr b="1" lang="en">
                <a:solidFill>
                  <a:srgbClr val="AF1F39"/>
                </a:solidFill>
                <a:latin typeface="Helvetica Neue"/>
                <a:ea typeface="Helvetica Neue"/>
                <a:cs typeface="Helvetica Neue"/>
                <a:sym typeface="Helvetica Neue"/>
              </a:rPr>
              <a:t>FEA</a:t>
            </a:r>
            <a:endParaRPr b="1">
              <a:solidFill>
                <a:srgbClr val="AF1F39"/>
              </a:solidFill>
              <a:latin typeface="Helvetica Neue"/>
              <a:ea typeface="Helvetica Neue"/>
              <a:cs typeface="Helvetica Neue"/>
              <a:sym typeface="Helvetica Neue"/>
            </a:endParaRPr>
          </a:p>
        </p:txBody>
      </p:sp>
      <p:sp>
        <p:nvSpPr>
          <p:cNvPr id="847" name="Google Shape;847;p60"/>
          <p:cNvSpPr txBox="1"/>
          <p:nvPr>
            <p:ph idx="1" type="body"/>
          </p:nvPr>
        </p:nvSpPr>
        <p:spPr>
          <a:xfrm>
            <a:off x="1685150" y="3511375"/>
            <a:ext cx="5549700" cy="682500"/>
          </a:xfrm>
          <a:prstGeom prst="rect">
            <a:avLst/>
          </a:prstGeom>
        </p:spPr>
        <p:txBody>
          <a:bodyPr anchorCtr="0" anchor="t" bIns="91425" lIns="91425" spcFirstLastPara="1" rIns="91425" wrap="square" tIns="91425">
            <a:noAutofit/>
          </a:bodyPr>
          <a:lstStyle/>
          <a:p>
            <a:pPr indent="-323850" lvl="0" marL="457200" rtl="0" algn="l">
              <a:lnSpc>
                <a:spcPct val="95000"/>
              </a:lnSpc>
              <a:spcBef>
                <a:spcPts val="0"/>
              </a:spcBef>
              <a:spcAft>
                <a:spcPts val="0"/>
              </a:spcAft>
              <a:buClr>
                <a:schemeClr val="accent2"/>
              </a:buClr>
              <a:buSzPts val="1500"/>
              <a:buFont typeface="Open Sans"/>
              <a:buChar char="●"/>
            </a:pPr>
            <a:r>
              <a:rPr lang="en" sz="1500">
                <a:solidFill>
                  <a:schemeClr val="accent2"/>
                </a:solidFill>
                <a:latin typeface="Open Sans"/>
                <a:ea typeface="Open Sans"/>
                <a:cs typeface="Open Sans"/>
                <a:sym typeface="Open Sans"/>
              </a:rPr>
              <a:t>very conservative: assumes entire rocket’s weight is on FRR</a:t>
            </a:r>
            <a:endParaRPr sz="1500">
              <a:solidFill>
                <a:schemeClr val="accent2"/>
              </a:solidFill>
              <a:latin typeface="Open Sans"/>
              <a:ea typeface="Open Sans"/>
              <a:cs typeface="Open Sans"/>
              <a:sym typeface="Open Sans"/>
            </a:endParaRPr>
          </a:p>
          <a:p>
            <a:pPr indent="-323850" lvl="0" marL="457200" rtl="0" algn="l">
              <a:lnSpc>
                <a:spcPct val="95000"/>
              </a:lnSpc>
              <a:spcBef>
                <a:spcPts val="0"/>
              </a:spcBef>
              <a:spcAft>
                <a:spcPts val="0"/>
              </a:spcAft>
              <a:buClr>
                <a:schemeClr val="accent2"/>
              </a:buClr>
              <a:buSzPts val="1500"/>
              <a:buFont typeface="Open Sans"/>
              <a:buChar char="●"/>
            </a:pPr>
            <a:r>
              <a:rPr lang="en" sz="1500">
                <a:solidFill>
                  <a:schemeClr val="accent2"/>
                </a:solidFill>
                <a:latin typeface="Open Sans"/>
                <a:ea typeface="Open Sans"/>
                <a:cs typeface="Open Sans"/>
                <a:sym typeface="Open Sans"/>
              </a:rPr>
              <a:t>used booster peak pressure (higher than the sustainer)</a:t>
            </a:r>
            <a:endParaRPr sz="1500">
              <a:solidFill>
                <a:schemeClr val="accent2"/>
              </a:solidFill>
              <a:latin typeface="Open Sans"/>
              <a:ea typeface="Open Sans"/>
              <a:cs typeface="Open Sans"/>
              <a:sym typeface="Open Sans"/>
            </a:endParaRPr>
          </a:p>
          <a:p>
            <a:pPr indent="-323850" lvl="0" marL="457200" rtl="0" algn="l">
              <a:lnSpc>
                <a:spcPct val="95000"/>
              </a:lnSpc>
              <a:spcBef>
                <a:spcPts val="0"/>
              </a:spcBef>
              <a:spcAft>
                <a:spcPts val="0"/>
              </a:spcAft>
              <a:buClr>
                <a:schemeClr val="accent2"/>
              </a:buClr>
              <a:buSzPts val="1500"/>
              <a:buFont typeface="Open Sans"/>
              <a:buChar char="●"/>
            </a:pPr>
            <a:r>
              <a:rPr b="1" lang="en" sz="1500">
                <a:solidFill>
                  <a:schemeClr val="accent2"/>
                </a:solidFill>
                <a:latin typeface="Open Sans"/>
                <a:ea typeface="Open Sans"/>
                <a:cs typeface="Open Sans"/>
                <a:sym typeface="Open Sans"/>
              </a:rPr>
              <a:t>minimum safety factor: 18</a:t>
            </a:r>
            <a:endParaRPr b="1" sz="1500">
              <a:solidFill>
                <a:schemeClr val="accent2"/>
              </a:solidFill>
              <a:latin typeface="Open Sans"/>
              <a:ea typeface="Open Sans"/>
              <a:cs typeface="Open Sans"/>
              <a:sym typeface="Open Sans"/>
            </a:endParaRPr>
          </a:p>
        </p:txBody>
      </p:sp>
      <p:sp>
        <p:nvSpPr>
          <p:cNvPr id="848" name="Google Shape;848;p6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49" name="Google Shape;849;p60"/>
          <p:cNvPicPr preferRelativeResize="0"/>
          <p:nvPr/>
        </p:nvPicPr>
        <p:blipFill>
          <a:blip r:embed="rId3">
            <a:alphaModFix/>
          </a:blip>
          <a:stretch>
            <a:fillRect/>
          </a:stretch>
        </p:blipFill>
        <p:spPr>
          <a:xfrm>
            <a:off x="2517100" y="865325"/>
            <a:ext cx="3801898" cy="2522051"/>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53" name="Shape 853"/>
        <p:cNvGrpSpPr/>
        <p:nvPr/>
      </p:nvGrpSpPr>
      <p:grpSpPr>
        <a:xfrm>
          <a:off x="0" y="0"/>
          <a:ext cx="0" cy="0"/>
          <a:chOff x="0" y="0"/>
          <a:chExt cx="0" cy="0"/>
        </a:xfrm>
      </p:grpSpPr>
      <p:sp>
        <p:nvSpPr>
          <p:cNvPr id="854" name="Google Shape;854;p6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Flutter Stability</a:t>
            </a:r>
            <a:endParaRPr b="1">
              <a:solidFill>
                <a:srgbClr val="AF1F39"/>
              </a:solidFill>
              <a:latin typeface="Helvetica Neue"/>
              <a:ea typeface="Helvetica Neue"/>
              <a:cs typeface="Helvetica Neue"/>
              <a:sym typeface="Helvetica Neue"/>
            </a:endParaRPr>
          </a:p>
        </p:txBody>
      </p:sp>
      <p:sp>
        <p:nvSpPr>
          <p:cNvPr id="855" name="Google Shape;855;p61"/>
          <p:cNvSpPr txBox="1"/>
          <p:nvPr>
            <p:ph idx="1" type="body"/>
          </p:nvPr>
        </p:nvSpPr>
        <p:spPr>
          <a:xfrm>
            <a:off x="311700" y="1034625"/>
            <a:ext cx="8736300" cy="33492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Clr>
                <a:schemeClr val="accent2"/>
              </a:buClr>
              <a:buSzPts val="2000"/>
              <a:buFont typeface="Open Sans"/>
              <a:buChar char="●"/>
            </a:pPr>
            <a:r>
              <a:rPr lang="en">
                <a:solidFill>
                  <a:schemeClr val="accent2"/>
                </a:solidFill>
                <a:latin typeface="Open Sans"/>
                <a:ea typeface="Open Sans"/>
                <a:cs typeface="Open Sans"/>
                <a:sym typeface="Open Sans"/>
              </a:rPr>
              <a:t>Sustainer fin flutter speed: 2304 ft/s</a:t>
            </a:r>
            <a:endParaRPr>
              <a:solidFill>
                <a:schemeClr val="accent2"/>
              </a:solidFill>
              <a:latin typeface="Open Sans"/>
              <a:ea typeface="Open Sans"/>
              <a:cs typeface="Open Sans"/>
              <a:sym typeface="Open Sans"/>
            </a:endParaRPr>
          </a:p>
          <a:p>
            <a:pPr indent="-330200" lvl="1" marL="914400" rtl="0" algn="l">
              <a:spcBef>
                <a:spcPts val="0"/>
              </a:spcBef>
              <a:spcAft>
                <a:spcPts val="0"/>
              </a:spcAft>
              <a:buClr>
                <a:schemeClr val="accent2"/>
              </a:buClr>
              <a:buSzPts val="1600"/>
              <a:buFont typeface="Open Sans"/>
              <a:buChar char="○"/>
            </a:pPr>
            <a:r>
              <a:rPr lang="en">
                <a:solidFill>
                  <a:schemeClr val="accent2"/>
                </a:solidFill>
              </a:rPr>
              <a:t>Velocity of sustainer at </a:t>
            </a:r>
            <a:r>
              <a:rPr lang="en">
                <a:solidFill>
                  <a:schemeClr val="accent2"/>
                </a:solidFill>
              </a:rPr>
              <a:t>maximum dynamic pressure (max q): 1780 ft/s</a:t>
            </a:r>
            <a:endParaRPr>
              <a:solidFill>
                <a:schemeClr val="accent2"/>
              </a:solidFill>
            </a:endParaRPr>
          </a:p>
          <a:p>
            <a:pPr indent="-330200" lvl="1" marL="914400" rtl="0" algn="l">
              <a:spcBef>
                <a:spcPts val="0"/>
              </a:spcBef>
              <a:spcAft>
                <a:spcPts val="0"/>
              </a:spcAft>
              <a:buClr>
                <a:schemeClr val="accent2"/>
              </a:buClr>
              <a:buSzPts val="1600"/>
              <a:buChar char="○"/>
            </a:pPr>
            <a:r>
              <a:rPr lang="en">
                <a:solidFill>
                  <a:schemeClr val="accent2"/>
                </a:solidFill>
              </a:rPr>
              <a:t>Does not meet Spaceport margin</a:t>
            </a:r>
            <a:endParaRPr>
              <a:solidFill>
                <a:schemeClr val="accent2"/>
              </a:solidFill>
            </a:endParaRPr>
          </a:p>
          <a:p>
            <a:pPr indent="-355600" lvl="0" marL="457200" rtl="0" algn="l">
              <a:spcBef>
                <a:spcPts val="0"/>
              </a:spcBef>
              <a:spcAft>
                <a:spcPts val="0"/>
              </a:spcAft>
              <a:buClr>
                <a:schemeClr val="accent2"/>
              </a:buClr>
              <a:buSzPts val="2000"/>
              <a:buFont typeface="Open Sans"/>
              <a:buChar char="●"/>
            </a:pPr>
            <a:r>
              <a:rPr lang="en">
                <a:solidFill>
                  <a:schemeClr val="accent2"/>
                </a:solidFill>
                <a:latin typeface="Open Sans"/>
                <a:ea typeface="Open Sans"/>
                <a:cs typeface="Open Sans"/>
                <a:sym typeface="Open Sans"/>
              </a:rPr>
              <a:t>Booster fin flutter speed: 1444 ft/s</a:t>
            </a:r>
            <a:endParaRPr>
              <a:solidFill>
                <a:schemeClr val="accent2"/>
              </a:solidFill>
              <a:latin typeface="Open Sans"/>
              <a:ea typeface="Open Sans"/>
              <a:cs typeface="Open Sans"/>
              <a:sym typeface="Open Sans"/>
            </a:endParaRPr>
          </a:p>
          <a:p>
            <a:pPr indent="-330200" lvl="1" marL="914400" rtl="0" algn="l">
              <a:spcBef>
                <a:spcPts val="0"/>
              </a:spcBef>
              <a:spcAft>
                <a:spcPts val="0"/>
              </a:spcAft>
              <a:buClr>
                <a:schemeClr val="accent2"/>
              </a:buClr>
              <a:buSzPts val="1600"/>
              <a:buFont typeface="Open Sans"/>
              <a:buChar char="○"/>
            </a:pPr>
            <a:r>
              <a:rPr lang="en">
                <a:solidFill>
                  <a:schemeClr val="accent2"/>
                </a:solidFill>
              </a:rPr>
              <a:t>Velocity at max q: 950 ft/s</a:t>
            </a:r>
            <a:endParaRPr>
              <a:solidFill>
                <a:schemeClr val="accent2"/>
              </a:solidFill>
            </a:endParaRPr>
          </a:p>
          <a:p>
            <a:pPr indent="-330200" lvl="1" marL="914400" rtl="0" algn="l">
              <a:spcBef>
                <a:spcPts val="0"/>
              </a:spcBef>
              <a:spcAft>
                <a:spcPts val="0"/>
              </a:spcAft>
              <a:buClr>
                <a:schemeClr val="accent2"/>
              </a:buClr>
              <a:buSzPts val="1600"/>
              <a:buFont typeface="Open Sans"/>
              <a:buChar char="○"/>
            </a:pPr>
            <a:r>
              <a:rPr lang="en">
                <a:solidFill>
                  <a:schemeClr val="accent2"/>
                </a:solidFill>
              </a:rPr>
              <a:t>Meets Spaceport margin</a:t>
            </a:r>
            <a:endParaRPr>
              <a:solidFill>
                <a:schemeClr val="accent2"/>
              </a:solidFill>
              <a:latin typeface="Open Sans"/>
              <a:ea typeface="Open Sans"/>
              <a:cs typeface="Open Sans"/>
              <a:sym typeface="Open Sans"/>
            </a:endParaRPr>
          </a:p>
        </p:txBody>
      </p:sp>
      <p:sp>
        <p:nvSpPr>
          <p:cNvPr id="856" name="Google Shape;856;p6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Flight Profile</a:t>
            </a:r>
            <a:endParaRPr>
              <a:solidFill>
                <a:srgbClr val="AF1F39"/>
              </a:solidFill>
            </a:endParaRPr>
          </a:p>
        </p:txBody>
      </p:sp>
      <p:pic>
        <p:nvPicPr>
          <p:cNvPr id="86" name="Google Shape;86;p17"/>
          <p:cNvPicPr preferRelativeResize="0"/>
          <p:nvPr/>
        </p:nvPicPr>
        <p:blipFill>
          <a:blip r:embed="rId3">
            <a:alphaModFix/>
          </a:blip>
          <a:stretch>
            <a:fillRect/>
          </a:stretch>
        </p:blipFill>
        <p:spPr>
          <a:xfrm>
            <a:off x="1717425" y="1017725"/>
            <a:ext cx="5568350" cy="4049700"/>
          </a:xfrm>
          <a:prstGeom prst="rect">
            <a:avLst/>
          </a:prstGeom>
          <a:noFill/>
          <a:ln>
            <a:noFill/>
          </a:ln>
        </p:spPr>
      </p:pic>
      <p:sp>
        <p:nvSpPr>
          <p:cNvPr id="87" name="Google Shape;87;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0" name="Shape 860"/>
        <p:cNvGrpSpPr/>
        <p:nvPr/>
      </p:nvGrpSpPr>
      <p:grpSpPr>
        <a:xfrm>
          <a:off x="0" y="0"/>
          <a:ext cx="0" cy="0"/>
          <a:chOff x="0" y="0"/>
          <a:chExt cx="0" cy="0"/>
        </a:xfrm>
      </p:grpSpPr>
      <p:sp>
        <p:nvSpPr>
          <p:cNvPr id="861" name="Google Shape;861;p6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AeroD Mass Breakdown</a:t>
            </a:r>
            <a:endParaRPr>
              <a:solidFill>
                <a:srgbClr val="AF1F39"/>
              </a:solidFill>
            </a:endParaRPr>
          </a:p>
        </p:txBody>
      </p:sp>
      <p:sp>
        <p:nvSpPr>
          <p:cNvPr id="862" name="Google Shape;862;p6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863" name="Google Shape;863;p62"/>
          <p:cNvGraphicFramePr/>
          <p:nvPr/>
        </p:nvGraphicFramePr>
        <p:xfrm>
          <a:off x="258000" y="1017725"/>
          <a:ext cx="3000000" cy="3000000"/>
        </p:xfrm>
        <a:graphic>
          <a:graphicData uri="http://schemas.openxmlformats.org/drawingml/2006/table">
            <a:tbl>
              <a:tblPr>
                <a:noFill/>
                <a:tableStyleId>{20E0CC99-B5FD-4683-B140-8F2D5768ACDF}</a:tableStyleId>
              </a:tblPr>
              <a:tblGrid>
                <a:gridCol w="1369075"/>
                <a:gridCol w="1369075"/>
                <a:gridCol w="1369075"/>
                <a:gridCol w="1369075"/>
                <a:gridCol w="1369075"/>
                <a:gridCol w="1369075"/>
              </a:tblGrid>
              <a:tr h="345800">
                <a:tc rowSpan="7">
                  <a:txBody>
                    <a:bodyPr/>
                    <a:lstStyle/>
                    <a:p>
                      <a:pPr indent="0" lvl="0" marL="0" rtl="0" algn="ctr">
                        <a:spcBef>
                          <a:spcPts val="0"/>
                        </a:spcBef>
                        <a:spcAft>
                          <a:spcPts val="0"/>
                        </a:spcAft>
                        <a:buNone/>
                      </a:pPr>
                      <a:r>
                        <a:rPr lang="en" sz="1200">
                          <a:latin typeface="Open Sans"/>
                          <a:ea typeface="Open Sans"/>
                          <a:cs typeface="Open Sans"/>
                          <a:sym typeface="Open Sans"/>
                        </a:rPr>
                        <a:t>Booster</a:t>
                      </a:r>
                      <a:endParaRPr sz="1200">
                        <a:latin typeface="Open Sans"/>
                        <a:ea typeface="Open Sans"/>
                        <a:cs typeface="Open Sans"/>
                        <a:sym typeface="Open Sans"/>
                      </a:endParaRPr>
                    </a:p>
                  </a:txBody>
                  <a:tcPr marT="91425" marB="91425" marR="91425" marL="91425" anchor="ctr"/>
                </a:tc>
                <a:tc>
                  <a:txBody>
                    <a:bodyPr/>
                    <a:lstStyle/>
                    <a:p>
                      <a:pPr indent="0" lvl="0" marL="0" rtl="0" algn="l">
                        <a:spcBef>
                          <a:spcPts val="0"/>
                        </a:spcBef>
                        <a:spcAft>
                          <a:spcPts val="0"/>
                        </a:spcAft>
                        <a:buNone/>
                      </a:pPr>
                      <a:r>
                        <a:rPr b="1" lang="en" sz="1200">
                          <a:latin typeface="Open Sans"/>
                          <a:ea typeface="Open Sans"/>
                          <a:cs typeface="Open Sans"/>
                          <a:sym typeface="Open Sans"/>
                        </a:rPr>
                        <a:t>Part</a:t>
                      </a:r>
                      <a:endParaRPr b="1"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200">
                          <a:latin typeface="Open Sans"/>
                          <a:ea typeface="Open Sans"/>
                          <a:cs typeface="Open Sans"/>
                          <a:sym typeface="Open Sans"/>
                        </a:rPr>
                        <a:t>Mass (lbs)</a:t>
                      </a:r>
                      <a:endParaRPr b="1" sz="1200">
                        <a:latin typeface="Open Sans"/>
                        <a:ea typeface="Open Sans"/>
                        <a:cs typeface="Open Sans"/>
                        <a:sym typeface="Open Sans"/>
                      </a:endParaRPr>
                    </a:p>
                  </a:txBody>
                  <a:tcPr marT="91425" marB="91425" marR="91425" marL="91425"/>
                </a:tc>
                <a:tc rowSpan="7">
                  <a:txBody>
                    <a:bodyPr/>
                    <a:lstStyle/>
                    <a:p>
                      <a:pPr indent="0" lvl="0" marL="0" rtl="0" algn="ctr">
                        <a:spcBef>
                          <a:spcPts val="0"/>
                        </a:spcBef>
                        <a:spcAft>
                          <a:spcPts val="0"/>
                        </a:spcAft>
                        <a:buNone/>
                      </a:pPr>
                      <a:r>
                        <a:rPr lang="en" sz="1200">
                          <a:latin typeface="Open Sans"/>
                          <a:ea typeface="Open Sans"/>
                          <a:cs typeface="Open Sans"/>
                          <a:sym typeface="Open Sans"/>
                        </a:rPr>
                        <a:t>Sustainer</a:t>
                      </a:r>
                      <a:endParaRPr sz="1200">
                        <a:latin typeface="Open Sans"/>
                        <a:ea typeface="Open Sans"/>
                        <a:cs typeface="Open Sans"/>
                        <a:sym typeface="Open Sans"/>
                      </a:endParaRPr>
                    </a:p>
                  </a:txBody>
                  <a:tcPr marT="91425" marB="91425" marR="91425" marL="91425" anchor="ctr"/>
                </a:tc>
                <a:tc>
                  <a:txBody>
                    <a:bodyPr/>
                    <a:lstStyle/>
                    <a:p>
                      <a:pPr indent="0" lvl="0" marL="0" rtl="0" algn="l">
                        <a:spcBef>
                          <a:spcPts val="0"/>
                        </a:spcBef>
                        <a:spcAft>
                          <a:spcPts val="0"/>
                        </a:spcAft>
                        <a:buNone/>
                      </a:pPr>
                      <a:r>
                        <a:rPr b="1" lang="en" sz="1200">
                          <a:latin typeface="Open Sans"/>
                          <a:ea typeface="Open Sans"/>
                          <a:cs typeface="Open Sans"/>
                          <a:sym typeface="Open Sans"/>
                        </a:rPr>
                        <a:t>Part</a:t>
                      </a:r>
                      <a:endParaRPr b="1"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200">
                          <a:latin typeface="Open Sans"/>
                          <a:ea typeface="Open Sans"/>
                          <a:cs typeface="Open Sans"/>
                          <a:sym typeface="Open Sans"/>
                        </a:rPr>
                        <a:t>Mass (lbs)</a:t>
                      </a:r>
                      <a:endParaRPr b="1"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lang="en" sz="1200">
                          <a:latin typeface="Open Sans"/>
                          <a:ea typeface="Open Sans"/>
                          <a:cs typeface="Open Sans"/>
                          <a:sym typeface="Open Sans"/>
                        </a:rPr>
                        <a:t>Fin Can</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5.46</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Fin Can</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4.50</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lang="en" sz="1200">
                          <a:latin typeface="Open Sans"/>
                          <a:ea typeface="Open Sans"/>
                          <a:cs typeface="Open Sans"/>
                          <a:sym typeface="Open Sans"/>
                        </a:rPr>
                        <a:t>Fillet (x8)</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0.41 (3.27)</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Fillet (x8)</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0.34 (2.69)</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8375">
                <a:tc vMerge="1"/>
                <a:tc>
                  <a:txBody>
                    <a:bodyPr/>
                    <a:lstStyle/>
                    <a:p>
                      <a:pPr indent="0" lvl="0" marL="0" rtl="0" algn="l">
                        <a:spcBef>
                          <a:spcPts val="0"/>
                        </a:spcBef>
                        <a:spcAft>
                          <a:spcPts val="0"/>
                        </a:spcAft>
                        <a:buNone/>
                      </a:pPr>
                      <a:r>
                        <a:rPr lang="en" sz="1200">
                          <a:latin typeface="Open Sans"/>
                          <a:ea typeface="Open Sans"/>
                          <a:cs typeface="Open Sans"/>
                          <a:sym typeface="Open Sans"/>
                        </a:rPr>
                        <a:t>Fin (x4)</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2.37 (9.48)</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Fin (x4)</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2.22 (8.88)</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lang="en" sz="1200">
                          <a:latin typeface="Open Sans"/>
                          <a:ea typeface="Open Sans"/>
                          <a:cs typeface="Open Sans"/>
                          <a:sym typeface="Open Sans"/>
                        </a:rPr>
                        <a:t>Forward Transition</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0.25</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Forward Transition</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1200">
                          <a:latin typeface="Open Sans"/>
                          <a:ea typeface="Open Sans"/>
                          <a:cs typeface="Open Sans"/>
                          <a:sym typeface="Open Sans"/>
                        </a:rPr>
                        <a:t>0.28</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lang="en" sz="1200">
                          <a:latin typeface="Open Sans"/>
                          <a:ea typeface="Open Sans"/>
                          <a:cs typeface="Open Sans"/>
                          <a:sym typeface="Open Sans"/>
                        </a:rPr>
                        <a:t>Rear Transition</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0.28</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Rear Transition</a:t>
                      </a:r>
                      <a:endParaRPr sz="1200">
                        <a:latin typeface="Open Sans"/>
                        <a:ea typeface="Open Sans"/>
                        <a:cs typeface="Open Sans"/>
                        <a:sym typeface="Open Sans"/>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0.19</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b="1" lang="en" sz="1200">
                          <a:latin typeface="Open Sans"/>
                          <a:ea typeface="Open Sans"/>
                          <a:cs typeface="Open Sans"/>
                          <a:sym typeface="Open Sans"/>
                        </a:rPr>
                        <a:t>Total:</a:t>
                      </a:r>
                      <a:endParaRPr b="1"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200"/>
                        <a:t>18.74</a:t>
                      </a:r>
                      <a:endParaRPr b="1" sz="1200"/>
                    </a:p>
                  </a:txBody>
                  <a:tcPr marT="91425" marB="91425" marR="91425" marL="91425"/>
                </a:tc>
                <a:tc vMerge="1"/>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Total:</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16.54</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gridSpan="3">
                  <a:txBody>
                    <a:bodyPr/>
                    <a:lstStyle/>
                    <a:p>
                      <a:pPr indent="0" lvl="0" marL="0" rtl="0" algn="ctr">
                        <a:spcBef>
                          <a:spcPts val="0"/>
                        </a:spcBef>
                        <a:spcAft>
                          <a:spcPts val="0"/>
                        </a:spcAft>
                        <a:buNone/>
                      </a:pPr>
                      <a:r>
                        <a:rPr b="1" lang="en" sz="1200">
                          <a:solidFill>
                            <a:srgbClr val="AF1F39"/>
                          </a:solidFill>
                          <a:latin typeface="Open Sans"/>
                          <a:ea typeface="Open Sans"/>
                          <a:cs typeface="Open Sans"/>
                          <a:sym typeface="Open Sans"/>
                        </a:rPr>
                        <a:t>Total:</a:t>
                      </a:r>
                      <a:endParaRPr b="1" sz="1200">
                        <a:solidFill>
                          <a:srgbClr val="AF1F39"/>
                        </a:solidFill>
                        <a:latin typeface="Open Sans"/>
                        <a:ea typeface="Open Sans"/>
                        <a:cs typeface="Open Sans"/>
                        <a:sym typeface="Open Sans"/>
                      </a:endParaRPr>
                    </a:p>
                  </a:txBody>
                  <a:tcPr marT="91425" marB="91425" marR="91425" marL="91425" anchor="ctr"/>
                </a:tc>
                <a:tc hMerge="1"/>
                <a:tc hMerge="1"/>
                <a:tc gridSpan="3">
                  <a:txBody>
                    <a:bodyPr/>
                    <a:lstStyle/>
                    <a:p>
                      <a:pPr indent="0" lvl="0" marL="0" rtl="0" algn="ctr">
                        <a:spcBef>
                          <a:spcPts val="0"/>
                        </a:spcBef>
                        <a:spcAft>
                          <a:spcPts val="0"/>
                        </a:spcAft>
                        <a:buNone/>
                      </a:pPr>
                      <a:r>
                        <a:rPr b="1" lang="en" sz="1200">
                          <a:solidFill>
                            <a:srgbClr val="AF1F39"/>
                          </a:solidFill>
                        </a:rPr>
                        <a:t>34.94</a:t>
                      </a:r>
                      <a:endParaRPr sz="1200">
                        <a:solidFill>
                          <a:schemeClr val="dk1"/>
                        </a:solidFill>
                        <a:latin typeface="Open Sans"/>
                        <a:ea typeface="Open Sans"/>
                        <a:cs typeface="Open Sans"/>
                        <a:sym typeface="Open Sans"/>
                      </a:endParaRPr>
                    </a:p>
                  </a:txBody>
                  <a:tcPr marT="91425" marB="91425" marR="91425" marL="91425"/>
                </a:tc>
                <a:tc hMerge="1"/>
                <a:tc hMerge="1"/>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7" name="Shape 867"/>
        <p:cNvGrpSpPr/>
        <p:nvPr/>
      </p:nvGrpSpPr>
      <p:grpSpPr>
        <a:xfrm>
          <a:off x="0" y="0"/>
          <a:ext cx="0" cy="0"/>
          <a:chOff x="0" y="0"/>
          <a:chExt cx="0" cy="0"/>
        </a:xfrm>
      </p:grpSpPr>
      <p:sp>
        <p:nvSpPr>
          <p:cNvPr id="868" name="Google Shape;868;p6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solidFill>
                  <a:srgbClr val="AF1F39"/>
                </a:solidFill>
              </a:rPr>
              <a:t>Possible Failure Modes</a:t>
            </a:r>
            <a:endParaRPr/>
          </a:p>
        </p:txBody>
      </p:sp>
      <p:sp>
        <p:nvSpPr>
          <p:cNvPr id="869" name="Google Shape;869;p6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870" name="Google Shape;870;p63"/>
          <p:cNvGraphicFramePr/>
          <p:nvPr/>
        </p:nvGraphicFramePr>
        <p:xfrm>
          <a:off x="800100" y="1009650"/>
          <a:ext cx="3000000" cy="3000000"/>
        </p:xfrm>
        <a:graphic>
          <a:graphicData uri="http://schemas.openxmlformats.org/drawingml/2006/table">
            <a:tbl>
              <a:tblPr>
                <a:noFill/>
                <a:tableStyleId>{20E0CC99-B5FD-4683-B140-8F2D5768ACDF}</a:tableStyleId>
              </a:tblPr>
              <a:tblGrid>
                <a:gridCol w="1757925"/>
                <a:gridCol w="1187875"/>
                <a:gridCol w="928725"/>
                <a:gridCol w="3364475"/>
              </a:tblGrid>
              <a:tr h="38100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1000">
                <a:tc>
                  <a:txBody>
                    <a:bodyPr/>
                    <a:lstStyle/>
                    <a:p>
                      <a:pPr indent="0" lvl="0" marL="0" rtl="0" algn="l">
                        <a:lnSpc>
                          <a:spcPct val="115000"/>
                        </a:lnSpc>
                        <a:spcBef>
                          <a:spcPts val="0"/>
                        </a:spcBef>
                        <a:spcAft>
                          <a:spcPts val="1200"/>
                        </a:spcAft>
                        <a:buClr>
                          <a:schemeClr val="dk1"/>
                        </a:buClr>
                        <a:buSzPts val="1100"/>
                        <a:buFont typeface="Arial"/>
                        <a:buNone/>
                      </a:pPr>
                      <a:r>
                        <a:rPr b="1" lang="en">
                          <a:solidFill>
                            <a:schemeClr val="dk1"/>
                          </a:solidFill>
                          <a:latin typeface="Open Sans"/>
                          <a:ea typeface="Open Sans"/>
                          <a:cs typeface="Open Sans"/>
                          <a:sym typeface="Open Sans"/>
                        </a:rPr>
                        <a:t>Structural failure of fasteners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Choosing correct screw and hole size to prevent screws being too small </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Clr>
                          <a:schemeClr val="dk1"/>
                        </a:buClr>
                        <a:buSzPts val="1100"/>
                        <a:buFont typeface="Arial"/>
                        <a:buNone/>
                      </a:pPr>
                      <a:r>
                        <a:rPr b="1" lang="en">
                          <a:solidFill>
                            <a:schemeClr val="dk1"/>
                          </a:solidFill>
                          <a:latin typeface="Open Sans"/>
                          <a:ea typeface="Open Sans"/>
                          <a:cs typeface="Open Sans"/>
                          <a:sym typeface="Open Sans"/>
                        </a:rPr>
                        <a:t>Plastic deformation of fin due to lift force </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Making fins thick enough to withstand lift force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0"/>
                        </a:spcAft>
                        <a:buClr>
                          <a:schemeClr val="dk1"/>
                        </a:buClr>
                        <a:buSzPts val="1100"/>
                        <a:buFont typeface="Arial"/>
                        <a:buNone/>
                      </a:pPr>
                      <a:r>
                        <a:rPr b="1" lang="en">
                          <a:solidFill>
                            <a:schemeClr val="dk1"/>
                          </a:solidFill>
                          <a:latin typeface="Open Sans"/>
                          <a:ea typeface="Open Sans"/>
                          <a:cs typeface="Open Sans"/>
                          <a:sym typeface="Open Sans"/>
                        </a:rPr>
                        <a:t>Heat induced epoxy failure</a:t>
                      </a:r>
                      <a:endParaRPr b="1">
                        <a:solidFill>
                          <a:schemeClr val="dk1"/>
                        </a:solidFill>
                        <a:latin typeface="Open Sans"/>
                        <a:ea typeface="Open Sans"/>
                        <a:cs typeface="Open Sans"/>
                        <a:sym typeface="Open Sans"/>
                      </a:endParaRPr>
                    </a:p>
                    <a:p>
                      <a:pPr indent="0" lvl="0" marL="0" rtl="0" algn="l">
                        <a:spcBef>
                          <a:spcPts val="1200"/>
                        </a:spcBef>
                        <a:spcAft>
                          <a:spcPts val="0"/>
                        </a:spcAft>
                        <a:buNone/>
                      </a:pPr>
                      <a:r>
                        <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Choosing thickness of fin can to prevent epoxy from burning from heat of motor</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Clr>
                          <a:schemeClr val="dk1"/>
                        </a:buClr>
                        <a:buSzPts val="1100"/>
                        <a:buFont typeface="Arial"/>
                        <a:buNone/>
                      </a:pPr>
                      <a:r>
                        <a:rPr b="1" lang="en">
                          <a:solidFill>
                            <a:schemeClr val="dk1"/>
                          </a:solidFill>
                          <a:latin typeface="Open Sans"/>
                          <a:ea typeface="Open Sans"/>
                          <a:cs typeface="Open Sans"/>
                          <a:sym typeface="Open Sans"/>
                        </a:rPr>
                        <a:t>Forward transition melting </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Make out of PETG and coat with heat resistant paint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4" name="Shape 874"/>
        <p:cNvGrpSpPr/>
        <p:nvPr/>
      </p:nvGrpSpPr>
      <p:grpSpPr>
        <a:xfrm>
          <a:off x="0" y="0"/>
          <a:ext cx="0" cy="0"/>
          <a:chOff x="0" y="0"/>
          <a:chExt cx="0" cy="0"/>
        </a:xfrm>
      </p:grpSpPr>
      <p:sp>
        <p:nvSpPr>
          <p:cNvPr id="875" name="Google Shape;875;p64"/>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Questions?</a:t>
            </a:r>
            <a:endParaRPr>
              <a:solidFill>
                <a:srgbClr val="AF1F39"/>
              </a:solidFill>
            </a:endParaRPr>
          </a:p>
        </p:txBody>
      </p:sp>
      <p:sp>
        <p:nvSpPr>
          <p:cNvPr id="876" name="Google Shape;876;p6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0" name="Shape 880"/>
        <p:cNvGrpSpPr/>
        <p:nvPr/>
      </p:nvGrpSpPr>
      <p:grpSpPr>
        <a:xfrm>
          <a:off x="0" y="0"/>
          <a:ext cx="0" cy="0"/>
          <a:chOff x="0" y="0"/>
          <a:chExt cx="0" cy="0"/>
        </a:xfrm>
      </p:grpSpPr>
      <p:sp>
        <p:nvSpPr>
          <p:cNvPr id="881" name="Google Shape;881;p65"/>
          <p:cNvSpPr txBox="1"/>
          <p:nvPr>
            <p:ph type="title"/>
          </p:nvPr>
        </p:nvSpPr>
        <p:spPr>
          <a:xfrm>
            <a:off x="311700" y="198150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rgbClr val="AF1F39"/>
                </a:solidFill>
                <a:latin typeface="Helvetica Neue"/>
                <a:ea typeface="Helvetica Neue"/>
                <a:cs typeface="Helvetica Neue"/>
                <a:sym typeface="Helvetica Neue"/>
              </a:rPr>
              <a:t>Air Brakes</a:t>
            </a:r>
            <a:endParaRPr b="1">
              <a:solidFill>
                <a:srgbClr val="AF1F39"/>
              </a:solidFill>
              <a:latin typeface="Helvetica Neue"/>
              <a:ea typeface="Helvetica Neue"/>
              <a:cs typeface="Helvetica Neue"/>
              <a:sym typeface="Helvetica Neue"/>
            </a:endParaRPr>
          </a:p>
        </p:txBody>
      </p:sp>
      <p:sp>
        <p:nvSpPr>
          <p:cNvPr id="882" name="Google Shape;882;p6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6" name="Shape 886"/>
        <p:cNvGrpSpPr/>
        <p:nvPr/>
      </p:nvGrpSpPr>
      <p:grpSpPr>
        <a:xfrm>
          <a:off x="0" y="0"/>
          <a:ext cx="0" cy="0"/>
          <a:chOff x="0" y="0"/>
          <a:chExt cx="0" cy="0"/>
        </a:xfrm>
      </p:grpSpPr>
      <p:sp>
        <p:nvSpPr>
          <p:cNvPr id="887" name="Google Shape;887;p6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What are Air Brakes?</a:t>
            </a:r>
            <a:endParaRPr b="1">
              <a:solidFill>
                <a:srgbClr val="AF1F39"/>
              </a:solidFill>
              <a:latin typeface="Helvetica Neue"/>
              <a:ea typeface="Helvetica Neue"/>
              <a:cs typeface="Helvetica Neue"/>
              <a:sym typeface="Helvetica Neue"/>
            </a:endParaRPr>
          </a:p>
        </p:txBody>
      </p:sp>
      <p:sp>
        <p:nvSpPr>
          <p:cNvPr id="888" name="Google Shape;888;p66"/>
          <p:cNvSpPr txBox="1"/>
          <p:nvPr>
            <p:ph idx="1" type="body"/>
          </p:nvPr>
        </p:nvSpPr>
        <p:spPr>
          <a:xfrm>
            <a:off x="311700" y="1034625"/>
            <a:ext cx="8163300" cy="3349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A mechanism that upon actuation, creates a large amount of drag to slow down the rocket</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Suddenly creates a large amount of area outside the rocket which creates drag</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Applications:</a:t>
            </a:r>
            <a:endParaRPr sz="1600">
              <a:solidFill>
                <a:srgbClr val="000000"/>
              </a:solidFill>
              <a:latin typeface="Open Sans"/>
              <a:ea typeface="Open Sans"/>
              <a:cs typeface="Open Sans"/>
              <a:sym typeface="Open Sans"/>
            </a:endParaRPr>
          </a:p>
          <a:p>
            <a:pPr indent="-330200" lvl="1" marL="914400" rtl="0" algn="l">
              <a:spcBef>
                <a:spcPts val="0"/>
              </a:spcBef>
              <a:spcAft>
                <a:spcPts val="0"/>
              </a:spcAft>
              <a:buClr>
                <a:srgbClr val="000000"/>
              </a:buClr>
              <a:buSzPts val="1600"/>
              <a:buFont typeface="Open Sans"/>
              <a:buChar char="○"/>
            </a:pPr>
            <a:r>
              <a:rPr lang="en">
                <a:solidFill>
                  <a:srgbClr val="000000"/>
                </a:solidFill>
              </a:rPr>
              <a:t>Reaching target altitude with accuracy</a:t>
            </a:r>
            <a:endParaRPr>
              <a:solidFill>
                <a:srgbClr val="000000"/>
              </a:solidFill>
            </a:endParaRPr>
          </a:p>
          <a:p>
            <a:pPr indent="-330200" lvl="1" marL="914400" rtl="0" algn="l">
              <a:spcBef>
                <a:spcPts val="0"/>
              </a:spcBef>
              <a:spcAft>
                <a:spcPts val="0"/>
              </a:spcAft>
              <a:buClr>
                <a:srgbClr val="000000"/>
              </a:buClr>
              <a:buSzPts val="1600"/>
              <a:buChar char="○"/>
            </a:pPr>
            <a:r>
              <a:rPr lang="en">
                <a:solidFill>
                  <a:srgbClr val="000000"/>
                </a:solidFill>
              </a:rPr>
              <a:t>Drag separation</a:t>
            </a:r>
            <a:endParaRPr>
              <a:solidFill>
                <a:srgbClr val="000000"/>
              </a:solidFill>
            </a:endParaRPr>
          </a:p>
        </p:txBody>
      </p:sp>
      <p:sp>
        <p:nvSpPr>
          <p:cNvPr id="889" name="Google Shape;889;p6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90" name="Google Shape;890;p66"/>
          <p:cNvPicPr preferRelativeResize="0"/>
          <p:nvPr/>
        </p:nvPicPr>
        <p:blipFill>
          <a:blip r:embed="rId3">
            <a:alphaModFix/>
          </a:blip>
          <a:stretch>
            <a:fillRect/>
          </a:stretch>
        </p:blipFill>
        <p:spPr>
          <a:xfrm>
            <a:off x="6139000" y="2959025"/>
            <a:ext cx="2452976" cy="1744549"/>
          </a:xfrm>
          <a:prstGeom prst="rect">
            <a:avLst/>
          </a:prstGeom>
          <a:noFill/>
          <a:ln>
            <a:noFill/>
          </a:ln>
        </p:spPr>
      </p:pic>
      <p:pic>
        <p:nvPicPr>
          <p:cNvPr id="891" name="Google Shape;891;p66"/>
          <p:cNvPicPr preferRelativeResize="0"/>
          <p:nvPr/>
        </p:nvPicPr>
        <p:blipFill>
          <a:blip r:embed="rId4">
            <a:alphaModFix/>
          </a:blip>
          <a:stretch>
            <a:fillRect/>
          </a:stretch>
        </p:blipFill>
        <p:spPr>
          <a:xfrm>
            <a:off x="3121875" y="3019100"/>
            <a:ext cx="2773627" cy="1744550"/>
          </a:xfrm>
          <a:prstGeom prst="rect">
            <a:avLst/>
          </a:prstGeom>
          <a:noFill/>
          <a:ln>
            <a:noFill/>
          </a:ln>
        </p:spPr>
      </p:pic>
      <p:pic>
        <p:nvPicPr>
          <p:cNvPr id="892" name="Google Shape;892;p66"/>
          <p:cNvPicPr preferRelativeResize="0"/>
          <p:nvPr/>
        </p:nvPicPr>
        <p:blipFill>
          <a:blip r:embed="rId5">
            <a:alphaModFix/>
          </a:blip>
          <a:stretch>
            <a:fillRect/>
          </a:stretch>
        </p:blipFill>
        <p:spPr>
          <a:xfrm>
            <a:off x="763350" y="3019100"/>
            <a:ext cx="2266624" cy="1744549"/>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6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Functional Requirements</a:t>
            </a:r>
            <a:endParaRPr b="1">
              <a:solidFill>
                <a:srgbClr val="AF1F39"/>
              </a:solidFill>
              <a:latin typeface="Helvetica Neue"/>
              <a:ea typeface="Helvetica Neue"/>
              <a:cs typeface="Helvetica Neue"/>
              <a:sym typeface="Helvetica Neue"/>
            </a:endParaRPr>
          </a:p>
        </p:txBody>
      </p:sp>
      <p:sp>
        <p:nvSpPr>
          <p:cNvPr id="898" name="Google Shape;898;p67"/>
          <p:cNvSpPr txBox="1"/>
          <p:nvPr>
            <p:ph idx="1" type="body"/>
          </p:nvPr>
        </p:nvSpPr>
        <p:spPr>
          <a:xfrm>
            <a:off x="311700" y="1034625"/>
            <a:ext cx="8736300" cy="3349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Actuation Time:</a:t>
            </a:r>
            <a:r>
              <a:rPr lang="en" sz="1600">
                <a:solidFill>
                  <a:srgbClr val="000000"/>
                </a:solidFill>
                <a:latin typeface="Open Sans"/>
                <a:ea typeface="Open Sans"/>
                <a:cs typeface="Open Sans"/>
                <a:sym typeface="Open Sans"/>
              </a:rPr>
              <a:t> Transition from fully retracted to fully extended </a:t>
            </a:r>
            <a:r>
              <a:rPr lang="en" sz="1600">
                <a:solidFill>
                  <a:srgbClr val="000000"/>
                </a:solidFill>
                <a:latin typeface="Open Sans"/>
                <a:ea typeface="Open Sans"/>
                <a:cs typeface="Open Sans"/>
                <a:sym typeface="Open Sans"/>
              </a:rPr>
              <a:t>within </a:t>
            </a:r>
            <a:r>
              <a:rPr lang="en" sz="1600">
                <a:solidFill>
                  <a:srgbClr val="000000"/>
                </a:solidFill>
                <a:latin typeface="Open Sans"/>
                <a:ea typeface="Open Sans"/>
                <a:cs typeface="Open Sans"/>
                <a:sym typeface="Open Sans"/>
              </a:rPr>
              <a:t>0.5 seconds</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Predictability:</a:t>
            </a:r>
            <a:r>
              <a:rPr lang="en" sz="1600">
                <a:solidFill>
                  <a:srgbClr val="000000"/>
                </a:solidFill>
                <a:latin typeface="Open Sans"/>
                <a:ea typeface="Open Sans"/>
                <a:cs typeface="Open Sans"/>
                <a:sym typeface="Open Sans"/>
              </a:rPr>
              <a:t> Produce a </a:t>
            </a:r>
            <a:r>
              <a:rPr b="1" lang="en" sz="1600">
                <a:solidFill>
                  <a:srgbClr val="000000"/>
                </a:solidFill>
                <a:latin typeface="Open Sans"/>
                <a:ea typeface="Open Sans"/>
                <a:cs typeface="Open Sans"/>
                <a:sym typeface="Open Sans"/>
              </a:rPr>
              <a:t>predictable</a:t>
            </a:r>
            <a:r>
              <a:rPr lang="en" sz="1600">
                <a:solidFill>
                  <a:srgbClr val="000000"/>
                </a:solidFill>
                <a:latin typeface="Open Sans"/>
                <a:ea typeface="Open Sans"/>
                <a:cs typeface="Open Sans"/>
                <a:sym typeface="Open Sans"/>
              </a:rPr>
              <a:t> amount of drag when fully extended</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Purpose on Booster:</a:t>
            </a:r>
            <a:r>
              <a:rPr lang="en" sz="1600">
                <a:solidFill>
                  <a:srgbClr val="000000"/>
                </a:solidFill>
                <a:latin typeface="Open Sans"/>
                <a:ea typeface="Open Sans"/>
                <a:cs typeface="Open Sans"/>
                <a:sym typeface="Open Sans"/>
              </a:rPr>
              <a:t> Cause drag separation</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Purpose on Sustainer:</a:t>
            </a:r>
            <a:r>
              <a:rPr lang="en" sz="1600">
                <a:solidFill>
                  <a:srgbClr val="000000"/>
                </a:solidFill>
                <a:latin typeface="Open Sans"/>
                <a:ea typeface="Open Sans"/>
                <a:cs typeface="Open Sans"/>
                <a:sym typeface="Open Sans"/>
              </a:rPr>
              <a:t> Reach target altitude with accuracy (prevent overshooting)</a:t>
            </a:r>
            <a:endParaRPr sz="1600">
              <a:solidFill>
                <a:srgbClr val="000000"/>
              </a:solidFill>
              <a:latin typeface="Open Sans"/>
              <a:ea typeface="Open Sans"/>
              <a:cs typeface="Open Sans"/>
              <a:sym typeface="Open Sans"/>
            </a:endParaRPr>
          </a:p>
          <a:p>
            <a:pPr indent="-330200" lvl="1" marL="914400" rtl="0" algn="l">
              <a:spcBef>
                <a:spcPts val="0"/>
              </a:spcBef>
              <a:spcAft>
                <a:spcPts val="0"/>
              </a:spcAft>
              <a:buClr>
                <a:srgbClr val="000000"/>
              </a:buClr>
              <a:buSzPts val="1600"/>
              <a:buFont typeface="Open Sans"/>
              <a:buChar char="○"/>
            </a:pPr>
            <a:r>
              <a:rPr lang="en">
                <a:solidFill>
                  <a:srgbClr val="000000"/>
                </a:solidFill>
              </a:rPr>
              <a:t>Note: Avionics will be creating a feedback control loop to determine when to extend air brakes</a:t>
            </a:r>
            <a:endParaRPr>
              <a:solidFill>
                <a:srgbClr val="000000"/>
              </a:solidFill>
              <a:latin typeface="Open Sans"/>
              <a:ea typeface="Open Sans"/>
              <a:cs typeface="Open Sans"/>
              <a:sym typeface="Open Sans"/>
            </a:endParaRPr>
          </a:p>
        </p:txBody>
      </p:sp>
      <p:sp>
        <p:nvSpPr>
          <p:cNvPr id="899" name="Google Shape;899;p6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3" name="Shape 903"/>
        <p:cNvGrpSpPr/>
        <p:nvPr/>
      </p:nvGrpSpPr>
      <p:grpSpPr>
        <a:xfrm>
          <a:off x="0" y="0"/>
          <a:ext cx="0" cy="0"/>
          <a:chOff x="0" y="0"/>
          <a:chExt cx="0" cy="0"/>
        </a:xfrm>
      </p:grpSpPr>
      <p:sp>
        <p:nvSpPr>
          <p:cNvPr id="904" name="Google Shape;904;p6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CAD</a:t>
            </a:r>
            <a:endParaRPr b="1">
              <a:solidFill>
                <a:srgbClr val="AF1F39"/>
              </a:solidFill>
              <a:latin typeface="Helvetica Neue"/>
              <a:ea typeface="Helvetica Neue"/>
              <a:cs typeface="Helvetica Neue"/>
              <a:sym typeface="Helvetica Neue"/>
            </a:endParaRPr>
          </a:p>
        </p:txBody>
      </p:sp>
      <p:sp>
        <p:nvSpPr>
          <p:cNvPr id="905" name="Google Shape;905;p6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06" name="Google Shape;906;p68"/>
          <p:cNvPicPr preferRelativeResize="0"/>
          <p:nvPr/>
        </p:nvPicPr>
        <p:blipFill rotWithShape="1">
          <a:blip r:embed="rId3">
            <a:alphaModFix/>
          </a:blip>
          <a:srcRect b="0" l="14091" r="13795" t="0"/>
          <a:stretch/>
        </p:blipFill>
        <p:spPr>
          <a:xfrm>
            <a:off x="769500" y="1352063"/>
            <a:ext cx="3122376" cy="2439375"/>
          </a:xfrm>
          <a:prstGeom prst="rect">
            <a:avLst/>
          </a:prstGeom>
          <a:noFill/>
          <a:ln>
            <a:noFill/>
          </a:ln>
        </p:spPr>
      </p:pic>
      <p:pic>
        <p:nvPicPr>
          <p:cNvPr id="907" name="Google Shape;907;p68"/>
          <p:cNvPicPr preferRelativeResize="0"/>
          <p:nvPr/>
        </p:nvPicPr>
        <p:blipFill>
          <a:blip r:embed="rId4">
            <a:alphaModFix/>
          </a:blip>
          <a:stretch>
            <a:fillRect/>
          </a:stretch>
        </p:blipFill>
        <p:spPr>
          <a:xfrm>
            <a:off x="9514725" y="661250"/>
            <a:ext cx="3054422" cy="3820976"/>
          </a:xfrm>
          <a:prstGeom prst="rect">
            <a:avLst/>
          </a:prstGeom>
          <a:noFill/>
          <a:ln>
            <a:noFill/>
          </a:ln>
        </p:spPr>
      </p:pic>
      <p:pic>
        <p:nvPicPr>
          <p:cNvPr id="908" name="Google Shape;908;p68"/>
          <p:cNvPicPr preferRelativeResize="0"/>
          <p:nvPr/>
        </p:nvPicPr>
        <p:blipFill rotWithShape="1">
          <a:blip r:embed="rId5">
            <a:alphaModFix/>
          </a:blip>
          <a:srcRect b="10455" l="27540" r="39047" t="17736"/>
          <a:stretch/>
        </p:blipFill>
        <p:spPr>
          <a:xfrm>
            <a:off x="4640250" y="661250"/>
            <a:ext cx="3303748" cy="3889525"/>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2" name="Shape 912"/>
        <p:cNvGrpSpPr/>
        <p:nvPr/>
      </p:nvGrpSpPr>
      <p:grpSpPr>
        <a:xfrm>
          <a:off x="0" y="0"/>
          <a:ext cx="0" cy="0"/>
          <a:chOff x="0" y="0"/>
          <a:chExt cx="0" cy="0"/>
        </a:xfrm>
      </p:grpSpPr>
      <p:sp>
        <p:nvSpPr>
          <p:cNvPr id="913" name="Google Shape;913;p6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CAD</a:t>
            </a:r>
            <a:endParaRPr b="1">
              <a:solidFill>
                <a:srgbClr val="AF1F39"/>
              </a:solidFill>
              <a:latin typeface="Helvetica Neue"/>
              <a:ea typeface="Helvetica Neue"/>
              <a:cs typeface="Helvetica Neue"/>
              <a:sym typeface="Helvetica Neue"/>
            </a:endParaRPr>
          </a:p>
        </p:txBody>
      </p:sp>
      <p:sp>
        <p:nvSpPr>
          <p:cNvPr id="914" name="Google Shape;914;p6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15" name="Google Shape;915;p69"/>
          <p:cNvPicPr preferRelativeResize="0"/>
          <p:nvPr/>
        </p:nvPicPr>
        <p:blipFill>
          <a:blip r:embed="rId3">
            <a:alphaModFix/>
          </a:blip>
          <a:stretch>
            <a:fillRect/>
          </a:stretch>
        </p:blipFill>
        <p:spPr>
          <a:xfrm>
            <a:off x="311700" y="1017721"/>
            <a:ext cx="3976074" cy="3177000"/>
          </a:xfrm>
          <a:prstGeom prst="rect">
            <a:avLst/>
          </a:prstGeom>
          <a:noFill/>
          <a:ln>
            <a:noFill/>
          </a:ln>
        </p:spPr>
      </p:pic>
      <p:pic>
        <p:nvPicPr>
          <p:cNvPr id="916" name="Google Shape;916;p69"/>
          <p:cNvPicPr preferRelativeResize="0"/>
          <p:nvPr/>
        </p:nvPicPr>
        <p:blipFill>
          <a:blip r:embed="rId4">
            <a:alphaModFix/>
          </a:blip>
          <a:stretch>
            <a:fillRect/>
          </a:stretch>
        </p:blipFill>
        <p:spPr>
          <a:xfrm>
            <a:off x="4579644" y="1017725"/>
            <a:ext cx="4374656" cy="3177000"/>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20" name="Shape 920"/>
        <p:cNvGrpSpPr/>
        <p:nvPr/>
      </p:nvGrpSpPr>
      <p:grpSpPr>
        <a:xfrm>
          <a:off x="0" y="0"/>
          <a:ext cx="0" cy="0"/>
          <a:chOff x="0" y="0"/>
          <a:chExt cx="0" cy="0"/>
        </a:xfrm>
      </p:grpSpPr>
      <p:sp>
        <p:nvSpPr>
          <p:cNvPr id="921" name="Google Shape;921;p70"/>
          <p:cNvSpPr txBox="1"/>
          <p:nvPr>
            <p:ph type="title"/>
          </p:nvPr>
        </p:nvSpPr>
        <p:spPr>
          <a:xfrm>
            <a:off x="311700" y="1719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Design</a:t>
            </a:r>
            <a:endParaRPr b="1">
              <a:solidFill>
                <a:srgbClr val="AF1F39"/>
              </a:solidFill>
              <a:latin typeface="Helvetica Neue"/>
              <a:ea typeface="Helvetica Neue"/>
              <a:cs typeface="Helvetica Neue"/>
              <a:sym typeface="Helvetica Neue"/>
            </a:endParaRPr>
          </a:p>
        </p:txBody>
      </p:sp>
      <p:sp>
        <p:nvSpPr>
          <p:cNvPr id="922" name="Google Shape;922;p7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23" name="Google Shape;923;p70"/>
          <p:cNvPicPr preferRelativeResize="0"/>
          <p:nvPr/>
        </p:nvPicPr>
        <p:blipFill rotWithShape="1">
          <a:blip r:embed="rId3">
            <a:alphaModFix/>
          </a:blip>
          <a:srcRect b="22996" l="5025" r="2936" t="26192"/>
          <a:stretch/>
        </p:blipFill>
        <p:spPr>
          <a:xfrm>
            <a:off x="431425" y="928717"/>
            <a:ext cx="4140575" cy="3286054"/>
          </a:xfrm>
          <a:prstGeom prst="rect">
            <a:avLst/>
          </a:prstGeom>
          <a:noFill/>
          <a:ln>
            <a:noFill/>
          </a:ln>
        </p:spPr>
      </p:pic>
      <p:pic>
        <p:nvPicPr>
          <p:cNvPr id="924" name="Google Shape;924;p70"/>
          <p:cNvPicPr preferRelativeResize="0"/>
          <p:nvPr/>
        </p:nvPicPr>
        <p:blipFill rotWithShape="1">
          <a:blip r:embed="rId4">
            <a:alphaModFix/>
          </a:blip>
          <a:srcRect b="4960" l="2894" r="2837" t="13579"/>
          <a:stretch/>
        </p:blipFill>
        <p:spPr>
          <a:xfrm>
            <a:off x="4572000" y="-86675"/>
            <a:ext cx="4140574" cy="5143499"/>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28" name="Shape 928"/>
        <p:cNvGrpSpPr/>
        <p:nvPr/>
      </p:nvGrpSpPr>
      <p:grpSpPr>
        <a:xfrm>
          <a:off x="0" y="0"/>
          <a:ext cx="0" cy="0"/>
          <a:chOff x="0" y="0"/>
          <a:chExt cx="0" cy="0"/>
        </a:xfrm>
      </p:grpSpPr>
      <p:sp>
        <p:nvSpPr>
          <p:cNvPr id="929" name="Google Shape;929;p7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CAD </a:t>
            </a:r>
            <a:r>
              <a:rPr lang="en">
                <a:solidFill>
                  <a:srgbClr val="AF1F39"/>
                </a:solidFill>
              </a:rPr>
              <a:t>Pt. 2</a:t>
            </a:r>
            <a:endParaRPr b="1">
              <a:solidFill>
                <a:srgbClr val="AF1F39"/>
              </a:solidFill>
              <a:latin typeface="Helvetica Neue"/>
              <a:ea typeface="Helvetica Neue"/>
              <a:cs typeface="Helvetica Neue"/>
              <a:sym typeface="Helvetica Neue"/>
            </a:endParaRPr>
          </a:p>
        </p:txBody>
      </p:sp>
      <p:sp>
        <p:nvSpPr>
          <p:cNvPr id="930" name="Google Shape;930;p7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31" name="Google Shape;931;p71"/>
          <p:cNvPicPr preferRelativeResize="0"/>
          <p:nvPr/>
        </p:nvPicPr>
        <p:blipFill>
          <a:blip r:embed="rId3">
            <a:alphaModFix/>
          </a:blip>
          <a:stretch>
            <a:fillRect/>
          </a:stretch>
        </p:blipFill>
        <p:spPr>
          <a:xfrm>
            <a:off x="311700" y="1080050"/>
            <a:ext cx="3943575" cy="2890475"/>
          </a:xfrm>
          <a:prstGeom prst="rect">
            <a:avLst/>
          </a:prstGeom>
          <a:noFill/>
          <a:ln>
            <a:noFill/>
          </a:ln>
        </p:spPr>
      </p:pic>
      <p:pic>
        <p:nvPicPr>
          <p:cNvPr id="932" name="Google Shape;932;p71"/>
          <p:cNvPicPr preferRelativeResize="0"/>
          <p:nvPr/>
        </p:nvPicPr>
        <p:blipFill>
          <a:blip r:embed="rId4">
            <a:alphaModFix/>
          </a:blip>
          <a:stretch>
            <a:fillRect/>
          </a:stretch>
        </p:blipFill>
        <p:spPr>
          <a:xfrm>
            <a:off x="4614625" y="1080050"/>
            <a:ext cx="3943575" cy="2890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8"/>
          <p:cNvSpPr txBox="1"/>
          <p:nvPr>
            <p:ph type="ctrTitle"/>
          </p:nvPr>
        </p:nvSpPr>
        <p:spPr>
          <a:xfrm>
            <a:off x="259975" y="2876475"/>
            <a:ext cx="8692200" cy="118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380">
                <a:solidFill>
                  <a:srgbClr val="AF1F39"/>
                </a:solidFill>
              </a:rPr>
              <a:t>Project Prometheus: </a:t>
            </a:r>
            <a:endParaRPr sz="3380">
              <a:solidFill>
                <a:srgbClr val="AF1F39"/>
              </a:solidFill>
            </a:endParaRPr>
          </a:p>
          <a:p>
            <a:pPr indent="0" lvl="0" marL="0" rtl="0" algn="ctr">
              <a:spcBef>
                <a:spcPts val="0"/>
              </a:spcBef>
              <a:spcAft>
                <a:spcPts val="0"/>
              </a:spcAft>
              <a:buSzPts val="990"/>
              <a:buNone/>
            </a:pPr>
            <a:r>
              <a:rPr lang="en" sz="3380">
                <a:solidFill>
                  <a:srgbClr val="AF1F39"/>
                </a:solidFill>
              </a:rPr>
              <a:t>Structures &amp; Aerodynamics</a:t>
            </a:r>
            <a:endParaRPr sz="3380">
              <a:solidFill>
                <a:srgbClr val="AF1F39"/>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6" name="Shape 936"/>
        <p:cNvGrpSpPr/>
        <p:nvPr/>
      </p:nvGrpSpPr>
      <p:grpSpPr>
        <a:xfrm>
          <a:off x="0" y="0"/>
          <a:ext cx="0" cy="0"/>
          <a:chOff x="0" y="0"/>
          <a:chExt cx="0" cy="0"/>
        </a:xfrm>
      </p:grpSpPr>
      <p:sp>
        <p:nvSpPr>
          <p:cNvPr id="937" name="Google Shape;937;p72"/>
          <p:cNvSpPr txBox="1"/>
          <p:nvPr>
            <p:ph type="title"/>
          </p:nvPr>
        </p:nvSpPr>
        <p:spPr>
          <a:xfrm>
            <a:off x="311700" y="1705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Torque Calcs</a:t>
            </a:r>
            <a:endParaRPr b="1">
              <a:solidFill>
                <a:srgbClr val="AF1F39"/>
              </a:solidFill>
              <a:latin typeface="Helvetica Neue"/>
              <a:ea typeface="Helvetica Neue"/>
              <a:cs typeface="Helvetica Neue"/>
              <a:sym typeface="Helvetica Neue"/>
            </a:endParaRPr>
          </a:p>
        </p:txBody>
      </p:sp>
      <p:sp>
        <p:nvSpPr>
          <p:cNvPr id="938" name="Google Shape;938;p7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39" name="Google Shape;939;p72"/>
          <p:cNvPicPr preferRelativeResize="0"/>
          <p:nvPr/>
        </p:nvPicPr>
        <p:blipFill rotWithShape="1">
          <a:blip r:embed="rId3">
            <a:alphaModFix/>
          </a:blip>
          <a:srcRect b="76059" l="0" r="0" t="0"/>
          <a:stretch/>
        </p:blipFill>
        <p:spPr>
          <a:xfrm>
            <a:off x="0" y="5741763"/>
            <a:ext cx="5113600" cy="1585187"/>
          </a:xfrm>
          <a:prstGeom prst="rect">
            <a:avLst/>
          </a:prstGeom>
          <a:noFill/>
          <a:ln>
            <a:noFill/>
          </a:ln>
        </p:spPr>
      </p:pic>
      <p:pic>
        <p:nvPicPr>
          <p:cNvPr id="940" name="Google Shape;940;p72"/>
          <p:cNvPicPr preferRelativeResize="0"/>
          <p:nvPr/>
        </p:nvPicPr>
        <p:blipFill rotWithShape="1">
          <a:blip r:embed="rId4">
            <a:alphaModFix/>
          </a:blip>
          <a:srcRect b="55422" l="0" r="29208" t="8668"/>
          <a:stretch/>
        </p:blipFill>
        <p:spPr>
          <a:xfrm>
            <a:off x="125275" y="1352875"/>
            <a:ext cx="4345724" cy="2850074"/>
          </a:xfrm>
          <a:prstGeom prst="rect">
            <a:avLst/>
          </a:prstGeom>
          <a:noFill/>
          <a:ln>
            <a:noFill/>
          </a:ln>
        </p:spPr>
      </p:pic>
      <p:pic>
        <p:nvPicPr>
          <p:cNvPr id="941" name="Google Shape;941;p72"/>
          <p:cNvPicPr preferRelativeResize="0"/>
          <p:nvPr/>
        </p:nvPicPr>
        <p:blipFill rotWithShape="1">
          <a:blip r:embed="rId5">
            <a:alphaModFix/>
          </a:blip>
          <a:srcRect b="57223" l="10403" r="42647" t="36387"/>
          <a:stretch/>
        </p:blipFill>
        <p:spPr>
          <a:xfrm>
            <a:off x="750525" y="4222200"/>
            <a:ext cx="2984177" cy="525102"/>
          </a:xfrm>
          <a:prstGeom prst="rect">
            <a:avLst/>
          </a:prstGeom>
          <a:noFill/>
          <a:ln>
            <a:noFill/>
          </a:ln>
        </p:spPr>
      </p:pic>
      <p:pic>
        <p:nvPicPr>
          <p:cNvPr id="942" name="Google Shape;942;p72"/>
          <p:cNvPicPr preferRelativeResize="0"/>
          <p:nvPr/>
        </p:nvPicPr>
        <p:blipFill rotWithShape="1">
          <a:blip r:embed="rId4">
            <a:alphaModFix/>
          </a:blip>
          <a:srcRect b="26682" l="50293" r="0" t="40657"/>
          <a:stretch/>
        </p:blipFill>
        <p:spPr>
          <a:xfrm>
            <a:off x="10598750" y="865750"/>
            <a:ext cx="3492150" cy="2966723"/>
          </a:xfrm>
          <a:prstGeom prst="rect">
            <a:avLst/>
          </a:prstGeom>
          <a:noFill/>
          <a:ln>
            <a:noFill/>
          </a:ln>
        </p:spPr>
      </p:pic>
      <p:sp>
        <p:nvSpPr>
          <p:cNvPr id="943" name="Google Shape;943;p72"/>
          <p:cNvSpPr txBox="1"/>
          <p:nvPr>
            <p:ph idx="1" type="body"/>
          </p:nvPr>
        </p:nvSpPr>
        <p:spPr>
          <a:xfrm>
            <a:off x="3749125" y="4150225"/>
            <a:ext cx="3708600" cy="1035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400">
                <a:solidFill>
                  <a:srgbClr val="000000"/>
                </a:solidFill>
                <a:latin typeface="Open Sans"/>
                <a:ea typeface="Open Sans"/>
                <a:cs typeface="Open Sans"/>
                <a:sym typeface="Open Sans"/>
              </a:rPr>
              <a:t>Possible Servo:</a:t>
            </a:r>
            <a:endParaRPr b="1"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b="1" lang="en" sz="1400">
                <a:solidFill>
                  <a:srgbClr val="000000"/>
                </a:solidFill>
                <a:latin typeface="Open Sans"/>
                <a:ea typeface="Open Sans"/>
                <a:cs typeface="Open Sans"/>
                <a:sym typeface="Open Sans"/>
              </a:rPr>
              <a:t>Torque: 1435 oz-in (7.5 ft-lbs)</a:t>
            </a:r>
            <a:endParaRPr b="1"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b="1" lang="en" sz="1400">
                <a:solidFill>
                  <a:srgbClr val="000000"/>
                </a:solidFill>
                <a:latin typeface="Open Sans"/>
                <a:ea typeface="Open Sans"/>
                <a:cs typeface="Open Sans"/>
                <a:sym typeface="Open Sans"/>
              </a:rPr>
              <a:t>Size (LxW): 4.26 x 3.42 in</a:t>
            </a:r>
            <a:endParaRPr b="1" sz="1400">
              <a:solidFill>
                <a:srgbClr val="000000"/>
              </a:solidFill>
              <a:latin typeface="Open Sans"/>
              <a:ea typeface="Open Sans"/>
              <a:cs typeface="Open Sans"/>
              <a:sym typeface="Open Sans"/>
            </a:endParaRPr>
          </a:p>
        </p:txBody>
      </p:sp>
      <p:sp>
        <p:nvSpPr>
          <p:cNvPr id="944" name="Google Shape;944;p72"/>
          <p:cNvSpPr txBox="1"/>
          <p:nvPr>
            <p:ph idx="1" type="body"/>
          </p:nvPr>
        </p:nvSpPr>
        <p:spPr>
          <a:xfrm>
            <a:off x="226200" y="667075"/>
            <a:ext cx="8376000" cy="7767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Plate experiences </a:t>
            </a:r>
            <a:r>
              <a:rPr b="1" lang="en" sz="1400">
                <a:solidFill>
                  <a:srgbClr val="000000"/>
                </a:solidFill>
                <a:latin typeface="Open Sans"/>
                <a:ea typeface="Open Sans"/>
                <a:cs typeface="Open Sans"/>
                <a:sym typeface="Open Sans"/>
              </a:rPr>
              <a:t>resistance </a:t>
            </a:r>
            <a:r>
              <a:rPr lang="en" sz="1400">
                <a:solidFill>
                  <a:srgbClr val="000000"/>
                </a:solidFill>
                <a:latin typeface="Open Sans"/>
                <a:ea typeface="Open Sans"/>
                <a:cs typeface="Open Sans"/>
                <a:sym typeface="Open Sans"/>
              </a:rPr>
              <a:t>to moving outward (deployment) due to </a:t>
            </a:r>
            <a:r>
              <a:rPr b="1" lang="en" sz="1400">
                <a:solidFill>
                  <a:srgbClr val="000000"/>
                </a:solidFill>
                <a:latin typeface="Open Sans"/>
                <a:ea typeface="Open Sans"/>
                <a:cs typeface="Open Sans"/>
                <a:sym typeface="Open Sans"/>
              </a:rPr>
              <a:t>friction </a:t>
            </a:r>
            <a:r>
              <a:rPr lang="en" sz="1400">
                <a:solidFill>
                  <a:srgbClr val="000000"/>
                </a:solidFill>
                <a:latin typeface="Open Sans"/>
                <a:ea typeface="Open Sans"/>
                <a:cs typeface="Open Sans"/>
                <a:sym typeface="Open Sans"/>
              </a:rPr>
              <a:t>with opening (</a:t>
            </a:r>
            <a:r>
              <a:rPr b="1" lang="en" sz="1400">
                <a:solidFill>
                  <a:srgbClr val="000000"/>
                </a:solidFill>
                <a:latin typeface="Open Sans"/>
                <a:ea typeface="Open Sans"/>
                <a:cs typeface="Open Sans"/>
                <a:sym typeface="Open Sans"/>
              </a:rPr>
              <a:t>drag force</a:t>
            </a:r>
            <a:r>
              <a:rPr lang="en" sz="1400">
                <a:solidFill>
                  <a:srgbClr val="000000"/>
                </a:solidFill>
                <a:latin typeface="Open Sans"/>
                <a:ea typeface="Open Sans"/>
                <a:cs typeface="Open Sans"/>
                <a:sym typeface="Open Sans"/>
              </a:rPr>
              <a:t> = normal force)</a:t>
            </a:r>
            <a:endParaRPr sz="1400">
              <a:solidFill>
                <a:srgbClr val="000000"/>
              </a:solidFill>
              <a:latin typeface="Open Sans"/>
              <a:ea typeface="Open Sans"/>
              <a:cs typeface="Open Sans"/>
              <a:sym typeface="Open Sans"/>
            </a:endParaRPr>
          </a:p>
        </p:txBody>
      </p:sp>
      <p:sp>
        <p:nvSpPr>
          <p:cNvPr id="945" name="Google Shape;945;p72"/>
          <p:cNvSpPr txBox="1"/>
          <p:nvPr>
            <p:ph idx="1" type="body"/>
          </p:nvPr>
        </p:nvSpPr>
        <p:spPr>
          <a:xfrm>
            <a:off x="4616575" y="1091625"/>
            <a:ext cx="3994200" cy="313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400">
                <a:solidFill>
                  <a:srgbClr val="000000"/>
                </a:solidFill>
                <a:latin typeface="Open Sans"/>
                <a:ea typeface="Open Sans"/>
                <a:cs typeface="Open Sans"/>
                <a:sym typeface="Open Sans"/>
              </a:rPr>
              <a:t>Inputs</a:t>
            </a:r>
            <a:endParaRPr b="1"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Mass of plate</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Distance extended</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Time to extend</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Coefficient of friction</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Air density</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Coefficient of drag</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Velocity at deployment</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Area of plate</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Length of servo arms</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Distance airbrake is extended</a:t>
            </a:r>
            <a:endParaRPr sz="1400">
              <a:solidFill>
                <a:srgbClr val="000000"/>
              </a:solidFill>
              <a:latin typeface="Open Sans"/>
              <a:ea typeface="Open Sans"/>
              <a:cs typeface="Open Sans"/>
              <a:sym typeface="Open Sans"/>
            </a:endParaRPr>
          </a:p>
          <a:p>
            <a:pPr indent="0" lvl="0" marL="0" rtl="0" algn="l">
              <a:spcBef>
                <a:spcPts val="0"/>
              </a:spcBef>
              <a:spcAft>
                <a:spcPts val="0"/>
              </a:spcAft>
              <a:buNone/>
            </a:pPr>
            <a:r>
              <a:rPr b="1" lang="en" sz="1400">
                <a:solidFill>
                  <a:schemeClr val="dk1"/>
                </a:solidFill>
                <a:highlight>
                  <a:srgbClr val="F4CCCC"/>
                </a:highlight>
                <a:latin typeface="Open Sans"/>
                <a:ea typeface="Open Sans"/>
                <a:cs typeface="Open Sans"/>
                <a:sym typeface="Open Sans"/>
              </a:rPr>
              <a:t>Results: 9.5 Nm = 1345 oz-in</a:t>
            </a:r>
            <a:endParaRPr sz="1400">
              <a:solidFill>
                <a:srgbClr val="000000"/>
              </a:solidFill>
              <a:highlight>
                <a:srgbClr val="F4CCCC"/>
              </a:highlight>
              <a:latin typeface="Open Sans"/>
              <a:ea typeface="Open Sans"/>
              <a:cs typeface="Open Sans"/>
              <a:sym typeface="Open Sans"/>
            </a:endParaRPr>
          </a:p>
        </p:txBody>
      </p:sp>
      <p:pic>
        <p:nvPicPr>
          <p:cNvPr id="946" name="Google Shape;946;p72"/>
          <p:cNvPicPr preferRelativeResize="0"/>
          <p:nvPr/>
        </p:nvPicPr>
        <p:blipFill>
          <a:blip r:embed="rId6">
            <a:alphaModFix/>
          </a:blip>
          <a:stretch>
            <a:fillRect/>
          </a:stretch>
        </p:blipFill>
        <p:spPr>
          <a:xfrm>
            <a:off x="6955397" y="4150223"/>
            <a:ext cx="1655376" cy="929375"/>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0" name="Shape 950"/>
        <p:cNvGrpSpPr/>
        <p:nvPr/>
      </p:nvGrpSpPr>
      <p:grpSpPr>
        <a:xfrm>
          <a:off x="0" y="0"/>
          <a:ext cx="0" cy="0"/>
          <a:chOff x="0" y="0"/>
          <a:chExt cx="0" cy="0"/>
        </a:xfrm>
      </p:grpSpPr>
      <p:sp>
        <p:nvSpPr>
          <p:cNvPr id="951" name="Google Shape;951;p7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Material</a:t>
            </a:r>
            <a:r>
              <a:rPr lang="en">
                <a:solidFill>
                  <a:srgbClr val="AF1F39"/>
                </a:solidFill>
              </a:rPr>
              <a:t> Selection</a:t>
            </a:r>
            <a:endParaRPr b="1">
              <a:solidFill>
                <a:srgbClr val="AF1F39"/>
              </a:solidFill>
              <a:latin typeface="Helvetica Neue"/>
              <a:ea typeface="Helvetica Neue"/>
              <a:cs typeface="Helvetica Neue"/>
              <a:sym typeface="Helvetica Neue"/>
            </a:endParaRPr>
          </a:p>
        </p:txBody>
      </p:sp>
      <p:sp>
        <p:nvSpPr>
          <p:cNvPr id="952" name="Google Shape;952;p73"/>
          <p:cNvSpPr txBox="1"/>
          <p:nvPr>
            <p:ph idx="1" type="body"/>
          </p:nvPr>
        </p:nvSpPr>
        <p:spPr>
          <a:xfrm>
            <a:off x="5547700" y="1399575"/>
            <a:ext cx="3708600" cy="279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rgbClr val="000000"/>
                </a:solidFill>
                <a:latin typeface="Open Sans"/>
                <a:ea typeface="Open Sans"/>
                <a:cs typeface="Open Sans"/>
                <a:sym typeface="Open Sans"/>
              </a:rPr>
              <a:t>Inputs:</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Coefficient of Drag (plate): 1.9</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Air Density: 0.0765 lb/ft^3 (sea level)</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Velocity at Deployment: 400 ft/s</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Length of Plate: 3in</a:t>
            </a:r>
            <a:endParaRPr sz="1400">
              <a:solidFill>
                <a:srgbClr val="000000"/>
              </a:solidFill>
              <a:latin typeface="Open Sans"/>
              <a:ea typeface="Open Sans"/>
              <a:cs typeface="Open Sans"/>
              <a:sym typeface="Open Sans"/>
            </a:endParaRPr>
          </a:p>
          <a:p>
            <a:pPr indent="-317500" lvl="0" marL="457200" rtl="0" algn="l">
              <a:spcBef>
                <a:spcPts val="0"/>
              </a:spcBef>
              <a:spcAft>
                <a:spcPts val="0"/>
              </a:spcAft>
              <a:buClr>
                <a:srgbClr val="000000"/>
              </a:buClr>
              <a:buSzPts val="1400"/>
              <a:buFont typeface="Open Sans"/>
              <a:buChar char="●"/>
            </a:pPr>
            <a:r>
              <a:rPr lang="en" sz="1400">
                <a:solidFill>
                  <a:srgbClr val="000000"/>
                </a:solidFill>
                <a:latin typeface="Open Sans"/>
                <a:ea typeface="Open Sans"/>
                <a:cs typeface="Open Sans"/>
                <a:sym typeface="Open Sans"/>
              </a:rPr>
              <a:t>Thickness of Plate: 0.25in</a:t>
            </a:r>
            <a:endParaRPr sz="1400">
              <a:solidFill>
                <a:srgbClr val="000000"/>
              </a:solidFill>
              <a:latin typeface="Open Sans"/>
              <a:ea typeface="Open Sans"/>
              <a:cs typeface="Open Sans"/>
              <a:sym typeface="Open Sans"/>
            </a:endParaRPr>
          </a:p>
          <a:p>
            <a:pPr indent="0" lvl="0" marL="0" rtl="0" algn="l">
              <a:spcBef>
                <a:spcPts val="0"/>
              </a:spcBef>
              <a:spcAft>
                <a:spcPts val="0"/>
              </a:spcAft>
              <a:buNone/>
            </a:pPr>
            <a:r>
              <a:rPr lang="en" sz="1400">
                <a:solidFill>
                  <a:schemeClr val="dk1"/>
                </a:solidFill>
                <a:latin typeface="Open Sans"/>
                <a:ea typeface="Open Sans"/>
                <a:cs typeface="Open Sans"/>
                <a:sym typeface="Open Sans"/>
              </a:rPr>
              <a:t>Results</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b="1" lang="en" sz="1400">
                <a:solidFill>
                  <a:schemeClr val="dk1"/>
                </a:solidFill>
                <a:latin typeface="Open Sans"/>
                <a:ea typeface="Open Sans"/>
                <a:cs typeface="Open Sans"/>
                <a:sym typeface="Open Sans"/>
              </a:rPr>
              <a:t>Bending Stress: 7.9 M</a:t>
            </a:r>
            <a:r>
              <a:rPr b="1" lang="en" sz="1400">
                <a:solidFill>
                  <a:schemeClr val="dk1"/>
                </a:solidFill>
                <a:latin typeface="Open Sans"/>
                <a:ea typeface="Open Sans"/>
                <a:cs typeface="Open Sans"/>
                <a:sym typeface="Open Sans"/>
              </a:rPr>
              <a:t>Pa</a:t>
            </a:r>
            <a:endParaRPr b="1" sz="1400">
              <a:solidFill>
                <a:schemeClr val="dk1"/>
              </a:solidFill>
              <a:latin typeface="Open Sans"/>
              <a:ea typeface="Open Sans"/>
              <a:cs typeface="Open Sans"/>
              <a:sym typeface="Open Sans"/>
            </a:endParaRPr>
          </a:p>
          <a:p>
            <a:pPr indent="0" lvl="0" marL="0" rtl="0" algn="l">
              <a:spcBef>
                <a:spcPts val="0"/>
              </a:spcBef>
              <a:spcAft>
                <a:spcPts val="0"/>
              </a:spcAft>
              <a:buNone/>
            </a:pPr>
            <a:r>
              <a:rPr lang="en" sz="1400">
                <a:solidFill>
                  <a:schemeClr val="dk1"/>
                </a:solidFill>
                <a:latin typeface="Open Sans"/>
                <a:ea typeface="Open Sans"/>
                <a:cs typeface="Open Sans"/>
                <a:sym typeface="Open Sans"/>
              </a:rPr>
              <a:t>Yield Strength of Materials:</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b="1" lang="en" sz="1400">
                <a:solidFill>
                  <a:schemeClr val="dk1"/>
                </a:solidFill>
                <a:latin typeface="Open Sans"/>
                <a:ea typeface="Open Sans"/>
                <a:cs typeface="Open Sans"/>
                <a:sym typeface="Open Sans"/>
              </a:rPr>
              <a:t>Aluminum 6061-T6: 241 MPa</a:t>
            </a:r>
            <a:endParaRPr b="1"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PLA: 26 MPa (homogenous)</a:t>
            </a:r>
            <a:endParaRPr sz="1400">
              <a:solidFill>
                <a:schemeClr val="dk1"/>
              </a:solidFill>
              <a:latin typeface="Open Sans"/>
              <a:ea typeface="Open Sans"/>
              <a:cs typeface="Open Sans"/>
              <a:sym typeface="Open Sans"/>
            </a:endParaRPr>
          </a:p>
          <a:p>
            <a:pPr indent="0" lvl="0" marL="0" rtl="0" algn="l">
              <a:spcBef>
                <a:spcPts val="0"/>
              </a:spcBef>
              <a:spcAft>
                <a:spcPts val="0"/>
              </a:spcAft>
              <a:buNone/>
            </a:pPr>
            <a:r>
              <a:t/>
            </a:r>
            <a:endParaRPr sz="1400">
              <a:solidFill>
                <a:srgbClr val="000000"/>
              </a:solidFill>
              <a:latin typeface="Open Sans"/>
              <a:ea typeface="Open Sans"/>
              <a:cs typeface="Open Sans"/>
              <a:sym typeface="Open Sans"/>
            </a:endParaRPr>
          </a:p>
        </p:txBody>
      </p:sp>
      <p:sp>
        <p:nvSpPr>
          <p:cNvPr id="953" name="Google Shape;953;p7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54" name="Google Shape;954;p73"/>
          <p:cNvPicPr preferRelativeResize="0"/>
          <p:nvPr/>
        </p:nvPicPr>
        <p:blipFill rotWithShape="1">
          <a:blip r:embed="rId3">
            <a:alphaModFix/>
          </a:blip>
          <a:srcRect b="44576" l="0" r="0" t="23464"/>
          <a:stretch/>
        </p:blipFill>
        <p:spPr>
          <a:xfrm>
            <a:off x="9767838" y="1501495"/>
            <a:ext cx="7137374" cy="2953555"/>
          </a:xfrm>
          <a:prstGeom prst="rect">
            <a:avLst/>
          </a:prstGeom>
          <a:noFill/>
          <a:ln>
            <a:noFill/>
          </a:ln>
        </p:spPr>
      </p:pic>
      <p:pic>
        <p:nvPicPr>
          <p:cNvPr id="955" name="Google Shape;955;p73"/>
          <p:cNvPicPr preferRelativeResize="0"/>
          <p:nvPr/>
        </p:nvPicPr>
        <p:blipFill rotWithShape="1">
          <a:blip r:embed="rId4">
            <a:alphaModFix/>
          </a:blip>
          <a:srcRect b="0" l="0" r="0" t="15547"/>
          <a:stretch/>
        </p:blipFill>
        <p:spPr>
          <a:xfrm>
            <a:off x="419100" y="1501500"/>
            <a:ext cx="5128601" cy="2561801"/>
          </a:xfrm>
          <a:prstGeom prst="rect">
            <a:avLst/>
          </a:prstGeom>
          <a:noFill/>
          <a:ln>
            <a:noFill/>
          </a:ln>
        </p:spPr>
      </p:pic>
      <p:sp>
        <p:nvSpPr>
          <p:cNvPr id="956" name="Google Shape;956;p73"/>
          <p:cNvSpPr txBox="1"/>
          <p:nvPr/>
        </p:nvSpPr>
        <p:spPr>
          <a:xfrm>
            <a:off x="235500" y="867750"/>
            <a:ext cx="8336400" cy="400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Helvetica Neue"/>
              <a:buChar char="●"/>
            </a:pPr>
            <a:r>
              <a:rPr lang="en">
                <a:latin typeface="Helvetica Neue"/>
                <a:ea typeface="Helvetica Neue"/>
                <a:cs typeface="Helvetica Neue"/>
                <a:sym typeface="Helvetica Neue"/>
              </a:rPr>
              <a:t>Finding the </a:t>
            </a:r>
            <a:r>
              <a:rPr b="1" lang="en">
                <a:latin typeface="Helvetica Neue"/>
                <a:ea typeface="Helvetica Neue"/>
                <a:cs typeface="Helvetica Neue"/>
                <a:sym typeface="Helvetica Neue"/>
              </a:rPr>
              <a:t>Bending Stress</a:t>
            </a:r>
            <a:r>
              <a:rPr lang="en">
                <a:latin typeface="Helvetica Neue"/>
                <a:ea typeface="Helvetica Neue"/>
                <a:cs typeface="Helvetica Neue"/>
                <a:sym typeface="Helvetica Neue"/>
              </a:rPr>
              <a:t> in the plate due to </a:t>
            </a:r>
            <a:r>
              <a:rPr b="1" lang="en">
                <a:latin typeface="Helvetica Neue"/>
                <a:ea typeface="Helvetica Neue"/>
                <a:cs typeface="Helvetica Neue"/>
                <a:sym typeface="Helvetica Neue"/>
              </a:rPr>
              <a:t>Drag Force</a:t>
            </a:r>
            <a:r>
              <a:rPr lang="en">
                <a:latin typeface="Helvetica Neue"/>
                <a:ea typeface="Helvetica Neue"/>
                <a:cs typeface="Helvetica Neue"/>
                <a:sym typeface="Helvetica Neue"/>
              </a:rPr>
              <a:t> when plate is fully extended</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0" name="Shape 960"/>
        <p:cNvGrpSpPr/>
        <p:nvPr/>
      </p:nvGrpSpPr>
      <p:grpSpPr>
        <a:xfrm>
          <a:off x="0" y="0"/>
          <a:ext cx="0" cy="0"/>
          <a:chOff x="0" y="0"/>
          <a:chExt cx="0" cy="0"/>
        </a:xfrm>
      </p:grpSpPr>
      <p:sp>
        <p:nvSpPr>
          <p:cNvPr id="961" name="Google Shape;961;p7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Air Brakes Mass Breakdown</a:t>
            </a:r>
            <a:endParaRPr>
              <a:solidFill>
                <a:srgbClr val="AF1F39"/>
              </a:solidFill>
            </a:endParaRPr>
          </a:p>
        </p:txBody>
      </p:sp>
      <p:sp>
        <p:nvSpPr>
          <p:cNvPr id="962" name="Google Shape;962;p7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963" name="Google Shape;963;p74"/>
          <p:cNvGraphicFramePr/>
          <p:nvPr/>
        </p:nvGraphicFramePr>
        <p:xfrm>
          <a:off x="311700" y="1076725"/>
          <a:ext cx="3000000" cy="3000000"/>
        </p:xfrm>
        <a:graphic>
          <a:graphicData uri="http://schemas.openxmlformats.org/drawingml/2006/table">
            <a:tbl>
              <a:tblPr>
                <a:noFill/>
                <a:tableStyleId>{20E0CC99-B5FD-4683-B140-8F2D5768ACDF}</a:tableStyleId>
              </a:tblPr>
              <a:tblGrid>
                <a:gridCol w="1369075"/>
                <a:gridCol w="1369075"/>
                <a:gridCol w="1369075"/>
                <a:gridCol w="1369075"/>
                <a:gridCol w="1369075"/>
                <a:gridCol w="1369075"/>
              </a:tblGrid>
              <a:tr h="345800">
                <a:tc rowSpan="5">
                  <a:txBody>
                    <a:bodyPr/>
                    <a:lstStyle/>
                    <a:p>
                      <a:pPr indent="0" lvl="0" marL="0" rtl="0" algn="ctr">
                        <a:spcBef>
                          <a:spcPts val="0"/>
                        </a:spcBef>
                        <a:spcAft>
                          <a:spcPts val="0"/>
                        </a:spcAft>
                        <a:buNone/>
                      </a:pPr>
                      <a:r>
                        <a:rPr lang="en" sz="1200">
                          <a:latin typeface="Open Sans"/>
                          <a:ea typeface="Open Sans"/>
                          <a:cs typeface="Open Sans"/>
                          <a:sym typeface="Open Sans"/>
                        </a:rPr>
                        <a:t>Booster</a:t>
                      </a:r>
                      <a:endParaRPr sz="1200">
                        <a:latin typeface="Open Sans"/>
                        <a:ea typeface="Open Sans"/>
                        <a:cs typeface="Open Sans"/>
                        <a:sym typeface="Open Sans"/>
                      </a:endParaRPr>
                    </a:p>
                  </a:txBody>
                  <a:tcPr marT="91425" marB="91425" marR="91425" marL="91425" anchor="ctr"/>
                </a:tc>
                <a:tc>
                  <a:txBody>
                    <a:bodyPr/>
                    <a:lstStyle/>
                    <a:p>
                      <a:pPr indent="0" lvl="0" marL="0" rtl="0" algn="l">
                        <a:spcBef>
                          <a:spcPts val="0"/>
                        </a:spcBef>
                        <a:spcAft>
                          <a:spcPts val="0"/>
                        </a:spcAft>
                        <a:buNone/>
                      </a:pPr>
                      <a:r>
                        <a:rPr b="1" lang="en" sz="1200">
                          <a:latin typeface="Open Sans"/>
                          <a:ea typeface="Open Sans"/>
                          <a:cs typeface="Open Sans"/>
                          <a:sym typeface="Open Sans"/>
                        </a:rPr>
                        <a:t>Part</a:t>
                      </a:r>
                      <a:endParaRPr b="1"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200">
                          <a:latin typeface="Open Sans"/>
                          <a:ea typeface="Open Sans"/>
                          <a:cs typeface="Open Sans"/>
                          <a:sym typeface="Open Sans"/>
                        </a:rPr>
                        <a:t>Mass (lbs)</a:t>
                      </a:r>
                      <a:endParaRPr b="1" sz="1200">
                        <a:latin typeface="Open Sans"/>
                        <a:ea typeface="Open Sans"/>
                        <a:cs typeface="Open Sans"/>
                        <a:sym typeface="Open Sans"/>
                      </a:endParaRPr>
                    </a:p>
                  </a:txBody>
                  <a:tcPr marT="91425" marB="91425" marR="91425" marL="91425"/>
                </a:tc>
                <a:tc rowSpan="5">
                  <a:txBody>
                    <a:bodyPr/>
                    <a:lstStyle/>
                    <a:p>
                      <a:pPr indent="0" lvl="0" marL="0" rtl="0" algn="ctr">
                        <a:spcBef>
                          <a:spcPts val="0"/>
                        </a:spcBef>
                        <a:spcAft>
                          <a:spcPts val="0"/>
                        </a:spcAft>
                        <a:buNone/>
                      </a:pPr>
                      <a:r>
                        <a:rPr lang="en" sz="1200">
                          <a:latin typeface="Open Sans"/>
                          <a:ea typeface="Open Sans"/>
                          <a:cs typeface="Open Sans"/>
                          <a:sym typeface="Open Sans"/>
                        </a:rPr>
                        <a:t>Sustainer</a:t>
                      </a:r>
                      <a:endParaRPr sz="1200">
                        <a:latin typeface="Open Sans"/>
                        <a:ea typeface="Open Sans"/>
                        <a:cs typeface="Open Sans"/>
                        <a:sym typeface="Open Sans"/>
                      </a:endParaRPr>
                    </a:p>
                  </a:txBody>
                  <a:tcPr marT="91425" marB="91425" marR="91425" marL="91425" anchor="ctr"/>
                </a:tc>
                <a:tc>
                  <a:txBody>
                    <a:bodyPr/>
                    <a:lstStyle/>
                    <a:p>
                      <a:pPr indent="0" lvl="0" marL="0" rtl="0" algn="l">
                        <a:spcBef>
                          <a:spcPts val="0"/>
                        </a:spcBef>
                        <a:spcAft>
                          <a:spcPts val="0"/>
                        </a:spcAft>
                        <a:buNone/>
                      </a:pPr>
                      <a:r>
                        <a:rPr b="1" lang="en" sz="1200">
                          <a:latin typeface="Open Sans"/>
                          <a:ea typeface="Open Sans"/>
                          <a:cs typeface="Open Sans"/>
                          <a:sym typeface="Open Sans"/>
                        </a:rPr>
                        <a:t>Part</a:t>
                      </a:r>
                      <a:endParaRPr b="1"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Open Sans"/>
                          <a:ea typeface="Open Sans"/>
                          <a:cs typeface="Open Sans"/>
                          <a:sym typeface="Open Sans"/>
                        </a:rPr>
                        <a:t>Mass (lbs)</a:t>
                      </a:r>
                      <a:endParaRPr b="1" sz="1200">
                        <a:latin typeface="Open Sans"/>
                        <a:ea typeface="Open Sans"/>
                        <a:cs typeface="Open Sans"/>
                        <a:sym typeface="Open Sans"/>
                      </a:endParaRPr>
                    </a:p>
                  </a:txBody>
                  <a:tcPr marT="91425" marB="91425" marR="91425" marL="91425">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lang="en" sz="1200">
                          <a:latin typeface="Open Sans"/>
                          <a:ea typeface="Open Sans"/>
                          <a:cs typeface="Open Sans"/>
                          <a:sym typeface="Open Sans"/>
                        </a:rPr>
                        <a:t>Servo</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0.032</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Servo</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0.032</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lang="en" sz="1200">
                          <a:latin typeface="Open Sans"/>
                          <a:ea typeface="Open Sans"/>
                          <a:cs typeface="Open Sans"/>
                          <a:sym typeface="Open Sans"/>
                        </a:rPr>
                        <a:t>Leaf (x4)</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0.044 (0.176)</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Leaf (x4)</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0.044 (0.176)</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8375">
                <a:tc vMerge="1"/>
                <a:tc>
                  <a:txBody>
                    <a:bodyPr/>
                    <a:lstStyle/>
                    <a:p>
                      <a:pPr indent="0" lvl="0" marL="0" rtl="0" algn="l">
                        <a:spcBef>
                          <a:spcPts val="0"/>
                        </a:spcBef>
                        <a:spcAft>
                          <a:spcPts val="0"/>
                        </a:spcAft>
                        <a:buNone/>
                      </a:pPr>
                      <a:r>
                        <a:rPr lang="en" sz="1200">
                          <a:latin typeface="Open Sans"/>
                          <a:ea typeface="Open Sans"/>
                          <a:cs typeface="Open Sans"/>
                          <a:sym typeface="Open Sans"/>
                        </a:rPr>
                        <a:t>Base plate</a:t>
                      </a:r>
                      <a:endParaRPr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200">
                          <a:latin typeface="Open Sans"/>
                          <a:ea typeface="Open Sans"/>
                          <a:cs typeface="Open Sans"/>
                          <a:sym typeface="Open Sans"/>
                        </a:rPr>
                        <a:t>0.088</a:t>
                      </a:r>
                      <a:endParaRPr sz="1200">
                        <a:latin typeface="Open Sans"/>
                        <a:ea typeface="Open Sans"/>
                        <a:cs typeface="Open Sans"/>
                        <a:sym typeface="Open Sans"/>
                      </a:endParaRPr>
                    </a:p>
                  </a:txBody>
                  <a:tcPr marT="91425" marB="91425" marR="91425" marL="91425"/>
                </a:tc>
                <a:tc vMerge="1"/>
                <a:tc>
                  <a:txBody>
                    <a:bodyPr/>
                    <a:lstStyle/>
                    <a:p>
                      <a:pPr indent="0" lvl="0" marL="0" rtl="0" algn="l">
                        <a:spcBef>
                          <a:spcPts val="0"/>
                        </a:spcBef>
                        <a:spcAft>
                          <a:spcPts val="0"/>
                        </a:spcAft>
                        <a:buNone/>
                      </a:pPr>
                      <a:r>
                        <a:rPr lang="en" sz="1200">
                          <a:latin typeface="Open Sans"/>
                          <a:ea typeface="Open Sans"/>
                          <a:cs typeface="Open Sans"/>
                          <a:sym typeface="Open Sans"/>
                        </a:rPr>
                        <a:t>Base plate</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0.088</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vMerge="1"/>
                <a:tc>
                  <a:txBody>
                    <a:bodyPr/>
                    <a:lstStyle/>
                    <a:p>
                      <a:pPr indent="0" lvl="0" marL="0" rtl="0" algn="l">
                        <a:spcBef>
                          <a:spcPts val="0"/>
                        </a:spcBef>
                        <a:spcAft>
                          <a:spcPts val="0"/>
                        </a:spcAft>
                        <a:buNone/>
                      </a:pPr>
                      <a:r>
                        <a:rPr b="1" lang="en" sz="1200">
                          <a:latin typeface="Open Sans"/>
                          <a:ea typeface="Open Sans"/>
                          <a:cs typeface="Open Sans"/>
                          <a:sym typeface="Open Sans"/>
                        </a:rPr>
                        <a:t>Total:</a:t>
                      </a:r>
                      <a:endParaRPr b="1" sz="12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b="1" lang="en" sz="1200"/>
                        <a:t>0.296</a:t>
                      </a:r>
                      <a:endParaRPr b="1" sz="1200"/>
                    </a:p>
                  </a:txBody>
                  <a:tcPr marT="91425" marB="91425" marR="91425" marL="91425"/>
                </a:tc>
                <a:tc vMerge="1"/>
                <a:tc>
                  <a:txBody>
                    <a:bodyPr/>
                    <a:lstStyle/>
                    <a:p>
                      <a:pPr indent="0" lvl="0" marL="0" rtl="0" algn="l">
                        <a:spcBef>
                          <a:spcPts val="0"/>
                        </a:spcBef>
                        <a:spcAft>
                          <a:spcPts val="0"/>
                        </a:spcAft>
                        <a:buNone/>
                      </a:pPr>
                      <a:r>
                        <a:rPr b="1" lang="en" sz="1200">
                          <a:latin typeface="Open Sans"/>
                          <a:ea typeface="Open Sans"/>
                          <a:cs typeface="Open Sans"/>
                          <a:sym typeface="Open Sans"/>
                        </a:rPr>
                        <a:t>Total:</a:t>
                      </a:r>
                      <a:endParaRPr b="1"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t>0.296</a:t>
                      </a:r>
                      <a:endParaRPr b="1" sz="12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5800">
                <a:tc gridSpan="3">
                  <a:txBody>
                    <a:bodyPr/>
                    <a:lstStyle/>
                    <a:p>
                      <a:pPr indent="0" lvl="0" marL="0" rtl="0" algn="ctr">
                        <a:spcBef>
                          <a:spcPts val="0"/>
                        </a:spcBef>
                        <a:spcAft>
                          <a:spcPts val="0"/>
                        </a:spcAft>
                        <a:buNone/>
                      </a:pPr>
                      <a:r>
                        <a:rPr b="1" lang="en" sz="1200">
                          <a:solidFill>
                            <a:srgbClr val="AF1F39"/>
                          </a:solidFill>
                          <a:latin typeface="Open Sans"/>
                          <a:ea typeface="Open Sans"/>
                          <a:cs typeface="Open Sans"/>
                          <a:sym typeface="Open Sans"/>
                        </a:rPr>
                        <a:t>Total:</a:t>
                      </a:r>
                      <a:endParaRPr b="1" sz="1200">
                        <a:solidFill>
                          <a:srgbClr val="AF1F39"/>
                        </a:solidFill>
                        <a:latin typeface="Open Sans"/>
                        <a:ea typeface="Open Sans"/>
                        <a:cs typeface="Open Sans"/>
                        <a:sym typeface="Open Sans"/>
                      </a:endParaRPr>
                    </a:p>
                  </a:txBody>
                  <a:tcPr marT="91425" marB="91425" marR="91425" marL="91425" anchor="ctr"/>
                </a:tc>
                <a:tc hMerge="1"/>
                <a:tc hMerge="1"/>
                <a:tc gridSpan="3">
                  <a:txBody>
                    <a:bodyPr/>
                    <a:lstStyle/>
                    <a:p>
                      <a:pPr indent="0" lvl="0" marL="0" rtl="0" algn="ctr">
                        <a:spcBef>
                          <a:spcPts val="0"/>
                        </a:spcBef>
                        <a:spcAft>
                          <a:spcPts val="0"/>
                        </a:spcAft>
                        <a:buNone/>
                      </a:pPr>
                      <a:r>
                        <a:rPr b="1" lang="en" sz="1200">
                          <a:solidFill>
                            <a:srgbClr val="AF1F39"/>
                          </a:solidFill>
                        </a:rPr>
                        <a:t>0.592</a:t>
                      </a:r>
                      <a:endParaRPr sz="1200">
                        <a:solidFill>
                          <a:schemeClr val="dk1"/>
                        </a:solidFill>
                        <a:latin typeface="Open Sans"/>
                        <a:ea typeface="Open Sans"/>
                        <a:cs typeface="Open Sans"/>
                        <a:sym typeface="Open Sans"/>
                      </a:endParaRPr>
                    </a:p>
                  </a:txBody>
                  <a:tcPr marT="91425" marB="91425" marR="91425" marL="91425"/>
                </a:tc>
                <a:tc hMerge="1"/>
                <a:tc hMerge="1"/>
              </a:tr>
            </a:tbl>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67" name="Shape 967"/>
        <p:cNvGrpSpPr/>
        <p:nvPr/>
      </p:nvGrpSpPr>
      <p:grpSpPr>
        <a:xfrm>
          <a:off x="0" y="0"/>
          <a:ext cx="0" cy="0"/>
          <a:chOff x="0" y="0"/>
          <a:chExt cx="0" cy="0"/>
        </a:xfrm>
      </p:grpSpPr>
      <p:sp>
        <p:nvSpPr>
          <p:cNvPr id="968" name="Google Shape;968;p7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Integration</a:t>
            </a:r>
            <a:endParaRPr b="1">
              <a:solidFill>
                <a:srgbClr val="AF1F39"/>
              </a:solidFill>
              <a:latin typeface="Helvetica Neue"/>
              <a:ea typeface="Helvetica Neue"/>
              <a:cs typeface="Helvetica Neue"/>
              <a:sym typeface="Helvetica Neue"/>
            </a:endParaRPr>
          </a:p>
        </p:txBody>
      </p:sp>
      <p:sp>
        <p:nvSpPr>
          <p:cNvPr id="969" name="Google Shape;969;p7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70" name="Google Shape;970;p75"/>
          <p:cNvPicPr preferRelativeResize="0"/>
          <p:nvPr/>
        </p:nvPicPr>
        <p:blipFill>
          <a:blip r:embed="rId3">
            <a:alphaModFix/>
          </a:blip>
          <a:stretch>
            <a:fillRect/>
          </a:stretch>
        </p:blipFill>
        <p:spPr>
          <a:xfrm>
            <a:off x="1722714" y="1170125"/>
            <a:ext cx="7109589" cy="3820975"/>
          </a:xfrm>
          <a:prstGeom prst="rect">
            <a:avLst/>
          </a:prstGeom>
          <a:noFill/>
          <a:ln>
            <a:noFill/>
          </a:ln>
        </p:spPr>
      </p:pic>
      <p:cxnSp>
        <p:nvCxnSpPr>
          <p:cNvPr id="971" name="Google Shape;971;p75"/>
          <p:cNvCxnSpPr/>
          <p:nvPr/>
        </p:nvCxnSpPr>
        <p:spPr>
          <a:xfrm>
            <a:off x="1823250" y="2340550"/>
            <a:ext cx="430200" cy="420300"/>
          </a:xfrm>
          <a:prstGeom prst="straightConnector1">
            <a:avLst/>
          </a:prstGeom>
          <a:noFill/>
          <a:ln cap="flat" cmpd="sng" w="9525">
            <a:solidFill>
              <a:srgbClr val="FF0000"/>
            </a:solidFill>
            <a:prstDash val="solid"/>
            <a:round/>
            <a:headEnd len="med" w="med" type="none"/>
            <a:tailEnd len="med" w="med" type="triangle"/>
          </a:ln>
        </p:spPr>
      </p:cxnSp>
      <p:cxnSp>
        <p:nvCxnSpPr>
          <p:cNvPr id="972" name="Google Shape;972;p75"/>
          <p:cNvCxnSpPr/>
          <p:nvPr/>
        </p:nvCxnSpPr>
        <p:spPr>
          <a:xfrm>
            <a:off x="3714500" y="2065475"/>
            <a:ext cx="300300" cy="290100"/>
          </a:xfrm>
          <a:prstGeom prst="straightConnector1">
            <a:avLst/>
          </a:prstGeom>
          <a:noFill/>
          <a:ln cap="flat" cmpd="sng" w="9525">
            <a:solidFill>
              <a:srgbClr val="FF0000"/>
            </a:solidFill>
            <a:prstDash val="solid"/>
            <a:round/>
            <a:headEnd len="med" w="med" type="none"/>
            <a:tailEnd len="med" w="med" type="triangle"/>
          </a:ln>
        </p:spPr>
      </p:cxnSp>
      <p:cxnSp>
        <p:nvCxnSpPr>
          <p:cNvPr id="973" name="Google Shape;973;p75"/>
          <p:cNvCxnSpPr/>
          <p:nvPr/>
        </p:nvCxnSpPr>
        <p:spPr>
          <a:xfrm flipH="1">
            <a:off x="6516475" y="1995400"/>
            <a:ext cx="200100" cy="340200"/>
          </a:xfrm>
          <a:prstGeom prst="straightConnector1">
            <a:avLst/>
          </a:prstGeom>
          <a:noFill/>
          <a:ln cap="flat" cmpd="sng" w="9525">
            <a:solidFill>
              <a:srgbClr val="FF0000"/>
            </a:solidFill>
            <a:prstDash val="solid"/>
            <a:round/>
            <a:headEnd len="med" w="med" type="none"/>
            <a:tailEnd len="med" w="med" type="triangle"/>
          </a:ln>
        </p:spPr>
      </p:cxnSp>
      <p:cxnSp>
        <p:nvCxnSpPr>
          <p:cNvPr id="974" name="Google Shape;974;p75"/>
          <p:cNvCxnSpPr/>
          <p:nvPr/>
        </p:nvCxnSpPr>
        <p:spPr>
          <a:xfrm flipH="1">
            <a:off x="8267625" y="2356650"/>
            <a:ext cx="310200" cy="430200"/>
          </a:xfrm>
          <a:prstGeom prst="straightConnector1">
            <a:avLst/>
          </a:prstGeom>
          <a:noFill/>
          <a:ln cap="flat" cmpd="sng" w="9525">
            <a:solidFill>
              <a:srgbClr val="FF0000"/>
            </a:solidFill>
            <a:prstDash val="solid"/>
            <a:round/>
            <a:headEnd len="med" w="med" type="none"/>
            <a:tailEnd len="med" w="med" type="triangle"/>
          </a:ln>
        </p:spPr>
      </p:cxnSp>
      <p:sp>
        <p:nvSpPr>
          <p:cNvPr id="975" name="Google Shape;975;p75"/>
          <p:cNvSpPr txBox="1"/>
          <p:nvPr/>
        </p:nvSpPr>
        <p:spPr>
          <a:xfrm>
            <a:off x="232150" y="1274875"/>
            <a:ext cx="1330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8-32 screws</a:t>
            </a:r>
            <a:endParaRPr>
              <a:solidFill>
                <a:srgbClr val="AF1F39"/>
              </a:solidFill>
              <a:latin typeface="Open Sans Medium"/>
              <a:ea typeface="Open Sans Medium"/>
              <a:cs typeface="Open Sans Medium"/>
              <a:sym typeface="Open Sans Medium"/>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79" name="Shape 979"/>
        <p:cNvGrpSpPr/>
        <p:nvPr/>
      </p:nvGrpSpPr>
      <p:grpSpPr>
        <a:xfrm>
          <a:off x="0" y="0"/>
          <a:ext cx="0" cy="0"/>
          <a:chOff x="0" y="0"/>
          <a:chExt cx="0" cy="0"/>
        </a:xfrm>
      </p:grpSpPr>
      <p:sp>
        <p:nvSpPr>
          <p:cNvPr id="980" name="Google Shape;980;p7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Manufacturing</a:t>
            </a:r>
            <a:endParaRPr>
              <a:solidFill>
                <a:srgbClr val="AF1F39"/>
              </a:solidFill>
            </a:endParaRPr>
          </a:p>
        </p:txBody>
      </p:sp>
      <p:sp>
        <p:nvSpPr>
          <p:cNvPr id="981" name="Google Shape;981;p7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Clr>
                <a:srgbClr val="000000"/>
              </a:buClr>
              <a:buSzPts val="2000"/>
              <a:buChar char="●"/>
            </a:pPr>
            <a:r>
              <a:rPr lang="en">
                <a:solidFill>
                  <a:srgbClr val="000000"/>
                </a:solidFill>
              </a:rPr>
              <a:t>Tests will be done to determine necessary materials and </a:t>
            </a:r>
            <a:r>
              <a:rPr lang="en">
                <a:solidFill>
                  <a:srgbClr val="000000"/>
                </a:solidFill>
              </a:rPr>
              <a:t>if all components can be 3D printed</a:t>
            </a:r>
            <a:endParaRPr>
              <a:solidFill>
                <a:srgbClr val="000000"/>
              </a:solidFill>
            </a:endParaRPr>
          </a:p>
          <a:p>
            <a:pPr indent="-355600" lvl="0" marL="457200" rtl="0" algn="l">
              <a:spcBef>
                <a:spcPts val="0"/>
              </a:spcBef>
              <a:spcAft>
                <a:spcPts val="0"/>
              </a:spcAft>
              <a:buClr>
                <a:srgbClr val="000000"/>
              </a:buClr>
              <a:buSzPts val="2000"/>
              <a:buChar char="●"/>
            </a:pPr>
            <a:r>
              <a:rPr lang="en">
                <a:solidFill>
                  <a:srgbClr val="000000"/>
                </a:solidFill>
              </a:rPr>
              <a:t>If needed almost all components can be machined out of aluminum</a:t>
            </a:r>
            <a:endParaRPr>
              <a:solidFill>
                <a:srgbClr val="000000"/>
              </a:solidFill>
            </a:endParaRPr>
          </a:p>
        </p:txBody>
      </p:sp>
      <p:sp>
        <p:nvSpPr>
          <p:cNvPr id="982" name="Google Shape;982;p7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6" name="Shape 986"/>
        <p:cNvGrpSpPr/>
        <p:nvPr/>
      </p:nvGrpSpPr>
      <p:grpSpPr>
        <a:xfrm>
          <a:off x="0" y="0"/>
          <a:ext cx="0" cy="0"/>
          <a:chOff x="0" y="0"/>
          <a:chExt cx="0" cy="0"/>
        </a:xfrm>
      </p:grpSpPr>
      <p:sp>
        <p:nvSpPr>
          <p:cNvPr id="987" name="Google Shape;987;p7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solidFill>
                  <a:srgbClr val="AF1F39"/>
                </a:solidFill>
              </a:rPr>
              <a:t>Possible Failure Modes</a:t>
            </a:r>
            <a:endParaRPr/>
          </a:p>
        </p:txBody>
      </p:sp>
      <p:sp>
        <p:nvSpPr>
          <p:cNvPr id="988" name="Google Shape;988;p7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989" name="Google Shape;989;p77"/>
          <p:cNvGraphicFramePr/>
          <p:nvPr/>
        </p:nvGraphicFramePr>
        <p:xfrm>
          <a:off x="800100" y="1009650"/>
          <a:ext cx="3000000" cy="3000000"/>
        </p:xfrm>
        <a:graphic>
          <a:graphicData uri="http://schemas.openxmlformats.org/drawingml/2006/table">
            <a:tbl>
              <a:tblPr>
                <a:noFill/>
                <a:tableStyleId>{20E0CC99-B5FD-4683-B140-8F2D5768ACDF}</a:tableStyleId>
              </a:tblPr>
              <a:tblGrid>
                <a:gridCol w="1757925"/>
                <a:gridCol w="1161950"/>
                <a:gridCol w="993525"/>
                <a:gridCol w="3325600"/>
              </a:tblGrid>
              <a:tr h="38100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Air brakes fail to deploy (sustainer)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Choose servo with sufficient torque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Air brakes fail to deploy (booster)</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Choose servo with sufficient torque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Deformation or structural failure of plates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Choose material and thickness to withstand sufficient bending stress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Structural failure of mission package tube at air brakes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Choose sufficient thickness of material within mission package tube and size of screws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3" name="Shape 993"/>
        <p:cNvGrpSpPr/>
        <p:nvPr/>
      </p:nvGrpSpPr>
      <p:grpSpPr>
        <a:xfrm>
          <a:off x="0" y="0"/>
          <a:ext cx="0" cy="0"/>
          <a:chOff x="0" y="0"/>
          <a:chExt cx="0" cy="0"/>
        </a:xfrm>
      </p:grpSpPr>
      <p:sp>
        <p:nvSpPr>
          <p:cNvPr id="994" name="Google Shape;994;p78"/>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Questions?</a:t>
            </a:r>
            <a:endParaRPr>
              <a:solidFill>
                <a:srgbClr val="AF1F39"/>
              </a:solidFill>
            </a:endParaRPr>
          </a:p>
        </p:txBody>
      </p:sp>
      <p:sp>
        <p:nvSpPr>
          <p:cNvPr id="995" name="Google Shape;995;p7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9" name="Shape 999"/>
        <p:cNvGrpSpPr/>
        <p:nvPr/>
      </p:nvGrpSpPr>
      <p:grpSpPr>
        <a:xfrm>
          <a:off x="0" y="0"/>
          <a:ext cx="0" cy="0"/>
          <a:chOff x="0" y="0"/>
          <a:chExt cx="0" cy="0"/>
        </a:xfrm>
      </p:grpSpPr>
      <p:sp>
        <p:nvSpPr>
          <p:cNvPr id="1000" name="Google Shape;1000;p79"/>
          <p:cNvSpPr txBox="1"/>
          <p:nvPr>
            <p:ph type="title"/>
          </p:nvPr>
        </p:nvSpPr>
        <p:spPr>
          <a:xfrm>
            <a:off x="311700" y="198150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rgbClr val="AF1F39"/>
                </a:solidFill>
                <a:latin typeface="Helvetica Neue"/>
                <a:ea typeface="Helvetica Neue"/>
                <a:cs typeface="Helvetica Neue"/>
                <a:sym typeface="Helvetica Neue"/>
              </a:rPr>
              <a:t>Payload</a:t>
            </a:r>
            <a:endParaRPr b="1">
              <a:solidFill>
                <a:srgbClr val="AF1F39"/>
              </a:solidFill>
              <a:latin typeface="Helvetica Neue"/>
              <a:ea typeface="Helvetica Neue"/>
              <a:cs typeface="Helvetica Neue"/>
              <a:sym typeface="Helvetica Neue"/>
            </a:endParaRPr>
          </a:p>
        </p:txBody>
      </p:sp>
      <p:sp>
        <p:nvSpPr>
          <p:cNvPr id="1001" name="Google Shape;1001;p7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AF1F39"/>
                </a:solidFill>
              </a:rPr>
              <a:t>‹#›</a:t>
            </a:fld>
            <a:endParaRPr>
              <a:solidFill>
                <a:srgbClr val="AF1F39"/>
              </a:solidFill>
            </a:endParaRPr>
          </a:p>
        </p:txBody>
      </p:sp>
      <p:sp>
        <p:nvSpPr>
          <p:cNvPr id="1002" name="Google Shape;1002;p79"/>
          <p:cNvSpPr txBox="1"/>
          <p:nvPr/>
        </p:nvSpPr>
        <p:spPr>
          <a:xfrm>
            <a:off x="939300" y="2737425"/>
            <a:ext cx="7265400" cy="10212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550"/>
              <a:t>“In reality there’s no reason to launch a rocket unless there’s a payload”</a:t>
            </a:r>
            <a:endParaRPr sz="1550"/>
          </a:p>
          <a:p>
            <a:pPr indent="-327025" lvl="0" marL="457200" rtl="0" algn="ctr">
              <a:lnSpc>
                <a:spcPct val="115000"/>
              </a:lnSpc>
              <a:spcBef>
                <a:spcPts val="0"/>
              </a:spcBef>
              <a:spcAft>
                <a:spcPts val="0"/>
              </a:spcAft>
              <a:buSzPts val="1550"/>
              <a:buChar char="-"/>
            </a:pPr>
            <a:r>
              <a:rPr lang="en" sz="1550"/>
              <a:t>Space Dynamics Laboratory</a:t>
            </a:r>
            <a:endParaRPr sz="1550"/>
          </a:p>
          <a:p>
            <a:pPr indent="0" lvl="0" marL="0" rtl="0" algn="l">
              <a:spcBef>
                <a:spcPts val="0"/>
              </a:spcBef>
              <a:spcAft>
                <a:spcPts val="0"/>
              </a:spcAft>
              <a:buNone/>
            </a:pPr>
            <a:r>
              <a:t/>
            </a:r>
            <a:endParaRPr sz="160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06" name="Shape 1006"/>
        <p:cNvGrpSpPr/>
        <p:nvPr/>
      </p:nvGrpSpPr>
      <p:grpSpPr>
        <a:xfrm>
          <a:off x="0" y="0"/>
          <a:ext cx="0" cy="0"/>
          <a:chOff x="0" y="0"/>
          <a:chExt cx="0" cy="0"/>
        </a:xfrm>
      </p:grpSpPr>
      <p:sp>
        <p:nvSpPr>
          <p:cNvPr id="1007" name="Google Shape;1007;p8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Agenda</a:t>
            </a:r>
            <a:endParaRPr b="1">
              <a:solidFill>
                <a:srgbClr val="AF1F39"/>
              </a:solidFill>
              <a:latin typeface="Helvetica Neue"/>
              <a:ea typeface="Helvetica Neue"/>
              <a:cs typeface="Helvetica Neue"/>
              <a:sym typeface="Helvetica Neue"/>
            </a:endParaRPr>
          </a:p>
        </p:txBody>
      </p:sp>
      <p:sp>
        <p:nvSpPr>
          <p:cNvPr id="1008" name="Google Shape;1008;p80"/>
          <p:cNvSpPr txBox="1"/>
          <p:nvPr>
            <p:ph idx="1" type="body"/>
          </p:nvPr>
        </p:nvSpPr>
        <p:spPr>
          <a:xfrm>
            <a:off x="311700" y="1034625"/>
            <a:ext cx="8736300" cy="33492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Clr>
                <a:srgbClr val="000000"/>
              </a:buClr>
              <a:buSzPts val="1700"/>
              <a:buFont typeface="Open Sans"/>
              <a:buAutoNum type="arabicPeriod"/>
            </a:pPr>
            <a:r>
              <a:rPr lang="en" sz="1700">
                <a:solidFill>
                  <a:srgbClr val="000000"/>
                </a:solidFill>
                <a:latin typeface="Open Sans"/>
                <a:ea typeface="Open Sans"/>
                <a:cs typeface="Open Sans"/>
                <a:sym typeface="Open Sans"/>
              </a:rPr>
              <a:t>Requirements</a:t>
            </a:r>
            <a:endParaRPr sz="1700">
              <a:solidFill>
                <a:srgbClr val="000000"/>
              </a:solidFill>
              <a:latin typeface="Open Sans"/>
              <a:ea typeface="Open Sans"/>
              <a:cs typeface="Open Sans"/>
              <a:sym typeface="Open Sans"/>
            </a:endParaRPr>
          </a:p>
          <a:p>
            <a:pPr indent="-336550" lvl="0" marL="457200" rtl="0" algn="l">
              <a:spcBef>
                <a:spcPts val="0"/>
              </a:spcBef>
              <a:spcAft>
                <a:spcPts val="0"/>
              </a:spcAft>
              <a:buClr>
                <a:srgbClr val="000000"/>
              </a:buClr>
              <a:buSzPts val="1700"/>
              <a:buFont typeface="Open Sans"/>
              <a:buAutoNum type="arabicPeriod"/>
            </a:pPr>
            <a:r>
              <a:rPr lang="en" sz="1700">
                <a:solidFill>
                  <a:srgbClr val="000000"/>
                </a:solidFill>
                <a:latin typeface="Open Sans"/>
                <a:ea typeface="Open Sans"/>
                <a:cs typeface="Open Sans"/>
                <a:sym typeface="Open Sans"/>
              </a:rPr>
              <a:t>Scientific Overview</a:t>
            </a:r>
            <a:endParaRPr sz="1700">
              <a:solidFill>
                <a:srgbClr val="000000"/>
              </a:solidFill>
              <a:latin typeface="Open Sans"/>
              <a:ea typeface="Open Sans"/>
              <a:cs typeface="Open Sans"/>
              <a:sym typeface="Open Sans"/>
            </a:endParaRPr>
          </a:p>
          <a:p>
            <a:pPr indent="-336550" lvl="0" marL="457200" rtl="0" algn="l">
              <a:spcBef>
                <a:spcPts val="0"/>
              </a:spcBef>
              <a:spcAft>
                <a:spcPts val="0"/>
              </a:spcAft>
              <a:buClr>
                <a:srgbClr val="000000"/>
              </a:buClr>
              <a:buSzPts val="1700"/>
              <a:buFont typeface="Open Sans"/>
              <a:buAutoNum type="arabicPeriod"/>
            </a:pPr>
            <a:r>
              <a:rPr lang="en" sz="1700">
                <a:solidFill>
                  <a:srgbClr val="000000"/>
                </a:solidFill>
                <a:latin typeface="Open Sans"/>
                <a:ea typeface="Open Sans"/>
                <a:cs typeface="Open Sans"/>
                <a:sym typeface="Open Sans"/>
              </a:rPr>
              <a:t>Design Overview 	</a:t>
            </a:r>
            <a:endParaRPr sz="1700">
              <a:solidFill>
                <a:srgbClr val="000000"/>
              </a:solidFill>
              <a:latin typeface="Open Sans"/>
              <a:ea typeface="Open Sans"/>
              <a:cs typeface="Open Sans"/>
              <a:sym typeface="Open Sans"/>
            </a:endParaRPr>
          </a:p>
          <a:p>
            <a:pPr indent="-336550" lvl="1" marL="914400" rtl="0" algn="l">
              <a:spcBef>
                <a:spcPts val="0"/>
              </a:spcBef>
              <a:spcAft>
                <a:spcPts val="0"/>
              </a:spcAft>
              <a:buClr>
                <a:srgbClr val="000000"/>
              </a:buClr>
              <a:buSzPts val="1700"/>
              <a:buFont typeface="Open Sans"/>
              <a:buAutoNum type="alphaLcPeriod"/>
            </a:pPr>
            <a:r>
              <a:rPr lang="en" sz="1700">
                <a:solidFill>
                  <a:srgbClr val="000000"/>
                </a:solidFill>
              </a:rPr>
              <a:t>Assembly </a:t>
            </a:r>
            <a:endParaRPr sz="1700">
              <a:solidFill>
                <a:srgbClr val="000000"/>
              </a:solidFill>
            </a:endParaRPr>
          </a:p>
          <a:p>
            <a:pPr indent="-336550" lvl="1" marL="914400" rtl="0" algn="l">
              <a:spcBef>
                <a:spcPts val="0"/>
              </a:spcBef>
              <a:spcAft>
                <a:spcPts val="0"/>
              </a:spcAft>
              <a:buClr>
                <a:srgbClr val="000000"/>
              </a:buClr>
              <a:buSzPts val="1700"/>
              <a:buAutoNum type="alphaLcPeriod"/>
            </a:pPr>
            <a:r>
              <a:rPr lang="en" sz="1700">
                <a:solidFill>
                  <a:srgbClr val="000000"/>
                </a:solidFill>
              </a:rPr>
              <a:t>FEA</a:t>
            </a:r>
            <a:endParaRPr sz="1700">
              <a:solidFill>
                <a:srgbClr val="000000"/>
              </a:solidFill>
            </a:endParaRPr>
          </a:p>
          <a:p>
            <a:pPr indent="-336550" lvl="1" marL="914400" rtl="0" algn="l">
              <a:spcBef>
                <a:spcPts val="0"/>
              </a:spcBef>
              <a:spcAft>
                <a:spcPts val="0"/>
              </a:spcAft>
              <a:buClr>
                <a:srgbClr val="000000"/>
              </a:buClr>
              <a:buSzPts val="1700"/>
              <a:buAutoNum type="alphaLcPeriod"/>
            </a:pPr>
            <a:r>
              <a:rPr lang="en" sz="1700">
                <a:solidFill>
                  <a:srgbClr val="000000"/>
                </a:solidFill>
              </a:rPr>
              <a:t>Highlighted Components: Payload Holder, Pressure Vessel, Vibration Damping Materials</a:t>
            </a:r>
            <a:endParaRPr sz="1700">
              <a:solidFill>
                <a:srgbClr val="000000"/>
              </a:solidFill>
            </a:endParaRPr>
          </a:p>
          <a:p>
            <a:pPr indent="-336550" lvl="0" marL="457200" rtl="0" algn="l">
              <a:spcBef>
                <a:spcPts val="0"/>
              </a:spcBef>
              <a:spcAft>
                <a:spcPts val="0"/>
              </a:spcAft>
              <a:buClr>
                <a:srgbClr val="000000"/>
              </a:buClr>
              <a:buSzPts val="1700"/>
              <a:buAutoNum type="arabicPeriod"/>
            </a:pPr>
            <a:r>
              <a:rPr lang="en" sz="1700">
                <a:solidFill>
                  <a:srgbClr val="000000"/>
                </a:solidFill>
              </a:rPr>
              <a:t>Materials and Mass </a:t>
            </a:r>
            <a:endParaRPr sz="1700">
              <a:solidFill>
                <a:srgbClr val="000000"/>
              </a:solidFill>
            </a:endParaRPr>
          </a:p>
          <a:p>
            <a:pPr indent="-336550" lvl="0" marL="457200" rtl="0" algn="l">
              <a:spcBef>
                <a:spcPts val="0"/>
              </a:spcBef>
              <a:spcAft>
                <a:spcPts val="0"/>
              </a:spcAft>
              <a:buClr>
                <a:schemeClr val="dk1"/>
              </a:buClr>
              <a:buSzPts val="1700"/>
              <a:buAutoNum type="arabicPeriod"/>
            </a:pPr>
            <a:r>
              <a:rPr lang="en" sz="1700">
                <a:solidFill>
                  <a:schemeClr val="dk1"/>
                </a:solidFill>
              </a:rPr>
              <a:t>Field of View</a:t>
            </a:r>
            <a:endParaRPr sz="1700">
              <a:solidFill>
                <a:schemeClr val="dk1"/>
              </a:solidFill>
            </a:endParaRPr>
          </a:p>
          <a:p>
            <a:pPr indent="-336550" lvl="0" marL="457200" rtl="0" algn="l">
              <a:spcBef>
                <a:spcPts val="0"/>
              </a:spcBef>
              <a:spcAft>
                <a:spcPts val="0"/>
              </a:spcAft>
              <a:buClr>
                <a:schemeClr val="dk1"/>
              </a:buClr>
              <a:buSzPts val="1700"/>
              <a:buAutoNum type="arabicPeriod"/>
            </a:pPr>
            <a:r>
              <a:rPr lang="en" sz="1700">
                <a:solidFill>
                  <a:schemeClr val="dk1"/>
                </a:solidFill>
              </a:rPr>
              <a:t>Failure Modes Analysis</a:t>
            </a:r>
            <a:endParaRPr sz="1700">
              <a:solidFill>
                <a:schemeClr val="dk1"/>
              </a:solidFill>
            </a:endParaRPr>
          </a:p>
        </p:txBody>
      </p:sp>
      <p:sp>
        <p:nvSpPr>
          <p:cNvPr id="1009" name="Google Shape;1009;p8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3" name="Shape 1013"/>
        <p:cNvGrpSpPr/>
        <p:nvPr/>
      </p:nvGrpSpPr>
      <p:grpSpPr>
        <a:xfrm>
          <a:off x="0" y="0"/>
          <a:ext cx="0" cy="0"/>
          <a:chOff x="0" y="0"/>
          <a:chExt cx="0" cy="0"/>
        </a:xfrm>
      </p:grpSpPr>
      <p:sp>
        <p:nvSpPr>
          <p:cNvPr id="1014" name="Google Shape;1014;p8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Functional Requirements </a:t>
            </a:r>
            <a:endParaRPr b="1">
              <a:solidFill>
                <a:srgbClr val="AF1F39"/>
              </a:solidFill>
              <a:latin typeface="Helvetica Neue"/>
              <a:ea typeface="Helvetica Neue"/>
              <a:cs typeface="Helvetica Neue"/>
              <a:sym typeface="Helvetica Neue"/>
            </a:endParaRPr>
          </a:p>
        </p:txBody>
      </p:sp>
      <p:sp>
        <p:nvSpPr>
          <p:cNvPr id="1015" name="Google Shape;1015;p81"/>
          <p:cNvSpPr txBox="1"/>
          <p:nvPr>
            <p:ph idx="1" type="body"/>
          </p:nvPr>
        </p:nvSpPr>
        <p:spPr>
          <a:xfrm>
            <a:off x="311700" y="1034625"/>
            <a:ext cx="8736300" cy="33492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Independent Function: </a:t>
            </a:r>
            <a:r>
              <a:rPr lang="en" sz="1600">
                <a:solidFill>
                  <a:srgbClr val="000000"/>
                </a:solidFill>
                <a:latin typeface="Open Sans"/>
                <a:ea typeface="Open Sans"/>
                <a:cs typeface="Open Sans"/>
                <a:sym typeface="Open Sans"/>
              </a:rPr>
              <a:t>not required for trajectory/recovery</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Mass: </a:t>
            </a:r>
            <a:r>
              <a:rPr lang="en" sz="1600">
                <a:solidFill>
                  <a:srgbClr val="000000"/>
                </a:solidFill>
                <a:latin typeface="Open Sans"/>
                <a:ea typeface="Open Sans"/>
                <a:cs typeface="Open Sans"/>
                <a:sym typeface="Open Sans"/>
              </a:rPr>
              <a:t>No less than 8.8 (-0.4) lbs</a:t>
            </a:r>
            <a:endParaRPr sz="1600">
              <a:solidFill>
                <a:srgbClr val="000000"/>
              </a:solidFill>
              <a:latin typeface="Open Sans"/>
              <a:ea typeface="Open Sans"/>
              <a:cs typeface="Open Sans"/>
              <a:sym typeface="Open Sans"/>
            </a:endParaRPr>
          </a:p>
          <a:p>
            <a:pPr indent="-330200" lvl="1" marL="914400" rtl="0" algn="l">
              <a:spcBef>
                <a:spcPts val="0"/>
              </a:spcBef>
              <a:spcAft>
                <a:spcPts val="0"/>
              </a:spcAft>
              <a:buClr>
                <a:srgbClr val="000000"/>
              </a:buClr>
              <a:buSzPts val="1600"/>
              <a:buFont typeface="Open Sans"/>
              <a:buChar char="○"/>
            </a:pPr>
            <a:r>
              <a:rPr lang="en">
                <a:solidFill>
                  <a:srgbClr val="000000"/>
                </a:solidFill>
                <a:latin typeface="Open Sans"/>
                <a:ea typeface="Open Sans"/>
                <a:cs typeface="Open Sans"/>
                <a:sym typeface="Open Sans"/>
              </a:rPr>
              <a:t>Up to 2.25 lbs. “boiler-plate” mass</a:t>
            </a:r>
            <a:endParaRPr>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Form Factor: </a:t>
            </a:r>
            <a:r>
              <a:rPr lang="en" sz="1600">
                <a:solidFill>
                  <a:srgbClr val="000000"/>
                </a:solidFill>
                <a:latin typeface="Open Sans"/>
                <a:ea typeface="Open Sans"/>
                <a:cs typeface="Open Sans"/>
                <a:sym typeface="Open Sans"/>
              </a:rPr>
              <a:t>Fit completely in a 3U Cubesat dispenser  (10cm x 10cm x ≥ 30cm)</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Interface: </a:t>
            </a:r>
            <a:r>
              <a:rPr lang="en" sz="1600">
                <a:solidFill>
                  <a:srgbClr val="000000"/>
                </a:solidFill>
                <a:latin typeface="Open Sans"/>
                <a:ea typeface="Open Sans"/>
                <a:cs typeface="Open Sans"/>
                <a:sym typeface="Open Sans"/>
              </a:rPr>
              <a:t>Minimal interference with launch operations</a:t>
            </a:r>
            <a:endParaRPr sz="1600">
              <a:solidFill>
                <a:srgbClr val="000000"/>
              </a:solidFill>
              <a:latin typeface="Open Sans"/>
              <a:ea typeface="Open Sans"/>
              <a:cs typeface="Open Sans"/>
              <a:sym typeface="Open Sans"/>
            </a:endParaRPr>
          </a:p>
          <a:p>
            <a:pPr indent="-330200" lvl="1" marL="914400" rtl="0" algn="l">
              <a:spcBef>
                <a:spcPts val="0"/>
              </a:spcBef>
              <a:spcAft>
                <a:spcPts val="0"/>
              </a:spcAft>
              <a:buClr>
                <a:srgbClr val="000000"/>
              </a:buClr>
              <a:buSzPts val="1600"/>
              <a:buFont typeface="Open Sans"/>
              <a:buChar char="○"/>
            </a:pPr>
            <a:r>
              <a:rPr lang="en">
                <a:solidFill>
                  <a:srgbClr val="000000"/>
                </a:solidFill>
                <a:latin typeface="Open Sans"/>
                <a:ea typeface="Open Sans"/>
                <a:cs typeface="Open Sans"/>
                <a:sym typeface="Open Sans"/>
              </a:rPr>
              <a:t>Modular design (independent weigh-in)</a:t>
            </a:r>
            <a:endParaRPr>
              <a:solidFill>
                <a:srgbClr val="000000"/>
              </a:solidFill>
              <a:latin typeface="Open Sans"/>
              <a:ea typeface="Open Sans"/>
              <a:cs typeface="Open Sans"/>
              <a:sym typeface="Open Sans"/>
            </a:endParaRPr>
          </a:p>
          <a:p>
            <a:pPr indent="-330200" lvl="1" marL="914400" rtl="0" algn="l">
              <a:spcBef>
                <a:spcPts val="0"/>
              </a:spcBef>
              <a:spcAft>
                <a:spcPts val="0"/>
              </a:spcAft>
              <a:buClr>
                <a:srgbClr val="000000"/>
              </a:buClr>
              <a:buSzPts val="1600"/>
              <a:buFont typeface="Open Sans"/>
              <a:buChar char="○"/>
            </a:pPr>
            <a:r>
              <a:rPr lang="en">
                <a:solidFill>
                  <a:srgbClr val="000000"/>
                </a:solidFill>
                <a:latin typeface="Open Sans"/>
                <a:ea typeface="Open Sans"/>
                <a:cs typeface="Open Sans"/>
                <a:sym typeface="Open Sans"/>
              </a:rPr>
              <a:t>Remain stable after hours of launch prep, rail time, heat, waiting for other launches </a:t>
            </a:r>
            <a:endParaRPr>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Restricted Materials: </a:t>
            </a:r>
            <a:r>
              <a:rPr lang="en" sz="1600">
                <a:solidFill>
                  <a:srgbClr val="000000"/>
                </a:solidFill>
                <a:latin typeface="Open Sans"/>
                <a:ea typeface="Open Sans"/>
                <a:cs typeface="Open Sans"/>
                <a:sym typeface="Open Sans"/>
              </a:rPr>
              <a:t>no lead, radioactives, “hazardous materials”, </a:t>
            </a:r>
            <a:r>
              <a:rPr lang="en" sz="1600" u="sng">
                <a:solidFill>
                  <a:srgbClr val="000000"/>
                </a:solidFill>
                <a:latin typeface="Open Sans"/>
                <a:ea typeface="Open Sans"/>
                <a:cs typeface="Open Sans"/>
                <a:sym typeface="Open Sans"/>
              </a:rPr>
              <a:t>live</a:t>
            </a:r>
            <a:r>
              <a:rPr lang="en" sz="1600">
                <a:solidFill>
                  <a:srgbClr val="000000"/>
                </a:solidFill>
                <a:latin typeface="Open Sans"/>
                <a:ea typeface="Open Sans"/>
                <a:cs typeface="Open Sans"/>
                <a:sym typeface="Open Sans"/>
              </a:rPr>
              <a:t> vertebrates</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b="1" lang="en" sz="1600">
                <a:solidFill>
                  <a:srgbClr val="000000"/>
                </a:solidFill>
                <a:latin typeface="Open Sans"/>
                <a:ea typeface="Open Sans"/>
                <a:cs typeface="Open Sans"/>
                <a:sym typeface="Open Sans"/>
              </a:rPr>
              <a:t>Rapid Results Turnaround:</a:t>
            </a:r>
            <a:r>
              <a:rPr lang="en" sz="1600">
                <a:solidFill>
                  <a:srgbClr val="000000"/>
                </a:solidFill>
                <a:latin typeface="Open Sans"/>
                <a:ea typeface="Open Sans"/>
                <a:cs typeface="Open Sans"/>
                <a:sym typeface="Open Sans"/>
              </a:rPr>
              <a:t> Delivered by noon Saturday</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lang="en" sz="1600">
                <a:solidFill>
                  <a:srgbClr val="000000"/>
                </a:solidFill>
                <a:latin typeface="Open Sans"/>
                <a:ea typeface="Open Sans"/>
                <a:cs typeface="Open Sans"/>
                <a:sym typeface="Open Sans"/>
              </a:rPr>
              <a:t>Relevant and well-designed scientific or technical objective</a:t>
            </a:r>
            <a:endParaRPr sz="1600">
              <a:solidFill>
                <a:srgbClr val="000000"/>
              </a:solidFill>
              <a:latin typeface="Open Sans"/>
              <a:ea typeface="Open Sans"/>
              <a:cs typeface="Open Sans"/>
              <a:sym typeface="Open Sans"/>
            </a:endParaRPr>
          </a:p>
          <a:p>
            <a:pPr indent="-330200" lvl="0" marL="457200" rtl="0" algn="l">
              <a:spcBef>
                <a:spcPts val="0"/>
              </a:spcBef>
              <a:spcAft>
                <a:spcPts val="0"/>
              </a:spcAft>
              <a:buClr>
                <a:srgbClr val="000000"/>
              </a:buClr>
              <a:buSzPts val="1600"/>
              <a:buFont typeface="Open Sans"/>
              <a:buChar char="●"/>
            </a:pPr>
            <a:r>
              <a:rPr i="1" lang="en" sz="1600">
                <a:solidFill>
                  <a:srgbClr val="000000"/>
                </a:solidFill>
                <a:latin typeface="Open Sans"/>
                <a:ea typeface="Open Sans"/>
                <a:cs typeface="Open Sans"/>
                <a:sym typeface="Open Sans"/>
              </a:rPr>
              <a:t>Bonus Technology Relevance Award: Robotics, AI, Infrared</a:t>
            </a:r>
            <a:endParaRPr sz="1600">
              <a:solidFill>
                <a:srgbClr val="000000"/>
              </a:solidFill>
              <a:latin typeface="Open Sans"/>
              <a:ea typeface="Open Sans"/>
              <a:cs typeface="Open Sans"/>
              <a:sym typeface="Open Sans"/>
            </a:endParaRPr>
          </a:p>
        </p:txBody>
      </p:sp>
      <p:sp>
        <p:nvSpPr>
          <p:cNvPr id="1016" name="Google Shape;1016;p8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Agenda</a:t>
            </a:r>
            <a:endParaRPr>
              <a:solidFill>
                <a:srgbClr val="AF1F39"/>
              </a:solidFill>
            </a:endParaRPr>
          </a:p>
        </p:txBody>
      </p:sp>
      <p:sp>
        <p:nvSpPr>
          <p:cNvPr id="98" name="Google Shape;98;p19"/>
          <p:cNvSpPr txBox="1"/>
          <p:nvPr>
            <p:ph idx="1" type="body"/>
          </p:nvPr>
        </p:nvSpPr>
        <p:spPr>
          <a:xfrm>
            <a:off x="311700" y="1000075"/>
            <a:ext cx="8520600" cy="3416400"/>
          </a:xfrm>
          <a:prstGeom prst="rect">
            <a:avLst/>
          </a:prstGeom>
        </p:spPr>
        <p:txBody>
          <a:bodyPr anchorCtr="0" anchor="t" bIns="91425" lIns="91425" spcFirstLastPara="1" rIns="91425" wrap="square" tIns="91425">
            <a:normAutofit/>
          </a:bodyPr>
          <a:lstStyle/>
          <a:p>
            <a:pPr indent="-381000" lvl="0" marL="457200" rtl="0" algn="l">
              <a:lnSpc>
                <a:spcPct val="150000"/>
              </a:lnSpc>
              <a:spcBef>
                <a:spcPts val="0"/>
              </a:spcBef>
              <a:spcAft>
                <a:spcPts val="0"/>
              </a:spcAft>
              <a:buClr>
                <a:srgbClr val="000000"/>
              </a:buClr>
              <a:buSzPts val="2400"/>
              <a:buChar char="●"/>
            </a:pPr>
            <a:r>
              <a:rPr lang="en" sz="2400">
                <a:solidFill>
                  <a:srgbClr val="000000"/>
                </a:solidFill>
              </a:rPr>
              <a:t>Structures Overview</a:t>
            </a:r>
            <a:endParaRPr sz="2400">
              <a:solidFill>
                <a:srgbClr val="000000"/>
              </a:solidFill>
            </a:endParaRPr>
          </a:p>
          <a:p>
            <a:pPr indent="-381000" lvl="0" marL="457200" rtl="0" algn="l">
              <a:lnSpc>
                <a:spcPct val="150000"/>
              </a:lnSpc>
              <a:spcBef>
                <a:spcPts val="0"/>
              </a:spcBef>
              <a:spcAft>
                <a:spcPts val="0"/>
              </a:spcAft>
              <a:buClr>
                <a:srgbClr val="000000"/>
              </a:buClr>
              <a:buSzPts val="2400"/>
              <a:buChar char="●"/>
            </a:pPr>
            <a:r>
              <a:rPr lang="en" sz="2400">
                <a:solidFill>
                  <a:srgbClr val="000000"/>
                </a:solidFill>
              </a:rPr>
              <a:t>Recovery Overview</a:t>
            </a:r>
            <a:endParaRPr sz="2400">
              <a:solidFill>
                <a:srgbClr val="000000"/>
              </a:solidFill>
            </a:endParaRPr>
          </a:p>
          <a:p>
            <a:pPr indent="-381000" lvl="0" marL="457200" rtl="0" algn="l">
              <a:lnSpc>
                <a:spcPct val="150000"/>
              </a:lnSpc>
              <a:spcBef>
                <a:spcPts val="0"/>
              </a:spcBef>
              <a:spcAft>
                <a:spcPts val="0"/>
              </a:spcAft>
              <a:buClr>
                <a:srgbClr val="000000"/>
              </a:buClr>
              <a:buSzPts val="2400"/>
              <a:buChar char="●"/>
            </a:pPr>
            <a:r>
              <a:rPr lang="en" sz="2400">
                <a:solidFill>
                  <a:srgbClr val="000000"/>
                </a:solidFill>
              </a:rPr>
              <a:t>Aerodynamics Overview</a:t>
            </a:r>
            <a:endParaRPr sz="2400">
              <a:solidFill>
                <a:srgbClr val="000000"/>
              </a:solidFill>
            </a:endParaRPr>
          </a:p>
          <a:p>
            <a:pPr indent="-381000" lvl="0" marL="457200" rtl="0" algn="l">
              <a:lnSpc>
                <a:spcPct val="150000"/>
              </a:lnSpc>
              <a:spcBef>
                <a:spcPts val="0"/>
              </a:spcBef>
              <a:spcAft>
                <a:spcPts val="0"/>
              </a:spcAft>
              <a:buClr>
                <a:srgbClr val="000000"/>
              </a:buClr>
              <a:buSzPts val="2400"/>
              <a:buChar char="●"/>
            </a:pPr>
            <a:r>
              <a:rPr lang="en" sz="2400">
                <a:solidFill>
                  <a:srgbClr val="000000"/>
                </a:solidFill>
              </a:rPr>
              <a:t>Air Brakes Overview</a:t>
            </a:r>
            <a:endParaRPr sz="2400">
              <a:solidFill>
                <a:srgbClr val="000000"/>
              </a:solidFill>
            </a:endParaRPr>
          </a:p>
          <a:p>
            <a:pPr indent="-381000" lvl="0" marL="457200" rtl="0" algn="l">
              <a:lnSpc>
                <a:spcPct val="150000"/>
              </a:lnSpc>
              <a:spcBef>
                <a:spcPts val="0"/>
              </a:spcBef>
              <a:spcAft>
                <a:spcPts val="0"/>
              </a:spcAft>
              <a:buClr>
                <a:srgbClr val="000000"/>
              </a:buClr>
              <a:buSzPts val="2400"/>
              <a:buChar char="●"/>
            </a:pPr>
            <a:r>
              <a:rPr lang="en" sz="2400">
                <a:solidFill>
                  <a:srgbClr val="000000"/>
                </a:solidFill>
              </a:rPr>
              <a:t>Payload Overview</a:t>
            </a:r>
            <a:endParaRPr sz="2400">
              <a:solidFill>
                <a:srgbClr val="000000"/>
              </a:solidFill>
            </a:endParaRPr>
          </a:p>
          <a:p>
            <a:pPr indent="-381000" lvl="0" marL="457200" rtl="0" algn="l">
              <a:lnSpc>
                <a:spcPct val="150000"/>
              </a:lnSpc>
              <a:spcBef>
                <a:spcPts val="0"/>
              </a:spcBef>
              <a:spcAft>
                <a:spcPts val="0"/>
              </a:spcAft>
              <a:buClr>
                <a:srgbClr val="000000"/>
              </a:buClr>
              <a:buSzPts val="2400"/>
              <a:buChar char="●"/>
            </a:pPr>
            <a:r>
              <a:rPr lang="en" sz="2400">
                <a:solidFill>
                  <a:srgbClr val="000000"/>
                </a:solidFill>
              </a:rPr>
              <a:t>Aeroshells Overview</a:t>
            </a:r>
            <a:endParaRPr sz="2400">
              <a:solidFill>
                <a:srgbClr val="000000"/>
              </a:solidFill>
            </a:endParaRPr>
          </a:p>
        </p:txBody>
      </p:sp>
      <p:sp>
        <p:nvSpPr>
          <p:cNvPr id="99" name="Google Shape;99;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0" name="Shape 1020"/>
        <p:cNvGrpSpPr/>
        <p:nvPr/>
      </p:nvGrpSpPr>
      <p:grpSpPr>
        <a:xfrm>
          <a:off x="0" y="0"/>
          <a:ext cx="0" cy="0"/>
          <a:chOff x="0" y="0"/>
          <a:chExt cx="0" cy="0"/>
        </a:xfrm>
      </p:grpSpPr>
      <p:sp>
        <p:nvSpPr>
          <p:cNvPr id="1021" name="Google Shape;1021;p8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Payload Overview: Cyclops</a:t>
            </a:r>
            <a:endParaRPr b="1">
              <a:solidFill>
                <a:srgbClr val="AF1F39"/>
              </a:solidFill>
              <a:latin typeface="Helvetica Neue"/>
              <a:ea typeface="Helvetica Neue"/>
              <a:cs typeface="Helvetica Neue"/>
              <a:sym typeface="Helvetica Neue"/>
            </a:endParaRPr>
          </a:p>
        </p:txBody>
      </p:sp>
      <p:sp>
        <p:nvSpPr>
          <p:cNvPr id="1022" name="Google Shape;1022;p82"/>
          <p:cNvSpPr txBox="1"/>
          <p:nvPr>
            <p:ph idx="1" type="body"/>
          </p:nvPr>
        </p:nvSpPr>
        <p:spPr>
          <a:xfrm>
            <a:off x="311700" y="1034625"/>
            <a:ext cx="8736300" cy="33492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Clr>
                <a:schemeClr val="dk1"/>
              </a:buClr>
              <a:buSzPts val="1700"/>
              <a:buFont typeface="Open Sans"/>
              <a:buChar char="●"/>
            </a:pPr>
            <a:r>
              <a:rPr b="1" lang="en" sz="1700">
                <a:solidFill>
                  <a:schemeClr val="dk1"/>
                </a:solidFill>
                <a:latin typeface="Open Sans"/>
                <a:ea typeface="Open Sans"/>
                <a:cs typeface="Open Sans"/>
                <a:sym typeface="Open Sans"/>
              </a:rPr>
              <a:t>Goal: </a:t>
            </a:r>
            <a:r>
              <a:rPr lang="en" sz="1700">
                <a:solidFill>
                  <a:schemeClr val="dk1"/>
                </a:solidFill>
                <a:latin typeface="Open Sans"/>
                <a:ea typeface="Open Sans"/>
                <a:cs typeface="Open Sans"/>
                <a:sym typeface="Open Sans"/>
              </a:rPr>
              <a:t>Investigate biomechanical effects of hypergravity on the </a:t>
            </a:r>
            <a:r>
              <a:rPr b="1" lang="en" sz="1700">
                <a:solidFill>
                  <a:srgbClr val="FF0000"/>
                </a:solidFill>
                <a:latin typeface="Open Sans"/>
                <a:ea typeface="Open Sans"/>
                <a:cs typeface="Open Sans"/>
                <a:sym typeface="Open Sans"/>
              </a:rPr>
              <a:t>SANS</a:t>
            </a:r>
            <a:r>
              <a:rPr lang="en" sz="1700">
                <a:solidFill>
                  <a:schemeClr val="dk1"/>
                </a:solidFill>
                <a:latin typeface="Open Sans"/>
                <a:ea typeface="Open Sans"/>
                <a:cs typeface="Open Sans"/>
                <a:sym typeface="Open Sans"/>
              </a:rPr>
              <a:t> symptom of </a:t>
            </a:r>
            <a:r>
              <a:rPr b="1" i="1" lang="en" sz="1700">
                <a:solidFill>
                  <a:srgbClr val="FF0000"/>
                </a:solidFill>
                <a:latin typeface="Open Sans"/>
                <a:ea typeface="Open Sans"/>
                <a:cs typeface="Open Sans"/>
                <a:sym typeface="Open Sans"/>
              </a:rPr>
              <a:t>hyperopic globe flattening</a:t>
            </a:r>
            <a:r>
              <a:rPr lang="en" sz="1700">
                <a:solidFill>
                  <a:schemeClr val="dk1"/>
                </a:solidFill>
                <a:latin typeface="Open Sans"/>
                <a:ea typeface="Open Sans"/>
                <a:cs typeface="Open Sans"/>
                <a:sym typeface="Open Sans"/>
              </a:rPr>
              <a:t> of an in-vitro </a:t>
            </a:r>
            <a:r>
              <a:rPr i="1" lang="en" sz="1700">
                <a:solidFill>
                  <a:schemeClr val="dk1"/>
                </a:solidFill>
                <a:latin typeface="Open Sans"/>
                <a:ea typeface="Open Sans"/>
                <a:cs typeface="Open Sans"/>
                <a:sym typeface="Open Sans"/>
              </a:rPr>
              <a:t>B. taurus</a:t>
            </a:r>
            <a:r>
              <a:rPr lang="en" sz="1700">
                <a:solidFill>
                  <a:schemeClr val="dk1"/>
                </a:solidFill>
                <a:latin typeface="Open Sans"/>
                <a:ea typeface="Open Sans"/>
                <a:cs typeface="Open Sans"/>
                <a:sym typeface="Open Sans"/>
              </a:rPr>
              <a:t> ocular specimen</a:t>
            </a:r>
            <a:endParaRPr sz="1700">
              <a:solidFill>
                <a:schemeClr val="dk1"/>
              </a:solidFill>
              <a:latin typeface="Open Sans"/>
              <a:ea typeface="Open Sans"/>
              <a:cs typeface="Open Sans"/>
              <a:sym typeface="Open Sans"/>
            </a:endParaRPr>
          </a:p>
        </p:txBody>
      </p:sp>
      <p:sp>
        <p:nvSpPr>
          <p:cNvPr id="1023" name="Google Shape;1023;p8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24" name="Google Shape;1024;p82"/>
          <p:cNvPicPr preferRelativeResize="0"/>
          <p:nvPr/>
        </p:nvPicPr>
        <p:blipFill>
          <a:blip r:embed="rId3">
            <a:alphaModFix/>
          </a:blip>
          <a:stretch>
            <a:fillRect/>
          </a:stretch>
        </p:blipFill>
        <p:spPr>
          <a:xfrm>
            <a:off x="4610800" y="438738"/>
            <a:ext cx="548700" cy="585274"/>
          </a:xfrm>
          <a:prstGeom prst="rect">
            <a:avLst/>
          </a:prstGeom>
          <a:noFill/>
          <a:ln>
            <a:noFill/>
          </a:ln>
        </p:spPr>
      </p:pic>
      <p:pic>
        <p:nvPicPr>
          <p:cNvPr id="1025" name="Google Shape;1025;p82"/>
          <p:cNvPicPr preferRelativeResize="0"/>
          <p:nvPr/>
        </p:nvPicPr>
        <p:blipFill>
          <a:blip r:embed="rId4">
            <a:alphaModFix/>
          </a:blip>
          <a:stretch>
            <a:fillRect/>
          </a:stretch>
        </p:blipFill>
        <p:spPr>
          <a:xfrm>
            <a:off x="1477875" y="2370075"/>
            <a:ext cx="6327600" cy="1675225"/>
          </a:xfrm>
          <a:prstGeom prst="rect">
            <a:avLst/>
          </a:prstGeom>
          <a:noFill/>
          <a:ln>
            <a:noFill/>
          </a:ln>
        </p:spPr>
      </p:pic>
      <p:sp>
        <p:nvSpPr>
          <p:cNvPr id="1026" name="Google Shape;1026;p82"/>
          <p:cNvSpPr txBox="1"/>
          <p:nvPr/>
        </p:nvSpPr>
        <p:spPr>
          <a:xfrm>
            <a:off x="1947750" y="4045300"/>
            <a:ext cx="52485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1. Schematic of hyperopic globe flattening to be measured with Cyclops. Adapted from Velez et al., 2017.</a:t>
            </a:r>
            <a:endParaRPr>
              <a:latin typeface="Open Sans"/>
              <a:ea typeface="Open Sans"/>
              <a:cs typeface="Open Sans"/>
              <a:sym typeface="Open Sans"/>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0" name="Shape 1030"/>
        <p:cNvGrpSpPr/>
        <p:nvPr/>
      </p:nvGrpSpPr>
      <p:grpSpPr>
        <a:xfrm>
          <a:off x="0" y="0"/>
          <a:ext cx="0" cy="0"/>
          <a:chOff x="0" y="0"/>
          <a:chExt cx="0" cy="0"/>
        </a:xfrm>
      </p:grpSpPr>
      <p:sp>
        <p:nvSpPr>
          <p:cNvPr id="1031" name="Google Shape;1031;p8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Payload Overview: Cyclops</a:t>
            </a:r>
            <a:endParaRPr b="1">
              <a:solidFill>
                <a:srgbClr val="AF1F39"/>
              </a:solidFill>
              <a:latin typeface="Helvetica Neue"/>
              <a:ea typeface="Helvetica Neue"/>
              <a:cs typeface="Helvetica Neue"/>
              <a:sym typeface="Helvetica Neue"/>
            </a:endParaRPr>
          </a:p>
        </p:txBody>
      </p:sp>
      <p:sp>
        <p:nvSpPr>
          <p:cNvPr id="1032" name="Google Shape;1032;p83"/>
          <p:cNvSpPr txBox="1"/>
          <p:nvPr>
            <p:ph idx="1" type="body"/>
          </p:nvPr>
        </p:nvSpPr>
        <p:spPr>
          <a:xfrm>
            <a:off x="311700" y="1034625"/>
            <a:ext cx="8736300" cy="3349200"/>
          </a:xfrm>
          <a:prstGeom prst="rect">
            <a:avLst/>
          </a:prstGeom>
        </p:spPr>
        <p:txBody>
          <a:bodyPr anchorCtr="0" anchor="t" bIns="91425" lIns="91425" spcFirstLastPara="1" rIns="91425" wrap="square" tIns="91425">
            <a:normAutofit fontScale="85000" lnSpcReduction="10000"/>
          </a:bodyPr>
          <a:lstStyle/>
          <a:p>
            <a:pPr indent="-336550" lvl="0" marL="457200" rtl="0" algn="l">
              <a:spcBef>
                <a:spcPts val="0"/>
              </a:spcBef>
              <a:spcAft>
                <a:spcPts val="0"/>
              </a:spcAft>
              <a:buClr>
                <a:srgbClr val="000000"/>
              </a:buClr>
              <a:buSzPct val="100000"/>
              <a:buFont typeface="Open Sans"/>
              <a:buChar char="●"/>
            </a:pPr>
            <a:r>
              <a:rPr b="1" lang="en" sz="2000">
                <a:solidFill>
                  <a:srgbClr val="000000"/>
                </a:solidFill>
                <a:latin typeface="Open Sans"/>
                <a:ea typeface="Open Sans"/>
                <a:cs typeface="Open Sans"/>
                <a:sym typeface="Open Sans"/>
              </a:rPr>
              <a:t>G</a:t>
            </a:r>
            <a:r>
              <a:rPr b="1" lang="en">
                <a:solidFill>
                  <a:srgbClr val="000000"/>
                </a:solidFill>
                <a:latin typeface="Open Sans"/>
                <a:ea typeface="Open Sans"/>
                <a:cs typeface="Open Sans"/>
                <a:sym typeface="Open Sans"/>
              </a:rPr>
              <a:t>oal</a:t>
            </a:r>
            <a:r>
              <a:rPr b="1" lang="en" sz="2000">
                <a:solidFill>
                  <a:srgbClr val="000000"/>
                </a:solidFill>
                <a:latin typeface="Open Sans"/>
                <a:ea typeface="Open Sans"/>
                <a:cs typeface="Open Sans"/>
                <a:sym typeface="Open Sans"/>
              </a:rPr>
              <a:t>: </a:t>
            </a:r>
            <a:r>
              <a:rPr lang="en" sz="2000">
                <a:solidFill>
                  <a:srgbClr val="000000"/>
                </a:solidFill>
                <a:latin typeface="Open Sans"/>
                <a:ea typeface="Open Sans"/>
                <a:cs typeface="Open Sans"/>
                <a:sym typeface="Open Sans"/>
              </a:rPr>
              <a:t>Investigate biomechanical effects of hypergravity on the SANS symptom of </a:t>
            </a:r>
            <a:r>
              <a:rPr i="1" lang="en" sz="2000">
                <a:solidFill>
                  <a:srgbClr val="000000"/>
                </a:solidFill>
                <a:latin typeface="Open Sans"/>
                <a:ea typeface="Open Sans"/>
                <a:cs typeface="Open Sans"/>
                <a:sym typeface="Open Sans"/>
              </a:rPr>
              <a:t>hyperopic globe flattening</a:t>
            </a:r>
            <a:r>
              <a:rPr lang="en" sz="2000">
                <a:solidFill>
                  <a:srgbClr val="000000"/>
                </a:solidFill>
                <a:latin typeface="Open Sans"/>
                <a:ea typeface="Open Sans"/>
                <a:cs typeface="Open Sans"/>
                <a:sym typeface="Open Sans"/>
              </a:rPr>
              <a:t> of an in-vitro </a:t>
            </a:r>
            <a:r>
              <a:rPr i="1" lang="en" sz="2000">
                <a:solidFill>
                  <a:srgbClr val="000000"/>
                </a:solidFill>
                <a:latin typeface="Open Sans"/>
                <a:ea typeface="Open Sans"/>
                <a:cs typeface="Open Sans"/>
                <a:sym typeface="Open Sans"/>
              </a:rPr>
              <a:t>B. taurus</a:t>
            </a:r>
            <a:r>
              <a:rPr lang="en" sz="2000">
                <a:solidFill>
                  <a:srgbClr val="000000"/>
                </a:solidFill>
                <a:latin typeface="Open Sans"/>
                <a:ea typeface="Open Sans"/>
                <a:cs typeface="Open Sans"/>
                <a:sym typeface="Open Sans"/>
              </a:rPr>
              <a:t> ocular specimen</a:t>
            </a:r>
            <a:endParaRPr sz="2000">
              <a:solidFill>
                <a:srgbClr val="000000"/>
              </a:solidFill>
              <a:latin typeface="Open Sans"/>
              <a:ea typeface="Open Sans"/>
              <a:cs typeface="Open Sans"/>
              <a:sym typeface="Open Sans"/>
            </a:endParaRPr>
          </a:p>
          <a:p>
            <a:pPr indent="0" lvl="0" marL="0" rtl="0" algn="l">
              <a:spcBef>
                <a:spcPts val="0"/>
              </a:spcBef>
              <a:spcAft>
                <a:spcPts val="0"/>
              </a:spcAft>
              <a:buNone/>
            </a:pPr>
            <a:r>
              <a:t/>
            </a:r>
            <a:endParaRPr>
              <a:solidFill>
                <a:srgbClr val="000000"/>
              </a:solidFill>
              <a:latin typeface="Open Sans"/>
              <a:ea typeface="Open Sans"/>
              <a:cs typeface="Open Sans"/>
              <a:sym typeface="Open Sans"/>
            </a:endParaRPr>
          </a:p>
          <a:p>
            <a:pPr indent="-336550" lvl="0" marL="457200" rtl="0" algn="l">
              <a:spcBef>
                <a:spcPts val="0"/>
              </a:spcBef>
              <a:spcAft>
                <a:spcPts val="0"/>
              </a:spcAft>
              <a:buClr>
                <a:schemeClr val="dk1"/>
              </a:buClr>
              <a:buSzPct val="100000"/>
              <a:buFont typeface="Open Sans"/>
              <a:buChar char="●"/>
            </a:pPr>
            <a:r>
              <a:rPr b="1" lang="en">
                <a:solidFill>
                  <a:schemeClr val="dk1"/>
                </a:solidFill>
                <a:latin typeface="Open Sans"/>
                <a:ea typeface="Open Sans"/>
                <a:cs typeface="Open Sans"/>
                <a:sym typeface="Open Sans"/>
              </a:rPr>
              <a:t>Scientific Motivation:</a:t>
            </a:r>
            <a:endParaRPr b="1">
              <a:solidFill>
                <a:schemeClr val="dk1"/>
              </a:solidFill>
              <a:latin typeface="Open Sans"/>
              <a:ea typeface="Open Sans"/>
              <a:cs typeface="Open Sans"/>
              <a:sym typeface="Open Sans"/>
            </a:endParaRPr>
          </a:p>
          <a:p>
            <a:pPr indent="-336550" lvl="1" marL="914400" rtl="0" algn="l">
              <a:spcBef>
                <a:spcPts val="0"/>
              </a:spcBef>
              <a:spcAft>
                <a:spcPts val="0"/>
              </a:spcAft>
              <a:buClr>
                <a:srgbClr val="AF1F39"/>
              </a:buClr>
              <a:buSzPct val="100000"/>
              <a:buChar char="○"/>
            </a:pPr>
            <a:r>
              <a:rPr b="1" lang="en" sz="2000" u="sng">
                <a:solidFill>
                  <a:srgbClr val="AF1F39"/>
                </a:solidFill>
              </a:rPr>
              <a:t>Studying launch conditions is difficult (invasive, inconvenient)</a:t>
            </a:r>
            <a:endParaRPr b="1" sz="2000" u="sng">
              <a:solidFill>
                <a:srgbClr val="AF1F39"/>
              </a:solidFill>
            </a:endParaRPr>
          </a:p>
          <a:p>
            <a:pPr indent="-336550" lvl="1" marL="914400" rtl="0" algn="l">
              <a:spcBef>
                <a:spcPts val="0"/>
              </a:spcBef>
              <a:spcAft>
                <a:spcPts val="0"/>
              </a:spcAft>
              <a:buClr>
                <a:schemeClr val="dk1"/>
              </a:buClr>
              <a:buSzPct val="100000"/>
              <a:buChar char="○"/>
            </a:pPr>
            <a:r>
              <a:rPr lang="en" sz="2000">
                <a:solidFill>
                  <a:schemeClr val="dk1"/>
                </a:solidFill>
              </a:rPr>
              <a:t>SANS affects </a:t>
            </a:r>
            <a:r>
              <a:rPr b="1" lang="en" sz="2000">
                <a:solidFill>
                  <a:schemeClr val="dk1"/>
                </a:solidFill>
              </a:rPr>
              <a:t>up to 75% of astronauts</a:t>
            </a:r>
            <a:r>
              <a:rPr lang="en" sz="2000">
                <a:solidFill>
                  <a:schemeClr val="dk1"/>
                </a:solidFill>
              </a:rPr>
              <a:t> (long-term post-flight)</a:t>
            </a:r>
            <a:endParaRPr sz="2000">
              <a:solidFill>
                <a:schemeClr val="dk1"/>
              </a:solidFill>
            </a:endParaRPr>
          </a:p>
          <a:p>
            <a:pPr indent="-336550" lvl="1" marL="914400" rtl="0" algn="l">
              <a:spcBef>
                <a:spcPts val="0"/>
              </a:spcBef>
              <a:spcAft>
                <a:spcPts val="0"/>
              </a:spcAft>
              <a:buClr>
                <a:schemeClr val="dk1"/>
              </a:buClr>
              <a:buSzPct val="100000"/>
              <a:buChar char="○"/>
            </a:pPr>
            <a:r>
              <a:rPr lang="en" sz="2000">
                <a:solidFill>
                  <a:schemeClr val="dk1"/>
                </a:solidFill>
              </a:rPr>
              <a:t>NASA science priority for future spaceflight</a:t>
            </a:r>
            <a:endParaRPr sz="2000">
              <a:solidFill>
                <a:schemeClr val="dk1"/>
              </a:solidFill>
            </a:endParaRPr>
          </a:p>
          <a:p>
            <a:pPr indent="-336550" lvl="1" marL="914400" rtl="0" algn="l">
              <a:spcBef>
                <a:spcPts val="0"/>
              </a:spcBef>
              <a:spcAft>
                <a:spcPts val="0"/>
              </a:spcAft>
              <a:buClr>
                <a:schemeClr val="dk1"/>
              </a:buClr>
              <a:buSzPct val="100000"/>
              <a:buChar char="○"/>
            </a:pPr>
            <a:r>
              <a:rPr lang="en" sz="2000">
                <a:solidFill>
                  <a:schemeClr val="dk1"/>
                </a:solidFill>
              </a:rPr>
              <a:t>Hypothesis in literature that elastic properties of eye contribute to SANS (would be affected significantly by launch)</a:t>
            </a:r>
            <a:endParaRPr sz="2000">
              <a:solidFill>
                <a:schemeClr val="dk1"/>
              </a:solidFill>
            </a:endParaRPr>
          </a:p>
          <a:p>
            <a:pPr indent="0" lvl="0" marL="0" rtl="0" algn="l">
              <a:spcBef>
                <a:spcPts val="0"/>
              </a:spcBef>
              <a:spcAft>
                <a:spcPts val="0"/>
              </a:spcAft>
              <a:buNone/>
            </a:pPr>
            <a:r>
              <a:t/>
            </a:r>
            <a:endParaRPr sz="2000">
              <a:solidFill>
                <a:schemeClr val="dk1"/>
              </a:solidFill>
            </a:endParaRPr>
          </a:p>
          <a:p>
            <a:pPr indent="-336550" lvl="0" marL="457200" rtl="0" algn="l">
              <a:spcBef>
                <a:spcPts val="0"/>
              </a:spcBef>
              <a:spcAft>
                <a:spcPts val="0"/>
              </a:spcAft>
              <a:buClr>
                <a:srgbClr val="000000"/>
              </a:buClr>
              <a:buSzPct val="100000"/>
              <a:buFont typeface="Open Sans"/>
              <a:buChar char="●"/>
            </a:pPr>
            <a:r>
              <a:rPr b="1" lang="en" sz="2000">
                <a:solidFill>
                  <a:srgbClr val="000000"/>
                </a:solidFill>
                <a:latin typeface="Open Sans"/>
                <a:ea typeface="Open Sans"/>
                <a:cs typeface="Open Sans"/>
                <a:sym typeface="Open Sans"/>
              </a:rPr>
              <a:t>D</a:t>
            </a:r>
            <a:r>
              <a:rPr b="1" lang="en">
                <a:solidFill>
                  <a:srgbClr val="000000"/>
                </a:solidFill>
                <a:latin typeface="Open Sans"/>
                <a:ea typeface="Open Sans"/>
                <a:cs typeface="Open Sans"/>
                <a:sym typeface="Open Sans"/>
              </a:rPr>
              <a:t>ata</a:t>
            </a:r>
            <a:r>
              <a:rPr b="1" lang="en" sz="2000">
                <a:solidFill>
                  <a:srgbClr val="000000"/>
                </a:solidFill>
                <a:latin typeface="Open Sans"/>
                <a:ea typeface="Open Sans"/>
                <a:cs typeface="Open Sans"/>
                <a:sym typeface="Open Sans"/>
              </a:rPr>
              <a:t>: </a:t>
            </a:r>
            <a:r>
              <a:rPr lang="en" sz="2000">
                <a:solidFill>
                  <a:srgbClr val="000000"/>
                </a:solidFill>
                <a:latin typeface="Open Sans"/>
                <a:ea typeface="Open Sans"/>
                <a:cs typeface="Open Sans"/>
                <a:sym typeface="Open Sans"/>
              </a:rPr>
              <a:t>axial length (</a:t>
            </a:r>
            <a:r>
              <a:rPr lang="en">
                <a:solidFill>
                  <a:srgbClr val="000000"/>
                </a:solidFill>
                <a:latin typeface="Open Sans"/>
                <a:ea typeface="Open Sans"/>
                <a:cs typeface="Open Sans"/>
                <a:sym typeface="Open Sans"/>
              </a:rPr>
              <a:t>flight imaging</a:t>
            </a:r>
            <a:r>
              <a:rPr lang="en" sz="2000">
                <a:solidFill>
                  <a:srgbClr val="000000"/>
                </a:solidFill>
                <a:latin typeface="Open Sans"/>
                <a:ea typeface="Open Sans"/>
                <a:cs typeface="Open Sans"/>
                <a:sym typeface="Open Sans"/>
              </a:rPr>
              <a:t>) as a function of (gravitational) acceleration</a:t>
            </a:r>
            <a:endParaRPr sz="2000">
              <a:solidFill>
                <a:srgbClr val="000000"/>
              </a:solidFill>
              <a:latin typeface="Open Sans"/>
              <a:ea typeface="Open Sans"/>
              <a:cs typeface="Open Sans"/>
              <a:sym typeface="Open Sans"/>
            </a:endParaRPr>
          </a:p>
        </p:txBody>
      </p:sp>
      <p:sp>
        <p:nvSpPr>
          <p:cNvPr id="1033" name="Google Shape;1033;p8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34" name="Google Shape;1034;p83"/>
          <p:cNvPicPr preferRelativeResize="0"/>
          <p:nvPr/>
        </p:nvPicPr>
        <p:blipFill>
          <a:blip r:embed="rId3">
            <a:alphaModFix/>
          </a:blip>
          <a:stretch>
            <a:fillRect/>
          </a:stretch>
        </p:blipFill>
        <p:spPr>
          <a:xfrm>
            <a:off x="4610800" y="438738"/>
            <a:ext cx="548700" cy="585274"/>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8" name="Shape 1038"/>
        <p:cNvGrpSpPr/>
        <p:nvPr/>
      </p:nvGrpSpPr>
      <p:grpSpPr>
        <a:xfrm>
          <a:off x="0" y="0"/>
          <a:ext cx="0" cy="0"/>
          <a:chOff x="0" y="0"/>
          <a:chExt cx="0" cy="0"/>
        </a:xfrm>
      </p:grpSpPr>
      <p:sp>
        <p:nvSpPr>
          <p:cNvPr id="1039" name="Google Shape;1039;p8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Payload Assembly (outer view) </a:t>
            </a:r>
            <a:endParaRPr>
              <a:solidFill>
                <a:srgbClr val="AF1F39"/>
              </a:solidFill>
            </a:endParaRPr>
          </a:p>
        </p:txBody>
      </p:sp>
      <p:sp>
        <p:nvSpPr>
          <p:cNvPr id="1040" name="Google Shape;1040;p84"/>
          <p:cNvSpPr txBox="1"/>
          <p:nvPr/>
        </p:nvSpPr>
        <p:spPr>
          <a:xfrm>
            <a:off x="1524000" y="4089425"/>
            <a:ext cx="253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2. Isometric view of payload assembly featuring bulkheads on top and bottom and outer 3U holder in between</a:t>
            </a:r>
            <a:endParaRPr>
              <a:latin typeface="Open Sans"/>
              <a:ea typeface="Open Sans"/>
              <a:cs typeface="Open Sans"/>
              <a:sym typeface="Open Sans"/>
            </a:endParaRPr>
          </a:p>
        </p:txBody>
      </p:sp>
      <p:sp>
        <p:nvSpPr>
          <p:cNvPr id="1041" name="Google Shape;1041;p84"/>
          <p:cNvSpPr txBox="1"/>
          <p:nvPr/>
        </p:nvSpPr>
        <p:spPr>
          <a:xfrm>
            <a:off x="4824738" y="4089425"/>
            <a:ext cx="31347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3. Side view of payload assembly featuring bulkheads on top and bottom and outer 3U holder in between</a:t>
            </a:r>
            <a:endParaRPr>
              <a:latin typeface="Open Sans"/>
              <a:ea typeface="Open Sans"/>
              <a:cs typeface="Open Sans"/>
              <a:sym typeface="Open Sans"/>
            </a:endParaRPr>
          </a:p>
        </p:txBody>
      </p:sp>
      <p:sp>
        <p:nvSpPr>
          <p:cNvPr id="1042" name="Google Shape;1042;p8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043" name="Google Shape;1043;p84"/>
          <p:cNvSpPr txBox="1"/>
          <p:nvPr/>
        </p:nvSpPr>
        <p:spPr>
          <a:xfrm>
            <a:off x="1524000" y="664375"/>
            <a:ext cx="57753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solidFill>
                <a:schemeClr val="dk2"/>
              </a:solidFill>
              <a:latin typeface="Open Sans Medium"/>
              <a:ea typeface="Open Sans Medium"/>
              <a:cs typeface="Open Sans Medium"/>
              <a:sym typeface="Open Sans Medium"/>
            </a:endParaRPr>
          </a:p>
        </p:txBody>
      </p:sp>
      <p:pic>
        <p:nvPicPr>
          <p:cNvPr id="1044" name="Google Shape;1044;p84"/>
          <p:cNvPicPr preferRelativeResize="0"/>
          <p:nvPr/>
        </p:nvPicPr>
        <p:blipFill rotWithShape="1">
          <a:blip r:embed="rId3">
            <a:alphaModFix/>
          </a:blip>
          <a:srcRect b="6478" l="0" r="0" t="4035"/>
          <a:stretch/>
        </p:blipFill>
        <p:spPr>
          <a:xfrm>
            <a:off x="1403199" y="979130"/>
            <a:ext cx="2538300" cy="3167045"/>
          </a:xfrm>
          <a:prstGeom prst="rect">
            <a:avLst/>
          </a:prstGeom>
          <a:noFill/>
          <a:ln>
            <a:noFill/>
          </a:ln>
        </p:spPr>
      </p:pic>
      <p:pic>
        <p:nvPicPr>
          <p:cNvPr id="1045" name="Google Shape;1045;p84"/>
          <p:cNvPicPr preferRelativeResize="0"/>
          <p:nvPr/>
        </p:nvPicPr>
        <p:blipFill>
          <a:blip r:embed="rId4">
            <a:alphaModFix/>
          </a:blip>
          <a:stretch>
            <a:fillRect/>
          </a:stretch>
        </p:blipFill>
        <p:spPr>
          <a:xfrm>
            <a:off x="5537830" y="1132650"/>
            <a:ext cx="1708550" cy="2994251"/>
          </a:xfrm>
          <a:prstGeom prst="rect">
            <a:avLst/>
          </a:prstGeom>
          <a:noFill/>
          <a:ln>
            <a:noFill/>
          </a:ln>
        </p:spPr>
      </p:pic>
      <p:cxnSp>
        <p:nvCxnSpPr>
          <p:cNvPr id="1046" name="Google Shape;1046;p84"/>
          <p:cNvCxnSpPr/>
          <p:nvPr/>
        </p:nvCxnSpPr>
        <p:spPr>
          <a:xfrm>
            <a:off x="5781100" y="1357800"/>
            <a:ext cx="600" cy="2530800"/>
          </a:xfrm>
          <a:prstGeom prst="straightConnector1">
            <a:avLst/>
          </a:prstGeom>
          <a:noFill/>
          <a:ln cap="flat" cmpd="sng" w="28575">
            <a:solidFill>
              <a:srgbClr val="FF0000"/>
            </a:solidFill>
            <a:prstDash val="solid"/>
            <a:round/>
            <a:headEnd len="med" w="med" type="none"/>
            <a:tailEnd len="med" w="med" type="none"/>
          </a:ln>
        </p:spPr>
      </p:cxnSp>
      <p:cxnSp>
        <p:nvCxnSpPr>
          <p:cNvPr id="1047" name="Google Shape;1047;p84"/>
          <p:cNvCxnSpPr/>
          <p:nvPr/>
        </p:nvCxnSpPr>
        <p:spPr>
          <a:xfrm flipH="1" rot="10800000">
            <a:off x="5740900" y="3874925"/>
            <a:ext cx="81000" cy="600"/>
          </a:xfrm>
          <a:prstGeom prst="straightConnector1">
            <a:avLst/>
          </a:prstGeom>
          <a:noFill/>
          <a:ln cap="flat" cmpd="sng" w="28575">
            <a:solidFill>
              <a:srgbClr val="FF0000"/>
            </a:solidFill>
            <a:prstDash val="solid"/>
            <a:round/>
            <a:headEnd len="med" w="med" type="none"/>
            <a:tailEnd len="med" w="med" type="none"/>
          </a:ln>
        </p:spPr>
      </p:cxnSp>
      <p:cxnSp>
        <p:nvCxnSpPr>
          <p:cNvPr id="1048" name="Google Shape;1048;p84"/>
          <p:cNvCxnSpPr/>
          <p:nvPr/>
        </p:nvCxnSpPr>
        <p:spPr>
          <a:xfrm flipH="1" rot="10800000">
            <a:off x="5740900" y="1364375"/>
            <a:ext cx="81000" cy="600"/>
          </a:xfrm>
          <a:prstGeom prst="straightConnector1">
            <a:avLst/>
          </a:prstGeom>
          <a:noFill/>
          <a:ln cap="flat" cmpd="sng" w="28575">
            <a:solidFill>
              <a:srgbClr val="FF0000"/>
            </a:solidFill>
            <a:prstDash val="solid"/>
            <a:round/>
            <a:headEnd len="med" w="med" type="none"/>
            <a:tailEnd len="med" w="med" type="none"/>
          </a:ln>
        </p:spPr>
      </p:cxnSp>
      <p:sp>
        <p:nvSpPr>
          <p:cNvPr id="1049" name="Google Shape;1049;p84"/>
          <p:cNvSpPr txBox="1"/>
          <p:nvPr/>
        </p:nvSpPr>
        <p:spPr>
          <a:xfrm>
            <a:off x="4940250" y="2454050"/>
            <a:ext cx="9753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0000"/>
                </a:solidFill>
                <a:latin typeface="Open Sans Medium"/>
                <a:ea typeface="Open Sans Medium"/>
                <a:cs typeface="Open Sans Medium"/>
                <a:sym typeface="Open Sans Medium"/>
              </a:rPr>
              <a:t>11.686 in</a:t>
            </a:r>
            <a:endParaRPr sz="1200">
              <a:solidFill>
                <a:srgbClr val="FF0000"/>
              </a:solidFill>
              <a:latin typeface="Open Sans Medium"/>
              <a:ea typeface="Open Sans Medium"/>
              <a:cs typeface="Open Sans Medium"/>
              <a:sym typeface="Open Sans Medium"/>
            </a:endParaRPr>
          </a:p>
        </p:txBody>
      </p:sp>
      <p:sp>
        <p:nvSpPr>
          <p:cNvPr id="1050" name="Google Shape;1050;p84"/>
          <p:cNvSpPr txBox="1"/>
          <p:nvPr/>
        </p:nvSpPr>
        <p:spPr>
          <a:xfrm>
            <a:off x="7398050" y="1364975"/>
            <a:ext cx="9753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0000"/>
                </a:solidFill>
                <a:latin typeface="Open Sans Medium"/>
                <a:ea typeface="Open Sans Medium"/>
                <a:cs typeface="Open Sans Medium"/>
                <a:sym typeface="Open Sans Medium"/>
              </a:rPr>
              <a:t>Lid Height: 0.0625 in</a:t>
            </a:r>
            <a:endParaRPr sz="1200">
              <a:solidFill>
                <a:srgbClr val="FF0000"/>
              </a:solidFill>
              <a:latin typeface="Open Sans Medium"/>
              <a:ea typeface="Open Sans Medium"/>
              <a:cs typeface="Open Sans Medium"/>
              <a:sym typeface="Open Sans Medium"/>
            </a:endParaRPr>
          </a:p>
        </p:txBody>
      </p:sp>
      <p:cxnSp>
        <p:nvCxnSpPr>
          <p:cNvPr id="1051" name="Google Shape;1051;p84"/>
          <p:cNvCxnSpPr>
            <a:stCxn id="1050" idx="1"/>
          </p:cNvCxnSpPr>
          <p:nvPr/>
        </p:nvCxnSpPr>
        <p:spPr>
          <a:xfrm rot="10800000">
            <a:off x="6781850" y="1331675"/>
            <a:ext cx="616200" cy="199200"/>
          </a:xfrm>
          <a:prstGeom prst="straightConnector1">
            <a:avLst/>
          </a:prstGeom>
          <a:noFill/>
          <a:ln cap="flat" cmpd="sng" w="9525">
            <a:solidFill>
              <a:srgbClr val="FF0000"/>
            </a:solidFill>
            <a:prstDash val="solid"/>
            <a:round/>
            <a:headEnd len="med" w="med" type="none"/>
            <a:tailEnd len="med" w="med" type="triangle"/>
          </a:ln>
        </p:spPr>
      </p:cxnSp>
      <p:cxnSp>
        <p:nvCxnSpPr>
          <p:cNvPr id="1052" name="Google Shape;1052;p84"/>
          <p:cNvCxnSpPr/>
          <p:nvPr/>
        </p:nvCxnSpPr>
        <p:spPr>
          <a:xfrm flipH="1" rot="10800000">
            <a:off x="5957500" y="1140250"/>
            <a:ext cx="862800" cy="4500"/>
          </a:xfrm>
          <a:prstGeom prst="straightConnector1">
            <a:avLst/>
          </a:prstGeom>
          <a:noFill/>
          <a:ln cap="flat" cmpd="sng" w="28575">
            <a:solidFill>
              <a:srgbClr val="FF0000"/>
            </a:solidFill>
            <a:prstDash val="solid"/>
            <a:round/>
            <a:headEnd len="med" w="med" type="none"/>
            <a:tailEnd len="med" w="med" type="none"/>
          </a:ln>
        </p:spPr>
      </p:cxnSp>
      <p:cxnSp>
        <p:nvCxnSpPr>
          <p:cNvPr id="1053" name="Google Shape;1053;p84"/>
          <p:cNvCxnSpPr/>
          <p:nvPr/>
        </p:nvCxnSpPr>
        <p:spPr>
          <a:xfrm flipH="1">
            <a:off x="5957500" y="1086825"/>
            <a:ext cx="600" cy="119700"/>
          </a:xfrm>
          <a:prstGeom prst="straightConnector1">
            <a:avLst/>
          </a:prstGeom>
          <a:noFill/>
          <a:ln cap="flat" cmpd="sng" w="28575">
            <a:solidFill>
              <a:srgbClr val="FF0000"/>
            </a:solidFill>
            <a:prstDash val="solid"/>
            <a:round/>
            <a:headEnd len="med" w="med" type="none"/>
            <a:tailEnd len="med" w="med" type="none"/>
          </a:ln>
        </p:spPr>
      </p:cxnSp>
      <p:cxnSp>
        <p:nvCxnSpPr>
          <p:cNvPr id="1054" name="Google Shape;1054;p84"/>
          <p:cNvCxnSpPr/>
          <p:nvPr/>
        </p:nvCxnSpPr>
        <p:spPr>
          <a:xfrm flipH="1">
            <a:off x="6820300" y="1082650"/>
            <a:ext cx="600" cy="119700"/>
          </a:xfrm>
          <a:prstGeom prst="straightConnector1">
            <a:avLst/>
          </a:prstGeom>
          <a:noFill/>
          <a:ln cap="flat" cmpd="sng" w="28575">
            <a:solidFill>
              <a:srgbClr val="FF0000"/>
            </a:solidFill>
            <a:prstDash val="solid"/>
            <a:round/>
            <a:headEnd len="med" w="med" type="none"/>
            <a:tailEnd len="med" w="med" type="none"/>
          </a:ln>
        </p:spPr>
      </p:cxnSp>
      <p:sp>
        <p:nvSpPr>
          <p:cNvPr id="1055" name="Google Shape;1055;p84"/>
          <p:cNvSpPr txBox="1"/>
          <p:nvPr/>
        </p:nvSpPr>
        <p:spPr>
          <a:xfrm>
            <a:off x="6001750" y="744775"/>
            <a:ext cx="9753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0000"/>
                </a:solidFill>
                <a:latin typeface="Open Sans Medium"/>
                <a:ea typeface="Open Sans Medium"/>
                <a:cs typeface="Open Sans Medium"/>
                <a:sym typeface="Open Sans Medium"/>
              </a:rPr>
              <a:t>3.937 in</a:t>
            </a:r>
            <a:endParaRPr sz="1200">
              <a:solidFill>
                <a:srgbClr val="FF0000"/>
              </a:solidFill>
              <a:latin typeface="Open Sans Medium"/>
              <a:ea typeface="Open Sans Medium"/>
              <a:cs typeface="Open Sans Medium"/>
              <a:sym typeface="Open Sans Medium"/>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9" name="Shape 1059"/>
        <p:cNvGrpSpPr/>
        <p:nvPr/>
      </p:nvGrpSpPr>
      <p:grpSpPr>
        <a:xfrm>
          <a:off x="0" y="0"/>
          <a:ext cx="0" cy="0"/>
          <a:chOff x="0" y="0"/>
          <a:chExt cx="0" cy="0"/>
        </a:xfrm>
      </p:grpSpPr>
      <p:sp>
        <p:nvSpPr>
          <p:cNvPr id="1060" name="Google Shape;1060;p8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Payload Assembly (inner view)</a:t>
            </a:r>
            <a:endParaRPr>
              <a:solidFill>
                <a:srgbClr val="AF1F39"/>
              </a:solidFill>
            </a:endParaRPr>
          </a:p>
          <a:p>
            <a:pPr indent="0" lvl="0" marL="0" rtl="0" algn="l">
              <a:spcBef>
                <a:spcPts val="0"/>
              </a:spcBef>
              <a:spcAft>
                <a:spcPts val="0"/>
              </a:spcAft>
              <a:buNone/>
            </a:pPr>
            <a:r>
              <a:t/>
            </a:r>
            <a:endParaRPr>
              <a:solidFill>
                <a:srgbClr val="AF1F39"/>
              </a:solidFill>
            </a:endParaRPr>
          </a:p>
        </p:txBody>
      </p:sp>
      <p:pic>
        <p:nvPicPr>
          <p:cNvPr id="1061" name="Google Shape;1061;p85"/>
          <p:cNvPicPr preferRelativeResize="0"/>
          <p:nvPr/>
        </p:nvPicPr>
        <p:blipFill rotWithShape="1">
          <a:blip r:embed="rId3">
            <a:alphaModFix/>
          </a:blip>
          <a:srcRect b="0" l="0" r="0" t="-1832"/>
          <a:stretch/>
        </p:blipFill>
        <p:spPr>
          <a:xfrm>
            <a:off x="705975" y="925350"/>
            <a:ext cx="1853976" cy="3293576"/>
          </a:xfrm>
          <a:prstGeom prst="rect">
            <a:avLst/>
          </a:prstGeom>
          <a:noFill/>
          <a:ln>
            <a:noFill/>
          </a:ln>
        </p:spPr>
      </p:pic>
      <p:sp>
        <p:nvSpPr>
          <p:cNvPr id="1062" name="Google Shape;1062;p85"/>
          <p:cNvSpPr txBox="1"/>
          <p:nvPr/>
        </p:nvSpPr>
        <p:spPr>
          <a:xfrm>
            <a:off x="518050" y="3888400"/>
            <a:ext cx="25416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4. Cross-sectional view of payload assembly featuring bulkheads on top and bottom with outer 3U box, inner cylindrical pressure vessel, and eyeball holder</a:t>
            </a:r>
            <a:endParaRPr>
              <a:latin typeface="Open Sans"/>
              <a:ea typeface="Open Sans"/>
              <a:cs typeface="Open Sans"/>
              <a:sym typeface="Open Sans"/>
            </a:endParaRPr>
          </a:p>
        </p:txBody>
      </p:sp>
      <p:sp>
        <p:nvSpPr>
          <p:cNvPr id="1063" name="Google Shape;1063;p85"/>
          <p:cNvSpPr txBox="1"/>
          <p:nvPr/>
        </p:nvSpPr>
        <p:spPr>
          <a:xfrm>
            <a:off x="3758700" y="3888400"/>
            <a:ext cx="25416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5. Cross-sectional view of payload assembly demonstrating orientation of eyeball holder (left) and camera (right)</a:t>
            </a:r>
            <a:endParaRPr>
              <a:latin typeface="Open Sans"/>
              <a:ea typeface="Open Sans"/>
              <a:cs typeface="Open Sans"/>
              <a:sym typeface="Open Sans"/>
            </a:endParaRPr>
          </a:p>
        </p:txBody>
      </p:sp>
      <p:sp>
        <p:nvSpPr>
          <p:cNvPr id="1064" name="Google Shape;1064;p85"/>
          <p:cNvSpPr txBox="1"/>
          <p:nvPr/>
        </p:nvSpPr>
        <p:spPr>
          <a:xfrm>
            <a:off x="6497425" y="3980650"/>
            <a:ext cx="2746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6. Cross-sectional view of payload assembly illustrating eyeball holder containing ocular specimen</a:t>
            </a:r>
            <a:endParaRPr>
              <a:latin typeface="Open Sans"/>
              <a:ea typeface="Open Sans"/>
              <a:cs typeface="Open Sans"/>
              <a:sym typeface="Open Sans"/>
            </a:endParaRPr>
          </a:p>
        </p:txBody>
      </p:sp>
      <p:cxnSp>
        <p:nvCxnSpPr>
          <p:cNvPr id="1065" name="Google Shape;1065;p85"/>
          <p:cNvCxnSpPr/>
          <p:nvPr/>
        </p:nvCxnSpPr>
        <p:spPr>
          <a:xfrm>
            <a:off x="2281575" y="1165475"/>
            <a:ext cx="230400" cy="0"/>
          </a:xfrm>
          <a:prstGeom prst="straightConnector1">
            <a:avLst/>
          </a:prstGeom>
          <a:noFill/>
          <a:ln cap="flat" cmpd="sng" w="28575">
            <a:solidFill>
              <a:srgbClr val="FF0000"/>
            </a:solidFill>
            <a:prstDash val="solid"/>
            <a:round/>
            <a:headEnd len="med" w="med" type="none"/>
            <a:tailEnd len="med" w="med" type="none"/>
          </a:ln>
        </p:spPr>
      </p:cxnSp>
      <p:sp>
        <p:nvSpPr>
          <p:cNvPr id="1066" name="Google Shape;1066;p85"/>
          <p:cNvSpPr txBox="1"/>
          <p:nvPr/>
        </p:nvSpPr>
        <p:spPr>
          <a:xfrm>
            <a:off x="2489825" y="988850"/>
            <a:ext cx="1183800" cy="20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latin typeface="Open Sans Medium"/>
                <a:ea typeface="Open Sans Medium"/>
                <a:cs typeface="Open Sans Medium"/>
                <a:sym typeface="Open Sans Medium"/>
              </a:rPr>
              <a:t>Bulkhead</a:t>
            </a:r>
            <a:endParaRPr>
              <a:solidFill>
                <a:srgbClr val="FF0000"/>
              </a:solidFill>
              <a:latin typeface="Open Sans Medium"/>
              <a:ea typeface="Open Sans Medium"/>
              <a:cs typeface="Open Sans Medium"/>
              <a:sym typeface="Open Sans Medium"/>
            </a:endParaRPr>
          </a:p>
        </p:txBody>
      </p:sp>
      <p:cxnSp>
        <p:nvCxnSpPr>
          <p:cNvPr id="1067" name="Google Shape;1067;p85"/>
          <p:cNvCxnSpPr>
            <a:stCxn id="1068" idx="2"/>
          </p:cNvCxnSpPr>
          <p:nvPr/>
        </p:nvCxnSpPr>
        <p:spPr>
          <a:xfrm>
            <a:off x="534300" y="1308825"/>
            <a:ext cx="701400" cy="0"/>
          </a:xfrm>
          <a:prstGeom prst="straightConnector1">
            <a:avLst/>
          </a:prstGeom>
          <a:noFill/>
          <a:ln cap="flat" cmpd="sng" w="28575">
            <a:solidFill>
              <a:srgbClr val="FF0000"/>
            </a:solidFill>
            <a:prstDash val="solid"/>
            <a:round/>
            <a:headEnd len="med" w="med" type="none"/>
            <a:tailEnd len="med" w="med" type="none"/>
          </a:ln>
        </p:spPr>
      </p:cxnSp>
      <p:sp>
        <p:nvSpPr>
          <p:cNvPr id="1068" name="Google Shape;1068;p85"/>
          <p:cNvSpPr txBox="1"/>
          <p:nvPr/>
        </p:nvSpPr>
        <p:spPr>
          <a:xfrm>
            <a:off x="0" y="1100625"/>
            <a:ext cx="1068600" cy="20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latin typeface="Open Sans Medium"/>
                <a:ea typeface="Open Sans Medium"/>
                <a:cs typeface="Open Sans Medium"/>
                <a:sym typeface="Open Sans Medium"/>
              </a:rPr>
              <a:t>Gap between boxes for insulation</a:t>
            </a:r>
            <a:endParaRPr>
              <a:solidFill>
                <a:srgbClr val="FF0000"/>
              </a:solidFill>
              <a:latin typeface="Open Sans Medium"/>
              <a:ea typeface="Open Sans Medium"/>
              <a:cs typeface="Open Sans Medium"/>
              <a:sym typeface="Open Sans Medium"/>
            </a:endParaRPr>
          </a:p>
        </p:txBody>
      </p:sp>
      <p:cxnSp>
        <p:nvCxnSpPr>
          <p:cNvPr id="1069" name="Google Shape;1069;p85"/>
          <p:cNvCxnSpPr/>
          <p:nvPr/>
        </p:nvCxnSpPr>
        <p:spPr>
          <a:xfrm flipH="1" rot="10800000">
            <a:off x="1805825" y="2329325"/>
            <a:ext cx="565200" cy="3900"/>
          </a:xfrm>
          <a:prstGeom prst="straightConnector1">
            <a:avLst/>
          </a:prstGeom>
          <a:noFill/>
          <a:ln cap="flat" cmpd="sng" w="28575">
            <a:solidFill>
              <a:srgbClr val="FF0000"/>
            </a:solidFill>
            <a:prstDash val="solid"/>
            <a:round/>
            <a:headEnd len="med" w="med" type="none"/>
            <a:tailEnd len="med" w="med" type="none"/>
          </a:ln>
        </p:spPr>
      </p:cxnSp>
      <p:sp>
        <p:nvSpPr>
          <p:cNvPr id="1070" name="Google Shape;1070;p85"/>
          <p:cNvSpPr txBox="1"/>
          <p:nvPr/>
        </p:nvSpPr>
        <p:spPr>
          <a:xfrm>
            <a:off x="2371013" y="1850225"/>
            <a:ext cx="1302600" cy="20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latin typeface="Open Sans Medium"/>
                <a:ea typeface="Open Sans Medium"/>
                <a:cs typeface="Open Sans Medium"/>
                <a:sym typeface="Open Sans Medium"/>
              </a:rPr>
              <a:t>Inner cylindrical pressure vessel</a:t>
            </a:r>
            <a:endParaRPr>
              <a:solidFill>
                <a:srgbClr val="FF0000"/>
              </a:solidFill>
              <a:latin typeface="Open Sans Medium"/>
              <a:ea typeface="Open Sans Medium"/>
              <a:cs typeface="Open Sans Medium"/>
              <a:sym typeface="Open Sans Medium"/>
            </a:endParaRPr>
          </a:p>
        </p:txBody>
      </p:sp>
      <p:cxnSp>
        <p:nvCxnSpPr>
          <p:cNvPr id="1071" name="Google Shape;1071;p85"/>
          <p:cNvCxnSpPr/>
          <p:nvPr/>
        </p:nvCxnSpPr>
        <p:spPr>
          <a:xfrm flipH="1" rot="10800000">
            <a:off x="1805825" y="3201300"/>
            <a:ext cx="565200" cy="3900"/>
          </a:xfrm>
          <a:prstGeom prst="straightConnector1">
            <a:avLst/>
          </a:prstGeom>
          <a:noFill/>
          <a:ln cap="flat" cmpd="sng" w="28575">
            <a:solidFill>
              <a:srgbClr val="FF0000"/>
            </a:solidFill>
            <a:prstDash val="solid"/>
            <a:round/>
            <a:headEnd len="med" w="med" type="none"/>
            <a:tailEnd len="med" w="med" type="none"/>
          </a:ln>
        </p:spPr>
      </p:cxnSp>
      <p:sp>
        <p:nvSpPr>
          <p:cNvPr id="1072" name="Google Shape;1072;p85"/>
          <p:cNvSpPr txBox="1"/>
          <p:nvPr/>
        </p:nvSpPr>
        <p:spPr>
          <a:xfrm>
            <a:off x="2345900" y="3006700"/>
            <a:ext cx="1231200" cy="20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latin typeface="Open Sans Medium"/>
                <a:ea typeface="Open Sans Medium"/>
                <a:cs typeface="Open Sans Medium"/>
                <a:sym typeface="Open Sans Medium"/>
              </a:rPr>
              <a:t>Eyeball holder</a:t>
            </a:r>
            <a:endParaRPr>
              <a:solidFill>
                <a:srgbClr val="FF0000"/>
              </a:solidFill>
              <a:latin typeface="Open Sans Medium"/>
              <a:ea typeface="Open Sans Medium"/>
              <a:cs typeface="Open Sans Medium"/>
              <a:sym typeface="Open Sans Medium"/>
            </a:endParaRPr>
          </a:p>
        </p:txBody>
      </p:sp>
      <p:cxnSp>
        <p:nvCxnSpPr>
          <p:cNvPr id="1073" name="Google Shape;1073;p85"/>
          <p:cNvCxnSpPr/>
          <p:nvPr/>
        </p:nvCxnSpPr>
        <p:spPr>
          <a:xfrm flipH="1" rot="10800000">
            <a:off x="929700" y="2959750"/>
            <a:ext cx="565200" cy="3900"/>
          </a:xfrm>
          <a:prstGeom prst="straightConnector1">
            <a:avLst/>
          </a:prstGeom>
          <a:noFill/>
          <a:ln cap="flat" cmpd="sng" w="28575">
            <a:solidFill>
              <a:srgbClr val="FF0000"/>
            </a:solidFill>
            <a:prstDash val="solid"/>
            <a:round/>
            <a:headEnd len="med" w="med" type="none"/>
            <a:tailEnd len="med" w="med" type="none"/>
          </a:ln>
        </p:spPr>
      </p:cxnSp>
      <p:sp>
        <p:nvSpPr>
          <p:cNvPr id="1074" name="Google Shape;1074;p85"/>
          <p:cNvSpPr txBox="1"/>
          <p:nvPr/>
        </p:nvSpPr>
        <p:spPr>
          <a:xfrm>
            <a:off x="116175" y="2755450"/>
            <a:ext cx="1068600" cy="20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latin typeface="Open Sans Medium"/>
                <a:ea typeface="Open Sans Medium"/>
                <a:cs typeface="Open Sans Medium"/>
                <a:sym typeface="Open Sans Medium"/>
              </a:rPr>
              <a:t>Eyeball </a:t>
            </a:r>
            <a:endParaRPr>
              <a:solidFill>
                <a:srgbClr val="FF0000"/>
              </a:solidFill>
              <a:latin typeface="Open Sans Medium"/>
              <a:ea typeface="Open Sans Medium"/>
              <a:cs typeface="Open Sans Medium"/>
              <a:sym typeface="Open Sans Medium"/>
            </a:endParaRPr>
          </a:p>
        </p:txBody>
      </p:sp>
      <p:sp>
        <p:nvSpPr>
          <p:cNvPr id="1075" name="Google Shape;1075;p85"/>
          <p:cNvSpPr txBox="1"/>
          <p:nvPr/>
        </p:nvSpPr>
        <p:spPr>
          <a:xfrm>
            <a:off x="2112050" y="1253075"/>
            <a:ext cx="1698900" cy="20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latin typeface="Open Sans Medium"/>
                <a:ea typeface="Open Sans Medium"/>
                <a:cs typeface="Open Sans Medium"/>
                <a:sym typeface="Open Sans Medium"/>
              </a:rPr>
              <a:t>O-ring sealed inner lid</a:t>
            </a:r>
            <a:endParaRPr>
              <a:solidFill>
                <a:srgbClr val="FF0000"/>
              </a:solidFill>
              <a:latin typeface="Open Sans Medium"/>
              <a:ea typeface="Open Sans Medium"/>
              <a:cs typeface="Open Sans Medium"/>
              <a:sym typeface="Open Sans Medium"/>
            </a:endParaRPr>
          </a:p>
        </p:txBody>
      </p:sp>
      <p:cxnSp>
        <p:nvCxnSpPr>
          <p:cNvPr id="1076" name="Google Shape;1076;p85"/>
          <p:cNvCxnSpPr/>
          <p:nvPr/>
        </p:nvCxnSpPr>
        <p:spPr>
          <a:xfrm>
            <a:off x="1924625" y="1438150"/>
            <a:ext cx="230400" cy="0"/>
          </a:xfrm>
          <a:prstGeom prst="straightConnector1">
            <a:avLst/>
          </a:prstGeom>
          <a:noFill/>
          <a:ln cap="flat" cmpd="sng" w="28575">
            <a:solidFill>
              <a:srgbClr val="FF0000"/>
            </a:solidFill>
            <a:prstDash val="solid"/>
            <a:round/>
            <a:headEnd len="med" w="med" type="none"/>
            <a:tailEnd len="med" w="med" type="none"/>
          </a:ln>
        </p:spPr>
      </p:cxnSp>
      <p:sp>
        <p:nvSpPr>
          <p:cNvPr id="1077" name="Google Shape;1077;p8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78" name="Google Shape;1078;p85"/>
          <p:cNvPicPr preferRelativeResize="0"/>
          <p:nvPr/>
        </p:nvPicPr>
        <p:blipFill rotWithShape="1">
          <a:blip r:embed="rId4">
            <a:alphaModFix/>
          </a:blip>
          <a:srcRect b="5374" l="0" r="0" t="0"/>
          <a:stretch/>
        </p:blipFill>
        <p:spPr>
          <a:xfrm>
            <a:off x="4054625" y="953284"/>
            <a:ext cx="1923926" cy="3039817"/>
          </a:xfrm>
          <a:prstGeom prst="rect">
            <a:avLst/>
          </a:prstGeom>
          <a:noFill/>
          <a:ln>
            <a:noFill/>
          </a:ln>
        </p:spPr>
      </p:pic>
      <p:cxnSp>
        <p:nvCxnSpPr>
          <p:cNvPr id="1079" name="Google Shape;1079;p85"/>
          <p:cNvCxnSpPr/>
          <p:nvPr/>
        </p:nvCxnSpPr>
        <p:spPr>
          <a:xfrm>
            <a:off x="4335075" y="3376450"/>
            <a:ext cx="368700" cy="5100"/>
          </a:xfrm>
          <a:prstGeom prst="straightConnector1">
            <a:avLst/>
          </a:prstGeom>
          <a:noFill/>
          <a:ln cap="flat" cmpd="sng" w="28575">
            <a:solidFill>
              <a:srgbClr val="FF0000"/>
            </a:solidFill>
            <a:prstDash val="solid"/>
            <a:round/>
            <a:headEnd len="med" w="med" type="none"/>
            <a:tailEnd len="med" w="med" type="none"/>
          </a:ln>
        </p:spPr>
      </p:cxnSp>
      <p:sp>
        <p:nvSpPr>
          <p:cNvPr id="1080" name="Google Shape;1080;p85"/>
          <p:cNvSpPr txBox="1"/>
          <p:nvPr/>
        </p:nvSpPr>
        <p:spPr>
          <a:xfrm>
            <a:off x="3535875" y="3099150"/>
            <a:ext cx="799200" cy="20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latin typeface="Open Sans Medium"/>
                <a:ea typeface="Open Sans Medium"/>
                <a:cs typeface="Open Sans Medium"/>
                <a:sym typeface="Open Sans Medium"/>
              </a:rPr>
              <a:t>Eyeball holder</a:t>
            </a:r>
            <a:endParaRPr>
              <a:solidFill>
                <a:srgbClr val="FF0000"/>
              </a:solidFill>
              <a:latin typeface="Open Sans Medium"/>
              <a:ea typeface="Open Sans Medium"/>
              <a:cs typeface="Open Sans Medium"/>
              <a:sym typeface="Open Sans Medium"/>
            </a:endParaRPr>
          </a:p>
        </p:txBody>
      </p:sp>
      <p:sp>
        <p:nvSpPr>
          <p:cNvPr id="1081" name="Google Shape;1081;p85"/>
          <p:cNvSpPr txBox="1"/>
          <p:nvPr/>
        </p:nvSpPr>
        <p:spPr>
          <a:xfrm>
            <a:off x="5591750" y="3046500"/>
            <a:ext cx="1231200" cy="20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latin typeface="Open Sans Medium"/>
                <a:ea typeface="Open Sans Medium"/>
                <a:cs typeface="Open Sans Medium"/>
                <a:sym typeface="Open Sans Medium"/>
              </a:rPr>
              <a:t>Camera (side view)</a:t>
            </a:r>
            <a:endParaRPr>
              <a:solidFill>
                <a:srgbClr val="FF0000"/>
              </a:solidFill>
              <a:latin typeface="Open Sans Medium"/>
              <a:ea typeface="Open Sans Medium"/>
              <a:cs typeface="Open Sans Medium"/>
              <a:sym typeface="Open Sans Medium"/>
            </a:endParaRPr>
          </a:p>
        </p:txBody>
      </p:sp>
      <p:cxnSp>
        <p:nvCxnSpPr>
          <p:cNvPr id="1082" name="Google Shape;1082;p85"/>
          <p:cNvCxnSpPr/>
          <p:nvPr/>
        </p:nvCxnSpPr>
        <p:spPr>
          <a:xfrm>
            <a:off x="5361350" y="3330900"/>
            <a:ext cx="230400" cy="0"/>
          </a:xfrm>
          <a:prstGeom prst="straightConnector1">
            <a:avLst/>
          </a:prstGeom>
          <a:noFill/>
          <a:ln cap="flat" cmpd="sng" w="28575">
            <a:solidFill>
              <a:srgbClr val="FF0000"/>
            </a:solidFill>
            <a:prstDash val="solid"/>
            <a:round/>
            <a:headEnd len="med" w="med" type="none"/>
            <a:tailEnd len="med" w="med" type="none"/>
          </a:ln>
        </p:spPr>
      </p:cxnSp>
      <p:pic>
        <p:nvPicPr>
          <p:cNvPr id="1083" name="Google Shape;1083;p85"/>
          <p:cNvPicPr preferRelativeResize="0"/>
          <p:nvPr/>
        </p:nvPicPr>
        <p:blipFill>
          <a:blip r:embed="rId5">
            <a:alphaModFix/>
          </a:blip>
          <a:stretch>
            <a:fillRect/>
          </a:stretch>
        </p:blipFill>
        <p:spPr>
          <a:xfrm rot="2114855">
            <a:off x="6151071" y="929042"/>
            <a:ext cx="3168370" cy="2945208"/>
          </a:xfrm>
          <a:prstGeom prst="ellipse">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7" name="Shape 1087"/>
        <p:cNvGrpSpPr/>
        <p:nvPr/>
      </p:nvGrpSpPr>
      <p:grpSpPr>
        <a:xfrm>
          <a:off x="0" y="0"/>
          <a:ext cx="0" cy="0"/>
          <a:chOff x="0" y="0"/>
          <a:chExt cx="0" cy="0"/>
        </a:xfrm>
      </p:grpSpPr>
      <p:sp>
        <p:nvSpPr>
          <p:cNvPr id="1088" name="Google Shape;1088;p8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Payload Design - Holder V.2</a:t>
            </a:r>
            <a:endParaRPr b="1">
              <a:solidFill>
                <a:srgbClr val="AF1F39"/>
              </a:solidFill>
              <a:latin typeface="Helvetica Neue"/>
              <a:ea typeface="Helvetica Neue"/>
              <a:cs typeface="Helvetica Neue"/>
              <a:sym typeface="Helvetica Neue"/>
            </a:endParaRPr>
          </a:p>
          <a:p>
            <a:pPr indent="0" lvl="0" marL="0" rtl="0" algn="l">
              <a:spcBef>
                <a:spcPts val="0"/>
              </a:spcBef>
              <a:spcAft>
                <a:spcPts val="0"/>
              </a:spcAft>
              <a:buNone/>
            </a:pPr>
            <a:r>
              <a:t/>
            </a:r>
            <a:endParaRPr>
              <a:solidFill>
                <a:srgbClr val="AF1F39"/>
              </a:solidFill>
            </a:endParaRPr>
          </a:p>
        </p:txBody>
      </p:sp>
      <p:sp>
        <p:nvSpPr>
          <p:cNvPr id="1089" name="Google Shape;1089;p8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090" name="Google Shape;1090;p86"/>
          <p:cNvSpPr txBox="1"/>
          <p:nvPr/>
        </p:nvSpPr>
        <p:spPr>
          <a:xfrm>
            <a:off x="586675" y="4774200"/>
            <a:ext cx="2746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7. Isometric view of holder</a:t>
            </a:r>
            <a:endParaRPr>
              <a:latin typeface="Open Sans"/>
              <a:ea typeface="Open Sans"/>
              <a:cs typeface="Open Sans"/>
              <a:sym typeface="Open Sans"/>
            </a:endParaRPr>
          </a:p>
        </p:txBody>
      </p:sp>
      <p:sp>
        <p:nvSpPr>
          <p:cNvPr id="1091" name="Google Shape;1091;p86"/>
          <p:cNvSpPr txBox="1"/>
          <p:nvPr/>
        </p:nvSpPr>
        <p:spPr>
          <a:xfrm>
            <a:off x="3100475" y="4774200"/>
            <a:ext cx="2746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8. Side view of holder</a:t>
            </a:r>
            <a:endParaRPr>
              <a:latin typeface="Open Sans"/>
              <a:ea typeface="Open Sans"/>
              <a:cs typeface="Open Sans"/>
              <a:sym typeface="Open Sans"/>
            </a:endParaRPr>
          </a:p>
        </p:txBody>
      </p:sp>
      <p:sp>
        <p:nvSpPr>
          <p:cNvPr id="1092" name="Google Shape;1092;p86"/>
          <p:cNvSpPr txBox="1"/>
          <p:nvPr/>
        </p:nvSpPr>
        <p:spPr>
          <a:xfrm>
            <a:off x="5800500" y="4774200"/>
            <a:ext cx="2746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9. Top view of holder</a:t>
            </a:r>
            <a:endParaRPr>
              <a:latin typeface="Open Sans"/>
              <a:ea typeface="Open Sans"/>
              <a:cs typeface="Open Sans"/>
              <a:sym typeface="Open Sans"/>
            </a:endParaRPr>
          </a:p>
        </p:txBody>
      </p:sp>
      <p:pic>
        <p:nvPicPr>
          <p:cNvPr id="1093" name="Google Shape;1093;p86"/>
          <p:cNvPicPr preferRelativeResize="0"/>
          <p:nvPr/>
        </p:nvPicPr>
        <p:blipFill>
          <a:blip r:embed="rId3">
            <a:alphaModFix/>
          </a:blip>
          <a:stretch>
            <a:fillRect/>
          </a:stretch>
        </p:blipFill>
        <p:spPr>
          <a:xfrm>
            <a:off x="1373337" y="1150475"/>
            <a:ext cx="1173175" cy="3623725"/>
          </a:xfrm>
          <a:prstGeom prst="rect">
            <a:avLst/>
          </a:prstGeom>
          <a:noFill/>
          <a:ln>
            <a:noFill/>
          </a:ln>
        </p:spPr>
      </p:pic>
      <p:pic>
        <p:nvPicPr>
          <p:cNvPr id="1094" name="Google Shape;1094;p86"/>
          <p:cNvPicPr preferRelativeResize="0"/>
          <p:nvPr/>
        </p:nvPicPr>
        <p:blipFill>
          <a:blip r:embed="rId4">
            <a:alphaModFix/>
          </a:blip>
          <a:stretch>
            <a:fillRect/>
          </a:stretch>
        </p:blipFill>
        <p:spPr>
          <a:xfrm>
            <a:off x="3906712" y="1050425"/>
            <a:ext cx="1134032" cy="3756474"/>
          </a:xfrm>
          <a:prstGeom prst="rect">
            <a:avLst/>
          </a:prstGeom>
          <a:noFill/>
          <a:ln>
            <a:noFill/>
          </a:ln>
        </p:spPr>
      </p:pic>
      <p:pic>
        <p:nvPicPr>
          <p:cNvPr id="1095" name="Google Shape;1095;p86"/>
          <p:cNvPicPr preferRelativeResize="0"/>
          <p:nvPr/>
        </p:nvPicPr>
        <p:blipFill>
          <a:blip r:embed="rId5">
            <a:alphaModFix/>
          </a:blip>
          <a:stretch>
            <a:fillRect/>
          </a:stretch>
        </p:blipFill>
        <p:spPr>
          <a:xfrm>
            <a:off x="5686199" y="1579573"/>
            <a:ext cx="2860800" cy="2698175"/>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9" name="Shape 1099"/>
        <p:cNvGrpSpPr/>
        <p:nvPr/>
      </p:nvGrpSpPr>
      <p:grpSpPr>
        <a:xfrm>
          <a:off x="0" y="0"/>
          <a:ext cx="0" cy="0"/>
          <a:chOff x="0" y="0"/>
          <a:chExt cx="0" cy="0"/>
        </a:xfrm>
      </p:grpSpPr>
      <p:sp>
        <p:nvSpPr>
          <p:cNvPr id="1100" name="Google Shape;1100;p8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Payload Design - Holder V.2</a:t>
            </a:r>
            <a:endParaRPr b="1">
              <a:solidFill>
                <a:srgbClr val="AF1F39"/>
              </a:solidFill>
              <a:latin typeface="Helvetica Neue"/>
              <a:ea typeface="Helvetica Neue"/>
              <a:cs typeface="Helvetica Neue"/>
              <a:sym typeface="Helvetica Neue"/>
            </a:endParaRPr>
          </a:p>
          <a:p>
            <a:pPr indent="0" lvl="0" marL="0" rtl="0" algn="l">
              <a:spcBef>
                <a:spcPts val="0"/>
              </a:spcBef>
              <a:spcAft>
                <a:spcPts val="0"/>
              </a:spcAft>
              <a:buNone/>
            </a:pPr>
            <a:r>
              <a:t/>
            </a:r>
            <a:endParaRPr>
              <a:solidFill>
                <a:srgbClr val="AF1F39"/>
              </a:solidFill>
            </a:endParaRPr>
          </a:p>
        </p:txBody>
      </p:sp>
      <p:sp>
        <p:nvSpPr>
          <p:cNvPr id="1101" name="Google Shape;1101;p8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02" name="Google Shape;1102;p87"/>
          <p:cNvSpPr txBox="1"/>
          <p:nvPr>
            <p:ph idx="1" type="body"/>
          </p:nvPr>
        </p:nvSpPr>
        <p:spPr>
          <a:xfrm>
            <a:off x="935775" y="3712775"/>
            <a:ext cx="7407300" cy="1587600"/>
          </a:xfrm>
          <a:prstGeom prst="rect">
            <a:avLst/>
          </a:prstGeom>
        </p:spPr>
        <p:txBody>
          <a:bodyPr anchorCtr="0" anchor="t" bIns="91425" lIns="91425" spcFirstLastPara="1" rIns="91425" wrap="square" tIns="91425">
            <a:normAutofit/>
          </a:bodyPr>
          <a:lstStyle/>
          <a:p>
            <a:pPr indent="-336550" lvl="0" marL="457200" rtl="0" algn="l">
              <a:spcBef>
                <a:spcPts val="0"/>
              </a:spcBef>
              <a:spcAft>
                <a:spcPts val="0"/>
              </a:spcAft>
              <a:buClr>
                <a:srgbClr val="000000"/>
              </a:buClr>
              <a:buSzPts val="1700"/>
              <a:buFont typeface="Open Sans"/>
              <a:buChar char="●"/>
            </a:pPr>
            <a:r>
              <a:rPr lang="en" sz="1700">
                <a:solidFill>
                  <a:srgbClr val="000000"/>
                </a:solidFill>
                <a:latin typeface="Open Sans"/>
                <a:ea typeface="Open Sans"/>
                <a:cs typeface="Open Sans"/>
                <a:sym typeface="Open Sans"/>
              </a:rPr>
              <a:t>Two Parts, 3D-Printed &amp; Machined; Secured by 4, #4-40 screws for rapid experimenting with eyeball</a:t>
            </a:r>
            <a:endParaRPr sz="1700">
              <a:solidFill>
                <a:srgbClr val="000000"/>
              </a:solidFill>
              <a:latin typeface="Open Sans"/>
              <a:ea typeface="Open Sans"/>
              <a:cs typeface="Open Sans"/>
              <a:sym typeface="Open Sans"/>
            </a:endParaRPr>
          </a:p>
          <a:p>
            <a:pPr indent="-336550" lvl="0" marL="457200" rtl="0" algn="l">
              <a:spcBef>
                <a:spcPts val="0"/>
              </a:spcBef>
              <a:spcAft>
                <a:spcPts val="0"/>
              </a:spcAft>
              <a:buClr>
                <a:srgbClr val="000000"/>
              </a:buClr>
              <a:buSzPts val="1700"/>
              <a:buFont typeface="Open Sans"/>
              <a:buChar char="●"/>
            </a:pPr>
            <a:r>
              <a:rPr lang="en" sz="1700">
                <a:solidFill>
                  <a:srgbClr val="000000"/>
                </a:solidFill>
                <a:latin typeface="Open Sans"/>
                <a:ea typeface="Open Sans"/>
                <a:cs typeface="Open Sans"/>
                <a:sym typeface="Open Sans"/>
              </a:rPr>
              <a:t>Bounding Volume: 1.68” x 1.68” x 6.42”</a:t>
            </a:r>
            <a:endParaRPr sz="1700">
              <a:solidFill>
                <a:srgbClr val="000000"/>
              </a:solidFill>
              <a:latin typeface="Open Sans"/>
              <a:ea typeface="Open Sans"/>
              <a:cs typeface="Open Sans"/>
              <a:sym typeface="Open Sans"/>
            </a:endParaRPr>
          </a:p>
          <a:p>
            <a:pPr indent="-336550" lvl="0" marL="457200" rtl="0" algn="l">
              <a:spcBef>
                <a:spcPts val="0"/>
              </a:spcBef>
              <a:spcAft>
                <a:spcPts val="0"/>
              </a:spcAft>
              <a:buClr>
                <a:srgbClr val="000000"/>
              </a:buClr>
              <a:buSzPts val="1700"/>
              <a:buFont typeface="Open Sans"/>
              <a:buChar char="●"/>
            </a:pPr>
            <a:r>
              <a:rPr lang="en" sz="1700">
                <a:solidFill>
                  <a:srgbClr val="000000"/>
                </a:solidFill>
                <a:latin typeface="Open Sans"/>
                <a:ea typeface="Open Sans"/>
                <a:cs typeface="Open Sans"/>
                <a:sym typeface="Open Sans"/>
              </a:rPr>
              <a:t>Biology-inspired Design</a:t>
            </a:r>
            <a:endParaRPr sz="1700">
              <a:solidFill>
                <a:srgbClr val="000000"/>
              </a:solidFill>
              <a:latin typeface="Open Sans"/>
              <a:ea typeface="Open Sans"/>
              <a:cs typeface="Open Sans"/>
              <a:sym typeface="Open Sans"/>
            </a:endParaRPr>
          </a:p>
        </p:txBody>
      </p:sp>
      <p:sp>
        <p:nvSpPr>
          <p:cNvPr id="1103" name="Google Shape;1103;p87"/>
          <p:cNvSpPr txBox="1"/>
          <p:nvPr/>
        </p:nvSpPr>
        <p:spPr>
          <a:xfrm>
            <a:off x="0" y="3333725"/>
            <a:ext cx="2746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10. Holder Base</a:t>
            </a:r>
            <a:endParaRPr>
              <a:latin typeface="Open Sans"/>
              <a:ea typeface="Open Sans"/>
              <a:cs typeface="Open Sans"/>
              <a:sym typeface="Open Sans"/>
            </a:endParaRPr>
          </a:p>
        </p:txBody>
      </p:sp>
      <p:sp>
        <p:nvSpPr>
          <p:cNvPr id="1104" name="Google Shape;1104;p87"/>
          <p:cNvSpPr txBox="1"/>
          <p:nvPr/>
        </p:nvSpPr>
        <p:spPr>
          <a:xfrm>
            <a:off x="1986225" y="3333725"/>
            <a:ext cx="27465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10. Holder Claw</a:t>
            </a:r>
            <a:endParaRPr>
              <a:latin typeface="Open Sans"/>
              <a:ea typeface="Open Sans"/>
              <a:cs typeface="Open Sans"/>
              <a:sym typeface="Open Sans"/>
            </a:endParaRPr>
          </a:p>
        </p:txBody>
      </p:sp>
      <p:pic>
        <p:nvPicPr>
          <p:cNvPr id="1105" name="Google Shape;1105;p87"/>
          <p:cNvPicPr preferRelativeResize="0"/>
          <p:nvPr/>
        </p:nvPicPr>
        <p:blipFill>
          <a:blip r:embed="rId3">
            <a:alphaModFix/>
          </a:blip>
          <a:stretch>
            <a:fillRect/>
          </a:stretch>
        </p:blipFill>
        <p:spPr>
          <a:xfrm rot="5400000">
            <a:off x="5839662" y="1299813"/>
            <a:ext cx="3141076" cy="1865750"/>
          </a:xfrm>
          <a:prstGeom prst="rect">
            <a:avLst/>
          </a:prstGeom>
          <a:noFill/>
          <a:ln>
            <a:noFill/>
          </a:ln>
        </p:spPr>
      </p:pic>
      <p:sp>
        <p:nvSpPr>
          <p:cNvPr id="1106" name="Google Shape;1106;p87"/>
          <p:cNvSpPr txBox="1"/>
          <p:nvPr/>
        </p:nvSpPr>
        <p:spPr>
          <a:xfrm>
            <a:off x="4113700" y="3333725"/>
            <a:ext cx="5208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11. Holder with eye (left) and diagram of optical muscles (right)</a:t>
            </a:r>
            <a:endParaRPr>
              <a:latin typeface="Open Sans"/>
              <a:ea typeface="Open Sans"/>
              <a:cs typeface="Open Sans"/>
              <a:sym typeface="Open Sans"/>
            </a:endParaRPr>
          </a:p>
        </p:txBody>
      </p:sp>
      <p:pic>
        <p:nvPicPr>
          <p:cNvPr id="1107" name="Google Shape;1107;p87"/>
          <p:cNvPicPr preferRelativeResize="0"/>
          <p:nvPr/>
        </p:nvPicPr>
        <p:blipFill>
          <a:blip r:embed="rId4">
            <a:alphaModFix/>
          </a:blip>
          <a:stretch>
            <a:fillRect/>
          </a:stretch>
        </p:blipFill>
        <p:spPr>
          <a:xfrm>
            <a:off x="1986235" y="1002125"/>
            <a:ext cx="1637791" cy="2244399"/>
          </a:xfrm>
          <a:prstGeom prst="rect">
            <a:avLst/>
          </a:prstGeom>
          <a:noFill/>
          <a:ln>
            <a:noFill/>
          </a:ln>
        </p:spPr>
      </p:pic>
      <p:pic>
        <p:nvPicPr>
          <p:cNvPr id="1108" name="Google Shape;1108;p87"/>
          <p:cNvPicPr preferRelativeResize="0"/>
          <p:nvPr/>
        </p:nvPicPr>
        <p:blipFill>
          <a:blip r:embed="rId5">
            <a:alphaModFix/>
          </a:blip>
          <a:stretch>
            <a:fillRect/>
          </a:stretch>
        </p:blipFill>
        <p:spPr>
          <a:xfrm>
            <a:off x="506099" y="1002125"/>
            <a:ext cx="748126" cy="2244400"/>
          </a:xfrm>
          <a:prstGeom prst="rect">
            <a:avLst/>
          </a:prstGeom>
          <a:noFill/>
          <a:ln>
            <a:noFill/>
          </a:ln>
        </p:spPr>
      </p:pic>
      <p:pic>
        <p:nvPicPr>
          <p:cNvPr id="1109" name="Google Shape;1109;p87"/>
          <p:cNvPicPr preferRelativeResize="0"/>
          <p:nvPr/>
        </p:nvPicPr>
        <p:blipFill>
          <a:blip r:embed="rId6">
            <a:alphaModFix/>
          </a:blip>
          <a:stretch>
            <a:fillRect/>
          </a:stretch>
        </p:blipFill>
        <p:spPr>
          <a:xfrm>
            <a:off x="4904375" y="251325"/>
            <a:ext cx="1063650" cy="2995200"/>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3" name="Shape 1113"/>
        <p:cNvGrpSpPr/>
        <p:nvPr/>
      </p:nvGrpSpPr>
      <p:grpSpPr>
        <a:xfrm>
          <a:off x="0" y="0"/>
          <a:ext cx="0" cy="0"/>
          <a:chOff x="0" y="0"/>
          <a:chExt cx="0" cy="0"/>
        </a:xfrm>
      </p:grpSpPr>
      <p:sp>
        <p:nvSpPr>
          <p:cNvPr id="1114" name="Google Shape;1114;p8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Payload Design - Holder </a:t>
            </a:r>
            <a:r>
              <a:rPr lang="en">
                <a:solidFill>
                  <a:srgbClr val="AF1F39"/>
                </a:solidFill>
              </a:rPr>
              <a:t>V.2</a:t>
            </a:r>
            <a:endParaRPr b="1">
              <a:solidFill>
                <a:srgbClr val="AF1F39"/>
              </a:solidFill>
              <a:latin typeface="Helvetica Neue"/>
              <a:ea typeface="Helvetica Neue"/>
              <a:cs typeface="Helvetica Neue"/>
              <a:sym typeface="Helvetica Neue"/>
            </a:endParaRPr>
          </a:p>
          <a:p>
            <a:pPr indent="0" lvl="0" marL="0" rtl="0" algn="l">
              <a:spcBef>
                <a:spcPts val="0"/>
              </a:spcBef>
              <a:spcAft>
                <a:spcPts val="0"/>
              </a:spcAft>
              <a:buNone/>
            </a:pPr>
            <a:r>
              <a:t/>
            </a:r>
            <a:endParaRPr>
              <a:solidFill>
                <a:srgbClr val="AF1F39"/>
              </a:solidFill>
            </a:endParaRPr>
          </a:p>
        </p:txBody>
      </p:sp>
      <p:sp>
        <p:nvSpPr>
          <p:cNvPr id="1115" name="Google Shape;1115;p8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16" name="Google Shape;1116;p88"/>
          <p:cNvSpPr txBox="1"/>
          <p:nvPr/>
        </p:nvSpPr>
        <p:spPr>
          <a:xfrm>
            <a:off x="301400" y="4761375"/>
            <a:ext cx="29238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 sz="800">
                <a:latin typeface="Open Sans"/>
                <a:ea typeface="Open Sans"/>
                <a:cs typeface="Open Sans"/>
                <a:sym typeface="Open Sans"/>
              </a:rPr>
              <a:t>Figure 12. Holder Stress - </a:t>
            </a:r>
            <a:endParaRPr i="1" sz="800">
              <a:latin typeface="Open Sans"/>
              <a:ea typeface="Open Sans"/>
              <a:cs typeface="Open Sans"/>
              <a:sym typeface="Open Sans"/>
            </a:endParaRPr>
          </a:p>
          <a:p>
            <a:pPr indent="0" lvl="0" marL="0" rtl="0" algn="ctr">
              <a:spcBef>
                <a:spcPts val="0"/>
              </a:spcBef>
              <a:spcAft>
                <a:spcPts val="0"/>
              </a:spcAft>
              <a:buNone/>
            </a:pPr>
            <a:r>
              <a:rPr i="1" lang="en" sz="800">
                <a:solidFill>
                  <a:schemeClr val="dk1"/>
                </a:solidFill>
                <a:latin typeface="Open Sans"/>
                <a:ea typeface="Open Sans"/>
                <a:cs typeface="Open Sans"/>
                <a:sym typeface="Open Sans"/>
              </a:rPr>
              <a:t>Experiencing 14g, fixed at base</a:t>
            </a:r>
            <a:endParaRPr sz="1000">
              <a:latin typeface="Open Sans"/>
              <a:ea typeface="Open Sans"/>
              <a:cs typeface="Open Sans"/>
              <a:sym typeface="Open Sans"/>
            </a:endParaRPr>
          </a:p>
        </p:txBody>
      </p:sp>
      <p:sp>
        <p:nvSpPr>
          <p:cNvPr id="1117" name="Google Shape;1117;p88"/>
          <p:cNvSpPr txBox="1"/>
          <p:nvPr/>
        </p:nvSpPr>
        <p:spPr>
          <a:xfrm>
            <a:off x="5209000" y="4732600"/>
            <a:ext cx="29238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i="1" lang="en" sz="800">
                <a:solidFill>
                  <a:schemeClr val="dk1"/>
                </a:solidFill>
                <a:latin typeface="Open Sans"/>
                <a:ea typeface="Open Sans"/>
                <a:cs typeface="Open Sans"/>
                <a:sym typeface="Open Sans"/>
              </a:rPr>
              <a:t>Figure 14. Holder Strain - </a:t>
            </a:r>
            <a:endParaRPr i="1" sz="800">
              <a:solidFill>
                <a:schemeClr val="dk1"/>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i="1" lang="en" sz="800">
                <a:solidFill>
                  <a:schemeClr val="dk1"/>
                </a:solidFill>
                <a:latin typeface="Open Sans"/>
                <a:ea typeface="Open Sans"/>
                <a:cs typeface="Open Sans"/>
                <a:sym typeface="Open Sans"/>
              </a:rPr>
              <a:t>Experiencing 14g, fixed at base</a:t>
            </a:r>
            <a:endParaRPr sz="1000">
              <a:solidFill>
                <a:schemeClr val="dk1"/>
              </a:solidFill>
              <a:latin typeface="Open Sans"/>
              <a:ea typeface="Open Sans"/>
              <a:cs typeface="Open Sans"/>
              <a:sym typeface="Open Sans"/>
            </a:endParaRPr>
          </a:p>
          <a:p>
            <a:pPr indent="0" lvl="0" marL="0" rtl="0" algn="l">
              <a:spcBef>
                <a:spcPts val="0"/>
              </a:spcBef>
              <a:spcAft>
                <a:spcPts val="0"/>
              </a:spcAft>
              <a:buClr>
                <a:schemeClr val="dk1"/>
              </a:buClr>
              <a:buSzPts val="1100"/>
              <a:buFont typeface="Arial"/>
              <a:buNone/>
            </a:pPr>
            <a:r>
              <a:t/>
            </a:r>
            <a:endParaRPr i="1" sz="1200">
              <a:latin typeface="Helvetica Neue"/>
              <a:ea typeface="Helvetica Neue"/>
              <a:cs typeface="Helvetica Neue"/>
              <a:sym typeface="Helvetica Neue"/>
            </a:endParaRPr>
          </a:p>
        </p:txBody>
      </p:sp>
      <p:sp>
        <p:nvSpPr>
          <p:cNvPr id="1118" name="Google Shape;1118;p88"/>
          <p:cNvSpPr txBox="1"/>
          <p:nvPr/>
        </p:nvSpPr>
        <p:spPr>
          <a:xfrm>
            <a:off x="2790000" y="4732600"/>
            <a:ext cx="28602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i="1" lang="en" sz="800">
                <a:solidFill>
                  <a:schemeClr val="dk1"/>
                </a:solidFill>
                <a:latin typeface="Open Sans"/>
                <a:ea typeface="Open Sans"/>
                <a:cs typeface="Open Sans"/>
                <a:sym typeface="Open Sans"/>
              </a:rPr>
              <a:t>Figure 13. Holder Displacement - </a:t>
            </a:r>
            <a:endParaRPr i="1" sz="800">
              <a:solidFill>
                <a:schemeClr val="dk1"/>
              </a:solidFill>
              <a:latin typeface="Open Sans"/>
              <a:ea typeface="Open Sans"/>
              <a:cs typeface="Open Sans"/>
              <a:sym typeface="Open Sans"/>
            </a:endParaRPr>
          </a:p>
          <a:p>
            <a:pPr indent="0" lvl="0" marL="0" rtl="0" algn="ctr">
              <a:spcBef>
                <a:spcPts val="0"/>
              </a:spcBef>
              <a:spcAft>
                <a:spcPts val="0"/>
              </a:spcAft>
              <a:buClr>
                <a:schemeClr val="dk1"/>
              </a:buClr>
              <a:buSzPts val="1100"/>
              <a:buFont typeface="Arial"/>
              <a:buNone/>
            </a:pPr>
            <a:r>
              <a:rPr i="1" lang="en" sz="800">
                <a:solidFill>
                  <a:schemeClr val="dk1"/>
                </a:solidFill>
                <a:latin typeface="Open Sans"/>
                <a:ea typeface="Open Sans"/>
                <a:cs typeface="Open Sans"/>
                <a:sym typeface="Open Sans"/>
              </a:rPr>
              <a:t>Experiencing 14g, fixed at base</a:t>
            </a:r>
            <a:endParaRPr sz="1000">
              <a:solidFill>
                <a:schemeClr val="dk1"/>
              </a:solidFill>
              <a:latin typeface="Open Sans"/>
              <a:ea typeface="Open Sans"/>
              <a:cs typeface="Open Sans"/>
              <a:sym typeface="Open Sans"/>
            </a:endParaRPr>
          </a:p>
          <a:p>
            <a:pPr indent="0" lvl="0" marL="0" rtl="0" algn="l">
              <a:spcBef>
                <a:spcPts val="0"/>
              </a:spcBef>
              <a:spcAft>
                <a:spcPts val="0"/>
              </a:spcAft>
              <a:buNone/>
            </a:pPr>
            <a:r>
              <a:t/>
            </a:r>
            <a:endParaRPr i="1" sz="1200">
              <a:latin typeface="Helvetica Neue"/>
              <a:ea typeface="Helvetica Neue"/>
              <a:cs typeface="Helvetica Neue"/>
              <a:sym typeface="Helvetica Neue"/>
            </a:endParaRPr>
          </a:p>
        </p:txBody>
      </p:sp>
      <p:pic>
        <p:nvPicPr>
          <p:cNvPr id="1119" name="Google Shape;1119;p88"/>
          <p:cNvPicPr preferRelativeResize="0"/>
          <p:nvPr/>
        </p:nvPicPr>
        <p:blipFill>
          <a:blip r:embed="rId3">
            <a:alphaModFix/>
          </a:blip>
          <a:stretch>
            <a:fillRect/>
          </a:stretch>
        </p:blipFill>
        <p:spPr>
          <a:xfrm>
            <a:off x="3093775" y="927525"/>
            <a:ext cx="2072921" cy="3866575"/>
          </a:xfrm>
          <a:prstGeom prst="rect">
            <a:avLst/>
          </a:prstGeom>
          <a:noFill/>
          <a:ln>
            <a:noFill/>
          </a:ln>
        </p:spPr>
      </p:pic>
      <p:pic>
        <p:nvPicPr>
          <p:cNvPr id="1120" name="Google Shape;1120;p88"/>
          <p:cNvPicPr preferRelativeResize="0"/>
          <p:nvPr/>
        </p:nvPicPr>
        <p:blipFill>
          <a:blip r:embed="rId4">
            <a:alphaModFix/>
          </a:blip>
          <a:stretch>
            <a:fillRect/>
          </a:stretch>
        </p:blipFill>
        <p:spPr>
          <a:xfrm>
            <a:off x="5650200" y="927525"/>
            <a:ext cx="2041420" cy="3866575"/>
          </a:xfrm>
          <a:prstGeom prst="rect">
            <a:avLst/>
          </a:prstGeom>
          <a:noFill/>
          <a:ln>
            <a:noFill/>
          </a:ln>
        </p:spPr>
      </p:pic>
      <p:pic>
        <p:nvPicPr>
          <p:cNvPr id="1121" name="Google Shape;1121;p88"/>
          <p:cNvPicPr preferRelativeResize="0"/>
          <p:nvPr/>
        </p:nvPicPr>
        <p:blipFill>
          <a:blip r:embed="rId5">
            <a:alphaModFix/>
          </a:blip>
          <a:stretch>
            <a:fillRect/>
          </a:stretch>
        </p:blipFill>
        <p:spPr>
          <a:xfrm>
            <a:off x="800950" y="927518"/>
            <a:ext cx="1924700" cy="3866582"/>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25" name="Shape 1125"/>
        <p:cNvGrpSpPr/>
        <p:nvPr/>
      </p:nvGrpSpPr>
      <p:grpSpPr>
        <a:xfrm>
          <a:off x="0" y="0"/>
          <a:ext cx="0" cy="0"/>
          <a:chOff x="0" y="0"/>
          <a:chExt cx="0" cy="0"/>
        </a:xfrm>
      </p:grpSpPr>
      <p:sp>
        <p:nvSpPr>
          <p:cNvPr id="1126" name="Google Shape;1126;p8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Raspberry Pi Camera FOV Calculations</a:t>
            </a:r>
            <a:endParaRPr>
              <a:solidFill>
                <a:srgbClr val="AF1F39"/>
              </a:solidFill>
            </a:endParaRPr>
          </a:p>
        </p:txBody>
      </p:sp>
      <p:pic>
        <p:nvPicPr>
          <p:cNvPr id="1127" name="Google Shape;1127;p89"/>
          <p:cNvPicPr preferRelativeResize="0"/>
          <p:nvPr/>
        </p:nvPicPr>
        <p:blipFill rotWithShape="1">
          <a:blip r:embed="rId3">
            <a:alphaModFix/>
          </a:blip>
          <a:srcRect b="42442" l="0" r="0" t="0"/>
          <a:stretch/>
        </p:blipFill>
        <p:spPr>
          <a:xfrm>
            <a:off x="615650" y="1095171"/>
            <a:ext cx="3956351" cy="4048330"/>
          </a:xfrm>
          <a:prstGeom prst="rect">
            <a:avLst/>
          </a:prstGeom>
          <a:noFill/>
          <a:ln>
            <a:noFill/>
          </a:ln>
        </p:spPr>
      </p:pic>
      <p:pic>
        <p:nvPicPr>
          <p:cNvPr id="1128" name="Google Shape;1128;p89"/>
          <p:cNvPicPr preferRelativeResize="0"/>
          <p:nvPr/>
        </p:nvPicPr>
        <p:blipFill rotWithShape="1">
          <a:blip r:embed="rId3">
            <a:alphaModFix/>
          </a:blip>
          <a:srcRect b="-1264" l="0" r="0" t="57040"/>
          <a:stretch/>
        </p:blipFill>
        <p:spPr>
          <a:xfrm>
            <a:off x="4597698" y="1564201"/>
            <a:ext cx="4552351" cy="3579302"/>
          </a:xfrm>
          <a:prstGeom prst="rect">
            <a:avLst/>
          </a:prstGeom>
          <a:noFill/>
          <a:ln>
            <a:noFill/>
          </a:ln>
        </p:spPr>
      </p:pic>
      <p:sp>
        <p:nvSpPr>
          <p:cNvPr id="1129" name="Google Shape;1129;p8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33" name="Shape 1133"/>
        <p:cNvGrpSpPr/>
        <p:nvPr/>
      </p:nvGrpSpPr>
      <p:grpSpPr>
        <a:xfrm>
          <a:off x="0" y="0"/>
          <a:ext cx="0" cy="0"/>
          <a:chOff x="0" y="0"/>
          <a:chExt cx="0" cy="0"/>
        </a:xfrm>
      </p:grpSpPr>
      <p:pic>
        <p:nvPicPr>
          <p:cNvPr id="1134" name="Google Shape;1134;p90"/>
          <p:cNvPicPr preferRelativeResize="0"/>
          <p:nvPr/>
        </p:nvPicPr>
        <p:blipFill rotWithShape="1">
          <a:blip r:embed="rId3">
            <a:alphaModFix/>
          </a:blip>
          <a:srcRect b="71484" l="0" r="0" t="0"/>
          <a:stretch/>
        </p:blipFill>
        <p:spPr>
          <a:xfrm>
            <a:off x="273575" y="1063675"/>
            <a:ext cx="4066724" cy="2061552"/>
          </a:xfrm>
          <a:prstGeom prst="rect">
            <a:avLst/>
          </a:prstGeom>
          <a:noFill/>
          <a:ln>
            <a:noFill/>
          </a:ln>
        </p:spPr>
      </p:pic>
      <p:sp>
        <p:nvSpPr>
          <p:cNvPr id="1135" name="Google Shape;1135;p9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Raspberry Pi Camera FOV Diagrams</a:t>
            </a:r>
            <a:endParaRPr>
              <a:solidFill>
                <a:srgbClr val="AF1F39"/>
              </a:solidFill>
            </a:endParaRPr>
          </a:p>
        </p:txBody>
      </p:sp>
      <p:pic>
        <p:nvPicPr>
          <p:cNvPr id="1136" name="Google Shape;1136;p90"/>
          <p:cNvPicPr preferRelativeResize="0"/>
          <p:nvPr/>
        </p:nvPicPr>
        <p:blipFill rotWithShape="1">
          <a:blip r:embed="rId3">
            <a:alphaModFix/>
          </a:blip>
          <a:srcRect b="5187" l="0" r="0" t="82083"/>
          <a:stretch/>
        </p:blipFill>
        <p:spPr>
          <a:xfrm>
            <a:off x="4614550" y="4120075"/>
            <a:ext cx="4522551" cy="1023427"/>
          </a:xfrm>
          <a:prstGeom prst="rect">
            <a:avLst/>
          </a:prstGeom>
          <a:noFill/>
          <a:ln>
            <a:noFill/>
          </a:ln>
        </p:spPr>
      </p:pic>
      <p:pic>
        <p:nvPicPr>
          <p:cNvPr id="1137" name="Google Shape;1137;p90"/>
          <p:cNvPicPr preferRelativeResize="0"/>
          <p:nvPr/>
        </p:nvPicPr>
        <p:blipFill rotWithShape="1">
          <a:blip r:embed="rId3">
            <a:alphaModFix/>
          </a:blip>
          <a:srcRect b="17675" l="25397" r="4328" t="61905"/>
          <a:stretch/>
        </p:blipFill>
        <p:spPr>
          <a:xfrm>
            <a:off x="4764525" y="2717050"/>
            <a:ext cx="2815274" cy="1454299"/>
          </a:xfrm>
          <a:prstGeom prst="rect">
            <a:avLst/>
          </a:prstGeom>
          <a:noFill/>
          <a:ln>
            <a:noFill/>
          </a:ln>
        </p:spPr>
      </p:pic>
      <p:pic>
        <p:nvPicPr>
          <p:cNvPr id="1138" name="Google Shape;1138;p90"/>
          <p:cNvPicPr preferRelativeResize="0"/>
          <p:nvPr/>
        </p:nvPicPr>
        <p:blipFill rotWithShape="1">
          <a:blip r:embed="rId3">
            <a:alphaModFix/>
          </a:blip>
          <a:srcRect b="46067" l="0" r="65206" t="38943"/>
          <a:stretch/>
        </p:blipFill>
        <p:spPr>
          <a:xfrm>
            <a:off x="798075" y="2999775"/>
            <a:ext cx="2691957" cy="2061552"/>
          </a:xfrm>
          <a:prstGeom prst="rect">
            <a:avLst/>
          </a:prstGeom>
          <a:noFill/>
          <a:ln>
            <a:noFill/>
          </a:ln>
        </p:spPr>
      </p:pic>
      <p:pic>
        <p:nvPicPr>
          <p:cNvPr id="1139" name="Google Shape;1139;p90"/>
          <p:cNvPicPr preferRelativeResize="0"/>
          <p:nvPr/>
        </p:nvPicPr>
        <p:blipFill rotWithShape="1">
          <a:blip r:embed="rId3">
            <a:alphaModFix/>
          </a:blip>
          <a:srcRect b="49549" l="35762" r="29930" t="31871"/>
          <a:stretch/>
        </p:blipFill>
        <p:spPr>
          <a:xfrm>
            <a:off x="4788625" y="982350"/>
            <a:ext cx="1267836" cy="1220549"/>
          </a:xfrm>
          <a:prstGeom prst="rect">
            <a:avLst/>
          </a:prstGeom>
          <a:noFill/>
          <a:ln>
            <a:noFill/>
          </a:ln>
        </p:spPr>
      </p:pic>
      <p:pic>
        <p:nvPicPr>
          <p:cNvPr id="1140" name="Google Shape;1140;p90"/>
          <p:cNvPicPr preferRelativeResize="0"/>
          <p:nvPr/>
        </p:nvPicPr>
        <p:blipFill rotWithShape="1">
          <a:blip r:embed="rId3">
            <a:alphaModFix/>
          </a:blip>
          <a:srcRect b="44537" l="35760" r="33168" t="50456"/>
          <a:stretch/>
        </p:blipFill>
        <p:spPr>
          <a:xfrm>
            <a:off x="4819625" y="2178788"/>
            <a:ext cx="1148251" cy="328925"/>
          </a:xfrm>
          <a:prstGeom prst="rect">
            <a:avLst/>
          </a:prstGeom>
          <a:noFill/>
          <a:ln>
            <a:noFill/>
          </a:ln>
        </p:spPr>
      </p:pic>
      <p:pic>
        <p:nvPicPr>
          <p:cNvPr id="1141" name="Google Shape;1141;p90"/>
          <p:cNvPicPr preferRelativeResize="0"/>
          <p:nvPr/>
        </p:nvPicPr>
        <p:blipFill rotWithShape="1">
          <a:blip r:embed="rId3">
            <a:alphaModFix/>
          </a:blip>
          <a:srcRect b="39926" l="70670" r="10410" t="54398"/>
          <a:stretch/>
        </p:blipFill>
        <p:spPr>
          <a:xfrm>
            <a:off x="6082950" y="2390128"/>
            <a:ext cx="699176" cy="372802"/>
          </a:xfrm>
          <a:prstGeom prst="rect">
            <a:avLst/>
          </a:prstGeom>
          <a:noFill/>
          <a:ln>
            <a:noFill/>
          </a:ln>
        </p:spPr>
      </p:pic>
      <p:pic>
        <p:nvPicPr>
          <p:cNvPr id="1142" name="Google Shape;1142;p90"/>
          <p:cNvPicPr preferRelativeResize="0"/>
          <p:nvPr/>
        </p:nvPicPr>
        <p:blipFill rotWithShape="1">
          <a:blip r:embed="rId3">
            <a:alphaModFix/>
          </a:blip>
          <a:srcRect b="37838" l="35761" r="29932" t="55412"/>
          <a:stretch/>
        </p:blipFill>
        <p:spPr>
          <a:xfrm>
            <a:off x="4815125" y="2473900"/>
            <a:ext cx="1267825" cy="443376"/>
          </a:xfrm>
          <a:prstGeom prst="rect">
            <a:avLst/>
          </a:prstGeom>
          <a:noFill/>
          <a:ln>
            <a:noFill/>
          </a:ln>
        </p:spPr>
      </p:pic>
      <p:sp>
        <p:nvSpPr>
          <p:cNvPr id="1143" name="Google Shape;1143;p9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7" name="Shape 1147"/>
        <p:cNvGrpSpPr/>
        <p:nvPr/>
      </p:nvGrpSpPr>
      <p:grpSpPr>
        <a:xfrm>
          <a:off x="0" y="0"/>
          <a:ext cx="0" cy="0"/>
          <a:chOff x="0" y="0"/>
          <a:chExt cx="0" cy="0"/>
        </a:xfrm>
      </p:grpSpPr>
      <p:sp>
        <p:nvSpPr>
          <p:cNvPr id="1148" name="Google Shape;1148;p91"/>
          <p:cNvSpPr txBox="1"/>
          <p:nvPr>
            <p:ph type="title"/>
          </p:nvPr>
        </p:nvSpPr>
        <p:spPr>
          <a:xfrm>
            <a:off x="311700" y="4343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Pressurized Inner Lid</a:t>
            </a:r>
            <a:endParaRPr>
              <a:solidFill>
                <a:srgbClr val="AF1F39"/>
              </a:solidFill>
            </a:endParaRPr>
          </a:p>
        </p:txBody>
      </p:sp>
      <p:sp>
        <p:nvSpPr>
          <p:cNvPr id="1149" name="Google Shape;1149;p91"/>
          <p:cNvSpPr txBox="1"/>
          <p:nvPr>
            <p:ph idx="1" type="body"/>
          </p:nvPr>
        </p:nvSpPr>
        <p:spPr>
          <a:xfrm>
            <a:off x="311700" y="1071225"/>
            <a:ext cx="8520600" cy="7527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sz="1400">
                <a:solidFill>
                  <a:srgbClr val="000000"/>
                </a:solidFill>
              </a:rPr>
              <a:t>O-Ring Size Parker No. 2-043</a:t>
            </a:r>
            <a:endParaRPr sz="1400">
              <a:solidFill>
                <a:srgbClr val="000000"/>
              </a:solidFill>
            </a:endParaRPr>
          </a:p>
          <a:p>
            <a:pPr indent="0" lvl="0" marL="0" rtl="0" algn="l">
              <a:spcBef>
                <a:spcPts val="1200"/>
              </a:spcBef>
              <a:spcAft>
                <a:spcPts val="1200"/>
              </a:spcAft>
              <a:buNone/>
            </a:pPr>
            <a:r>
              <a:t/>
            </a:r>
            <a:endParaRPr sz="1400">
              <a:solidFill>
                <a:srgbClr val="000000"/>
              </a:solidFill>
            </a:endParaRPr>
          </a:p>
        </p:txBody>
      </p:sp>
      <p:sp>
        <p:nvSpPr>
          <p:cNvPr id="1150" name="Google Shape;1150;p9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51" name="Google Shape;1151;p91"/>
          <p:cNvPicPr preferRelativeResize="0"/>
          <p:nvPr/>
        </p:nvPicPr>
        <p:blipFill>
          <a:blip r:embed="rId3">
            <a:alphaModFix/>
          </a:blip>
          <a:stretch>
            <a:fillRect/>
          </a:stretch>
        </p:blipFill>
        <p:spPr>
          <a:xfrm>
            <a:off x="6604175" y="2573275"/>
            <a:ext cx="2273751" cy="1773525"/>
          </a:xfrm>
          <a:prstGeom prst="rect">
            <a:avLst/>
          </a:prstGeom>
          <a:noFill/>
          <a:ln>
            <a:noFill/>
          </a:ln>
        </p:spPr>
      </p:pic>
      <p:pic>
        <p:nvPicPr>
          <p:cNvPr id="1152" name="Google Shape;1152;p91"/>
          <p:cNvPicPr preferRelativeResize="0"/>
          <p:nvPr/>
        </p:nvPicPr>
        <p:blipFill>
          <a:blip r:embed="rId4">
            <a:alphaModFix/>
          </a:blip>
          <a:stretch>
            <a:fillRect/>
          </a:stretch>
        </p:blipFill>
        <p:spPr>
          <a:xfrm>
            <a:off x="3031201" y="1358526"/>
            <a:ext cx="3907149" cy="1584601"/>
          </a:xfrm>
          <a:prstGeom prst="rect">
            <a:avLst/>
          </a:prstGeom>
          <a:noFill/>
          <a:ln>
            <a:noFill/>
          </a:ln>
        </p:spPr>
      </p:pic>
      <p:sp>
        <p:nvSpPr>
          <p:cNvPr id="1153" name="Google Shape;1153;p91"/>
          <p:cNvSpPr txBox="1"/>
          <p:nvPr/>
        </p:nvSpPr>
        <p:spPr>
          <a:xfrm>
            <a:off x="2314200" y="2119250"/>
            <a:ext cx="7170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0000"/>
                </a:solidFill>
                <a:latin typeface="Open Sans Medium"/>
                <a:ea typeface="Open Sans Medium"/>
                <a:cs typeface="Open Sans Medium"/>
                <a:sym typeface="Open Sans Medium"/>
              </a:rPr>
              <a:t>O-Ring</a:t>
            </a:r>
            <a:endParaRPr sz="1200">
              <a:solidFill>
                <a:srgbClr val="FF0000"/>
              </a:solidFill>
              <a:latin typeface="Open Sans Medium"/>
              <a:ea typeface="Open Sans Medium"/>
              <a:cs typeface="Open Sans Medium"/>
              <a:sym typeface="Open Sans Medium"/>
            </a:endParaRPr>
          </a:p>
        </p:txBody>
      </p:sp>
      <p:cxnSp>
        <p:nvCxnSpPr>
          <p:cNvPr id="1154" name="Google Shape;1154;p91"/>
          <p:cNvCxnSpPr>
            <a:stCxn id="1153" idx="3"/>
          </p:cNvCxnSpPr>
          <p:nvPr/>
        </p:nvCxnSpPr>
        <p:spPr>
          <a:xfrm>
            <a:off x="3031200" y="2285150"/>
            <a:ext cx="398400" cy="23100"/>
          </a:xfrm>
          <a:prstGeom prst="straightConnector1">
            <a:avLst/>
          </a:prstGeom>
          <a:noFill/>
          <a:ln cap="flat" cmpd="sng" w="9525">
            <a:solidFill>
              <a:srgbClr val="FF0000"/>
            </a:solidFill>
            <a:prstDash val="solid"/>
            <a:round/>
            <a:headEnd len="med" w="med" type="none"/>
            <a:tailEnd len="med" w="med" type="triangle"/>
          </a:ln>
        </p:spPr>
      </p:cxnSp>
      <p:sp>
        <p:nvSpPr>
          <p:cNvPr id="1155" name="Google Shape;1155;p91"/>
          <p:cNvSpPr txBox="1"/>
          <p:nvPr/>
        </p:nvSpPr>
        <p:spPr>
          <a:xfrm>
            <a:off x="2503025" y="2769475"/>
            <a:ext cx="9753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0000"/>
                </a:solidFill>
                <a:latin typeface="Open Sans Medium"/>
                <a:ea typeface="Open Sans Medium"/>
                <a:cs typeface="Open Sans Medium"/>
                <a:sym typeface="Open Sans Medium"/>
              </a:rPr>
              <a:t>3.623 in</a:t>
            </a:r>
            <a:endParaRPr sz="1200">
              <a:solidFill>
                <a:srgbClr val="FF0000"/>
              </a:solidFill>
              <a:latin typeface="Open Sans Medium"/>
              <a:ea typeface="Open Sans Medium"/>
              <a:cs typeface="Open Sans Medium"/>
              <a:sym typeface="Open Sans Medium"/>
            </a:endParaRPr>
          </a:p>
        </p:txBody>
      </p:sp>
      <p:pic>
        <p:nvPicPr>
          <p:cNvPr id="1156" name="Google Shape;1156;p91"/>
          <p:cNvPicPr preferRelativeResize="0"/>
          <p:nvPr/>
        </p:nvPicPr>
        <p:blipFill>
          <a:blip r:embed="rId5">
            <a:alphaModFix/>
          </a:blip>
          <a:stretch>
            <a:fillRect/>
          </a:stretch>
        </p:blipFill>
        <p:spPr>
          <a:xfrm>
            <a:off x="232725" y="3182667"/>
            <a:ext cx="5839699" cy="801396"/>
          </a:xfrm>
          <a:prstGeom prst="rect">
            <a:avLst/>
          </a:prstGeom>
          <a:noFill/>
          <a:ln>
            <a:noFill/>
          </a:ln>
        </p:spPr>
      </p:pic>
      <p:cxnSp>
        <p:nvCxnSpPr>
          <p:cNvPr id="1157" name="Google Shape;1157;p91"/>
          <p:cNvCxnSpPr/>
          <p:nvPr/>
        </p:nvCxnSpPr>
        <p:spPr>
          <a:xfrm rot="10800000">
            <a:off x="492300" y="3050200"/>
            <a:ext cx="0" cy="256800"/>
          </a:xfrm>
          <a:prstGeom prst="straightConnector1">
            <a:avLst/>
          </a:prstGeom>
          <a:noFill/>
          <a:ln cap="flat" cmpd="sng" w="28575">
            <a:solidFill>
              <a:srgbClr val="FF0000"/>
            </a:solidFill>
            <a:prstDash val="solid"/>
            <a:round/>
            <a:headEnd len="med" w="med" type="none"/>
            <a:tailEnd len="med" w="med" type="none"/>
          </a:ln>
        </p:spPr>
      </p:cxnSp>
      <p:cxnSp>
        <p:nvCxnSpPr>
          <p:cNvPr id="1158" name="Google Shape;1158;p91"/>
          <p:cNvCxnSpPr/>
          <p:nvPr/>
        </p:nvCxnSpPr>
        <p:spPr>
          <a:xfrm rot="10800000">
            <a:off x="5717575" y="3050200"/>
            <a:ext cx="0" cy="256800"/>
          </a:xfrm>
          <a:prstGeom prst="straightConnector1">
            <a:avLst/>
          </a:prstGeom>
          <a:noFill/>
          <a:ln cap="flat" cmpd="sng" w="28575">
            <a:solidFill>
              <a:srgbClr val="FF0000"/>
            </a:solidFill>
            <a:prstDash val="solid"/>
            <a:round/>
            <a:headEnd len="med" w="med" type="none"/>
            <a:tailEnd len="med" w="med" type="none"/>
          </a:ln>
        </p:spPr>
      </p:cxnSp>
      <p:cxnSp>
        <p:nvCxnSpPr>
          <p:cNvPr id="1159" name="Google Shape;1159;p91"/>
          <p:cNvCxnSpPr/>
          <p:nvPr/>
        </p:nvCxnSpPr>
        <p:spPr>
          <a:xfrm flipH="1" rot="10800000">
            <a:off x="503000" y="3183875"/>
            <a:ext cx="5228100" cy="5400"/>
          </a:xfrm>
          <a:prstGeom prst="straightConnector1">
            <a:avLst/>
          </a:prstGeom>
          <a:noFill/>
          <a:ln cap="flat" cmpd="sng" w="28575">
            <a:solidFill>
              <a:srgbClr val="FF0000"/>
            </a:solidFill>
            <a:prstDash val="solid"/>
            <a:round/>
            <a:headEnd len="med" w="med" type="none"/>
            <a:tailEnd len="med" w="med" type="none"/>
          </a:ln>
        </p:spPr>
      </p:cxnSp>
      <p:sp>
        <p:nvSpPr>
          <p:cNvPr id="1160" name="Google Shape;1160;p91"/>
          <p:cNvSpPr txBox="1"/>
          <p:nvPr/>
        </p:nvSpPr>
        <p:spPr>
          <a:xfrm>
            <a:off x="2503025" y="4046225"/>
            <a:ext cx="9753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0000"/>
                </a:solidFill>
                <a:latin typeface="Open Sans Medium"/>
                <a:ea typeface="Open Sans Medium"/>
                <a:cs typeface="Open Sans Medium"/>
                <a:sym typeface="Open Sans Medium"/>
              </a:rPr>
              <a:t>3.525 in</a:t>
            </a:r>
            <a:endParaRPr sz="1200">
              <a:solidFill>
                <a:srgbClr val="FF0000"/>
              </a:solidFill>
              <a:latin typeface="Open Sans Medium"/>
              <a:ea typeface="Open Sans Medium"/>
              <a:cs typeface="Open Sans Medium"/>
              <a:sym typeface="Open Sans Medium"/>
            </a:endParaRPr>
          </a:p>
        </p:txBody>
      </p:sp>
      <p:cxnSp>
        <p:nvCxnSpPr>
          <p:cNvPr id="1161" name="Google Shape;1161;p91"/>
          <p:cNvCxnSpPr/>
          <p:nvPr/>
        </p:nvCxnSpPr>
        <p:spPr>
          <a:xfrm rot="10800000">
            <a:off x="644700" y="3888400"/>
            <a:ext cx="0" cy="256800"/>
          </a:xfrm>
          <a:prstGeom prst="straightConnector1">
            <a:avLst/>
          </a:prstGeom>
          <a:noFill/>
          <a:ln cap="flat" cmpd="sng" w="28575">
            <a:solidFill>
              <a:srgbClr val="FF0000"/>
            </a:solidFill>
            <a:prstDash val="solid"/>
            <a:round/>
            <a:headEnd len="med" w="med" type="none"/>
            <a:tailEnd len="med" w="med" type="none"/>
          </a:ln>
        </p:spPr>
      </p:cxnSp>
      <p:cxnSp>
        <p:nvCxnSpPr>
          <p:cNvPr id="1162" name="Google Shape;1162;p91"/>
          <p:cNvCxnSpPr/>
          <p:nvPr/>
        </p:nvCxnSpPr>
        <p:spPr>
          <a:xfrm rot="10800000">
            <a:off x="5587000" y="3888400"/>
            <a:ext cx="0" cy="256800"/>
          </a:xfrm>
          <a:prstGeom prst="straightConnector1">
            <a:avLst/>
          </a:prstGeom>
          <a:noFill/>
          <a:ln cap="flat" cmpd="sng" w="28575">
            <a:solidFill>
              <a:srgbClr val="FF0000"/>
            </a:solidFill>
            <a:prstDash val="solid"/>
            <a:round/>
            <a:headEnd len="med" w="med" type="none"/>
            <a:tailEnd len="med" w="med" type="none"/>
          </a:ln>
        </p:spPr>
      </p:cxnSp>
      <p:cxnSp>
        <p:nvCxnSpPr>
          <p:cNvPr id="1163" name="Google Shape;1163;p91"/>
          <p:cNvCxnSpPr/>
          <p:nvPr/>
        </p:nvCxnSpPr>
        <p:spPr>
          <a:xfrm flipH="1" rot="10800000">
            <a:off x="644700" y="4013500"/>
            <a:ext cx="4952700" cy="3300"/>
          </a:xfrm>
          <a:prstGeom prst="straightConnector1">
            <a:avLst/>
          </a:prstGeom>
          <a:noFill/>
          <a:ln cap="flat" cmpd="sng" w="28575">
            <a:solidFill>
              <a:srgbClr val="FF0000"/>
            </a:solidFill>
            <a:prstDash val="solid"/>
            <a:round/>
            <a:headEnd len="med" w="med" type="none"/>
            <a:tailEnd len="med" w="med" type="none"/>
          </a:ln>
        </p:spPr>
      </p:cxnSp>
      <p:cxnSp>
        <p:nvCxnSpPr>
          <p:cNvPr id="1164" name="Google Shape;1164;p91"/>
          <p:cNvCxnSpPr/>
          <p:nvPr/>
        </p:nvCxnSpPr>
        <p:spPr>
          <a:xfrm rot="10800000">
            <a:off x="7100900" y="3331775"/>
            <a:ext cx="5400" cy="317700"/>
          </a:xfrm>
          <a:prstGeom prst="straightConnector1">
            <a:avLst/>
          </a:prstGeom>
          <a:noFill/>
          <a:ln cap="flat" cmpd="sng" w="28575">
            <a:solidFill>
              <a:srgbClr val="FF0000"/>
            </a:solidFill>
            <a:prstDash val="solid"/>
            <a:round/>
            <a:headEnd len="med" w="med" type="none"/>
            <a:tailEnd len="med" w="med" type="none"/>
          </a:ln>
        </p:spPr>
      </p:cxnSp>
      <p:cxnSp>
        <p:nvCxnSpPr>
          <p:cNvPr id="1165" name="Google Shape;1165;p91"/>
          <p:cNvCxnSpPr/>
          <p:nvPr/>
        </p:nvCxnSpPr>
        <p:spPr>
          <a:xfrm flipH="1" rot="10800000">
            <a:off x="6988575" y="3337600"/>
            <a:ext cx="220500" cy="1500"/>
          </a:xfrm>
          <a:prstGeom prst="straightConnector1">
            <a:avLst/>
          </a:prstGeom>
          <a:noFill/>
          <a:ln cap="flat" cmpd="sng" w="28575">
            <a:solidFill>
              <a:srgbClr val="FF0000"/>
            </a:solidFill>
            <a:prstDash val="solid"/>
            <a:round/>
            <a:headEnd len="med" w="med" type="none"/>
            <a:tailEnd len="med" w="med" type="none"/>
          </a:ln>
        </p:spPr>
      </p:cxnSp>
      <p:cxnSp>
        <p:nvCxnSpPr>
          <p:cNvPr id="1166" name="Google Shape;1166;p91"/>
          <p:cNvCxnSpPr/>
          <p:nvPr/>
        </p:nvCxnSpPr>
        <p:spPr>
          <a:xfrm flipH="1" rot="10800000">
            <a:off x="6990500" y="3636125"/>
            <a:ext cx="220500" cy="1500"/>
          </a:xfrm>
          <a:prstGeom prst="straightConnector1">
            <a:avLst/>
          </a:prstGeom>
          <a:noFill/>
          <a:ln cap="flat" cmpd="sng" w="28575">
            <a:solidFill>
              <a:srgbClr val="FF0000"/>
            </a:solidFill>
            <a:prstDash val="solid"/>
            <a:round/>
            <a:headEnd len="med" w="med" type="none"/>
            <a:tailEnd len="med" w="med" type="none"/>
          </a:ln>
        </p:spPr>
      </p:cxnSp>
      <p:sp>
        <p:nvSpPr>
          <p:cNvPr id="1167" name="Google Shape;1167;p91"/>
          <p:cNvSpPr txBox="1"/>
          <p:nvPr/>
        </p:nvSpPr>
        <p:spPr>
          <a:xfrm>
            <a:off x="6283975" y="3294625"/>
            <a:ext cx="8856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0000"/>
                </a:solidFill>
                <a:latin typeface="Open Sans Medium"/>
                <a:ea typeface="Open Sans Medium"/>
                <a:cs typeface="Open Sans Medium"/>
                <a:sym typeface="Open Sans Medium"/>
              </a:rPr>
              <a:t>0.1405 in</a:t>
            </a:r>
            <a:endParaRPr sz="1200">
              <a:solidFill>
                <a:srgbClr val="FF0000"/>
              </a:solidFill>
              <a:latin typeface="Open Sans Medium"/>
              <a:ea typeface="Open Sans Medium"/>
              <a:cs typeface="Open Sans Medium"/>
              <a:sym typeface="Open Sans Medium"/>
            </a:endParaRPr>
          </a:p>
        </p:txBody>
      </p:sp>
      <p:sp>
        <p:nvSpPr>
          <p:cNvPr id="1168" name="Google Shape;1168;p91"/>
          <p:cNvSpPr txBox="1"/>
          <p:nvPr/>
        </p:nvSpPr>
        <p:spPr>
          <a:xfrm>
            <a:off x="7083600" y="2564125"/>
            <a:ext cx="771600" cy="33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FF0000"/>
                </a:solidFill>
                <a:latin typeface="Open Sans Medium"/>
                <a:ea typeface="Open Sans Medium"/>
                <a:cs typeface="Open Sans Medium"/>
                <a:sym typeface="Open Sans Medium"/>
              </a:rPr>
              <a:t>0.098 in</a:t>
            </a:r>
            <a:endParaRPr sz="1200">
              <a:solidFill>
                <a:srgbClr val="FF0000"/>
              </a:solidFill>
              <a:latin typeface="Open Sans Medium"/>
              <a:ea typeface="Open Sans Medium"/>
              <a:cs typeface="Open Sans Medium"/>
              <a:sym typeface="Open Sans Medium"/>
            </a:endParaRPr>
          </a:p>
        </p:txBody>
      </p:sp>
      <p:cxnSp>
        <p:nvCxnSpPr>
          <p:cNvPr id="1169" name="Google Shape;1169;p91"/>
          <p:cNvCxnSpPr/>
          <p:nvPr/>
        </p:nvCxnSpPr>
        <p:spPr>
          <a:xfrm rot="10800000">
            <a:off x="7581250" y="2898475"/>
            <a:ext cx="300" cy="165300"/>
          </a:xfrm>
          <a:prstGeom prst="straightConnector1">
            <a:avLst/>
          </a:prstGeom>
          <a:noFill/>
          <a:ln cap="flat" cmpd="sng" w="28575">
            <a:solidFill>
              <a:srgbClr val="FF0000"/>
            </a:solidFill>
            <a:prstDash val="solid"/>
            <a:round/>
            <a:headEnd len="med" w="med" type="none"/>
            <a:tailEnd len="med" w="med" type="none"/>
          </a:ln>
        </p:spPr>
      </p:cxnSp>
      <p:cxnSp>
        <p:nvCxnSpPr>
          <p:cNvPr id="1170" name="Google Shape;1170;p91"/>
          <p:cNvCxnSpPr/>
          <p:nvPr/>
        </p:nvCxnSpPr>
        <p:spPr>
          <a:xfrm rot="10800000">
            <a:off x="7352650" y="2898475"/>
            <a:ext cx="300" cy="165300"/>
          </a:xfrm>
          <a:prstGeom prst="straightConnector1">
            <a:avLst/>
          </a:prstGeom>
          <a:noFill/>
          <a:ln cap="flat" cmpd="sng" w="28575">
            <a:solidFill>
              <a:srgbClr val="FF0000"/>
            </a:solidFill>
            <a:prstDash val="solid"/>
            <a:round/>
            <a:headEnd len="med" w="med" type="none"/>
            <a:tailEnd len="med" w="med" type="none"/>
          </a:ln>
        </p:spPr>
      </p:cxnSp>
      <p:cxnSp>
        <p:nvCxnSpPr>
          <p:cNvPr id="1171" name="Google Shape;1171;p91"/>
          <p:cNvCxnSpPr/>
          <p:nvPr/>
        </p:nvCxnSpPr>
        <p:spPr>
          <a:xfrm>
            <a:off x="7346100" y="2980675"/>
            <a:ext cx="246600" cy="900"/>
          </a:xfrm>
          <a:prstGeom prst="straightConnector1">
            <a:avLst/>
          </a:prstGeom>
          <a:noFill/>
          <a:ln cap="flat" cmpd="sng" w="28575">
            <a:solidFill>
              <a:srgbClr val="FF0000"/>
            </a:solidFill>
            <a:prstDash val="solid"/>
            <a:round/>
            <a:headEnd len="med" w="med" type="none"/>
            <a:tailEnd len="med" w="med" type="none"/>
          </a:ln>
        </p:spPr>
      </p:cxnSp>
      <p:sp>
        <p:nvSpPr>
          <p:cNvPr id="1172" name="Google Shape;1172;p91"/>
          <p:cNvSpPr txBox="1"/>
          <p:nvPr>
            <p:ph idx="1" type="body"/>
          </p:nvPr>
        </p:nvSpPr>
        <p:spPr>
          <a:xfrm>
            <a:off x="644700" y="47157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rgbClr val="000000"/>
                </a:solidFill>
              </a:rPr>
              <a:t>*Evaluating various lid attachment mechanisms including clamping and screwing options</a:t>
            </a:r>
            <a:endParaRPr sz="1400">
              <a:solidFill>
                <a:srgbClr val="000000"/>
              </a:solidFill>
            </a:endParaRPr>
          </a:p>
          <a:p>
            <a:pPr indent="0" lvl="0" marL="0" rtl="0" algn="l">
              <a:spcBef>
                <a:spcPts val="1200"/>
              </a:spcBef>
              <a:spcAft>
                <a:spcPts val="1200"/>
              </a:spcAft>
              <a:buNone/>
            </a:pPr>
            <a:r>
              <a:t/>
            </a:r>
            <a:endParaRPr sz="1400">
              <a:solidFill>
                <a:srgbClr val="000000"/>
              </a:solidFill>
            </a:endParaRPr>
          </a:p>
        </p:txBody>
      </p:sp>
      <p:sp>
        <p:nvSpPr>
          <p:cNvPr id="1173" name="Google Shape;1173;p91"/>
          <p:cNvSpPr txBox="1"/>
          <p:nvPr/>
        </p:nvSpPr>
        <p:spPr>
          <a:xfrm>
            <a:off x="644700" y="4223625"/>
            <a:ext cx="8187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solidFill>
                  <a:schemeClr val="dk1"/>
                </a:solidFill>
                <a:latin typeface="Open Sans"/>
                <a:ea typeface="Open Sans"/>
                <a:cs typeface="Open Sans"/>
                <a:sym typeface="Open Sans"/>
              </a:rPr>
              <a:t>Figure 15: Pressurized inner lid and o-ring groove isometric view (top), dimensioned side view (bottom left), zoomed in and dimensioned side view (bottom right)</a:t>
            </a:r>
            <a:endParaRPr>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0"/>
          <p:cNvSpPr/>
          <p:nvPr/>
        </p:nvSpPr>
        <p:spPr>
          <a:xfrm>
            <a:off x="4373750" y="2037650"/>
            <a:ext cx="4614000" cy="572700"/>
          </a:xfrm>
          <a:prstGeom prst="ellipse">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20"/>
          <p:cNvSpPr/>
          <p:nvPr/>
        </p:nvSpPr>
        <p:spPr>
          <a:xfrm>
            <a:off x="4573053" y="2121825"/>
            <a:ext cx="4281300" cy="400200"/>
          </a:xfrm>
          <a:prstGeom prst="ellipse">
            <a:avLst/>
          </a:prstGeom>
          <a:noFill/>
          <a:ln cap="flat" cmpd="sng" w="381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0"/>
          <p:cNvSpPr/>
          <p:nvPr/>
        </p:nvSpPr>
        <p:spPr>
          <a:xfrm>
            <a:off x="2124742" y="2581583"/>
            <a:ext cx="5823000" cy="3144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20"/>
          <p:cNvSpPr/>
          <p:nvPr/>
        </p:nvSpPr>
        <p:spPr>
          <a:xfrm>
            <a:off x="2395317" y="1747700"/>
            <a:ext cx="5823000" cy="3144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8" name="Google Shape;108;p20"/>
          <p:cNvGrpSpPr/>
          <p:nvPr/>
        </p:nvGrpSpPr>
        <p:grpSpPr>
          <a:xfrm>
            <a:off x="927911" y="4221491"/>
            <a:ext cx="1157206" cy="400201"/>
            <a:chOff x="2367756" y="1282700"/>
            <a:chExt cx="1157206" cy="519000"/>
          </a:xfrm>
        </p:grpSpPr>
        <p:sp>
          <p:nvSpPr>
            <p:cNvPr id="109" name="Google Shape;109;p20"/>
            <p:cNvSpPr/>
            <p:nvPr/>
          </p:nvSpPr>
          <p:spPr>
            <a:xfrm flipH="1" rot="10800000">
              <a:off x="2367756" y="1285683"/>
              <a:ext cx="485775" cy="514275"/>
            </a:xfrm>
            <a:prstGeom prst="flowChartManualInput">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20"/>
            <p:cNvSpPr/>
            <p:nvPr/>
          </p:nvSpPr>
          <p:spPr>
            <a:xfrm rot="5400000">
              <a:off x="2927363" y="1204100"/>
              <a:ext cx="519000" cy="676200"/>
            </a:xfrm>
            <a:prstGeom prst="rtTriangle">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1" name="Google Shape;111;p20"/>
          <p:cNvGrpSpPr/>
          <p:nvPr/>
        </p:nvGrpSpPr>
        <p:grpSpPr>
          <a:xfrm flipH="1" rot="10800000">
            <a:off x="927811" y="3359662"/>
            <a:ext cx="1157206" cy="400201"/>
            <a:chOff x="2367756" y="1282700"/>
            <a:chExt cx="1157206" cy="519000"/>
          </a:xfrm>
        </p:grpSpPr>
        <p:sp>
          <p:nvSpPr>
            <p:cNvPr id="112" name="Google Shape;112;p20"/>
            <p:cNvSpPr/>
            <p:nvPr/>
          </p:nvSpPr>
          <p:spPr>
            <a:xfrm flipH="1" rot="10800000">
              <a:off x="2367756" y="1285683"/>
              <a:ext cx="485775" cy="514275"/>
            </a:xfrm>
            <a:prstGeom prst="flowChartManualInput">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20"/>
            <p:cNvSpPr/>
            <p:nvPr/>
          </p:nvSpPr>
          <p:spPr>
            <a:xfrm rot="5400000">
              <a:off x="2927363" y="1204100"/>
              <a:ext cx="519000" cy="676200"/>
            </a:xfrm>
            <a:prstGeom prst="rtTriangle">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4" name="Google Shape;114;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Structures Overview</a:t>
            </a:r>
            <a:endParaRPr>
              <a:solidFill>
                <a:srgbClr val="AF1F39"/>
              </a:solidFill>
            </a:endParaRPr>
          </a:p>
        </p:txBody>
      </p:sp>
      <p:sp>
        <p:nvSpPr>
          <p:cNvPr id="115" name="Google Shape;115;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6" name="Google Shape;116;p20"/>
          <p:cNvSpPr/>
          <p:nvPr/>
        </p:nvSpPr>
        <p:spPr>
          <a:xfrm>
            <a:off x="2342300" y="7154110"/>
            <a:ext cx="4766100" cy="400200"/>
          </a:xfrm>
          <a:prstGeom prst="ellipse">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0"/>
          <p:cNvSpPr/>
          <p:nvPr/>
        </p:nvSpPr>
        <p:spPr>
          <a:xfrm>
            <a:off x="2802600" y="7199125"/>
            <a:ext cx="3303300" cy="314400"/>
          </a:xfrm>
          <a:prstGeom prst="rect">
            <a:avLst/>
          </a:prstGeom>
          <a:solidFill>
            <a:srgbClr val="9E9E9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9E9E9E"/>
              </a:highlight>
            </a:endParaRPr>
          </a:p>
        </p:txBody>
      </p:sp>
      <p:sp>
        <p:nvSpPr>
          <p:cNvPr id="118" name="Google Shape;118;p20"/>
          <p:cNvSpPr/>
          <p:nvPr/>
        </p:nvSpPr>
        <p:spPr>
          <a:xfrm>
            <a:off x="572750" y="6884725"/>
            <a:ext cx="5823000" cy="3144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0"/>
          <p:cNvSpPr/>
          <p:nvPr/>
        </p:nvSpPr>
        <p:spPr>
          <a:xfrm>
            <a:off x="972989" y="7513525"/>
            <a:ext cx="6013500" cy="3144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0"/>
          <p:cNvSpPr/>
          <p:nvPr/>
        </p:nvSpPr>
        <p:spPr>
          <a:xfrm rot="5400000">
            <a:off x="7887133" y="3746046"/>
            <a:ext cx="514200" cy="519300"/>
          </a:xfrm>
          <a:prstGeom prst="trapezoid">
            <a:avLst>
              <a:gd fmla="val 47110" name="adj"/>
            </a:avLst>
          </a:prstGeom>
          <a:solidFill>
            <a:srgbClr val="AF1F39"/>
          </a:solidFill>
          <a:ln cap="flat" cmpd="sng" w="9525">
            <a:solidFill>
              <a:srgbClr val="EA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0"/>
          <p:cNvSpPr/>
          <p:nvPr/>
        </p:nvSpPr>
        <p:spPr>
          <a:xfrm>
            <a:off x="927949" y="3744763"/>
            <a:ext cx="3765900" cy="511800"/>
          </a:xfrm>
          <a:prstGeom prst="rect">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0"/>
          <p:cNvSpPr txBox="1"/>
          <p:nvPr/>
        </p:nvSpPr>
        <p:spPr>
          <a:xfrm>
            <a:off x="2393950" y="873125"/>
            <a:ext cx="1028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lt1"/>
                </a:solidFill>
                <a:latin typeface="Open Sans"/>
                <a:ea typeface="Open Sans"/>
                <a:cs typeface="Open Sans"/>
                <a:sym typeface="Open Sans"/>
              </a:rPr>
              <a:t>Booster</a:t>
            </a:r>
            <a:endParaRPr b="1">
              <a:solidFill>
                <a:schemeClr val="lt1"/>
              </a:solidFill>
              <a:latin typeface="Open Sans"/>
              <a:ea typeface="Open Sans"/>
              <a:cs typeface="Open Sans"/>
              <a:sym typeface="Open Sans"/>
            </a:endParaRPr>
          </a:p>
        </p:txBody>
      </p:sp>
      <p:sp>
        <p:nvSpPr>
          <p:cNvPr id="123" name="Google Shape;123;p20"/>
          <p:cNvSpPr txBox="1"/>
          <p:nvPr/>
        </p:nvSpPr>
        <p:spPr>
          <a:xfrm>
            <a:off x="4829550" y="4670775"/>
            <a:ext cx="1200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lt1"/>
                </a:solidFill>
                <a:latin typeface="Open Sans"/>
                <a:ea typeface="Open Sans"/>
                <a:cs typeface="Open Sans"/>
                <a:sym typeface="Open Sans"/>
              </a:rPr>
              <a:t>Sustainer</a:t>
            </a:r>
            <a:endParaRPr b="1">
              <a:solidFill>
                <a:schemeClr val="lt1"/>
              </a:solidFill>
              <a:latin typeface="Open Sans"/>
              <a:ea typeface="Open Sans"/>
              <a:cs typeface="Open Sans"/>
              <a:sym typeface="Open Sans"/>
            </a:endParaRPr>
          </a:p>
        </p:txBody>
      </p:sp>
      <p:sp>
        <p:nvSpPr>
          <p:cNvPr id="124" name="Google Shape;124;p20"/>
          <p:cNvSpPr/>
          <p:nvPr/>
        </p:nvSpPr>
        <p:spPr>
          <a:xfrm>
            <a:off x="4640324" y="3744763"/>
            <a:ext cx="3244200" cy="511800"/>
          </a:xfrm>
          <a:prstGeom prst="rect">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0"/>
          <p:cNvSpPr/>
          <p:nvPr/>
        </p:nvSpPr>
        <p:spPr>
          <a:xfrm>
            <a:off x="4472564" y="7199125"/>
            <a:ext cx="1633200" cy="314400"/>
          </a:xfrm>
          <a:prstGeom prst="rec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0"/>
          <p:cNvSpPr txBox="1"/>
          <p:nvPr/>
        </p:nvSpPr>
        <p:spPr>
          <a:xfrm>
            <a:off x="3731424" y="7497830"/>
            <a:ext cx="1200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9E9E9E"/>
                </a:solidFill>
                <a:latin typeface="Open Sans"/>
                <a:ea typeface="Open Sans"/>
                <a:cs typeface="Open Sans"/>
                <a:sym typeface="Open Sans"/>
              </a:rPr>
              <a:t>Motor</a:t>
            </a:r>
            <a:endParaRPr b="1">
              <a:solidFill>
                <a:srgbClr val="9E9E9E"/>
              </a:solidFill>
              <a:latin typeface="Open Sans"/>
              <a:ea typeface="Open Sans"/>
              <a:cs typeface="Open Sans"/>
              <a:sym typeface="Open Sans"/>
            </a:endParaRPr>
          </a:p>
        </p:txBody>
      </p:sp>
      <p:sp>
        <p:nvSpPr>
          <p:cNvPr id="127" name="Google Shape;127;p20"/>
          <p:cNvSpPr txBox="1"/>
          <p:nvPr/>
        </p:nvSpPr>
        <p:spPr>
          <a:xfrm>
            <a:off x="6033722" y="7513325"/>
            <a:ext cx="1200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EA9999"/>
                </a:solidFill>
                <a:latin typeface="Open Sans"/>
                <a:ea typeface="Open Sans"/>
                <a:cs typeface="Open Sans"/>
                <a:sym typeface="Open Sans"/>
              </a:rPr>
              <a:t>Nose Cone</a:t>
            </a:r>
            <a:endParaRPr b="1">
              <a:solidFill>
                <a:srgbClr val="EA9999"/>
              </a:solidFill>
              <a:latin typeface="Open Sans"/>
              <a:ea typeface="Open Sans"/>
              <a:cs typeface="Open Sans"/>
              <a:sym typeface="Open Sans"/>
            </a:endParaRPr>
          </a:p>
        </p:txBody>
      </p:sp>
      <p:sp>
        <p:nvSpPr>
          <p:cNvPr id="128" name="Google Shape;128;p20"/>
          <p:cNvSpPr txBox="1"/>
          <p:nvPr/>
        </p:nvSpPr>
        <p:spPr>
          <a:xfrm>
            <a:off x="1535174" y="4539513"/>
            <a:ext cx="548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AF1F39"/>
                </a:solidFill>
                <a:latin typeface="Open Sans"/>
                <a:ea typeface="Open Sans"/>
                <a:cs typeface="Open Sans"/>
                <a:sym typeface="Open Sans"/>
              </a:rPr>
              <a:t>Fins</a:t>
            </a:r>
            <a:endParaRPr b="1">
              <a:solidFill>
                <a:srgbClr val="AF1F39"/>
              </a:solidFill>
              <a:latin typeface="Open Sans"/>
              <a:ea typeface="Open Sans"/>
              <a:cs typeface="Open Sans"/>
              <a:sym typeface="Open Sans"/>
            </a:endParaRPr>
          </a:p>
        </p:txBody>
      </p:sp>
      <p:sp>
        <p:nvSpPr>
          <p:cNvPr id="129" name="Google Shape;129;p20"/>
          <p:cNvSpPr/>
          <p:nvPr/>
        </p:nvSpPr>
        <p:spPr>
          <a:xfrm>
            <a:off x="4704974" y="3803263"/>
            <a:ext cx="623700" cy="3936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0"/>
          <p:cNvSpPr/>
          <p:nvPr/>
        </p:nvSpPr>
        <p:spPr>
          <a:xfrm>
            <a:off x="7145768" y="3803263"/>
            <a:ext cx="680100" cy="3936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0"/>
          <p:cNvSpPr txBox="1"/>
          <p:nvPr/>
        </p:nvSpPr>
        <p:spPr>
          <a:xfrm>
            <a:off x="4462991" y="3161029"/>
            <a:ext cx="1157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P</a:t>
            </a:r>
            <a:r>
              <a:rPr b="1" lang="en">
                <a:solidFill>
                  <a:srgbClr val="AF1F39"/>
                </a:solidFill>
                <a:latin typeface="Open Sans"/>
                <a:ea typeface="Open Sans"/>
                <a:cs typeface="Open Sans"/>
                <a:sym typeface="Open Sans"/>
              </a:rPr>
              <a:t>arachute</a:t>
            </a:r>
            <a:endParaRPr b="1">
              <a:solidFill>
                <a:srgbClr val="AF1F39"/>
              </a:solidFill>
              <a:latin typeface="Open Sans"/>
              <a:ea typeface="Open Sans"/>
              <a:cs typeface="Open Sans"/>
              <a:sym typeface="Open Sans"/>
            </a:endParaRPr>
          </a:p>
        </p:txBody>
      </p:sp>
      <p:sp>
        <p:nvSpPr>
          <p:cNvPr id="132" name="Google Shape;132;p20"/>
          <p:cNvSpPr txBox="1"/>
          <p:nvPr/>
        </p:nvSpPr>
        <p:spPr>
          <a:xfrm>
            <a:off x="6836624" y="4400513"/>
            <a:ext cx="1298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a:solidFill>
                  <a:srgbClr val="AF1F39"/>
                </a:solidFill>
                <a:latin typeface="Open Sans"/>
                <a:ea typeface="Open Sans"/>
                <a:cs typeface="Open Sans"/>
                <a:sym typeface="Open Sans"/>
              </a:rPr>
              <a:t>P</a:t>
            </a:r>
            <a:r>
              <a:rPr b="1" lang="en">
                <a:solidFill>
                  <a:srgbClr val="AF1F39"/>
                </a:solidFill>
                <a:latin typeface="Open Sans"/>
                <a:ea typeface="Open Sans"/>
                <a:cs typeface="Open Sans"/>
                <a:sym typeface="Open Sans"/>
              </a:rPr>
              <a:t>arachute</a:t>
            </a:r>
            <a:endParaRPr b="1">
              <a:solidFill>
                <a:srgbClr val="AF1F39"/>
              </a:solidFill>
              <a:latin typeface="Open Sans"/>
              <a:ea typeface="Open Sans"/>
              <a:cs typeface="Open Sans"/>
              <a:sym typeface="Open Sans"/>
            </a:endParaRPr>
          </a:p>
        </p:txBody>
      </p:sp>
      <p:sp>
        <p:nvSpPr>
          <p:cNvPr id="133" name="Google Shape;133;p20"/>
          <p:cNvSpPr txBox="1"/>
          <p:nvPr/>
        </p:nvSpPr>
        <p:spPr>
          <a:xfrm>
            <a:off x="5067275" y="6095150"/>
            <a:ext cx="10287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dk1"/>
                </a:solidFill>
                <a:latin typeface="Open Sans"/>
                <a:ea typeface="Open Sans"/>
                <a:cs typeface="Open Sans"/>
                <a:sym typeface="Open Sans"/>
              </a:rPr>
              <a:t> avionics bay</a:t>
            </a:r>
            <a:endParaRPr b="1">
              <a:solidFill>
                <a:schemeClr val="dk1"/>
              </a:solidFill>
              <a:latin typeface="Open Sans"/>
              <a:ea typeface="Open Sans"/>
              <a:cs typeface="Open Sans"/>
              <a:sym typeface="Open Sans"/>
            </a:endParaRPr>
          </a:p>
        </p:txBody>
      </p:sp>
      <p:sp>
        <p:nvSpPr>
          <p:cNvPr id="134" name="Google Shape;134;p20"/>
          <p:cNvSpPr txBox="1"/>
          <p:nvPr/>
        </p:nvSpPr>
        <p:spPr>
          <a:xfrm>
            <a:off x="5522750" y="6517150"/>
            <a:ext cx="1298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a:solidFill>
                  <a:schemeClr val="dk1"/>
                </a:solidFill>
                <a:latin typeface="Open Sans"/>
                <a:ea typeface="Open Sans"/>
                <a:cs typeface="Open Sans"/>
                <a:sym typeface="Open Sans"/>
              </a:rPr>
              <a:t>parachute</a:t>
            </a:r>
            <a:endParaRPr b="1">
              <a:solidFill>
                <a:schemeClr val="dk1"/>
              </a:solidFill>
              <a:latin typeface="Open Sans"/>
              <a:ea typeface="Open Sans"/>
              <a:cs typeface="Open Sans"/>
              <a:sym typeface="Open Sans"/>
            </a:endParaRPr>
          </a:p>
        </p:txBody>
      </p:sp>
      <p:sp>
        <p:nvSpPr>
          <p:cNvPr id="135" name="Google Shape;135;p20"/>
          <p:cNvSpPr txBox="1"/>
          <p:nvPr/>
        </p:nvSpPr>
        <p:spPr>
          <a:xfrm>
            <a:off x="5135213" y="7513525"/>
            <a:ext cx="1028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Open Sans"/>
                <a:ea typeface="Open Sans"/>
                <a:cs typeface="Open Sans"/>
                <a:sym typeface="Open Sans"/>
              </a:rPr>
              <a:t>payload</a:t>
            </a:r>
            <a:endParaRPr b="1">
              <a:solidFill>
                <a:schemeClr val="dk1"/>
              </a:solidFill>
              <a:latin typeface="Open Sans"/>
              <a:ea typeface="Open Sans"/>
              <a:cs typeface="Open Sans"/>
              <a:sym typeface="Open Sans"/>
            </a:endParaRPr>
          </a:p>
        </p:txBody>
      </p:sp>
      <p:sp>
        <p:nvSpPr>
          <p:cNvPr id="136" name="Google Shape;136;p20"/>
          <p:cNvSpPr/>
          <p:nvPr/>
        </p:nvSpPr>
        <p:spPr>
          <a:xfrm>
            <a:off x="4530601" y="7254975"/>
            <a:ext cx="147600" cy="2025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0"/>
          <p:cNvSpPr/>
          <p:nvPr/>
        </p:nvSpPr>
        <p:spPr>
          <a:xfrm>
            <a:off x="4761893" y="7254975"/>
            <a:ext cx="147600" cy="2025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0"/>
          <p:cNvSpPr/>
          <p:nvPr/>
        </p:nvSpPr>
        <p:spPr>
          <a:xfrm>
            <a:off x="5892667" y="7254975"/>
            <a:ext cx="147600" cy="2025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20"/>
          <p:cNvSpPr/>
          <p:nvPr/>
        </p:nvSpPr>
        <p:spPr>
          <a:xfrm rot="5400000">
            <a:off x="4506725" y="6968125"/>
            <a:ext cx="213900" cy="147600"/>
          </a:xfrm>
          <a:prstGeom prst="rightArrow">
            <a:avLst>
              <a:gd fmla="val 50000" name="adj1"/>
              <a:gd fmla="val 50000" name="adj2"/>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0"/>
          <p:cNvSpPr/>
          <p:nvPr/>
        </p:nvSpPr>
        <p:spPr>
          <a:xfrm rot="5400000">
            <a:off x="4883975" y="6834500"/>
            <a:ext cx="480900" cy="147600"/>
          </a:xfrm>
          <a:prstGeom prst="rightArrow">
            <a:avLst>
              <a:gd fmla="val 50000" name="adj1"/>
              <a:gd fmla="val 50000" name="adj2"/>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0"/>
          <p:cNvSpPr/>
          <p:nvPr/>
        </p:nvSpPr>
        <p:spPr>
          <a:xfrm rot="5400000">
            <a:off x="5852975" y="6968125"/>
            <a:ext cx="213900" cy="147600"/>
          </a:xfrm>
          <a:prstGeom prst="rightArrow">
            <a:avLst>
              <a:gd fmla="val 50000" name="adj1"/>
              <a:gd fmla="val 50000" name="adj2"/>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0"/>
          <p:cNvSpPr/>
          <p:nvPr/>
        </p:nvSpPr>
        <p:spPr>
          <a:xfrm>
            <a:off x="865774" y="3730557"/>
            <a:ext cx="1298400" cy="540600"/>
          </a:xfrm>
          <a:prstGeom prst="rect">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3" name="Google Shape;143;p20"/>
          <p:cNvGrpSpPr/>
          <p:nvPr/>
        </p:nvGrpSpPr>
        <p:grpSpPr>
          <a:xfrm>
            <a:off x="2883054" y="7489298"/>
            <a:ext cx="680090" cy="314410"/>
            <a:chOff x="2367756" y="1282700"/>
            <a:chExt cx="1157206" cy="519000"/>
          </a:xfrm>
        </p:grpSpPr>
        <p:sp>
          <p:nvSpPr>
            <p:cNvPr id="144" name="Google Shape;144;p20"/>
            <p:cNvSpPr/>
            <p:nvPr/>
          </p:nvSpPr>
          <p:spPr>
            <a:xfrm flipH="1" rot="10800000">
              <a:off x="2367756" y="1285683"/>
              <a:ext cx="485775" cy="514275"/>
            </a:xfrm>
            <a:prstGeom prst="flowChartManualInpu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0"/>
            <p:cNvSpPr/>
            <p:nvPr/>
          </p:nvSpPr>
          <p:spPr>
            <a:xfrm rot="5400000">
              <a:off x="2927363" y="1204100"/>
              <a:ext cx="519000" cy="676200"/>
            </a:xfrm>
            <a:prstGeom prst="rtTriangle">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6" name="Google Shape;146;p20"/>
          <p:cNvGrpSpPr/>
          <p:nvPr/>
        </p:nvGrpSpPr>
        <p:grpSpPr>
          <a:xfrm flipH="1" rot="10800000">
            <a:off x="2883054" y="6909562"/>
            <a:ext cx="680090" cy="314410"/>
            <a:chOff x="2367756" y="1282700"/>
            <a:chExt cx="1157206" cy="519000"/>
          </a:xfrm>
        </p:grpSpPr>
        <p:sp>
          <p:nvSpPr>
            <p:cNvPr id="147" name="Google Shape;147;p20"/>
            <p:cNvSpPr/>
            <p:nvPr/>
          </p:nvSpPr>
          <p:spPr>
            <a:xfrm flipH="1" rot="10800000">
              <a:off x="2367756" y="1285683"/>
              <a:ext cx="485775" cy="514275"/>
            </a:xfrm>
            <a:prstGeom prst="flowChartManualInpu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20"/>
            <p:cNvSpPr/>
            <p:nvPr/>
          </p:nvSpPr>
          <p:spPr>
            <a:xfrm rot="5400000">
              <a:off x="2927363" y="1204100"/>
              <a:ext cx="519000" cy="676200"/>
            </a:xfrm>
            <a:prstGeom prst="rtTriangle">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9" name="Google Shape;149;p20"/>
          <p:cNvSpPr/>
          <p:nvPr/>
        </p:nvSpPr>
        <p:spPr>
          <a:xfrm>
            <a:off x="2802611" y="7198061"/>
            <a:ext cx="815400" cy="314400"/>
          </a:xfrm>
          <a:prstGeom prst="rec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0"/>
          <p:cNvSpPr txBox="1"/>
          <p:nvPr/>
        </p:nvSpPr>
        <p:spPr>
          <a:xfrm>
            <a:off x="2802600" y="7826775"/>
            <a:ext cx="924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EA9999"/>
                </a:solidFill>
                <a:latin typeface="Open Sans"/>
                <a:ea typeface="Open Sans"/>
                <a:cs typeface="Open Sans"/>
                <a:sym typeface="Open Sans"/>
              </a:rPr>
              <a:t>Fins + Fin Can</a:t>
            </a:r>
            <a:endParaRPr b="1">
              <a:solidFill>
                <a:srgbClr val="EA9999"/>
              </a:solidFill>
              <a:latin typeface="Open Sans"/>
              <a:ea typeface="Open Sans"/>
              <a:cs typeface="Open Sans"/>
              <a:sym typeface="Open Sans"/>
            </a:endParaRPr>
          </a:p>
        </p:txBody>
      </p:sp>
      <p:sp>
        <p:nvSpPr>
          <p:cNvPr id="151" name="Google Shape;151;p20"/>
          <p:cNvSpPr/>
          <p:nvPr/>
        </p:nvSpPr>
        <p:spPr>
          <a:xfrm>
            <a:off x="5412299" y="3803263"/>
            <a:ext cx="464400" cy="3936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0"/>
          <p:cNvSpPr/>
          <p:nvPr/>
        </p:nvSpPr>
        <p:spPr>
          <a:xfrm>
            <a:off x="5945349" y="3795013"/>
            <a:ext cx="1118400" cy="4002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0"/>
          <p:cNvSpPr txBox="1"/>
          <p:nvPr/>
        </p:nvSpPr>
        <p:spPr>
          <a:xfrm>
            <a:off x="5796698" y="3168346"/>
            <a:ext cx="1298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A</a:t>
            </a:r>
            <a:r>
              <a:rPr b="1" lang="en">
                <a:solidFill>
                  <a:srgbClr val="AF1F39"/>
                </a:solidFill>
                <a:latin typeface="Open Sans"/>
                <a:ea typeface="Open Sans"/>
                <a:cs typeface="Open Sans"/>
                <a:sym typeface="Open Sans"/>
              </a:rPr>
              <a:t>vionics Bay</a:t>
            </a:r>
            <a:endParaRPr b="1">
              <a:solidFill>
                <a:srgbClr val="AF1F39"/>
              </a:solidFill>
              <a:latin typeface="Open Sans"/>
              <a:ea typeface="Open Sans"/>
              <a:cs typeface="Open Sans"/>
              <a:sym typeface="Open Sans"/>
            </a:endParaRPr>
          </a:p>
        </p:txBody>
      </p:sp>
      <p:sp>
        <p:nvSpPr>
          <p:cNvPr id="154" name="Google Shape;154;p20"/>
          <p:cNvSpPr/>
          <p:nvPr/>
        </p:nvSpPr>
        <p:spPr>
          <a:xfrm flipH="1" rot="5400000">
            <a:off x="5555549" y="4311038"/>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0"/>
          <p:cNvSpPr txBox="1"/>
          <p:nvPr/>
        </p:nvSpPr>
        <p:spPr>
          <a:xfrm>
            <a:off x="5040391" y="4411700"/>
            <a:ext cx="1298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A</a:t>
            </a:r>
            <a:r>
              <a:rPr b="1" lang="en">
                <a:solidFill>
                  <a:srgbClr val="AF1F39"/>
                </a:solidFill>
                <a:latin typeface="Open Sans"/>
                <a:ea typeface="Open Sans"/>
                <a:cs typeface="Open Sans"/>
                <a:sym typeface="Open Sans"/>
              </a:rPr>
              <a:t>ir Brakes</a:t>
            </a:r>
            <a:endParaRPr b="1">
              <a:solidFill>
                <a:srgbClr val="AF1F39"/>
              </a:solidFill>
              <a:latin typeface="Open Sans"/>
              <a:ea typeface="Open Sans"/>
              <a:cs typeface="Open Sans"/>
              <a:sym typeface="Open Sans"/>
            </a:endParaRPr>
          </a:p>
        </p:txBody>
      </p:sp>
      <p:sp>
        <p:nvSpPr>
          <p:cNvPr id="156" name="Google Shape;156;p20"/>
          <p:cNvSpPr/>
          <p:nvPr/>
        </p:nvSpPr>
        <p:spPr>
          <a:xfrm>
            <a:off x="4960075" y="7255075"/>
            <a:ext cx="274500" cy="2025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0"/>
          <p:cNvSpPr/>
          <p:nvPr/>
        </p:nvSpPr>
        <p:spPr>
          <a:xfrm>
            <a:off x="5277426" y="7255075"/>
            <a:ext cx="548700" cy="2025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0"/>
          <p:cNvSpPr txBox="1"/>
          <p:nvPr/>
        </p:nvSpPr>
        <p:spPr>
          <a:xfrm>
            <a:off x="3893750" y="6517250"/>
            <a:ext cx="1298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dk1"/>
                </a:solidFill>
                <a:latin typeface="Open Sans"/>
                <a:ea typeface="Open Sans"/>
                <a:cs typeface="Open Sans"/>
                <a:sym typeface="Open Sans"/>
              </a:rPr>
              <a:t>parachute</a:t>
            </a:r>
            <a:endParaRPr b="1">
              <a:solidFill>
                <a:schemeClr val="dk1"/>
              </a:solidFill>
              <a:latin typeface="Open Sans"/>
              <a:ea typeface="Open Sans"/>
              <a:cs typeface="Open Sans"/>
              <a:sym typeface="Open Sans"/>
            </a:endParaRPr>
          </a:p>
        </p:txBody>
      </p:sp>
      <p:sp>
        <p:nvSpPr>
          <p:cNvPr id="159" name="Google Shape;159;p20"/>
          <p:cNvSpPr/>
          <p:nvPr/>
        </p:nvSpPr>
        <p:spPr>
          <a:xfrm flipH="1" rot="5400000">
            <a:off x="4746750" y="7572700"/>
            <a:ext cx="177900" cy="147600"/>
          </a:xfrm>
          <a:prstGeom prst="rightArrow">
            <a:avLst>
              <a:gd fmla="val 50000" name="adj1"/>
              <a:gd fmla="val 50000" name="adj2"/>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0"/>
          <p:cNvSpPr txBox="1"/>
          <p:nvPr/>
        </p:nvSpPr>
        <p:spPr>
          <a:xfrm>
            <a:off x="4388813" y="7779475"/>
            <a:ext cx="8922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dk1"/>
                </a:solidFill>
                <a:latin typeface="Open Sans"/>
                <a:ea typeface="Open Sans"/>
                <a:cs typeface="Open Sans"/>
                <a:sym typeface="Open Sans"/>
              </a:rPr>
              <a:t>air brakes</a:t>
            </a:r>
            <a:endParaRPr b="1">
              <a:solidFill>
                <a:schemeClr val="dk1"/>
              </a:solidFill>
              <a:latin typeface="Open Sans"/>
              <a:ea typeface="Open Sans"/>
              <a:cs typeface="Open Sans"/>
              <a:sym typeface="Open Sans"/>
            </a:endParaRPr>
          </a:p>
        </p:txBody>
      </p:sp>
      <p:sp>
        <p:nvSpPr>
          <p:cNvPr id="161" name="Google Shape;161;p20"/>
          <p:cNvSpPr/>
          <p:nvPr/>
        </p:nvSpPr>
        <p:spPr>
          <a:xfrm>
            <a:off x="1990674" y="7199136"/>
            <a:ext cx="815400" cy="314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0"/>
          <p:cNvSpPr/>
          <p:nvPr/>
        </p:nvSpPr>
        <p:spPr>
          <a:xfrm rot="5400000">
            <a:off x="7926524" y="3810986"/>
            <a:ext cx="336600" cy="381000"/>
          </a:xfrm>
          <a:prstGeom prst="trapezoid">
            <a:avLst>
              <a:gd fmla="val 47110" name="adj"/>
            </a:avLst>
          </a:prstGeom>
          <a:noFill/>
          <a:ln cap="flat" cmpd="sng" w="3810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0"/>
          <p:cNvSpPr/>
          <p:nvPr/>
        </p:nvSpPr>
        <p:spPr>
          <a:xfrm flipH="1" rot="-5400000">
            <a:off x="4952599" y="3518871"/>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0"/>
          <p:cNvSpPr/>
          <p:nvPr/>
        </p:nvSpPr>
        <p:spPr>
          <a:xfrm flipH="1" rot="-5400000">
            <a:off x="6356937" y="3518863"/>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20"/>
          <p:cNvSpPr/>
          <p:nvPr/>
        </p:nvSpPr>
        <p:spPr>
          <a:xfrm flipH="1" rot="5400000">
            <a:off x="7396874" y="4311038"/>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0"/>
          <p:cNvSpPr/>
          <p:nvPr/>
        </p:nvSpPr>
        <p:spPr>
          <a:xfrm flipH="1" rot="-5400000">
            <a:off x="8055262" y="3518863"/>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20"/>
          <p:cNvSpPr txBox="1"/>
          <p:nvPr/>
        </p:nvSpPr>
        <p:spPr>
          <a:xfrm>
            <a:off x="7510250" y="3183012"/>
            <a:ext cx="14478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Staging Cone</a:t>
            </a:r>
            <a:endParaRPr b="1">
              <a:solidFill>
                <a:srgbClr val="AF1F39"/>
              </a:solidFill>
              <a:latin typeface="Open Sans"/>
              <a:ea typeface="Open Sans"/>
              <a:cs typeface="Open Sans"/>
              <a:sym typeface="Open Sans"/>
            </a:endParaRPr>
          </a:p>
        </p:txBody>
      </p:sp>
      <p:sp>
        <p:nvSpPr>
          <p:cNvPr id="168" name="Google Shape;168;p20"/>
          <p:cNvSpPr/>
          <p:nvPr/>
        </p:nvSpPr>
        <p:spPr>
          <a:xfrm rot="5400000">
            <a:off x="6636650" y="-867900"/>
            <a:ext cx="257100" cy="4359000"/>
          </a:xfrm>
          <a:prstGeom prst="leftBrace">
            <a:avLst>
              <a:gd fmla="val 50000" name="adj1"/>
              <a:gd fmla="val 50000" name="adj2"/>
            </a:avLst>
          </a:prstGeom>
          <a:noFill/>
          <a:ln cap="flat" cmpd="sng" w="38100">
            <a:solidFill>
              <a:srgbClr val="AF1F3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69" name="Google Shape;169;p20"/>
          <p:cNvSpPr txBox="1"/>
          <p:nvPr/>
        </p:nvSpPr>
        <p:spPr>
          <a:xfrm>
            <a:off x="5506375" y="833375"/>
            <a:ext cx="2456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Mission Package Tube</a:t>
            </a:r>
            <a:endParaRPr b="1">
              <a:solidFill>
                <a:srgbClr val="AF1F39"/>
              </a:solidFill>
              <a:latin typeface="Open Sans"/>
              <a:ea typeface="Open Sans"/>
              <a:cs typeface="Open Sans"/>
              <a:sym typeface="Open Sans"/>
            </a:endParaRPr>
          </a:p>
        </p:txBody>
      </p:sp>
      <p:sp>
        <p:nvSpPr>
          <p:cNvPr id="170" name="Google Shape;170;p20"/>
          <p:cNvSpPr txBox="1"/>
          <p:nvPr/>
        </p:nvSpPr>
        <p:spPr>
          <a:xfrm>
            <a:off x="1456750" y="848383"/>
            <a:ext cx="2456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Open Sans"/>
                <a:ea typeface="Open Sans"/>
                <a:cs typeface="Open Sans"/>
                <a:sym typeface="Open Sans"/>
              </a:rPr>
              <a:t>Motor</a:t>
            </a:r>
            <a:endParaRPr b="1">
              <a:latin typeface="Open Sans"/>
              <a:ea typeface="Open Sans"/>
              <a:cs typeface="Open Sans"/>
              <a:sym typeface="Open Sans"/>
            </a:endParaRPr>
          </a:p>
        </p:txBody>
      </p:sp>
      <p:sp>
        <p:nvSpPr>
          <p:cNvPr id="171" name="Google Shape;171;p20"/>
          <p:cNvSpPr/>
          <p:nvPr/>
        </p:nvSpPr>
        <p:spPr>
          <a:xfrm rot="5400000">
            <a:off x="2556250" y="-539250"/>
            <a:ext cx="257100" cy="37017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72" name="Google Shape;172;p20"/>
          <p:cNvSpPr/>
          <p:nvPr/>
        </p:nvSpPr>
        <p:spPr>
          <a:xfrm flipH="1" rot="5400000">
            <a:off x="1730624" y="4463263"/>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0"/>
          <p:cNvSpPr/>
          <p:nvPr/>
        </p:nvSpPr>
        <p:spPr>
          <a:xfrm>
            <a:off x="526950" y="3222975"/>
            <a:ext cx="257100" cy="14478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74" name="Google Shape;174;p20"/>
          <p:cNvSpPr txBox="1"/>
          <p:nvPr/>
        </p:nvSpPr>
        <p:spPr>
          <a:xfrm rot="-5400000">
            <a:off x="-356850" y="3678975"/>
            <a:ext cx="14478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Open Sans"/>
                <a:ea typeface="Open Sans"/>
                <a:cs typeface="Open Sans"/>
                <a:sym typeface="Open Sans"/>
              </a:rPr>
              <a:t>Booster</a:t>
            </a:r>
            <a:endParaRPr b="1">
              <a:latin typeface="Open Sans"/>
              <a:ea typeface="Open Sans"/>
              <a:cs typeface="Open Sans"/>
              <a:sym typeface="Open Sans"/>
            </a:endParaRPr>
          </a:p>
        </p:txBody>
      </p:sp>
      <p:grpSp>
        <p:nvGrpSpPr>
          <p:cNvPr id="175" name="Google Shape;175;p20"/>
          <p:cNvGrpSpPr/>
          <p:nvPr/>
        </p:nvGrpSpPr>
        <p:grpSpPr>
          <a:xfrm>
            <a:off x="913737" y="2545478"/>
            <a:ext cx="1157206" cy="400201"/>
            <a:chOff x="2367756" y="1282700"/>
            <a:chExt cx="1157206" cy="519000"/>
          </a:xfrm>
        </p:grpSpPr>
        <p:sp>
          <p:nvSpPr>
            <p:cNvPr id="176" name="Google Shape;176;p20"/>
            <p:cNvSpPr/>
            <p:nvPr/>
          </p:nvSpPr>
          <p:spPr>
            <a:xfrm flipH="1" rot="10800000">
              <a:off x="2367756" y="1285683"/>
              <a:ext cx="485775" cy="514275"/>
            </a:xfrm>
            <a:prstGeom prst="flowChartManualInput">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0"/>
            <p:cNvSpPr/>
            <p:nvPr/>
          </p:nvSpPr>
          <p:spPr>
            <a:xfrm rot="5400000">
              <a:off x="2927363" y="1204100"/>
              <a:ext cx="519000" cy="676200"/>
            </a:xfrm>
            <a:prstGeom prst="rtTriangle">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8" name="Google Shape;178;p20"/>
          <p:cNvGrpSpPr/>
          <p:nvPr/>
        </p:nvGrpSpPr>
        <p:grpSpPr>
          <a:xfrm flipH="1" rot="10800000">
            <a:off x="913637" y="1683650"/>
            <a:ext cx="1157206" cy="400201"/>
            <a:chOff x="2367756" y="1282700"/>
            <a:chExt cx="1157206" cy="519000"/>
          </a:xfrm>
        </p:grpSpPr>
        <p:sp>
          <p:nvSpPr>
            <p:cNvPr id="179" name="Google Shape;179;p20"/>
            <p:cNvSpPr/>
            <p:nvPr/>
          </p:nvSpPr>
          <p:spPr>
            <a:xfrm flipH="1" rot="10800000">
              <a:off x="2367756" y="1285683"/>
              <a:ext cx="485775" cy="514275"/>
            </a:xfrm>
            <a:prstGeom prst="flowChartManualInput">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0"/>
            <p:cNvSpPr/>
            <p:nvPr/>
          </p:nvSpPr>
          <p:spPr>
            <a:xfrm rot="5400000">
              <a:off x="2927363" y="1204100"/>
              <a:ext cx="519000" cy="676200"/>
            </a:xfrm>
            <a:prstGeom prst="rtTriangle">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1" name="Google Shape;181;p20"/>
          <p:cNvSpPr/>
          <p:nvPr/>
        </p:nvSpPr>
        <p:spPr>
          <a:xfrm>
            <a:off x="913775" y="2068750"/>
            <a:ext cx="3765900" cy="511800"/>
          </a:xfrm>
          <a:prstGeom prst="rect">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20"/>
          <p:cNvSpPr/>
          <p:nvPr/>
        </p:nvSpPr>
        <p:spPr>
          <a:xfrm>
            <a:off x="4626150" y="2068750"/>
            <a:ext cx="3244200" cy="511800"/>
          </a:xfrm>
          <a:prstGeom prst="rect">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0"/>
          <p:cNvSpPr txBox="1"/>
          <p:nvPr/>
        </p:nvSpPr>
        <p:spPr>
          <a:xfrm>
            <a:off x="1521000" y="2863500"/>
            <a:ext cx="548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AF1F39"/>
                </a:solidFill>
                <a:latin typeface="Open Sans"/>
                <a:ea typeface="Open Sans"/>
                <a:cs typeface="Open Sans"/>
                <a:sym typeface="Open Sans"/>
              </a:rPr>
              <a:t>Fins</a:t>
            </a:r>
            <a:endParaRPr b="1">
              <a:solidFill>
                <a:srgbClr val="AF1F39"/>
              </a:solidFill>
              <a:latin typeface="Open Sans"/>
              <a:ea typeface="Open Sans"/>
              <a:cs typeface="Open Sans"/>
              <a:sym typeface="Open Sans"/>
            </a:endParaRPr>
          </a:p>
        </p:txBody>
      </p:sp>
      <p:sp>
        <p:nvSpPr>
          <p:cNvPr id="184" name="Google Shape;184;p20"/>
          <p:cNvSpPr/>
          <p:nvPr/>
        </p:nvSpPr>
        <p:spPr>
          <a:xfrm>
            <a:off x="4690800" y="2127250"/>
            <a:ext cx="519300" cy="3936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0"/>
          <p:cNvSpPr/>
          <p:nvPr/>
        </p:nvSpPr>
        <p:spPr>
          <a:xfrm>
            <a:off x="7411500" y="2127250"/>
            <a:ext cx="400200" cy="3936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0"/>
          <p:cNvSpPr txBox="1"/>
          <p:nvPr/>
        </p:nvSpPr>
        <p:spPr>
          <a:xfrm>
            <a:off x="4372617" y="1485017"/>
            <a:ext cx="1157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Parachute</a:t>
            </a:r>
            <a:endParaRPr b="1">
              <a:solidFill>
                <a:srgbClr val="AF1F39"/>
              </a:solidFill>
              <a:latin typeface="Open Sans"/>
              <a:ea typeface="Open Sans"/>
              <a:cs typeface="Open Sans"/>
              <a:sym typeface="Open Sans"/>
            </a:endParaRPr>
          </a:p>
        </p:txBody>
      </p:sp>
      <p:sp>
        <p:nvSpPr>
          <p:cNvPr id="187" name="Google Shape;187;p20"/>
          <p:cNvSpPr txBox="1"/>
          <p:nvPr/>
        </p:nvSpPr>
        <p:spPr>
          <a:xfrm>
            <a:off x="6339850" y="2724500"/>
            <a:ext cx="1298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a:solidFill>
                  <a:srgbClr val="AF1F39"/>
                </a:solidFill>
                <a:latin typeface="Open Sans"/>
                <a:ea typeface="Open Sans"/>
                <a:cs typeface="Open Sans"/>
                <a:sym typeface="Open Sans"/>
              </a:rPr>
              <a:t>Payload</a:t>
            </a:r>
            <a:endParaRPr b="1">
              <a:solidFill>
                <a:srgbClr val="AF1F39"/>
              </a:solidFill>
              <a:latin typeface="Open Sans"/>
              <a:ea typeface="Open Sans"/>
              <a:cs typeface="Open Sans"/>
              <a:sym typeface="Open Sans"/>
            </a:endParaRPr>
          </a:p>
        </p:txBody>
      </p:sp>
      <p:sp>
        <p:nvSpPr>
          <p:cNvPr id="188" name="Google Shape;188;p20"/>
          <p:cNvSpPr/>
          <p:nvPr/>
        </p:nvSpPr>
        <p:spPr>
          <a:xfrm>
            <a:off x="851600" y="2054545"/>
            <a:ext cx="1298400" cy="540600"/>
          </a:xfrm>
          <a:prstGeom prst="rect">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0"/>
          <p:cNvSpPr/>
          <p:nvPr/>
        </p:nvSpPr>
        <p:spPr>
          <a:xfrm>
            <a:off x="5297050" y="2125050"/>
            <a:ext cx="315300" cy="3936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0"/>
          <p:cNvSpPr/>
          <p:nvPr/>
        </p:nvSpPr>
        <p:spPr>
          <a:xfrm>
            <a:off x="5702575" y="2119000"/>
            <a:ext cx="779100" cy="4002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20"/>
          <p:cNvSpPr txBox="1"/>
          <p:nvPr/>
        </p:nvSpPr>
        <p:spPr>
          <a:xfrm>
            <a:off x="5477723" y="1492333"/>
            <a:ext cx="1298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Avionics Bay</a:t>
            </a:r>
            <a:endParaRPr b="1">
              <a:solidFill>
                <a:srgbClr val="AF1F39"/>
              </a:solidFill>
              <a:latin typeface="Open Sans"/>
              <a:ea typeface="Open Sans"/>
              <a:cs typeface="Open Sans"/>
              <a:sym typeface="Open Sans"/>
            </a:endParaRPr>
          </a:p>
        </p:txBody>
      </p:sp>
      <p:sp>
        <p:nvSpPr>
          <p:cNvPr id="192" name="Google Shape;192;p20"/>
          <p:cNvSpPr/>
          <p:nvPr/>
        </p:nvSpPr>
        <p:spPr>
          <a:xfrm flipH="1" rot="5400000">
            <a:off x="5388975" y="2635025"/>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0"/>
          <p:cNvSpPr txBox="1"/>
          <p:nvPr/>
        </p:nvSpPr>
        <p:spPr>
          <a:xfrm>
            <a:off x="4873817" y="2735687"/>
            <a:ext cx="12984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Air Brakes</a:t>
            </a:r>
            <a:endParaRPr b="1">
              <a:solidFill>
                <a:srgbClr val="AF1F39"/>
              </a:solidFill>
              <a:latin typeface="Open Sans"/>
              <a:ea typeface="Open Sans"/>
              <a:cs typeface="Open Sans"/>
              <a:sym typeface="Open Sans"/>
            </a:endParaRPr>
          </a:p>
        </p:txBody>
      </p:sp>
      <p:sp>
        <p:nvSpPr>
          <p:cNvPr id="194" name="Google Shape;194;p20"/>
          <p:cNvSpPr/>
          <p:nvPr/>
        </p:nvSpPr>
        <p:spPr>
          <a:xfrm flipH="1" rot="-5400000">
            <a:off x="4862225" y="1842858"/>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0"/>
          <p:cNvSpPr/>
          <p:nvPr/>
        </p:nvSpPr>
        <p:spPr>
          <a:xfrm flipH="1" rot="-5400000">
            <a:off x="6037963" y="1842850"/>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20"/>
          <p:cNvSpPr/>
          <p:nvPr/>
        </p:nvSpPr>
        <p:spPr>
          <a:xfrm flipH="1" rot="5400000">
            <a:off x="6900100" y="2635025"/>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0"/>
          <p:cNvSpPr txBox="1"/>
          <p:nvPr/>
        </p:nvSpPr>
        <p:spPr>
          <a:xfrm>
            <a:off x="7540050" y="2724075"/>
            <a:ext cx="14478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Nose </a:t>
            </a:r>
            <a:r>
              <a:rPr b="1" lang="en">
                <a:solidFill>
                  <a:srgbClr val="AF1F39"/>
                </a:solidFill>
                <a:latin typeface="Open Sans"/>
                <a:ea typeface="Open Sans"/>
                <a:cs typeface="Open Sans"/>
                <a:sym typeface="Open Sans"/>
              </a:rPr>
              <a:t>Cone</a:t>
            </a:r>
            <a:endParaRPr b="1">
              <a:solidFill>
                <a:srgbClr val="AF1F39"/>
              </a:solidFill>
              <a:latin typeface="Open Sans"/>
              <a:ea typeface="Open Sans"/>
              <a:cs typeface="Open Sans"/>
              <a:sym typeface="Open Sans"/>
            </a:endParaRPr>
          </a:p>
        </p:txBody>
      </p:sp>
      <p:sp>
        <p:nvSpPr>
          <p:cNvPr id="198" name="Google Shape;198;p20"/>
          <p:cNvSpPr/>
          <p:nvPr/>
        </p:nvSpPr>
        <p:spPr>
          <a:xfrm flipH="1" rot="5400000">
            <a:off x="1716450" y="2787250"/>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0"/>
          <p:cNvSpPr/>
          <p:nvPr/>
        </p:nvSpPr>
        <p:spPr>
          <a:xfrm>
            <a:off x="6565550" y="2121738"/>
            <a:ext cx="779100" cy="400200"/>
          </a:xfrm>
          <a:prstGeom prst="rect">
            <a:avLst/>
          </a:prstGeom>
          <a:noFill/>
          <a:ln cap="flat" cmpd="sng" w="381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0"/>
          <p:cNvSpPr txBox="1"/>
          <p:nvPr/>
        </p:nvSpPr>
        <p:spPr>
          <a:xfrm>
            <a:off x="7033042" y="1491979"/>
            <a:ext cx="1157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rgbClr val="AF1F39"/>
                </a:solidFill>
                <a:latin typeface="Open Sans"/>
                <a:ea typeface="Open Sans"/>
                <a:cs typeface="Open Sans"/>
                <a:sym typeface="Open Sans"/>
              </a:rPr>
              <a:t>Parachute</a:t>
            </a:r>
            <a:endParaRPr b="1">
              <a:solidFill>
                <a:srgbClr val="AF1F39"/>
              </a:solidFill>
              <a:latin typeface="Open Sans"/>
              <a:ea typeface="Open Sans"/>
              <a:cs typeface="Open Sans"/>
              <a:sym typeface="Open Sans"/>
            </a:endParaRPr>
          </a:p>
        </p:txBody>
      </p:sp>
      <p:sp>
        <p:nvSpPr>
          <p:cNvPr id="201" name="Google Shape;201;p20"/>
          <p:cNvSpPr/>
          <p:nvPr/>
        </p:nvSpPr>
        <p:spPr>
          <a:xfrm flipH="1" rot="-5400000">
            <a:off x="7522650" y="1849821"/>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0"/>
          <p:cNvSpPr/>
          <p:nvPr/>
        </p:nvSpPr>
        <p:spPr>
          <a:xfrm flipH="1" rot="5400000">
            <a:off x="8175000" y="2618025"/>
            <a:ext cx="177900" cy="147600"/>
          </a:xfrm>
          <a:prstGeom prst="rightArrow">
            <a:avLst>
              <a:gd fmla="val 50000" name="adj1"/>
              <a:gd fmla="val 50000" name="adj2"/>
            </a:avLst>
          </a:prstGeom>
          <a:solidFill>
            <a:srgbClr val="AF1F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0"/>
          <p:cNvSpPr/>
          <p:nvPr/>
        </p:nvSpPr>
        <p:spPr>
          <a:xfrm>
            <a:off x="531900" y="1578575"/>
            <a:ext cx="257100" cy="14478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204" name="Google Shape;204;p20"/>
          <p:cNvSpPr txBox="1"/>
          <p:nvPr/>
        </p:nvSpPr>
        <p:spPr>
          <a:xfrm rot="-5400000">
            <a:off x="-351900" y="2034575"/>
            <a:ext cx="14478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latin typeface="Open Sans"/>
                <a:ea typeface="Open Sans"/>
                <a:cs typeface="Open Sans"/>
                <a:sym typeface="Open Sans"/>
              </a:rPr>
              <a:t>Sustainer</a:t>
            </a:r>
            <a:endParaRPr b="1">
              <a:latin typeface="Open Sans"/>
              <a:ea typeface="Open Sans"/>
              <a:cs typeface="Open Sans"/>
              <a:sym typeface="Open Sans"/>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7" name="Shape 1177"/>
        <p:cNvGrpSpPr/>
        <p:nvPr/>
      </p:nvGrpSpPr>
      <p:grpSpPr>
        <a:xfrm>
          <a:off x="0" y="0"/>
          <a:ext cx="0" cy="0"/>
          <a:chOff x="0" y="0"/>
          <a:chExt cx="0" cy="0"/>
        </a:xfrm>
      </p:grpSpPr>
      <p:sp>
        <p:nvSpPr>
          <p:cNvPr id="1178" name="Google Shape;1178;p9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Raspberry Pi Camera FOV Diagrams</a:t>
            </a:r>
            <a:endParaRPr>
              <a:solidFill>
                <a:srgbClr val="AF1F39"/>
              </a:solidFill>
            </a:endParaRPr>
          </a:p>
        </p:txBody>
      </p:sp>
      <p:sp>
        <p:nvSpPr>
          <p:cNvPr id="1179" name="Google Shape;1179;p9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80" name="Google Shape;1180;p92"/>
          <p:cNvSpPr/>
          <p:nvPr/>
        </p:nvSpPr>
        <p:spPr>
          <a:xfrm>
            <a:off x="1520900" y="1198950"/>
            <a:ext cx="1268100" cy="2763900"/>
          </a:xfrm>
          <a:prstGeom prst="can">
            <a:avLst>
              <a:gd fmla="val 25000" name="adj"/>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181" name="Google Shape;1181;p92"/>
          <p:cNvSpPr/>
          <p:nvPr/>
        </p:nvSpPr>
        <p:spPr>
          <a:xfrm>
            <a:off x="1520900" y="2467500"/>
            <a:ext cx="136200" cy="2268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182" name="Google Shape;1182;p92"/>
          <p:cNvSpPr/>
          <p:nvPr/>
        </p:nvSpPr>
        <p:spPr>
          <a:xfrm>
            <a:off x="2161750" y="2294525"/>
            <a:ext cx="548700" cy="572700"/>
          </a:xfrm>
          <a:prstGeom prst="ellipse">
            <a:avLst/>
          </a:prstGeom>
          <a:noFill/>
          <a:ln cap="flat" cmpd="sng" w="19050">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183" name="Google Shape;1183;p92"/>
          <p:cNvSpPr/>
          <p:nvPr/>
        </p:nvSpPr>
        <p:spPr>
          <a:xfrm>
            <a:off x="5183850" y="1386450"/>
            <a:ext cx="2427900" cy="2388900"/>
          </a:xfrm>
          <a:prstGeom prst="ellipse">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cxnSp>
        <p:nvCxnSpPr>
          <p:cNvPr id="1184" name="Google Shape;1184;p92"/>
          <p:cNvCxnSpPr/>
          <p:nvPr/>
        </p:nvCxnSpPr>
        <p:spPr>
          <a:xfrm flipH="1" rot="10800000">
            <a:off x="5183850" y="2421600"/>
            <a:ext cx="211200" cy="1500"/>
          </a:xfrm>
          <a:prstGeom prst="straightConnector1">
            <a:avLst/>
          </a:prstGeom>
          <a:noFill/>
          <a:ln cap="flat" cmpd="sng" w="19050">
            <a:solidFill>
              <a:schemeClr val="dk1"/>
            </a:solidFill>
            <a:prstDash val="solid"/>
            <a:round/>
            <a:headEnd len="med" w="med" type="none"/>
            <a:tailEnd len="med" w="med" type="none"/>
          </a:ln>
        </p:spPr>
      </p:cxnSp>
      <p:cxnSp>
        <p:nvCxnSpPr>
          <p:cNvPr id="1185" name="Google Shape;1185;p92"/>
          <p:cNvCxnSpPr/>
          <p:nvPr/>
        </p:nvCxnSpPr>
        <p:spPr>
          <a:xfrm flipH="1">
            <a:off x="5383050" y="2421000"/>
            <a:ext cx="1800" cy="319800"/>
          </a:xfrm>
          <a:prstGeom prst="straightConnector1">
            <a:avLst/>
          </a:prstGeom>
          <a:noFill/>
          <a:ln cap="flat" cmpd="sng" w="19050">
            <a:solidFill>
              <a:schemeClr val="dk1"/>
            </a:solidFill>
            <a:prstDash val="solid"/>
            <a:round/>
            <a:headEnd len="med" w="med" type="none"/>
            <a:tailEnd len="med" w="med" type="none"/>
          </a:ln>
        </p:spPr>
      </p:cxnSp>
      <p:cxnSp>
        <p:nvCxnSpPr>
          <p:cNvPr id="1186" name="Google Shape;1186;p92"/>
          <p:cNvCxnSpPr/>
          <p:nvPr/>
        </p:nvCxnSpPr>
        <p:spPr>
          <a:xfrm flipH="1" rot="10499927">
            <a:off x="1630034" y="1857973"/>
            <a:ext cx="1135623" cy="664354"/>
          </a:xfrm>
          <a:prstGeom prst="straightConnector1">
            <a:avLst/>
          </a:prstGeom>
          <a:noFill/>
          <a:ln cap="flat" cmpd="sng" w="9525">
            <a:solidFill>
              <a:schemeClr val="dk1"/>
            </a:solidFill>
            <a:prstDash val="lgDash"/>
            <a:round/>
            <a:headEnd len="med" w="med" type="none"/>
            <a:tailEnd len="med" w="med" type="none"/>
          </a:ln>
        </p:spPr>
      </p:cxnSp>
      <p:cxnSp>
        <p:nvCxnSpPr>
          <p:cNvPr id="1187" name="Google Shape;1187;p92"/>
          <p:cNvCxnSpPr/>
          <p:nvPr/>
        </p:nvCxnSpPr>
        <p:spPr>
          <a:xfrm rot="300073">
            <a:off x="1630193" y="2629142"/>
            <a:ext cx="1135623" cy="664328"/>
          </a:xfrm>
          <a:prstGeom prst="straightConnector1">
            <a:avLst/>
          </a:prstGeom>
          <a:noFill/>
          <a:ln cap="flat" cmpd="sng" w="9525">
            <a:solidFill>
              <a:schemeClr val="dk1"/>
            </a:solidFill>
            <a:prstDash val="lgDash"/>
            <a:round/>
            <a:headEnd len="med" w="med" type="none"/>
            <a:tailEnd len="med" w="med" type="none"/>
          </a:ln>
        </p:spPr>
      </p:cxnSp>
      <p:cxnSp>
        <p:nvCxnSpPr>
          <p:cNvPr id="1188" name="Google Shape;1188;p92"/>
          <p:cNvCxnSpPr/>
          <p:nvPr/>
        </p:nvCxnSpPr>
        <p:spPr>
          <a:xfrm>
            <a:off x="5383050" y="2580900"/>
            <a:ext cx="1564200" cy="1068900"/>
          </a:xfrm>
          <a:prstGeom prst="straightConnector1">
            <a:avLst/>
          </a:prstGeom>
          <a:noFill/>
          <a:ln cap="flat" cmpd="sng" w="9525">
            <a:solidFill>
              <a:schemeClr val="dk1"/>
            </a:solidFill>
            <a:prstDash val="lgDash"/>
            <a:round/>
            <a:headEnd len="med" w="med" type="none"/>
            <a:tailEnd len="med" w="med" type="none"/>
          </a:ln>
        </p:spPr>
      </p:cxnSp>
      <p:cxnSp>
        <p:nvCxnSpPr>
          <p:cNvPr id="1189" name="Google Shape;1189;p92"/>
          <p:cNvCxnSpPr/>
          <p:nvPr/>
        </p:nvCxnSpPr>
        <p:spPr>
          <a:xfrm flipH="1" rot="10800000">
            <a:off x="5183850" y="2740800"/>
            <a:ext cx="211200" cy="1500"/>
          </a:xfrm>
          <a:prstGeom prst="straightConnector1">
            <a:avLst/>
          </a:prstGeom>
          <a:noFill/>
          <a:ln cap="flat" cmpd="sng" w="19050">
            <a:solidFill>
              <a:schemeClr val="dk1"/>
            </a:solidFill>
            <a:prstDash val="solid"/>
            <a:round/>
            <a:headEnd len="med" w="med" type="none"/>
            <a:tailEnd len="med" w="med" type="none"/>
          </a:ln>
        </p:spPr>
      </p:cxnSp>
      <p:cxnSp>
        <p:nvCxnSpPr>
          <p:cNvPr id="1190" name="Google Shape;1190;p92"/>
          <p:cNvCxnSpPr/>
          <p:nvPr/>
        </p:nvCxnSpPr>
        <p:spPr>
          <a:xfrm flipH="1" rot="10800000">
            <a:off x="5383050" y="1512000"/>
            <a:ext cx="1564200" cy="1068900"/>
          </a:xfrm>
          <a:prstGeom prst="straightConnector1">
            <a:avLst/>
          </a:prstGeom>
          <a:noFill/>
          <a:ln cap="flat" cmpd="sng" w="9525">
            <a:solidFill>
              <a:schemeClr val="dk1"/>
            </a:solidFill>
            <a:prstDash val="lgDash"/>
            <a:round/>
            <a:headEnd len="med" w="med" type="none"/>
            <a:tailEnd len="med" w="med" type="none"/>
          </a:ln>
        </p:spPr>
      </p:cxnSp>
      <p:sp>
        <p:nvSpPr>
          <p:cNvPr id="1191" name="Google Shape;1191;p92"/>
          <p:cNvSpPr/>
          <p:nvPr/>
        </p:nvSpPr>
        <p:spPr>
          <a:xfrm>
            <a:off x="6594900" y="2227650"/>
            <a:ext cx="719700" cy="706500"/>
          </a:xfrm>
          <a:prstGeom prst="ellipse">
            <a:avLst/>
          </a:prstGeom>
          <a:noFill/>
          <a:ln cap="flat" cmpd="sng" w="19050">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cxnSp>
        <p:nvCxnSpPr>
          <p:cNvPr id="1192" name="Google Shape;1192;p92"/>
          <p:cNvCxnSpPr/>
          <p:nvPr/>
        </p:nvCxnSpPr>
        <p:spPr>
          <a:xfrm>
            <a:off x="1142181" y="1282495"/>
            <a:ext cx="9000" cy="2596816"/>
          </a:xfrm>
          <a:prstGeom prst="straightConnector1">
            <a:avLst/>
          </a:prstGeom>
          <a:noFill/>
          <a:ln cap="flat" cmpd="sng" w="9525">
            <a:solidFill>
              <a:schemeClr val="dk2"/>
            </a:solidFill>
            <a:prstDash val="solid"/>
            <a:round/>
            <a:headEnd len="med" w="med" type="stealth"/>
            <a:tailEnd len="med" w="med" type="stealth"/>
          </a:ln>
        </p:spPr>
      </p:cxnSp>
      <p:cxnSp>
        <p:nvCxnSpPr>
          <p:cNvPr id="1193" name="Google Shape;1193;p92"/>
          <p:cNvCxnSpPr/>
          <p:nvPr/>
        </p:nvCxnSpPr>
        <p:spPr>
          <a:xfrm rot="33702">
            <a:off x="4913404" y="1434690"/>
            <a:ext cx="30601" cy="2292388"/>
          </a:xfrm>
          <a:prstGeom prst="straightConnector1">
            <a:avLst/>
          </a:prstGeom>
          <a:noFill/>
          <a:ln cap="flat" cmpd="sng" w="9525">
            <a:solidFill>
              <a:schemeClr val="dk2"/>
            </a:solidFill>
            <a:prstDash val="solid"/>
            <a:round/>
            <a:headEnd len="med" w="med" type="stealth"/>
            <a:tailEnd len="med" w="med" type="stealth"/>
          </a:ln>
        </p:spPr>
      </p:cxnSp>
      <p:cxnSp>
        <p:nvCxnSpPr>
          <p:cNvPr id="1194" name="Google Shape;1194;p92"/>
          <p:cNvCxnSpPr/>
          <p:nvPr/>
        </p:nvCxnSpPr>
        <p:spPr>
          <a:xfrm rot="5433702">
            <a:off x="6382490" y="42264"/>
            <a:ext cx="30601" cy="2292170"/>
          </a:xfrm>
          <a:prstGeom prst="straightConnector1">
            <a:avLst/>
          </a:prstGeom>
          <a:noFill/>
          <a:ln cap="flat" cmpd="sng" w="9525">
            <a:solidFill>
              <a:schemeClr val="dk2"/>
            </a:solidFill>
            <a:prstDash val="solid"/>
            <a:round/>
            <a:headEnd len="med" w="med" type="stealth"/>
            <a:tailEnd len="med" w="med" type="stealth"/>
          </a:ln>
        </p:spPr>
      </p:cxnSp>
      <p:sp>
        <p:nvSpPr>
          <p:cNvPr id="1195" name="Google Shape;1195;p92"/>
          <p:cNvSpPr txBox="1"/>
          <p:nvPr/>
        </p:nvSpPr>
        <p:spPr>
          <a:xfrm>
            <a:off x="291075" y="2369225"/>
            <a:ext cx="846600" cy="42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Open Sans"/>
                <a:ea typeface="Open Sans"/>
                <a:cs typeface="Open Sans"/>
                <a:sym typeface="Open Sans"/>
              </a:rPr>
              <a:t>11.69 in</a:t>
            </a:r>
            <a:endParaRPr sz="1200">
              <a:solidFill>
                <a:schemeClr val="dk2"/>
              </a:solidFill>
              <a:latin typeface="Open Sans"/>
              <a:ea typeface="Open Sans"/>
              <a:cs typeface="Open Sans"/>
              <a:sym typeface="Open Sans"/>
            </a:endParaRPr>
          </a:p>
        </p:txBody>
      </p:sp>
      <p:sp>
        <p:nvSpPr>
          <p:cNvPr id="1196" name="Google Shape;1196;p92"/>
          <p:cNvSpPr txBox="1"/>
          <p:nvPr/>
        </p:nvSpPr>
        <p:spPr>
          <a:xfrm>
            <a:off x="4148700" y="2369250"/>
            <a:ext cx="846600" cy="42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Open Sans"/>
                <a:ea typeface="Open Sans"/>
                <a:cs typeface="Open Sans"/>
                <a:sym typeface="Open Sans"/>
              </a:rPr>
              <a:t>3.6 in</a:t>
            </a:r>
            <a:endParaRPr sz="1200">
              <a:solidFill>
                <a:schemeClr val="dk2"/>
              </a:solidFill>
              <a:latin typeface="Open Sans"/>
              <a:ea typeface="Open Sans"/>
              <a:cs typeface="Open Sans"/>
              <a:sym typeface="Open Sans"/>
            </a:endParaRPr>
          </a:p>
        </p:txBody>
      </p:sp>
      <p:sp>
        <p:nvSpPr>
          <p:cNvPr id="1197" name="Google Shape;1197;p92"/>
          <p:cNvSpPr txBox="1"/>
          <p:nvPr/>
        </p:nvSpPr>
        <p:spPr>
          <a:xfrm>
            <a:off x="5974500" y="914225"/>
            <a:ext cx="846600" cy="42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Open Sans"/>
                <a:ea typeface="Open Sans"/>
                <a:cs typeface="Open Sans"/>
                <a:sym typeface="Open Sans"/>
              </a:rPr>
              <a:t>3.6 in</a:t>
            </a:r>
            <a:endParaRPr sz="1200">
              <a:solidFill>
                <a:schemeClr val="dk2"/>
              </a:solidFill>
              <a:latin typeface="Open Sans"/>
              <a:ea typeface="Open Sans"/>
              <a:cs typeface="Open Sans"/>
              <a:sym typeface="Open Sans"/>
            </a:endParaRPr>
          </a:p>
        </p:txBody>
      </p:sp>
      <p:cxnSp>
        <p:nvCxnSpPr>
          <p:cNvPr id="1198" name="Google Shape;1198;p92"/>
          <p:cNvCxnSpPr/>
          <p:nvPr/>
        </p:nvCxnSpPr>
        <p:spPr>
          <a:xfrm rot="5440442">
            <a:off x="2142198" y="434110"/>
            <a:ext cx="25502" cy="1198165"/>
          </a:xfrm>
          <a:prstGeom prst="straightConnector1">
            <a:avLst/>
          </a:prstGeom>
          <a:noFill/>
          <a:ln cap="flat" cmpd="sng" w="9525">
            <a:solidFill>
              <a:schemeClr val="dk2"/>
            </a:solidFill>
            <a:prstDash val="solid"/>
            <a:round/>
            <a:headEnd len="med" w="med" type="stealth"/>
            <a:tailEnd len="med" w="med" type="stealth"/>
          </a:ln>
        </p:spPr>
      </p:cxnSp>
      <p:sp>
        <p:nvSpPr>
          <p:cNvPr id="1199" name="Google Shape;1199;p92"/>
          <p:cNvSpPr txBox="1"/>
          <p:nvPr/>
        </p:nvSpPr>
        <p:spPr>
          <a:xfrm>
            <a:off x="1731650" y="762438"/>
            <a:ext cx="846600" cy="42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Open Sans"/>
                <a:ea typeface="Open Sans"/>
                <a:cs typeface="Open Sans"/>
                <a:sym typeface="Open Sans"/>
              </a:rPr>
              <a:t>3.6 in</a:t>
            </a:r>
            <a:endParaRPr sz="1200">
              <a:solidFill>
                <a:schemeClr val="dk2"/>
              </a:solidFill>
              <a:latin typeface="Open Sans"/>
              <a:ea typeface="Open Sans"/>
              <a:cs typeface="Open Sans"/>
              <a:sym typeface="Open Sans"/>
            </a:endParaRPr>
          </a:p>
        </p:txBody>
      </p:sp>
      <p:cxnSp>
        <p:nvCxnSpPr>
          <p:cNvPr id="1200" name="Google Shape;1200;p92"/>
          <p:cNvCxnSpPr/>
          <p:nvPr/>
        </p:nvCxnSpPr>
        <p:spPr>
          <a:xfrm rot="79933">
            <a:off x="3042401" y="1890507"/>
            <a:ext cx="25807" cy="1380769"/>
          </a:xfrm>
          <a:prstGeom prst="straightConnector1">
            <a:avLst/>
          </a:prstGeom>
          <a:noFill/>
          <a:ln cap="flat" cmpd="sng" w="9525">
            <a:solidFill>
              <a:srgbClr val="6AA84F"/>
            </a:solidFill>
            <a:prstDash val="solid"/>
            <a:round/>
            <a:headEnd len="med" w="med" type="stealth"/>
            <a:tailEnd len="med" w="med" type="stealth"/>
          </a:ln>
        </p:spPr>
      </p:cxnSp>
      <p:sp>
        <p:nvSpPr>
          <p:cNvPr id="1201" name="Google Shape;1201;p92"/>
          <p:cNvSpPr txBox="1"/>
          <p:nvPr/>
        </p:nvSpPr>
        <p:spPr>
          <a:xfrm>
            <a:off x="3047350" y="2369213"/>
            <a:ext cx="846600" cy="42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6AA84F"/>
                </a:solidFill>
                <a:latin typeface="Open Sans"/>
                <a:ea typeface="Open Sans"/>
                <a:cs typeface="Open Sans"/>
                <a:sym typeface="Open Sans"/>
              </a:rPr>
              <a:t>7.686 in</a:t>
            </a:r>
            <a:endParaRPr sz="1200">
              <a:solidFill>
                <a:srgbClr val="6AA84F"/>
              </a:solidFill>
              <a:latin typeface="Open Sans"/>
              <a:ea typeface="Open Sans"/>
              <a:cs typeface="Open Sans"/>
              <a:sym typeface="Open Sans"/>
            </a:endParaRPr>
          </a:p>
        </p:txBody>
      </p:sp>
      <p:cxnSp>
        <p:nvCxnSpPr>
          <p:cNvPr id="1202" name="Google Shape;1202;p92"/>
          <p:cNvCxnSpPr/>
          <p:nvPr/>
        </p:nvCxnSpPr>
        <p:spPr>
          <a:xfrm rot="33702">
            <a:off x="7880654" y="976118"/>
            <a:ext cx="30601" cy="3209532"/>
          </a:xfrm>
          <a:prstGeom prst="straightConnector1">
            <a:avLst/>
          </a:prstGeom>
          <a:noFill/>
          <a:ln cap="flat" cmpd="sng" w="9525">
            <a:solidFill>
              <a:srgbClr val="93C47D"/>
            </a:solidFill>
            <a:prstDash val="solid"/>
            <a:round/>
            <a:headEnd len="med" w="med" type="stealth"/>
            <a:tailEnd len="med" w="med" type="stealth"/>
          </a:ln>
        </p:spPr>
      </p:cxnSp>
      <p:sp>
        <p:nvSpPr>
          <p:cNvPr id="1203" name="Google Shape;1203;p92"/>
          <p:cNvSpPr txBox="1"/>
          <p:nvPr/>
        </p:nvSpPr>
        <p:spPr>
          <a:xfrm>
            <a:off x="7897850" y="2369225"/>
            <a:ext cx="846600" cy="42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6AA84F"/>
                </a:solidFill>
                <a:latin typeface="Open Sans"/>
                <a:ea typeface="Open Sans"/>
                <a:cs typeface="Open Sans"/>
                <a:sym typeface="Open Sans"/>
              </a:rPr>
              <a:t>4.120 in</a:t>
            </a:r>
            <a:endParaRPr sz="1200">
              <a:solidFill>
                <a:srgbClr val="6AA84F"/>
              </a:solidFill>
              <a:latin typeface="Open Sans"/>
              <a:ea typeface="Open Sans"/>
              <a:cs typeface="Open Sans"/>
              <a:sym typeface="Open Sans"/>
            </a:endParaRPr>
          </a:p>
        </p:txBody>
      </p:sp>
      <p:cxnSp>
        <p:nvCxnSpPr>
          <p:cNvPr id="1204" name="Google Shape;1204;p92"/>
          <p:cNvCxnSpPr/>
          <p:nvPr/>
        </p:nvCxnSpPr>
        <p:spPr>
          <a:xfrm rot="5440442">
            <a:off x="2317998" y="3701261"/>
            <a:ext cx="25502" cy="923612"/>
          </a:xfrm>
          <a:prstGeom prst="straightConnector1">
            <a:avLst/>
          </a:prstGeom>
          <a:noFill/>
          <a:ln cap="flat" cmpd="sng" w="9525">
            <a:solidFill>
              <a:srgbClr val="6AA84F"/>
            </a:solidFill>
            <a:prstDash val="solid"/>
            <a:round/>
            <a:headEnd len="med" w="med" type="stealth"/>
            <a:tailEnd len="med" w="med" type="stealth"/>
          </a:ln>
        </p:spPr>
      </p:cxnSp>
      <p:sp>
        <p:nvSpPr>
          <p:cNvPr id="1205" name="Google Shape;1205;p92"/>
          <p:cNvSpPr txBox="1"/>
          <p:nvPr/>
        </p:nvSpPr>
        <p:spPr>
          <a:xfrm>
            <a:off x="6269400" y="4008763"/>
            <a:ext cx="846600" cy="42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6AA84F"/>
                </a:solidFill>
                <a:latin typeface="Open Sans"/>
                <a:ea typeface="Open Sans"/>
                <a:cs typeface="Open Sans"/>
                <a:sym typeface="Open Sans"/>
              </a:rPr>
              <a:t>3.009 in</a:t>
            </a:r>
            <a:endParaRPr sz="1200">
              <a:solidFill>
                <a:srgbClr val="6AA84F"/>
              </a:solidFill>
              <a:latin typeface="Open Sans"/>
              <a:ea typeface="Open Sans"/>
              <a:cs typeface="Open Sans"/>
              <a:sym typeface="Open Sans"/>
            </a:endParaRPr>
          </a:p>
        </p:txBody>
      </p:sp>
      <p:cxnSp>
        <p:nvCxnSpPr>
          <p:cNvPr id="1206" name="Google Shape;1206;p92"/>
          <p:cNvCxnSpPr/>
          <p:nvPr/>
        </p:nvCxnSpPr>
        <p:spPr>
          <a:xfrm rot="5440442">
            <a:off x="6679950" y="3064279"/>
            <a:ext cx="25502" cy="1837977"/>
          </a:xfrm>
          <a:prstGeom prst="straightConnector1">
            <a:avLst/>
          </a:prstGeom>
          <a:noFill/>
          <a:ln cap="flat" cmpd="sng" w="9525">
            <a:solidFill>
              <a:srgbClr val="6AA84F"/>
            </a:solidFill>
            <a:prstDash val="solid"/>
            <a:round/>
            <a:headEnd len="med" w="med" type="stealth"/>
            <a:tailEnd len="med" w="med" type="stealth"/>
          </a:ln>
        </p:spPr>
      </p:cxnSp>
      <p:sp>
        <p:nvSpPr>
          <p:cNvPr id="1207" name="Google Shape;1207;p92"/>
          <p:cNvSpPr txBox="1"/>
          <p:nvPr/>
        </p:nvSpPr>
        <p:spPr>
          <a:xfrm>
            <a:off x="1907450" y="4103238"/>
            <a:ext cx="846600" cy="42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6AA84F"/>
                </a:solidFill>
                <a:latin typeface="Open Sans"/>
                <a:ea typeface="Open Sans"/>
                <a:cs typeface="Open Sans"/>
                <a:sym typeface="Open Sans"/>
              </a:rPr>
              <a:t>3.009 in</a:t>
            </a:r>
            <a:endParaRPr sz="1200">
              <a:solidFill>
                <a:srgbClr val="6AA84F"/>
              </a:solidFill>
              <a:latin typeface="Open Sans"/>
              <a:ea typeface="Open Sans"/>
              <a:cs typeface="Open Sans"/>
              <a:sym typeface="Open Sans"/>
            </a:endParaRPr>
          </a:p>
        </p:txBody>
      </p:sp>
      <p:cxnSp>
        <p:nvCxnSpPr>
          <p:cNvPr id="1208" name="Google Shape;1208;p92"/>
          <p:cNvCxnSpPr/>
          <p:nvPr/>
        </p:nvCxnSpPr>
        <p:spPr>
          <a:xfrm rot="5480873">
            <a:off x="6941988" y="2754022"/>
            <a:ext cx="25507" cy="649259"/>
          </a:xfrm>
          <a:prstGeom prst="straightConnector1">
            <a:avLst/>
          </a:prstGeom>
          <a:noFill/>
          <a:ln cap="flat" cmpd="sng" w="9525">
            <a:solidFill>
              <a:srgbClr val="6D9EEB"/>
            </a:solidFill>
            <a:prstDash val="solid"/>
            <a:round/>
            <a:headEnd len="med" w="med" type="stealth"/>
            <a:tailEnd len="med" w="med" type="stealth"/>
          </a:ln>
        </p:spPr>
      </p:cxnSp>
      <p:sp>
        <p:nvSpPr>
          <p:cNvPr id="1209" name="Google Shape;1209;p92"/>
          <p:cNvSpPr txBox="1"/>
          <p:nvPr/>
        </p:nvSpPr>
        <p:spPr>
          <a:xfrm>
            <a:off x="6531450" y="3083175"/>
            <a:ext cx="846600" cy="42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6D9EEB"/>
                </a:solidFill>
                <a:latin typeface="Open Sans"/>
                <a:ea typeface="Open Sans"/>
                <a:cs typeface="Open Sans"/>
                <a:sym typeface="Open Sans"/>
              </a:rPr>
              <a:t>1.181 in</a:t>
            </a:r>
            <a:endParaRPr sz="1200">
              <a:solidFill>
                <a:srgbClr val="6D9EEB"/>
              </a:solidFill>
              <a:latin typeface="Open Sans"/>
              <a:ea typeface="Open Sans"/>
              <a:cs typeface="Open Sans"/>
              <a:sym typeface="Open Sans"/>
            </a:endParaRPr>
          </a:p>
        </p:txBody>
      </p:sp>
      <p:sp>
        <p:nvSpPr>
          <p:cNvPr id="1210" name="Google Shape;1210;p92"/>
          <p:cNvSpPr/>
          <p:nvPr/>
        </p:nvSpPr>
        <p:spPr>
          <a:xfrm rot="-5727853">
            <a:off x="5080313" y="2130373"/>
            <a:ext cx="784465" cy="914647"/>
          </a:xfrm>
          <a:prstGeom prst="arc">
            <a:avLst>
              <a:gd fmla="val 3261981" name="adj1"/>
              <a:gd fmla="val 8154670" name="adj2"/>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211" name="Google Shape;1211;p92"/>
          <p:cNvSpPr txBox="1"/>
          <p:nvPr/>
        </p:nvSpPr>
        <p:spPr>
          <a:xfrm>
            <a:off x="5436600" y="2047500"/>
            <a:ext cx="548700" cy="4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Open Sans"/>
                <a:ea typeface="Open Sans"/>
                <a:cs typeface="Open Sans"/>
                <a:sym typeface="Open Sans"/>
              </a:rPr>
              <a:t>67°</a:t>
            </a:r>
            <a:endParaRPr sz="1200">
              <a:solidFill>
                <a:schemeClr val="dk2"/>
              </a:solidFill>
              <a:latin typeface="Open Sans"/>
              <a:ea typeface="Open Sans"/>
              <a:cs typeface="Open Sans"/>
              <a:sym typeface="Open Sans"/>
            </a:endParaRPr>
          </a:p>
        </p:txBody>
      </p:sp>
      <p:sp>
        <p:nvSpPr>
          <p:cNvPr id="1212" name="Google Shape;1212;p92"/>
          <p:cNvSpPr/>
          <p:nvPr/>
        </p:nvSpPr>
        <p:spPr>
          <a:xfrm rot="-1382954">
            <a:off x="1324831" y="2292220"/>
            <a:ext cx="649772" cy="614556"/>
          </a:xfrm>
          <a:prstGeom prst="arc">
            <a:avLst>
              <a:gd fmla="val 20623981" name="adj1"/>
              <a:gd fmla="val 3331650" name="adj2"/>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1213" name="Google Shape;1213;p92"/>
          <p:cNvSpPr txBox="1"/>
          <p:nvPr/>
        </p:nvSpPr>
        <p:spPr>
          <a:xfrm>
            <a:off x="1555850" y="2047500"/>
            <a:ext cx="548700" cy="4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Open Sans"/>
                <a:ea typeface="Open Sans"/>
                <a:cs typeface="Open Sans"/>
                <a:sym typeface="Open Sans"/>
              </a:rPr>
              <a:t>102°</a:t>
            </a:r>
            <a:endParaRPr sz="1200">
              <a:solidFill>
                <a:schemeClr val="dk2"/>
              </a:solidFill>
              <a:latin typeface="Open Sans"/>
              <a:ea typeface="Open Sans"/>
              <a:cs typeface="Open Sans"/>
              <a:sym typeface="Open Sans"/>
            </a:endParaRPr>
          </a:p>
        </p:txBody>
      </p:sp>
      <p:sp>
        <p:nvSpPr>
          <p:cNvPr id="1214" name="Google Shape;1214;p92"/>
          <p:cNvSpPr txBox="1"/>
          <p:nvPr/>
        </p:nvSpPr>
        <p:spPr>
          <a:xfrm>
            <a:off x="1155675" y="4790875"/>
            <a:ext cx="5663100" cy="30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Open Sans Medium"/>
                <a:ea typeface="Open Sans Medium"/>
                <a:cs typeface="Open Sans Medium"/>
                <a:sym typeface="Open Sans Medium"/>
              </a:rPr>
              <a:t>*Minimum separation between eyeball and camera: 1.070 inches</a:t>
            </a:r>
            <a:endParaRPr>
              <a:solidFill>
                <a:schemeClr val="dk1"/>
              </a:solidFill>
              <a:latin typeface="Open Sans Medium"/>
              <a:ea typeface="Open Sans Medium"/>
              <a:cs typeface="Open Sans Medium"/>
              <a:sym typeface="Open Sans Medium"/>
            </a:endParaRPr>
          </a:p>
        </p:txBody>
      </p:sp>
      <p:sp>
        <p:nvSpPr>
          <p:cNvPr id="1215" name="Google Shape;1215;p92"/>
          <p:cNvSpPr txBox="1"/>
          <p:nvPr/>
        </p:nvSpPr>
        <p:spPr>
          <a:xfrm>
            <a:off x="644700" y="4379850"/>
            <a:ext cx="8187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solidFill>
                  <a:schemeClr val="dk1"/>
                </a:solidFill>
                <a:latin typeface="Open Sans"/>
                <a:ea typeface="Open Sans"/>
                <a:cs typeface="Open Sans"/>
                <a:sym typeface="Open Sans"/>
              </a:rPr>
              <a:t>Figure 16. Field of View diagram side view (left), top view (right)</a:t>
            </a:r>
            <a:endParaRPr>
              <a:latin typeface="Open Sans"/>
              <a:ea typeface="Open Sans"/>
              <a:cs typeface="Open Sans"/>
              <a:sym typeface="Open Sans"/>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9" name="Shape 1219"/>
        <p:cNvGrpSpPr/>
        <p:nvPr/>
      </p:nvGrpSpPr>
      <p:grpSpPr>
        <a:xfrm>
          <a:off x="0" y="0"/>
          <a:ext cx="0" cy="0"/>
          <a:chOff x="0" y="0"/>
          <a:chExt cx="0" cy="0"/>
        </a:xfrm>
      </p:grpSpPr>
      <p:pic>
        <p:nvPicPr>
          <p:cNvPr id="1220" name="Google Shape;1220;p93"/>
          <p:cNvPicPr preferRelativeResize="0"/>
          <p:nvPr/>
        </p:nvPicPr>
        <p:blipFill>
          <a:blip r:embed="rId3">
            <a:alphaModFix/>
          </a:blip>
          <a:stretch>
            <a:fillRect/>
          </a:stretch>
        </p:blipFill>
        <p:spPr>
          <a:xfrm>
            <a:off x="1106700" y="1518992"/>
            <a:ext cx="3146098" cy="1748234"/>
          </a:xfrm>
          <a:prstGeom prst="rect">
            <a:avLst/>
          </a:prstGeom>
          <a:noFill/>
          <a:ln>
            <a:noFill/>
          </a:ln>
        </p:spPr>
      </p:pic>
      <p:pic>
        <p:nvPicPr>
          <p:cNvPr id="1221" name="Google Shape;1221;p93"/>
          <p:cNvPicPr preferRelativeResize="0"/>
          <p:nvPr/>
        </p:nvPicPr>
        <p:blipFill>
          <a:blip r:embed="rId4">
            <a:alphaModFix/>
          </a:blip>
          <a:stretch>
            <a:fillRect/>
          </a:stretch>
        </p:blipFill>
        <p:spPr>
          <a:xfrm>
            <a:off x="4605176" y="1420762"/>
            <a:ext cx="3402162" cy="1944700"/>
          </a:xfrm>
          <a:prstGeom prst="rect">
            <a:avLst/>
          </a:prstGeom>
          <a:noFill/>
          <a:ln>
            <a:noFill/>
          </a:ln>
        </p:spPr>
      </p:pic>
      <p:sp>
        <p:nvSpPr>
          <p:cNvPr id="1222" name="Google Shape;1222;p93"/>
          <p:cNvSpPr txBox="1"/>
          <p:nvPr/>
        </p:nvSpPr>
        <p:spPr>
          <a:xfrm>
            <a:off x="448075" y="4108450"/>
            <a:ext cx="84666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latin typeface="Open Sans"/>
                <a:ea typeface="Open Sans"/>
                <a:cs typeface="Open Sans"/>
                <a:sym typeface="Open Sans"/>
              </a:rPr>
              <a:t>Factor of Safety: </a:t>
            </a:r>
            <a:r>
              <a:rPr b="1" lang="en" sz="1700">
                <a:latin typeface="Open Sans"/>
                <a:ea typeface="Open Sans"/>
                <a:cs typeface="Open Sans"/>
                <a:sym typeface="Open Sans"/>
              </a:rPr>
              <a:t>138.565</a:t>
            </a:r>
            <a:r>
              <a:rPr b="1" lang="en" sz="1700">
                <a:latin typeface="Open Sans"/>
                <a:ea typeface="Open Sans"/>
                <a:cs typeface="Open Sans"/>
                <a:sym typeface="Open Sans"/>
              </a:rPr>
              <a:t> </a:t>
            </a:r>
            <a:r>
              <a:rPr lang="en" sz="1700">
                <a:latin typeface="Open Sans Medium"/>
                <a:ea typeface="Open Sans Medium"/>
                <a:cs typeface="Open Sans Medium"/>
                <a:sym typeface="Open Sans Medium"/>
              </a:rPr>
              <a:t>→ can introduce more aggressive mass-saving cuts  </a:t>
            </a:r>
            <a:endParaRPr sz="1700">
              <a:latin typeface="Open Sans Medium"/>
              <a:ea typeface="Open Sans Medium"/>
              <a:cs typeface="Open Sans Medium"/>
              <a:sym typeface="Open Sans Medium"/>
            </a:endParaRPr>
          </a:p>
        </p:txBody>
      </p:sp>
      <p:sp>
        <p:nvSpPr>
          <p:cNvPr id="1223" name="Google Shape;1223;p93"/>
          <p:cNvSpPr txBox="1"/>
          <p:nvPr/>
        </p:nvSpPr>
        <p:spPr>
          <a:xfrm>
            <a:off x="1128663" y="3348950"/>
            <a:ext cx="3134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latin typeface="Open Sans"/>
                <a:ea typeface="Open Sans"/>
                <a:cs typeface="Open Sans"/>
                <a:sym typeface="Open Sans"/>
              </a:rPr>
              <a:t>Figure 17. Von Mises stress of bulkhead - 14g applied force, fixed at screw holes</a:t>
            </a:r>
            <a:endParaRPr>
              <a:latin typeface="Open Sans"/>
              <a:ea typeface="Open Sans"/>
              <a:cs typeface="Open Sans"/>
              <a:sym typeface="Open Sans"/>
            </a:endParaRPr>
          </a:p>
        </p:txBody>
      </p:sp>
      <p:sp>
        <p:nvSpPr>
          <p:cNvPr id="1224" name="Google Shape;1224;p93"/>
          <p:cNvSpPr txBox="1"/>
          <p:nvPr/>
        </p:nvSpPr>
        <p:spPr>
          <a:xfrm>
            <a:off x="4510763" y="3430675"/>
            <a:ext cx="3591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solidFill>
                  <a:schemeClr val="dk1"/>
                </a:solidFill>
                <a:latin typeface="Open Sans"/>
                <a:ea typeface="Open Sans"/>
                <a:cs typeface="Open Sans"/>
                <a:sym typeface="Open Sans"/>
              </a:rPr>
              <a:t>Figure 18. Resultant displacement of bulkhead - 14g applied force, fixed at screw holes</a:t>
            </a:r>
            <a:endParaRPr>
              <a:solidFill>
                <a:schemeClr val="dk1"/>
              </a:solidFill>
              <a:latin typeface="Open Sans"/>
              <a:ea typeface="Open Sans"/>
              <a:cs typeface="Open Sans"/>
              <a:sym typeface="Open Sans"/>
            </a:endParaRPr>
          </a:p>
        </p:txBody>
      </p:sp>
      <p:sp>
        <p:nvSpPr>
          <p:cNvPr id="1225" name="Google Shape;1225;p9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26" name="Google Shape;1226;p9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Bulkhead FEA</a:t>
            </a:r>
            <a:endParaRPr>
              <a:solidFill>
                <a:srgbClr val="AF1F39"/>
              </a:solidFill>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0" name="Shape 1230"/>
        <p:cNvGrpSpPr/>
        <p:nvPr/>
      </p:nvGrpSpPr>
      <p:grpSpPr>
        <a:xfrm>
          <a:off x="0" y="0"/>
          <a:ext cx="0" cy="0"/>
          <a:chOff x="0" y="0"/>
          <a:chExt cx="0" cy="0"/>
        </a:xfrm>
      </p:grpSpPr>
      <p:sp>
        <p:nvSpPr>
          <p:cNvPr id="1231" name="Google Shape;1231;p9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Payload </a:t>
            </a:r>
            <a:r>
              <a:rPr lang="en">
                <a:solidFill>
                  <a:srgbClr val="AF1F39"/>
                </a:solidFill>
              </a:rPr>
              <a:t>Materials</a:t>
            </a:r>
            <a:endParaRPr b="1">
              <a:solidFill>
                <a:srgbClr val="AF1F39"/>
              </a:solidFill>
              <a:latin typeface="Helvetica Neue"/>
              <a:ea typeface="Helvetica Neue"/>
              <a:cs typeface="Helvetica Neue"/>
              <a:sym typeface="Helvetica Neue"/>
            </a:endParaRPr>
          </a:p>
        </p:txBody>
      </p:sp>
      <p:sp>
        <p:nvSpPr>
          <p:cNvPr id="1232" name="Google Shape;1232;p9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233" name="Google Shape;1233;p94"/>
          <p:cNvGraphicFramePr/>
          <p:nvPr/>
        </p:nvGraphicFramePr>
        <p:xfrm>
          <a:off x="952500" y="1355800"/>
          <a:ext cx="3000000" cy="3000000"/>
        </p:xfrm>
        <a:graphic>
          <a:graphicData uri="http://schemas.openxmlformats.org/drawingml/2006/table">
            <a:tbl>
              <a:tblPr>
                <a:noFill/>
                <a:tableStyleId>{20E0CC99-B5FD-4683-B140-8F2D5768ACDF}</a:tableStyleId>
              </a:tblPr>
              <a:tblGrid>
                <a:gridCol w="1809750"/>
                <a:gridCol w="1809750"/>
                <a:gridCol w="1809750"/>
                <a:gridCol w="1809750"/>
              </a:tblGrid>
              <a:tr h="381000">
                <a:tc>
                  <a:txBody>
                    <a:bodyPr/>
                    <a:lstStyle/>
                    <a:p>
                      <a:pPr indent="0" lvl="0" marL="0" rtl="0" algn="l">
                        <a:spcBef>
                          <a:spcPts val="0"/>
                        </a:spcBef>
                        <a:spcAft>
                          <a:spcPts val="0"/>
                        </a:spcAft>
                        <a:buNone/>
                      </a:pPr>
                      <a:r>
                        <a:rPr b="1" lang="en">
                          <a:latin typeface="Open Sans"/>
                          <a:ea typeface="Open Sans"/>
                          <a:cs typeface="Open Sans"/>
                          <a:sym typeface="Open Sans"/>
                        </a:rPr>
                        <a:t>Part</a:t>
                      </a:r>
                      <a:endParaRPr b="1">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Material </a:t>
                      </a:r>
                      <a:endParaRPr b="1">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Part</a:t>
                      </a:r>
                      <a:endParaRPr b="1">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Material</a:t>
                      </a:r>
                      <a:endParaRPr b="1">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r>
              <a:tr h="381000">
                <a:tc>
                  <a:txBody>
                    <a:bodyPr/>
                    <a:lstStyle/>
                    <a:p>
                      <a:pPr indent="0" lvl="0" marL="0" rtl="0" algn="l">
                        <a:spcBef>
                          <a:spcPts val="0"/>
                        </a:spcBef>
                        <a:spcAft>
                          <a:spcPts val="0"/>
                        </a:spcAft>
                        <a:buNone/>
                      </a:pPr>
                      <a:r>
                        <a:rPr lang="en">
                          <a:latin typeface="Open Sans"/>
                          <a:ea typeface="Open Sans"/>
                          <a:cs typeface="Open Sans"/>
                          <a:sym typeface="Open Sans"/>
                        </a:rPr>
                        <a:t>Pressure Vessel</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Aluminum 6061 (1/16”)</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Insulation</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Silicone or rubber options (discussed subsequently)</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17550">
                <a:tc>
                  <a:txBody>
                    <a:bodyPr/>
                    <a:lstStyle/>
                    <a:p>
                      <a:pPr indent="0" lvl="0" marL="0" rtl="0" algn="l">
                        <a:spcBef>
                          <a:spcPts val="0"/>
                        </a:spcBef>
                        <a:spcAft>
                          <a:spcPts val="0"/>
                        </a:spcAft>
                        <a:buNone/>
                      </a:pPr>
                      <a:r>
                        <a:rPr lang="en">
                          <a:latin typeface="Open Sans"/>
                          <a:ea typeface="Open Sans"/>
                          <a:cs typeface="Open Sans"/>
                          <a:sym typeface="Open Sans"/>
                        </a:rPr>
                        <a:t>Eyeball Holder </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BioMed Durable Resin + Aluminum 6061 Base</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Camera </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Raspberry pi v3 Wide</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latin typeface="Open Sans"/>
                          <a:ea typeface="Open Sans"/>
                          <a:cs typeface="Open Sans"/>
                          <a:sym typeface="Open Sans"/>
                        </a:rPr>
                        <a:t>Outer 3U Box</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Aluminum 6061 or COTS CubeSat frame</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Accelerometer </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Raspberry Pi ADXL345 Pre-Soldered 3-axis</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1234" name="Google Shape;1234;p94"/>
          <p:cNvSpPr txBox="1"/>
          <p:nvPr/>
        </p:nvSpPr>
        <p:spPr>
          <a:xfrm>
            <a:off x="952500" y="4434125"/>
            <a:ext cx="8187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solidFill>
                  <a:schemeClr val="dk1"/>
                </a:solidFill>
                <a:latin typeface="Open Sans"/>
                <a:ea typeface="Open Sans"/>
                <a:cs typeface="Open Sans"/>
                <a:sym typeface="Open Sans"/>
              </a:rPr>
              <a:t>Table 1. Payload Materials</a:t>
            </a:r>
            <a:endParaRPr>
              <a:latin typeface="Open Sans"/>
              <a:ea typeface="Open Sans"/>
              <a:cs typeface="Open Sans"/>
              <a:sym typeface="Open Sans"/>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8" name="Shape 1238"/>
        <p:cNvGrpSpPr/>
        <p:nvPr/>
      </p:nvGrpSpPr>
      <p:grpSpPr>
        <a:xfrm>
          <a:off x="0" y="0"/>
          <a:ext cx="0" cy="0"/>
          <a:chOff x="0" y="0"/>
          <a:chExt cx="0" cy="0"/>
        </a:xfrm>
      </p:grpSpPr>
      <p:sp>
        <p:nvSpPr>
          <p:cNvPr id="1239" name="Google Shape;1239;p9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Vibration Damping and Insulation</a:t>
            </a:r>
            <a:endParaRPr b="1">
              <a:solidFill>
                <a:srgbClr val="AF1F39"/>
              </a:solidFill>
              <a:latin typeface="Helvetica Neue"/>
              <a:ea typeface="Helvetica Neue"/>
              <a:cs typeface="Helvetica Neue"/>
              <a:sym typeface="Helvetica Neue"/>
            </a:endParaRPr>
          </a:p>
        </p:txBody>
      </p:sp>
      <p:sp>
        <p:nvSpPr>
          <p:cNvPr id="1240" name="Google Shape;1240;p95"/>
          <p:cNvSpPr txBox="1"/>
          <p:nvPr>
            <p:ph idx="1" type="body"/>
          </p:nvPr>
        </p:nvSpPr>
        <p:spPr>
          <a:xfrm>
            <a:off x="311700" y="1152475"/>
            <a:ext cx="5298600" cy="34164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Clr>
                <a:srgbClr val="000000"/>
              </a:buClr>
              <a:buSzPts val="1700"/>
              <a:buFont typeface="Open Sans"/>
              <a:buChar char="●"/>
            </a:pPr>
            <a:r>
              <a:rPr b="1" lang="en" sz="1700">
                <a:solidFill>
                  <a:srgbClr val="000000"/>
                </a:solidFill>
                <a:latin typeface="Open Sans"/>
                <a:ea typeface="Open Sans"/>
                <a:cs typeface="Open Sans"/>
                <a:sym typeface="Open Sans"/>
              </a:rPr>
              <a:t>Overview</a:t>
            </a:r>
            <a:endParaRPr b="1" sz="1700">
              <a:solidFill>
                <a:srgbClr val="000000"/>
              </a:solidFill>
              <a:latin typeface="Open Sans"/>
              <a:ea typeface="Open Sans"/>
              <a:cs typeface="Open Sans"/>
              <a:sym typeface="Open Sans"/>
            </a:endParaRPr>
          </a:p>
          <a:p>
            <a:pPr indent="-336550" lvl="1" marL="914400" rtl="0" algn="l">
              <a:spcBef>
                <a:spcPts val="0"/>
              </a:spcBef>
              <a:spcAft>
                <a:spcPts val="0"/>
              </a:spcAft>
              <a:buClr>
                <a:srgbClr val="000000"/>
              </a:buClr>
              <a:buSzPts val="1700"/>
              <a:buChar char="○"/>
            </a:pPr>
            <a:r>
              <a:rPr lang="en" sz="1700">
                <a:solidFill>
                  <a:srgbClr val="000000"/>
                </a:solidFill>
              </a:rPr>
              <a:t>Reduces inner container vibrations to minimize unwanted eyeball displacement</a:t>
            </a:r>
            <a:endParaRPr sz="1700">
              <a:solidFill>
                <a:srgbClr val="000000"/>
              </a:solidFill>
            </a:endParaRPr>
          </a:p>
          <a:p>
            <a:pPr indent="-336550" lvl="1" marL="914400" rtl="0" algn="l">
              <a:spcBef>
                <a:spcPts val="0"/>
              </a:spcBef>
              <a:spcAft>
                <a:spcPts val="0"/>
              </a:spcAft>
              <a:buClr>
                <a:srgbClr val="000000"/>
              </a:buClr>
              <a:buSzPts val="1700"/>
              <a:buChar char="○"/>
            </a:pPr>
            <a:r>
              <a:rPr lang="en" sz="1700">
                <a:solidFill>
                  <a:srgbClr val="000000"/>
                </a:solidFill>
              </a:rPr>
              <a:t>Insulate eyeball pre-launch (empirical testing needed for acceptable temps.)</a:t>
            </a:r>
            <a:endParaRPr sz="1700">
              <a:solidFill>
                <a:srgbClr val="000000"/>
              </a:solidFill>
            </a:endParaRPr>
          </a:p>
          <a:p>
            <a:pPr indent="-336550" lvl="0" marL="457200" rtl="0" algn="l">
              <a:spcBef>
                <a:spcPts val="0"/>
              </a:spcBef>
              <a:spcAft>
                <a:spcPts val="0"/>
              </a:spcAft>
              <a:buClr>
                <a:srgbClr val="000000"/>
              </a:buClr>
              <a:buSzPts val="1700"/>
              <a:buFont typeface="Open Sans"/>
              <a:buChar char="●"/>
            </a:pPr>
            <a:r>
              <a:rPr b="1" lang="en" sz="1700">
                <a:solidFill>
                  <a:srgbClr val="000000"/>
                </a:solidFill>
                <a:latin typeface="Open Sans"/>
                <a:ea typeface="Open Sans"/>
                <a:cs typeface="Open Sans"/>
                <a:sym typeface="Open Sans"/>
              </a:rPr>
              <a:t>Potential Materials</a:t>
            </a:r>
            <a:endParaRPr b="1" sz="1700">
              <a:solidFill>
                <a:srgbClr val="000000"/>
              </a:solidFill>
              <a:latin typeface="Open Sans"/>
              <a:ea typeface="Open Sans"/>
              <a:cs typeface="Open Sans"/>
              <a:sym typeface="Open Sans"/>
            </a:endParaRPr>
          </a:p>
          <a:p>
            <a:pPr indent="-336550" lvl="1" marL="914400" rtl="0" algn="l">
              <a:spcBef>
                <a:spcPts val="0"/>
              </a:spcBef>
              <a:spcAft>
                <a:spcPts val="0"/>
              </a:spcAft>
              <a:buClr>
                <a:srgbClr val="000000"/>
              </a:buClr>
              <a:buSzPts val="1700"/>
              <a:buChar char="○"/>
            </a:pPr>
            <a:r>
              <a:rPr lang="en" sz="1700">
                <a:solidFill>
                  <a:srgbClr val="000000"/>
                </a:solidFill>
              </a:rPr>
              <a:t>Silicone Foam Sheets</a:t>
            </a:r>
            <a:endParaRPr sz="1700">
              <a:solidFill>
                <a:srgbClr val="000000"/>
              </a:solidFill>
            </a:endParaRPr>
          </a:p>
          <a:p>
            <a:pPr indent="-336550" lvl="2" marL="1371600" rtl="0" algn="l">
              <a:spcBef>
                <a:spcPts val="0"/>
              </a:spcBef>
              <a:spcAft>
                <a:spcPts val="0"/>
              </a:spcAft>
              <a:buClr>
                <a:srgbClr val="000000"/>
              </a:buClr>
              <a:buSzPts val="1700"/>
              <a:buChar char="■"/>
            </a:pPr>
            <a:r>
              <a:rPr lang="en" sz="1700">
                <a:solidFill>
                  <a:srgbClr val="000000"/>
                </a:solidFill>
              </a:rPr>
              <a:t>Thermal conductivity: 0.163 W/mK</a:t>
            </a:r>
            <a:endParaRPr sz="1700">
              <a:solidFill>
                <a:srgbClr val="000000"/>
              </a:solidFill>
            </a:endParaRPr>
          </a:p>
          <a:p>
            <a:pPr indent="-336550" lvl="1" marL="914400" rtl="0" algn="l">
              <a:spcBef>
                <a:spcPts val="0"/>
              </a:spcBef>
              <a:spcAft>
                <a:spcPts val="0"/>
              </a:spcAft>
              <a:buClr>
                <a:srgbClr val="000000"/>
              </a:buClr>
              <a:buSzPts val="1700"/>
              <a:buChar char="○"/>
            </a:pPr>
            <a:r>
              <a:rPr lang="en" sz="1700">
                <a:solidFill>
                  <a:srgbClr val="000000"/>
                </a:solidFill>
              </a:rPr>
              <a:t>Silicone Gel Pads</a:t>
            </a:r>
            <a:endParaRPr sz="1700">
              <a:solidFill>
                <a:srgbClr val="000000"/>
              </a:solidFill>
            </a:endParaRPr>
          </a:p>
          <a:p>
            <a:pPr indent="-336550" lvl="2" marL="1371600" rtl="0" algn="l">
              <a:spcBef>
                <a:spcPts val="0"/>
              </a:spcBef>
              <a:spcAft>
                <a:spcPts val="0"/>
              </a:spcAft>
              <a:buClr>
                <a:srgbClr val="000000"/>
              </a:buClr>
              <a:buSzPts val="1700"/>
              <a:buChar char="■"/>
            </a:pPr>
            <a:r>
              <a:rPr lang="en" sz="1700">
                <a:solidFill>
                  <a:srgbClr val="000000"/>
                </a:solidFill>
              </a:rPr>
              <a:t>Thermal conductivity</a:t>
            </a:r>
            <a:r>
              <a:rPr lang="en" sz="1700">
                <a:solidFill>
                  <a:schemeClr val="dk1"/>
                </a:solidFill>
              </a:rPr>
              <a:t>: 0.2 W/mK</a:t>
            </a:r>
            <a:endParaRPr sz="1700">
              <a:solidFill>
                <a:srgbClr val="000000"/>
              </a:solidFill>
            </a:endParaRPr>
          </a:p>
          <a:p>
            <a:pPr indent="-336550" lvl="1" marL="914400" rtl="0" algn="l">
              <a:spcBef>
                <a:spcPts val="0"/>
              </a:spcBef>
              <a:spcAft>
                <a:spcPts val="0"/>
              </a:spcAft>
              <a:buClr>
                <a:srgbClr val="000000"/>
              </a:buClr>
              <a:buSzPts val="1700"/>
              <a:buChar char="○"/>
            </a:pPr>
            <a:r>
              <a:rPr lang="en" sz="1700">
                <a:solidFill>
                  <a:srgbClr val="000000"/>
                </a:solidFill>
              </a:rPr>
              <a:t>Sorbothane Rubber</a:t>
            </a:r>
            <a:endParaRPr sz="1700">
              <a:solidFill>
                <a:srgbClr val="000000"/>
              </a:solidFill>
            </a:endParaRPr>
          </a:p>
          <a:p>
            <a:pPr indent="-336550" lvl="2" marL="1371600" rtl="0" algn="l">
              <a:spcBef>
                <a:spcPts val="0"/>
              </a:spcBef>
              <a:spcAft>
                <a:spcPts val="0"/>
              </a:spcAft>
              <a:buClr>
                <a:srgbClr val="000000"/>
              </a:buClr>
              <a:buSzPts val="1700"/>
              <a:buChar char="■"/>
            </a:pPr>
            <a:r>
              <a:rPr lang="en" sz="1700">
                <a:solidFill>
                  <a:schemeClr val="dk1"/>
                </a:solidFill>
              </a:rPr>
              <a:t>Thermal conductivity: 0.29 W/mK</a:t>
            </a:r>
            <a:endParaRPr sz="1700">
              <a:solidFill>
                <a:srgbClr val="000000"/>
              </a:solidFill>
            </a:endParaRPr>
          </a:p>
        </p:txBody>
      </p:sp>
      <p:sp>
        <p:nvSpPr>
          <p:cNvPr id="1241" name="Google Shape;1241;p9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242" name="Google Shape;1242;p95"/>
          <p:cNvPicPr preferRelativeResize="0"/>
          <p:nvPr/>
        </p:nvPicPr>
        <p:blipFill rotWithShape="1">
          <a:blip r:embed="rId3">
            <a:alphaModFix/>
          </a:blip>
          <a:srcRect b="0" l="0" r="0" t="-1832"/>
          <a:stretch/>
        </p:blipFill>
        <p:spPr>
          <a:xfrm>
            <a:off x="6862775" y="949577"/>
            <a:ext cx="2151499" cy="3822126"/>
          </a:xfrm>
          <a:prstGeom prst="rect">
            <a:avLst/>
          </a:prstGeom>
          <a:noFill/>
          <a:ln>
            <a:noFill/>
          </a:ln>
        </p:spPr>
      </p:pic>
      <p:cxnSp>
        <p:nvCxnSpPr>
          <p:cNvPr id="1243" name="Google Shape;1243;p95"/>
          <p:cNvCxnSpPr/>
          <p:nvPr/>
        </p:nvCxnSpPr>
        <p:spPr>
          <a:xfrm>
            <a:off x="7190382" y="1417074"/>
            <a:ext cx="333900" cy="0"/>
          </a:xfrm>
          <a:prstGeom prst="straightConnector1">
            <a:avLst/>
          </a:prstGeom>
          <a:noFill/>
          <a:ln cap="flat" cmpd="sng" w="28575">
            <a:solidFill>
              <a:srgbClr val="FF0000"/>
            </a:solidFill>
            <a:prstDash val="solid"/>
            <a:round/>
            <a:headEnd len="med" w="med" type="none"/>
            <a:tailEnd len="med" w="med" type="none"/>
          </a:ln>
        </p:spPr>
      </p:cxnSp>
      <p:sp>
        <p:nvSpPr>
          <p:cNvPr id="1244" name="Google Shape;1244;p95"/>
          <p:cNvSpPr txBox="1"/>
          <p:nvPr/>
        </p:nvSpPr>
        <p:spPr>
          <a:xfrm>
            <a:off x="5642075" y="2455300"/>
            <a:ext cx="1548300" cy="32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FF0000"/>
                </a:solidFill>
                <a:latin typeface="Open Sans Medium"/>
                <a:ea typeface="Open Sans Medium"/>
                <a:cs typeface="Open Sans Medium"/>
                <a:sym typeface="Open Sans Medium"/>
              </a:rPr>
              <a:t>Gap between inner and outer boxes containing insulation</a:t>
            </a:r>
            <a:endParaRPr sz="1100">
              <a:solidFill>
                <a:srgbClr val="FF0000"/>
              </a:solidFill>
              <a:latin typeface="Open Sans Medium"/>
              <a:ea typeface="Open Sans Medium"/>
              <a:cs typeface="Open Sans Medium"/>
              <a:sym typeface="Open Sans Medium"/>
            </a:endParaRPr>
          </a:p>
        </p:txBody>
      </p:sp>
      <p:cxnSp>
        <p:nvCxnSpPr>
          <p:cNvPr id="1245" name="Google Shape;1245;p95"/>
          <p:cNvCxnSpPr/>
          <p:nvPr/>
        </p:nvCxnSpPr>
        <p:spPr>
          <a:xfrm>
            <a:off x="7190382" y="4209799"/>
            <a:ext cx="333900" cy="0"/>
          </a:xfrm>
          <a:prstGeom prst="straightConnector1">
            <a:avLst/>
          </a:prstGeom>
          <a:noFill/>
          <a:ln cap="flat" cmpd="sng" w="28575">
            <a:solidFill>
              <a:srgbClr val="FF0000"/>
            </a:solidFill>
            <a:prstDash val="solid"/>
            <a:round/>
            <a:headEnd len="med" w="med" type="none"/>
            <a:tailEnd len="med" w="med" type="none"/>
          </a:ln>
        </p:spPr>
      </p:cxnSp>
      <p:cxnSp>
        <p:nvCxnSpPr>
          <p:cNvPr id="1246" name="Google Shape;1246;p95"/>
          <p:cNvCxnSpPr/>
          <p:nvPr/>
        </p:nvCxnSpPr>
        <p:spPr>
          <a:xfrm flipH="1">
            <a:off x="7196825" y="1411100"/>
            <a:ext cx="6900" cy="2798700"/>
          </a:xfrm>
          <a:prstGeom prst="straightConnector1">
            <a:avLst/>
          </a:prstGeom>
          <a:noFill/>
          <a:ln cap="flat" cmpd="sng" w="28575">
            <a:solidFill>
              <a:srgbClr val="FF0000"/>
            </a:solidFill>
            <a:prstDash val="solid"/>
            <a:round/>
            <a:headEnd len="med" w="med" type="none"/>
            <a:tailEnd len="med" w="med" type="none"/>
          </a:ln>
        </p:spPr>
      </p:cxnSp>
      <p:cxnSp>
        <p:nvCxnSpPr>
          <p:cNvPr id="1247" name="Google Shape;1247;p95"/>
          <p:cNvCxnSpPr/>
          <p:nvPr/>
        </p:nvCxnSpPr>
        <p:spPr>
          <a:xfrm>
            <a:off x="6862782" y="2860674"/>
            <a:ext cx="333900" cy="0"/>
          </a:xfrm>
          <a:prstGeom prst="straightConnector1">
            <a:avLst/>
          </a:prstGeom>
          <a:noFill/>
          <a:ln cap="flat" cmpd="sng" w="28575">
            <a:solidFill>
              <a:srgbClr val="FF0000"/>
            </a:solidFill>
            <a:prstDash val="solid"/>
            <a:round/>
            <a:headEnd len="med" w="med" type="none"/>
            <a:tailEnd len="med" w="med" type="none"/>
          </a:ln>
        </p:spPr>
      </p:cxn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1" name="Shape 1251"/>
        <p:cNvGrpSpPr/>
        <p:nvPr/>
      </p:nvGrpSpPr>
      <p:grpSpPr>
        <a:xfrm>
          <a:off x="0" y="0"/>
          <a:ext cx="0" cy="0"/>
          <a:chOff x="0" y="0"/>
          <a:chExt cx="0" cy="0"/>
        </a:xfrm>
      </p:grpSpPr>
      <p:sp>
        <p:nvSpPr>
          <p:cNvPr id="1252" name="Google Shape;1252;p9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Payload Mass Breakdown</a:t>
            </a:r>
            <a:endParaRPr>
              <a:solidFill>
                <a:srgbClr val="AF1F39"/>
              </a:solidFill>
            </a:endParaRPr>
          </a:p>
        </p:txBody>
      </p:sp>
      <p:graphicFrame>
        <p:nvGraphicFramePr>
          <p:cNvPr id="1253" name="Google Shape;1253;p96"/>
          <p:cNvGraphicFramePr/>
          <p:nvPr/>
        </p:nvGraphicFramePr>
        <p:xfrm>
          <a:off x="952500" y="1047750"/>
          <a:ext cx="3000000" cy="3000000"/>
        </p:xfrm>
        <a:graphic>
          <a:graphicData uri="http://schemas.openxmlformats.org/drawingml/2006/table">
            <a:tbl>
              <a:tblPr>
                <a:noFill/>
                <a:tableStyleId>{20E0CC99-B5FD-4683-B140-8F2D5768ACDF}</a:tableStyleId>
              </a:tblPr>
              <a:tblGrid>
                <a:gridCol w="1809750"/>
                <a:gridCol w="1809750"/>
                <a:gridCol w="1809750"/>
                <a:gridCol w="1809750"/>
              </a:tblGrid>
              <a:tr h="381000">
                <a:tc>
                  <a:txBody>
                    <a:bodyPr/>
                    <a:lstStyle/>
                    <a:p>
                      <a:pPr indent="0" lvl="0" marL="0" rtl="0" algn="l">
                        <a:spcBef>
                          <a:spcPts val="0"/>
                        </a:spcBef>
                        <a:spcAft>
                          <a:spcPts val="0"/>
                        </a:spcAft>
                        <a:buNone/>
                      </a:pPr>
                      <a:r>
                        <a:rPr b="1" lang="en">
                          <a:latin typeface="Open Sans"/>
                          <a:ea typeface="Open Sans"/>
                          <a:cs typeface="Open Sans"/>
                          <a:sym typeface="Open Sans"/>
                        </a:rPr>
                        <a:t>Part</a:t>
                      </a:r>
                      <a:endParaRPr b="1">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Mass (lb)</a:t>
                      </a:r>
                      <a:endParaRPr b="1">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Part</a:t>
                      </a:r>
                      <a:endParaRPr b="1">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Mass (lb)</a:t>
                      </a:r>
                      <a:endParaRPr b="1">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r>
              <a:tr h="381000">
                <a:tc>
                  <a:txBody>
                    <a:bodyPr/>
                    <a:lstStyle/>
                    <a:p>
                      <a:pPr indent="0" lvl="0" marL="0" rtl="0" algn="l">
                        <a:spcBef>
                          <a:spcPts val="0"/>
                        </a:spcBef>
                        <a:spcAft>
                          <a:spcPts val="0"/>
                        </a:spcAft>
                        <a:buNone/>
                      </a:pPr>
                      <a:r>
                        <a:rPr lang="en">
                          <a:latin typeface="Open Sans"/>
                          <a:ea typeface="Open Sans"/>
                          <a:cs typeface="Open Sans"/>
                          <a:sym typeface="Open Sans"/>
                        </a:rPr>
                        <a:t>Bulkhead</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0.52</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Eyeball</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0.066</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latin typeface="Open Sans"/>
                          <a:ea typeface="Open Sans"/>
                          <a:cs typeface="Open Sans"/>
                          <a:sym typeface="Open Sans"/>
                        </a:rPr>
                        <a:t>3U Box + Cylinder</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2.28</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Eyeball Holder</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0.58</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latin typeface="Open Sans"/>
                          <a:ea typeface="Open Sans"/>
                          <a:cs typeface="Open Sans"/>
                          <a:sym typeface="Open Sans"/>
                        </a:rPr>
                        <a:t>Inner Lid</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0.31</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Camera</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0.0088</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a:latin typeface="Open Sans"/>
                          <a:ea typeface="Open Sans"/>
                          <a:cs typeface="Open Sans"/>
                          <a:sym typeface="Open Sans"/>
                        </a:rPr>
                        <a:t>Outer Lid</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0.09</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Electronics</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0.25*</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gridSpan="4">
                  <a:txBody>
                    <a:bodyPr/>
                    <a:lstStyle/>
                    <a:p>
                      <a:pPr indent="0" lvl="0" marL="0" rtl="0" algn="l">
                        <a:spcBef>
                          <a:spcPts val="0"/>
                        </a:spcBef>
                        <a:spcAft>
                          <a:spcPts val="0"/>
                        </a:spcAft>
                        <a:buNone/>
                      </a:pPr>
                      <a:r>
                        <a:rPr b="1" lang="en">
                          <a:latin typeface="Open Sans"/>
                          <a:ea typeface="Open Sans"/>
                          <a:cs typeface="Open Sans"/>
                          <a:sym typeface="Open Sans"/>
                        </a:rPr>
                        <a:t>Total Mass</a:t>
                      </a:r>
                      <a:r>
                        <a:rPr lang="en">
                          <a:latin typeface="Open Sans"/>
                          <a:ea typeface="Open Sans"/>
                          <a:cs typeface="Open Sans"/>
                          <a:sym typeface="Open Sans"/>
                        </a:rPr>
                        <a:t>: </a:t>
                      </a:r>
                      <a:r>
                        <a:rPr b="1" lang="en">
                          <a:latin typeface="Open Sans"/>
                          <a:ea typeface="Open Sans"/>
                          <a:cs typeface="Open Sans"/>
                          <a:sym typeface="Open Sans"/>
                        </a:rPr>
                        <a:t>4.1048 lbs</a:t>
                      </a:r>
                      <a:r>
                        <a:rPr lang="en">
                          <a:latin typeface="Open Sans"/>
                          <a:ea typeface="Open Sans"/>
                          <a:cs typeface="Open Sans"/>
                          <a:sym typeface="Open Sans"/>
                        </a:rPr>
                        <a:t> (room for replicates and additional science )</a:t>
                      </a:r>
                      <a:endParaRPr>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c hMerge="1"/>
                <a:tc hMerge="1"/>
              </a:tr>
            </a:tbl>
          </a:graphicData>
        </a:graphic>
      </p:graphicFrame>
      <p:sp>
        <p:nvSpPr>
          <p:cNvPr id="1254" name="Google Shape;1254;p96"/>
          <p:cNvSpPr txBox="1"/>
          <p:nvPr/>
        </p:nvSpPr>
        <p:spPr>
          <a:xfrm>
            <a:off x="952500" y="3816150"/>
            <a:ext cx="74595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Medium"/>
                <a:ea typeface="Open Sans Medium"/>
                <a:cs typeface="Open Sans Medium"/>
                <a:sym typeface="Open Sans Medium"/>
              </a:rPr>
              <a:t>*Circuit Board weighs 0.11 lb - estimated additional electronics total to approx. 0.25 lb </a:t>
            </a:r>
            <a:endParaRPr>
              <a:latin typeface="Open Sans Medium"/>
              <a:ea typeface="Open Sans Medium"/>
              <a:cs typeface="Open Sans Medium"/>
              <a:sym typeface="Open Sans Medium"/>
            </a:endParaRPr>
          </a:p>
        </p:txBody>
      </p:sp>
      <p:sp>
        <p:nvSpPr>
          <p:cNvPr id="1255" name="Google Shape;1255;p9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9" name="Shape 1259"/>
        <p:cNvGrpSpPr/>
        <p:nvPr/>
      </p:nvGrpSpPr>
      <p:grpSpPr>
        <a:xfrm>
          <a:off x="0" y="0"/>
          <a:ext cx="0" cy="0"/>
          <a:chOff x="0" y="0"/>
          <a:chExt cx="0" cy="0"/>
        </a:xfrm>
      </p:grpSpPr>
      <p:sp>
        <p:nvSpPr>
          <p:cNvPr id="1260" name="Google Shape;1260;p9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en" sz="2420">
                <a:solidFill>
                  <a:srgbClr val="AF1F39"/>
                </a:solidFill>
                <a:latin typeface="Helvetica Neue"/>
                <a:ea typeface="Helvetica Neue"/>
                <a:cs typeface="Helvetica Neue"/>
                <a:sym typeface="Helvetica Neue"/>
              </a:rPr>
              <a:t>Payload Failure Modes Analysis</a:t>
            </a:r>
            <a:endParaRPr b="1" sz="2420">
              <a:solidFill>
                <a:srgbClr val="AF1F39"/>
              </a:solidFill>
              <a:latin typeface="Helvetica Neue"/>
              <a:ea typeface="Helvetica Neue"/>
              <a:cs typeface="Helvetica Neue"/>
              <a:sym typeface="Helvetica Neue"/>
            </a:endParaRPr>
          </a:p>
        </p:txBody>
      </p:sp>
      <p:sp>
        <p:nvSpPr>
          <p:cNvPr id="1261" name="Google Shape;1261;p9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262" name="Google Shape;1262;p97"/>
          <p:cNvGraphicFramePr/>
          <p:nvPr/>
        </p:nvGraphicFramePr>
        <p:xfrm>
          <a:off x="311688" y="1017713"/>
          <a:ext cx="3000000" cy="3000000"/>
        </p:xfrm>
        <a:graphic>
          <a:graphicData uri="http://schemas.openxmlformats.org/drawingml/2006/table">
            <a:tbl>
              <a:tblPr>
                <a:noFill/>
                <a:tableStyleId>{20E0CC99-B5FD-4683-B140-8F2D5768ACDF}</a:tableStyleId>
              </a:tblPr>
              <a:tblGrid>
                <a:gridCol w="1222350"/>
                <a:gridCol w="1717150"/>
                <a:gridCol w="1858375"/>
              </a:tblGrid>
              <a:tr h="697025">
                <a:tc>
                  <a:txBody>
                    <a:bodyPr/>
                    <a:lstStyle/>
                    <a:p>
                      <a:pPr indent="0" lvl="0" marL="0" rtl="0" algn="l">
                        <a:spcBef>
                          <a:spcPts val="0"/>
                        </a:spcBef>
                        <a:spcAft>
                          <a:spcPts val="0"/>
                        </a:spcAft>
                        <a:buNone/>
                      </a:pPr>
                      <a:r>
                        <a:rPr b="1" lang="en">
                          <a:latin typeface="Open Sans"/>
                          <a:ea typeface="Open Sans"/>
                          <a:cs typeface="Open Sans"/>
                          <a:sym typeface="Open Sans"/>
                        </a:rPr>
                        <a:t>Failure Modes: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lnSpc>
                          <a:spcPct val="115000"/>
                        </a:lnSpc>
                        <a:spcBef>
                          <a:spcPts val="0"/>
                        </a:spcBef>
                        <a:spcAft>
                          <a:spcPts val="1200"/>
                        </a:spcAft>
                        <a:buClr>
                          <a:schemeClr val="dk1"/>
                        </a:buClr>
                        <a:buSzPts val="1100"/>
                        <a:buFont typeface="Arial"/>
                        <a:buNone/>
                      </a:pPr>
                      <a:r>
                        <a:rPr lang="en">
                          <a:latin typeface="Open Sans"/>
                          <a:ea typeface="Open Sans"/>
                          <a:cs typeface="Open Sans"/>
                          <a:sym typeface="Open Sans"/>
                        </a:rPr>
                        <a:t>Payload Module Leak</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1200"/>
                        </a:spcAft>
                        <a:buNone/>
                      </a:pPr>
                      <a:r>
                        <a:rPr lang="en">
                          <a:solidFill>
                            <a:schemeClr val="dk1"/>
                          </a:solidFill>
                          <a:latin typeface="Helvetica Neue"/>
                          <a:ea typeface="Helvetica Neue"/>
                          <a:cs typeface="Helvetica Neue"/>
                          <a:sym typeface="Helvetica Neue"/>
                        </a:rPr>
                        <a:t>Pressure Vessel Failure </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a:latin typeface="Open Sans"/>
                          <a:ea typeface="Open Sans"/>
                          <a:cs typeface="Open Sans"/>
                          <a:sym typeface="Open Sans"/>
                        </a:rPr>
                        <a:t>Probobility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r>
              <a:tr h="381000">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r>
              <a:tr h="381000">
                <a:tc>
                  <a:txBody>
                    <a:bodyPr/>
                    <a:lstStyle/>
                    <a:p>
                      <a:pPr indent="0" lvl="0" marL="0" rtl="0" algn="l">
                        <a:spcBef>
                          <a:spcPts val="0"/>
                        </a:spcBef>
                        <a:spcAft>
                          <a:spcPts val="0"/>
                        </a:spcAft>
                        <a:buNone/>
                      </a:pPr>
                      <a:r>
                        <a:rPr b="1" lang="en">
                          <a:latin typeface="Open Sans"/>
                          <a:ea typeface="Open Sans"/>
                          <a:cs typeface="Open Sans"/>
                          <a:sym typeface="Open Sans"/>
                        </a:rPr>
                        <a:t>Mitigation </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accent2"/>
                          </a:solidFill>
                          <a:latin typeface="Open Sans"/>
                          <a:ea typeface="Open Sans"/>
                          <a:cs typeface="Open Sans"/>
                          <a:sym typeface="Open Sans"/>
                        </a:rPr>
                        <a:t>2 independent sealed layers of containment (follows NASA ISS standards for biological hazards)</a:t>
                      </a:r>
                      <a:endParaRPr sz="1200">
                        <a:solidFill>
                          <a:schemeClr val="accent2"/>
                        </a:solidFill>
                        <a:latin typeface="Open Sans"/>
                        <a:ea typeface="Open Sans"/>
                        <a:cs typeface="Open Sans"/>
                        <a:sym typeface="Open Sans"/>
                      </a:endParaRPr>
                    </a:p>
                    <a:p>
                      <a:pPr indent="0" lvl="0" marL="0" rtl="0" algn="l">
                        <a:lnSpc>
                          <a:spcPct val="115000"/>
                        </a:lnSpc>
                        <a:spcBef>
                          <a:spcPts val="1200"/>
                        </a:spcBef>
                        <a:spcAft>
                          <a:spcPts val="1200"/>
                        </a:spcAft>
                        <a:buClr>
                          <a:schemeClr val="dk1"/>
                        </a:buClr>
                        <a:buSzPts val="1100"/>
                        <a:buFont typeface="Arial"/>
                        <a:buNone/>
                      </a:pPr>
                      <a:r>
                        <a:rPr lang="en" sz="1200">
                          <a:solidFill>
                            <a:schemeClr val="accent2"/>
                          </a:solidFill>
                          <a:latin typeface="Open Sans"/>
                          <a:ea typeface="Open Sans"/>
                          <a:cs typeface="Open Sans"/>
                          <a:sym typeface="Open Sans"/>
                        </a:rPr>
                        <a:t>PPE when handling rocket and payload pre/post-flight</a:t>
                      </a:r>
                      <a:endParaRPr sz="1200">
                        <a:solidFill>
                          <a:schemeClr val="accent2"/>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accent2"/>
                          </a:solidFill>
                          <a:latin typeface="Open Sans"/>
                          <a:ea typeface="Open Sans"/>
                          <a:cs typeface="Open Sans"/>
                          <a:sym typeface="Open Sans"/>
                        </a:rPr>
                        <a:t>Materials and thickness selection (calculated – </a:t>
                      </a:r>
                      <a:r>
                        <a:rPr lang="en" sz="1200" u="sng">
                          <a:solidFill>
                            <a:schemeClr val="accent2"/>
                          </a:solidFill>
                          <a:latin typeface="Open Sans"/>
                          <a:ea typeface="Open Sans"/>
                          <a:cs typeface="Open Sans"/>
                          <a:sym typeface="Open Sans"/>
                        </a:rPr>
                        <a:t>minimum 0.001 inches</a:t>
                      </a:r>
                      <a:r>
                        <a:rPr lang="en" sz="1200">
                          <a:solidFill>
                            <a:schemeClr val="accent2"/>
                          </a:solidFill>
                          <a:latin typeface="Open Sans"/>
                          <a:ea typeface="Open Sans"/>
                          <a:cs typeface="Open Sans"/>
                          <a:sym typeface="Open Sans"/>
                        </a:rPr>
                        <a:t> for 6061)</a:t>
                      </a:r>
                      <a:endParaRPr sz="1200">
                        <a:solidFill>
                          <a:schemeClr val="accent2"/>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rPr lang="en" sz="1200">
                          <a:solidFill>
                            <a:schemeClr val="accent2"/>
                          </a:solidFill>
                          <a:latin typeface="Open Sans"/>
                          <a:ea typeface="Open Sans"/>
                          <a:cs typeface="Open Sans"/>
                          <a:sym typeface="Open Sans"/>
                        </a:rPr>
                        <a:t>Impact avoidance with vibration damping materials</a:t>
                      </a:r>
                      <a:endParaRPr sz="1200">
                        <a:solidFill>
                          <a:schemeClr val="accent2"/>
                        </a:solidFill>
                        <a:latin typeface="Open Sans"/>
                        <a:ea typeface="Open Sans"/>
                        <a:cs typeface="Open Sans"/>
                        <a:sym typeface="Open Sans"/>
                      </a:endParaRPr>
                    </a:p>
                    <a:p>
                      <a:pPr indent="0" lvl="0" marL="0" rtl="0" algn="l">
                        <a:lnSpc>
                          <a:spcPct val="115000"/>
                        </a:lnSpc>
                        <a:spcBef>
                          <a:spcPts val="1200"/>
                        </a:spcBef>
                        <a:spcAft>
                          <a:spcPts val="1200"/>
                        </a:spcAft>
                        <a:buClr>
                          <a:schemeClr val="dk1"/>
                        </a:buClr>
                        <a:buSzPts val="1100"/>
                        <a:buFont typeface="Arial"/>
                        <a:buNone/>
                      </a:pPr>
                      <a:r>
                        <a:rPr lang="en" sz="1200">
                          <a:solidFill>
                            <a:schemeClr val="accent2"/>
                          </a:solidFill>
                          <a:latin typeface="Open Sans"/>
                          <a:ea typeface="Open Sans"/>
                          <a:cs typeface="Open Sans"/>
                          <a:sym typeface="Open Sans"/>
                        </a:rPr>
                        <a:t>Visual inspection prior to flight</a:t>
                      </a:r>
                      <a:endParaRPr sz="1200">
                        <a:solidFill>
                          <a:schemeClr val="accent2"/>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pic>
        <p:nvPicPr>
          <p:cNvPr id="1263" name="Google Shape;1263;p97"/>
          <p:cNvPicPr preferRelativeResize="0"/>
          <p:nvPr/>
        </p:nvPicPr>
        <p:blipFill>
          <a:blip r:embed="rId3">
            <a:alphaModFix/>
          </a:blip>
          <a:stretch>
            <a:fillRect/>
          </a:stretch>
        </p:blipFill>
        <p:spPr>
          <a:xfrm>
            <a:off x="5551363" y="1322650"/>
            <a:ext cx="3134984" cy="3340692"/>
          </a:xfrm>
          <a:prstGeom prst="rect">
            <a:avLst/>
          </a:prstGeom>
          <a:noFill/>
          <a:ln>
            <a:noFill/>
          </a:ln>
        </p:spPr>
      </p:pic>
      <p:sp>
        <p:nvSpPr>
          <p:cNvPr id="1264" name="Google Shape;1264;p97"/>
          <p:cNvSpPr txBox="1"/>
          <p:nvPr/>
        </p:nvSpPr>
        <p:spPr>
          <a:xfrm>
            <a:off x="644700" y="4774200"/>
            <a:ext cx="8187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solidFill>
                  <a:schemeClr val="dk1"/>
                </a:solidFill>
                <a:latin typeface="Helvetica Neue"/>
                <a:ea typeface="Helvetica Neue"/>
                <a:cs typeface="Helvetica Neue"/>
                <a:sym typeface="Helvetica Neue"/>
              </a:rPr>
              <a:t>Table 2. Payload Failure Modes Analysis</a:t>
            </a:r>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8" name="Shape 1268"/>
        <p:cNvGrpSpPr/>
        <p:nvPr/>
      </p:nvGrpSpPr>
      <p:grpSpPr>
        <a:xfrm>
          <a:off x="0" y="0"/>
          <a:ext cx="0" cy="0"/>
          <a:chOff x="0" y="0"/>
          <a:chExt cx="0" cy="0"/>
        </a:xfrm>
      </p:grpSpPr>
      <p:sp>
        <p:nvSpPr>
          <p:cNvPr id="1269" name="Google Shape;1269;p9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en" sz="2420">
                <a:solidFill>
                  <a:srgbClr val="AF1F39"/>
                </a:solidFill>
                <a:latin typeface="Helvetica Neue"/>
                <a:ea typeface="Helvetica Neue"/>
                <a:cs typeface="Helvetica Neue"/>
                <a:sym typeface="Helvetica Neue"/>
              </a:rPr>
              <a:t>Payload Failure Modes Analysis (</a:t>
            </a:r>
            <a:r>
              <a:rPr lang="en" sz="2420">
                <a:solidFill>
                  <a:srgbClr val="AF1F39"/>
                </a:solidFill>
              </a:rPr>
              <a:t>Loss of Science)</a:t>
            </a:r>
            <a:endParaRPr b="1" sz="2420">
              <a:solidFill>
                <a:srgbClr val="AF1F39"/>
              </a:solidFill>
              <a:latin typeface="Helvetica Neue"/>
              <a:ea typeface="Helvetica Neue"/>
              <a:cs typeface="Helvetica Neue"/>
              <a:sym typeface="Helvetica Neue"/>
            </a:endParaRPr>
          </a:p>
        </p:txBody>
      </p:sp>
      <p:sp>
        <p:nvSpPr>
          <p:cNvPr id="1270" name="Google Shape;1270;p9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271" name="Google Shape;1271;p98"/>
          <p:cNvGraphicFramePr/>
          <p:nvPr/>
        </p:nvGraphicFramePr>
        <p:xfrm>
          <a:off x="349200" y="1017713"/>
          <a:ext cx="3000000" cy="3000000"/>
        </p:xfrm>
        <a:graphic>
          <a:graphicData uri="http://schemas.openxmlformats.org/drawingml/2006/table">
            <a:tbl>
              <a:tblPr>
                <a:noFill/>
                <a:tableStyleId>{20E0CC99-B5FD-4683-B140-8F2D5768ACDF}</a:tableStyleId>
              </a:tblPr>
              <a:tblGrid>
                <a:gridCol w="1190275"/>
                <a:gridCol w="1364200"/>
                <a:gridCol w="1364975"/>
                <a:gridCol w="1433650"/>
                <a:gridCol w="1546250"/>
                <a:gridCol w="1546250"/>
              </a:tblGrid>
              <a:tr h="861325">
                <a:tc>
                  <a:txBody>
                    <a:bodyPr/>
                    <a:lstStyle/>
                    <a:p>
                      <a:pPr indent="0" lvl="0" marL="0" rtl="0" algn="l">
                        <a:spcBef>
                          <a:spcPts val="0"/>
                        </a:spcBef>
                        <a:spcAft>
                          <a:spcPts val="0"/>
                        </a:spcAft>
                        <a:buNone/>
                      </a:pPr>
                      <a:r>
                        <a:rPr b="1" lang="en">
                          <a:latin typeface="Open Sans"/>
                          <a:ea typeface="Open Sans"/>
                          <a:cs typeface="Open Sans"/>
                          <a:sym typeface="Open Sans"/>
                        </a:rPr>
                        <a:t>Failure Modes: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lnSpc>
                          <a:spcPct val="115000"/>
                        </a:lnSpc>
                        <a:spcBef>
                          <a:spcPts val="0"/>
                        </a:spcBef>
                        <a:spcAft>
                          <a:spcPts val="1200"/>
                        </a:spcAft>
                        <a:buClr>
                          <a:schemeClr val="dk1"/>
                        </a:buClr>
                        <a:buSzPts val="1100"/>
                        <a:buFont typeface="Arial"/>
                        <a:buNone/>
                      </a:pPr>
                      <a:r>
                        <a:rPr lang="en">
                          <a:latin typeface="Open Sans"/>
                          <a:ea typeface="Open Sans"/>
                          <a:cs typeface="Open Sans"/>
                          <a:sym typeface="Open Sans"/>
                        </a:rPr>
                        <a:t>Eyeball Holder Failure </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1200"/>
                        </a:spcAft>
                        <a:buNone/>
                      </a:pPr>
                      <a:r>
                        <a:rPr lang="en">
                          <a:solidFill>
                            <a:schemeClr val="dk1"/>
                          </a:solidFill>
                          <a:latin typeface="Helvetica Neue"/>
                          <a:ea typeface="Helvetica Neue"/>
                          <a:cs typeface="Helvetica Neue"/>
                          <a:sym typeface="Helvetica Neue"/>
                        </a:rPr>
                        <a:t>Camera Failure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1200"/>
                        </a:spcAft>
                        <a:buClr>
                          <a:schemeClr val="dk1"/>
                        </a:buClr>
                        <a:buSzPts val="1100"/>
                        <a:buFont typeface="Arial"/>
                        <a:buNone/>
                      </a:pPr>
                      <a:r>
                        <a:rPr lang="en">
                          <a:latin typeface="Open Sans"/>
                          <a:ea typeface="Open Sans"/>
                          <a:cs typeface="Open Sans"/>
                          <a:sym typeface="Open Sans"/>
                        </a:rPr>
                        <a:t>SD Card Recovery Failure </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LED Light Failure </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1200"/>
                        </a:spcAft>
                        <a:buClr>
                          <a:schemeClr val="dk1"/>
                        </a:buClr>
                        <a:buSzPts val="1100"/>
                        <a:buFont typeface="Arial"/>
                        <a:buNone/>
                      </a:pPr>
                      <a:r>
                        <a:rPr lang="en">
                          <a:latin typeface="Open Sans"/>
                          <a:ea typeface="Open Sans"/>
                          <a:cs typeface="Open Sans"/>
                          <a:sym typeface="Open Sans"/>
                        </a:rPr>
                        <a:t>Electronics Integration Failure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 </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t>Low</a:t>
                      </a: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r>
              <a:tr h="381000">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t>Low</a:t>
                      </a: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r>
              <a:tr h="381000">
                <a:tc>
                  <a:txBody>
                    <a:bodyPr/>
                    <a:lstStyle/>
                    <a:p>
                      <a:pPr indent="0" lvl="0" marL="0" rtl="0" algn="l">
                        <a:spcBef>
                          <a:spcPts val="0"/>
                        </a:spcBef>
                        <a:spcAft>
                          <a:spcPts val="0"/>
                        </a:spcAft>
                        <a:buNone/>
                      </a:pPr>
                      <a:r>
                        <a:rPr b="1" lang="en">
                          <a:latin typeface="Open Sans"/>
                          <a:ea typeface="Open Sans"/>
                          <a:cs typeface="Open Sans"/>
                          <a:sym typeface="Open Sans"/>
                        </a:rPr>
                        <a:t>Mitigation </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accent2"/>
                          </a:solidFill>
                          <a:latin typeface="Open Sans"/>
                          <a:ea typeface="Open Sans"/>
                          <a:cs typeface="Open Sans"/>
                          <a:sym typeface="Open Sans"/>
                        </a:rPr>
                        <a:t>Vibration testing in flight- sim</a:t>
                      </a:r>
                      <a:r>
                        <a:rPr lang="en" sz="1200">
                          <a:solidFill>
                            <a:schemeClr val="accent2"/>
                          </a:solidFill>
                          <a:latin typeface="Open Sans"/>
                          <a:ea typeface="Open Sans"/>
                          <a:cs typeface="Open Sans"/>
                          <a:sym typeface="Open Sans"/>
                        </a:rPr>
                        <a:t>u</a:t>
                      </a:r>
                      <a:r>
                        <a:rPr lang="en" sz="1200">
                          <a:solidFill>
                            <a:schemeClr val="accent2"/>
                          </a:solidFill>
                          <a:latin typeface="Open Sans"/>
                          <a:ea typeface="Open Sans"/>
                          <a:cs typeface="Open Sans"/>
                          <a:sym typeface="Open Sans"/>
                        </a:rPr>
                        <a:t>lated environments</a:t>
                      </a:r>
                      <a:endParaRPr sz="1200">
                        <a:solidFill>
                          <a:schemeClr val="accent2"/>
                        </a:solidFill>
                        <a:latin typeface="Open Sans"/>
                        <a:ea typeface="Open Sans"/>
                        <a:cs typeface="Open Sans"/>
                        <a:sym typeface="Open Sans"/>
                      </a:endParaRPr>
                    </a:p>
                    <a:p>
                      <a:pPr indent="0" lvl="0" marL="0" rtl="0" algn="l">
                        <a:lnSpc>
                          <a:spcPct val="115000"/>
                        </a:lnSpc>
                        <a:spcBef>
                          <a:spcPts val="1200"/>
                        </a:spcBef>
                        <a:spcAft>
                          <a:spcPts val="1200"/>
                        </a:spcAft>
                        <a:buClr>
                          <a:schemeClr val="dk1"/>
                        </a:buClr>
                        <a:buSzPts val="1100"/>
                        <a:buFont typeface="Arial"/>
                        <a:buNone/>
                      </a:pPr>
                      <a:r>
                        <a:rPr lang="en" sz="1200">
                          <a:solidFill>
                            <a:schemeClr val="accent2"/>
                          </a:solidFill>
                          <a:latin typeface="Open Sans"/>
                          <a:ea typeface="Open Sans"/>
                          <a:cs typeface="Open Sans"/>
                          <a:sym typeface="Open Sans"/>
                        </a:rPr>
                        <a:t>Selection of eyeball within specified allowable diameter </a:t>
                      </a:r>
                      <a:endParaRPr sz="1200">
                        <a:solidFill>
                          <a:schemeClr val="accent2"/>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accent2"/>
                          </a:solidFill>
                          <a:latin typeface="Open Sans"/>
                          <a:ea typeface="Open Sans"/>
                          <a:cs typeface="Open Sans"/>
                          <a:sym typeface="Open Sans"/>
                        </a:rPr>
                        <a:t>Testing of camera operations prior to flight </a:t>
                      </a:r>
                      <a:endParaRPr sz="1200">
                        <a:solidFill>
                          <a:schemeClr val="accent2"/>
                        </a:solidFill>
                        <a:latin typeface="Open Sans"/>
                        <a:ea typeface="Open Sans"/>
                        <a:cs typeface="Open Sans"/>
                        <a:sym typeface="Open Sans"/>
                      </a:endParaRPr>
                    </a:p>
                    <a:p>
                      <a:pPr indent="0" lvl="0" marL="0" rtl="0" algn="l">
                        <a:lnSpc>
                          <a:spcPct val="115000"/>
                        </a:lnSpc>
                        <a:spcBef>
                          <a:spcPts val="1200"/>
                        </a:spcBef>
                        <a:spcAft>
                          <a:spcPts val="1200"/>
                        </a:spcAft>
                        <a:buClr>
                          <a:schemeClr val="dk1"/>
                        </a:buClr>
                        <a:buSzPts val="1100"/>
                        <a:buFont typeface="Arial"/>
                        <a:buNone/>
                      </a:pPr>
                      <a:r>
                        <a:rPr lang="en" sz="1200">
                          <a:solidFill>
                            <a:schemeClr val="accent2"/>
                          </a:solidFill>
                          <a:latin typeface="Open Sans"/>
                          <a:ea typeface="Open Sans"/>
                          <a:cs typeface="Open Sans"/>
                          <a:sym typeface="Open Sans"/>
                        </a:rPr>
                        <a:t>Secondary Camera(s) in parallel</a:t>
                      </a:r>
                      <a:endParaRPr sz="1200">
                        <a:solidFill>
                          <a:schemeClr val="accent2"/>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1200"/>
                        </a:spcAft>
                        <a:buClr>
                          <a:schemeClr val="dk1"/>
                        </a:buClr>
                        <a:buSzPts val="1100"/>
                        <a:buFont typeface="Arial"/>
                        <a:buNone/>
                      </a:pPr>
                      <a:r>
                        <a:rPr lang="en" sz="1200">
                          <a:solidFill>
                            <a:schemeClr val="accent2"/>
                          </a:solidFill>
                          <a:latin typeface="Open Sans"/>
                          <a:ea typeface="Open Sans"/>
                          <a:cs typeface="Open Sans"/>
                          <a:sym typeface="Open Sans"/>
                        </a:rPr>
                        <a:t>Alternative science plan of comparing before and after flight axial lengths</a:t>
                      </a:r>
                      <a:endParaRPr sz="1200">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1200"/>
                        </a:spcAft>
                        <a:buNone/>
                      </a:pPr>
                      <a:r>
                        <a:rPr lang="en" sz="1200">
                          <a:solidFill>
                            <a:schemeClr val="accent2"/>
                          </a:solidFill>
                          <a:latin typeface="Open Sans"/>
                          <a:ea typeface="Open Sans"/>
                          <a:cs typeface="Open Sans"/>
                          <a:sym typeface="Open Sans"/>
                        </a:rPr>
                        <a:t>Multiple circuits of LED lights in parallel </a:t>
                      </a:r>
                      <a:endParaRPr sz="1200">
                        <a:solidFill>
                          <a:schemeClr val="accent2"/>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accent2"/>
                          </a:solidFill>
                          <a:latin typeface="Open Sans"/>
                          <a:ea typeface="Open Sans"/>
                          <a:cs typeface="Open Sans"/>
                          <a:sym typeface="Open Sans"/>
                        </a:rPr>
                        <a:t>Soldered wiring inside of insulating cover</a:t>
                      </a:r>
                      <a:endParaRPr sz="1200">
                        <a:solidFill>
                          <a:schemeClr val="accent2"/>
                        </a:solidFill>
                        <a:latin typeface="Open Sans"/>
                        <a:ea typeface="Open Sans"/>
                        <a:cs typeface="Open Sans"/>
                        <a:sym typeface="Open Sans"/>
                      </a:endParaRPr>
                    </a:p>
                    <a:p>
                      <a:pPr indent="0" lvl="0" marL="0" rtl="0" algn="l">
                        <a:lnSpc>
                          <a:spcPct val="115000"/>
                        </a:lnSpc>
                        <a:spcBef>
                          <a:spcPts val="1200"/>
                        </a:spcBef>
                        <a:spcAft>
                          <a:spcPts val="1200"/>
                        </a:spcAft>
                        <a:buClr>
                          <a:schemeClr val="dk1"/>
                        </a:buClr>
                        <a:buSzPts val="1100"/>
                        <a:buFont typeface="Arial"/>
                        <a:buNone/>
                      </a:pPr>
                      <a:r>
                        <a:rPr lang="en" sz="1200">
                          <a:solidFill>
                            <a:schemeClr val="accent2"/>
                          </a:solidFill>
                          <a:latin typeface="Open Sans"/>
                          <a:ea typeface="Open Sans"/>
                          <a:cs typeface="Open Sans"/>
                          <a:sym typeface="Open Sans"/>
                        </a:rPr>
                        <a:t>Testing of basic electronics function prior to launch </a:t>
                      </a:r>
                      <a:endParaRPr sz="1200">
                        <a:solidFill>
                          <a:schemeClr val="accent2"/>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72" name="Google Shape;1272;p98"/>
          <p:cNvSpPr txBox="1"/>
          <p:nvPr/>
        </p:nvSpPr>
        <p:spPr>
          <a:xfrm>
            <a:off x="644700" y="4850400"/>
            <a:ext cx="8187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200">
                <a:solidFill>
                  <a:schemeClr val="dk1"/>
                </a:solidFill>
                <a:latin typeface="Open Sans"/>
                <a:ea typeface="Open Sans"/>
                <a:cs typeface="Open Sans"/>
                <a:sym typeface="Open Sans"/>
              </a:rPr>
              <a:t>Table 3. Payload Failure Modes Analysis - Loss of Science Cases</a:t>
            </a:r>
            <a:endParaRPr>
              <a:latin typeface="Open Sans"/>
              <a:ea typeface="Open Sans"/>
              <a:cs typeface="Open Sans"/>
              <a:sym typeface="Open Sans"/>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76" name="Shape 1276"/>
        <p:cNvGrpSpPr/>
        <p:nvPr/>
      </p:nvGrpSpPr>
      <p:grpSpPr>
        <a:xfrm>
          <a:off x="0" y="0"/>
          <a:ext cx="0" cy="0"/>
          <a:chOff x="0" y="0"/>
          <a:chExt cx="0" cy="0"/>
        </a:xfrm>
      </p:grpSpPr>
      <p:sp>
        <p:nvSpPr>
          <p:cNvPr id="1277" name="Google Shape;1277;p9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en" sz="2420">
                <a:solidFill>
                  <a:srgbClr val="AF1F39"/>
                </a:solidFill>
                <a:latin typeface="Helvetica Neue"/>
                <a:ea typeface="Helvetica Neue"/>
                <a:cs typeface="Helvetica Neue"/>
                <a:sym typeface="Helvetica Neue"/>
              </a:rPr>
              <a:t>Payload Design Failure Modes Analysis</a:t>
            </a:r>
            <a:endParaRPr b="1" sz="2420">
              <a:solidFill>
                <a:srgbClr val="AF1F39"/>
              </a:solidFill>
              <a:latin typeface="Helvetica Neue"/>
              <a:ea typeface="Helvetica Neue"/>
              <a:cs typeface="Helvetica Neue"/>
              <a:sym typeface="Helvetica Neue"/>
            </a:endParaRPr>
          </a:p>
        </p:txBody>
      </p:sp>
      <p:sp>
        <p:nvSpPr>
          <p:cNvPr id="1278" name="Google Shape;1278;p99"/>
          <p:cNvSpPr txBox="1"/>
          <p:nvPr>
            <p:ph idx="1" type="body"/>
          </p:nvPr>
        </p:nvSpPr>
        <p:spPr>
          <a:xfrm>
            <a:off x="311700" y="1034625"/>
            <a:ext cx="8736300" cy="3349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Failure Mode: Payload module leak</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Risk: 3 (Occasional)</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Severity: 2 (Minor)</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Mitigation: </a:t>
            </a:r>
            <a:endParaRPr sz="1400">
              <a:solidFill>
                <a:srgbClr val="000000"/>
              </a:solidFill>
              <a:latin typeface="Helvetica Neue"/>
              <a:ea typeface="Helvetica Neue"/>
              <a:cs typeface="Helvetica Neue"/>
              <a:sym typeface="Helvetica Neue"/>
            </a:endParaRPr>
          </a:p>
          <a:p>
            <a:pPr indent="-317500" lvl="2" marL="13716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2 independent sealed layers of containment (follows NASA ISS standards for biological hazards)</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Char char="■"/>
            </a:pPr>
            <a:r>
              <a:rPr lang="en" sz="1400">
                <a:solidFill>
                  <a:srgbClr val="000000"/>
                </a:solidFill>
              </a:rPr>
              <a:t>PPE when handling rocket and payload pre/post-flight</a:t>
            </a:r>
            <a:endParaRPr sz="1400">
              <a:solidFill>
                <a:srgbClr val="000000"/>
              </a:solidFill>
            </a:endParaRPr>
          </a:p>
          <a:p>
            <a:pPr indent="-317500" lvl="0" marL="4572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Failure Mode: Pressure Vessel Failure </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Risk: 1 (Improbable)</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Severity: 3 (Moderate)</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Mitigation: </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Char char="■"/>
            </a:pPr>
            <a:r>
              <a:rPr lang="en" sz="1400">
                <a:solidFill>
                  <a:srgbClr val="000000"/>
                </a:solidFill>
                <a:latin typeface="Helvetica Neue"/>
                <a:ea typeface="Helvetica Neue"/>
                <a:cs typeface="Helvetica Neue"/>
                <a:sym typeface="Helvetica Neue"/>
              </a:rPr>
              <a:t>Selection of materials and thickness based on mechanical properties and pressure calculations – </a:t>
            </a:r>
            <a:r>
              <a:rPr b="1" lang="en" sz="1400">
                <a:solidFill>
                  <a:schemeClr val="dk1"/>
                </a:solidFill>
                <a:latin typeface="Helvetica Neue"/>
                <a:ea typeface="Helvetica Neue"/>
                <a:cs typeface="Helvetica Neue"/>
                <a:sym typeface="Helvetica Neue"/>
              </a:rPr>
              <a:t>minimum </a:t>
            </a:r>
            <a:r>
              <a:rPr b="1" lang="en" sz="1400">
                <a:solidFill>
                  <a:srgbClr val="000000"/>
                </a:solidFill>
                <a:latin typeface="Helvetica Neue"/>
                <a:ea typeface="Helvetica Neue"/>
                <a:cs typeface="Helvetica Neue"/>
                <a:sym typeface="Helvetica Neue"/>
              </a:rPr>
              <a:t>0.001 inches</a:t>
            </a:r>
            <a:r>
              <a:rPr lang="en" sz="1400">
                <a:solidFill>
                  <a:srgbClr val="000000"/>
                </a:solidFill>
                <a:latin typeface="Helvetica Neue"/>
                <a:ea typeface="Helvetica Neue"/>
                <a:cs typeface="Helvetica Neue"/>
                <a:sym typeface="Helvetica Neue"/>
              </a:rPr>
              <a:t> for </a:t>
            </a:r>
            <a:r>
              <a:rPr b="1" lang="en" sz="1400">
                <a:solidFill>
                  <a:srgbClr val="000000"/>
                </a:solidFill>
                <a:latin typeface="Helvetica Neue"/>
                <a:ea typeface="Helvetica Neue"/>
                <a:cs typeface="Helvetica Neue"/>
                <a:sym typeface="Helvetica Neue"/>
              </a:rPr>
              <a:t>6061 aluminum</a:t>
            </a:r>
            <a:endParaRPr b="1"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Impact avoidance with surrounding vibration damping materials</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Visual inspection prior to flight</a:t>
            </a:r>
            <a:endParaRPr sz="1400">
              <a:solidFill>
                <a:srgbClr val="000000"/>
              </a:solidFill>
              <a:latin typeface="Helvetica Neue"/>
              <a:ea typeface="Helvetica Neue"/>
              <a:cs typeface="Helvetica Neue"/>
              <a:sym typeface="Helvetica Neue"/>
            </a:endParaRPr>
          </a:p>
          <a:p>
            <a:pPr indent="0" lvl="0" marL="0" rtl="0" algn="l">
              <a:lnSpc>
                <a:spcPct val="100000"/>
              </a:lnSpc>
              <a:spcBef>
                <a:spcPts val="0"/>
              </a:spcBef>
              <a:spcAft>
                <a:spcPts val="0"/>
              </a:spcAft>
              <a:buNone/>
            </a:pPr>
            <a:r>
              <a:t/>
            </a:r>
            <a:endParaRPr sz="1400">
              <a:solidFill>
                <a:srgbClr val="000000"/>
              </a:solidFill>
              <a:latin typeface="Helvetica Neue"/>
              <a:ea typeface="Helvetica Neue"/>
              <a:cs typeface="Helvetica Neue"/>
              <a:sym typeface="Helvetica Neue"/>
            </a:endParaRPr>
          </a:p>
        </p:txBody>
      </p:sp>
      <p:sp>
        <p:nvSpPr>
          <p:cNvPr id="1279" name="Google Shape;1279;p9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83" name="Shape 1283"/>
        <p:cNvGrpSpPr/>
        <p:nvPr/>
      </p:nvGrpSpPr>
      <p:grpSpPr>
        <a:xfrm>
          <a:off x="0" y="0"/>
          <a:ext cx="0" cy="0"/>
          <a:chOff x="0" y="0"/>
          <a:chExt cx="0" cy="0"/>
        </a:xfrm>
      </p:grpSpPr>
      <p:sp>
        <p:nvSpPr>
          <p:cNvPr id="1284" name="Google Shape;1284;p100"/>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en" sz="2420">
                <a:solidFill>
                  <a:srgbClr val="AF1F39"/>
                </a:solidFill>
                <a:latin typeface="Helvetica Neue"/>
                <a:ea typeface="Helvetica Neue"/>
                <a:cs typeface="Helvetica Neue"/>
                <a:sym typeface="Helvetica Neue"/>
              </a:rPr>
              <a:t>Payload Design Failure Modes Analysis (Loss of Science)</a:t>
            </a:r>
            <a:endParaRPr b="1" sz="2420">
              <a:solidFill>
                <a:srgbClr val="AF1F39"/>
              </a:solidFill>
              <a:latin typeface="Helvetica Neue"/>
              <a:ea typeface="Helvetica Neue"/>
              <a:cs typeface="Helvetica Neue"/>
              <a:sym typeface="Helvetica Neue"/>
            </a:endParaRPr>
          </a:p>
        </p:txBody>
      </p:sp>
      <p:sp>
        <p:nvSpPr>
          <p:cNvPr id="1285" name="Google Shape;1285;p100"/>
          <p:cNvSpPr txBox="1"/>
          <p:nvPr>
            <p:ph idx="1" type="body"/>
          </p:nvPr>
        </p:nvSpPr>
        <p:spPr>
          <a:xfrm>
            <a:off x="311700" y="1034625"/>
            <a:ext cx="8736300" cy="33492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Failure Mode: Eyeball Holder Failure </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Risk: 3 (Occasional)</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Severity: 1 (Minimal - LOS ONLY)</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Mitigation: </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Char char="■"/>
            </a:pPr>
            <a:r>
              <a:rPr lang="en" sz="1400">
                <a:solidFill>
                  <a:srgbClr val="000000"/>
                </a:solidFill>
              </a:rPr>
              <a:t>Vibration testing to ensure successful operation in flight-simulated environments</a:t>
            </a:r>
            <a:endParaRPr sz="1400">
              <a:solidFill>
                <a:srgbClr val="000000"/>
              </a:solidFill>
            </a:endParaRPr>
          </a:p>
          <a:p>
            <a:pPr indent="-317500" lvl="2" marL="1371600" rtl="0" algn="l">
              <a:lnSpc>
                <a:spcPct val="100000"/>
              </a:lnSpc>
              <a:spcBef>
                <a:spcPts val="0"/>
              </a:spcBef>
              <a:spcAft>
                <a:spcPts val="0"/>
              </a:spcAft>
              <a:buClr>
                <a:srgbClr val="000000"/>
              </a:buClr>
              <a:buSzPts val="1400"/>
              <a:buChar char="■"/>
            </a:pPr>
            <a:r>
              <a:rPr lang="en" sz="1400">
                <a:solidFill>
                  <a:srgbClr val="000000"/>
                </a:solidFill>
              </a:rPr>
              <a:t>Selection of eyeball within specified allowable diameter </a:t>
            </a:r>
            <a:endParaRPr sz="1400">
              <a:solidFill>
                <a:srgbClr val="000000"/>
              </a:solidFill>
            </a:endParaRPr>
          </a:p>
          <a:p>
            <a:pPr indent="-317500" lvl="0" marL="4572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Failure Mode: Camera Failure </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Risk: 2 (Remote)</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Severity: 1 (Minimal - LOS ONLY)</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Mitigation: </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Testing of camera operations prior to flight </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Secondary Camera </a:t>
            </a:r>
            <a:endParaRPr sz="1400">
              <a:solidFill>
                <a:srgbClr val="000000"/>
              </a:solidFill>
              <a:latin typeface="Helvetica Neue"/>
              <a:ea typeface="Helvetica Neue"/>
              <a:cs typeface="Helvetica Neue"/>
              <a:sym typeface="Helvetica Neue"/>
            </a:endParaRPr>
          </a:p>
        </p:txBody>
      </p:sp>
      <p:sp>
        <p:nvSpPr>
          <p:cNvPr id="1286" name="Google Shape;1286;p10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90" name="Shape 1290"/>
        <p:cNvGrpSpPr/>
        <p:nvPr/>
      </p:nvGrpSpPr>
      <p:grpSpPr>
        <a:xfrm>
          <a:off x="0" y="0"/>
          <a:ext cx="0" cy="0"/>
          <a:chOff x="0" y="0"/>
          <a:chExt cx="0" cy="0"/>
        </a:xfrm>
      </p:grpSpPr>
      <p:sp>
        <p:nvSpPr>
          <p:cNvPr id="1291" name="Google Shape;1291;p101"/>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SzPts val="990"/>
              <a:buNone/>
            </a:pPr>
            <a:r>
              <a:rPr b="1" lang="en" sz="2420">
                <a:solidFill>
                  <a:srgbClr val="AF1F39"/>
                </a:solidFill>
                <a:latin typeface="Helvetica Neue"/>
                <a:ea typeface="Helvetica Neue"/>
                <a:cs typeface="Helvetica Neue"/>
                <a:sym typeface="Helvetica Neue"/>
              </a:rPr>
              <a:t>Payload Design Failure Modes Analysis (Loss of Science)</a:t>
            </a:r>
            <a:endParaRPr b="1" sz="2420">
              <a:solidFill>
                <a:srgbClr val="AF1F39"/>
              </a:solidFill>
              <a:latin typeface="Helvetica Neue"/>
              <a:ea typeface="Helvetica Neue"/>
              <a:cs typeface="Helvetica Neue"/>
              <a:sym typeface="Helvetica Neue"/>
            </a:endParaRPr>
          </a:p>
        </p:txBody>
      </p:sp>
      <p:sp>
        <p:nvSpPr>
          <p:cNvPr id="1292" name="Google Shape;1292;p101"/>
          <p:cNvSpPr txBox="1"/>
          <p:nvPr>
            <p:ph idx="1" type="body"/>
          </p:nvPr>
        </p:nvSpPr>
        <p:spPr>
          <a:xfrm>
            <a:off x="311700" y="1034625"/>
            <a:ext cx="8736300" cy="3349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Failure Mode: SD Card Recovery Failure </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Risk: 3 (Occasional)</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Severity: 1 (Minimal - LOS ONLY)</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Mitigation: </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Char char="■"/>
            </a:pPr>
            <a:r>
              <a:rPr lang="en" sz="1400">
                <a:solidFill>
                  <a:srgbClr val="000000"/>
                </a:solidFill>
              </a:rPr>
              <a:t>Alternative science plan of comparing before and after flight axial lengths</a:t>
            </a:r>
            <a:endParaRPr sz="1400">
              <a:solidFill>
                <a:srgbClr val="000000"/>
              </a:solidFill>
            </a:endParaRPr>
          </a:p>
          <a:p>
            <a:pPr indent="-317500" lvl="0" marL="4572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Failure Mode: LED Light Failure </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Risk: 2 (Remote)</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Severity: 1 (Minimal - LOS ONLY)</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Mitigation: </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Multiple circuits of LED lights in parallel </a:t>
            </a:r>
            <a:endParaRPr sz="1400">
              <a:solidFill>
                <a:srgbClr val="000000"/>
              </a:solidFill>
              <a:latin typeface="Helvetica Neue"/>
              <a:ea typeface="Helvetica Neue"/>
              <a:cs typeface="Helvetica Neue"/>
              <a:sym typeface="Helvetica Neue"/>
            </a:endParaRPr>
          </a:p>
          <a:p>
            <a:pPr indent="-317500" lvl="0" marL="457200" rtl="0" algn="l">
              <a:lnSpc>
                <a:spcPct val="100000"/>
              </a:lnSpc>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Failure Mode: Electronics Integration Failure </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Risk: 2 (Remote)</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Severity: 1 (Minimal - LOS ONLY)</a:t>
            </a:r>
            <a:endParaRPr sz="1400">
              <a:solidFill>
                <a:srgbClr val="000000"/>
              </a:solidFill>
              <a:latin typeface="Helvetica Neue"/>
              <a:ea typeface="Helvetica Neue"/>
              <a:cs typeface="Helvetica Neue"/>
              <a:sym typeface="Helvetica Neue"/>
            </a:endParaRPr>
          </a:p>
          <a:p>
            <a:pPr indent="-317500" lvl="1" marL="914400" rtl="0" algn="l">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Mitigation: </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Soldered wiring inside of insulating cover</a:t>
            </a:r>
            <a:endParaRPr sz="1400">
              <a:solidFill>
                <a:srgbClr val="000000"/>
              </a:solidFill>
              <a:latin typeface="Helvetica Neue"/>
              <a:ea typeface="Helvetica Neue"/>
              <a:cs typeface="Helvetica Neue"/>
              <a:sym typeface="Helvetica Neue"/>
            </a:endParaRPr>
          </a:p>
          <a:p>
            <a:pPr indent="-317500" lvl="2" marL="1371600" rtl="0" algn="l">
              <a:lnSpc>
                <a:spcPct val="100000"/>
              </a:lnSpc>
              <a:spcBef>
                <a:spcPts val="0"/>
              </a:spcBef>
              <a:spcAft>
                <a:spcPts val="0"/>
              </a:spcAft>
              <a:buClr>
                <a:srgbClr val="000000"/>
              </a:buClr>
              <a:buSzPts val="1400"/>
              <a:buFont typeface="Helvetica Neue"/>
              <a:buChar char="■"/>
            </a:pPr>
            <a:r>
              <a:rPr lang="en" sz="1400">
                <a:solidFill>
                  <a:srgbClr val="000000"/>
                </a:solidFill>
                <a:latin typeface="Helvetica Neue"/>
                <a:ea typeface="Helvetica Neue"/>
                <a:cs typeface="Helvetica Neue"/>
                <a:sym typeface="Helvetica Neue"/>
              </a:rPr>
              <a:t>Testing of basic electronics function prior to launch </a:t>
            </a:r>
            <a:endParaRPr sz="1400">
              <a:solidFill>
                <a:srgbClr val="000000"/>
              </a:solidFill>
              <a:latin typeface="Helvetica Neue"/>
              <a:ea typeface="Helvetica Neue"/>
              <a:cs typeface="Helvetica Neue"/>
              <a:sym typeface="Helvetica Neue"/>
            </a:endParaRPr>
          </a:p>
        </p:txBody>
      </p:sp>
      <p:sp>
        <p:nvSpPr>
          <p:cNvPr id="1293" name="Google Shape;1293;p10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1"/>
          <p:cNvSpPr txBox="1"/>
          <p:nvPr>
            <p:ph type="title"/>
          </p:nvPr>
        </p:nvSpPr>
        <p:spPr>
          <a:xfrm>
            <a:off x="311700" y="2054287"/>
            <a:ext cx="8520600" cy="100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800">
                <a:solidFill>
                  <a:srgbClr val="AF1F39"/>
                </a:solidFill>
              </a:rPr>
              <a:t>Recovery System</a:t>
            </a:r>
            <a:endParaRPr sz="4800">
              <a:solidFill>
                <a:srgbClr val="AF1F39"/>
              </a:solidFill>
            </a:endParaRPr>
          </a:p>
        </p:txBody>
      </p:sp>
      <p:sp>
        <p:nvSpPr>
          <p:cNvPr id="210" name="Google Shape;210;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7" name="Shape 1297"/>
        <p:cNvGrpSpPr/>
        <p:nvPr/>
      </p:nvGrpSpPr>
      <p:grpSpPr>
        <a:xfrm>
          <a:off x="0" y="0"/>
          <a:ext cx="0" cy="0"/>
          <a:chOff x="0" y="0"/>
          <a:chExt cx="0" cy="0"/>
        </a:xfrm>
      </p:grpSpPr>
      <p:sp>
        <p:nvSpPr>
          <p:cNvPr id="1298" name="Google Shape;1298;p102"/>
          <p:cNvSpPr txBox="1"/>
          <p:nvPr>
            <p:ph type="title"/>
          </p:nvPr>
        </p:nvSpPr>
        <p:spPr>
          <a:xfrm>
            <a:off x="311700" y="198150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Questions?</a:t>
            </a:r>
            <a:endParaRPr b="1">
              <a:solidFill>
                <a:srgbClr val="AF1F39"/>
              </a:solidFill>
              <a:latin typeface="Helvetica Neue"/>
              <a:ea typeface="Helvetica Neue"/>
              <a:cs typeface="Helvetica Neue"/>
              <a:sym typeface="Helvetica Neue"/>
            </a:endParaRPr>
          </a:p>
        </p:txBody>
      </p:sp>
      <p:sp>
        <p:nvSpPr>
          <p:cNvPr id="1299" name="Google Shape;1299;p10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AF1F39"/>
                </a:solidFill>
              </a:rPr>
              <a:t>‹#›</a:t>
            </a:fld>
            <a:endParaRPr>
              <a:solidFill>
                <a:srgbClr val="AF1F39"/>
              </a:solidFill>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3" name="Shape 1303"/>
        <p:cNvGrpSpPr/>
        <p:nvPr/>
      </p:nvGrpSpPr>
      <p:grpSpPr>
        <a:xfrm>
          <a:off x="0" y="0"/>
          <a:ext cx="0" cy="0"/>
          <a:chOff x="0" y="0"/>
          <a:chExt cx="0" cy="0"/>
        </a:xfrm>
      </p:grpSpPr>
      <p:sp>
        <p:nvSpPr>
          <p:cNvPr id="1304" name="Google Shape;1304;p10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Aeroshells</a:t>
            </a:r>
            <a:endParaRPr>
              <a:solidFill>
                <a:srgbClr val="AF1F39"/>
              </a:solidFill>
            </a:endParaRPr>
          </a:p>
        </p:txBody>
      </p:sp>
      <p:sp>
        <p:nvSpPr>
          <p:cNvPr id="1305" name="Google Shape;1305;p10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9" name="Shape 1309"/>
        <p:cNvGrpSpPr/>
        <p:nvPr/>
      </p:nvGrpSpPr>
      <p:grpSpPr>
        <a:xfrm>
          <a:off x="0" y="0"/>
          <a:ext cx="0" cy="0"/>
          <a:chOff x="0" y="0"/>
          <a:chExt cx="0" cy="0"/>
        </a:xfrm>
      </p:grpSpPr>
      <p:sp>
        <p:nvSpPr>
          <p:cNvPr id="1310" name="Google Shape;1310;p10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Aeroshell Requirements</a:t>
            </a:r>
            <a:endParaRPr>
              <a:solidFill>
                <a:srgbClr val="AF1F39"/>
              </a:solidFill>
            </a:endParaRPr>
          </a:p>
        </p:txBody>
      </p:sp>
      <p:sp>
        <p:nvSpPr>
          <p:cNvPr id="1311" name="Google Shape;1311;p104"/>
          <p:cNvSpPr txBox="1"/>
          <p:nvPr>
            <p:ph idx="1" type="body"/>
          </p:nvPr>
        </p:nvSpPr>
        <p:spPr>
          <a:xfrm>
            <a:off x="311700" y="1152475"/>
            <a:ext cx="7658100" cy="34164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en"/>
              <a:t>Keeps external cameras below their maximum operating temperature of 50°C</a:t>
            </a:r>
            <a:endParaRPr/>
          </a:p>
          <a:p>
            <a:pPr indent="-355600" lvl="0" marL="457200" rtl="0" algn="l">
              <a:spcBef>
                <a:spcPts val="0"/>
              </a:spcBef>
              <a:spcAft>
                <a:spcPts val="0"/>
              </a:spcAft>
              <a:buSzPts val="2000"/>
              <a:buChar char="●"/>
            </a:pPr>
            <a:r>
              <a:rPr lang="en"/>
              <a:t>Shape creates minimal drag</a:t>
            </a:r>
            <a:endParaRPr/>
          </a:p>
          <a:p>
            <a:pPr indent="-355600" lvl="0" marL="457200" rtl="0" algn="l">
              <a:spcBef>
                <a:spcPts val="0"/>
              </a:spcBef>
              <a:spcAft>
                <a:spcPts val="0"/>
              </a:spcAft>
              <a:buSzPts val="2000"/>
              <a:buChar char="●"/>
            </a:pPr>
            <a:r>
              <a:rPr lang="en"/>
              <a:t>Mounts securely to airframe</a:t>
            </a:r>
            <a:endParaRPr/>
          </a:p>
        </p:txBody>
      </p:sp>
      <p:sp>
        <p:nvSpPr>
          <p:cNvPr id="1312" name="Google Shape;1312;p10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6" name="Shape 1316"/>
        <p:cNvGrpSpPr/>
        <p:nvPr/>
      </p:nvGrpSpPr>
      <p:grpSpPr>
        <a:xfrm>
          <a:off x="0" y="0"/>
          <a:ext cx="0" cy="0"/>
          <a:chOff x="0" y="0"/>
          <a:chExt cx="0" cy="0"/>
        </a:xfrm>
      </p:grpSpPr>
      <p:sp>
        <p:nvSpPr>
          <p:cNvPr id="1317" name="Google Shape;1317;p10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Overview</a:t>
            </a:r>
            <a:endParaRPr>
              <a:solidFill>
                <a:srgbClr val="AF1F39"/>
              </a:solidFill>
            </a:endParaRPr>
          </a:p>
        </p:txBody>
      </p:sp>
      <p:sp>
        <p:nvSpPr>
          <p:cNvPr id="1318" name="Google Shape;1318;p10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19" name="Google Shape;1319;p105"/>
          <p:cNvSpPr txBox="1"/>
          <p:nvPr/>
        </p:nvSpPr>
        <p:spPr>
          <a:xfrm>
            <a:off x="160250" y="1205075"/>
            <a:ext cx="3120300" cy="32229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SzPts val="1600"/>
              <a:buFont typeface="Open Sans Medium"/>
              <a:buChar char="●"/>
            </a:pPr>
            <a:r>
              <a:rPr lang="en" sz="1600">
                <a:latin typeface="Open Sans Medium"/>
                <a:ea typeface="Open Sans Medium"/>
                <a:cs typeface="Open Sans Medium"/>
                <a:sym typeface="Open Sans Medium"/>
              </a:rPr>
              <a:t>2 ply carbon fiber layup over 3D printed </a:t>
            </a:r>
            <a:r>
              <a:rPr lang="en" sz="1600">
                <a:solidFill>
                  <a:schemeClr val="dk1"/>
                </a:solidFill>
                <a:latin typeface="Open Sans Medium"/>
                <a:ea typeface="Open Sans Medium"/>
                <a:cs typeface="Open Sans Medium"/>
                <a:sym typeface="Open Sans Medium"/>
              </a:rPr>
              <a:t>nylon 66  </a:t>
            </a:r>
            <a:r>
              <a:rPr lang="en" sz="1600">
                <a:latin typeface="Open Sans Medium"/>
                <a:ea typeface="Open Sans Medium"/>
                <a:cs typeface="Open Sans Medium"/>
                <a:sym typeface="Open Sans Medium"/>
              </a:rPr>
              <a:t>frame</a:t>
            </a:r>
            <a:endParaRPr sz="1600">
              <a:latin typeface="Open Sans Medium"/>
              <a:ea typeface="Open Sans Medium"/>
              <a:cs typeface="Open Sans Medium"/>
              <a:sym typeface="Open Sans Medium"/>
            </a:endParaRPr>
          </a:p>
          <a:p>
            <a:pPr indent="-330200" lvl="0" marL="457200" rtl="0" algn="l">
              <a:spcBef>
                <a:spcPts val="1000"/>
              </a:spcBef>
              <a:spcAft>
                <a:spcPts val="0"/>
              </a:spcAft>
              <a:buSzPts val="1600"/>
              <a:buFont typeface="Open Sans Medium"/>
              <a:buChar char="●"/>
            </a:pPr>
            <a:r>
              <a:rPr lang="en" sz="1600">
                <a:solidFill>
                  <a:schemeClr val="dk1"/>
                </a:solidFill>
                <a:latin typeface="Open Sans Medium"/>
                <a:ea typeface="Open Sans Medium"/>
                <a:cs typeface="Open Sans Medium"/>
                <a:sym typeface="Open Sans Medium"/>
              </a:rPr>
              <a:t>½”x ½” cross section</a:t>
            </a:r>
            <a:endParaRPr sz="1600">
              <a:latin typeface="Open Sans Medium"/>
              <a:ea typeface="Open Sans Medium"/>
              <a:cs typeface="Open Sans Medium"/>
              <a:sym typeface="Open Sans Medium"/>
            </a:endParaRPr>
          </a:p>
          <a:p>
            <a:pPr indent="-330200" lvl="0" marL="457200" rtl="0" algn="l">
              <a:spcBef>
                <a:spcPts val="1000"/>
              </a:spcBef>
              <a:spcAft>
                <a:spcPts val="0"/>
              </a:spcAft>
              <a:buSzPts val="1600"/>
              <a:buFont typeface="Open Sans Medium"/>
              <a:buChar char="●"/>
            </a:pPr>
            <a:r>
              <a:rPr lang="en" sz="1600">
                <a:solidFill>
                  <a:schemeClr val="dk1"/>
                </a:solidFill>
                <a:latin typeface="Open Sans Medium"/>
                <a:ea typeface="Open Sans Medium"/>
                <a:cs typeface="Open Sans Medium"/>
                <a:sym typeface="Open Sans Medium"/>
              </a:rPr>
              <a:t>Heat resistant paint applied over surface</a:t>
            </a:r>
            <a:endParaRPr sz="1600">
              <a:solidFill>
                <a:schemeClr val="dk1"/>
              </a:solidFill>
              <a:latin typeface="Open Sans Medium"/>
              <a:ea typeface="Open Sans Medium"/>
              <a:cs typeface="Open Sans Medium"/>
              <a:sym typeface="Open Sans Medium"/>
            </a:endParaRPr>
          </a:p>
          <a:p>
            <a:pPr indent="-330200" lvl="0" marL="457200" rtl="0" algn="l">
              <a:spcBef>
                <a:spcPts val="1000"/>
              </a:spcBef>
              <a:spcAft>
                <a:spcPts val="1000"/>
              </a:spcAft>
              <a:buSzPts val="1600"/>
              <a:buFont typeface="Open Sans Medium"/>
              <a:buChar char="●"/>
            </a:pPr>
            <a:r>
              <a:rPr lang="en" sz="1600">
                <a:solidFill>
                  <a:schemeClr val="dk1"/>
                </a:solidFill>
                <a:latin typeface="Open Sans Medium"/>
                <a:ea typeface="Open Sans Medium"/>
                <a:cs typeface="Open Sans Medium"/>
                <a:sym typeface="Open Sans Medium"/>
              </a:rPr>
              <a:t>Screw holes countersunk into the body</a:t>
            </a:r>
            <a:endParaRPr sz="1600">
              <a:solidFill>
                <a:schemeClr val="dk1"/>
              </a:solidFill>
              <a:latin typeface="Open Sans Medium"/>
              <a:ea typeface="Open Sans Medium"/>
              <a:cs typeface="Open Sans Medium"/>
              <a:sym typeface="Open Sans Medium"/>
            </a:endParaRPr>
          </a:p>
        </p:txBody>
      </p:sp>
      <p:pic>
        <p:nvPicPr>
          <p:cNvPr id="1320" name="Google Shape;1320;p105"/>
          <p:cNvPicPr preferRelativeResize="0"/>
          <p:nvPr/>
        </p:nvPicPr>
        <p:blipFill>
          <a:blip r:embed="rId3">
            <a:alphaModFix/>
          </a:blip>
          <a:stretch>
            <a:fillRect/>
          </a:stretch>
        </p:blipFill>
        <p:spPr>
          <a:xfrm>
            <a:off x="3496350" y="331777"/>
            <a:ext cx="2151300" cy="2239975"/>
          </a:xfrm>
          <a:prstGeom prst="rect">
            <a:avLst/>
          </a:prstGeom>
          <a:noFill/>
          <a:ln>
            <a:noFill/>
          </a:ln>
        </p:spPr>
      </p:pic>
      <p:pic>
        <p:nvPicPr>
          <p:cNvPr id="1321" name="Google Shape;1321;p105"/>
          <p:cNvPicPr preferRelativeResize="0"/>
          <p:nvPr/>
        </p:nvPicPr>
        <p:blipFill>
          <a:blip r:embed="rId4">
            <a:alphaModFix/>
          </a:blip>
          <a:stretch>
            <a:fillRect/>
          </a:stretch>
        </p:blipFill>
        <p:spPr>
          <a:xfrm>
            <a:off x="5906450" y="1104837"/>
            <a:ext cx="1393625" cy="3423367"/>
          </a:xfrm>
          <a:prstGeom prst="rect">
            <a:avLst/>
          </a:prstGeom>
          <a:noFill/>
          <a:ln>
            <a:noFill/>
          </a:ln>
        </p:spPr>
      </p:pic>
      <p:pic>
        <p:nvPicPr>
          <p:cNvPr id="1322" name="Google Shape;1322;p105"/>
          <p:cNvPicPr preferRelativeResize="0"/>
          <p:nvPr/>
        </p:nvPicPr>
        <p:blipFill>
          <a:blip r:embed="rId5">
            <a:alphaModFix/>
          </a:blip>
          <a:stretch>
            <a:fillRect/>
          </a:stretch>
        </p:blipFill>
        <p:spPr>
          <a:xfrm>
            <a:off x="7446175" y="1104825"/>
            <a:ext cx="1019900" cy="3423376"/>
          </a:xfrm>
          <a:prstGeom prst="rect">
            <a:avLst/>
          </a:prstGeom>
          <a:noFill/>
          <a:ln>
            <a:noFill/>
          </a:ln>
        </p:spPr>
      </p:pic>
      <p:pic>
        <p:nvPicPr>
          <p:cNvPr id="1323" name="Google Shape;1323;p105"/>
          <p:cNvPicPr preferRelativeResize="0"/>
          <p:nvPr/>
        </p:nvPicPr>
        <p:blipFill>
          <a:blip r:embed="rId6">
            <a:alphaModFix/>
          </a:blip>
          <a:stretch>
            <a:fillRect/>
          </a:stretch>
        </p:blipFill>
        <p:spPr>
          <a:xfrm>
            <a:off x="3496350" y="2692494"/>
            <a:ext cx="2218550" cy="2084525"/>
          </a:xfrm>
          <a:prstGeom prst="rect">
            <a:avLst/>
          </a:prstGeom>
          <a:noFill/>
          <a:ln>
            <a:noFill/>
          </a:ln>
        </p:spPr>
      </p:pic>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7" name="Shape 1327"/>
        <p:cNvGrpSpPr/>
        <p:nvPr/>
      </p:nvGrpSpPr>
      <p:grpSpPr>
        <a:xfrm>
          <a:off x="0" y="0"/>
          <a:ext cx="0" cy="0"/>
          <a:chOff x="0" y="0"/>
          <a:chExt cx="0" cy="0"/>
        </a:xfrm>
      </p:grpSpPr>
      <p:sp>
        <p:nvSpPr>
          <p:cNvPr id="1328" name="Google Shape;1328;p10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Simulation and Testing</a:t>
            </a:r>
            <a:endParaRPr>
              <a:solidFill>
                <a:srgbClr val="AF1F39"/>
              </a:solidFill>
            </a:endParaRPr>
          </a:p>
        </p:txBody>
      </p:sp>
      <p:sp>
        <p:nvSpPr>
          <p:cNvPr id="1329" name="Google Shape;1329;p10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30" name="Google Shape;1330;p106"/>
          <p:cNvSpPr txBox="1"/>
          <p:nvPr/>
        </p:nvSpPr>
        <p:spPr>
          <a:xfrm>
            <a:off x="160250" y="1205075"/>
            <a:ext cx="7945800" cy="32229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SzPts val="1600"/>
              <a:buFont typeface="Open Sans Medium"/>
              <a:buChar char="●"/>
            </a:pPr>
            <a:r>
              <a:rPr lang="en" sz="1600">
                <a:solidFill>
                  <a:schemeClr val="dk1"/>
                </a:solidFill>
                <a:latin typeface="Open Sans Medium"/>
                <a:ea typeface="Open Sans Medium"/>
                <a:cs typeface="Open Sans Medium"/>
                <a:sym typeface="Open Sans Medium"/>
              </a:rPr>
              <a:t>Aerodynamics of shape will be evaluated through CFD</a:t>
            </a:r>
            <a:endParaRPr sz="1600">
              <a:solidFill>
                <a:schemeClr val="dk1"/>
              </a:solidFill>
              <a:latin typeface="Open Sans Medium"/>
              <a:ea typeface="Open Sans Medium"/>
              <a:cs typeface="Open Sans Medium"/>
              <a:sym typeface="Open Sans Medium"/>
            </a:endParaRPr>
          </a:p>
          <a:p>
            <a:pPr indent="-330200" lvl="0" marL="457200" rtl="0" algn="l">
              <a:spcBef>
                <a:spcPts val="1000"/>
              </a:spcBef>
              <a:spcAft>
                <a:spcPts val="0"/>
              </a:spcAft>
              <a:buSzPts val="1600"/>
              <a:buFont typeface="Open Sans Medium"/>
              <a:buChar char="●"/>
            </a:pPr>
            <a:r>
              <a:rPr lang="en" sz="1600">
                <a:solidFill>
                  <a:schemeClr val="dk1"/>
                </a:solidFill>
                <a:latin typeface="Open Sans Medium"/>
                <a:ea typeface="Open Sans Medium"/>
                <a:cs typeface="Open Sans Medium"/>
                <a:sym typeface="Open Sans Medium"/>
              </a:rPr>
              <a:t>Thermal testing in progress</a:t>
            </a:r>
            <a:endParaRPr sz="1600">
              <a:solidFill>
                <a:schemeClr val="dk1"/>
              </a:solidFill>
              <a:latin typeface="Open Sans Medium"/>
              <a:ea typeface="Open Sans Medium"/>
              <a:cs typeface="Open Sans Medium"/>
              <a:sym typeface="Open Sans Medium"/>
            </a:endParaRPr>
          </a:p>
          <a:p>
            <a:pPr indent="-317500" lvl="1" marL="914400" rtl="0" algn="l">
              <a:spcBef>
                <a:spcPts val="1000"/>
              </a:spcBef>
              <a:spcAft>
                <a:spcPts val="0"/>
              </a:spcAft>
              <a:buSzPts val="1400"/>
              <a:buFont typeface="Open Sans"/>
              <a:buChar char="○"/>
            </a:pPr>
            <a:r>
              <a:rPr lang="en">
                <a:latin typeface="Open Sans"/>
                <a:ea typeface="Open Sans"/>
                <a:cs typeface="Open Sans"/>
                <a:sym typeface="Open Sans"/>
              </a:rPr>
              <a:t>Mimic pad time: s</a:t>
            </a:r>
            <a:r>
              <a:rPr lang="en">
                <a:latin typeface="Open Sans"/>
                <a:ea typeface="Open Sans"/>
                <a:cs typeface="Open Sans"/>
                <a:sym typeface="Open Sans"/>
              </a:rPr>
              <a:t>et camera and aeroshell in sun for an hour to ensure the heat emitted from the camera dissipates to avoid camera overheating</a:t>
            </a:r>
            <a:endParaRPr>
              <a:latin typeface="Open Sans"/>
              <a:ea typeface="Open Sans"/>
              <a:cs typeface="Open Sans"/>
              <a:sym typeface="Open Sans"/>
            </a:endParaRPr>
          </a:p>
          <a:p>
            <a:pPr indent="-317500" lvl="1" marL="914400" rtl="0" algn="l">
              <a:spcBef>
                <a:spcPts val="1000"/>
              </a:spcBef>
              <a:spcAft>
                <a:spcPts val="0"/>
              </a:spcAft>
              <a:buSzPts val="1400"/>
              <a:buFont typeface="Open Sans"/>
              <a:buChar char="○"/>
            </a:pPr>
            <a:r>
              <a:rPr lang="en">
                <a:latin typeface="Open Sans"/>
                <a:ea typeface="Open Sans"/>
                <a:cs typeface="Open Sans"/>
                <a:sym typeface="Open Sans"/>
              </a:rPr>
              <a:t>Mimic flight conditions: set aeroshell in front of heat gun (400°-500°C) for 30 seconds, while measuring the internal temperature with thermocouple.</a:t>
            </a:r>
            <a:endParaRPr>
              <a:latin typeface="Open Sans"/>
              <a:ea typeface="Open Sans"/>
              <a:cs typeface="Open Sans"/>
              <a:sym typeface="Open Sans"/>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4" name="Shape 1334"/>
        <p:cNvGrpSpPr/>
        <p:nvPr/>
      </p:nvGrpSpPr>
      <p:grpSpPr>
        <a:xfrm>
          <a:off x="0" y="0"/>
          <a:ext cx="0" cy="0"/>
          <a:chOff x="0" y="0"/>
          <a:chExt cx="0" cy="0"/>
        </a:xfrm>
      </p:grpSpPr>
      <p:sp>
        <p:nvSpPr>
          <p:cNvPr id="1335" name="Google Shape;1335;p107"/>
          <p:cNvSpPr txBox="1"/>
          <p:nvPr>
            <p:ph type="title"/>
          </p:nvPr>
        </p:nvSpPr>
        <p:spPr>
          <a:xfrm>
            <a:off x="311700" y="198150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Questions?</a:t>
            </a:r>
            <a:endParaRPr b="1">
              <a:solidFill>
                <a:srgbClr val="AF1F39"/>
              </a:solidFill>
              <a:latin typeface="Helvetica Neue"/>
              <a:ea typeface="Helvetica Neue"/>
              <a:cs typeface="Helvetica Neue"/>
              <a:sym typeface="Helvetica Neue"/>
            </a:endParaRPr>
          </a:p>
        </p:txBody>
      </p:sp>
      <p:sp>
        <p:nvSpPr>
          <p:cNvPr id="1336" name="Google Shape;1336;p10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AF1F39"/>
                </a:solidFill>
              </a:rPr>
              <a:t>‹#›</a:t>
            </a:fld>
            <a:endParaRPr>
              <a:solidFill>
                <a:srgbClr val="AF1F39"/>
              </a:solidFill>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0" name="Shape 1340"/>
        <p:cNvGrpSpPr/>
        <p:nvPr/>
      </p:nvGrpSpPr>
      <p:grpSpPr>
        <a:xfrm>
          <a:off x="0" y="0"/>
          <a:ext cx="0" cy="0"/>
          <a:chOff x="0" y="0"/>
          <a:chExt cx="0" cy="0"/>
        </a:xfrm>
      </p:grpSpPr>
      <p:sp>
        <p:nvSpPr>
          <p:cNvPr id="1341" name="Google Shape;1341;p108"/>
          <p:cNvSpPr txBox="1"/>
          <p:nvPr>
            <p:ph type="title"/>
          </p:nvPr>
        </p:nvSpPr>
        <p:spPr>
          <a:xfrm>
            <a:off x="311700" y="198150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Intermission</a:t>
            </a:r>
            <a:endParaRPr b="1">
              <a:solidFill>
                <a:srgbClr val="AF1F39"/>
              </a:solidFill>
              <a:latin typeface="Helvetica Neue"/>
              <a:ea typeface="Helvetica Neue"/>
              <a:cs typeface="Helvetica Neue"/>
              <a:sym typeface="Helvetica Neue"/>
            </a:endParaRPr>
          </a:p>
        </p:txBody>
      </p:sp>
      <p:sp>
        <p:nvSpPr>
          <p:cNvPr id="1342" name="Google Shape;1342;p10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AF1F39"/>
                </a:solidFill>
              </a:rPr>
              <a:t>‹#›</a:t>
            </a:fld>
            <a:endParaRPr>
              <a:solidFill>
                <a:srgbClr val="AF1F39"/>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6" name="Shape 1346"/>
        <p:cNvGrpSpPr/>
        <p:nvPr/>
      </p:nvGrpSpPr>
      <p:grpSpPr>
        <a:xfrm>
          <a:off x="0" y="0"/>
          <a:ext cx="0" cy="0"/>
          <a:chOff x="0" y="0"/>
          <a:chExt cx="0" cy="0"/>
        </a:xfrm>
      </p:grpSpPr>
      <p:sp>
        <p:nvSpPr>
          <p:cNvPr id="1347" name="Google Shape;1347;p109"/>
          <p:cNvSpPr txBox="1"/>
          <p:nvPr>
            <p:ph type="ctrTitle"/>
          </p:nvPr>
        </p:nvSpPr>
        <p:spPr>
          <a:xfrm>
            <a:off x="259975" y="2876475"/>
            <a:ext cx="8692200" cy="119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380">
                <a:solidFill>
                  <a:srgbClr val="AF1F39"/>
                </a:solidFill>
              </a:rPr>
              <a:t>Project Prometheus: </a:t>
            </a:r>
            <a:endParaRPr sz="3380">
              <a:solidFill>
                <a:srgbClr val="AF1F39"/>
              </a:solidFill>
            </a:endParaRPr>
          </a:p>
          <a:p>
            <a:pPr indent="0" lvl="0" marL="0" rtl="0" algn="ctr">
              <a:spcBef>
                <a:spcPts val="0"/>
              </a:spcBef>
              <a:spcAft>
                <a:spcPts val="0"/>
              </a:spcAft>
              <a:buSzPts val="990"/>
              <a:buNone/>
            </a:pPr>
            <a:r>
              <a:rPr lang="en" sz="3380">
                <a:solidFill>
                  <a:srgbClr val="AF1F39"/>
                </a:solidFill>
              </a:rPr>
              <a:t>Avionics</a:t>
            </a:r>
            <a:endParaRPr sz="3380">
              <a:solidFill>
                <a:srgbClr val="AF1F39"/>
              </a:solidFill>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1" name="Shape 1351"/>
        <p:cNvGrpSpPr/>
        <p:nvPr/>
      </p:nvGrpSpPr>
      <p:grpSpPr>
        <a:xfrm>
          <a:off x="0" y="0"/>
          <a:ext cx="0" cy="0"/>
          <a:chOff x="0" y="0"/>
          <a:chExt cx="0" cy="0"/>
        </a:xfrm>
      </p:grpSpPr>
      <p:sp>
        <p:nvSpPr>
          <p:cNvPr id="1352" name="Google Shape;1352;p11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Agenda</a:t>
            </a:r>
            <a:endParaRPr>
              <a:solidFill>
                <a:srgbClr val="AF1F39"/>
              </a:solidFill>
            </a:endParaRPr>
          </a:p>
        </p:txBody>
      </p:sp>
      <p:sp>
        <p:nvSpPr>
          <p:cNvPr id="1353" name="Google Shape;1353;p110"/>
          <p:cNvSpPr txBox="1"/>
          <p:nvPr>
            <p:ph idx="1" type="body"/>
          </p:nvPr>
        </p:nvSpPr>
        <p:spPr>
          <a:xfrm>
            <a:off x="311700" y="1000075"/>
            <a:ext cx="8520600" cy="3416400"/>
          </a:xfrm>
          <a:prstGeom prst="rect">
            <a:avLst/>
          </a:prstGeom>
        </p:spPr>
        <p:txBody>
          <a:bodyPr anchorCtr="0" anchor="t" bIns="91425" lIns="91425" spcFirstLastPara="1" rIns="91425" wrap="square" tIns="91425">
            <a:normAutofit/>
          </a:bodyPr>
          <a:lstStyle/>
          <a:p>
            <a:pPr indent="-381000" lvl="0" marL="457200" rtl="0" algn="l">
              <a:lnSpc>
                <a:spcPct val="150000"/>
              </a:lnSpc>
              <a:spcBef>
                <a:spcPts val="0"/>
              </a:spcBef>
              <a:spcAft>
                <a:spcPts val="0"/>
              </a:spcAft>
              <a:buClr>
                <a:srgbClr val="000000"/>
              </a:buClr>
              <a:buSzPts val="2400"/>
              <a:buChar char="●"/>
            </a:pPr>
            <a:r>
              <a:rPr lang="en" sz="2400">
                <a:solidFill>
                  <a:srgbClr val="000000"/>
                </a:solidFill>
              </a:rPr>
              <a:t>Avionics Overview</a:t>
            </a:r>
            <a:endParaRPr sz="2400">
              <a:solidFill>
                <a:srgbClr val="000000"/>
              </a:solidFill>
            </a:endParaRPr>
          </a:p>
          <a:p>
            <a:pPr indent="-381000" lvl="0" marL="457200" rtl="0" algn="l">
              <a:lnSpc>
                <a:spcPct val="150000"/>
              </a:lnSpc>
              <a:spcBef>
                <a:spcPts val="0"/>
              </a:spcBef>
              <a:spcAft>
                <a:spcPts val="0"/>
              </a:spcAft>
              <a:buClr>
                <a:srgbClr val="000000"/>
              </a:buClr>
              <a:buSzPts val="2400"/>
              <a:buChar char="●"/>
            </a:pPr>
            <a:r>
              <a:rPr lang="en" sz="2400">
                <a:solidFill>
                  <a:srgbClr val="000000"/>
                </a:solidFill>
              </a:rPr>
              <a:t>Avionics Bay</a:t>
            </a:r>
            <a:endParaRPr sz="2400">
              <a:solidFill>
                <a:srgbClr val="000000"/>
              </a:solidFill>
            </a:endParaRPr>
          </a:p>
        </p:txBody>
      </p:sp>
      <p:sp>
        <p:nvSpPr>
          <p:cNvPr id="1354" name="Google Shape;1354;p1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8" name="Shape 1358"/>
        <p:cNvGrpSpPr/>
        <p:nvPr/>
      </p:nvGrpSpPr>
      <p:grpSpPr>
        <a:xfrm>
          <a:off x="0" y="0"/>
          <a:ext cx="0" cy="0"/>
          <a:chOff x="0" y="0"/>
          <a:chExt cx="0" cy="0"/>
        </a:xfrm>
      </p:grpSpPr>
      <p:sp>
        <p:nvSpPr>
          <p:cNvPr id="1359" name="Google Shape;1359;p111"/>
          <p:cNvSpPr txBox="1"/>
          <p:nvPr>
            <p:ph type="title"/>
          </p:nvPr>
        </p:nvSpPr>
        <p:spPr>
          <a:xfrm>
            <a:off x="311700" y="2054287"/>
            <a:ext cx="8520600" cy="100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800">
                <a:solidFill>
                  <a:srgbClr val="AF1F39"/>
                </a:solidFill>
              </a:rPr>
              <a:t>Avionics Overview</a:t>
            </a:r>
            <a:endParaRPr sz="4800">
              <a:solidFill>
                <a:srgbClr val="AF1F39"/>
              </a:solidFill>
            </a:endParaRPr>
          </a:p>
        </p:txBody>
      </p:sp>
      <p:sp>
        <p:nvSpPr>
          <p:cNvPr id="1360" name="Google Shape;1360;p1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