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6"/>
    <p:sldMasterId id="2147483671" r:id="rId7"/>
  </p:sldMasterIdLst>
  <p:notesMasterIdLst>
    <p:notesMasterId r:id="rId8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</p:sldIdLst>
  <p:sldSz cy="5143500" cx="9144000"/>
  <p:notesSz cx="6858000" cy="9144000"/>
  <p:embeddedFontLst>
    <p:embeddedFont>
      <p:font typeface="Helvetica Neue"/>
      <p:regular r:id="rId29"/>
      <p:bold r:id="rId30"/>
      <p:italic r:id="rId31"/>
      <p:boldItalic r:id="rId32"/>
    </p:embeddedFont>
    <p:embeddedFont>
      <p:font typeface="Open Sans Medium"/>
      <p:regular r:id="rId33"/>
      <p:bold r:id="rId34"/>
      <p:italic r:id="rId35"/>
      <p:boldItalic r:id="rId36"/>
    </p:embeddedFont>
    <p:embeddedFont>
      <p:font typeface="Open Sans"/>
      <p:regular r:id="rId37"/>
      <p:bold r:id="rId38"/>
      <p:italic r:id="rId39"/>
      <p:boldItalic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Ezra Eyre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CE38655-D18C-48A2-8380-96D2AFE6C407}">
  <a:tblStyle styleId="{FCE38655-D18C-48A2-8380-96D2AFE6C40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Italic.fntdata"/><Relationship Id="rId20" Type="http://schemas.openxmlformats.org/officeDocument/2006/relationships/slide" Target="slides/slide12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1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5" Type="http://schemas.openxmlformats.org/officeDocument/2006/relationships/commentAuthors" Target="commentAuthors.xml"/><Relationship Id="rId6" Type="http://schemas.openxmlformats.org/officeDocument/2006/relationships/slideMaster" Target="slideMasters/slideMaster1.xml"/><Relationship Id="rId29" Type="http://schemas.openxmlformats.org/officeDocument/2006/relationships/font" Target="fonts/HelveticaNeue-regular.fntdata"/><Relationship Id="rId7" Type="http://schemas.openxmlformats.org/officeDocument/2006/relationships/slideMaster" Target="slideMasters/slideMaster2.xml"/><Relationship Id="rId8" Type="http://schemas.openxmlformats.org/officeDocument/2006/relationships/notesMaster" Target="notesMasters/notesMaster1.xml"/><Relationship Id="rId31" Type="http://schemas.openxmlformats.org/officeDocument/2006/relationships/font" Target="fonts/HelveticaNeue-italic.fntdata"/><Relationship Id="rId30" Type="http://schemas.openxmlformats.org/officeDocument/2006/relationships/font" Target="fonts/HelveticaNeue-bold.fntdata"/><Relationship Id="rId11" Type="http://schemas.openxmlformats.org/officeDocument/2006/relationships/slide" Target="slides/slide3.xml"/><Relationship Id="rId33" Type="http://schemas.openxmlformats.org/officeDocument/2006/relationships/font" Target="fonts/OpenSansMedium-regular.fntdata"/><Relationship Id="rId10" Type="http://schemas.openxmlformats.org/officeDocument/2006/relationships/slide" Target="slides/slide2.xml"/><Relationship Id="rId32" Type="http://schemas.openxmlformats.org/officeDocument/2006/relationships/font" Target="fonts/HelveticaNeue-boldItalic.fntdata"/><Relationship Id="rId13" Type="http://schemas.openxmlformats.org/officeDocument/2006/relationships/slide" Target="slides/slide5.xml"/><Relationship Id="rId35" Type="http://schemas.openxmlformats.org/officeDocument/2006/relationships/font" Target="fonts/OpenSansMedium-italic.fntdata"/><Relationship Id="rId12" Type="http://schemas.openxmlformats.org/officeDocument/2006/relationships/slide" Target="slides/slide4.xml"/><Relationship Id="rId34" Type="http://schemas.openxmlformats.org/officeDocument/2006/relationships/font" Target="fonts/OpenSansMedium-bold.fntdata"/><Relationship Id="rId15" Type="http://schemas.openxmlformats.org/officeDocument/2006/relationships/slide" Target="slides/slide7.xml"/><Relationship Id="rId37" Type="http://schemas.openxmlformats.org/officeDocument/2006/relationships/font" Target="fonts/OpenSans-regular.fntdata"/><Relationship Id="rId14" Type="http://schemas.openxmlformats.org/officeDocument/2006/relationships/slide" Target="slides/slide6.xml"/><Relationship Id="rId36" Type="http://schemas.openxmlformats.org/officeDocument/2006/relationships/font" Target="fonts/OpenSansMedium-boldItalic.fntdata"/><Relationship Id="rId17" Type="http://schemas.openxmlformats.org/officeDocument/2006/relationships/slide" Target="slides/slide9.xml"/><Relationship Id="rId39" Type="http://schemas.openxmlformats.org/officeDocument/2006/relationships/font" Target="fonts/OpenSans-italic.fntdata"/><Relationship Id="rId16" Type="http://schemas.openxmlformats.org/officeDocument/2006/relationships/slide" Target="slides/slide8.xml"/><Relationship Id="rId38" Type="http://schemas.openxmlformats.org/officeDocument/2006/relationships/font" Target="fonts/OpenSans-bold.fntdata"/><Relationship Id="rId19" Type="http://schemas.openxmlformats.org/officeDocument/2006/relationships/slide" Target="slides/slide11.xml"/><Relationship Id="rId18" Type="http://schemas.openxmlformats.org/officeDocument/2006/relationships/slide" Target="slides/slide10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4-02-18T09:09:03.549">
    <p:pos x="6000" y="0"/>
    <p:text>put graph of T vs deltaX on this slide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teknic.com/products/brushless-servo-motors/hudson-motors-ready-ship/" TargetMode="External"/><Relationship Id="rId3" Type="http://schemas.openxmlformats.org/officeDocument/2006/relationships/hyperlink" Target="https://teknic.com/hudson-model/M-3432S-LN-08D/?model_voltage=300" TargetMode="External"/><Relationship Id="rId4" Type="http://schemas.openxmlformats.org/officeDocument/2006/relationships/hyperlink" Target="http://www.ee.ic.ac.uk/pcheung/teaching/DE1_EE/stores/sg90_datasheet.pdf" TargetMode="Externa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teknic.com/products/brushless-servo-motors/hudson-motors-ready-ship/" TargetMode="External"/><Relationship Id="rId3" Type="http://schemas.openxmlformats.org/officeDocument/2006/relationships/hyperlink" Target="https://teknic.com/hudson-model/M-3432S-LN-08D/?model_voltage=300" TargetMode="External"/><Relationship Id="rId4" Type="http://schemas.openxmlformats.org/officeDocument/2006/relationships/hyperlink" Target="http://www.ee.ic.ac.uk/pcheung/teaching/DE1_EE/stores/sg90_datasheet.pdf" TargetMode="Externa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teknic.com/products/brushless-servo-motors/hudson-motors-ready-ship/" TargetMode="External"/><Relationship Id="rId3" Type="http://schemas.openxmlformats.org/officeDocument/2006/relationships/hyperlink" Target="https://teknic.com/hudson-model/M-3432S-LN-08D/?model_voltage=300" TargetMode="External"/><Relationship Id="rId4" Type="http://schemas.openxmlformats.org/officeDocument/2006/relationships/hyperlink" Target="http://www.ee.ic.ac.uk/pcheung/teaching/DE1_EE/stores/sg90_datasheet.pdf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2" name="Google Shape;26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https://teknic.com/products/brushless-servo-motors/hudson-motors-ready-ship/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https://teknic.com/hudson-model/M-3432S-LN-08D/?model_voltage=300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097A7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http://www.ee.ic.ac.uk/pcheung/teaching/DE1_EE/stores/sg90_datasheet.pdf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nicole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0" name="Google Shape;29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Nicole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Engineering toolbox slay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Remove the grey 3 point background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Olivia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Beam bending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Side view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ezra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6" name="Google Shape;33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ezra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6" name="Google Shape;34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olivia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Olivia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To test the force material withstand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0" name="Google Shape;380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Olivia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To test the force material withstand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7" name="Google Shape;38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Olivia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To test the force material withstand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4" name="Google Shape;39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Updated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00" name="Google Shape;40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olivia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3" name="Google Shape;17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Kareena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Cd will likely be lower because of the wind tunnel testing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5" name="Google Shape;19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Kareena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- sla - too much friction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-durable resin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Reinforcement - prevents the air brakes from pushing up, holds plate down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Leaf trays - have lips that help keep plates in place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Exploded , isometric  views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https://teknic.com/products/brushless-servo-motors/hudson-motors-ready-ship/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https://teknic.com/hudson-model/M-3432S-LN-08D/?model_voltage=300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097A7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http://www.ee.ic.ac.uk/pcheung/teaching/DE1_EE/stores/sg90_datasheet.pdf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nicole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9" name="Google Shape;22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https://teknic.com/products/brushless-servo-motors/hudson-motors-ready-ship/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https://teknic.com/hudson-model/M-3432S-LN-08D/?model_voltage=300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u="sng">
                <a:solidFill>
                  <a:srgbClr val="0097A7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http://www.ee.ic.ac.uk/pcheung/teaching/DE1_EE/stores/sg90_datasheet.pdf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nicole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T Light" type="title">
  <p:cSld name="TITLE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/>
          <p:nvPr>
            <p:ph type="ctrTitle"/>
          </p:nvPr>
        </p:nvSpPr>
        <p:spPr>
          <a:xfrm>
            <a:off x="393150" y="2630913"/>
            <a:ext cx="83577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5200"/>
              <a:buFont typeface="Helvetica Neue"/>
              <a:buNone/>
              <a:defRPr b="1" sz="52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41549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None/>
              <a:defRPr i="1"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155012" y="568675"/>
            <a:ext cx="4833976" cy="2348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0"/>
              <a:buFont typeface="Helvetica Neue"/>
              <a:buNone/>
              <a:defRPr b="1" sz="120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 Medium"/>
              <a:buChar char="●"/>
              <a:defRPr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5" name="Google Shape;65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9" name="Google Shape;69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0" name="Google Shape;70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1" name="Google Shape;7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4" name="Google Shape;74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7" name="Google Shape;77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8" name="Google Shape;7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1" name="Google Shape;81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5" name="Google Shape;85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6" name="Google Shape;86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7" name="Google Shape;8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Open Sans Medium"/>
              <a:buChar char="●"/>
              <a:defRPr sz="20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■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●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■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●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"/>
              <a:buChar char="○"/>
              <a:defRPr sz="1600">
                <a:solidFill>
                  <a:srgbClr val="434343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 sz="16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0" name="Google Shape;90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3" name="Google Shape;93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" name="Google Shape;9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200"/>
              <a:buFont typeface="Helvetica Neue"/>
              <a:buNone/>
              <a:defRPr b="1" sz="42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600"/>
              <a:buFont typeface="Open Sans Medium"/>
              <a:buChar char="●"/>
              <a:defRPr sz="16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5" name="Google Shape;25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302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 Medium"/>
              <a:buChar char="●"/>
              <a:defRPr sz="1600"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Helvetica Neue"/>
              <a:buNone/>
              <a:defRPr b="1" sz="24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2" name="Google Shape;32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Open Sans Medium"/>
              <a:buChar char="●"/>
              <a:defRPr sz="1200">
                <a:solidFill>
                  <a:srgbClr val="434343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  <a:defRPr sz="1200">
                <a:latin typeface="Open Sans"/>
                <a:ea typeface="Open Sans"/>
                <a:cs typeface="Open Sans"/>
                <a:sym typeface="Open Sans"/>
              </a:defRPr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●"/>
              <a:defRPr sz="1200">
                <a:latin typeface="Open Sans"/>
                <a:ea typeface="Open Sans"/>
                <a:cs typeface="Open Sans"/>
                <a:sym typeface="Open Sans"/>
              </a:defRPr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○"/>
              <a:defRPr sz="1200">
                <a:latin typeface="Open Sans"/>
                <a:ea typeface="Open Sans"/>
                <a:cs typeface="Open Sans"/>
                <a:sym typeface="Open Sans"/>
              </a:defRPr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Open Sans"/>
              <a:buChar char="■"/>
              <a:defRPr sz="1200"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33" name="Google Shape;3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800"/>
              <a:buFont typeface="Helvetica Neue"/>
              <a:buNone/>
              <a:defRPr b="1" sz="48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6" name="Google Shape;36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4200"/>
              <a:buFont typeface="Helvetica Neue"/>
              <a:buNone/>
              <a:defRPr b="1" sz="4200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pen Sans"/>
              <a:buNone/>
              <a:defRPr i="1" sz="2100">
                <a:latin typeface="Open Sans"/>
                <a:ea typeface="Open Sans"/>
                <a:cs typeface="Open Sans"/>
                <a:sym typeface="Open Sans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556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 Medium"/>
              <a:buChar char="●"/>
              <a:defRPr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●"/>
              <a:defRPr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○"/>
              <a:defRPr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Open Sans"/>
              <a:buChar char="■"/>
              <a:defRPr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None/>
              <a:defRPr i="1">
                <a:latin typeface="Open Sans"/>
                <a:ea typeface="Open Sans"/>
                <a:cs typeface="Open Sans"/>
                <a:sym typeface="Open Sans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Helvetica Neue"/>
              <a:buNone/>
              <a:defRPr b="1" i="0" sz="28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Open Sans Medium"/>
              <a:buChar char="●"/>
              <a:defRPr b="0" i="0" sz="2000" u="none" cap="none" strike="noStrike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defRPr>
            </a:lvl1pPr>
            <a:lvl2pPr indent="-3302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b="0" i="0" sz="16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302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b="0" i="0" sz="16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302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●"/>
              <a:defRPr b="0" i="0" sz="16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302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b="0" i="0" sz="16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302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b="0" i="0" sz="16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302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●"/>
              <a:defRPr b="0" i="0" sz="16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302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○"/>
              <a:defRPr b="0" i="0" sz="16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302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Open Sans"/>
              <a:buChar char="■"/>
              <a:defRPr b="0" i="0" sz="16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b="1" i="0" sz="1500" u="none" cap="none" strike="noStrike">
                <a:solidFill>
                  <a:srgbClr val="434343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9000" y="4556830"/>
            <a:ext cx="548700" cy="49999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comments" Target="../comments/comment1.xml"/><Relationship Id="rId4" Type="http://schemas.openxmlformats.org/officeDocument/2006/relationships/image" Target="../media/image16.jpg"/><Relationship Id="rId9" Type="http://schemas.openxmlformats.org/officeDocument/2006/relationships/image" Target="../media/image29.png"/><Relationship Id="rId5" Type="http://schemas.openxmlformats.org/officeDocument/2006/relationships/image" Target="../media/image4.jpg"/><Relationship Id="rId6" Type="http://schemas.openxmlformats.org/officeDocument/2006/relationships/image" Target="../media/image12.png"/><Relationship Id="rId7" Type="http://schemas.openxmlformats.org/officeDocument/2006/relationships/image" Target="../media/image10.png"/><Relationship Id="rId8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Relationship Id="rId4" Type="http://schemas.openxmlformats.org/officeDocument/2006/relationships/image" Target="../media/image28.jpg"/><Relationship Id="rId5" Type="http://schemas.openxmlformats.org/officeDocument/2006/relationships/image" Target="../media/image3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1.png"/><Relationship Id="rId4" Type="http://schemas.openxmlformats.org/officeDocument/2006/relationships/image" Target="../media/image22.png"/><Relationship Id="rId5" Type="http://schemas.openxmlformats.org/officeDocument/2006/relationships/image" Target="../media/image3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2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g"/><Relationship Id="rId4" Type="http://schemas.openxmlformats.org/officeDocument/2006/relationships/image" Target="../media/image4.jpg"/><Relationship Id="rId5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jpg"/><Relationship Id="rId4" Type="http://schemas.openxmlformats.org/officeDocument/2006/relationships/image" Target="../media/image4.jpg"/><Relationship Id="rId9" Type="http://schemas.openxmlformats.org/officeDocument/2006/relationships/image" Target="../media/image7.png"/><Relationship Id="rId5" Type="http://schemas.openxmlformats.org/officeDocument/2006/relationships/image" Target="../media/image12.png"/><Relationship Id="rId6" Type="http://schemas.openxmlformats.org/officeDocument/2006/relationships/image" Target="../media/image18.png"/><Relationship Id="rId7" Type="http://schemas.openxmlformats.org/officeDocument/2006/relationships/image" Target="../media/image10.png"/><Relationship Id="rId8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5"/>
          <p:cNvSpPr txBox="1"/>
          <p:nvPr>
            <p:ph type="ctrTitle"/>
          </p:nvPr>
        </p:nvSpPr>
        <p:spPr>
          <a:xfrm>
            <a:off x="259975" y="2876475"/>
            <a:ext cx="86922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80">
                <a:solidFill>
                  <a:srgbClr val="AF1F39"/>
                </a:solidFill>
              </a:rPr>
              <a:t>Project Prometheus: Air Brakes</a:t>
            </a:r>
            <a:endParaRPr sz="3380">
              <a:solidFill>
                <a:srgbClr val="AF1F39"/>
              </a:solidFill>
            </a:endParaRPr>
          </a:p>
        </p:txBody>
      </p:sp>
      <p:sp>
        <p:nvSpPr>
          <p:cNvPr id="102" name="Google Shape;102;p25"/>
          <p:cNvSpPr txBox="1"/>
          <p:nvPr>
            <p:ph idx="1" type="subTitle"/>
          </p:nvPr>
        </p:nvSpPr>
        <p:spPr>
          <a:xfrm>
            <a:off x="311700" y="41549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/>
              <a:t>18 February 2024</a:t>
            </a:r>
            <a:endParaRPr/>
          </a:p>
        </p:txBody>
      </p:sp>
      <p:sp>
        <p:nvSpPr>
          <p:cNvPr id="103" name="Google Shape;103;p25"/>
          <p:cNvSpPr txBox="1"/>
          <p:nvPr>
            <p:ph type="ctrTitle"/>
          </p:nvPr>
        </p:nvSpPr>
        <p:spPr>
          <a:xfrm>
            <a:off x="474600" y="3453869"/>
            <a:ext cx="83577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400"/>
              <a:t>Design Review 4</a:t>
            </a:r>
            <a:endParaRPr sz="2400"/>
          </a:p>
        </p:txBody>
      </p:sp>
      <p:sp>
        <p:nvSpPr>
          <p:cNvPr id="104" name="Google Shape;10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4"/>
          <p:cNvSpPr txBox="1"/>
          <p:nvPr>
            <p:ph type="title"/>
          </p:nvPr>
        </p:nvSpPr>
        <p:spPr>
          <a:xfrm>
            <a:off x="311700" y="386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Torque Calcs</a:t>
            </a:r>
            <a:r>
              <a:rPr lang="en">
                <a:solidFill>
                  <a:srgbClr val="AF1F39"/>
                </a:solidFill>
              </a:rPr>
              <a:t>: Final Equation and Results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65" name="Google Shape;26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66" name="Google Shape;266;p34"/>
          <p:cNvPicPr preferRelativeResize="0"/>
          <p:nvPr/>
        </p:nvPicPr>
        <p:blipFill rotWithShape="1">
          <a:blip r:embed="rId4">
            <a:alphaModFix/>
          </a:blip>
          <a:srcRect b="57223" l="10403" r="42647" t="36387"/>
          <a:stretch/>
        </p:blipFill>
        <p:spPr>
          <a:xfrm>
            <a:off x="-3472645" y="3003808"/>
            <a:ext cx="3332494" cy="586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34"/>
          <p:cNvPicPr preferRelativeResize="0"/>
          <p:nvPr/>
        </p:nvPicPr>
        <p:blipFill rotWithShape="1">
          <a:blip r:embed="rId5">
            <a:alphaModFix/>
          </a:blip>
          <a:srcRect b="26681" l="50293" r="0" t="40657"/>
          <a:stretch/>
        </p:blipFill>
        <p:spPr>
          <a:xfrm>
            <a:off x="9360300" y="1352875"/>
            <a:ext cx="3492150" cy="2966723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34"/>
          <p:cNvSpPr txBox="1"/>
          <p:nvPr>
            <p:ph idx="1" type="body"/>
          </p:nvPr>
        </p:nvSpPr>
        <p:spPr>
          <a:xfrm>
            <a:off x="586498" y="2390300"/>
            <a:ext cx="5122800" cy="28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Variables</a:t>
            </a:r>
            <a:endParaRPr b="1"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 of plate (m) = 0.14 [lb]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Distance extended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d): 0.5 &lt; 2.2 [in]</a:t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Time to extend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Δt) = 0.5 [s]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friction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μ</a:t>
            </a:r>
            <a:r>
              <a:rPr baseline="-25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 = 0.7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Altitude of Deployment = 30,000 [ft] (ASL)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⍴) = 0.0287 [lb/ft</a:t>
            </a:r>
            <a:r>
              <a:rPr baseline="30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3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aseline="-25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 = 1.9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 (V) = 1000 [ft/s]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Width of plate (w) = 3.63 [in]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servo arms (a) = 1.25 [in]</a:t>
            </a:r>
            <a:endParaRPr sz="14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69" name="Google Shape;269;p34"/>
          <p:cNvGrpSpPr/>
          <p:nvPr/>
        </p:nvGrpSpPr>
        <p:grpSpPr>
          <a:xfrm>
            <a:off x="2006105" y="6348066"/>
            <a:ext cx="5545133" cy="971714"/>
            <a:chOff x="3057142" y="4255025"/>
            <a:chExt cx="5545133" cy="970841"/>
          </a:xfrm>
        </p:grpSpPr>
        <p:sp>
          <p:nvSpPr>
            <p:cNvPr id="270" name="Google Shape;270;p34"/>
            <p:cNvSpPr txBox="1"/>
            <p:nvPr/>
          </p:nvSpPr>
          <p:spPr>
            <a:xfrm>
              <a:off x="6197175" y="4255025"/>
              <a:ext cx="2405100" cy="2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0"/>
                <a:buFont typeface="Arial"/>
                <a:buNone/>
              </a:pPr>
              <a:r>
                <a:rPr b="0" i="0" lang="en" sz="5000" u="none" cap="none" strike="noStrike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(          </a:t>
              </a:r>
              <a:r>
                <a:rPr b="0" i="0" lang="en" sz="2000" u="none" cap="none" strike="noStrike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 </a:t>
              </a:r>
              <a:r>
                <a:rPr b="0" i="0" lang="en" sz="5000" u="none" cap="none" strike="noStrike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)</a:t>
              </a:r>
              <a:endParaRPr b="0" i="0" sz="50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  <p:grpSp>
          <p:nvGrpSpPr>
            <p:cNvPr id="271" name="Google Shape;271;p34"/>
            <p:cNvGrpSpPr/>
            <p:nvPr/>
          </p:nvGrpSpPr>
          <p:grpSpPr>
            <a:xfrm>
              <a:off x="3057142" y="4341175"/>
              <a:ext cx="5339903" cy="884691"/>
              <a:chOff x="-5311900" y="0"/>
              <a:chExt cx="5117300" cy="884691"/>
            </a:xfrm>
          </p:grpSpPr>
          <p:sp>
            <p:nvSpPr>
              <p:cNvPr id="272" name="Google Shape;272;p34"/>
              <p:cNvSpPr txBox="1"/>
              <p:nvPr/>
            </p:nvSpPr>
            <p:spPr>
              <a:xfrm>
                <a:off x="-5311900" y="210625"/>
                <a:ext cx="6912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b="1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 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=</a:t>
                </a:r>
                <a:endParaRPr b="0" i="0" sz="2000" u="none" cap="none" strike="noStrike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endParaRPr>
              </a:p>
            </p:txBody>
          </p:sp>
          <p:sp>
            <p:nvSpPr>
              <p:cNvPr id="273" name="Google Shape;273;p34"/>
              <p:cNvSpPr txBox="1"/>
              <p:nvPr/>
            </p:nvSpPr>
            <p:spPr>
              <a:xfrm>
                <a:off x="-4928001" y="204150"/>
                <a:ext cx="2863500" cy="476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b="1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                </a:t>
                </a:r>
                <a:r>
                  <a:rPr b="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+ 2</a:t>
                </a:r>
                <a:r>
                  <a:rPr b="0" i="0" lang="en" sz="1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b="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μ</a:t>
                </a:r>
                <a:r>
                  <a:rPr b="0" baseline="-2500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k</a:t>
                </a:r>
                <a:r>
                  <a:rPr b="0" i="0" lang="en" sz="1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b="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⍴C</a:t>
                </a:r>
                <a:r>
                  <a:rPr b="0" baseline="-2500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D</a:t>
                </a:r>
                <a:r>
                  <a:rPr b="0" i="0" lang="en" sz="1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V</a:t>
                </a:r>
                <a:r>
                  <a:rPr b="1" baseline="30000" i="0" lang="en" sz="1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  <a:r>
                  <a:rPr b="0" i="0" lang="en" sz="1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A</a:t>
                </a:r>
                <a:r>
                  <a:rPr b="1" i="0" lang="en" sz="1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)</a:t>
                </a:r>
                <a:endParaRPr b="1" i="0" sz="1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74" name="Google Shape;274;p34"/>
              <p:cNvSpPr txBox="1"/>
              <p:nvPr/>
            </p:nvSpPr>
            <p:spPr>
              <a:xfrm>
                <a:off x="-2064500" y="0"/>
                <a:ext cx="18699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4a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4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(4a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d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-2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-1)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1/2</a:t>
                </a:r>
                <a:endParaRPr b="1" baseline="30000" i="0" sz="26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75" name="Google Shape;275;p34"/>
              <p:cNvSpPr txBox="1"/>
              <p:nvPr/>
            </p:nvSpPr>
            <p:spPr>
              <a:xfrm>
                <a:off x="-1966913" y="392691"/>
                <a:ext cx="15684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2a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d-d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3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+2a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endParaRPr b="1" baseline="30000" i="0" sz="20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cxnSp>
            <p:nvCxnSpPr>
              <p:cNvPr id="276" name="Google Shape;276;p34"/>
              <p:cNvCxnSpPr/>
              <p:nvPr/>
            </p:nvCxnSpPr>
            <p:spPr>
              <a:xfrm>
                <a:off x="-2064413" y="457191"/>
                <a:ext cx="1679700" cy="18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pic>
        <p:nvPicPr>
          <p:cNvPr id="277" name="Google Shape;277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-3385450" y="622583"/>
            <a:ext cx="3332501" cy="2126817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4"/>
          <p:cNvSpPr txBox="1"/>
          <p:nvPr/>
        </p:nvSpPr>
        <p:spPr>
          <a:xfrm>
            <a:off x="2757625" y="6476925"/>
            <a:ext cx="102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9md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9" name="Google Shape;279;p34"/>
          <p:cNvCxnSpPr/>
          <p:nvPr/>
        </p:nvCxnSpPr>
        <p:spPr>
          <a:xfrm flipH="1" rot="10800000">
            <a:off x="2633720" y="6876216"/>
            <a:ext cx="948300" cy="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0" name="Google Shape;280;p34"/>
          <p:cNvSpPr txBox="1"/>
          <p:nvPr/>
        </p:nvSpPr>
        <p:spPr>
          <a:xfrm>
            <a:off x="2797650" y="6837675"/>
            <a:ext cx="700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5Δt</a:t>
            </a:r>
            <a:r>
              <a:rPr b="1" baseline="3000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1" name="Google Shape;281;p3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942338" y="4627875"/>
            <a:ext cx="1829100" cy="12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4"/>
          <p:cNvSpPr txBox="1"/>
          <p:nvPr>
            <p:ph idx="1" type="body"/>
          </p:nvPr>
        </p:nvSpPr>
        <p:spPr>
          <a:xfrm>
            <a:off x="391875" y="959400"/>
            <a:ext cx="2712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Final Equation:</a:t>
            </a:r>
            <a:endParaRPr sz="18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83" name="Google Shape;283;p34"/>
          <p:cNvPicPr preferRelativeResize="0"/>
          <p:nvPr/>
        </p:nvPicPr>
        <p:blipFill rotWithShape="1">
          <a:blip r:embed="rId8">
            <a:alphaModFix/>
          </a:blip>
          <a:srcRect b="38574" l="66093" r="0" t="17777"/>
          <a:stretch/>
        </p:blipFill>
        <p:spPr>
          <a:xfrm>
            <a:off x="-2720950" y="4166737"/>
            <a:ext cx="1829099" cy="1399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4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580869" y="2496700"/>
            <a:ext cx="2197954" cy="231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4"/>
          <p:cNvSpPr txBox="1"/>
          <p:nvPr/>
        </p:nvSpPr>
        <p:spPr>
          <a:xfrm>
            <a:off x="4284475" y="2830525"/>
            <a:ext cx="42426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Torque (Nm)</a:t>
            </a:r>
            <a:endParaRPr b="0" i="0" sz="1300" u="none" cap="none" strike="noStrike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286" name="Google Shape;286;p34"/>
          <p:cNvSpPr txBox="1"/>
          <p:nvPr/>
        </p:nvSpPr>
        <p:spPr>
          <a:xfrm>
            <a:off x="5779875" y="4712388"/>
            <a:ext cx="2396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Dist extended (m)</a:t>
            </a:r>
            <a:endParaRPr b="0" i="0" sz="1600" u="none" cap="none" strike="noStrike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287" name="Google Shape;287;p34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86500" y="1326475"/>
            <a:ext cx="7794449" cy="1136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5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Servo for Sustainer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93" name="Google Shape;29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4" name="Google Shape;294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129275" y="419581"/>
            <a:ext cx="2385026" cy="238502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95" name="Google Shape;295;p35"/>
          <p:cNvGraphicFramePr/>
          <p:nvPr/>
        </p:nvGraphicFramePr>
        <p:xfrm>
          <a:off x="4476338" y="11649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{FCE38655-D18C-48A2-8380-96D2AFE6C407}</a:tableStyleId>
              </a:tblPr>
              <a:tblGrid>
                <a:gridCol w="1829800"/>
                <a:gridCol w="2297825"/>
              </a:tblGrid>
              <a:tr h="456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Sustainer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1747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Servo Chosen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chemeClr val="dk1"/>
                          </a:solidFill>
                        </a:rPr>
                        <a:t>HS-1005SGT</a:t>
                      </a:r>
                      <a:endParaRPr b="1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8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Torque Capable (ft-lb)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chemeClr val="dk1"/>
                          </a:solidFill>
                        </a:rPr>
                        <a:t>7.96</a:t>
                      </a:r>
                      <a:endParaRPr b="1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296" name="Google Shape;296;p35"/>
          <p:cNvPicPr preferRelativeResize="0"/>
          <p:nvPr/>
        </p:nvPicPr>
        <p:blipFill rotWithShape="1">
          <a:blip r:embed="rId3">
            <a:alphaModFix/>
          </a:blip>
          <a:srcRect b="7368" l="20073" r="18515" t="4795"/>
          <a:stretch/>
        </p:blipFill>
        <p:spPr>
          <a:xfrm>
            <a:off x="6836275" y="1910224"/>
            <a:ext cx="1259100" cy="14262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97" name="Google Shape;297;p35"/>
          <p:cNvGraphicFramePr/>
          <p:nvPr/>
        </p:nvGraphicFramePr>
        <p:xfrm>
          <a:off x="456888" y="22669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{FCE38655-D18C-48A2-8380-96D2AFE6C407}</a:tableStyleId>
              </a:tblPr>
              <a:tblGrid>
                <a:gridCol w="1982325"/>
                <a:gridCol w="1813475"/>
              </a:tblGrid>
              <a:tr h="453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Torque Required (ft-lb)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chemeClr val="dk1"/>
                          </a:solidFill>
                        </a:rPr>
                        <a:t>0.87</a:t>
                      </a:r>
                      <a:endParaRPr b="1" sz="14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2" name="Google Shape;302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327788"/>
            <a:ext cx="3676650" cy="19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3" name="Google Shape;303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Material</a:t>
            </a:r>
            <a:r>
              <a:rPr lang="en">
                <a:solidFill>
                  <a:srgbClr val="AF1F39"/>
                </a:solidFill>
              </a:rPr>
              <a:t> Selection: Bending Stress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04" name="Google Shape;304;p36"/>
          <p:cNvSpPr txBox="1"/>
          <p:nvPr>
            <p:ph idx="1" type="body"/>
          </p:nvPr>
        </p:nvSpPr>
        <p:spPr>
          <a:xfrm>
            <a:off x="4702175" y="1290825"/>
            <a:ext cx="3708600" cy="16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Inputs: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 (plate): 1.9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Density: 0.0565 lb/ft^3 </a:t>
            </a:r>
            <a:r>
              <a:rPr lang="en" sz="13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(at altitude)</a:t>
            </a:r>
            <a:endParaRPr sz="13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Deployment: 1000 ft/s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Plate: 2.25in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Thickness of Plate: 0.125in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1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05" name="Google Shape;305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06" name="Google Shape;306;p36"/>
          <p:cNvPicPr preferRelativeResize="0"/>
          <p:nvPr/>
        </p:nvPicPr>
        <p:blipFill rotWithShape="1">
          <a:blip r:embed="rId4">
            <a:alphaModFix/>
          </a:blip>
          <a:srcRect b="44575" l="0" r="0" t="23464"/>
          <a:stretch/>
        </p:blipFill>
        <p:spPr>
          <a:xfrm>
            <a:off x="9767838" y="1501495"/>
            <a:ext cx="7137374" cy="295355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36"/>
          <p:cNvSpPr txBox="1"/>
          <p:nvPr/>
        </p:nvSpPr>
        <p:spPr>
          <a:xfrm>
            <a:off x="235500" y="867750"/>
            <a:ext cx="833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Finding the </a:t>
            </a:r>
            <a:r>
              <a:rPr b="1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Bending Stress</a:t>
            </a: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plate due to </a:t>
            </a:r>
            <a:r>
              <a:rPr b="1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Drag Force</a:t>
            </a: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when plate is fully extended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36"/>
          <p:cNvSpPr txBox="1"/>
          <p:nvPr/>
        </p:nvSpPr>
        <p:spPr>
          <a:xfrm>
            <a:off x="3326486" y="1875157"/>
            <a:ext cx="519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2.25in</a:t>
            </a:r>
            <a:endParaRPr b="0" i="0" sz="900" u="none" cap="none" strike="noStrike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09" name="Google Shape;309;p36"/>
          <p:cNvSpPr txBox="1"/>
          <p:nvPr/>
        </p:nvSpPr>
        <p:spPr>
          <a:xfrm>
            <a:off x="1983335" y="3188142"/>
            <a:ext cx="519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" sz="9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.125in</a:t>
            </a:r>
            <a:endParaRPr b="0" i="0" sz="900" u="none" cap="none" strike="noStrike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310" name="Google Shape;310;p36"/>
          <p:cNvCxnSpPr/>
          <p:nvPr/>
        </p:nvCxnSpPr>
        <p:spPr>
          <a:xfrm rot="10800000">
            <a:off x="1730333" y="3112803"/>
            <a:ext cx="346800" cy="196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11" name="Google Shape;311;p36"/>
          <p:cNvCxnSpPr/>
          <p:nvPr/>
        </p:nvCxnSpPr>
        <p:spPr>
          <a:xfrm flipH="1">
            <a:off x="2814485" y="2182161"/>
            <a:ext cx="720900" cy="525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grpSp>
        <p:nvGrpSpPr>
          <p:cNvPr id="312" name="Google Shape;312;p36"/>
          <p:cNvGrpSpPr/>
          <p:nvPr/>
        </p:nvGrpSpPr>
        <p:grpSpPr>
          <a:xfrm>
            <a:off x="7137902" y="2831269"/>
            <a:ext cx="1433987" cy="851561"/>
            <a:chOff x="1244205" y="4362896"/>
            <a:chExt cx="1046400" cy="599100"/>
          </a:xfrm>
        </p:grpSpPr>
        <p:cxnSp>
          <p:nvCxnSpPr>
            <p:cNvPr id="313" name="Google Shape;313;p36"/>
            <p:cNvCxnSpPr/>
            <p:nvPr/>
          </p:nvCxnSpPr>
          <p:spPr>
            <a:xfrm>
              <a:off x="1284875" y="4696534"/>
              <a:ext cx="819600" cy="7500"/>
            </a:xfrm>
            <a:prstGeom prst="straightConnector1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314" name="Google Shape;314;p36"/>
            <p:cNvSpPr txBox="1"/>
            <p:nvPr/>
          </p:nvSpPr>
          <p:spPr>
            <a:xfrm>
              <a:off x="1244205" y="4362896"/>
              <a:ext cx="1046400" cy="599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0" i="0" lang="en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3⍴C</a:t>
              </a:r>
              <a:r>
                <a:rPr b="0" baseline="-25000" i="0" lang="en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r>
                <a:rPr b="0" i="0" lang="en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</a:t>
              </a:r>
              <a:r>
                <a:rPr b="0" baseline="30000" i="0" lang="en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r>
                <a:rPr b="0" i="0" lang="en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</a:t>
              </a:r>
              <a:r>
                <a:rPr b="0" baseline="30000" i="0" lang="en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b="0" i="0" sz="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0" i="0" lang="en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   (2h</a:t>
              </a:r>
              <a:r>
                <a:rPr b="0" baseline="30000" i="0" lang="en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r>
                <a:rPr b="0" i="0" lang="en" sz="2000" u="none" cap="none" strike="noStrik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b="0" i="0" sz="2000" u="none" cap="none" strike="noStrike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</p:grpSp>
      <p:sp>
        <p:nvSpPr>
          <p:cNvPr id="315" name="Google Shape;315;p36"/>
          <p:cNvSpPr txBox="1"/>
          <p:nvPr/>
        </p:nvSpPr>
        <p:spPr>
          <a:xfrm>
            <a:off x="1294613" y="1267962"/>
            <a:ext cx="519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en" sz="11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3.6in</a:t>
            </a:r>
            <a:endParaRPr b="0" i="0" sz="1100" u="none" cap="none" strike="noStrike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316" name="Google Shape;316;p36"/>
          <p:cNvCxnSpPr/>
          <p:nvPr/>
        </p:nvCxnSpPr>
        <p:spPr>
          <a:xfrm>
            <a:off x="1614058" y="1564817"/>
            <a:ext cx="53700" cy="204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17" name="Google Shape;317;p36"/>
          <p:cNvCxnSpPr/>
          <p:nvPr/>
        </p:nvCxnSpPr>
        <p:spPr>
          <a:xfrm>
            <a:off x="2544560" y="1501500"/>
            <a:ext cx="51000" cy="1070400"/>
          </a:xfrm>
          <a:prstGeom prst="straightConnector1">
            <a:avLst/>
          </a:prstGeom>
          <a:noFill/>
          <a:ln cap="flat" cmpd="sng" w="38100">
            <a:solidFill>
              <a:srgbClr val="AF1F39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18" name="Google Shape;318;p36"/>
          <p:cNvSpPr txBox="1"/>
          <p:nvPr/>
        </p:nvSpPr>
        <p:spPr>
          <a:xfrm>
            <a:off x="2247400" y="1007975"/>
            <a:ext cx="645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n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r>
              <a:rPr b="1" baseline="-25000" i="0" lang="en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b="1" baseline="-25000" i="0" sz="20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9" name="Google Shape;319;p36"/>
          <p:cNvSpPr txBox="1"/>
          <p:nvPr/>
        </p:nvSpPr>
        <p:spPr>
          <a:xfrm>
            <a:off x="4702175" y="3747163"/>
            <a:ext cx="4219200" cy="8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" sz="1400" u="none" cap="none" strike="noStrike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Altitude of Deployment: 30,000 ft ASL</a:t>
            </a:r>
            <a:endParaRPr b="0" i="0" sz="1400" u="none" cap="none" strike="noStrike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Bending Stress: 77.63 MPa</a:t>
            </a:r>
            <a:endParaRPr b="1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rPr>
              <a:t>Failure Stress of 6061 T6  Aluminum: 241 MPa </a:t>
            </a:r>
            <a:endParaRPr b="1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20" name="Google Shape;320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94625" y="3389625"/>
            <a:ext cx="2691500" cy="1727600"/>
          </a:xfrm>
          <a:prstGeom prst="rect">
            <a:avLst/>
          </a:prstGeom>
          <a:noFill/>
          <a:ln>
            <a:noFill/>
          </a:ln>
        </p:spPr>
      </p:pic>
      <p:sp>
        <p:nvSpPr>
          <p:cNvPr id="321" name="Google Shape;321;p36"/>
          <p:cNvSpPr txBox="1"/>
          <p:nvPr/>
        </p:nvSpPr>
        <p:spPr>
          <a:xfrm>
            <a:off x="5050513" y="3026450"/>
            <a:ext cx="7548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en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σ</a:t>
            </a:r>
            <a:r>
              <a:rPr b="0" baseline="-25000" i="0" lang="en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r>
              <a:rPr b="0" i="0" lang="en" sz="2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</a:t>
            </a:r>
            <a:endParaRPr b="0" i="0" sz="2000" u="none" cap="none" strike="noStrike">
              <a:solidFill>
                <a:schemeClr val="dk2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22" name="Google Shape;322;p36"/>
          <p:cNvSpPr txBox="1"/>
          <p:nvPr/>
        </p:nvSpPr>
        <p:spPr>
          <a:xfrm>
            <a:off x="5745838" y="2887650"/>
            <a:ext cx="77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Mc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1" i="0" lang="en" sz="2000" u="none" cap="none" strike="noStrike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</a:t>
            </a:r>
            <a:endParaRPr b="1" i="0" sz="2000" u="none" cap="none" strike="noStrik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cxnSp>
        <p:nvCxnSpPr>
          <p:cNvPr id="323" name="Google Shape;323;p36"/>
          <p:cNvCxnSpPr/>
          <p:nvPr/>
        </p:nvCxnSpPr>
        <p:spPr>
          <a:xfrm>
            <a:off x="5805313" y="3257050"/>
            <a:ext cx="5628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4" name="Google Shape;324;p36"/>
          <p:cNvSpPr txBox="1"/>
          <p:nvPr/>
        </p:nvSpPr>
        <p:spPr>
          <a:xfrm>
            <a:off x="6611375" y="2975100"/>
            <a:ext cx="439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0" i="0" lang="en" sz="2300" u="none" cap="none" strike="noStrike">
                <a:solidFill>
                  <a:schemeClr val="dk2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=</a:t>
            </a:r>
            <a:endParaRPr b="0" i="0" sz="2300" u="none" cap="none" strike="noStrik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FEA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0" name="Google Shape;330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31" name="Google Shape;331;p37"/>
          <p:cNvSpPr txBox="1"/>
          <p:nvPr/>
        </p:nvSpPr>
        <p:spPr>
          <a:xfrm>
            <a:off x="235500" y="867750"/>
            <a:ext cx="34923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Fixtures</a:t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Radial holes, bolted into Mission Package Tube</a:t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Split surface circle surrounding bolt hole (0.05” radial difference)</a:t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Forces</a:t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Drag forces on plates</a:t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4000N on each plate</a:t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Connections</a:t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Global Interactions: Contact</a:t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Local Interactions: Bonded around bolt holes</a:t>
            </a:r>
            <a:endParaRPr b="0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</a:pPr>
            <a:r>
              <a:rPr b="1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Safety Factor 2.2</a:t>
            </a:r>
            <a:endParaRPr b="1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32" name="Google Shape;332;p37"/>
          <p:cNvPicPr preferRelativeResize="0"/>
          <p:nvPr/>
        </p:nvPicPr>
        <p:blipFill rotWithShape="1">
          <a:blip r:embed="rId3">
            <a:alphaModFix/>
          </a:blip>
          <a:srcRect b="24340" l="11966" r="30943" t="27200"/>
          <a:stretch/>
        </p:blipFill>
        <p:spPr>
          <a:xfrm>
            <a:off x="3727800" y="763350"/>
            <a:ext cx="4103374" cy="315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37"/>
          <p:cNvPicPr preferRelativeResize="0"/>
          <p:nvPr/>
        </p:nvPicPr>
        <p:blipFill rotWithShape="1">
          <a:blip r:embed="rId3">
            <a:alphaModFix/>
          </a:blip>
          <a:srcRect b="14956" l="79092" r="3410" t="20655"/>
          <a:stretch/>
        </p:blipFill>
        <p:spPr>
          <a:xfrm>
            <a:off x="7831175" y="377550"/>
            <a:ext cx="1189975" cy="3966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FEA with Mission Package Tube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339" name="Google Shape;339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40" name="Google Shape;340;p38"/>
          <p:cNvSpPr txBox="1"/>
          <p:nvPr/>
        </p:nvSpPr>
        <p:spPr>
          <a:xfrm>
            <a:off x="349800" y="914400"/>
            <a:ext cx="6166800" cy="298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Fixtures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Top edge of mission package tube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Forces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Lift Force acting on fins → creates moment→ modeled as force acting on end of mission package tube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Connections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Global Interactions: Contact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Local Interactions: Bonded around bolt holes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●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Mission Package Tube Material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Tried modeling as composite (I think I did it incorrectly)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Helvetica Neue"/>
              <a:buChar char="○"/>
            </a:pPr>
            <a:r>
              <a:rPr b="0" i="0" lang="en" sz="14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try modeling as homogenous using the material properties in the weaker direction</a:t>
            </a:r>
            <a:endParaRPr b="0" i="0" sz="14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41" name="Google Shape;341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354075" y="550425"/>
            <a:ext cx="2322600" cy="21061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76209" y="-1664225"/>
            <a:ext cx="5678333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38"/>
          <p:cNvPicPr preferRelativeResize="0"/>
          <p:nvPr/>
        </p:nvPicPr>
        <p:blipFill rotWithShape="1">
          <a:blip r:embed="rId5">
            <a:alphaModFix/>
          </a:blip>
          <a:srcRect b="21313" l="25998" r="35034" t="22461"/>
          <a:stretch/>
        </p:blipFill>
        <p:spPr>
          <a:xfrm>
            <a:off x="6509700" y="742275"/>
            <a:ext cx="2322600" cy="3038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>
                <a:solidFill>
                  <a:srgbClr val="AF1F39"/>
                </a:solidFill>
                <a:latin typeface="Arial"/>
                <a:ea typeface="Arial"/>
                <a:cs typeface="Arial"/>
                <a:sym typeface="Arial"/>
              </a:rPr>
              <a:t>Possible Failure Modes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50" name="Google Shape;350;p39"/>
          <p:cNvGraphicFramePr/>
          <p:nvPr/>
        </p:nvGraphicFramePr>
        <p:xfrm>
          <a:off x="800100" y="11620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{FCE38655-D18C-48A2-8380-96D2AFE6C407}</a:tableStyleId>
              </a:tblPr>
              <a:tblGrid>
                <a:gridCol w="1757925"/>
                <a:gridCol w="1161950"/>
                <a:gridCol w="993525"/>
                <a:gridCol w="33256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Failure Mode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Probability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Severity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Mitigation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chemeClr val="dk1"/>
                          </a:solidFill>
                        </a:rPr>
                        <a:t>Air brakes fail to deploy (sustainer)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</a:rPr>
                        <a:t>Low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Medium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accent2"/>
                          </a:solidFill>
                        </a:rPr>
                        <a:t>Choose servo with sufficient torque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chemeClr val="dk1"/>
                          </a:solidFill>
                        </a:rPr>
                        <a:t>Deformation or structural failure of plates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Low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Medium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E5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Choose material and thickness to withstand sufficient bending stress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>
                          <a:solidFill>
                            <a:schemeClr val="dk1"/>
                          </a:solidFill>
                        </a:rPr>
                        <a:t>Structural failure of mission package tube at air brakes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Low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High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Choose sufficient thickness of material within mission package tube and size of screws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Testing Timeline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56" name="Google Shape;356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357" name="Google Shape;357;p40"/>
          <p:cNvCxnSpPr/>
          <p:nvPr/>
        </p:nvCxnSpPr>
        <p:spPr>
          <a:xfrm>
            <a:off x="942500" y="2882050"/>
            <a:ext cx="7241400" cy="21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8" name="Google Shape;358;p40"/>
          <p:cNvSpPr txBox="1"/>
          <p:nvPr/>
        </p:nvSpPr>
        <p:spPr>
          <a:xfrm>
            <a:off x="622450" y="30387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January</a:t>
            </a:r>
            <a:endParaRPr b="0" i="0" sz="1200" u="none" cap="none" strike="noStrike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59" name="Google Shape;359;p40"/>
          <p:cNvSpPr txBox="1"/>
          <p:nvPr/>
        </p:nvSpPr>
        <p:spPr>
          <a:xfrm>
            <a:off x="2106400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February </a:t>
            </a:r>
            <a:endParaRPr b="0" i="0" sz="1200" u="none" cap="none" strike="noStrike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60" name="Google Shape;360;p40"/>
          <p:cNvSpPr txBox="1"/>
          <p:nvPr/>
        </p:nvSpPr>
        <p:spPr>
          <a:xfrm>
            <a:off x="3574175" y="303357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March</a:t>
            </a:r>
            <a:endParaRPr b="0" i="0" sz="1200" u="none" cap="none" strike="noStrike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61" name="Google Shape;361;p40"/>
          <p:cNvSpPr txBox="1"/>
          <p:nvPr/>
        </p:nvSpPr>
        <p:spPr>
          <a:xfrm>
            <a:off x="4919575" y="2390950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April</a:t>
            </a:r>
            <a:endParaRPr b="0" i="0" sz="1200" u="none" cap="none" strike="noStrike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62" name="Google Shape;362;p40"/>
          <p:cNvSpPr txBox="1"/>
          <p:nvPr/>
        </p:nvSpPr>
        <p:spPr>
          <a:xfrm>
            <a:off x="6331300" y="3040525"/>
            <a:ext cx="12336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May</a:t>
            </a:r>
            <a:endParaRPr b="0" i="0" sz="1200" u="none" cap="none" strike="noStrike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363" name="Google Shape;363;p40"/>
          <p:cNvSpPr txBox="1"/>
          <p:nvPr/>
        </p:nvSpPr>
        <p:spPr>
          <a:xfrm>
            <a:off x="7952600" y="2374950"/>
            <a:ext cx="603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en" sz="12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June</a:t>
            </a:r>
            <a:endParaRPr b="0" i="0" sz="1200" u="none" cap="none" strike="noStrike">
              <a:solidFill>
                <a:schemeClr val="dk1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cxnSp>
        <p:nvCxnSpPr>
          <p:cNvPr id="364" name="Google Shape;364;p40"/>
          <p:cNvCxnSpPr/>
          <p:nvPr/>
        </p:nvCxnSpPr>
        <p:spPr>
          <a:xfrm flipH="1">
            <a:off x="935600" y="2756600"/>
            <a:ext cx="6900" cy="258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5" name="Google Shape;365;p40"/>
          <p:cNvCxnSpPr/>
          <p:nvPr/>
        </p:nvCxnSpPr>
        <p:spPr>
          <a:xfrm flipH="1">
            <a:off x="2474900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6" name="Google Shape;366;p40"/>
          <p:cNvCxnSpPr/>
          <p:nvPr/>
        </p:nvCxnSpPr>
        <p:spPr>
          <a:xfrm flipH="1">
            <a:off x="3874850" y="27519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7" name="Google Shape;367;p40"/>
          <p:cNvCxnSpPr/>
          <p:nvPr/>
        </p:nvCxnSpPr>
        <p:spPr>
          <a:xfrm flipH="1">
            <a:off x="5187725" y="2782150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8" name="Google Shape;368;p40"/>
          <p:cNvCxnSpPr/>
          <p:nvPr/>
        </p:nvCxnSpPr>
        <p:spPr>
          <a:xfrm flipH="1">
            <a:off x="6554375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9" name="Google Shape;369;p40"/>
          <p:cNvCxnSpPr/>
          <p:nvPr/>
        </p:nvCxnSpPr>
        <p:spPr>
          <a:xfrm flipH="1">
            <a:off x="8183900" y="2784475"/>
            <a:ext cx="900" cy="2673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0" name="Google Shape;370;p40"/>
          <p:cNvSpPr txBox="1"/>
          <p:nvPr/>
        </p:nvSpPr>
        <p:spPr>
          <a:xfrm>
            <a:off x="2507833" y="1812137"/>
            <a:ext cx="1519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Instron Test</a:t>
            </a:r>
            <a:endParaRPr b="1" i="0" sz="12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1" name="Google Shape;371;p40"/>
          <p:cNvCxnSpPr/>
          <p:nvPr/>
        </p:nvCxnSpPr>
        <p:spPr>
          <a:xfrm>
            <a:off x="3059688" y="2133450"/>
            <a:ext cx="0" cy="7458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2" name="Google Shape;372;p40"/>
          <p:cNvSpPr txBox="1"/>
          <p:nvPr/>
        </p:nvSpPr>
        <p:spPr>
          <a:xfrm>
            <a:off x="7727400" y="3249013"/>
            <a:ext cx="11049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Spaceport America</a:t>
            </a:r>
            <a:endParaRPr b="1" i="0" sz="12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73" name="Google Shape;373;p40"/>
          <p:cNvSpPr txBox="1"/>
          <p:nvPr/>
        </p:nvSpPr>
        <p:spPr>
          <a:xfrm>
            <a:off x="5251350" y="2012345"/>
            <a:ext cx="1233600" cy="46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Test Launch</a:t>
            </a:r>
            <a:endParaRPr b="1" i="0" sz="12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4" name="Google Shape;374;p40"/>
          <p:cNvCxnSpPr/>
          <p:nvPr/>
        </p:nvCxnSpPr>
        <p:spPr>
          <a:xfrm>
            <a:off x="5750550" y="2337475"/>
            <a:ext cx="900" cy="5514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5" name="Google Shape;375;p40"/>
          <p:cNvCxnSpPr/>
          <p:nvPr/>
        </p:nvCxnSpPr>
        <p:spPr>
          <a:xfrm>
            <a:off x="8184200" y="2955075"/>
            <a:ext cx="300" cy="3243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76" name="Google Shape;376;p40"/>
          <p:cNvSpPr txBox="1"/>
          <p:nvPr/>
        </p:nvSpPr>
        <p:spPr>
          <a:xfrm>
            <a:off x="2176100" y="3322750"/>
            <a:ext cx="1463700" cy="89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Wind Tunnel Testing (Determine Cd)</a:t>
            </a:r>
            <a:endParaRPr b="1" i="0" sz="12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377" name="Google Shape;377;p40"/>
          <p:cNvCxnSpPr/>
          <p:nvPr/>
        </p:nvCxnSpPr>
        <p:spPr>
          <a:xfrm>
            <a:off x="2774600" y="2882050"/>
            <a:ext cx="900" cy="440700"/>
          </a:xfrm>
          <a:prstGeom prst="straightConnector1">
            <a:avLst/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Mass Breakdown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83" name="Google Shape;383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84" name="Google Shape;384;p41"/>
          <p:cNvGraphicFramePr/>
          <p:nvPr/>
        </p:nvGraphicFramePr>
        <p:xfrm>
          <a:off x="408425" y="999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{FCE38655-D18C-48A2-8380-96D2AFE6C407}</a:tableStyleId>
              </a:tblPr>
              <a:tblGrid>
                <a:gridCol w="1600025"/>
                <a:gridCol w="1858600"/>
              </a:tblGrid>
              <a:tr h="35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Part</a:t>
                      </a:r>
                      <a:endParaRPr b="1"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Mass (lbs)</a:t>
                      </a:r>
                      <a:endParaRPr b="1"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4CCCC"/>
                    </a:solidFill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Servo Bulkhead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0.230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Frames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1.33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Leaf tray (x2)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0.06 (0.12)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9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Leaves (x4)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0.140 (0.56)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Servo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0.683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Hardware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0.23</a:t>
                      </a:r>
                      <a:endParaRPr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solidFill>
                            <a:srgbClr val="00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Total:</a:t>
                      </a:r>
                      <a:endParaRPr b="1" sz="1200" u="none" cap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/>
                        <a:t>3.15</a:t>
                      </a:r>
                      <a:r>
                        <a:rPr b="1" lang="en" sz="1200" u="none" cap="none" strike="noStrike">
                          <a:solidFill>
                            <a:srgbClr val="000000"/>
                          </a:solidFill>
                        </a:rPr>
                        <a:t> lbs</a:t>
                      </a:r>
                      <a:endParaRPr b="1" sz="1200" u="none" cap="none" strike="noStrike">
                        <a:solidFill>
                          <a:srgbClr val="00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9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% of Stage</a:t>
                      </a:r>
                      <a:endParaRPr b="1"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1" lang="en" sz="1200" u="none" cap="none" strike="noStrike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3%</a:t>
                      </a:r>
                      <a:endParaRPr b="1" sz="1200" u="none" cap="none" strike="noStrike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Cost Breakdown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90" name="Google Shape;390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aphicFrame>
        <p:nvGraphicFramePr>
          <p:cNvPr id="391" name="Google Shape;391;p42"/>
          <p:cNvGraphicFramePr/>
          <p:nvPr/>
        </p:nvGraphicFramePr>
        <p:xfrm>
          <a:off x="409950" y="1093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{FCE38655-D18C-48A2-8380-96D2AFE6C407}</a:tableStyleId>
              </a:tblPr>
              <a:tblGrid>
                <a:gridCol w="2235675"/>
                <a:gridCol w="1850175"/>
              </a:tblGrid>
              <a:tr h="33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/>
                        <a:t>Item</a:t>
                      </a:r>
                      <a:endParaRPr b="1" sz="1300" u="none" cap="none" strike="noStrike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/>
                        <a:t>Total Cost</a:t>
                      </a:r>
                      <a:endParaRPr b="1" sz="1300" u="none" cap="none" strike="noStrike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</a:tr>
              <a:tr h="505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Frame + Bulkhead Stock</a:t>
                      </a:r>
                      <a:endParaRPr sz="13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$286.20</a:t>
                      </a:r>
                      <a:endParaRPr sz="1300" u="none" cap="none" strike="noStrike"/>
                    </a:p>
                  </a:txBody>
                  <a:tcPr marT="91425" marB="91425" marR="91425" marL="91425"/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Plates Stock</a:t>
                      </a:r>
                      <a:endParaRPr sz="1300" u="none" cap="none" strike="noStrike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$54.34</a:t>
                      </a:r>
                      <a:endParaRPr sz="1300" u="none" cap="none" strike="noStrike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Arm Connector Stock</a:t>
                      </a:r>
                      <a:endParaRPr sz="1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$40.79</a:t>
                      </a:r>
                      <a:endParaRPr sz="1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Servo (Booster)</a:t>
                      </a:r>
                      <a:endParaRPr sz="1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$479.99</a:t>
                      </a:r>
                      <a:endParaRPr sz="1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Servo (Sustainer)</a:t>
                      </a:r>
                      <a:endParaRPr sz="1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$149.99</a:t>
                      </a:r>
                      <a:endParaRPr sz="1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Servo Hardware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en" sz="1300" u="none" cap="none" strike="noStrike"/>
                        <a:t>$49.18</a:t>
                      </a:r>
                      <a:endParaRPr sz="1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2625">
                <a:tc>
                  <a:txBody>
                    <a:bodyPr/>
                    <a:lstStyle/>
                    <a:p>
                      <a:pPr indent="0" lvl="0" marL="0" marR="0" rtl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/>
                        <a:t>Total</a:t>
                      </a:r>
                      <a:endParaRPr b="1" sz="1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b="1" lang="en" sz="1300" u="none" cap="none" strike="noStrike"/>
                        <a:t>$910.5</a:t>
                      </a:r>
                      <a:endParaRPr b="1" sz="13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en">
                <a:solidFill>
                  <a:srgbClr val="AF1F39"/>
                </a:solidFill>
              </a:rPr>
              <a:t>Questions?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397" name="Google Shape;397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Agenda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10" name="Google Shape;110;p26"/>
          <p:cNvSpPr txBox="1"/>
          <p:nvPr>
            <p:ph idx="1" type="body"/>
          </p:nvPr>
        </p:nvSpPr>
        <p:spPr>
          <a:xfrm>
            <a:off x="311700" y="10000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System Overview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Calculations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FEA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Failure Modes</a:t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Char char="●"/>
            </a:pPr>
            <a:r>
              <a:rPr lang="en" sz="2400">
                <a:solidFill>
                  <a:srgbClr val="000000"/>
                </a:solidFill>
              </a:rPr>
              <a:t>Mass &amp; Cost Breakdowns</a:t>
            </a:r>
            <a:endParaRPr sz="2400">
              <a:solidFill>
                <a:srgbClr val="000000"/>
              </a:solidFill>
            </a:endParaRPr>
          </a:p>
        </p:txBody>
      </p:sp>
      <p:sp>
        <p:nvSpPr>
          <p:cNvPr id="111" name="Google Shape;111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Bending Breakdown by Stage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03" name="Google Shape;403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4" name="Google Shape;404;p44"/>
          <p:cNvSpPr txBox="1"/>
          <p:nvPr/>
        </p:nvSpPr>
        <p:spPr>
          <a:xfrm>
            <a:off x="235500" y="867750"/>
            <a:ext cx="833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Helvetica Neue"/>
              <a:buChar char="●"/>
            </a:pP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Finding the </a:t>
            </a:r>
            <a:r>
              <a:rPr b="1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Bending Stress</a:t>
            </a: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in the plates and the </a:t>
            </a:r>
            <a:r>
              <a:rPr b="1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Torque </a:t>
            </a:r>
            <a:r>
              <a:rPr b="0" i="0" lang="en" sz="14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required to move them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05" name="Google Shape;405;p44"/>
          <p:cNvGraphicFramePr/>
          <p:nvPr/>
        </p:nvGraphicFramePr>
        <p:xfrm>
          <a:off x="841863" y="1397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{FCE38655-D18C-48A2-8380-96D2AFE6C407}</a:tableStyleId>
              </a:tblPr>
              <a:tblGrid>
                <a:gridCol w="2951125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Sustainer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solidFill>
                      <a:srgbClr val="F4CCCC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Rockets Speed (ft/s)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1000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Altitude of Deployment (ft)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35,000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Air Density at Altitude (lb/ft^3)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0.0565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Drag Force Produced (ft*lb/s^2)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/>
                        <a:t>2,935.35</a:t>
                      </a:r>
                      <a:endParaRPr sz="1400" u="none" cap="none" strike="noStrike"/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Bending Stress (MPa)</a:t>
                      </a:r>
                      <a:endParaRPr b="1"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77.63</a:t>
                      </a:r>
                      <a:endParaRPr b="1" sz="1400" u="none" cap="none" strike="noStrike"/>
                    </a:p>
                  </a:txBody>
                  <a:tcPr marT="91425" marB="91425" marR="91425" marL="91425"/>
                </a:tc>
              </a:tr>
              <a:tr h="563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Failure Stress of 6061 T6  Aluminum (MPa)</a:t>
                      </a:r>
                      <a:endParaRPr b="1" sz="1400" u="none" cap="none" strike="noStrike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" sz="1400" u="none" cap="none" strike="noStrike"/>
                        <a:t>241</a:t>
                      </a:r>
                      <a:endParaRPr b="1" sz="14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Structures Overview</a:t>
            </a:r>
            <a:endParaRPr>
              <a:solidFill>
                <a:srgbClr val="AF1F39"/>
              </a:solidFill>
            </a:endParaRPr>
          </a:p>
        </p:txBody>
      </p:sp>
      <p:sp>
        <p:nvSpPr>
          <p:cNvPr id="117" name="Google Shape;117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8" name="Google Shape;118;p27"/>
          <p:cNvSpPr/>
          <p:nvPr/>
        </p:nvSpPr>
        <p:spPr>
          <a:xfrm>
            <a:off x="2342300" y="7154110"/>
            <a:ext cx="4766100" cy="400200"/>
          </a:xfrm>
          <a:prstGeom prst="ellipse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7"/>
          <p:cNvSpPr/>
          <p:nvPr/>
        </p:nvSpPr>
        <p:spPr>
          <a:xfrm>
            <a:off x="2802600" y="7199125"/>
            <a:ext cx="3303300" cy="314400"/>
          </a:xfrm>
          <a:prstGeom prst="rect">
            <a:avLst/>
          </a:prstGeom>
          <a:solidFill>
            <a:srgbClr val="9E9E9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highlight>
                <a:srgbClr val="9E9E9E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7"/>
          <p:cNvSpPr/>
          <p:nvPr/>
        </p:nvSpPr>
        <p:spPr>
          <a:xfrm>
            <a:off x="572750" y="6884725"/>
            <a:ext cx="5823000" cy="3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7"/>
          <p:cNvSpPr/>
          <p:nvPr/>
        </p:nvSpPr>
        <p:spPr>
          <a:xfrm>
            <a:off x="972989" y="7513525"/>
            <a:ext cx="6013500" cy="31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7"/>
          <p:cNvSpPr txBox="1"/>
          <p:nvPr/>
        </p:nvSpPr>
        <p:spPr>
          <a:xfrm>
            <a:off x="2840000" y="858975"/>
            <a:ext cx="102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Booster</a:t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3" name="Google Shape;123;p27"/>
          <p:cNvSpPr/>
          <p:nvPr/>
        </p:nvSpPr>
        <p:spPr>
          <a:xfrm>
            <a:off x="4472564" y="7199125"/>
            <a:ext cx="1633200" cy="3144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7"/>
          <p:cNvSpPr txBox="1"/>
          <p:nvPr/>
        </p:nvSpPr>
        <p:spPr>
          <a:xfrm>
            <a:off x="3731424" y="7497830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9E9E9E"/>
                </a:solidFill>
                <a:latin typeface="Open Sans"/>
                <a:ea typeface="Open Sans"/>
                <a:cs typeface="Open Sans"/>
                <a:sym typeface="Open Sans"/>
              </a:rPr>
              <a:t>Motor</a:t>
            </a:r>
            <a:endParaRPr b="1" i="0" sz="1400" u="none" cap="none" strike="noStrike">
              <a:solidFill>
                <a:srgbClr val="9E9E9E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5" name="Google Shape;125;p27"/>
          <p:cNvSpPr txBox="1"/>
          <p:nvPr/>
        </p:nvSpPr>
        <p:spPr>
          <a:xfrm>
            <a:off x="6033722" y="7513325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EA9999"/>
                </a:solidFill>
                <a:latin typeface="Open Sans"/>
                <a:ea typeface="Open Sans"/>
                <a:cs typeface="Open Sans"/>
                <a:sym typeface="Open Sans"/>
              </a:rPr>
              <a:t>Nose Cone</a:t>
            </a:r>
            <a:endParaRPr b="1" i="0" sz="1400" u="none" cap="none" strike="noStrike">
              <a:solidFill>
                <a:srgbClr val="EA999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6" name="Google Shape;126;p27"/>
          <p:cNvSpPr txBox="1"/>
          <p:nvPr/>
        </p:nvSpPr>
        <p:spPr>
          <a:xfrm>
            <a:off x="5067275" y="6095150"/>
            <a:ext cx="1028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avionics bay</a:t>
            </a:r>
            <a:endParaRPr b="1" i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27"/>
          <p:cNvSpPr txBox="1"/>
          <p:nvPr/>
        </p:nvSpPr>
        <p:spPr>
          <a:xfrm>
            <a:off x="5522750" y="6517150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parachute</a:t>
            </a:r>
            <a:endParaRPr b="1" i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" name="Google Shape;128;p27"/>
          <p:cNvSpPr txBox="1"/>
          <p:nvPr/>
        </p:nvSpPr>
        <p:spPr>
          <a:xfrm>
            <a:off x="5135213" y="7513525"/>
            <a:ext cx="102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payload</a:t>
            </a:r>
            <a:endParaRPr b="1" i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9" name="Google Shape;129;p27"/>
          <p:cNvSpPr/>
          <p:nvPr/>
        </p:nvSpPr>
        <p:spPr>
          <a:xfrm>
            <a:off x="4530601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7"/>
          <p:cNvSpPr/>
          <p:nvPr/>
        </p:nvSpPr>
        <p:spPr>
          <a:xfrm>
            <a:off x="4761893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27"/>
          <p:cNvSpPr/>
          <p:nvPr/>
        </p:nvSpPr>
        <p:spPr>
          <a:xfrm>
            <a:off x="5892667" y="7254975"/>
            <a:ext cx="1476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27"/>
          <p:cNvSpPr/>
          <p:nvPr/>
        </p:nvSpPr>
        <p:spPr>
          <a:xfrm rot="5400000">
            <a:off x="4506725" y="6968125"/>
            <a:ext cx="213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7"/>
          <p:cNvSpPr/>
          <p:nvPr/>
        </p:nvSpPr>
        <p:spPr>
          <a:xfrm rot="5400000">
            <a:off x="4883975" y="6834500"/>
            <a:ext cx="480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7"/>
          <p:cNvSpPr/>
          <p:nvPr/>
        </p:nvSpPr>
        <p:spPr>
          <a:xfrm rot="5400000">
            <a:off x="5852975" y="6968125"/>
            <a:ext cx="213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5" name="Google Shape;135;p27"/>
          <p:cNvGrpSpPr/>
          <p:nvPr/>
        </p:nvGrpSpPr>
        <p:grpSpPr>
          <a:xfrm>
            <a:off x="2883054" y="7489298"/>
            <a:ext cx="680091" cy="314410"/>
            <a:chOff x="2367756" y="1282700"/>
            <a:chExt cx="1157207" cy="519000"/>
          </a:xfrm>
        </p:grpSpPr>
        <p:sp>
          <p:nvSpPr>
            <p:cNvPr id="136" name="Google Shape;136;p27"/>
            <p:cNvSpPr/>
            <p:nvPr/>
          </p:nvSpPr>
          <p:spPr>
            <a:xfrm flipH="1" rot="10800000">
              <a:off x="2367756" y="1285683"/>
              <a:ext cx="485775" cy="514275"/>
            </a:xfrm>
            <a:prstGeom prst="flowChartManualInput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27"/>
            <p:cNvSpPr/>
            <p:nvPr/>
          </p:nvSpPr>
          <p:spPr>
            <a:xfrm rot="5400000">
              <a:off x="2927363" y="1204100"/>
              <a:ext cx="519000" cy="676200"/>
            </a:xfrm>
            <a:prstGeom prst="rtTriangle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8" name="Google Shape;138;p27"/>
          <p:cNvGrpSpPr/>
          <p:nvPr/>
        </p:nvGrpSpPr>
        <p:grpSpPr>
          <a:xfrm flipH="1" rot="10800000">
            <a:off x="2883054" y="6909562"/>
            <a:ext cx="680091" cy="314410"/>
            <a:chOff x="2367756" y="1282700"/>
            <a:chExt cx="1157207" cy="519000"/>
          </a:xfrm>
        </p:grpSpPr>
        <p:sp>
          <p:nvSpPr>
            <p:cNvPr id="139" name="Google Shape;139;p27"/>
            <p:cNvSpPr/>
            <p:nvPr/>
          </p:nvSpPr>
          <p:spPr>
            <a:xfrm flipH="1" rot="10800000">
              <a:off x="2367756" y="1285683"/>
              <a:ext cx="485775" cy="514275"/>
            </a:xfrm>
            <a:prstGeom prst="flowChartManualInput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0" name="Google Shape;140;p27"/>
            <p:cNvSpPr/>
            <p:nvPr/>
          </p:nvSpPr>
          <p:spPr>
            <a:xfrm rot="5400000">
              <a:off x="2927363" y="1204100"/>
              <a:ext cx="519000" cy="676200"/>
            </a:xfrm>
            <a:prstGeom prst="rtTriangle">
              <a:avLst/>
            </a:prstGeom>
            <a:solidFill>
              <a:srgbClr val="EA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1" name="Google Shape;141;p27"/>
          <p:cNvSpPr/>
          <p:nvPr/>
        </p:nvSpPr>
        <p:spPr>
          <a:xfrm>
            <a:off x="2802611" y="7198061"/>
            <a:ext cx="815400" cy="314400"/>
          </a:xfrm>
          <a:prstGeom prst="rect">
            <a:avLst/>
          </a:prstGeom>
          <a:solidFill>
            <a:srgbClr val="EA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7"/>
          <p:cNvSpPr txBox="1"/>
          <p:nvPr/>
        </p:nvSpPr>
        <p:spPr>
          <a:xfrm>
            <a:off x="2802600" y="7826775"/>
            <a:ext cx="92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EA9999"/>
                </a:solidFill>
                <a:latin typeface="Open Sans"/>
                <a:ea typeface="Open Sans"/>
                <a:cs typeface="Open Sans"/>
                <a:sym typeface="Open Sans"/>
              </a:rPr>
              <a:t>Fins + Fin Can</a:t>
            </a:r>
            <a:endParaRPr b="1" i="0" sz="1400" u="none" cap="none" strike="noStrike">
              <a:solidFill>
                <a:srgbClr val="EA999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3" name="Google Shape;143;p27"/>
          <p:cNvSpPr/>
          <p:nvPr/>
        </p:nvSpPr>
        <p:spPr>
          <a:xfrm>
            <a:off x="4960075" y="7255075"/>
            <a:ext cx="2745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7"/>
          <p:cNvSpPr/>
          <p:nvPr/>
        </p:nvSpPr>
        <p:spPr>
          <a:xfrm>
            <a:off x="5277426" y="7255075"/>
            <a:ext cx="548700" cy="202500"/>
          </a:xfrm>
          <a:prstGeom prst="rect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7"/>
          <p:cNvSpPr txBox="1"/>
          <p:nvPr/>
        </p:nvSpPr>
        <p:spPr>
          <a:xfrm>
            <a:off x="3893750" y="6517250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parachute</a:t>
            </a:r>
            <a:endParaRPr b="1" i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27"/>
          <p:cNvSpPr/>
          <p:nvPr/>
        </p:nvSpPr>
        <p:spPr>
          <a:xfrm flipH="1" rot="5400000">
            <a:off x="4746750" y="7572700"/>
            <a:ext cx="177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7"/>
          <p:cNvSpPr txBox="1"/>
          <p:nvPr/>
        </p:nvSpPr>
        <p:spPr>
          <a:xfrm>
            <a:off x="4388813" y="7779475"/>
            <a:ext cx="892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air brakes</a:t>
            </a:r>
            <a:endParaRPr b="1" i="0" sz="14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8" name="Google Shape;148;p27"/>
          <p:cNvSpPr/>
          <p:nvPr/>
        </p:nvSpPr>
        <p:spPr>
          <a:xfrm>
            <a:off x="1990674" y="7199136"/>
            <a:ext cx="815400" cy="31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27"/>
          <p:cNvSpPr/>
          <p:nvPr/>
        </p:nvSpPr>
        <p:spPr>
          <a:xfrm rot="5400000">
            <a:off x="4715150" y="-238250"/>
            <a:ext cx="257100" cy="3071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0" name="Google Shape;150;p27"/>
          <p:cNvSpPr txBox="1"/>
          <p:nvPr/>
        </p:nvSpPr>
        <p:spPr>
          <a:xfrm>
            <a:off x="3606875" y="792800"/>
            <a:ext cx="245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Mission Package Tube</a:t>
            </a:r>
            <a:endParaRPr b="1" i="0" sz="14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1" name="Google Shape;151;p27"/>
          <p:cNvSpPr txBox="1"/>
          <p:nvPr/>
        </p:nvSpPr>
        <p:spPr>
          <a:xfrm>
            <a:off x="1037575" y="819233"/>
            <a:ext cx="245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Motor</a:t>
            </a:r>
            <a:endParaRPr b="1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2" name="Google Shape;152;p27"/>
          <p:cNvSpPr/>
          <p:nvPr/>
        </p:nvSpPr>
        <p:spPr>
          <a:xfrm rot="5400000">
            <a:off x="2133925" y="314950"/>
            <a:ext cx="257100" cy="19650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3" name="Google Shape;153;p27"/>
          <p:cNvSpPr/>
          <p:nvPr/>
        </p:nvSpPr>
        <p:spPr>
          <a:xfrm>
            <a:off x="977950" y="1572045"/>
            <a:ext cx="257100" cy="1447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54" name="Google Shape;154;p27"/>
          <p:cNvSpPr txBox="1"/>
          <p:nvPr/>
        </p:nvSpPr>
        <p:spPr>
          <a:xfrm rot="-5400000">
            <a:off x="86960" y="2095850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Sustainer</a:t>
            </a:r>
            <a:endParaRPr b="1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5" name="Google Shape;155;p27"/>
          <p:cNvPicPr preferRelativeResize="0"/>
          <p:nvPr/>
        </p:nvPicPr>
        <p:blipFill rotWithShape="1">
          <a:blip r:embed="rId3">
            <a:alphaModFix/>
          </a:blip>
          <a:srcRect b="27741" l="0" r="0" t="36065"/>
          <a:stretch/>
        </p:blipFill>
        <p:spPr>
          <a:xfrm rot="10800000">
            <a:off x="1502016" y="1643002"/>
            <a:ext cx="7032074" cy="12868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7"/>
          <p:cNvSpPr txBox="1"/>
          <p:nvPr/>
        </p:nvSpPr>
        <p:spPr>
          <a:xfrm>
            <a:off x="5275600" y="4656625"/>
            <a:ext cx="120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Sustainer</a:t>
            </a:r>
            <a:endParaRPr b="1" i="0" sz="1400" u="none" cap="none" strike="noStrike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7" name="Google Shape;157;p27"/>
          <p:cNvSpPr txBox="1"/>
          <p:nvPr/>
        </p:nvSpPr>
        <p:spPr>
          <a:xfrm>
            <a:off x="2968604" y="1591317"/>
            <a:ext cx="115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Recovery</a:t>
            </a:r>
            <a:endParaRPr b="1" i="0" sz="14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8" name="Google Shape;158;p27"/>
          <p:cNvSpPr txBox="1"/>
          <p:nvPr/>
        </p:nvSpPr>
        <p:spPr>
          <a:xfrm>
            <a:off x="4902575" y="2604625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en" sz="14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Payload</a:t>
            </a:r>
            <a:endParaRPr b="1" i="0" sz="14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59" name="Google Shape;159;p27"/>
          <p:cNvSpPr txBox="1"/>
          <p:nvPr/>
        </p:nvSpPr>
        <p:spPr>
          <a:xfrm>
            <a:off x="4054348" y="1591333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Avionics Bay</a:t>
            </a:r>
            <a:endParaRPr b="1" i="0" sz="14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0" name="Google Shape;160;p27"/>
          <p:cNvSpPr txBox="1"/>
          <p:nvPr/>
        </p:nvSpPr>
        <p:spPr>
          <a:xfrm>
            <a:off x="3338407" y="2612037"/>
            <a:ext cx="12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Air Brakes</a:t>
            </a:r>
            <a:endParaRPr b="1" i="0" sz="14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1" name="Google Shape;161;p27"/>
          <p:cNvSpPr txBox="1"/>
          <p:nvPr/>
        </p:nvSpPr>
        <p:spPr>
          <a:xfrm>
            <a:off x="6639750" y="2604637"/>
            <a:ext cx="1447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Nose Cone</a:t>
            </a:r>
            <a:endParaRPr b="1" i="0" sz="14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p27"/>
          <p:cNvSpPr txBox="1"/>
          <p:nvPr/>
        </p:nvSpPr>
        <p:spPr>
          <a:xfrm>
            <a:off x="5607142" y="1598504"/>
            <a:ext cx="115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Recovery</a:t>
            </a:r>
            <a:endParaRPr b="1" i="0" sz="14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3" name="Google Shape;163;p27"/>
          <p:cNvSpPr txBox="1"/>
          <p:nvPr/>
        </p:nvSpPr>
        <p:spPr>
          <a:xfrm>
            <a:off x="2208560" y="1680663"/>
            <a:ext cx="54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rgbClr val="AF1F39"/>
                </a:solidFill>
                <a:latin typeface="Open Sans"/>
                <a:ea typeface="Open Sans"/>
                <a:cs typeface="Open Sans"/>
                <a:sym typeface="Open Sans"/>
              </a:rPr>
              <a:t>Fins</a:t>
            </a:r>
            <a:endParaRPr b="1" i="0" sz="1400" u="none" cap="none" strike="noStrike">
              <a:solidFill>
                <a:srgbClr val="AF1F39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4" name="Google Shape;164;p27"/>
          <p:cNvSpPr/>
          <p:nvPr/>
        </p:nvSpPr>
        <p:spPr>
          <a:xfrm flipH="1">
            <a:off x="2079510" y="1803975"/>
            <a:ext cx="177900" cy="1476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AF1F3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27"/>
          <p:cNvSpPr/>
          <p:nvPr/>
        </p:nvSpPr>
        <p:spPr>
          <a:xfrm rot="5400000">
            <a:off x="3429900" y="1674775"/>
            <a:ext cx="179400" cy="6741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66" name="Google Shape;166;p27"/>
          <p:cNvSpPr/>
          <p:nvPr/>
        </p:nvSpPr>
        <p:spPr>
          <a:xfrm rot="5400000">
            <a:off x="4569030" y="1491350"/>
            <a:ext cx="179400" cy="10401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67" name="Google Shape;167;p27"/>
          <p:cNvSpPr/>
          <p:nvPr/>
        </p:nvSpPr>
        <p:spPr>
          <a:xfrm rot="5400000">
            <a:off x="6048250" y="1803950"/>
            <a:ext cx="179400" cy="420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68" name="Google Shape;168;p27"/>
          <p:cNvSpPr/>
          <p:nvPr/>
        </p:nvSpPr>
        <p:spPr>
          <a:xfrm rot="-5400000">
            <a:off x="3893700" y="2437420"/>
            <a:ext cx="179400" cy="264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69" name="Google Shape;169;p27"/>
          <p:cNvSpPr/>
          <p:nvPr/>
        </p:nvSpPr>
        <p:spPr>
          <a:xfrm rot="-5400000">
            <a:off x="5451275" y="2238850"/>
            <a:ext cx="179400" cy="6855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sp>
        <p:nvSpPr>
          <p:cNvPr id="170" name="Google Shape;170;p27"/>
          <p:cNvSpPr/>
          <p:nvPr/>
        </p:nvSpPr>
        <p:spPr>
          <a:xfrm rot="-5400000">
            <a:off x="7298650" y="1541650"/>
            <a:ext cx="179400" cy="2079900"/>
          </a:xfrm>
          <a:prstGeom prst="leftBrace">
            <a:avLst>
              <a:gd fmla="val 0" name="adj1"/>
              <a:gd fmla="val 50000" name="adj2"/>
            </a:avLst>
          </a:prstGeom>
          <a:noFill/>
          <a:ln cap="flat" cmpd="sng" w="28575">
            <a:solidFill>
              <a:srgbClr val="AF1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8"/>
          <p:cNvSpPr txBox="1"/>
          <p:nvPr>
            <p:ph type="title"/>
          </p:nvPr>
        </p:nvSpPr>
        <p:spPr>
          <a:xfrm>
            <a:off x="311700" y="198150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Air Brakes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76" name="Google Shape;176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solidFill>
                  <a:srgbClr val="AF1F39"/>
                </a:solidFill>
              </a:rPr>
              <a:t>What are Air Brakes?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2" name="Google Shape;182;p29"/>
          <p:cNvSpPr txBox="1"/>
          <p:nvPr>
            <p:ph idx="1" type="body"/>
          </p:nvPr>
        </p:nvSpPr>
        <p:spPr>
          <a:xfrm>
            <a:off x="311700" y="1034625"/>
            <a:ext cx="8163300" cy="3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 mechanism that upon actuation, creates a large amount of drag to slow down the rocket by suddenly creating a large amount of area outside the rocket.</a:t>
            </a:r>
            <a:endParaRPr sz="1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Purpose:</a:t>
            </a:r>
            <a:r>
              <a:rPr lang="en" sz="1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Reach target altitude with accuracy (prevent overshooting)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4" name="Google Shape;184;p29"/>
          <p:cNvSpPr txBox="1"/>
          <p:nvPr>
            <p:ph type="title"/>
          </p:nvPr>
        </p:nvSpPr>
        <p:spPr>
          <a:xfrm>
            <a:off x="311700" y="25093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Functional Requirements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85" name="Google Shape;185;p29"/>
          <p:cNvSpPr txBox="1"/>
          <p:nvPr>
            <p:ph idx="1" type="body"/>
          </p:nvPr>
        </p:nvSpPr>
        <p:spPr>
          <a:xfrm>
            <a:off x="311700" y="3098925"/>
            <a:ext cx="8736300" cy="334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Actuation Time: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Transition from fully retracted to fully extended within 0.5 seconds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●"/>
            </a:pP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Predictability: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Produce a </a:t>
            </a:r>
            <a:r>
              <a:rPr b="1"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predictable</a:t>
            </a:r>
            <a:r>
              <a:rPr lang="en" sz="1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amount of drag when fully extended</a:t>
            </a:r>
            <a:endParaRPr sz="1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Open Sans"/>
              <a:buChar char="○"/>
            </a:pPr>
            <a:r>
              <a:rPr lang="en">
                <a:solidFill>
                  <a:srgbClr val="000000"/>
                </a:solidFill>
              </a:rPr>
              <a:t>Cd: 1.9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30"/>
          <p:cNvPicPr preferRelativeResize="0"/>
          <p:nvPr/>
        </p:nvPicPr>
        <p:blipFill rotWithShape="1">
          <a:blip r:embed="rId3">
            <a:alphaModFix/>
          </a:blip>
          <a:srcRect b="12685" l="21702" r="18395" t="11170"/>
          <a:stretch/>
        </p:blipFill>
        <p:spPr>
          <a:xfrm>
            <a:off x="311700" y="1133000"/>
            <a:ext cx="4447002" cy="304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30"/>
          <p:cNvPicPr preferRelativeResize="0"/>
          <p:nvPr/>
        </p:nvPicPr>
        <p:blipFill rotWithShape="1">
          <a:blip r:embed="rId4">
            <a:alphaModFix/>
          </a:blip>
          <a:srcRect b="0" l="11526" r="20063" t="0"/>
          <a:stretch/>
        </p:blipFill>
        <p:spPr>
          <a:xfrm>
            <a:off x="4888625" y="1133000"/>
            <a:ext cx="3866732" cy="304155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30"/>
          <p:cNvSpPr txBox="1"/>
          <p:nvPr>
            <p:ph type="title"/>
          </p:nvPr>
        </p:nvSpPr>
        <p:spPr>
          <a:xfrm>
            <a:off x="311700" y="445025"/>
            <a:ext cx="2775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CAD Overview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31"/>
          <p:cNvPicPr preferRelativeResize="0"/>
          <p:nvPr/>
        </p:nvPicPr>
        <p:blipFill rotWithShape="1">
          <a:blip r:embed="rId3">
            <a:alphaModFix/>
          </a:blip>
          <a:srcRect b="10708" l="37308" r="32501" t="10370"/>
          <a:stretch/>
        </p:blipFill>
        <p:spPr>
          <a:xfrm>
            <a:off x="1612325" y="1231388"/>
            <a:ext cx="2760627" cy="388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1"/>
          <p:cNvPicPr preferRelativeResize="0"/>
          <p:nvPr/>
        </p:nvPicPr>
        <p:blipFill rotWithShape="1">
          <a:blip r:embed="rId4">
            <a:alphaModFix/>
          </a:blip>
          <a:srcRect b="0" l="25207" r="28523" t="0"/>
          <a:stretch/>
        </p:blipFill>
        <p:spPr>
          <a:xfrm>
            <a:off x="5562719" y="1017725"/>
            <a:ext cx="3004406" cy="3494001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31"/>
          <p:cNvSpPr txBox="1"/>
          <p:nvPr>
            <p:ph type="title"/>
          </p:nvPr>
        </p:nvSpPr>
        <p:spPr>
          <a:xfrm>
            <a:off x="311700" y="445025"/>
            <a:ext cx="3333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CAD Bre</a:t>
            </a:r>
            <a:r>
              <a:rPr lang="en">
                <a:solidFill>
                  <a:srgbClr val="AF1F39"/>
                </a:solidFill>
              </a:rPr>
              <a:t>akdown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00" name="Google Shape;200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cxnSp>
        <p:nvCxnSpPr>
          <p:cNvPr id="201" name="Google Shape;201;p31"/>
          <p:cNvCxnSpPr>
            <a:stCxn id="202" idx="1"/>
          </p:cNvCxnSpPr>
          <p:nvPr/>
        </p:nvCxnSpPr>
        <p:spPr>
          <a:xfrm flipH="1">
            <a:off x="3588230" y="3580579"/>
            <a:ext cx="612600" cy="6075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3" name="Google Shape;203;p31"/>
          <p:cNvCxnSpPr/>
          <p:nvPr/>
        </p:nvCxnSpPr>
        <p:spPr>
          <a:xfrm flipH="1">
            <a:off x="3216853" y="1732790"/>
            <a:ext cx="603600" cy="5073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4" name="Google Shape;204;p31"/>
          <p:cNvCxnSpPr/>
          <p:nvPr/>
        </p:nvCxnSpPr>
        <p:spPr>
          <a:xfrm flipH="1" rot="10800000">
            <a:off x="1273300" y="2541400"/>
            <a:ext cx="871800" cy="1452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5" name="Google Shape;205;p31"/>
          <p:cNvCxnSpPr/>
          <p:nvPr/>
        </p:nvCxnSpPr>
        <p:spPr>
          <a:xfrm flipH="1">
            <a:off x="3036225" y="3151550"/>
            <a:ext cx="639300" cy="192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06" name="Google Shape;206;p31"/>
          <p:cNvCxnSpPr/>
          <p:nvPr/>
        </p:nvCxnSpPr>
        <p:spPr>
          <a:xfrm flipH="1">
            <a:off x="3036750" y="3151550"/>
            <a:ext cx="629100" cy="10854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07" name="Google Shape;207;p31"/>
          <p:cNvSpPr txBox="1"/>
          <p:nvPr/>
        </p:nvSpPr>
        <p:spPr>
          <a:xfrm>
            <a:off x="3752653" y="1506728"/>
            <a:ext cx="11811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Servo mount</a:t>
            </a:r>
            <a:endParaRPr b="1" i="0" sz="1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8" name="Google Shape;208;p31"/>
          <p:cNvSpPr txBox="1"/>
          <p:nvPr/>
        </p:nvSpPr>
        <p:spPr>
          <a:xfrm>
            <a:off x="3645312" y="2966507"/>
            <a:ext cx="10254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Leaf trays</a:t>
            </a:r>
            <a:endParaRPr b="1" i="0" sz="1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2" name="Google Shape;202;p31"/>
          <p:cNvSpPr txBox="1"/>
          <p:nvPr/>
        </p:nvSpPr>
        <p:spPr>
          <a:xfrm>
            <a:off x="4200830" y="3418279"/>
            <a:ext cx="10254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Leaf</a:t>
            </a:r>
            <a:endParaRPr b="1" i="0" sz="1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9" name="Google Shape;209;p31"/>
          <p:cNvSpPr txBox="1"/>
          <p:nvPr/>
        </p:nvSpPr>
        <p:spPr>
          <a:xfrm>
            <a:off x="303826" y="2314597"/>
            <a:ext cx="14778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Reinforcement Plate</a:t>
            </a:r>
            <a:endParaRPr b="1" i="0" sz="1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0" name="Google Shape;210;p31"/>
          <p:cNvCxnSpPr/>
          <p:nvPr/>
        </p:nvCxnSpPr>
        <p:spPr>
          <a:xfrm>
            <a:off x="5908825" y="1783100"/>
            <a:ext cx="1005300" cy="5187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11" name="Google Shape;211;p31"/>
          <p:cNvSpPr txBox="1"/>
          <p:nvPr/>
        </p:nvSpPr>
        <p:spPr>
          <a:xfrm>
            <a:off x="4982628" y="1602853"/>
            <a:ext cx="11811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Hex Shaft</a:t>
            </a:r>
            <a:endParaRPr b="1" i="0" sz="1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212" name="Google Shape;212;p31"/>
          <p:cNvCxnSpPr/>
          <p:nvPr/>
        </p:nvCxnSpPr>
        <p:spPr>
          <a:xfrm flipH="1">
            <a:off x="3113850" y="2357250"/>
            <a:ext cx="1055700" cy="3198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213" name="Google Shape;213;p31"/>
          <p:cNvCxnSpPr/>
          <p:nvPr/>
        </p:nvCxnSpPr>
        <p:spPr>
          <a:xfrm>
            <a:off x="1273300" y="2686600"/>
            <a:ext cx="891300" cy="1317300"/>
          </a:xfrm>
          <a:prstGeom prst="straightConnector1">
            <a:avLst/>
          </a:prstGeom>
          <a:noFill/>
          <a:ln cap="flat" cmpd="sng" w="19050">
            <a:solidFill>
              <a:srgbClr val="AF1F39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14" name="Google Shape;214;p31"/>
          <p:cNvSpPr txBox="1"/>
          <p:nvPr/>
        </p:nvSpPr>
        <p:spPr>
          <a:xfrm>
            <a:off x="3993528" y="2092878"/>
            <a:ext cx="1181100" cy="32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en" sz="12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Connector</a:t>
            </a:r>
            <a:endParaRPr b="1" i="0" sz="1200" u="none" cap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2"/>
          <p:cNvSpPr txBox="1"/>
          <p:nvPr>
            <p:ph type="title"/>
          </p:nvPr>
        </p:nvSpPr>
        <p:spPr>
          <a:xfrm>
            <a:off x="303700" y="2042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Torque Calcs: </a:t>
            </a:r>
            <a:r>
              <a:rPr lang="en">
                <a:solidFill>
                  <a:srgbClr val="AF1F39"/>
                </a:solidFill>
              </a:rPr>
              <a:t>Setup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20" name="Google Shape;220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21" name="Google Shape;221;p32"/>
          <p:cNvPicPr preferRelativeResize="0"/>
          <p:nvPr/>
        </p:nvPicPr>
        <p:blipFill rotWithShape="1">
          <a:blip r:embed="rId3">
            <a:alphaModFix/>
          </a:blip>
          <a:srcRect b="57223" l="10403" r="42647" t="36387"/>
          <a:stretch/>
        </p:blipFill>
        <p:spPr>
          <a:xfrm>
            <a:off x="-3472645" y="3003808"/>
            <a:ext cx="3332494" cy="586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2"/>
          <p:cNvPicPr preferRelativeResize="0"/>
          <p:nvPr/>
        </p:nvPicPr>
        <p:blipFill rotWithShape="1">
          <a:blip r:embed="rId4">
            <a:alphaModFix/>
          </a:blip>
          <a:srcRect b="26681" l="50293" r="0" t="40657"/>
          <a:stretch/>
        </p:blipFill>
        <p:spPr>
          <a:xfrm>
            <a:off x="9360300" y="1352875"/>
            <a:ext cx="3492150" cy="2966723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32"/>
          <p:cNvSpPr txBox="1"/>
          <p:nvPr>
            <p:ph idx="1" type="body"/>
          </p:nvPr>
        </p:nvSpPr>
        <p:spPr>
          <a:xfrm>
            <a:off x="218200" y="812775"/>
            <a:ext cx="8376000" cy="7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Plate experiences </a:t>
            </a: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resistance 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to moving outward (deployment) due to </a:t>
            </a: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friction 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with airbrake internals (</a:t>
            </a: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drag force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= normal force)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32"/>
          <p:cNvSpPr txBox="1"/>
          <p:nvPr/>
        </p:nvSpPr>
        <p:spPr>
          <a:xfrm>
            <a:off x="5999700" y="3209525"/>
            <a:ext cx="1656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g</a:t>
            </a:r>
            <a:endParaRPr b="0" i="0" sz="800" u="none" cap="none" strike="noStrike"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  <p:pic>
        <p:nvPicPr>
          <p:cNvPr id="225" name="Google Shape;225;p3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94700" y="1539200"/>
            <a:ext cx="4992855" cy="3249224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2"/>
          <p:cNvSpPr txBox="1"/>
          <p:nvPr/>
        </p:nvSpPr>
        <p:spPr>
          <a:xfrm>
            <a:off x="5877300" y="3095325"/>
            <a:ext cx="615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0" i="0" lang="en" sz="800" u="none" cap="none" strike="noStrike">
                <a:solidFill>
                  <a:srgbClr val="AF1F39"/>
                </a:solidFill>
                <a:latin typeface="Open Sans Medium"/>
                <a:ea typeface="Open Sans Medium"/>
                <a:cs typeface="Open Sans Medium"/>
                <a:sym typeface="Open Sans Medium"/>
              </a:rPr>
              <a:t>g</a:t>
            </a:r>
            <a:endParaRPr b="0" i="0" sz="800" u="none" cap="none" strike="noStrike">
              <a:solidFill>
                <a:srgbClr val="AF1F39"/>
              </a:solidFill>
              <a:latin typeface="Open Sans Medium"/>
              <a:ea typeface="Open Sans Medium"/>
              <a:cs typeface="Open Sans Medium"/>
              <a:sym typeface="Open Sans Medium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3"/>
          <p:cNvSpPr txBox="1"/>
          <p:nvPr>
            <p:ph type="title"/>
          </p:nvPr>
        </p:nvSpPr>
        <p:spPr>
          <a:xfrm>
            <a:off x="311700" y="386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en">
                <a:solidFill>
                  <a:srgbClr val="AF1F39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Torque Calcs</a:t>
            </a:r>
            <a:r>
              <a:rPr lang="en">
                <a:solidFill>
                  <a:srgbClr val="AF1F39"/>
                </a:solidFill>
              </a:rPr>
              <a:t>: Force Equilibrium</a:t>
            </a:r>
            <a:endParaRPr b="1">
              <a:solidFill>
                <a:srgbClr val="AF1F39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2" name="Google Shape;232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3" name="Google Shape;233;p33"/>
          <p:cNvPicPr preferRelativeResize="0"/>
          <p:nvPr/>
        </p:nvPicPr>
        <p:blipFill rotWithShape="1">
          <a:blip r:embed="rId3">
            <a:alphaModFix/>
          </a:blip>
          <a:srcRect b="57223" l="10403" r="42647" t="36387"/>
          <a:stretch/>
        </p:blipFill>
        <p:spPr>
          <a:xfrm>
            <a:off x="-3472645" y="3003808"/>
            <a:ext cx="3332494" cy="586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3"/>
          <p:cNvPicPr preferRelativeResize="0"/>
          <p:nvPr/>
        </p:nvPicPr>
        <p:blipFill rotWithShape="1">
          <a:blip r:embed="rId4">
            <a:alphaModFix/>
          </a:blip>
          <a:srcRect b="26681" l="50293" r="0" t="40657"/>
          <a:stretch/>
        </p:blipFill>
        <p:spPr>
          <a:xfrm>
            <a:off x="9360300" y="1352875"/>
            <a:ext cx="3492150" cy="2966723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3"/>
          <p:cNvSpPr txBox="1"/>
          <p:nvPr>
            <p:ph idx="1" type="body"/>
          </p:nvPr>
        </p:nvSpPr>
        <p:spPr>
          <a:xfrm>
            <a:off x="9196953" y="2548963"/>
            <a:ext cx="2904900" cy="28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Inputs</a:t>
            </a:r>
            <a:endParaRPr b="1"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Mass of plate (m)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Distance extended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Time to extend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Δt)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friction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μ</a:t>
            </a:r>
            <a:r>
              <a:rPr baseline="-25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Air density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⍴)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Coefficient of drag (</a:t>
            </a:r>
            <a:r>
              <a:rPr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aseline="-25000" lang="en" sz="1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Velocity at deployment (V)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Area of plate (A)</a:t>
            </a:r>
            <a:endParaRPr sz="1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●"/>
            </a:pPr>
            <a:r>
              <a:rPr lang="en" sz="14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Length of servo arms (a)</a:t>
            </a:r>
            <a:endParaRPr sz="14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36" name="Google Shape;236;p33"/>
          <p:cNvGrpSpPr/>
          <p:nvPr/>
        </p:nvGrpSpPr>
        <p:grpSpPr>
          <a:xfrm>
            <a:off x="2006105" y="6348066"/>
            <a:ext cx="5545133" cy="971714"/>
            <a:chOff x="3057142" y="4255025"/>
            <a:chExt cx="5545133" cy="970841"/>
          </a:xfrm>
        </p:grpSpPr>
        <p:sp>
          <p:nvSpPr>
            <p:cNvPr id="237" name="Google Shape;237;p33"/>
            <p:cNvSpPr txBox="1"/>
            <p:nvPr/>
          </p:nvSpPr>
          <p:spPr>
            <a:xfrm>
              <a:off x="6197175" y="4255025"/>
              <a:ext cx="2405100" cy="22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5000"/>
                <a:buFont typeface="Arial"/>
                <a:buNone/>
              </a:pPr>
              <a:r>
                <a:rPr b="0" i="0" lang="en" sz="5000" u="none" cap="none" strike="noStrike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(          </a:t>
              </a:r>
              <a:r>
                <a:rPr b="0" i="0" lang="en" sz="2000" u="none" cap="none" strike="noStrike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 </a:t>
              </a:r>
              <a:r>
                <a:rPr b="0" i="0" lang="en" sz="5000" u="none" cap="none" strike="noStrike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rPr>
                <a:t>)</a:t>
              </a:r>
              <a:endParaRPr b="0" i="0" sz="5000" u="none" cap="none" strike="noStrike">
                <a:solidFill>
                  <a:schemeClr val="dk1"/>
                </a:solidFill>
                <a:latin typeface="Open Sans Medium"/>
                <a:ea typeface="Open Sans Medium"/>
                <a:cs typeface="Open Sans Medium"/>
                <a:sym typeface="Open Sans Medium"/>
              </a:endParaRPr>
            </a:p>
          </p:txBody>
        </p:sp>
        <p:grpSp>
          <p:nvGrpSpPr>
            <p:cNvPr id="238" name="Google Shape;238;p33"/>
            <p:cNvGrpSpPr/>
            <p:nvPr/>
          </p:nvGrpSpPr>
          <p:grpSpPr>
            <a:xfrm>
              <a:off x="3057142" y="4341175"/>
              <a:ext cx="5339903" cy="884691"/>
              <a:chOff x="-5311900" y="0"/>
              <a:chExt cx="5117300" cy="884691"/>
            </a:xfrm>
          </p:grpSpPr>
          <p:sp>
            <p:nvSpPr>
              <p:cNvPr id="239" name="Google Shape;239;p33"/>
              <p:cNvSpPr txBox="1"/>
              <p:nvPr/>
            </p:nvSpPr>
            <p:spPr>
              <a:xfrm>
                <a:off x="-5311900" y="210625"/>
                <a:ext cx="6912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b="1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T 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=</a:t>
                </a:r>
                <a:endParaRPr b="0" i="0" sz="2000" u="none" cap="none" strike="noStrike">
                  <a:solidFill>
                    <a:schemeClr val="dk1"/>
                  </a:solidFill>
                  <a:latin typeface="Open Sans Medium"/>
                  <a:ea typeface="Open Sans Medium"/>
                  <a:cs typeface="Open Sans Medium"/>
                  <a:sym typeface="Open Sans Medium"/>
                </a:endParaRPr>
              </a:p>
            </p:txBody>
          </p:sp>
          <p:sp>
            <p:nvSpPr>
              <p:cNvPr id="240" name="Google Shape;240;p33"/>
              <p:cNvSpPr txBox="1"/>
              <p:nvPr/>
            </p:nvSpPr>
            <p:spPr>
              <a:xfrm>
                <a:off x="-4928001" y="204150"/>
                <a:ext cx="2863500" cy="4767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b="1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                </a:t>
                </a:r>
                <a:r>
                  <a:rPr b="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+ 2</a:t>
                </a:r>
                <a:r>
                  <a:rPr b="0" i="0" lang="en" sz="1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b="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μ</a:t>
                </a:r>
                <a:r>
                  <a:rPr b="0" baseline="-2500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k</a:t>
                </a:r>
                <a:r>
                  <a:rPr b="0" i="0" lang="en" sz="1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b="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⍴C</a:t>
                </a:r>
                <a:r>
                  <a:rPr b="0" baseline="-25000" i="0" lang="en" sz="19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D</a:t>
                </a:r>
                <a:r>
                  <a:rPr b="0" i="0" lang="en" sz="1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V</a:t>
                </a:r>
                <a:r>
                  <a:rPr b="1" baseline="30000" i="0" lang="en" sz="1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  <a:r>
                  <a:rPr b="0" i="0" lang="en" sz="1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A</a:t>
                </a:r>
                <a:r>
                  <a:rPr b="1" i="0" lang="en" sz="19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)</a:t>
                </a:r>
                <a:endParaRPr b="1" i="0" sz="19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41" name="Google Shape;241;p33"/>
              <p:cNvSpPr txBox="1"/>
              <p:nvPr/>
            </p:nvSpPr>
            <p:spPr>
              <a:xfrm>
                <a:off x="-2064500" y="0"/>
                <a:ext cx="18699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4a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4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(4a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d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-2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-1)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1/2</a:t>
                </a:r>
                <a:endParaRPr b="1" baseline="30000" i="0" sz="26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sp>
            <p:nvSpPr>
              <p:cNvPr id="242" name="Google Shape;242;p33"/>
              <p:cNvSpPr txBox="1"/>
              <p:nvPr/>
            </p:nvSpPr>
            <p:spPr>
              <a:xfrm>
                <a:off x="-1966913" y="392691"/>
                <a:ext cx="1568400" cy="492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2000"/>
                  <a:buFont typeface="Arial"/>
                  <a:buNone/>
                </a:pP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2a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d-d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3</a:t>
                </a:r>
                <a:r>
                  <a:rPr b="0" i="0" lang="en" sz="2000" u="none" cap="none" strike="noStrike">
                    <a:solidFill>
                      <a:schemeClr val="dk1"/>
                    </a:solidFill>
                    <a:latin typeface="Open Sans Medium"/>
                    <a:ea typeface="Open Sans Medium"/>
                    <a:cs typeface="Open Sans Medium"/>
                    <a:sym typeface="Open Sans Medium"/>
                  </a:rPr>
                  <a:t>+2a</a:t>
                </a:r>
                <a:r>
                  <a:rPr b="1" baseline="30000" i="0" lang="en" sz="2000" u="none" cap="none" strike="noStrike">
                    <a:solidFill>
                      <a:schemeClr val="dk1"/>
                    </a:solidFill>
                    <a:latin typeface="Open Sans"/>
                    <a:ea typeface="Open Sans"/>
                    <a:cs typeface="Open Sans"/>
                    <a:sym typeface="Open Sans"/>
                  </a:rPr>
                  <a:t>2</a:t>
                </a:r>
                <a:endParaRPr b="1" baseline="30000" i="0" sz="2000" u="none" cap="none" strike="noStrike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endParaRPr>
              </a:p>
            </p:txBody>
          </p:sp>
          <p:cxnSp>
            <p:nvCxnSpPr>
              <p:cNvPr id="243" name="Google Shape;243;p33"/>
              <p:cNvCxnSpPr/>
              <p:nvPr/>
            </p:nvCxnSpPr>
            <p:spPr>
              <a:xfrm>
                <a:off x="-2064413" y="457191"/>
                <a:ext cx="1679700" cy="18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pic>
        <p:nvPicPr>
          <p:cNvPr id="244" name="Google Shape;244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-3385450" y="622583"/>
            <a:ext cx="3332501" cy="2126817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3"/>
          <p:cNvSpPr txBox="1"/>
          <p:nvPr/>
        </p:nvSpPr>
        <p:spPr>
          <a:xfrm>
            <a:off x="2757625" y="6476925"/>
            <a:ext cx="10203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9md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6" name="Google Shape;246;p33"/>
          <p:cNvCxnSpPr/>
          <p:nvPr/>
        </p:nvCxnSpPr>
        <p:spPr>
          <a:xfrm flipH="1" rot="10800000">
            <a:off x="2633720" y="6876216"/>
            <a:ext cx="948300" cy="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7" name="Google Shape;247;p33"/>
          <p:cNvSpPr txBox="1"/>
          <p:nvPr/>
        </p:nvSpPr>
        <p:spPr>
          <a:xfrm>
            <a:off x="2797650" y="6837675"/>
            <a:ext cx="7005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5Δt</a:t>
            </a:r>
            <a:r>
              <a:rPr b="1" baseline="30000" i="0" lang="en" sz="1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8" name="Google Shape;248;p33"/>
          <p:cNvPicPr preferRelativeResize="0"/>
          <p:nvPr/>
        </p:nvPicPr>
        <p:blipFill rotWithShape="1">
          <a:blip r:embed="rId6">
            <a:alphaModFix/>
          </a:blip>
          <a:srcRect b="78077" l="0" r="78611" t="0"/>
          <a:stretch/>
        </p:blipFill>
        <p:spPr>
          <a:xfrm>
            <a:off x="444825" y="1268550"/>
            <a:ext cx="2839748" cy="78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9942338" y="4627875"/>
            <a:ext cx="1829100" cy="1221275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3"/>
          <p:cNvSpPr txBox="1"/>
          <p:nvPr>
            <p:ph idx="1" type="body"/>
          </p:nvPr>
        </p:nvSpPr>
        <p:spPr>
          <a:xfrm>
            <a:off x="391875" y="959400"/>
            <a:ext cx="2712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="1"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Force Equilibrium</a:t>
            </a:r>
            <a:endParaRPr sz="1800">
              <a:solidFill>
                <a:srgbClr val="000000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1" name="Google Shape;251;p33"/>
          <p:cNvPicPr preferRelativeResize="0"/>
          <p:nvPr/>
        </p:nvPicPr>
        <p:blipFill rotWithShape="1">
          <a:blip r:embed="rId6">
            <a:alphaModFix/>
          </a:blip>
          <a:srcRect b="0" l="0" r="75977" t="24573"/>
          <a:stretch/>
        </p:blipFill>
        <p:spPr>
          <a:xfrm>
            <a:off x="3570098" y="3632125"/>
            <a:ext cx="1603050" cy="1359354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3"/>
          <p:cNvSpPr txBox="1"/>
          <p:nvPr/>
        </p:nvSpPr>
        <p:spPr>
          <a:xfrm>
            <a:off x="3515488" y="3309538"/>
            <a:ext cx="19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Servo Force (F</a:t>
            </a:r>
            <a:r>
              <a:rPr b="1" baseline="-25000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b="0" i="0" sz="1400" u="none" cap="none" strike="noStrike">
              <a:solidFill>
                <a:schemeClr val="dk1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3" name="Google Shape;253;p33"/>
          <p:cNvPicPr preferRelativeResize="0"/>
          <p:nvPr/>
        </p:nvPicPr>
        <p:blipFill rotWithShape="1">
          <a:blip r:embed="rId6">
            <a:alphaModFix/>
          </a:blip>
          <a:srcRect b="47357" l="26791" r="39602" t="0"/>
          <a:stretch/>
        </p:blipFill>
        <p:spPr>
          <a:xfrm>
            <a:off x="778713" y="4051638"/>
            <a:ext cx="1603050" cy="678201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33"/>
          <p:cNvSpPr txBox="1"/>
          <p:nvPr/>
        </p:nvSpPr>
        <p:spPr>
          <a:xfrm>
            <a:off x="778713" y="3834913"/>
            <a:ext cx="19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Friction Force (F</a:t>
            </a:r>
            <a:r>
              <a:rPr b="1" baseline="-25000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</a:t>
            </a: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)</a:t>
            </a:r>
            <a:endParaRPr b="0" i="0" sz="1400" u="none" cap="none" strike="noStrike">
              <a:solidFill>
                <a:schemeClr val="dk1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p33"/>
          <p:cNvSpPr txBox="1"/>
          <p:nvPr/>
        </p:nvSpPr>
        <p:spPr>
          <a:xfrm>
            <a:off x="6252275" y="3309556"/>
            <a:ext cx="193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Acceleration (a)</a:t>
            </a:r>
            <a:endParaRPr b="0" i="0" sz="1400" u="none" cap="none" strike="noStrike">
              <a:solidFill>
                <a:schemeClr val="dk1"/>
              </a:solidFill>
              <a:highlight>
                <a:srgbClr val="F4CCCC"/>
              </a:highlight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6" name="Google Shape;256;p33"/>
          <p:cNvPicPr preferRelativeResize="0"/>
          <p:nvPr/>
        </p:nvPicPr>
        <p:blipFill rotWithShape="1">
          <a:blip r:embed="rId8">
            <a:alphaModFix/>
          </a:blip>
          <a:srcRect b="38574" l="66093" r="0" t="17777"/>
          <a:stretch/>
        </p:blipFill>
        <p:spPr>
          <a:xfrm>
            <a:off x="-2720950" y="4166737"/>
            <a:ext cx="1829099" cy="139926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3"/>
          <p:cNvPicPr preferRelativeResize="0"/>
          <p:nvPr/>
        </p:nvPicPr>
        <p:blipFill rotWithShape="1">
          <a:blip r:embed="rId8">
            <a:alphaModFix/>
          </a:blip>
          <a:srcRect b="41462" l="66093" r="0" t="17776"/>
          <a:stretch/>
        </p:blipFill>
        <p:spPr>
          <a:xfrm>
            <a:off x="886150" y="2372150"/>
            <a:ext cx="1603049" cy="1145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33"/>
          <p:cNvPicPr preferRelativeResize="0"/>
          <p:nvPr/>
        </p:nvPicPr>
        <p:blipFill rotWithShape="1">
          <a:blip r:embed="rId9">
            <a:alphaModFix/>
          </a:blip>
          <a:srcRect b="0" l="0" r="24528" t="40380"/>
          <a:stretch/>
        </p:blipFill>
        <p:spPr>
          <a:xfrm>
            <a:off x="3997650" y="1136238"/>
            <a:ext cx="3632811" cy="1867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3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842813" y="3739175"/>
            <a:ext cx="2347762" cy="1145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