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33"/>
  </p:notesMasterIdLst>
  <p:sldIdLst>
    <p:sldId id="256" r:id="rId2"/>
    <p:sldId id="260" r:id="rId3"/>
    <p:sldId id="261" r:id="rId4"/>
    <p:sldId id="262" r:id="rId5"/>
    <p:sldId id="263" r:id="rId6"/>
    <p:sldId id="264" r:id="rId7"/>
    <p:sldId id="265" r:id="rId8"/>
    <p:sldId id="266" r:id="rId9"/>
    <p:sldId id="267"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97" r:id="rId30"/>
    <p:sldId id="298" r:id="rId31"/>
    <p:sldId id="299" r:id="rId32"/>
  </p:sldIdLst>
  <p:sldSz cx="9144000" cy="5143500" type="screen16x9"/>
  <p:notesSz cx="6858000" cy="9144000"/>
  <p:embeddedFontLst>
    <p:embeddedFont>
      <p:font typeface="Arial Black" panose="020B0A04020102020204" pitchFamily="34" charset="0"/>
      <p:regular r:id="rId34"/>
      <p:bold r:id="rId35"/>
    </p:embeddedFont>
    <p:embeddedFont>
      <p:font typeface="Nunito" panose="020B060402020202020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561" autoAdjust="0"/>
  </p:normalViewPr>
  <p:slideViewPr>
    <p:cSldViewPr snapToGrid="0">
      <p:cViewPr>
        <p:scale>
          <a:sx n="104" d="100"/>
          <a:sy n="104" d="100"/>
        </p:scale>
        <p:origin x="1746" y="10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tableau.com/2022-1-feature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tableau.com/2022-2-featur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tableau.com/2022-3-feature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tableau.com/2022-1-features#item-89146"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tableau.com/2022-3-features#item-94156"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tableau.com/2022-3-features#item-94161"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help.tableau.com/current/pro/desktop/en-us/dynamic_zone_visibility.htm"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tableau.com/2022-1-features#item-89137"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youtube.com/watch?v=IJAFTp0GoD4"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tableau.com/2022-3-features#item-94168"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tableau.com/sites/default/files/2022-09/Data%20Guide_0.gif"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tableau.com/2022-1-features#item-89136"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www.tableau.com/learn/whitepapers/designing-efficient-workbooks" TargetMode="External"/><Relationship Id="rId4" Type="http://schemas.openxmlformats.org/officeDocument/2006/relationships/hyperlink" Target="https://help.tableau.com/current/pro/desktop/en-us/wbo_overview.htm"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www.tableau.com/2022-1-features#item-89158"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help.tableau.com/current/server-linux/en-us/perf_troubleshooting.htm" TargetMode="External"/><Relationship Id="rId4" Type="http://schemas.openxmlformats.org/officeDocument/2006/relationships/hyperlink" Target="https://help.tableau.com/current/server-linux/en-us/data_acceleration.htm"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tableau.com/2022-1-features#item-89157"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tableau.com/2022-1-features#item-89154"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developer.salesforce.com/tools/tableau/embedding-playground"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tableau.com/blog/tableau-updates-product-release-cadence" TargetMode="External"/><Relationship Id="rId2" Type="http://schemas.openxmlformats.org/officeDocument/2006/relationships/slide" Target="../slides/slide28.xml"/><Relationship Id="rId1" Type="http://schemas.openxmlformats.org/officeDocument/2006/relationships/notesMaster" Target="../notesMasters/notesMaster1.xml"/><Relationship Id="rId5" Type="http://schemas.openxmlformats.org/officeDocument/2006/relationships/hyperlink" Target="mailto:reporting-help@mit.edu" TargetMode="External"/><Relationship Id="rId4" Type="http://schemas.openxmlformats.org/officeDocument/2006/relationships/hyperlink" Target="https://www.tableau.com/products/all-features"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88eb2a32da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88eb2a32d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123fbba327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123fbba327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125d28a502e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125d28a502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dirty="0">
                <a:solidFill>
                  <a:schemeClr val="hlink"/>
                </a:solidFill>
                <a:hlinkClick r:id="rId3"/>
              </a:rPr>
              <a:t>https://tableau.com/2022-1-features</a:t>
            </a:r>
            <a:r>
              <a:rPr lang="en-US"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867725f257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867725f257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u="sng" dirty="0">
                <a:solidFill>
                  <a:schemeClr val="hlink"/>
                </a:solidFill>
                <a:hlinkClick r:id="rId3"/>
              </a:rPr>
              <a:t>https://tableau.com/2022-2-features</a:t>
            </a:r>
            <a:r>
              <a:rPr lang="en-US" dirty="0"/>
              <a:t> </a:t>
            </a:r>
          </a:p>
          <a:p>
            <a:pPr marL="0" lvl="0" indent="0" algn="l" rtl="0">
              <a:spcBef>
                <a:spcPts val="0"/>
              </a:spcBef>
              <a:spcAft>
                <a:spcPts val="0"/>
              </a:spcAft>
              <a:buNone/>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2867725f257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2867725f257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u="sng" dirty="0">
                <a:solidFill>
                  <a:schemeClr val="hlink"/>
                </a:solidFill>
                <a:hlinkClick r:id="rId3"/>
              </a:rPr>
              <a:t>https://tableau.com/2022-3-features</a:t>
            </a:r>
            <a:r>
              <a:rPr lang="en-US" dirty="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2867725f257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2867725f257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867725f257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2867725f257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solidFill>
                  <a:schemeClr val="dk1"/>
                </a:solidFill>
              </a:rPr>
              <a:t>Swap Root Table in Data Model</a:t>
            </a:r>
          </a:p>
          <a:p>
            <a:pPr marL="0" lvl="0" indent="0" algn="l" rtl="0">
              <a:spcBef>
                <a:spcPts val="0"/>
              </a:spcBef>
              <a:spcAft>
                <a:spcPts val="0"/>
              </a:spcAft>
              <a:buNone/>
            </a:pPr>
            <a:r>
              <a:rPr lang="en-US" u="sng" dirty="0">
                <a:solidFill>
                  <a:schemeClr val="hlink"/>
                </a:solidFill>
                <a:hlinkClick r:id="rId3"/>
              </a:rPr>
              <a:t>https://www.tableau.com/2022-1-features#item-89146</a:t>
            </a:r>
            <a:endParaRPr lang="en-US" dirty="0"/>
          </a:p>
          <a:p>
            <a:pPr marL="0" lvl="0" indent="0" algn="l" rtl="0">
              <a:spcBef>
                <a:spcPts val="0"/>
              </a:spcBef>
              <a:spcAft>
                <a:spcPts val="0"/>
              </a:spcAft>
              <a:buNone/>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2867725f257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2867725f257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Copy dimensions as a measure</a:t>
            </a:r>
            <a:br>
              <a:rPr lang="en" dirty="0">
                <a:solidFill>
                  <a:schemeClr val="dk1"/>
                </a:solidFill>
              </a:rPr>
            </a:br>
            <a:r>
              <a:rPr lang="en" u="sng" dirty="0">
                <a:solidFill>
                  <a:schemeClr val="hlink"/>
                </a:solidFill>
                <a:hlinkClick r:id="rId3"/>
              </a:rPr>
              <a:t>https://www.tableau.com/2022-3-features#item-94156</a:t>
            </a:r>
            <a:r>
              <a:rPr lang="en" dirty="0">
                <a:solidFill>
                  <a:schemeClr val="dk1"/>
                </a:solidFill>
              </a:rPr>
              <a:t> </a:t>
            </a:r>
            <a:endParaRPr dirty="0">
              <a:solidFill>
                <a:schemeClr val="dk1"/>
              </a:solidFill>
            </a:endParaRPr>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867725f257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2867725f257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Dynamic zone visibility</a:t>
            </a:r>
            <a:br>
              <a:rPr lang="en" dirty="0"/>
            </a:br>
            <a:r>
              <a:rPr lang="en" u="sng" dirty="0">
                <a:solidFill>
                  <a:schemeClr val="hlink"/>
                </a:solidFill>
                <a:hlinkClick r:id="rId3"/>
              </a:rPr>
              <a:t>https://www.tableau.com/2022-3-features#item-94161</a:t>
            </a:r>
            <a:r>
              <a:rPr lang="en" dirty="0"/>
              <a:t> </a:t>
            </a:r>
            <a:endParaRPr dirty="0"/>
          </a:p>
          <a:p>
            <a:pPr marL="0" lvl="0" indent="0" algn="l" rtl="0">
              <a:spcBef>
                <a:spcPts val="0"/>
              </a:spcBef>
              <a:spcAft>
                <a:spcPts val="0"/>
              </a:spcAft>
              <a:buNone/>
            </a:pPr>
            <a:r>
              <a:rPr lang="en" u="sng" dirty="0">
                <a:solidFill>
                  <a:schemeClr val="hlink"/>
                </a:solidFill>
                <a:hlinkClick r:id="rId4"/>
              </a:rPr>
              <a:t>https://help.tableau.com/current/pro/desktop/en-us/dynamic_zone_visibility.htm</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2867725f257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2867725f257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Customize View Data</a:t>
            </a:r>
            <a:endParaRPr lang="en-US" dirty="0"/>
          </a:p>
          <a:p>
            <a:pPr marL="0" lvl="0" indent="0" algn="l" rtl="0">
              <a:spcBef>
                <a:spcPts val="0"/>
              </a:spcBef>
              <a:spcAft>
                <a:spcPts val="0"/>
              </a:spcAft>
              <a:buNone/>
            </a:pPr>
            <a:r>
              <a:rPr lang="en-US" u="sng" dirty="0">
                <a:solidFill>
                  <a:schemeClr val="hlink"/>
                </a:solidFill>
                <a:hlinkClick r:id="rId3"/>
              </a:rPr>
              <a:t>https://www.tableau.com/2022-1-features#item-89137</a:t>
            </a:r>
            <a:endParaRPr lang="en-US" dirty="0"/>
          </a:p>
          <a:p>
            <a:pPr marL="0" lvl="0" indent="0" algn="l" rtl="0">
              <a:spcBef>
                <a:spcPts val="0"/>
              </a:spcBef>
              <a:spcAft>
                <a:spcPts val="0"/>
              </a:spcAft>
              <a:buNone/>
            </a:pPr>
            <a:r>
              <a:rPr lang="en" dirty="0"/>
              <a:t>Tableau Tim video: </a:t>
            </a:r>
            <a:r>
              <a:rPr lang="en" u="sng" dirty="0">
                <a:solidFill>
                  <a:schemeClr val="hlink"/>
                </a:solidFill>
                <a:hlinkClick r:id="rId4"/>
              </a:rPr>
              <a:t>https://www.youtube.com/watch?v=IJAFTp0GoD4</a:t>
            </a:r>
            <a:r>
              <a:rPr lang="en" dirty="0"/>
              <a:t> </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867725f257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2867725f257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Data Guide</a:t>
            </a:r>
            <a:endParaRPr dirty="0"/>
          </a:p>
          <a:p>
            <a:pPr marL="0" lvl="0" indent="0" algn="l" rtl="0">
              <a:spcBef>
                <a:spcPts val="0"/>
              </a:spcBef>
              <a:spcAft>
                <a:spcPts val="0"/>
              </a:spcAft>
              <a:buNone/>
            </a:pPr>
            <a:r>
              <a:rPr lang="en" u="sng" dirty="0">
                <a:solidFill>
                  <a:schemeClr val="hlink"/>
                </a:solidFill>
                <a:hlinkClick r:id="rId3"/>
              </a:rPr>
              <a:t>https://www.tableau.com/2022-3-features#item-94168</a:t>
            </a:r>
            <a:endParaRPr dirty="0"/>
          </a:p>
          <a:p>
            <a:pPr marL="0" lvl="0" indent="0" algn="l" rtl="0">
              <a:spcBef>
                <a:spcPts val="0"/>
              </a:spcBef>
              <a:spcAft>
                <a:spcPts val="0"/>
              </a:spcAft>
              <a:buNone/>
            </a:pPr>
            <a:r>
              <a:rPr lang="en" u="sng" dirty="0">
                <a:solidFill>
                  <a:schemeClr val="hlink"/>
                </a:solidFill>
                <a:hlinkClick r:id="rId4"/>
              </a:rPr>
              <a:t>https://www.tableau.com/sites/default/files/2022-09/Data%20Guide_0.gif</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Works at both dashboard and view level</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Dashboard view:</a:t>
            </a:r>
            <a:endParaRPr dirty="0"/>
          </a:p>
          <a:p>
            <a:pPr marL="0" lvl="0" indent="0" algn="l" rtl="0">
              <a:spcBef>
                <a:spcPts val="0"/>
              </a:spcBef>
              <a:spcAft>
                <a:spcPts val="0"/>
              </a:spcAft>
              <a:buNone/>
            </a:pPr>
            <a:r>
              <a:rPr lang="en" dirty="0"/>
              <a:t>Who published, Description</a:t>
            </a:r>
            <a:endParaRPr dirty="0"/>
          </a:p>
          <a:p>
            <a:pPr marL="0" lvl="0" indent="0" algn="l" rtl="0">
              <a:spcBef>
                <a:spcPts val="0"/>
              </a:spcBef>
              <a:spcAft>
                <a:spcPts val="0"/>
              </a:spcAft>
              <a:buNone/>
            </a:pPr>
            <a:r>
              <a:rPr lang="en" dirty="0"/>
              <a:t>Data - dropdown showing you all fields in dashboard</a:t>
            </a:r>
            <a:endParaRPr dirty="0"/>
          </a:p>
          <a:p>
            <a:pPr marL="0" lvl="0" indent="0" algn="l" rtl="0">
              <a:spcBef>
                <a:spcPts val="0"/>
              </a:spcBef>
              <a:spcAft>
                <a:spcPts val="0"/>
              </a:spcAft>
              <a:buNone/>
            </a:pPr>
            <a:r>
              <a:rPr lang="en" dirty="0"/>
              <a:t>Outliers - Using their explain data tool to find outliers in your data</a:t>
            </a:r>
            <a:endParaRPr dirty="0"/>
          </a:p>
          <a:p>
            <a:pPr marL="0" lvl="0" indent="0" algn="l" rtl="0">
              <a:spcBef>
                <a:spcPts val="0"/>
              </a:spcBef>
              <a:spcAft>
                <a:spcPts val="0"/>
              </a:spcAft>
              <a:buNone/>
            </a:pPr>
            <a:r>
              <a:rPr lang="en" dirty="0"/>
              <a:t>Links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By clicking on a view goes to view level</a:t>
            </a:r>
            <a:endParaRPr dirty="0"/>
          </a:p>
          <a:p>
            <a:pPr marL="0" lvl="0" indent="0" algn="l" rtl="0">
              <a:spcBef>
                <a:spcPts val="0"/>
              </a:spcBef>
              <a:spcAft>
                <a:spcPts val="0"/>
              </a:spcAft>
              <a:buNone/>
            </a:pPr>
            <a:r>
              <a:rPr lang="en" dirty="0"/>
              <a:t>Data in view</a:t>
            </a:r>
            <a:endParaRPr dirty="0"/>
          </a:p>
          <a:p>
            <a:pPr marL="0" lvl="0" indent="0" algn="l" rtl="0">
              <a:spcBef>
                <a:spcPts val="0"/>
              </a:spcBef>
              <a:spcAft>
                <a:spcPts val="0"/>
              </a:spcAft>
              <a:buNone/>
            </a:pPr>
            <a:r>
              <a:rPr lang="en" dirty="0"/>
              <a:t>View specific links</a:t>
            </a:r>
            <a:endParaRPr dirty="0"/>
          </a:p>
          <a:p>
            <a:pPr marL="0" lvl="0" indent="0" algn="l" rtl="0">
              <a:spcBef>
                <a:spcPts val="0"/>
              </a:spcBef>
              <a:spcAft>
                <a:spcPts val="0"/>
              </a:spcAft>
              <a:buNone/>
            </a:pPr>
            <a:r>
              <a:rPr lang="en" dirty="0"/>
              <a:t>APPLIED FILTERS!!! (just lists them)</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Good &amp; The Bad &amp; The Ugly</a:t>
            </a:r>
            <a:endParaRPr dirty="0"/>
          </a:p>
          <a:p>
            <a:pPr marL="0" lvl="0" indent="0" algn="l" rtl="0">
              <a:spcBef>
                <a:spcPts val="0"/>
              </a:spcBef>
              <a:spcAft>
                <a:spcPts val="0"/>
              </a:spcAft>
              <a:buNone/>
            </a:pPr>
            <a:r>
              <a:rPr lang="en" dirty="0"/>
              <a:t>Good: Hopefully helps users understand their data</a:t>
            </a:r>
            <a:endParaRPr dirty="0"/>
          </a:p>
          <a:p>
            <a:pPr marL="0" lvl="0" indent="0" algn="l" rtl="0">
              <a:spcBef>
                <a:spcPts val="0"/>
              </a:spcBef>
              <a:spcAft>
                <a:spcPts val="0"/>
              </a:spcAft>
              <a:buNone/>
            </a:pPr>
            <a:r>
              <a:rPr lang="en" dirty="0"/>
              <a:t>Good: Can help with education (links, description)</a:t>
            </a:r>
            <a:endParaRPr dirty="0"/>
          </a:p>
          <a:p>
            <a:pPr marL="0" lvl="0" indent="0" algn="l" rtl="0">
              <a:spcBef>
                <a:spcPts val="0"/>
              </a:spcBef>
              <a:spcAft>
                <a:spcPts val="0"/>
              </a:spcAft>
              <a:buNone/>
            </a:pPr>
            <a:r>
              <a:rPr lang="en" dirty="0"/>
              <a:t>Good: Filter holes!</a:t>
            </a:r>
            <a:endParaRPr dirty="0"/>
          </a:p>
          <a:p>
            <a:pPr marL="0" lvl="0" indent="0" algn="l" rtl="0">
              <a:spcBef>
                <a:spcPts val="0"/>
              </a:spcBef>
              <a:spcAft>
                <a:spcPts val="0"/>
              </a:spcAft>
              <a:buNone/>
            </a:pPr>
            <a:r>
              <a:rPr lang="en" dirty="0"/>
              <a:t>Bad: Filters names, Column Names, Filters we apply beforehand, </a:t>
            </a:r>
            <a:endParaRPr dirty="0"/>
          </a:p>
          <a:p>
            <a:pPr marL="0" lvl="0" indent="0" algn="l" rtl="0">
              <a:spcBef>
                <a:spcPts val="0"/>
              </a:spcBef>
              <a:spcAft>
                <a:spcPts val="0"/>
              </a:spcAft>
              <a:buNone/>
            </a:pPr>
            <a:r>
              <a:rPr lang="en" dirty="0"/>
              <a:t>Ugly: outliers??? How will this work?</a:t>
            </a:r>
            <a:endParaRPr dirty="0"/>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23fbba327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23fbba327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867725f257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2867725f257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867725f257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2867725f257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Workbook Optimizer</a:t>
            </a:r>
            <a:endParaRPr dirty="0">
              <a:solidFill>
                <a:schemeClr val="dk1"/>
              </a:solidFill>
            </a:endParaRPr>
          </a:p>
          <a:p>
            <a:pPr marL="0" lvl="0" indent="0" algn="l" rtl="0">
              <a:spcBef>
                <a:spcPts val="0"/>
              </a:spcBef>
              <a:spcAft>
                <a:spcPts val="0"/>
              </a:spcAft>
              <a:buClr>
                <a:schemeClr val="dk1"/>
              </a:buClr>
              <a:buSzPts val="1100"/>
              <a:buFont typeface="Arial"/>
              <a:buNone/>
            </a:pPr>
            <a:r>
              <a:rPr lang="en" u="sng" dirty="0">
                <a:solidFill>
                  <a:schemeClr val="hlink"/>
                </a:solidFill>
                <a:hlinkClick r:id="rId3"/>
              </a:rPr>
              <a:t>https://www.tableau.com/2022-1-features#item-89136</a:t>
            </a:r>
            <a:r>
              <a:rPr lang="en" dirty="0">
                <a:solidFill>
                  <a:schemeClr val="dk1"/>
                </a:solidFill>
              </a:rPr>
              <a:t> </a:t>
            </a:r>
            <a:endParaRPr dirty="0">
              <a:solidFill>
                <a:schemeClr val="dk1"/>
              </a:solidFill>
            </a:endParaRPr>
          </a:p>
          <a:p>
            <a:pPr marL="0" lvl="0" indent="0" algn="l" rtl="0">
              <a:spcBef>
                <a:spcPts val="0"/>
              </a:spcBef>
              <a:spcAft>
                <a:spcPts val="0"/>
              </a:spcAft>
              <a:buClr>
                <a:schemeClr val="dk1"/>
              </a:buClr>
              <a:buSzPts val="1100"/>
              <a:buFont typeface="Arial"/>
              <a:buNone/>
            </a:pPr>
            <a:r>
              <a:rPr lang="en" u="sng" dirty="0">
                <a:solidFill>
                  <a:schemeClr val="hlink"/>
                </a:solidFill>
                <a:hlinkClick r:id="rId4"/>
              </a:rPr>
              <a:t>https://help.tableau.com/current/pro/desktop/en-us/wbo_overview.htm</a:t>
            </a:r>
            <a:r>
              <a:rPr lang="en" dirty="0">
                <a:solidFill>
                  <a:schemeClr val="dk1"/>
                </a:solidFill>
              </a:rPr>
              <a:t> </a:t>
            </a: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Designing Efficient Workbooks whitepaper: </a:t>
            </a:r>
            <a:r>
              <a:rPr lang="en" u="sng" dirty="0">
                <a:solidFill>
                  <a:schemeClr val="hlink"/>
                </a:solidFill>
                <a:hlinkClick r:id="rId5"/>
              </a:rPr>
              <a:t>https://www.tableau.com/learn/whitepapers/designing-efficient-workbooks</a:t>
            </a:r>
            <a:r>
              <a:rPr lang="en" dirty="0">
                <a:solidFill>
                  <a:schemeClr val="dk1"/>
                </a:solidFill>
              </a:rPr>
              <a:t> </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Tableau performance is complicated. There are lots of small and big changes you can make to make your dashboards load faster, make interactions work better, and even have extracts refresh more quickly. Unfortunately, there are a lot of factors. Last Fall, Tableau and InterWorks published an 80+ page revision of their Efficient Dashboards whitepaper. Yeah, 80+ pages. Raise your hand if you’ve read it.</a:t>
            </a:r>
            <a:endParaRPr dirty="0">
              <a:solidFill>
                <a:schemeClr val="dk1"/>
              </a:solidFill>
            </a:endParaRPr>
          </a:p>
          <a:p>
            <a:pPr marL="0" lvl="0" indent="0" algn="l" rtl="0">
              <a:spcBef>
                <a:spcPts val="0"/>
              </a:spcBef>
              <a:spcAft>
                <a:spcPts val="0"/>
              </a:spcAft>
              <a:buClr>
                <a:schemeClr val="dk1"/>
              </a:buClr>
              <a:buSzPts val="1100"/>
              <a:buFont typeface="Arial"/>
              <a:buNone/>
            </a:pPr>
            <a:endParaRPr dirty="0">
              <a:solidFill>
                <a:schemeClr val="dk1"/>
              </a:solidFill>
            </a:endParaRPr>
          </a:p>
          <a:p>
            <a:pPr marL="0" lvl="0" indent="0" algn="l" rtl="0">
              <a:spcBef>
                <a:spcPts val="0"/>
              </a:spcBef>
              <a:spcAft>
                <a:spcPts val="0"/>
              </a:spcAft>
              <a:buClr>
                <a:schemeClr val="dk1"/>
              </a:buClr>
              <a:buSzPts val="1100"/>
              <a:buFont typeface="Arial"/>
              <a:buNone/>
            </a:pPr>
            <a:r>
              <a:rPr lang="en" dirty="0">
                <a:solidFill>
                  <a:schemeClr val="dk1"/>
                </a:solidFill>
              </a:rPr>
              <a:t>How the heck are you supposed to keep all 80 pages of tips, tricks, and other random details in mind every time you build or publish a dashboard? Well, the Workbook Optimizer actually does it for you. It analyzes your workbook and identifies changes you can make to improve the performance of your dashboard. You can scroll through the recommendations, and decide what to change and what to ignore, and after making changes, re-run it to see if your changes introduced new or different issues.</a:t>
            </a:r>
            <a:endParaRPr dirty="0">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867725f257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2867725f257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View Acceleration</a:t>
            </a:r>
            <a:endParaRPr dirty="0">
              <a:solidFill>
                <a:schemeClr val="dk1"/>
              </a:solidFill>
            </a:endParaRPr>
          </a:p>
          <a:p>
            <a:pPr marL="0" lvl="0" indent="0" algn="l" rtl="0">
              <a:spcBef>
                <a:spcPts val="0"/>
              </a:spcBef>
              <a:spcAft>
                <a:spcPts val="0"/>
              </a:spcAft>
              <a:buClr>
                <a:schemeClr val="dk1"/>
              </a:buClr>
              <a:buSzPts val="1100"/>
              <a:buFont typeface="Arial"/>
              <a:buNone/>
            </a:pPr>
            <a:r>
              <a:rPr lang="en" u="sng" dirty="0">
                <a:solidFill>
                  <a:schemeClr val="hlink"/>
                </a:solidFill>
                <a:hlinkClick r:id="rId3"/>
              </a:rPr>
              <a:t>https://www.tableau.com/2022-1-features#item-89158</a:t>
            </a:r>
            <a:r>
              <a:rPr lang="en" dirty="0">
                <a:solidFill>
                  <a:schemeClr val="dk1"/>
                </a:solidFill>
              </a:rPr>
              <a:t> </a:t>
            </a:r>
            <a:endParaRPr dirty="0">
              <a:solidFill>
                <a:schemeClr val="dk1"/>
              </a:solidFill>
            </a:endParaRPr>
          </a:p>
          <a:p>
            <a:pPr marL="0" lvl="0" indent="0" algn="l" rtl="0">
              <a:spcBef>
                <a:spcPts val="0"/>
              </a:spcBef>
              <a:spcAft>
                <a:spcPts val="0"/>
              </a:spcAft>
              <a:buClr>
                <a:schemeClr val="dk1"/>
              </a:buClr>
              <a:buSzPts val="1100"/>
              <a:buFont typeface="Arial"/>
              <a:buNone/>
            </a:pPr>
            <a:r>
              <a:rPr lang="en" u="sng" dirty="0">
                <a:solidFill>
                  <a:schemeClr val="hlink"/>
                </a:solidFill>
                <a:hlinkClick r:id="rId4"/>
              </a:rPr>
              <a:t>https://help.tableau.com/current/server-linux/en-us/data_acceleration.htm</a:t>
            </a:r>
            <a:r>
              <a:rPr lang="en" dirty="0">
                <a:solidFill>
                  <a:schemeClr val="dk1"/>
                </a:solidFill>
              </a:rPr>
              <a:t> </a:t>
            </a:r>
            <a:endParaRPr dirty="0">
              <a:solidFill>
                <a:schemeClr val="dk1"/>
              </a:solidFill>
            </a:endParaRPr>
          </a:p>
          <a:p>
            <a:pPr marL="0" lvl="0" indent="0" algn="l" rtl="0">
              <a:spcBef>
                <a:spcPts val="0"/>
              </a:spcBef>
              <a:spcAft>
                <a:spcPts val="0"/>
              </a:spcAft>
              <a:buNone/>
            </a:pPr>
            <a:r>
              <a:rPr lang="en" u="sng" dirty="0">
                <a:solidFill>
                  <a:schemeClr val="hlink"/>
                </a:solidFill>
                <a:hlinkClick r:id="rId5"/>
              </a:rPr>
              <a:t>https://help.tableau.com/current/server-linux/en-us/perf_troubleshooting.htm</a:t>
            </a:r>
            <a:r>
              <a:rPr lang="en" dirty="0">
                <a:solidFill>
                  <a:schemeClr val="dk1"/>
                </a:solidFill>
              </a:rPr>
              <a:t> </a:t>
            </a:r>
            <a:endParaRPr dirty="0">
              <a:solidFill>
                <a:schemeClr val="dk1"/>
              </a:solidFill>
            </a:endParaRPr>
          </a:p>
          <a:p>
            <a:pPr marL="0" lvl="0" indent="0" algn="l" rtl="0">
              <a:spcBef>
                <a:spcPts val="0"/>
              </a:spcBef>
              <a:spcAft>
                <a:spcPts val="0"/>
              </a:spcAft>
              <a:buNone/>
            </a:pPr>
            <a:endParaRPr dirty="0"/>
          </a:p>
          <a:p>
            <a:pPr marL="0" lvl="0" indent="0" algn="l" rtl="0">
              <a:spcBef>
                <a:spcPts val="0"/>
              </a:spcBef>
              <a:spcAft>
                <a:spcPts val="0"/>
              </a:spcAft>
              <a:buNone/>
            </a:pPr>
            <a:r>
              <a:rPr lang="en" dirty="0"/>
              <a:t>Simply put, some views are slow. In reality, you ought to use the workbook optimizer and do some performance checks before you publish something that’s slow as molasses. But if you don’t, or even if you do and a high priority workbook is still slow as molasses, you can accelerate the view so that it loads more quickly.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There are a whole slew of caveats:</a:t>
            </a:r>
            <a:endParaRPr dirty="0"/>
          </a:p>
          <a:p>
            <a:pPr marL="457200" lvl="0" indent="-298450" algn="l" rtl="0">
              <a:spcBef>
                <a:spcPts val="0"/>
              </a:spcBef>
              <a:spcAft>
                <a:spcPts val="0"/>
              </a:spcAft>
              <a:buClr>
                <a:schemeClr val="dk1"/>
              </a:buClr>
              <a:buSzPts val="1100"/>
              <a:buChar char="-"/>
            </a:pPr>
            <a:r>
              <a:rPr lang="en" dirty="0">
                <a:solidFill>
                  <a:schemeClr val="dk1"/>
                </a:solidFill>
              </a:rPr>
              <a:t>View Acceleration reduces the time it takes to execute queries of a view. If executing queries isn’t the bottleneck, something you can check with performance recordings, then accelerating the views isn’t going to have much of an impact.</a:t>
            </a:r>
            <a:endParaRPr dirty="0">
              <a:solidFill>
                <a:schemeClr val="dk1"/>
              </a:solidFill>
            </a:endParaRPr>
          </a:p>
          <a:p>
            <a:pPr marL="457200" lvl="0" indent="-298450" algn="l" rtl="0">
              <a:spcBef>
                <a:spcPts val="0"/>
              </a:spcBef>
              <a:spcAft>
                <a:spcPts val="0"/>
              </a:spcAft>
              <a:buClr>
                <a:schemeClr val="dk1"/>
              </a:buClr>
              <a:buSzPts val="1100"/>
              <a:buChar char="-"/>
            </a:pPr>
            <a:r>
              <a:rPr lang="en" dirty="0">
                <a:solidFill>
                  <a:schemeClr val="dk1"/>
                </a:solidFill>
              </a:rPr>
              <a:t>It will impact other things on the server because it uses server resources.</a:t>
            </a:r>
            <a:endParaRPr dirty="0">
              <a:solidFill>
                <a:schemeClr val="dk1"/>
              </a:solidFill>
            </a:endParaRPr>
          </a:p>
          <a:p>
            <a:pPr marL="457200" lvl="0" indent="-298450" algn="l" rtl="0">
              <a:spcBef>
                <a:spcPts val="0"/>
              </a:spcBef>
              <a:spcAft>
                <a:spcPts val="0"/>
              </a:spcAft>
              <a:buSzPts val="1100"/>
              <a:buChar char="-"/>
            </a:pPr>
            <a:r>
              <a:rPr lang="en" dirty="0"/>
              <a:t>You can only accelerate a fixed number of views on your site. This limit can be adjusted by asking IS&amp;T, but if you accelerate everything, you’ve accelerated nothing, so keep that in mind.</a:t>
            </a:r>
            <a:endParaRPr dirty="0"/>
          </a:p>
          <a:p>
            <a:pPr marL="457200" lvl="0" indent="-298450" algn="l" rtl="0">
              <a:spcBef>
                <a:spcPts val="0"/>
              </a:spcBef>
              <a:spcAft>
                <a:spcPts val="0"/>
              </a:spcAft>
              <a:buSzPts val="1100"/>
              <a:buChar char="-"/>
            </a:pPr>
            <a:r>
              <a:rPr lang="en" dirty="0"/>
              <a:t>if you’re not a workbook owner or site admin, you can only recommend a view be accelerated. From what I’ve read, workbook owners/site admins only get notified when they open the view or for site admins, if they go to a specific spot on the server, so the recommendation process appears to leave something to desire.</a:t>
            </a:r>
            <a:endParaRPr dirty="0"/>
          </a:p>
          <a:p>
            <a:pPr marL="457200" lvl="0" indent="-298450" algn="l" rtl="0">
              <a:spcBef>
                <a:spcPts val="0"/>
              </a:spcBef>
              <a:spcAft>
                <a:spcPts val="0"/>
              </a:spcAft>
              <a:buSzPts val="1100"/>
              <a:buChar char="-"/>
            </a:pPr>
            <a:r>
              <a:rPr lang="en" dirty="0"/>
              <a:t>It only works with embedded credentials.</a:t>
            </a:r>
            <a:endParaRPr dirty="0"/>
          </a:p>
          <a:p>
            <a:pPr marL="457200" lvl="0" indent="-298450" algn="l" rtl="0">
              <a:spcBef>
                <a:spcPts val="0"/>
              </a:spcBef>
              <a:spcAft>
                <a:spcPts val="0"/>
              </a:spcAft>
              <a:buSzPts val="1100"/>
              <a:buChar char="-"/>
            </a:pPr>
            <a:r>
              <a:rPr lang="en" dirty="0"/>
              <a:t>It doesn’t work with user filter, so if you’re applying row-level security, forget about it.</a:t>
            </a:r>
            <a:endParaRPr dirty="0"/>
          </a:p>
          <a:p>
            <a:pPr marL="457200" lvl="0" indent="-298450" algn="l" rtl="0">
              <a:spcBef>
                <a:spcPts val="0"/>
              </a:spcBef>
              <a:spcAft>
                <a:spcPts val="0"/>
              </a:spcAft>
              <a:buSzPts val="1100"/>
              <a:buChar char="-"/>
            </a:pPr>
            <a:r>
              <a:rPr lang="en" dirty="0"/>
              <a:t>Probably more that I’m forgetting.</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The real answer is </a:t>
            </a:r>
            <a:r>
              <a:rPr lang="en" dirty="0">
                <a:solidFill>
                  <a:schemeClr val="dk1"/>
                </a:solidFill>
              </a:rPr>
              <a:t>work with your local database folks to build better queries; </a:t>
            </a:r>
            <a:r>
              <a:rPr lang="en" dirty="0"/>
              <a:t>use the Workbook Optimizer to fix your workbooks; review what you really need on your dashboard; and if all that fails, then view acceleration may be an option.</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2867725f257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2867725f257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867725f257_0_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867725f257_0_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New Search Experience</a:t>
            </a:r>
            <a:endParaRPr dirty="0"/>
          </a:p>
          <a:p>
            <a:pPr marL="0" lvl="0" indent="0" algn="l" rtl="0">
              <a:spcBef>
                <a:spcPts val="0"/>
              </a:spcBef>
              <a:spcAft>
                <a:spcPts val="0"/>
              </a:spcAft>
              <a:buNone/>
            </a:pPr>
            <a:r>
              <a:rPr lang="en" u="sng" dirty="0">
                <a:solidFill>
                  <a:schemeClr val="hlink"/>
                </a:solidFill>
                <a:hlinkClick r:id="rId3"/>
              </a:rPr>
              <a:t>https://www.tableau.com/2022-1-features#item-89157</a:t>
            </a:r>
            <a:r>
              <a:rPr lang="en" dirty="0"/>
              <a:t> </a:t>
            </a:r>
          </a:p>
          <a:p>
            <a:pPr marL="0" lvl="0" indent="0" algn="l" rtl="0">
              <a:spcBef>
                <a:spcPts val="0"/>
              </a:spcBef>
              <a:spcAft>
                <a:spcPts val="0"/>
              </a:spcAft>
              <a:buNone/>
            </a:pPr>
            <a:endParaRPr lang="en"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 new search factors in text relevance, popularity, and recency into results rankings; corrects for typos; all content types (views, workbooks, metrics, lenses, data sources) on single landing page - scroll instead of tabs</a:t>
            </a:r>
          </a:p>
          <a:p>
            <a:pPr marL="0" lvl="0" indent="0" algn="l" rtl="0">
              <a:spcBef>
                <a:spcPts val="0"/>
              </a:spcBef>
              <a:spcAft>
                <a:spcPts val="0"/>
              </a:spcAft>
              <a:buNone/>
            </a:pPr>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2867725f257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2867725f257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solidFill>
                  <a:schemeClr val="dk1"/>
                </a:solidFill>
              </a:rPr>
              <a:t>New Viz Toolbar</a:t>
            </a:r>
            <a:endParaRPr dirty="0">
              <a:solidFill>
                <a:schemeClr val="dk1"/>
              </a:solidFill>
            </a:endParaRPr>
          </a:p>
          <a:p>
            <a:pPr marL="0" lvl="0" indent="0" algn="l" rtl="0">
              <a:spcBef>
                <a:spcPts val="0"/>
              </a:spcBef>
              <a:spcAft>
                <a:spcPts val="0"/>
              </a:spcAft>
              <a:buClr>
                <a:schemeClr val="dk1"/>
              </a:buClr>
              <a:buSzPts val="1100"/>
              <a:buFont typeface="Arial"/>
              <a:buNone/>
            </a:pPr>
            <a:r>
              <a:rPr lang="en" u="sng" dirty="0">
                <a:solidFill>
                  <a:schemeClr val="hlink"/>
                </a:solidFill>
                <a:hlinkClick r:id="rId3"/>
              </a:rPr>
              <a:t>https://www.tableau.com/2022-1-features#item-89154</a:t>
            </a:r>
            <a:r>
              <a:rPr lang="en" dirty="0">
                <a:solidFill>
                  <a:schemeClr val="dk1"/>
                </a:solidFill>
              </a:rPr>
              <a:t> </a:t>
            </a:r>
            <a:endParaRPr dirty="0">
              <a:solidFill>
                <a:schemeClr val="dk1"/>
              </a:solidFill>
            </a:endParaRP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solidFill>
                  <a:schemeClr val="dk1"/>
                </a:solidFill>
              </a:rPr>
              <a:t>Tableau reworked the toolbars to be a little less crowded; grouped icons by function, e.g., modifying content on the left, collaboration tools on the right, hoping this will be scalable going forward. In interim, probably a minor pain point for users as is usually the case for any nav change. What’s available to you will vary with access level/where you are (e.g., no Share options if you’re in your personal space).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2867725f257_0_1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2867725f257_0_1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Embedding Playground</a:t>
            </a:r>
            <a:br>
              <a:rPr lang="en" dirty="0"/>
            </a:br>
            <a:r>
              <a:rPr lang="en" u="sng" dirty="0">
                <a:solidFill>
                  <a:schemeClr val="hlink"/>
                </a:solidFill>
                <a:hlinkClick r:id="rId3"/>
              </a:rPr>
              <a:t>https://developer.salesforce.com/tools/tableau/embedding-playground</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This feature h</a:t>
            </a:r>
            <a:r>
              <a:rPr lang="en" dirty="0"/>
              <a:t>elps create exportable code to embed interactive vizzes into your website/application - key for non-developers, can add prepackaged modules (including interactive filters, context menus, etc), more of a drag &amp; drop approach. For those already comfortable, can also test custom code.</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2867725f257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2867725f257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28dd9f9061_7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128dd9f9061_7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Updates to release cadence: </a:t>
            </a:r>
            <a:r>
              <a:rPr lang="en" u="sng" dirty="0">
                <a:solidFill>
                  <a:schemeClr val="hlink"/>
                </a:solidFill>
                <a:hlinkClick r:id="rId3"/>
              </a:rPr>
              <a:t>https://www.tableau.com/blog/tableau-updates-product-release-cadence</a:t>
            </a:r>
            <a:endParaRPr dirty="0"/>
          </a:p>
          <a:p>
            <a:pPr marL="0" lvl="0" indent="0" algn="l" rtl="0">
              <a:spcBef>
                <a:spcPts val="0"/>
              </a:spcBef>
              <a:spcAft>
                <a:spcPts val="0"/>
              </a:spcAft>
              <a:buNone/>
            </a:pPr>
            <a:r>
              <a:rPr lang="en" dirty="0"/>
              <a:t>New features/all versions: </a:t>
            </a:r>
            <a:r>
              <a:rPr lang="en" u="sng" dirty="0">
                <a:solidFill>
                  <a:schemeClr val="hlink"/>
                </a:solidFill>
                <a:hlinkClick r:id="rId4"/>
              </a:rPr>
              <a:t>https://www.tableau.com/products/all-features</a:t>
            </a:r>
            <a:endParaRPr dirty="0"/>
          </a:p>
          <a:p>
            <a:pPr marL="0" lvl="0" indent="0" algn="l" rtl="0">
              <a:spcBef>
                <a:spcPts val="0"/>
              </a:spcBef>
              <a:spcAft>
                <a:spcPts val="0"/>
              </a:spcAft>
              <a:buNone/>
            </a:pPr>
            <a:r>
              <a:rPr lang="en" dirty="0"/>
              <a:t>Want something? Say something: </a:t>
            </a:r>
            <a:r>
              <a:rPr lang="en" u="sng" dirty="0">
                <a:solidFill>
                  <a:schemeClr val="hlink"/>
                </a:solidFill>
                <a:hlinkClick r:id="rId5"/>
              </a:rPr>
              <a:t>reporting-help@mit.edu</a:t>
            </a:r>
            <a:r>
              <a:rPr lang="en"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Before we leave the topic of the upgrade, we want to talk about what’s NOT in the upgrade. We’re upgrading to v2022.3, but v2023.3 is coming out soon. As we mentioned before, MIT will always be at least a major version behind. That’s nothing new.</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What’s changing in the future (and again), though, is Tableau’s release timing. They’re switching from updating from 4 releases a year to 3. This is in part to stay in line with Salesforce’s release cycle since Salesforce is the parent company of Tableau (and Slack, and Mulesoft, and probably a few others applications we use here at MIT).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Last time they changed release cadence, they started only updating Server twice a year. Now they’re going to move to server upgrades every other release. That’s because most organizations with Server only upgrade once a year. Those server upgrades are going to be once or twice a year. That means our upgrades at MIT may be less frequent or to less recent versions.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IS&amp;T will likely continue to upgrade annually, depending on their priorities and what MIT’s Tableau community needs. One key factor is that community need. There’s lots of cool features in the newest version of Tableau that we won’t be getting until next summer, or even later, if IS&amp;T doesn’t know we’d like the features.</a:t>
            </a:r>
            <a:endParaRPr dirty="0"/>
          </a:p>
          <a:p>
            <a:pPr marL="0" lvl="0" indent="0" algn="l" rtl="0">
              <a:spcBef>
                <a:spcPts val="0"/>
              </a:spcBef>
              <a:spcAft>
                <a:spcPts val="0"/>
              </a:spcAft>
              <a:buNone/>
            </a:pPr>
            <a:endParaRPr dirty="0"/>
          </a:p>
          <a:p>
            <a:pPr marL="0" lvl="0" indent="0" algn="l" rtl="0">
              <a:spcBef>
                <a:spcPts val="0"/>
              </a:spcBef>
              <a:spcAft>
                <a:spcPts val="0"/>
              </a:spcAft>
              <a:buClr>
                <a:schemeClr val="dk1"/>
              </a:buClr>
              <a:buSzPts val="1100"/>
              <a:buFont typeface="Arial"/>
              <a:buNone/>
            </a:pPr>
            <a:r>
              <a:rPr lang="en" dirty="0"/>
              <a:t>To take a line from the MBTA, want something? Say something. If there are features that you see in new releases, let IS&amp;T know by contacting </a:t>
            </a:r>
            <a:r>
              <a:rPr lang="en" u="sng" dirty="0">
                <a:solidFill>
                  <a:schemeClr val="hlink"/>
                </a:solidFill>
                <a:hlinkClick r:id="rId5"/>
              </a:rPr>
              <a:t>reporting-help@mit.edu</a:t>
            </a:r>
            <a:r>
              <a:rPr lang="en" dirty="0"/>
              <a:t>. Let them know what the feature is, what version it’s in, and how it’ll help you do your job better. That’s the best way for us as a community to advocate for more frequent Tableau Server (and therefore Desktop) upgrades.</a:t>
            </a: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g286b2e6bc2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2" name="Google Shape;362;g286b2e6bc2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ed3ce1246c_0_20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ed3ce1246c_0_20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fc012edb45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fc012edb45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14300" lvl="0" indent="0" algn="l" rtl="0">
              <a:spcBef>
                <a:spcPts val="0"/>
              </a:spcBef>
              <a:spcAft>
                <a:spcPts val="0"/>
              </a:spcAft>
              <a:buClr>
                <a:srgbClr val="222222"/>
              </a:buClr>
              <a:buSzPts val="1800"/>
              <a:buNone/>
            </a:pPr>
            <a:endParaRPr sz="18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g28a7ea8212a_3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4" name="Google Shape;374;g28a7ea8212a_3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Roshni</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Thanks to our Tableau Account Executive, Denise Youngberg for putting together this swag bag for us!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 here are the rules:</a:t>
            </a:r>
            <a:endParaRPr dirty="0"/>
          </a:p>
          <a:p>
            <a:pPr marL="457200" lvl="0" indent="-298450" algn="l" rtl="0">
              <a:spcBef>
                <a:spcPts val="0"/>
              </a:spcBef>
              <a:spcAft>
                <a:spcPts val="0"/>
              </a:spcAft>
              <a:buSzPts val="1100"/>
              <a:buChar char="●"/>
            </a:pPr>
            <a:r>
              <a:rPr lang="en" dirty="0"/>
              <a:t>you have to be an MIT employee, student, or temp/contractor (not sure if we'll get any randos)</a:t>
            </a:r>
            <a:endParaRPr dirty="0"/>
          </a:p>
          <a:p>
            <a:pPr marL="914400" lvl="1" indent="-298450" algn="l" rtl="0">
              <a:spcBef>
                <a:spcPts val="0"/>
              </a:spcBef>
              <a:spcAft>
                <a:spcPts val="0"/>
              </a:spcAft>
              <a:buSzPts val="1100"/>
              <a:buChar char="○"/>
            </a:pPr>
            <a:r>
              <a:rPr lang="en" dirty="0"/>
              <a:t>mit tug leads aren't eligible</a:t>
            </a:r>
            <a:endParaRPr dirty="0"/>
          </a:p>
          <a:p>
            <a:pPr marL="457200" lvl="0" indent="-298450" algn="l" rtl="0">
              <a:spcBef>
                <a:spcPts val="0"/>
              </a:spcBef>
              <a:spcAft>
                <a:spcPts val="0"/>
              </a:spcAft>
              <a:buSzPts val="1100"/>
              <a:buChar char="●"/>
            </a:pPr>
            <a:r>
              <a:rPr lang="en" dirty="0"/>
              <a:t>you have to here when we draw to get a prize</a:t>
            </a:r>
            <a:endParaRPr dirty="0"/>
          </a:p>
          <a:p>
            <a:pPr marL="914400" lvl="1" indent="-298450" algn="l" rtl="0">
              <a:spcBef>
                <a:spcPts val="0"/>
              </a:spcBef>
              <a:spcAft>
                <a:spcPts val="0"/>
              </a:spcAft>
              <a:buSzPts val="1100"/>
              <a:buChar char="○"/>
            </a:pPr>
            <a:r>
              <a:rPr lang="en" dirty="0"/>
              <a:t>If we pick your name and you’re not here, we’ll draw again until we get someone who IS in the room</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ed3ce1246c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ed3ce1246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ed3ce1246c_0_20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ed3ce1246c_0_20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88eb2a32d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288eb2a32d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28a7ea8212a_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28a7ea8212a_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867725f257_0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867725f257_0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Bryan Murray has been at IS&amp;T for 18 years, and has spent the past six on the Software Asset Management Team, which is responsible for the compliance, purchase, renewal and distribution of  the software licenses available to all of MIT.  Bryan’s would have been here to talk about some of the recent Tableau licensing changes, </a:t>
            </a:r>
            <a:r>
              <a:rPr lang="en-US" dirty="0"/>
              <a:t>but he’s under the weather</a:t>
            </a:r>
            <a:r>
              <a:rPr lang="en" dirty="0"/>
              <a:t>, and what it means for you as an MIT Tableau user.</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We were in the process of renewing when Tableau changed their licensing.</a:t>
            </a:r>
            <a:endParaRPr dirty="0"/>
          </a:p>
          <a:p>
            <a:pPr marL="0" lvl="0" indent="0" algn="l" rtl="0">
              <a:spcBef>
                <a:spcPts val="0"/>
              </a:spcBef>
              <a:spcAft>
                <a:spcPts val="0"/>
              </a:spcAft>
              <a:buNone/>
            </a:pPr>
            <a:r>
              <a:rPr lang="en" dirty="0"/>
              <a:t>We had to start over (which is why it took so long to renew).</a:t>
            </a:r>
            <a:endParaRPr dirty="0"/>
          </a:p>
          <a:p>
            <a:pPr marL="0" lvl="0" indent="0" algn="l" rtl="0">
              <a:spcBef>
                <a:spcPts val="0"/>
              </a:spcBef>
              <a:spcAft>
                <a:spcPts val="0"/>
              </a:spcAft>
              <a:buClr>
                <a:schemeClr val="dk1"/>
              </a:buClr>
              <a:buSzPts val="1100"/>
              <a:buFont typeface="Arial"/>
              <a:buNone/>
            </a:pPr>
            <a:r>
              <a:rPr lang="en" dirty="0"/>
              <a:t>It was a slog, but we're good for 3 years. Thanks, software asset management team!</a:t>
            </a:r>
            <a:endParaRPr dirty="0"/>
          </a:p>
          <a:p>
            <a:pPr marL="0" lvl="0" indent="0" algn="l" rtl="0">
              <a:spcBef>
                <a:spcPts val="0"/>
              </a:spcBef>
              <a:spcAft>
                <a:spcPts val="0"/>
              </a:spcAft>
              <a:buClr>
                <a:schemeClr val="dk1"/>
              </a:buClr>
              <a:buSzPts val="1100"/>
              <a:buFont typeface="Arial"/>
              <a:buNone/>
            </a:pPr>
            <a:r>
              <a:rPr lang="en" dirty="0"/>
              <a:t>If you have questions, contact software-distribution@mit.edu!</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dirty="0"/>
              <a:t>So what does this really mean?</a:t>
            </a:r>
            <a:endParaRPr dirty="0"/>
          </a:p>
          <a:p>
            <a:pPr marL="457200" lvl="0" indent="-298450" algn="l" rtl="0">
              <a:spcBef>
                <a:spcPts val="0"/>
              </a:spcBef>
              <a:spcAft>
                <a:spcPts val="0"/>
              </a:spcAft>
              <a:buSzPts val="1100"/>
              <a:buAutoNum type="arabicPeriod"/>
            </a:pPr>
            <a:r>
              <a:rPr lang="en" dirty="0"/>
              <a:t>Desktop licenses are out!</a:t>
            </a:r>
            <a:endParaRPr dirty="0"/>
          </a:p>
          <a:p>
            <a:pPr marL="457200" lvl="0" indent="-298450" algn="l" rtl="0">
              <a:spcBef>
                <a:spcPts val="0"/>
              </a:spcBef>
              <a:spcAft>
                <a:spcPts val="0"/>
              </a:spcAft>
              <a:buSzPts val="1100"/>
              <a:buAutoNum type="arabicPeriod"/>
            </a:pPr>
            <a:r>
              <a:rPr lang="en" dirty="0"/>
              <a:t>Creator licenses are in!</a:t>
            </a:r>
            <a:endParaRPr dirty="0"/>
          </a:p>
          <a:p>
            <a:pPr marL="457200" lvl="0" indent="-298450" algn="l" rtl="0">
              <a:spcBef>
                <a:spcPts val="0"/>
              </a:spcBef>
              <a:spcAft>
                <a:spcPts val="0"/>
              </a:spcAft>
              <a:buSzPts val="1100"/>
              <a:buAutoNum type="arabicPeriod"/>
            </a:pPr>
            <a:r>
              <a:rPr lang="en" dirty="0"/>
              <a:t>There’s a new way to activate your Tableau license: DEMO</a:t>
            </a:r>
            <a:endParaRPr dirty="0"/>
          </a:p>
          <a:p>
            <a:pPr marL="914400" lvl="1" indent="-298450" algn="l" rtl="0">
              <a:spcBef>
                <a:spcPts val="0"/>
              </a:spcBef>
              <a:spcAft>
                <a:spcPts val="0"/>
              </a:spcAft>
              <a:buSzPts val="1100"/>
              <a:buAutoNum type="alphaLcPeriod"/>
            </a:pPr>
            <a:r>
              <a:rPr lang="en" dirty="0"/>
              <a:t>And also deactivate your desktop license</a:t>
            </a:r>
            <a:endParaRPr dirty="0"/>
          </a:p>
          <a:p>
            <a:pPr marL="457200" lvl="0" indent="-298450" algn="l" rtl="0">
              <a:spcBef>
                <a:spcPts val="0"/>
              </a:spcBef>
              <a:spcAft>
                <a:spcPts val="0"/>
              </a:spcAft>
              <a:buSzPts val="1100"/>
              <a:buAutoNum type="arabicPeriod"/>
            </a:pPr>
            <a:r>
              <a:rPr lang="en" dirty="0"/>
              <a:t>What’s in the Creator license? All the cool things you previously did in Desktop + TABLEAU PREP! What is Tableau Prep?</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867725f257_0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867725f257_0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dirty="0">
                <a:solidFill>
                  <a:schemeClr val="dk1"/>
                </a:solidFill>
              </a:rPr>
              <a:t>Terry McNatt has been at MIT Medical for 20 plus years first consulting and now 13 years as an employee.  He is currently a Senior Programmer/Analyst on the MIT Medical Healthcare Informatics team, which handles reporting, dashboards and 3</a:t>
            </a:r>
            <a:r>
              <a:rPr lang="en" baseline="30000" dirty="0">
                <a:solidFill>
                  <a:schemeClr val="dk1"/>
                </a:solidFill>
              </a:rPr>
              <a:t>rd</a:t>
            </a:r>
            <a:r>
              <a:rPr lang="en" dirty="0">
                <a:solidFill>
                  <a:schemeClr val="dk1"/>
                </a:solidFill>
              </a:rPr>
              <a:t> party software integration. MIT Medical has been using Tableau Prep for around 3 years, which means they’re the resident experts here at MIT. Terry’s here to show us a little of what Tableau Prep can do, so that you can mentally start prepping how to tackle your own data cleaning projects.</a:t>
            </a:r>
            <a:endParaRPr dirty="0">
              <a:solidFill>
                <a:schemeClr val="dk1"/>
              </a:solidFill>
            </a:endParaRPr>
          </a:p>
          <a:p>
            <a:pPr marL="0" lvl="0" indent="0" algn="l" rtl="0">
              <a:spcBef>
                <a:spcPts val="120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s://forms.gle/ZBrupgESHXXMeEPB8"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sp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419100" algn="ctr">
              <a:spcBef>
                <a:spcPts val="0"/>
              </a:spcBef>
              <a:spcAft>
                <a:spcPts val="0"/>
              </a:spcAft>
              <a:buSzPts val="3000"/>
              <a:buChar char="●"/>
              <a:defRPr/>
            </a:lvl1pPr>
            <a:lvl2pPr marL="914400" lvl="1" indent="-381000" algn="ctr">
              <a:spcBef>
                <a:spcPts val="0"/>
              </a:spcBef>
              <a:spcAft>
                <a:spcPts val="0"/>
              </a:spcAft>
              <a:buSzPts val="2400"/>
              <a:buChar char="○"/>
              <a:defRPr/>
            </a:lvl2pPr>
            <a:lvl3pPr marL="1371600" lvl="2" indent="-342900" algn="ctr">
              <a:spcBef>
                <a:spcPts val="0"/>
              </a:spcBef>
              <a:spcAft>
                <a:spcPts val="0"/>
              </a:spcAft>
              <a:buSzPts val="1800"/>
              <a:buChar char="■"/>
              <a:defRPr/>
            </a:lvl3pPr>
            <a:lvl4pPr marL="1828800" lvl="3" indent="-342900" algn="ctr">
              <a:spcBef>
                <a:spcPts val="0"/>
              </a:spcBef>
              <a:spcAft>
                <a:spcPts val="0"/>
              </a:spcAft>
              <a:buSzPts val="1800"/>
              <a:buChar char="●"/>
              <a:defRPr/>
            </a:lvl4pPr>
            <a:lvl5pPr marL="2286000" lvl="4" indent="-342900" algn="ctr">
              <a:spcBef>
                <a:spcPts val="0"/>
              </a:spcBef>
              <a:spcAft>
                <a:spcPts val="0"/>
              </a:spcAft>
              <a:buSzPts val="1800"/>
              <a:buChar char="○"/>
              <a:defRPr/>
            </a:lvl5pPr>
            <a:lvl6pPr marL="2743200" lvl="5" indent="-342900" algn="ctr">
              <a:spcBef>
                <a:spcPts val="0"/>
              </a:spcBef>
              <a:spcAft>
                <a:spcPts val="0"/>
              </a:spcAft>
              <a:buSzPts val="1800"/>
              <a:buChar char="■"/>
              <a:defRPr/>
            </a:lvl6pPr>
            <a:lvl7pPr marL="3200400" lvl="6" indent="-342900" algn="ctr">
              <a:spcBef>
                <a:spcPts val="0"/>
              </a:spcBef>
              <a:spcAft>
                <a:spcPts val="0"/>
              </a:spcAft>
              <a:buSzPts val="1800"/>
              <a:buChar char="●"/>
              <a:defRPr/>
            </a:lvl7pPr>
            <a:lvl8pPr marL="3657600" lvl="7" indent="-342900" algn="ctr">
              <a:spcBef>
                <a:spcPts val="0"/>
              </a:spcBef>
              <a:spcAft>
                <a:spcPts val="0"/>
              </a:spcAft>
              <a:buSzPts val="1800"/>
              <a:buChar char="○"/>
              <a:defRPr/>
            </a:lvl8pPr>
            <a:lvl9pPr marL="4114800" lvl="8" indent="-342900" algn="ctr">
              <a:spcBef>
                <a:spcPts val="0"/>
              </a:spcBef>
              <a:spcAft>
                <a:spcPts val="0"/>
              </a:spcAft>
              <a:buSzPts val="18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losing - standard">
  <p:cSld name="TITLE_AND_TWO_COLUMNS_1_1">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1303800" y="598575"/>
            <a:ext cx="7030500" cy="758700"/>
          </a:xfrm>
          <a:prstGeom prst="rect">
            <a:avLst/>
          </a:prstGeom>
        </p:spPr>
        <p:txBody>
          <a:bodyPr spcFirstLastPara="1" wrap="square" lIns="91425" tIns="91425" rIns="91425" bIns="91425" anchor="t" anchorCtr="0">
            <a:spAutoFit/>
          </a:bodyPr>
          <a:lstStyle>
            <a:lvl1pPr lvl="0" rtl="0">
              <a:spcBef>
                <a:spcPts val="0"/>
              </a:spcBef>
              <a:spcAft>
                <a:spcPts val="0"/>
              </a:spcAft>
              <a:buSzPts val="36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1758836" y="1636782"/>
            <a:ext cx="6575400" cy="400200"/>
          </a:xfrm>
          <a:prstGeom prst="rect">
            <a:avLst/>
          </a:prstGeom>
        </p:spPr>
        <p:txBody>
          <a:bodyPr spcFirstLastPara="1" wrap="square" lIns="91425" tIns="91425" rIns="91425" bIns="91425" anchor="t" anchorCtr="0">
            <a:normAutofit/>
          </a:bodyPr>
          <a:lstStyle>
            <a:lvl1pPr marL="457200" lvl="0" indent="-419100" rtl="0">
              <a:spcBef>
                <a:spcPts val="0"/>
              </a:spcBef>
              <a:spcAft>
                <a:spcPts val="0"/>
              </a:spcAft>
              <a:buSzPts val="3000"/>
              <a:buChar char="●"/>
              <a:defRPr/>
            </a:lvl1pPr>
            <a:lvl2pPr marL="914400" lvl="1" indent="-381000" rtl="0">
              <a:spcBef>
                <a:spcPts val="0"/>
              </a:spcBef>
              <a:spcAft>
                <a:spcPts val="0"/>
              </a:spcAft>
              <a:buSzPts val="24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53" name="Google Shape;53;p13"/>
          <p:cNvSpPr txBox="1">
            <a:spLocks noGrp="1"/>
          </p:cNvSpPr>
          <p:nvPr>
            <p:ph type="sldNum" idx="12"/>
          </p:nvPr>
        </p:nvSpPr>
        <p:spPr>
          <a:xfrm>
            <a:off x="8451046" y="4736976"/>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13"/>
          <p:cNvSpPr txBox="1"/>
          <p:nvPr/>
        </p:nvSpPr>
        <p:spPr>
          <a:xfrm>
            <a:off x="1168075" y="4065970"/>
            <a:ext cx="7166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Nunito"/>
                <a:ea typeface="Nunito"/>
                <a:cs typeface="Nunito"/>
                <a:sym typeface="Nunito"/>
              </a:rPr>
              <a:t>Want to present?</a:t>
            </a:r>
            <a:endParaRPr>
              <a:latin typeface="Nunito"/>
              <a:ea typeface="Nunito"/>
              <a:cs typeface="Nunito"/>
              <a:sym typeface="Nunito"/>
            </a:endParaRPr>
          </a:p>
        </p:txBody>
      </p:sp>
      <p:grpSp>
        <p:nvGrpSpPr>
          <p:cNvPr id="55" name="Google Shape;55;p13"/>
          <p:cNvGrpSpPr/>
          <p:nvPr/>
        </p:nvGrpSpPr>
        <p:grpSpPr>
          <a:xfrm>
            <a:off x="625966" y="299388"/>
            <a:ext cx="999300" cy="999300"/>
            <a:chOff x="625966" y="299388"/>
            <a:chExt cx="999300" cy="999300"/>
          </a:xfrm>
        </p:grpSpPr>
        <p:sp>
          <p:nvSpPr>
            <p:cNvPr id="56" name="Google Shape;56;p13"/>
            <p:cNvSpPr/>
            <p:nvPr/>
          </p:nvSpPr>
          <p:spPr>
            <a:xfrm rot="-5400000">
              <a:off x="625966" y="299388"/>
              <a:ext cx="999300" cy="999300"/>
            </a:xfrm>
            <a:prstGeom prst="pie">
              <a:avLst>
                <a:gd name="adj1" fmla="val 10792838"/>
                <a:gd name="adj2" fmla="val 162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rot="-5400000">
              <a:off x="828601" y="502048"/>
              <a:ext cx="594000" cy="594000"/>
            </a:xfrm>
            <a:prstGeom prst="pie">
              <a:avLst>
                <a:gd name="adj1" fmla="val 10792838"/>
                <a:gd name="adj2" fmla="val 162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8" name="Google Shape;58;p13"/>
          <p:cNvSpPr>
            <a:spLocks noGrp="1"/>
          </p:cNvSpPr>
          <p:nvPr>
            <p:ph type="pic" idx="2"/>
          </p:nvPr>
        </p:nvSpPr>
        <p:spPr>
          <a:xfrm>
            <a:off x="386608" y="1389902"/>
            <a:ext cx="740700" cy="740700"/>
          </a:xfrm>
          <a:prstGeom prst="rect">
            <a:avLst/>
          </a:prstGeom>
          <a:noFill/>
          <a:ln>
            <a:noFill/>
          </a:ln>
        </p:spPr>
      </p:sp>
      <p:sp>
        <p:nvSpPr>
          <p:cNvPr id="59" name="Google Shape;59;p13"/>
          <p:cNvSpPr>
            <a:spLocks noGrp="1"/>
          </p:cNvSpPr>
          <p:nvPr>
            <p:ph type="pic" idx="3"/>
          </p:nvPr>
        </p:nvSpPr>
        <p:spPr>
          <a:xfrm>
            <a:off x="386608" y="2180799"/>
            <a:ext cx="740700" cy="740700"/>
          </a:xfrm>
          <a:prstGeom prst="rect">
            <a:avLst/>
          </a:prstGeom>
          <a:noFill/>
          <a:ln>
            <a:noFill/>
          </a:ln>
        </p:spPr>
      </p:sp>
      <p:sp>
        <p:nvSpPr>
          <p:cNvPr id="60" name="Google Shape;60;p13"/>
          <p:cNvSpPr txBox="1"/>
          <p:nvPr/>
        </p:nvSpPr>
        <p:spPr>
          <a:xfrm>
            <a:off x="1168075" y="1344175"/>
            <a:ext cx="7166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Nunito"/>
                <a:ea typeface="Nunito"/>
                <a:cs typeface="Nunito"/>
                <a:sym typeface="Nunito"/>
              </a:rPr>
              <a:t>Tell us what you thought of today’s meeting</a:t>
            </a:r>
            <a:endParaRPr>
              <a:latin typeface="Nunito"/>
              <a:ea typeface="Nunito"/>
              <a:cs typeface="Nunito"/>
              <a:sym typeface="Nunito"/>
            </a:endParaRPr>
          </a:p>
        </p:txBody>
      </p:sp>
      <p:sp>
        <p:nvSpPr>
          <p:cNvPr id="61" name="Google Shape;61;p13"/>
          <p:cNvSpPr txBox="1">
            <a:spLocks noGrp="1"/>
          </p:cNvSpPr>
          <p:nvPr>
            <p:ph type="body" idx="4"/>
          </p:nvPr>
        </p:nvSpPr>
        <p:spPr>
          <a:xfrm>
            <a:off x="1758836" y="2423165"/>
            <a:ext cx="6575400" cy="1637400"/>
          </a:xfrm>
          <a:prstGeom prst="rect">
            <a:avLst/>
          </a:prstGeom>
        </p:spPr>
        <p:txBody>
          <a:bodyPr spcFirstLastPara="1" wrap="square" lIns="91425" tIns="91425" rIns="91425" bIns="91425" anchor="t" anchorCtr="0">
            <a:normAutofit/>
          </a:bodyPr>
          <a:lstStyle>
            <a:lvl1pPr marL="457200" lvl="0" indent="-419100" rtl="0">
              <a:spcBef>
                <a:spcPts val="0"/>
              </a:spcBef>
              <a:spcAft>
                <a:spcPts val="0"/>
              </a:spcAft>
              <a:buSzPts val="3000"/>
              <a:buChar char="●"/>
              <a:defRPr/>
            </a:lvl1pPr>
            <a:lvl2pPr marL="914400" lvl="1" indent="-381000" rtl="0">
              <a:spcBef>
                <a:spcPts val="0"/>
              </a:spcBef>
              <a:spcAft>
                <a:spcPts val="0"/>
              </a:spcAft>
              <a:buSzPts val="24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2" name="Google Shape;62;p13"/>
          <p:cNvSpPr txBox="1">
            <a:spLocks noGrp="1"/>
          </p:cNvSpPr>
          <p:nvPr>
            <p:ph type="body" idx="5"/>
          </p:nvPr>
        </p:nvSpPr>
        <p:spPr>
          <a:xfrm>
            <a:off x="1168075" y="2130557"/>
            <a:ext cx="7166100" cy="400200"/>
          </a:xfrm>
          <a:prstGeom prst="rect">
            <a:avLst/>
          </a:prstGeom>
        </p:spPr>
        <p:txBody>
          <a:bodyPr spcFirstLastPara="1" wrap="square" lIns="91425" tIns="91425" rIns="91425" bIns="91425" anchor="t" anchorCtr="0">
            <a:normAutofit/>
          </a:bodyPr>
          <a:lstStyle>
            <a:lvl1pPr marL="457200" lvl="0" indent="-419100" rtl="0">
              <a:spcBef>
                <a:spcPts val="0"/>
              </a:spcBef>
              <a:spcAft>
                <a:spcPts val="0"/>
              </a:spcAft>
              <a:buSzPts val="3000"/>
              <a:buChar char="●"/>
              <a:defRPr/>
            </a:lvl1pPr>
            <a:lvl2pPr marL="914400" lvl="1" indent="-381000" rtl="0">
              <a:spcBef>
                <a:spcPts val="0"/>
              </a:spcBef>
              <a:spcAft>
                <a:spcPts val="0"/>
              </a:spcAft>
              <a:buSzPts val="2400"/>
              <a:buChar char="○"/>
              <a:defRPr/>
            </a:lvl2pPr>
            <a:lvl3pPr marL="1371600" lvl="2" indent="-342900" rtl="0">
              <a:spcBef>
                <a:spcPts val="0"/>
              </a:spcBef>
              <a:spcAft>
                <a:spcPts val="0"/>
              </a:spcAft>
              <a:buSzPts val="1800"/>
              <a:buChar char="■"/>
              <a:defRPr/>
            </a:lvl3pPr>
            <a:lvl4pPr marL="1828800" lvl="3" indent="-342900" rtl="0">
              <a:spcBef>
                <a:spcPts val="0"/>
              </a:spcBef>
              <a:spcAft>
                <a:spcPts val="0"/>
              </a:spcAft>
              <a:buSzPts val="1800"/>
              <a:buChar char="●"/>
              <a:defRPr/>
            </a:lvl4pPr>
            <a:lvl5pPr marL="2286000" lvl="4" indent="-342900" rtl="0">
              <a:spcBef>
                <a:spcPts val="0"/>
              </a:spcBef>
              <a:spcAft>
                <a:spcPts val="0"/>
              </a:spcAft>
              <a:buSzPts val="1800"/>
              <a:buChar char="○"/>
              <a:defRPr/>
            </a:lvl5pPr>
            <a:lvl6pPr marL="2743200" lvl="5" indent="-342900" rtl="0">
              <a:spcBef>
                <a:spcPts val="0"/>
              </a:spcBef>
              <a:spcAft>
                <a:spcPts val="0"/>
              </a:spcAft>
              <a:buSzPts val="1800"/>
              <a:buChar char="■"/>
              <a:defRPr/>
            </a:lvl6pPr>
            <a:lvl7pPr marL="3200400" lvl="6" indent="-342900" rtl="0">
              <a:spcBef>
                <a:spcPts val="0"/>
              </a:spcBef>
              <a:spcAft>
                <a:spcPts val="0"/>
              </a:spcAft>
              <a:buSzPts val="1800"/>
              <a:buChar char="●"/>
              <a:defRPr/>
            </a:lvl7pPr>
            <a:lvl8pPr marL="3657600" lvl="7" indent="-342900" rtl="0">
              <a:spcBef>
                <a:spcPts val="0"/>
              </a:spcBef>
              <a:spcAft>
                <a:spcPts val="0"/>
              </a:spcAft>
              <a:buSzPts val="1800"/>
              <a:buChar char="○"/>
              <a:defRPr/>
            </a:lvl8pPr>
            <a:lvl9pPr marL="4114800" lvl="8" indent="-342900" rtl="0">
              <a:spcBef>
                <a:spcPts val="0"/>
              </a:spcBef>
              <a:spcAft>
                <a:spcPts val="0"/>
              </a:spcAft>
              <a:buSzPts val="1800"/>
              <a:buChar char="■"/>
              <a:defRPr/>
            </a:lvl9pPr>
          </a:lstStyle>
          <a:p>
            <a:endParaRPr/>
          </a:p>
        </p:txBody>
      </p:sp>
      <p:sp>
        <p:nvSpPr>
          <p:cNvPr id="63" name="Google Shape;63;p13"/>
          <p:cNvSpPr>
            <a:spLocks noGrp="1"/>
          </p:cNvSpPr>
          <p:nvPr>
            <p:ph type="pic" idx="6"/>
          </p:nvPr>
        </p:nvSpPr>
        <p:spPr>
          <a:xfrm>
            <a:off x="386608" y="4112398"/>
            <a:ext cx="740700" cy="740700"/>
          </a:xfrm>
          <a:prstGeom prst="rect">
            <a:avLst/>
          </a:prstGeom>
          <a:noFill/>
          <a:ln>
            <a:noFill/>
          </a:ln>
        </p:spPr>
      </p:sp>
      <p:sp>
        <p:nvSpPr>
          <p:cNvPr id="64" name="Google Shape;64;p13"/>
          <p:cNvSpPr txBox="1"/>
          <p:nvPr/>
        </p:nvSpPr>
        <p:spPr>
          <a:xfrm>
            <a:off x="1817156" y="4358051"/>
            <a:ext cx="6517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latin typeface="Nunito"/>
                <a:ea typeface="Nunito"/>
                <a:cs typeface="Nunito"/>
                <a:sym typeface="Nunito"/>
                <a:hlinkClick r:id="rId2"/>
              </a:rPr>
              <a:t>forms.gle/ZBrupgESHXXMeEPB8</a:t>
            </a:r>
            <a:endParaRPr>
              <a:latin typeface="Nunito"/>
              <a:ea typeface="Nunito"/>
              <a:cs typeface="Nunito"/>
              <a:sym typeface="Nuni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419100">
              <a:spcBef>
                <a:spcPts val="0"/>
              </a:spcBef>
              <a:spcAft>
                <a:spcPts val="0"/>
              </a:spcAft>
              <a:buSzPts val="3000"/>
              <a:buChar char="●"/>
              <a:defRPr/>
            </a:lvl1pPr>
            <a:lvl2pPr marL="914400" lvl="1" indent="-381000">
              <a:spcBef>
                <a:spcPts val="0"/>
              </a:spcBef>
              <a:spcAft>
                <a:spcPts val="0"/>
              </a:spcAft>
              <a:buSzPts val="24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spAutoFit/>
          </a:bodyPr>
          <a:lstStyle>
            <a:lvl1pPr lvl="0">
              <a:spcBef>
                <a:spcPts val="0"/>
              </a:spcBef>
              <a:spcAft>
                <a:spcPts val="0"/>
              </a:spcAft>
              <a:buSzPts val="36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419100">
              <a:spcBef>
                <a:spcPts val="0"/>
              </a:spcBef>
              <a:spcAft>
                <a:spcPts val="0"/>
              </a:spcAft>
              <a:buSzPts val="3000"/>
              <a:buChar char="●"/>
              <a:defRPr/>
            </a:lvl1pPr>
            <a:lvl2pPr marL="914400" lvl="1" indent="-381000">
              <a:spcBef>
                <a:spcPts val="0"/>
              </a:spcBef>
              <a:spcAft>
                <a:spcPts val="0"/>
              </a:spcAft>
              <a:buSzPts val="2400"/>
              <a:buChar char="○"/>
              <a:defRPr/>
            </a:lvl2pPr>
            <a:lvl3pPr marL="1371600" lvl="2" indent="-342900">
              <a:spcBef>
                <a:spcPts val="0"/>
              </a:spcBef>
              <a:spcAft>
                <a:spcPts val="0"/>
              </a:spcAft>
              <a:buSzPts val="1800"/>
              <a:buChar char="■"/>
              <a:defRPr/>
            </a:lvl3pPr>
            <a:lvl4pPr marL="1828800" lvl="3" indent="-342900">
              <a:spcBef>
                <a:spcPts val="0"/>
              </a:spcBef>
              <a:spcAft>
                <a:spcPts val="0"/>
              </a:spcAft>
              <a:buSzPts val="1800"/>
              <a:buChar char="●"/>
              <a:defRPr/>
            </a:lvl4pPr>
            <a:lvl5pPr marL="2286000" lvl="4" indent="-342900">
              <a:spcBef>
                <a:spcPts val="0"/>
              </a:spcBef>
              <a:spcAft>
                <a:spcPts val="0"/>
              </a:spcAft>
              <a:buSzPts val="1800"/>
              <a:buChar char="○"/>
              <a:defRPr/>
            </a:lvl5pPr>
            <a:lvl6pPr marL="2743200" lvl="5" indent="-342900">
              <a:spcBef>
                <a:spcPts val="0"/>
              </a:spcBef>
              <a:spcAft>
                <a:spcPts val="0"/>
              </a:spcAft>
              <a:buSzPts val="1800"/>
              <a:buChar char="■"/>
              <a:defRPr/>
            </a:lvl6pPr>
            <a:lvl7pPr marL="3200400" lvl="6" indent="-342900">
              <a:spcBef>
                <a:spcPts val="0"/>
              </a:spcBef>
              <a:spcAft>
                <a:spcPts val="0"/>
              </a:spcAft>
              <a:buSzPts val="1800"/>
              <a:buChar char="●"/>
              <a:defRPr/>
            </a:lvl7pPr>
            <a:lvl8pPr marL="3657600" lvl="7" indent="-342900">
              <a:spcBef>
                <a:spcPts val="0"/>
              </a:spcBef>
              <a:spcAft>
                <a:spcPts val="0"/>
              </a:spcAft>
              <a:buSzPts val="1800"/>
              <a:buChar char="○"/>
              <a:defRPr/>
            </a:lvl8pPr>
            <a:lvl9pPr marL="4114800" lvl="8" indent="-342900">
              <a:spcBef>
                <a:spcPts val="0"/>
              </a:spcBef>
              <a:spcAft>
                <a:spcPts val="0"/>
              </a:spcAft>
              <a:buSzPts val="18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30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C2C0BF"/>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spAutoFit/>
          </a:bodyPr>
          <a:lstStyle>
            <a:lvl1pPr lvl="0">
              <a:spcBef>
                <a:spcPts val="0"/>
              </a:spcBef>
              <a:spcAft>
                <a:spcPts val="0"/>
              </a:spcAft>
              <a:buClr>
                <a:schemeClr val="accent1"/>
              </a:buClr>
              <a:buSzPts val="3600"/>
              <a:buFont typeface="Arial Black"/>
              <a:buNone/>
              <a:defRPr sz="3600">
                <a:solidFill>
                  <a:schemeClr val="accent1"/>
                </a:solidFill>
                <a:latin typeface="Arial Black"/>
                <a:ea typeface="Arial Black"/>
                <a:cs typeface="Arial Black"/>
                <a:sym typeface="Arial Black"/>
              </a:defRPr>
            </a:lvl1pPr>
            <a:lvl2pPr lvl="1">
              <a:spcBef>
                <a:spcPts val="0"/>
              </a:spcBef>
              <a:spcAft>
                <a:spcPts val="0"/>
              </a:spcAft>
              <a:buClr>
                <a:schemeClr val="accent1"/>
              </a:buClr>
              <a:buSzPts val="2800"/>
              <a:buNone/>
              <a:defRPr sz="2800">
                <a:solidFill>
                  <a:schemeClr val="accent1"/>
                </a:solidFill>
              </a:defRPr>
            </a:lvl2pPr>
            <a:lvl3pPr lvl="2">
              <a:spcBef>
                <a:spcPts val="0"/>
              </a:spcBef>
              <a:spcAft>
                <a:spcPts val="0"/>
              </a:spcAft>
              <a:buClr>
                <a:schemeClr val="accent1"/>
              </a:buClr>
              <a:buSzPts val="2800"/>
              <a:buNone/>
              <a:defRPr sz="2800">
                <a:solidFill>
                  <a:schemeClr val="accent1"/>
                </a:solidFill>
              </a:defRPr>
            </a:lvl3pPr>
            <a:lvl4pPr lvl="3">
              <a:spcBef>
                <a:spcPts val="0"/>
              </a:spcBef>
              <a:spcAft>
                <a:spcPts val="0"/>
              </a:spcAft>
              <a:buClr>
                <a:schemeClr val="accent1"/>
              </a:buClr>
              <a:buSzPts val="2800"/>
              <a:buNone/>
              <a:defRPr sz="2800">
                <a:solidFill>
                  <a:schemeClr val="accent1"/>
                </a:solidFill>
              </a:defRPr>
            </a:lvl4pPr>
            <a:lvl5pPr lvl="4">
              <a:spcBef>
                <a:spcPts val="0"/>
              </a:spcBef>
              <a:spcAft>
                <a:spcPts val="0"/>
              </a:spcAft>
              <a:buClr>
                <a:schemeClr val="accent1"/>
              </a:buClr>
              <a:buSzPts val="2800"/>
              <a:buNone/>
              <a:defRPr sz="2800">
                <a:solidFill>
                  <a:schemeClr val="accent1"/>
                </a:solidFill>
              </a:defRPr>
            </a:lvl5pPr>
            <a:lvl6pPr lvl="5">
              <a:spcBef>
                <a:spcPts val="0"/>
              </a:spcBef>
              <a:spcAft>
                <a:spcPts val="0"/>
              </a:spcAft>
              <a:buClr>
                <a:schemeClr val="accent1"/>
              </a:buClr>
              <a:buSzPts val="2800"/>
              <a:buNone/>
              <a:defRPr sz="2800">
                <a:solidFill>
                  <a:schemeClr val="accent1"/>
                </a:solidFill>
              </a:defRPr>
            </a:lvl6pPr>
            <a:lvl7pPr lvl="6">
              <a:spcBef>
                <a:spcPts val="0"/>
              </a:spcBef>
              <a:spcAft>
                <a:spcPts val="0"/>
              </a:spcAft>
              <a:buClr>
                <a:schemeClr val="accent1"/>
              </a:buClr>
              <a:buSzPts val="2800"/>
              <a:buNone/>
              <a:defRPr sz="2800">
                <a:solidFill>
                  <a:schemeClr val="accent1"/>
                </a:solidFill>
              </a:defRPr>
            </a:lvl7pPr>
            <a:lvl8pPr lvl="7">
              <a:spcBef>
                <a:spcPts val="0"/>
              </a:spcBef>
              <a:spcAft>
                <a:spcPts val="0"/>
              </a:spcAft>
              <a:buClr>
                <a:schemeClr val="accent1"/>
              </a:buClr>
              <a:buSzPts val="2800"/>
              <a:buNone/>
              <a:defRPr sz="2800">
                <a:solidFill>
                  <a:schemeClr val="accent1"/>
                </a:solidFill>
              </a:defRPr>
            </a:lvl8pPr>
            <a:lvl9pPr lvl="8">
              <a:spcBef>
                <a:spcPts val="0"/>
              </a:spcBef>
              <a:spcAft>
                <a:spcPts val="0"/>
              </a:spcAft>
              <a:buClr>
                <a:schemeClr val="accent1"/>
              </a:buClr>
              <a:buSzPts val="2800"/>
              <a:buNone/>
              <a:defRPr sz="2800">
                <a:solidFill>
                  <a:schemeClr val="accent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419100">
              <a:lnSpc>
                <a:spcPct val="115000"/>
              </a:lnSpc>
              <a:spcBef>
                <a:spcPts val="0"/>
              </a:spcBef>
              <a:spcAft>
                <a:spcPts val="0"/>
              </a:spcAft>
              <a:buClr>
                <a:schemeClr val="dk1"/>
              </a:buClr>
              <a:buSzPts val="3000"/>
              <a:buChar char="●"/>
              <a:defRPr sz="3000">
                <a:solidFill>
                  <a:schemeClr val="dk1"/>
                </a:solidFill>
              </a:defRPr>
            </a:lvl1pPr>
            <a:lvl2pPr marL="914400" lvl="1" indent="-381000">
              <a:lnSpc>
                <a:spcPct val="115000"/>
              </a:lnSpc>
              <a:spcBef>
                <a:spcPts val="0"/>
              </a:spcBef>
              <a:spcAft>
                <a:spcPts val="0"/>
              </a:spcAft>
              <a:buClr>
                <a:schemeClr val="dk1"/>
              </a:buClr>
              <a:buSzPts val="2400"/>
              <a:buChar char="○"/>
              <a:defRPr sz="2400">
                <a:solidFill>
                  <a:schemeClr val="dk1"/>
                </a:solidFill>
              </a:defRPr>
            </a:lvl2pPr>
            <a:lvl3pPr marL="1371600" lvl="2" indent="-342900">
              <a:lnSpc>
                <a:spcPct val="115000"/>
              </a:lnSpc>
              <a:spcBef>
                <a:spcPts val="0"/>
              </a:spcBef>
              <a:spcAft>
                <a:spcPts val="0"/>
              </a:spcAft>
              <a:buClr>
                <a:schemeClr val="dk1"/>
              </a:buClr>
              <a:buSzPts val="1800"/>
              <a:buChar char="■"/>
              <a:defRPr sz="1800">
                <a:solidFill>
                  <a:schemeClr val="dk1"/>
                </a:solidFill>
              </a:defRPr>
            </a:lvl3pPr>
            <a:lvl4pPr marL="1828800" lvl="3" indent="-342900">
              <a:lnSpc>
                <a:spcPct val="115000"/>
              </a:lnSpc>
              <a:spcBef>
                <a:spcPts val="0"/>
              </a:spcBef>
              <a:spcAft>
                <a:spcPts val="0"/>
              </a:spcAft>
              <a:buClr>
                <a:schemeClr val="dk1"/>
              </a:buClr>
              <a:buSzPts val="1800"/>
              <a:buChar char="●"/>
              <a:defRPr sz="1800">
                <a:solidFill>
                  <a:schemeClr val="dk1"/>
                </a:solidFill>
              </a:defRPr>
            </a:lvl4pPr>
            <a:lvl5pPr marL="2286000" lvl="4" indent="-342900">
              <a:lnSpc>
                <a:spcPct val="115000"/>
              </a:lnSpc>
              <a:spcBef>
                <a:spcPts val="0"/>
              </a:spcBef>
              <a:spcAft>
                <a:spcPts val="0"/>
              </a:spcAft>
              <a:buClr>
                <a:schemeClr val="dk1"/>
              </a:buClr>
              <a:buSzPts val="1800"/>
              <a:buChar char="○"/>
              <a:defRPr sz="1800">
                <a:solidFill>
                  <a:schemeClr val="dk1"/>
                </a:solidFill>
              </a:defRPr>
            </a:lvl5pPr>
            <a:lvl6pPr marL="2743200" lvl="5" indent="-342900">
              <a:lnSpc>
                <a:spcPct val="115000"/>
              </a:lnSpc>
              <a:spcBef>
                <a:spcPts val="0"/>
              </a:spcBef>
              <a:spcAft>
                <a:spcPts val="0"/>
              </a:spcAft>
              <a:buClr>
                <a:schemeClr val="dk1"/>
              </a:buClr>
              <a:buSzPts val="1800"/>
              <a:buChar char="■"/>
              <a:defRPr sz="1800">
                <a:solidFill>
                  <a:schemeClr val="dk1"/>
                </a:solidFill>
              </a:defRPr>
            </a:lvl6pPr>
            <a:lvl7pPr marL="3200400" lvl="6" indent="-342900">
              <a:lnSpc>
                <a:spcPct val="115000"/>
              </a:lnSpc>
              <a:spcBef>
                <a:spcPts val="0"/>
              </a:spcBef>
              <a:spcAft>
                <a:spcPts val="0"/>
              </a:spcAft>
              <a:buClr>
                <a:schemeClr val="dk1"/>
              </a:buClr>
              <a:buSzPts val="1800"/>
              <a:buChar char="●"/>
              <a:defRPr sz="1800">
                <a:solidFill>
                  <a:schemeClr val="dk1"/>
                </a:solidFill>
              </a:defRPr>
            </a:lvl7pPr>
            <a:lvl8pPr marL="3657600" lvl="7" indent="-342900">
              <a:lnSpc>
                <a:spcPct val="115000"/>
              </a:lnSpc>
              <a:spcBef>
                <a:spcPts val="0"/>
              </a:spcBef>
              <a:spcAft>
                <a:spcPts val="0"/>
              </a:spcAft>
              <a:buClr>
                <a:schemeClr val="dk1"/>
              </a:buClr>
              <a:buSzPts val="1800"/>
              <a:buChar char="○"/>
              <a:defRPr sz="1800">
                <a:solidFill>
                  <a:schemeClr val="dk1"/>
                </a:solidFill>
              </a:defRPr>
            </a:lvl8pPr>
            <a:lvl9pPr marL="4114800" lvl="8" indent="-342900">
              <a:lnSpc>
                <a:spcPct val="115000"/>
              </a:lnSpc>
              <a:spcBef>
                <a:spcPts val="0"/>
              </a:spcBef>
              <a:spcAft>
                <a:spcPts val="0"/>
              </a:spcAft>
              <a:buClr>
                <a:schemeClr val="dk1"/>
              </a:buClr>
              <a:buSzPts val="1800"/>
              <a:buChar char="■"/>
              <a:defRPr sz="1800">
                <a:solidFill>
                  <a:schemeClr val="dk1"/>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defRPr>
            </a:lvl1pPr>
            <a:lvl2pPr lvl="1" algn="r">
              <a:buNone/>
              <a:defRPr sz="1000">
                <a:solidFill>
                  <a:schemeClr val="dk1"/>
                </a:solidFill>
              </a:defRPr>
            </a:lvl2pPr>
            <a:lvl3pPr lvl="2" algn="r">
              <a:buNone/>
              <a:defRPr sz="1000">
                <a:solidFill>
                  <a:schemeClr val="dk1"/>
                </a:solidFill>
              </a:defRPr>
            </a:lvl3pPr>
            <a:lvl4pPr lvl="3" algn="r">
              <a:buNone/>
              <a:defRPr sz="1000">
                <a:solidFill>
                  <a:schemeClr val="dk1"/>
                </a:solidFill>
              </a:defRPr>
            </a:lvl4pPr>
            <a:lvl5pPr lvl="4" algn="r">
              <a:buNone/>
              <a:defRPr sz="1000">
                <a:solidFill>
                  <a:schemeClr val="dk1"/>
                </a:solidFill>
              </a:defRPr>
            </a:lvl5pPr>
            <a:lvl6pPr lvl="5" algn="r">
              <a:buNone/>
              <a:defRPr sz="1000">
                <a:solidFill>
                  <a:schemeClr val="dk1"/>
                </a:solidFill>
              </a:defRPr>
            </a:lvl6pPr>
            <a:lvl7pPr lvl="6" algn="r">
              <a:buNone/>
              <a:defRPr sz="1000">
                <a:solidFill>
                  <a:schemeClr val="dk1"/>
                </a:solidFill>
              </a:defRPr>
            </a:lvl7pPr>
            <a:lvl8pPr lvl="7" algn="r">
              <a:buNone/>
              <a:defRPr sz="1000">
                <a:solidFill>
                  <a:schemeClr val="dk1"/>
                </a:solidFill>
              </a:defRPr>
            </a:lvl8pPr>
            <a:lvl9pPr lvl="8" algn="r">
              <a:buNone/>
              <a:defRPr sz="1000">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tableau.com/2022-1-features"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hyperlink" Target="https://tableau.com/2022-2-features"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s://tableau.com/2022-3-features" TargetMode="External"/><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tableau.com/2022-1-features#item-89146" TargetMode="External"/><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5.gif"/><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https://www.tableau.com/2022-3-features#item-94156" TargetMode="External"/><Relationship Id="rId2" Type="http://schemas.openxmlformats.org/officeDocument/2006/relationships/notesSlide" Target="../notesSlides/notesSlide16.xml"/><Relationship Id="rId1" Type="http://schemas.openxmlformats.org/officeDocument/2006/relationships/slideLayout" Target="../slideLayouts/slideLayout9.xml"/><Relationship Id="rId5" Type="http://schemas.openxmlformats.org/officeDocument/2006/relationships/image" Target="../media/image7.gif"/><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hyperlink" Target="https://www.tableau.com/2022-3-features#item-94161"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9.gif"/><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hyperlink" Target="https://www.tableau.com/2022-1-features#item-89137"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hyperlink" Target="https://www.youtube.com/watch?v=IJAFTp0GoD4" TargetMode="Externa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hyperlink" Target="https://www.tableau.com/sites/default/files/2022-09/Data%20Guide_0.gif" TargetMode="External"/><Relationship Id="rId4" Type="http://schemas.openxmlformats.org/officeDocument/2006/relationships/hyperlink" Target="https://www.tableau.com/2022-3-features#item-9416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tableau.com/2022-1-features#item-89136"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s://help.tableau.com/current/pro/desktop/en-us/wbo_overview.htm"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s://help.tableau.com/current/server-linux/en-us/data_acceleration.htm" TargetMode="External"/><Relationship Id="rId7"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hyperlink" Target="https://help.tableau.com/current/server-linux/en-us/perf_troubleshooting.htm"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tableau.com/2022-1-features#item-89157"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21.gif"/><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hyperlink" Target="https://www.tableau.com/2022-1-features#item-89154"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hyperlink" Target="https://developer.salesforce.com/tools/tableau/embedding-playground"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www.tableau.com/blog/tableau-updates-product-release-cadence"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mailto:reporting-help@mit.edu" TargetMode="External"/><Relationship Id="rId4" Type="http://schemas.openxmlformats.org/officeDocument/2006/relationships/hyperlink" Target="https://www.tableau.com/products/all-feature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usergroups.tableau.com/e/mz8kqk/"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hyperlink" Target="https://usergroups.tableau.com/massachusetts-higher-ed-tableau-user-group/" TargetMode="External"/><Relationship Id="rId4" Type="http://schemas.openxmlformats.org/officeDocument/2006/relationships/hyperlink" Target="https://mit-tableau.slack.com/archives/CK66N4U1Z/p1697031852332309"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mit-tableau.slack.com/archives/C02DTTZ9UHE"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6" Type="http://schemas.openxmlformats.org/officeDocument/2006/relationships/hyperlink" Target="mailto:itpartners-plan@mit.edu" TargetMode="External"/><Relationship Id="rId5" Type="http://schemas.openxmlformats.org/officeDocument/2006/relationships/hyperlink" Target="https://mit-itpartners.slack.com/archives/C017EBXJAH5" TargetMode="External"/><Relationship Id="rId4" Type="http://schemas.openxmlformats.org/officeDocument/2006/relationships/hyperlink" Target="mailto:mit-tableau-user-group-admin@mit.edu"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it-tableau.slack.com"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mailman.mit.edu/mailman/listinfo/mit_tableau_user_group"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it-tableau.slack.com/archives/C02DTTZ9UHE"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mailto:mit-tableau-user-group-admin@mit.edu"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mit-itpartners.slack.com/archives/C017EBXJAH5"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mailto:itpartners-plan@mit.edu"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2C0BF"/>
        </a:solidFill>
        <a:effectLst/>
      </p:bgPr>
    </p:bg>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311700" y="744575"/>
            <a:ext cx="8520600" cy="2328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4180" dirty="0"/>
              <a:t>MIT Tableau User Group</a:t>
            </a:r>
            <a:endParaRPr sz="4180" dirty="0"/>
          </a:p>
          <a:p>
            <a:pPr marL="0" lvl="0" indent="0" algn="ctr" rtl="0">
              <a:spcBef>
                <a:spcPts val="0"/>
              </a:spcBef>
              <a:spcAft>
                <a:spcPts val="0"/>
              </a:spcAft>
              <a:buSzPts val="990"/>
              <a:buNone/>
            </a:pPr>
            <a:r>
              <a:rPr lang="en" sz="4180" dirty="0"/>
              <a:t>(MIT TUG)</a:t>
            </a:r>
            <a:br>
              <a:rPr lang="en" sz="4180" dirty="0"/>
            </a:br>
            <a:r>
              <a:rPr lang="en" sz="4180" dirty="0"/>
              <a:t>+</a:t>
            </a:r>
            <a:endParaRPr sz="4180" dirty="0"/>
          </a:p>
          <a:p>
            <a:pPr marL="0" lvl="0" indent="0" algn="ctr" rtl="0">
              <a:spcBef>
                <a:spcPts val="0"/>
              </a:spcBef>
              <a:spcAft>
                <a:spcPts val="0"/>
              </a:spcAft>
              <a:buSzPts val="990"/>
              <a:buNone/>
            </a:pPr>
            <a:r>
              <a:rPr lang="en" sz="4180" dirty="0"/>
              <a:t>IT Partners</a:t>
            </a:r>
            <a:endParaRPr sz="4180" dirty="0"/>
          </a:p>
        </p:txBody>
      </p:sp>
      <p:sp>
        <p:nvSpPr>
          <p:cNvPr id="70" name="Google Shape;70;p14"/>
          <p:cNvSpPr txBox="1">
            <a:spLocks noGrp="1"/>
          </p:cNvSpPr>
          <p:nvPr>
            <p:ph type="subTitle" idx="1"/>
          </p:nvPr>
        </p:nvSpPr>
        <p:spPr>
          <a:xfrm>
            <a:off x="311700" y="3146400"/>
            <a:ext cx="8520600" cy="1760400"/>
          </a:xfrm>
          <a:prstGeom prst="rect">
            <a:avLst/>
          </a:prstGeom>
        </p:spPr>
        <p:txBody>
          <a:bodyPr spcFirstLastPara="1" wrap="square" lIns="91425" tIns="91425" rIns="91425" bIns="91425" anchor="t" anchorCtr="0">
            <a:normAutofit lnSpcReduction="10000"/>
          </a:bodyPr>
          <a:lstStyle/>
          <a:p>
            <a:pPr marL="0" lvl="0" indent="0" algn="ctr" rtl="0">
              <a:lnSpc>
                <a:spcPct val="80000"/>
              </a:lnSpc>
              <a:spcBef>
                <a:spcPts val="0"/>
              </a:spcBef>
              <a:spcAft>
                <a:spcPts val="0"/>
              </a:spcAft>
              <a:buClr>
                <a:schemeClr val="accent5"/>
              </a:buClr>
              <a:buSzPts val="852"/>
              <a:buFont typeface="Arial"/>
              <a:buNone/>
            </a:pPr>
            <a:r>
              <a:rPr lang="en" sz="1870"/>
              <a:t>October 11, 2023</a:t>
            </a:r>
            <a:endParaRPr sz="1870"/>
          </a:p>
          <a:p>
            <a:pPr marL="0" lvl="0" indent="0" algn="ctr" rtl="0">
              <a:lnSpc>
                <a:spcPct val="80000"/>
              </a:lnSpc>
              <a:spcBef>
                <a:spcPts val="0"/>
              </a:spcBef>
              <a:spcAft>
                <a:spcPts val="0"/>
              </a:spcAft>
              <a:buClr>
                <a:schemeClr val="accent5"/>
              </a:buClr>
              <a:buSzPts val="852"/>
              <a:buFont typeface="Arial"/>
              <a:buNone/>
            </a:pPr>
            <a:endParaRPr sz="1870"/>
          </a:p>
          <a:p>
            <a:pPr marL="0" lvl="0" indent="0" algn="ctr" rtl="0">
              <a:lnSpc>
                <a:spcPct val="80000"/>
              </a:lnSpc>
              <a:spcBef>
                <a:spcPts val="0"/>
              </a:spcBef>
              <a:spcAft>
                <a:spcPts val="0"/>
              </a:spcAft>
              <a:buClr>
                <a:schemeClr val="accent5"/>
              </a:buClr>
              <a:buSzPts val="852"/>
              <a:buFont typeface="Arial"/>
              <a:buNone/>
            </a:pPr>
            <a:r>
              <a:rPr lang="en" sz="1870"/>
              <a:t>Join the conversation on Slack</a:t>
            </a:r>
            <a:endParaRPr sz="1870"/>
          </a:p>
          <a:p>
            <a:pPr marL="0" lvl="0" indent="0" algn="ctr" rtl="0">
              <a:lnSpc>
                <a:spcPct val="80000"/>
              </a:lnSpc>
              <a:spcBef>
                <a:spcPts val="0"/>
              </a:spcBef>
              <a:spcAft>
                <a:spcPts val="0"/>
              </a:spcAft>
              <a:buClr>
                <a:schemeClr val="accent5"/>
              </a:buClr>
              <a:buSzPts val="852"/>
              <a:buFont typeface="Arial"/>
              <a:buNone/>
            </a:pPr>
            <a:r>
              <a:rPr lang="en" sz="1870"/>
              <a:t>mit-tableau.slack.com and mit-itpartners.slack.com</a:t>
            </a:r>
            <a:endParaRPr sz="1870"/>
          </a:p>
          <a:p>
            <a:pPr marL="0" lvl="0" indent="0" algn="ctr" rtl="0">
              <a:lnSpc>
                <a:spcPct val="80000"/>
              </a:lnSpc>
              <a:spcBef>
                <a:spcPts val="0"/>
              </a:spcBef>
              <a:spcAft>
                <a:spcPts val="0"/>
              </a:spcAft>
              <a:buClr>
                <a:schemeClr val="accent5"/>
              </a:buClr>
              <a:buSzPts val="852"/>
              <a:buFont typeface="Arial"/>
              <a:buNone/>
            </a:pPr>
            <a:endParaRPr sz="1870"/>
          </a:p>
          <a:p>
            <a:pPr marL="0" lvl="0" indent="0" algn="ctr" rtl="0">
              <a:lnSpc>
                <a:spcPct val="80000"/>
              </a:lnSpc>
              <a:spcBef>
                <a:spcPts val="0"/>
              </a:spcBef>
              <a:spcAft>
                <a:spcPts val="0"/>
              </a:spcAft>
              <a:buClr>
                <a:schemeClr val="accent5"/>
              </a:buClr>
              <a:buSzPts val="852"/>
              <a:buFont typeface="Arial"/>
              <a:buNone/>
            </a:pPr>
            <a:r>
              <a:rPr lang="en" sz="1870"/>
              <a:t>Yes, we are recording the session</a:t>
            </a:r>
            <a:endParaRPr sz="1870"/>
          </a:p>
          <a:p>
            <a:pPr marL="0" lvl="0" indent="0" algn="ctr" rtl="0">
              <a:lnSpc>
                <a:spcPct val="80000"/>
              </a:lnSpc>
              <a:spcBef>
                <a:spcPts val="0"/>
              </a:spcBef>
              <a:spcAft>
                <a:spcPts val="0"/>
              </a:spcAft>
              <a:buSzPts val="852"/>
              <a:buNone/>
            </a:pPr>
            <a:r>
              <a:rPr lang="en" sz="1870"/>
              <a:t>The recording will be sent out and posted on Slack</a:t>
            </a:r>
            <a:endParaRPr sz="187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7"/>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Tableau Upgrade to v2022.3</a:t>
            </a:r>
            <a:endParaRPr/>
          </a:p>
        </p:txBody>
      </p:sp>
      <p:sp>
        <p:nvSpPr>
          <p:cNvPr id="148" name="Google Shape;148;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419100" algn="l" rtl="0">
              <a:spcBef>
                <a:spcPts val="0"/>
              </a:spcBef>
              <a:spcAft>
                <a:spcPts val="0"/>
              </a:spcAft>
              <a:buSzPts val="3000"/>
              <a:buChar char="●"/>
            </a:pPr>
            <a:r>
              <a:rPr lang="en"/>
              <a:t>We’re moving from v2021.4 to v2022.3</a:t>
            </a:r>
            <a:endParaRPr/>
          </a:p>
          <a:p>
            <a:pPr marL="457200" lvl="0" indent="-419100" algn="l" rtl="0">
              <a:spcBef>
                <a:spcPts val="0"/>
              </a:spcBef>
              <a:spcAft>
                <a:spcPts val="0"/>
              </a:spcAft>
              <a:buSzPts val="3000"/>
              <a:buChar char="●"/>
            </a:pPr>
            <a:r>
              <a:rPr lang="en"/>
              <a:t>We recommend keeping your Tableau Desktop version in line with the MIT Tableau Server to prevent compatibility issues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8"/>
          <p:cNvSpPr txBox="1">
            <a:spLocks noGrp="1"/>
          </p:cNvSpPr>
          <p:nvPr>
            <p:ph type="body" idx="1"/>
          </p:nvPr>
        </p:nvSpPr>
        <p:spPr>
          <a:xfrm>
            <a:off x="303300" y="4538400"/>
            <a:ext cx="59988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u="sng">
                <a:solidFill>
                  <a:schemeClr val="hlink"/>
                </a:solidFill>
                <a:hlinkClick r:id="rId3"/>
              </a:rPr>
              <a:t>tableau.com/2022-1-features</a:t>
            </a:r>
            <a:r>
              <a:rPr lang="en" sz="2100"/>
              <a:t> </a:t>
            </a:r>
            <a:endParaRPr sz="2100"/>
          </a:p>
        </p:txBody>
      </p:sp>
      <p:pic>
        <p:nvPicPr>
          <p:cNvPr id="154" name="Google Shape;154;p28"/>
          <p:cNvPicPr preferRelativeResize="0"/>
          <p:nvPr/>
        </p:nvPicPr>
        <p:blipFill rotWithShape="1">
          <a:blip r:embed="rId4">
            <a:alphaModFix/>
          </a:blip>
          <a:srcRect t="5214" b="6555"/>
          <a:stretch/>
        </p:blipFill>
        <p:spPr>
          <a:xfrm>
            <a:off x="0" y="0"/>
            <a:ext cx="9144003" cy="4538399"/>
          </a:xfrm>
          <a:prstGeom prst="rect">
            <a:avLst/>
          </a:prstGeom>
          <a:noFill/>
          <a:ln>
            <a:noFill/>
          </a:ln>
        </p:spPr>
      </p:pic>
      <p:sp>
        <p:nvSpPr>
          <p:cNvPr id="155" name="Google Shape;155;p28"/>
          <p:cNvSpPr/>
          <p:nvPr/>
        </p:nvSpPr>
        <p:spPr>
          <a:xfrm>
            <a:off x="447975" y="814675"/>
            <a:ext cx="1725600" cy="7965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28"/>
          <p:cNvSpPr/>
          <p:nvPr/>
        </p:nvSpPr>
        <p:spPr>
          <a:xfrm>
            <a:off x="3623200" y="2420425"/>
            <a:ext cx="1868700" cy="1845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9"/>
          <p:cNvSpPr txBox="1">
            <a:spLocks noGrp="1"/>
          </p:cNvSpPr>
          <p:nvPr>
            <p:ph type="body" idx="1"/>
          </p:nvPr>
        </p:nvSpPr>
        <p:spPr>
          <a:xfrm>
            <a:off x="303300" y="4538400"/>
            <a:ext cx="59988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u="sng">
                <a:solidFill>
                  <a:schemeClr val="hlink"/>
                </a:solidFill>
                <a:hlinkClick r:id="rId3"/>
              </a:rPr>
              <a:t>tableau.com/2022-2-features</a:t>
            </a:r>
            <a:r>
              <a:rPr lang="en" sz="2100"/>
              <a:t> </a:t>
            </a:r>
            <a:endParaRPr sz="2100"/>
          </a:p>
        </p:txBody>
      </p:sp>
      <p:pic>
        <p:nvPicPr>
          <p:cNvPr id="162" name="Google Shape;162;p29"/>
          <p:cNvPicPr preferRelativeResize="0"/>
          <p:nvPr/>
        </p:nvPicPr>
        <p:blipFill rotWithShape="1">
          <a:blip r:embed="rId4">
            <a:alphaModFix/>
          </a:blip>
          <a:srcRect t="3360" b="8657"/>
          <a:stretch/>
        </p:blipFill>
        <p:spPr>
          <a:xfrm>
            <a:off x="0" y="0"/>
            <a:ext cx="9144003" cy="4525525"/>
          </a:xfrm>
          <a:prstGeom prst="rect">
            <a:avLst/>
          </a:prstGeom>
          <a:noFill/>
          <a:ln>
            <a:noFill/>
          </a:ln>
        </p:spPr>
      </p:pic>
      <p:sp>
        <p:nvSpPr>
          <p:cNvPr id="163" name="Google Shape;163;p29"/>
          <p:cNvSpPr/>
          <p:nvPr/>
        </p:nvSpPr>
        <p:spPr>
          <a:xfrm>
            <a:off x="3163825" y="1000250"/>
            <a:ext cx="2784300" cy="15714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29"/>
          <p:cNvSpPr/>
          <p:nvPr/>
        </p:nvSpPr>
        <p:spPr>
          <a:xfrm>
            <a:off x="6253000" y="1658725"/>
            <a:ext cx="1902000" cy="4584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0"/>
          <p:cNvSpPr txBox="1">
            <a:spLocks noGrp="1"/>
          </p:cNvSpPr>
          <p:nvPr>
            <p:ph type="body" idx="1"/>
          </p:nvPr>
        </p:nvSpPr>
        <p:spPr>
          <a:xfrm>
            <a:off x="303300" y="4538400"/>
            <a:ext cx="5998800" cy="605100"/>
          </a:xfrm>
          <a:prstGeom prst="rect">
            <a:avLst/>
          </a:prstGeom>
        </p:spPr>
        <p:txBody>
          <a:bodyPr spcFirstLastPara="1" wrap="square" lIns="91425" tIns="91425" rIns="91425" bIns="91425" anchor="ctr" anchorCtr="0">
            <a:normAutofit/>
          </a:bodyPr>
          <a:lstStyle/>
          <a:p>
            <a:pPr marL="0" lvl="0" indent="0" algn="l" rtl="0">
              <a:lnSpc>
                <a:spcPct val="90000"/>
              </a:lnSpc>
              <a:spcBef>
                <a:spcPts val="0"/>
              </a:spcBef>
              <a:spcAft>
                <a:spcPts val="0"/>
              </a:spcAft>
              <a:buNone/>
            </a:pPr>
            <a:r>
              <a:rPr lang="en" sz="2100" u="sng">
                <a:solidFill>
                  <a:schemeClr val="hlink"/>
                </a:solidFill>
                <a:hlinkClick r:id="rId3"/>
              </a:rPr>
              <a:t>tableau.com/2022-3-features</a:t>
            </a:r>
            <a:r>
              <a:rPr lang="en" sz="2100"/>
              <a:t> </a:t>
            </a:r>
            <a:endParaRPr sz="2100"/>
          </a:p>
        </p:txBody>
      </p:sp>
      <p:pic>
        <p:nvPicPr>
          <p:cNvPr id="170" name="Google Shape;170;p30"/>
          <p:cNvPicPr preferRelativeResize="0"/>
          <p:nvPr/>
        </p:nvPicPr>
        <p:blipFill rotWithShape="1">
          <a:blip r:embed="rId4">
            <a:alphaModFix/>
          </a:blip>
          <a:srcRect t="3401" b="8469"/>
          <a:stretch/>
        </p:blipFill>
        <p:spPr>
          <a:xfrm>
            <a:off x="0" y="0"/>
            <a:ext cx="9144003" cy="4533100"/>
          </a:xfrm>
          <a:prstGeom prst="rect">
            <a:avLst/>
          </a:prstGeom>
          <a:noFill/>
          <a:ln>
            <a:noFill/>
          </a:ln>
        </p:spPr>
      </p:pic>
      <p:sp>
        <p:nvSpPr>
          <p:cNvPr id="171" name="Google Shape;171;p30"/>
          <p:cNvSpPr/>
          <p:nvPr/>
        </p:nvSpPr>
        <p:spPr>
          <a:xfrm>
            <a:off x="3641925" y="1087850"/>
            <a:ext cx="1659000" cy="6558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30"/>
          <p:cNvSpPr/>
          <p:nvPr/>
        </p:nvSpPr>
        <p:spPr>
          <a:xfrm>
            <a:off x="3603525" y="2003475"/>
            <a:ext cx="2004600" cy="180000"/>
          </a:xfrm>
          <a:prstGeom prst="roundRect">
            <a:avLst>
              <a:gd name="adj" fmla="val 16667"/>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1"/>
          <p:cNvSpPr txBox="1">
            <a:spLocks noGrp="1"/>
          </p:cNvSpPr>
          <p:nvPr>
            <p:ph type="title"/>
          </p:nvPr>
        </p:nvSpPr>
        <p:spPr>
          <a:xfrm>
            <a:off x="311700" y="2150850"/>
            <a:ext cx="8520600" cy="738900"/>
          </a:xfrm>
          <a:prstGeom prst="rect">
            <a:avLst/>
          </a:prstGeom>
        </p:spPr>
        <p:txBody>
          <a:bodyPr spcFirstLastPara="1" wrap="square" lIns="91425" tIns="91425" rIns="91425" bIns="91425" anchor="ctr" anchorCtr="0">
            <a:spAutoFit/>
          </a:bodyPr>
          <a:lstStyle/>
          <a:p>
            <a:pPr marL="0" lvl="0" indent="0" algn="ctr" rtl="0">
              <a:spcBef>
                <a:spcPts val="0"/>
              </a:spcBef>
              <a:spcAft>
                <a:spcPts val="0"/>
              </a:spcAft>
              <a:buNone/>
            </a:pPr>
            <a:r>
              <a:rPr lang="en"/>
              <a:t>New Desktop Features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2"/>
          <p:cNvSpPr txBox="1">
            <a:spLocks noGrp="1"/>
          </p:cNvSpPr>
          <p:nvPr>
            <p:ph type="body" idx="1"/>
          </p:nvPr>
        </p:nvSpPr>
        <p:spPr>
          <a:xfrm>
            <a:off x="311700" y="4230575"/>
            <a:ext cx="84240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Swap Root Table in Data Model</a:t>
            </a:r>
            <a:endParaRPr/>
          </a:p>
        </p:txBody>
      </p:sp>
      <p:sp>
        <p:nvSpPr>
          <p:cNvPr id="183" name="Google Shape;183;p32"/>
          <p:cNvSpPr txBox="1"/>
          <p:nvPr/>
        </p:nvSpPr>
        <p:spPr>
          <a:xfrm>
            <a:off x="834149" y="741309"/>
            <a:ext cx="736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184" name="Google Shape;184;p32"/>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tableau.com/2022-1-features#item-89146</a:t>
            </a:r>
            <a:r>
              <a:rPr lang="en"/>
              <a:t> </a:t>
            </a:r>
            <a:endParaRPr/>
          </a:p>
        </p:txBody>
      </p:sp>
      <p:pic>
        <p:nvPicPr>
          <p:cNvPr id="185" name="Google Shape;185;p32"/>
          <p:cNvPicPr preferRelativeResize="0"/>
          <p:nvPr/>
        </p:nvPicPr>
        <p:blipFill rotWithShape="1">
          <a:blip r:embed="rId4">
            <a:alphaModFix/>
          </a:blip>
          <a:srcRect t="12456" b="13221"/>
          <a:stretch/>
        </p:blipFill>
        <p:spPr>
          <a:xfrm>
            <a:off x="0" y="499200"/>
            <a:ext cx="9144000" cy="3223401"/>
          </a:xfrm>
          <a:prstGeom prst="rect">
            <a:avLst/>
          </a:prstGeom>
          <a:noFill/>
          <a:ln>
            <a:noFill/>
          </a:ln>
        </p:spPr>
      </p:pic>
      <p:pic>
        <p:nvPicPr>
          <p:cNvPr id="186" name="Google Shape;186;p32"/>
          <p:cNvPicPr preferRelativeResize="0"/>
          <p:nvPr/>
        </p:nvPicPr>
        <p:blipFill>
          <a:blip r:embed="rId5">
            <a:alphaModFix/>
          </a:blip>
          <a:stretch>
            <a:fillRect/>
          </a:stretch>
        </p:blipFill>
        <p:spPr>
          <a:xfrm>
            <a:off x="0" y="0"/>
            <a:ext cx="9143999" cy="415170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3"/>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Copy dimensions as a measure</a:t>
            </a:r>
            <a:endParaRPr/>
          </a:p>
        </p:txBody>
      </p:sp>
      <p:sp>
        <p:nvSpPr>
          <p:cNvPr id="192" name="Google Shape;192;p33"/>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tableau.com/2022-3-features#item-94156</a:t>
            </a:r>
            <a:r>
              <a:rPr lang="en"/>
              <a:t> </a:t>
            </a:r>
            <a:endParaRPr/>
          </a:p>
        </p:txBody>
      </p:sp>
      <p:sp>
        <p:nvSpPr>
          <p:cNvPr id="193" name="Google Shape;193;p33"/>
          <p:cNvSpPr txBox="1"/>
          <p:nvPr/>
        </p:nvSpPr>
        <p:spPr>
          <a:xfrm>
            <a:off x="735350" y="835275"/>
            <a:ext cx="6906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194" name="Google Shape;194;p33"/>
          <p:cNvPicPr preferRelativeResize="0"/>
          <p:nvPr/>
        </p:nvPicPr>
        <p:blipFill rotWithShape="1">
          <a:blip r:embed="rId4">
            <a:alphaModFix/>
          </a:blip>
          <a:srcRect t="10540" b="7813"/>
          <a:stretch/>
        </p:blipFill>
        <p:spPr>
          <a:xfrm>
            <a:off x="0" y="176150"/>
            <a:ext cx="9144000" cy="3640375"/>
          </a:xfrm>
          <a:prstGeom prst="rect">
            <a:avLst/>
          </a:prstGeom>
          <a:noFill/>
          <a:ln>
            <a:noFill/>
          </a:ln>
        </p:spPr>
      </p:pic>
      <p:pic>
        <p:nvPicPr>
          <p:cNvPr id="195" name="Google Shape;195;p33"/>
          <p:cNvPicPr preferRelativeResize="0"/>
          <p:nvPr/>
        </p:nvPicPr>
        <p:blipFill>
          <a:blip r:embed="rId5">
            <a:alphaModFix/>
          </a:blip>
          <a:stretch>
            <a:fillRect/>
          </a:stretch>
        </p:blipFill>
        <p:spPr>
          <a:xfrm>
            <a:off x="0" y="0"/>
            <a:ext cx="9110390" cy="5124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4"/>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Dynamic zone visibility</a:t>
            </a:r>
            <a:endParaRPr/>
          </a:p>
        </p:txBody>
      </p:sp>
      <p:sp>
        <p:nvSpPr>
          <p:cNvPr id="201" name="Google Shape;201;p34"/>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tableau.com/2022-3-features#item-94161</a:t>
            </a:r>
            <a:r>
              <a:rPr lang="en"/>
              <a:t> </a:t>
            </a:r>
            <a:endParaRPr/>
          </a:p>
        </p:txBody>
      </p:sp>
      <p:sp>
        <p:nvSpPr>
          <p:cNvPr id="202" name="Google Shape;202;p34"/>
          <p:cNvSpPr txBox="1"/>
          <p:nvPr/>
        </p:nvSpPr>
        <p:spPr>
          <a:xfrm>
            <a:off x="735350" y="835275"/>
            <a:ext cx="6906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pic>
        <p:nvPicPr>
          <p:cNvPr id="203" name="Google Shape;203;p34"/>
          <p:cNvPicPr preferRelativeResize="0"/>
          <p:nvPr/>
        </p:nvPicPr>
        <p:blipFill rotWithShape="1">
          <a:blip r:embed="rId4">
            <a:alphaModFix/>
          </a:blip>
          <a:srcRect t="10727" b="10102"/>
          <a:stretch/>
        </p:blipFill>
        <p:spPr>
          <a:xfrm>
            <a:off x="-50" y="0"/>
            <a:ext cx="9144001" cy="4260689"/>
          </a:xfrm>
          <a:prstGeom prst="rect">
            <a:avLst/>
          </a:prstGeom>
          <a:noFill/>
          <a:ln>
            <a:noFill/>
          </a:ln>
        </p:spPr>
      </p:pic>
      <p:pic>
        <p:nvPicPr>
          <p:cNvPr id="204" name="Google Shape;204;p34"/>
          <p:cNvPicPr preferRelativeResize="0"/>
          <p:nvPr/>
        </p:nvPicPr>
        <p:blipFill>
          <a:blip r:embed="rId5">
            <a:alphaModFix/>
          </a:blip>
          <a:stretch>
            <a:fillRect/>
          </a:stretch>
        </p:blipFill>
        <p:spPr>
          <a:xfrm>
            <a:off x="34575" y="129427"/>
            <a:ext cx="9074850" cy="397024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5"/>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Customize View Data</a:t>
            </a:r>
            <a:endParaRPr/>
          </a:p>
        </p:txBody>
      </p:sp>
      <p:sp>
        <p:nvSpPr>
          <p:cNvPr id="210" name="Google Shape;210;p35"/>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tableau.com/2022-1-features#item-89137</a:t>
            </a:r>
            <a:r>
              <a:rPr lang="en"/>
              <a:t> </a:t>
            </a:r>
            <a:endParaRPr/>
          </a:p>
        </p:txBody>
      </p:sp>
      <p:sp>
        <p:nvSpPr>
          <p:cNvPr id="211" name="Google Shape;211;p35"/>
          <p:cNvSpPr txBox="1"/>
          <p:nvPr/>
        </p:nvSpPr>
        <p:spPr>
          <a:xfrm>
            <a:off x="384475" y="612000"/>
            <a:ext cx="6906000" cy="3126300"/>
          </a:xfrm>
          <a:prstGeom prst="rect">
            <a:avLst/>
          </a:prstGeom>
          <a:noFill/>
          <a:ln>
            <a:noFill/>
          </a:ln>
        </p:spPr>
        <p:txBody>
          <a:bodyPr spcFirstLastPara="1" wrap="square" lIns="91425" tIns="91425" rIns="91425" bIns="91425" anchor="t" anchorCtr="0">
            <a:spAutoFit/>
          </a:bodyPr>
          <a:lstStyle/>
          <a:p>
            <a:pPr marL="457200" lvl="0" indent="-317500" algn="l" rtl="0">
              <a:lnSpc>
                <a:spcPct val="115000"/>
              </a:lnSpc>
              <a:spcBef>
                <a:spcPts val="0"/>
              </a:spcBef>
              <a:spcAft>
                <a:spcPts val="0"/>
              </a:spcAft>
              <a:buSzPts val="1400"/>
              <a:buChar char="●"/>
            </a:pPr>
            <a:r>
              <a:rPr lang="en"/>
              <a:t>The view data pane has always been a </a:t>
            </a:r>
            <a:r>
              <a:rPr lang="en" i="1"/>
              <a:t>pain</a:t>
            </a:r>
            <a:endParaRPr i="1"/>
          </a:p>
          <a:p>
            <a:pPr marL="457200" lvl="0" indent="-317500" algn="l" rtl="0">
              <a:lnSpc>
                <a:spcPct val="115000"/>
              </a:lnSpc>
              <a:spcBef>
                <a:spcPts val="0"/>
              </a:spcBef>
              <a:spcAft>
                <a:spcPts val="0"/>
              </a:spcAft>
              <a:buSzPts val="1400"/>
              <a:buChar char="●"/>
            </a:pPr>
            <a:r>
              <a:rPr lang="en"/>
              <a:t>Used to show all underlying data as it appears in the dash</a:t>
            </a:r>
            <a:endParaRPr/>
          </a:p>
          <a:p>
            <a:pPr marL="914400" lvl="1" indent="-317500" algn="l" rtl="0">
              <a:lnSpc>
                <a:spcPct val="115000"/>
              </a:lnSpc>
              <a:spcBef>
                <a:spcPts val="0"/>
              </a:spcBef>
              <a:spcAft>
                <a:spcPts val="0"/>
              </a:spcAft>
              <a:buSzPts val="1400"/>
              <a:buChar char="○"/>
            </a:pPr>
            <a:r>
              <a:rPr lang="en"/>
              <a:t>Gross formatting and all</a:t>
            </a:r>
            <a:endParaRPr/>
          </a:p>
          <a:p>
            <a:pPr marL="457200" lvl="0" indent="-317500" algn="l" rtl="0">
              <a:lnSpc>
                <a:spcPct val="115000"/>
              </a:lnSpc>
              <a:spcBef>
                <a:spcPts val="0"/>
              </a:spcBef>
              <a:spcAft>
                <a:spcPts val="0"/>
              </a:spcAft>
              <a:buSzPts val="1400"/>
              <a:buChar char="●"/>
            </a:pPr>
            <a:r>
              <a:rPr lang="en"/>
              <a:t>Now able to customize</a:t>
            </a:r>
            <a:endParaRPr/>
          </a:p>
          <a:p>
            <a:pPr marL="914400" lvl="1" indent="-317500" algn="l" rtl="0">
              <a:lnSpc>
                <a:spcPct val="115000"/>
              </a:lnSpc>
              <a:spcBef>
                <a:spcPts val="0"/>
              </a:spcBef>
              <a:spcAft>
                <a:spcPts val="0"/>
              </a:spcAft>
              <a:buSzPts val="1400"/>
              <a:buChar char="○"/>
            </a:pPr>
            <a:r>
              <a:rPr lang="en"/>
              <a:t>Can reorder columns</a:t>
            </a:r>
            <a:endParaRPr/>
          </a:p>
          <a:p>
            <a:pPr marL="914400" lvl="1" indent="-317500" algn="l" rtl="0">
              <a:lnSpc>
                <a:spcPct val="115000"/>
              </a:lnSpc>
              <a:spcBef>
                <a:spcPts val="0"/>
              </a:spcBef>
              <a:spcAft>
                <a:spcPts val="0"/>
              </a:spcAft>
              <a:buSzPts val="1400"/>
              <a:buChar char="○"/>
            </a:pPr>
            <a:r>
              <a:rPr lang="en"/>
              <a:t>Choose what columns to show</a:t>
            </a:r>
            <a:endParaRPr/>
          </a:p>
          <a:p>
            <a:pPr marL="914400" lvl="1" indent="-317500" algn="l" rtl="0">
              <a:lnSpc>
                <a:spcPct val="115000"/>
              </a:lnSpc>
              <a:spcBef>
                <a:spcPts val="0"/>
              </a:spcBef>
              <a:spcAft>
                <a:spcPts val="0"/>
              </a:spcAft>
              <a:buSzPts val="1400"/>
              <a:buChar char="○"/>
            </a:pPr>
            <a:r>
              <a:rPr lang="en"/>
              <a:t>Sort by columns</a:t>
            </a:r>
            <a:endParaRPr/>
          </a:p>
          <a:p>
            <a:pPr marL="457200" lvl="0" indent="-317500" algn="l" rtl="0">
              <a:lnSpc>
                <a:spcPct val="115000"/>
              </a:lnSpc>
              <a:spcBef>
                <a:spcPts val="0"/>
              </a:spcBef>
              <a:spcAft>
                <a:spcPts val="0"/>
              </a:spcAft>
              <a:buClr>
                <a:schemeClr val="accent5"/>
              </a:buClr>
              <a:buSzPts val="1400"/>
              <a:buChar char="●"/>
            </a:pPr>
            <a:r>
              <a:rPr lang="en" b="1">
                <a:solidFill>
                  <a:schemeClr val="accent5"/>
                </a:solidFill>
              </a:rPr>
              <a:t>Both users and developers can customize!</a:t>
            </a:r>
            <a:endParaRPr b="1"/>
          </a:p>
          <a:p>
            <a:pPr marL="457200" lvl="0" indent="-317500" algn="l" rtl="0">
              <a:lnSpc>
                <a:spcPct val="115000"/>
              </a:lnSpc>
              <a:spcBef>
                <a:spcPts val="0"/>
              </a:spcBef>
              <a:spcAft>
                <a:spcPts val="0"/>
              </a:spcAft>
              <a:buSzPts val="1400"/>
              <a:buChar char="●"/>
            </a:pPr>
            <a:r>
              <a:rPr lang="en"/>
              <a:t>Opens differently for users</a:t>
            </a:r>
            <a:endParaRPr/>
          </a:p>
          <a:p>
            <a:pPr marL="914400" lvl="1" indent="-317500" algn="l" rtl="0">
              <a:lnSpc>
                <a:spcPct val="115000"/>
              </a:lnSpc>
              <a:spcBef>
                <a:spcPts val="0"/>
              </a:spcBef>
              <a:spcAft>
                <a:spcPts val="0"/>
              </a:spcAft>
              <a:buSzPts val="1400"/>
              <a:buChar char="○"/>
            </a:pPr>
            <a:r>
              <a:rPr lang="en"/>
              <a:t>It’s own window</a:t>
            </a:r>
            <a:endParaRPr/>
          </a:p>
          <a:p>
            <a:pPr marL="914400" lvl="1" indent="-317500" algn="l" rtl="0">
              <a:lnSpc>
                <a:spcPct val="115000"/>
              </a:lnSpc>
              <a:spcBef>
                <a:spcPts val="0"/>
              </a:spcBef>
              <a:spcAft>
                <a:spcPts val="0"/>
              </a:spcAft>
              <a:buSzPts val="1400"/>
              <a:buChar char="○"/>
            </a:pPr>
            <a:r>
              <a:rPr lang="en"/>
              <a:t>Better for screen readers</a:t>
            </a:r>
            <a:endParaRPr/>
          </a:p>
          <a:p>
            <a:pPr marL="457200" lvl="0" indent="0" algn="l" rtl="0">
              <a:lnSpc>
                <a:spcPct val="115000"/>
              </a:lnSpc>
              <a:spcBef>
                <a:spcPts val="0"/>
              </a:spcBef>
              <a:spcAft>
                <a:spcPts val="0"/>
              </a:spcAft>
              <a:buNone/>
            </a:pPr>
            <a:endParaRPr/>
          </a:p>
        </p:txBody>
      </p:sp>
      <p:pic>
        <p:nvPicPr>
          <p:cNvPr id="212" name="Google Shape;212;p35"/>
          <p:cNvPicPr preferRelativeResize="0"/>
          <p:nvPr/>
        </p:nvPicPr>
        <p:blipFill>
          <a:blip r:embed="rId4">
            <a:alphaModFix/>
          </a:blip>
          <a:stretch>
            <a:fillRect/>
          </a:stretch>
        </p:blipFill>
        <p:spPr>
          <a:xfrm>
            <a:off x="6356475" y="351200"/>
            <a:ext cx="2407400" cy="1012975"/>
          </a:xfrm>
          <a:prstGeom prst="rect">
            <a:avLst/>
          </a:prstGeom>
          <a:noFill/>
          <a:ln>
            <a:noFill/>
          </a:ln>
        </p:spPr>
      </p:pic>
      <p:pic>
        <p:nvPicPr>
          <p:cNvPr id="213" name="Google Shape;213;p35"/>
          <p:cNvPicPr preferRelativeResize="0"/>
          <p:nvPr/>
        </p:nvPicPr>
        <p:blipFill>
          <a:blip r:embed="rId5">
            <a:alphaModFix/>
          </a:blip>
          <a:stretch>
            <a:fillRect/>
          </a:stretch>
        </p:blipFill>
        <p:spPr>
          <a:xfrm>
            <a:off x="4795998" y="1456528"/>
            <a:ext cx="3967874" cy="2866950"/>
          </a:xfrm>
          <a:prstGeom prst="rect">
            <a:avLst/>
          </a:prstGeom>
          <a:noFill/>
          <a:ln>
            <a:noFill/>
          </a:ln>
        </p:spPr>
      </p:pic>
      <p:sp>
        <p:nvSpPr>
          <p:cNvPr id="214" name="Google Shape;214;p35"/>
          <p:cNvSpPr txBox="1"/>
          <p:nvPr/>
        </p:nvSpPr>
        <p:spPr>
          <a:xfrm>
            <a:off x="4840475" y="4323475"/>
            <a:ext cx="3967800" cy="49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100"/>
              <a:t>From Tableau Tim</a:t>
            </a:r>
            <a:br>
              <a:rPr lang="en" sz="1100"/>
            </a:br>
            <a:r>
              <a:rPr lang="en" sz="1100" u="sng">
                <a:solidFill>
                  <a:schemeClr val="hlink"/>
                </a:solidFill>
                <a:hlinkClick r:id="rId6"/>
              </a:rPr>
              <a:t>youtube.com/watch?v=IJAFTp0GoD4</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Google Shape;219;p36"/>
          <p:cNvPicPr preferRelativeResize="0"/>
          <p:nvPr/>
        </p:nvPicPr>
        <p:blipFill>
          <a:blip r:embed="rId3">
            <a:alphaModFix/>
          </a:blip>
          <a:stretch>
            <a:fillRect/>
          </a:stretch>
        </p:blipFill>
        <p:spPr>
          <a:xfrm>
            <a:off x="934363" y="-21250"/>
            <a:ext cx="7183677" cy="4367024"/>
          </a:xfrm>
          <a:prstGeom prst="rect">
            <a:avLst/>
          </a:prstGeom>
          <a:noFill/>
          <a:ln>
            <a:noFill/>
          </a:ln>
        </p:spPr>
      </p:pic>
      <p:sp>
        <p:nvSpPr>
          <p:cNvPr id="220" name="Google Shape;220;p36"/>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4"/>
              </a:rPr>
              <a:t>tableau.com/2022-3-features#item-94168</a:t>
            </a:r>
            <a:r>
              <a:rPr lang="en"/>
              <a:t> and </a:t>
            </a:r>
            <a:r>
              <a:rPr lang="en" u="sng">
                <a:solidFill>
                  <a:schemeClr val="hlink"/>
                </a:solidFill>
                <a:hlinkClick r:id="rId5"/>
              </a:rPr>
              <a:t>tableau.com/sites/default/files/2022-09/Data%20Guide_0.gif</a:t>
            </a:r>
            <a:r>
              <a:rPr lang="en"/>
              <a:t> </a:t>
            </a:r>
            <a:endParaRPr/>
          </a:p>
        </p:txBody>
      </p:sp>
      <p:sp>
        <p:nvSpPr>
          <p:cNvPr id="221" name="Google Shape;221;p3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Data Guide</a:t>
            </a:r>
            <a:endParaRPr/>
          </a:p>
        </p:txBody>
      </p:sp>
      <p:sp>
        <p:nvSpPr>
          <p:cNvPr id="222" name="Google Shape;222;p36"/>
          <p:cNvSpPr/>
          <p:nvPr/>
        </p:nvSpPr>
        <p:spPr>
          <a:xfrm>
            <a:off x="5428675" y="179775"/>
            <a:ext cx="614100" cy="247200"/>
          </a:xfrm>
          <a:prstGeom prst="ellipse">
            <a:avLst/>
          </a:prstGeom>
          <a:noFill/>
          <a:ln w="381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23" name="Google Shape;223;p36"/>
          <p:cNvSpPr/>
          <p:nvPr/>
        </p:nvSpPr>
        <p:spPr>
          <a:xfrm rot="-2700000">
            <a:off x="5221185" y="2254852"/>
            <a:ext cx="1285520" cy="147856"/>
          </a:xfrm>
          <a:prstGeom prst="rightArrow">
            <a:avLst>
              <a:gd name="adj1" fmla="val 50000"/>
              <a:gd name="adj2" fmla="val 50000"/>
            </a:avLst>
          </a:prstGeom>
          <a:solidFill>
            <a:schemeClr val="accen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224" name="Google Shape;224;p36"/>
          <p:cNvPicPr preferRelativeResize="0"/>
          <p:nvPr/>
        </p:nvPicPr>
        <p:blipFill>
          <a:blip r:embed="rId6">
            <a:alphaModFix/>
          </a:blip>
          <a:stretch>
            <a:fillRect/>
          </a:stretch>
        </p:blipFill>
        <p:spPr>
          <a:xfrm>
            <a:off x="6492375" y="3559325"/>
            <a:ext cx="2438400" cy="1123950"/>
          </a:xfrm>
          <a:prstGeom prst="rect">
            <a:avLst/>
          </a:prstGeom>
          <a:noFill/>
          <a:ln>
            <a:noFill/>
          </a:ln>
          <a:effectLst>
            <a:outerShdw blurRad="57150" dist="19050" dir="7320000" algn="bl" rotWithShape="0">
              <a:srgbClr val="000000">
                <a:alpha val="50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body" idx="1"/>
          </p:nvPr>
        </p:nvSpPr>
        <p:spPr>
          <a:xfrm>
            <a:off x="311700" y="1152475"/>
            <a:ext cx="8520600" cy="3843300"/>
          </a:xfrm>
          <a:prstGeom prst="rect">
            <a:avLst/>
          </a:prstGeom>
        </p:spPr>
        <p:txBody>
          <a:bodyPr spcFirstLastPara="1" wrap="square" lIns="91425" tIns="91425" rIns="91425" bIns="91425" anchor="t" anchorCtr="0">
            <a:normAutofit fontScale="92500"/>
          </a:bodyPr>
          <a:lstStyle/>
          <a:p>
            <a:pPr marL="457200" lvl="0" indent="-419100" algn="l" rtl="0">
              <a:spcBef>
                <a:spcPts val="0"/>
              </a:spcBef>
              <a:spcAft>
                <a:spcPts val="0"/>
              </a:spcAft>
              <a:buSzPts val="3000"/>
              <a:buChar char="●"/>
            </a:pPr>
            <a:r>
              <a:rPr lang="en"/>
              <a:t>What are the MIT TUG and IT Partners</a:t>
            </a:r>
            <a:endParaRPr/>
          </a:p>
          <a:p>
            <a:pPr marL="457200" lvl="0" indent="-419100" algn="l" rtl="0">
              <a:spcBef>
                <a:spcPts val="0"/>
              </a:spcBef>
              <a:spcAft>
                <a:spcPts val="0"/>
              </a:spcAft>
              <a:buSzPts val="3000"/>
              <a:buChar char="●"/>
            </a:pPr>
            <a:r>
              <a:rPr lang="en"/>
              <a:t>Licensing Changes</a:t>
            </a:r>
            <a:br>
              <a:rPr lang="en"/>
            </a:br>
            <a:r>
              <a:rPr lang="en"/>
              <a:t>- Roshni Gohil (for Bryan Murray, IS&amp;T)</a:t>
            </a:r>
            <a:endParaRPr/>
          </a:p>
          <a:p>
            <a:pPr marL="457200" lvl="0" indent="-419100" algn="l" rtl="0">
              <a:spcBef>
                <a:spcPts val="0"/>
              </a:spcBef>
              <a:spcAft>
                <a:spcPts val="0"/>
              </a:spcAft>
              <a:buSzPts val="3000"/>
              <a:buChar char="●"/>
            </a:pPr>
            <a:r>
              <a:rPr lang="en"/>
              <a:t>Tableau Prep Builder: An Intro</a:t>
            </a:r>
            <a:br>
              <a:rPr lang="en"/>
            </a:br>
            <a:r>
              <a:rPr lang="en"/>
              <a:t>- Terry McNatt (MIT Medical) </a:t>
            </a:r>
            <a:endParaRPr/>
          </a:p>
          <a:p>
            <a:pPr marL="457200" lvl="0" indent="-419100" algn="l" rtl="0">
              <a:spcBef>
                <a:spcPts val="0"/>
              </a:spcBef>
              <a:spcAft>
                <a:spcPts val="0"/>
              </a:spcAft>
              <a:buSzPts val="3000"/>
              <a:buChar char="●"/>
            </a:pPr>
            <a:r>
              <a:rPr lang="en"/>
              <a:t>What’s new in Tableau Server and Desktop</a:t>
            </a:r>
            <a:br>
              <a:rPr lang="en"/>
            </a:br>
            <a:r>
              <a:rPr lang="en"/>
              <a:t>- MIT TUG Leads</a:t>
            </a:r>
            <a:endParaRPr/>
          </a:p>
          <a:p>
            <a:pPr marL="457200" lvl="0" indent="-419100" algn="l" rtl="0">
              <a:spcBef>
                <a:spcPts val="0"/>
              </a:spcBef>
              <a:spcAft>
                <a:spcPts val="0"/>
              </a:spcAft>
              <a:buSzPts val="3000"/>
              <a:buChar char="●"/>
            </a:pPr>
            <a:r>
              <a:rPr lang="en"/>
              <a:t>RAFFLE!</a:t>
            </a:r>
            <a:endParaRPr/>
          </a:p>
        </p:txBody>
      </p:sp>
      <p:sp>
        <p:nvSpPr>
          <p:cNvPr id="94" name="Google Shape;94;p18"/>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Agenda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7"/>
          <p:cNvSpPr txBox="1">
            <a:spLocks noGrp="1"/>
          </p:cNvSpPr>
          <p:nvPr>
            <p:ph type="title"/>
          </p:nvPr>
        </p:nvSpPr>
        <p:spPr>
          <a:xfrm>
            <a:off x="311700" y="2150850"/>
            <a:ext cx="8520600" cy="738900"/>
          </a:xfrm>
          <a:prstGeom prst="rect">
            <a:avLst/>
          </a:prstGeom>
        </p:spPr>
        <p:txBody>
          <a:bodyPr spcFirstLastPara="1" wrap="square" lIns="91425" tIns="91425" rIns="91425" bIns="91425" anchor="ctr" anchorCtr="0">
            <a:spAutoFit/>
          </a:bodyPr>
          <a:lstStyle/>
          <a:p>
            <a:pPr marL="0" lvl="0" indent="0" algn="ctr" rtl="0">
              <a:spcBef>
                <a:spcPts val="0"/>
              </a:spcBef>
              <a:spcAft>
                <a:spcPts val="0"/>
              </a:spcAft>
              <a:buNone/>
            </a:pPr>
            <a:r>
              <a:rPr lang="en"/>
              <a:t>Performance Improvements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Workbook Optimizer</a:t>
            </a:r>
            <a:endParaRPr/>
          </a:p>
        </p:txBody>
      </p:sp>
      <p:sp>
        <p:nvSpPr>
          <p:cNvPr id="235" name="Google Shape;235;p38"/>
          <p:cNvSpPr txBox="1"/>
          <p:nvPr/>
        </p:nvSpPr>
        <p:spPr>
          <a:xfrm>
            <a:off x="735350" y="835275"/>
            <a:ext cx="6906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demo</a:t>
            </a:r>
            <a:endParaRPr/>
          </a:p>
        </p:txBody>
      </p:sp>
      <p:sp>
        <p:nvSpPr>
          <p:cNvPr id="236" name="Google Shape;236;p38"/>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tableau.com/2022-1-features#item-89136</a:t>
            </a:r>
            <a:r>
              <a:rPr lang="en"/>
              <a:t> and </a:t>
            </a:r>
            <a:r>
              <a:rPr lang="en" u="sng">
                <a:solidFill>
                  <a:schemeClr val="hlink"/>
                </a:solidFill>
                <a:hlinkClick r:id="rId4"/>
              </a:rPr>
              <a:t>help.tableau.com/current/pro/desktop/en-us/wbo_overview.htm</a:t>
            </a:r>
            <a:r>
              <a:rPr lang="en"/>
              <a:t>  </a:t>
            </a:r>
            <a:endParaRPr/>
          </a:p>
        </p:txBody>
      </p:sp>
      <p:pic>
        <p:nvPicPr>
          <p:cNvPr id="237" name="Google Shape;237;p38"/>
          <p:cNvPicPr preferRelativeResize="0"/>
          <p:nvPr/>
        </p:nvPicPr>
        <p:blipFill>
          <a:blip r:embed="rId5">
            <a:alphaModFix/>
          </a:blip>
          <a:stretch>
            <a:fillRect/>
          </a:stretch>
        </p:blipFill>
        <p:spPr>
          <a:xfrm>
            <a:off x="0" y="0"/>
            <a:ext cx="3005852" cy="3888799"/>
          </a:xfrm>
          <a:prstGeom prst="rect">
            <a:avLst/>
          </a:prstGeom>
          <a:noFill/>
          <a:ln>
            <a:noFill/>
          </a:ln>
        </p:spPr>
      </p:pic>
      <p:pic>
        <p:nvPicPr>
          <p:cNvPr id="238" name="Google Shape;238;p38"/>
          <p:cNvPicPr preferRelativeResize="0"/>
          <p:nvPr/>
        </p:nvPicPr>
        <p:blipFill>
          <a:blip r:embed="rId6">
            <a:alphaModFix/>
          </a:blip>
          <a:stretch>
            <a:fillRect/>
          </a:stretch>
        </p:blipFill>
        <p:spPr>
          <a:xfrm>
            <a:off x="2182475" y="1154550"/>
            <a:ext cx="6961524" cy="3076025"/>
          </a:xfrm>
          <a:prstGeom prst="rect">
            <a:avLst/>
          </a:prstGeom>
          <a:noFill/>
          <a:ln>
            <a:noFill/>
          </a:ln>
          <a:effectLst>
            <a:outerShdw blurRad="57150" dist="19050" dir="5400000" algn="bl" rotWithShape="0">
              <a:srgbClr val="000000">
                <a:alpha val="50000"/>
              </a:srgbClr>
            </a:outerShdw>
          </a:effectLst>
        </p:spPr>
      </p:pic>
      <p:sp>
        <p:nvSpPr>
          <p:cNvPr id="239" name="Google Shape;239;p38"/>
          <p:cNvSpPr/>
          <p:nvPr/>
        </p:nvSpPr>
        <p:spPr>
          <a:xfrm>
            <a:off x="1292364" y="460299"/>
            <a:ext cx="6559272" cy="3613302"/>
          </a:xfrm>
          <a:prstGeom prst="irregularSeal1">
            <a:avLst/>
          </a:prstGeom>
          <a:solidFill>
            <a:srgbClr val="A31F34"/>
          </a:solidFill>
          <a:ln w="114300" cap="flat" cmpd="sng">
            <a:solidFill>
              <a:srgbClr val="A31F3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4400">
                <a:solidFill>
                  <a:schemeClr val="lt2"/>
                </a:solidFill>
                <a:latin typeface="Arial Black"/>
                <a:ea typeface="Arial Black"/>
                <a:cs typeface="Arial Black"/>
                <a:sym typeface="Arial Black"/>
              </a:rPr>
              <a:t>80+ PAGES</a:t>
            </a:r>
            <a:endParaRPr sz="4400">
              <a:solidFill>
                <a:schemeClr val="lt2"/>
              </a:solidFill>
              <a:latin typeface="Arial Black"/>
              <a:ea typeface="Arial Black"/>
              <a:cs typeface="Arial Black"/>
              <a:sym typeface="Arial Black"/>
            </a:endParaRPr>
          </a:p>
        </p:txBody>
      </p:sp>
      <p:sp>
        <p:nvSpPr>
          <p:cNvPr id="240" name="Google Shape;240;p38"/>
          <p:cNvSpPr/>
          <p:nvPr/>
        </p:nvSpPr>
        <p:spPr>
          <a:xfrm>
            <a:off x="0" y="0"/>
            <a:ext cx="9144000" cy="5143500"/>
          </a:xfrm>
          <a:prstGeom prst="rect">
            <a:avLst/>
          </a:prstGeom>
          <a:noFill/>
          <a:ln>
            <a:noFill/>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8"/>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3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39"/>
          <p:cNvSpPr txBox="1"/>
          <p:nvPr/>
        </p:nvSpPr>
        <p:spPr>
          <a:xfrm>
            <a:off x="311700" y="4724400"/>
            <a:ext cx="88323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u="sng">
                <a:solidFill>
                  <a:schemeClr val="hlink"/>
                </a:solidFill>
                <a:hlinkClick r:id="rId3"/>
              </a:rPr>
              <a:t>help.tableau.com/current/server-linux/en-us/data_acceleration.htm</a:t>
            </a:r>
            <a:r>
              <a:rPr lang="en" sz="1000"/>
              <a:t> and </a:t>
            </a:r>
            <a:r>
              <a:rPr lang="en" sz="1000" u="sng">
                <a:solidFill>
                  <a:schemeClr val="hlink"/>
                </a:solidFill>
                <a:hlinkClick r:id="rId4"/>
              </a:rPr>
              <a:t>help.tableau.com/current/server-linux/en-us/perf_troubleshooting.htm</a:t>
            </a:r>
            <a:r>
              <a:rPr lang="en" sz="1000"/>
              <a:t> </a:t>
            </a:r>
            <a:endParaRPr sz="1000"/>
          </a:p>
        </p:txBody>
      </p:sp>
      <p:sp>
        <p:nvSpPr>
          <p:cNvPr id="246" name="Google Shape;246;p3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View Acceleration</a:t>
            </a:r>
            <a:endParaRPr/>
          </a:p>
        </p:txBody>
      </p:sp>
      <p:pic>
        <p:nvPicPr>
          <p:cNvPr id="247" name="Google Shape;247;p39"/>
          <p:cNvPicPr preferRelativeResize="0"/>
          <p:nvPr/>
        </p:nvPicPr>
        <p:blipFill>
          <a:blip r:embed="rId5">
            <a:alphaModFix/>
          </a:blip>
          <a:stretch>
            <a:fillRect/>
          </a:stretch>
        </p:blipFill>
        <p:spPr>
          <a:xfrm>
            <a:off x="152400" y="150668"/>
            <a:ext cx="8839200" cy="1156677"/>
          </a:xfrm>
          <a:prstGeom prst="rect">
            <a:avLst/>
          </a:prstGeom>
          <a:noFill/>
          <a:ln>
            <a:noFill/>
          </a:ln>
          <a:effectLst>
            <a:outerShdw blurRad="57150" dist="19050" dir="5400000" algn="bl" rotWithShape="0">
              <a:srgbClr val="000000">
                <a:alpha val="50000"/>
              </a:srgbClr>
            </a:outerShdw>
          </a:effectLst>
        </p:spPr>
      </p:pic>
      <p:pic>
        <p:nvPicPr>
          <p:cNvPr id="248" name="Google Shape;248;p39"/>
          <p:cNvPicPr preferRelativeResize="0"/>
          <p:nvPr/>
        </p:nvPicPr>
        <p:blipFill>
          <a:blip r:embed="rId6">
            <a:alphaModFix/>
          </a:blip>
          <a:stretch>
            <a:fillRect/>
          </a:stretch>
        </p:blipFill>
        <p:spPr>
          <a:xfrm>
            <a:off x="228161" y="1459745"/>
            <a:ext cx="4088779" cy="2618430"/>
          </a:xfrm>
          <a:prstGeom prst="rect">
            <a:avLst/>
          </a:prstGeom>
          <a:noFill/>
          <a:ln>
            <a:noFill/>
          </a:ln>
        </p:spPr>
      </p:pic>
      <p:pic>
        <p:nvPicPr>
          <p:cNvPr id="249" name="Google Shape;249;p39"/>
          <p:cNvPicPr preferRelativeResize="0"/>
          <p:nvPr/>
        </p:nvPicPr>
        <p:blipFill>
          <a:blip r:embed="rId7">
            <a:alphaModFix/>
          </a:blip>
          <a:stretch>
            <a:fillRect/>
          </a:stretch>
        </p:blipFill>
        <p:spPr>
          <a:xfrm>
            <a:off x="4469339" y="1459745"/>
            <a:ext cx="4522262" cy="1925513"/>
          </a:xfrm>
          <a:prstGeom prst="rect">
            <a:avLst/>
          </a:prstGeom>
          <a:noFill/>
          <a:ln>
            <a:noFill/>
          </a:ln>
        </p:spPr>
      </p:pic>
      <p:pic>
        <p:nvPicPr>
          <p:cNvPr id="250" name="Google Shape;250;p39"/>
          <p:cNvPicPr preferRelativeResize="0"/>
          <p:nvPr/>
        </p:nvPicPr>
        <p:blipFill>
          <a:blip r:embed="rId8">
            <a:alphaModFix/>
          </a:blip>
          <a:stretch>
            <a:fillRect/>
          </a:stretch>
        </p:blipFill>
        <p:spPr>
          <a:xfrm>
            <a:off x="4068341" y="3537647"/>
            <a:ext cx="4923258" cy="11566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0"/>
          <p:cNvSpPr txBox="1">
            <a:spLocks noGrp="1"/>
          </p:cNvSpPr>
          <p:nvPr>
            <p:ph type="title"/>
          </p:nvPr>
        </p:nvSpPr>
        <p:spPr>
          <a:xfrm>
            <a:off x="311700" y="2150850"/>
            <a:ext cx="8520600" cy="738900"/>
          </a:xfrm>
          <a:prstGeom prst="rect">
            <a:avLst/>
          </a:prstGeom>
        </p:spPr>
        <p:txBody>
          <a:bodyPr spcFirstLastPara="1" wrap="square" lIns="91425" tIns="91425" rIns="91425" bIns="91425" anchor="ctr" anchorCtr="0">
            <a:spAutoFit/>
          </a:bodyPr>
          <a:lstStyle/>
          <a:p>
            <a:pPr marL="0" lvl="0" indent="0" algn="ctr" rtl="0">
              <a:spcBef>
                <a:spcPts val="0"/>
              </a:spcBef>
              <a:spcAft>
                <a:spcPts val="0"/>
              </a:spcAft>
              <a:buNone/>
            </a:pPr>
            <a:r>
              <a:rPr lang="en"/>
              <a:t>Server User Experience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1"/>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New Search Experience</a:t>
            </a:r>
            <a:endParaRPr/>
          </a:p>
        </p:txBody>
      </p:sp>
      <p:sp>
        <p:nvSpPr>
          <p:cNvPr id="261" name="Google Shape;261;p41"/>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tableau.com/2022-1-features#item-89157</a:t>
            </a:r>
            <a:r>
              <a:rPr lang="en"/>
              <a:t> </a:t>
            </a:r>
            <a:endParaRPr/>
          </a:p>
        </p:txBody>
      </p:sp>
      <p:pic>
        <p:nvPicPr>
          <p:cNvPr id="262" name="Google Shape;262;p41"/>
          <p:cNvPicPr preferRelativeResize="0"/>
          <p:nvPr/>
        </p:nvPicPr>
        <p:blipFill rotWithShape="1">
          <a:blip r:embed="rId4">
            <a:alphaModFix/>
          </a:blip>
          <a:srcRect b="19497"/>
          <a:stretch/>
        </p:blipFill>
        <p:spPr>
          <a:xfrm>
            <a:off x="446600" y="0"/>
            <a:ext cx="8250799" cy="4140525"/>
          </a:xfrm>
          <a:prstGeom prst="rect">
            <a:avLst/>
          </a:prstGeom>
          <a:noFill/>
          <a:ln>
            <a:noFill/>
          </a:ln>
        </p:spPr>
      </p:pic>
      <p:pic>
        <p:nvPicPr>
          <p:cNvPr id="263" name="Google Shape;263;p41"/>
          <p:cNvPicPr preferRelativeResize="0"/>
          <p:nvPr/>
        </p:nvPicPr>
        <p:blipFill rotWithShape="1">
          <a:blip r:embed="rId5">
            <a:alphaModFix/>
          </a:blip>
          <a:srcRect b="9747"/>
          <a:stretch/>
        </p:blipFill>
        <p:spPr>
          <a:xfrm>
            <a:off x="0" y="0"/>
            <a:ext cx="9144001"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New Viz Toolbar</a:t>
            </a:r>
            <a:endParaRPr/>
          </a:p>
        </p:txBody>
      </p:sp>
      <p:sp>
        <p:nvSpPr>
          <p:cNvPr id="269" name="Google Shape;269;p42"/>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tableau.com/2022-1-features#item-89154</a:t>
            </a:r>
            <a:r>
              <a:rPr lang="en"/>
              <a:t> </a:t>
            </a:r>
            <a:endParaRPr/>
          </a:p>
        </p:txBody>
      </p:sp>
      <p:pic>
        <p:nvPicPr>
          <p:cNvPr id="270" name="Google Shape;270;p42"/>
          <p:cNvPicPr preferRelativeResize="0"/>
          <p:nvPr/>
        </p:nvPicPr>
        <p:blipFill>
          <a:blip r:embed="rId4">
            <a:alphaModFix/>
          </a:blip>
          <a:stretch>
            <a:fillRect/>
          </a:stretch>
        </p:blipFill>
        <p:spPr>
          <a:xfrm>
            <a:off x="1036800" y="304800"/>
            <a:ext cx="7070399" cy="392577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3"/>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lnSpcReduction="10000"/>
          </a:bodyPr>
          <a:lstStyle/>
          <a:p>
            <a:pPr marL="0" lvl="0" indent="0" algn="l" rtl="0">
              <a:spcBef>
                <a:spcPts val="0"/>
              </a:spcBef>
              <a:spcAft>
                <a:spcPts val="0"/>
              </a:spcAft>
              <a:buNone/>
            </a:pPr>
            <a:r>
              <a:rPr lang="en"/>
              <a:t>Embedding Playground</a:t>
            </a:r>
            <a:endParaRPr/>
          </a:p>
        </p:txBody>
      </p:sp>
      <p:sp>
        <p:nvSpPr>
          <p:cNvPr id="276" name="Google Shape;276;p43"/>
          <p:cNvSpPr txBox="1"/>
          <p:nvPr/>
        </p:nvSpPr>
        <p:spPr>
          <a:xfrm>
            <a:off x="311700" y="4724400"/>
            <a:ext cx="8832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d</a:t>
            </a:r>
            <a:r>
              <a:rPr lang="en" u="sng">
                <a:solidFill>
                  <a:schemeClr val="hlink"/>
                </a:solidFill>
                <a:hlinkClick r:id="rId3"/>
              </a:rPr>
              <a:t>eveloper.salesforce.com/tools/tableau/embedding-playground</a:t>
            </a:r>
            <a:r>
              <a:rPr lang="en"/>
              <a:t> </a:t>
            </a:r>
            <a:endParaRPr/>
          </a:p>
        </p:txBody>
      </p:sp>
      <p:pic>
        <p:nvPicPr>
          <p:cNvPr id="277" name="Google Shape;277;p43"/>
          <p:cNvPicPr preferRelativeResize="0"/>
          <p:nvPr/>
        </p:nvPicPr>
        <p:blipFill>
          <a:blip r:embed="rId4">
            <a:alphaModFix/>
          </a:blip>
          <a:stretch>
            <a:fillRect/>
          </a:stretch>
        </p:blipFill>
        <p:spPr>
          <a:xfrm>
            <a:off x="901825" y="171525"/>
            <a:ext cx="7340355" cy="39257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44"/>
          <p:cNvSpPr txBox="1">
            <a:spLocks noGrp="1"/>
          </p:cNvSpPr>
          <p:nvPr>
            <p:ph type="title"/>
          </p:nvPr>
        </p:nvSpPr>
        <p:spPr>
          <a:xfrm>
            <a:off x="311700" y="445025"/>
            <a:ext cx="8520600" cy="6618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3100"/>
              <a:t>What are you most excited about?</a:t>
            </a:r>
            <a:endParaRPr sz="3100"/>
          </a:p>
        </p:txBody>
      </p:sp>
      <p:sp>
        <p:nvSpPr>
          <p:cNvPr id="283" name="Google Shape;283;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Talk about it or post it in the chat!</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5"/>
          <p:cNvSpPr txBox="1">
            <a:spLocks noGrp="1"/>
          </p:cNvSpPr>
          <p:nvPr>
            <p:ph type="title"/>
          </p:nvPr>
        </p:nvSpPr>
        <p:spPr>
          <a:xfrm>
            <a:off x="311700" y="445025"/>
            <a:ext cx="8520600" cy="6618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sz="3100"/>
              <a:t>Tableau Upgrades v2023.4 and beyond</a:t>
            </a:r>
            <a:endParaRPr sz="3100"/>
          </a:p>
        </p:txBody>
      </p:sp>
      <p:sp>
        <p:nvSpPr>
          <p:cNvPr id="289" name="Google Shape;289;p45"/>
          <p:cNvSpPr txBox="1">
            <a:spLocks noGrp="1"/>
          </p:cNvSpPr>
          <p:nvPr>
            <p:ph type="body" idx="1"/>
          </p:nvPr>
        </p:nvSpPr>
        <p:spPr>
          <a:xfrm>
            <a:off x="311700" y="1152475"/>
            <a:ext cx="8520600" cy="3723300"/>
          </a:xfrm>
          <a:prstGeom prst="rect">
            <a:avLst/>
          </a:prstGeom>
        </p:spPr>
        <p:txBody>
          <a:bodyPr spcFirstLastPara="1" wrap="square" lIns="91425" tIns="91425" rIns="91425" bIns="91425" anchor="t" anchorCtr="0">
            <a:normAutofit fontScale="92500" lnSpcReduction="10000"/>
          </a:bodyPr>
          <a:lstStyle/>
          <a:p>
            <a:pPr marL="457200" lvl="0" indent="-404812" algn="l" rtl="0">
              <a:spcBef>
                <a:spcPts val="0"/>
              </a:spcBef>
              <a:spcAft>
                <a:spcPts val="0"/>
              </a:spcAft>
              <a:buSzPct val="100000"/>
              <a:buChar char="●"/>
            </a:pPr>
            <a:r>
              <a:rPr lang="en"/>
              <a:t>Tableau is changing its release cadence</a:t>
            </a:r>
            <a:endParaRPr/>
          </a:p>
          <a:p>
            <a:pPr marL="914400" lvl="1" indent="-369569" algn="l" rtl="0">
              <a:spcBef>
                <a:spcPts val="0"/>
              </a:spcBef>
              <a:spcAft>
                <a:spcPts val="0"/>
              </a:spcAft>
              <a:buSzPct val="100000"/>
              <a:buChar char="○"/>
            </a:pPr>
            <a:r>
              <a:rPr lang="en"/>
              <a:t>3x/year: Desktop, Prep Builder, and Cloud</a:t>
            </a:r>
            <a:endParaRPr/>
          </a:p>
          <a:p>
            <a:pPr marL="914400" lvl="1" indent="-369569" algn="l" rtl="0">
              <a:spcBef>
                <a:spcPts val="0"/>
              </a:spcBef>
              <a:spcAft>
                <a:spcPts val="0"/>
              </a:spcAft>
              <a:buSzPct val="100000"/>
              <a:buChar char="○"/>
            </a:pPr>
            <a:r>
              <a:rPr lang="en"/>
              <a:t>1 or 2x/year: Server in every other release</a:t>
            </a:r>
            <a:endParaRPr/>
          </a:p>
          <a:p>
            <a:pPr marL="914400" lvl="1" indent="-369569" algn="l" rtl="0">
              <a:spcBef>
                <a:spcPts val="0"/>
              </a:spcBef>
              <a:spcAft>
                <a:spcPts val="0"/>
              </a:spcAft>
              <a:buSzPct val="104717"/>
              <a:buChar char="○"/>
            </a:pPr>
            <a:r>
              <a:rPr lang="en" sz="2291" u="sng">
                <a:solidFill>
                  <a:schemeClr val="hlink"/>
                </a:solidFill>
                <a:hlinkClick r:id="rId3"/>
              </a:rPr>
              <a:t>tableau.com/blog/tableau-updates-product-release-cadence</a:t>
            </a:r>
            <a:r>
              <a:rPr lang="en"/>
              <a:t> </a:t>
            </a:r>
            <a:endParaRPr/>
          </a:p>
          <a:p>
            <a:pPr marL="457200" lvl="0" indent="-404812" algn="l" rtl="0">
              <a:spcBef>
                <a:spcPts val="0"/>
              </a:spcBef>
              <a:spcAft>
                <a:spcPts val="0"/>
              </a:spcAft>
              <a:buSzPct val="100000"/>
              <a:buChar char="●"/>
            </a:pPr>
            <a:r>
              <a:rPr lang="en"/>
              <a:t>MIT will likely continue to upgrade annually</a:t>
            </a:r>
            <a:endParaRPr/>
          </a:p>
          <a:p>
            <a:pPr marL="914400" lvl="1" indent="-369569" algn="l" rtl="0">
              <a:spcBef>
                <a:spcPts val="0"/>
              </a:spcBef>
              <a:spcAft>
                <a:spcPts val="0"/>
              </a:spcAft>
              <a:buSzPct val="100000"/>
              <a:buChar char="○"/>
            </a:pPr>
            <a:r>
              <a:rPr lang="en"/>
              <a:t>Timing depends on IS&amp;T priorities and community interest</a:t>
            </a:r>
            <a:endParaRPr/>
          </a:p>
          <a:p>
            <a:pPr marL="914400" lvl="1" indent="-369569" algn="l" rtl="0">
              <a:spcBef>
                <a:spcPts val="0"/>
              </a:spcBef>
              <a:spcAft>
                <a:spcPts val="0"/>
              </a:spcAft>
              <a:buSzPct val="100000"/>
              <a:buChar char="○"/>
            </a:pPr>
            <a:r>
              <a:rPr lang="en"/>
              <a:t>What’s available? Check out </a:t>
            </a:r>
            <a:r>
              <a:rPr lang="en" u="sng">
                <a:solidFill>
                  <a:schemeClr val="hlink"/>
                </a:solidFill>
                <a:hlinkClick r:id="rId4"/>
              </a:rPr>
              <a:t>tableau.com/products/all-features</a:t>
            </a:r>
            <a:r>
              <a:rPr lang="en"/>
              <a:t> </a:t>
            </a:r>
            <a:endParaRPr/>
          </a:p>
          <a:p>
            <a:pPr marL="914400" lvl="1" indent="-369569" algn="l" rtl="0">
              <a:spcBef>
                <a:spcPts val="0"/>
              </a:spcBef>
              <a:spcAft>
                <a:spcPts val="0"/>
              </a:spcAft>
              <a:buSzPct val="100000"/>
              <a:buChar char="○"/>
            </a:pPr>
            <a:r>
              <a:rPr lang="en"/>
              <a:t>Want something? Say something </a:t>
            </a:r>
            <a:r>
              <a:rPr lang="en" u="sng">
                <a:solidFill>
                  <a:schemeClr val="hlink"/>
                </a:solidFill>
                <a:hlinkClick r:id="rId5"/>
              </a:rPr>
              <a:t>reporting-help@mit.edu</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55"/>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What’s next?</a:t>
            </a:r>
            <a:endParaRPr/>
          </a:p>
        </p:txBody>
      </p:sp>
      <p:sp>
        <p:nvSpPr>
          <p:cNvPr id="365" name="Google Shape;365;p5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70000" lnSpcReduction="20000"/>
          </a:bodyPr>
          <a:lstStyle/>
          <a:p>
            <a:pPr marL="457200" lvl="0" indent="-376237" algn="l" rtl="0">
              <a:spcBef>
                <a:spcPts val="0"/>
              </a:spcBef>
              <a:spcAft>
                <a:spcPts val="0"/>
              </a:spcAft>
              <a:buSzPct val="100000"/>
              <a:buChar char="●"/>
            </a:pPr>
            <a:r>
              <a:rPr lang="en"/>
              <a:t>HETUG on Oct. 17</a:t>
            </a:r>
            <a:endParaRPr/>
          </a:p>
          <a:p>
            <a:pPr marL="914400" lvl="1" indent="-346710" algn="l" rtl="0">
              <a:spcBef>
                <a:spcPts val="0"/>
              </a:spcBef>
              <a:spcAft>
                <a:spcPts val="0"/>
              </a:spcAft>
              <a:buSzPct val="100000"/>
              <a:buChar char="○"/>
            </a:pPr>
            <a:r>
              <a:rPr lang="en" u="sng">
                <a:solidFill>
                  <a:schemeClr val="hlink"/>
                </a:solidFill>
                <a:hlinkClick r:id="rId3"/>
              </a:rPr>
              <a:t>usergroups.tableau.com/e/mz8kqk/</a:t>
            </a:r>
            <a:endParaRPr/>
          </a:p>
          <a:p>
            <a:pPr marL="457200" lvl="0" indent="-376237" algn="l" rtl="0">
              <a:spcBef>
                <a:spcPts val="0"/>
              </a:spcBef>
              <a:spcAft>
                <a:spcPts val="0"/>
              </a:spcAft>
              <a:buSzPct val="100000"/>
              <a:buChar char="●"/>
            </a:pPr>
            <a:r>
              <a:rPr lang="en"/>
              <a:t>MIT TUG meetup on Oct. 18</a:t>
            </a:r>
            <a:endParaRPr/>
          </a:p>
          <a:p>
            <a:pPr marL="914400" lvl="1" indent="-346710" algn="l" rtl="0">
              <a:spcBef>
                <a:spcPts val="0"/>
              </a:spcBef>
              <a:spcAft>
                <a:spcPts val="0"/>
              </a:spcAft>
              <a:buSzPct val="100000"/>
              <a:buChar char="○"/>
            </a:pPr>
            <a:r>
              <a:rPr lang="en" u="sng">
                <a:solidFill>
                  <a:schemeClr val="hlink"/>
                </a:solidFill>
                <a:hlinkClick r:id="rId4"/>
              </a:rPr>
              <a:t>mit-tableau.slack.com/archives/CK66N4U1Z/p1697031852332309</a:t>
            </a:r>
            <a:r>
              <a:rPr lang="en"/>
              <a:t> </a:t>
            </a:r>
            <a:endParaRPr/>
          </a:p>
          <a:p>
            <a:pPr marL="457200" lvl="0" indent="-376237" algn="l" rtl="0">
              <a:spcBef>
                <a:spcPts val="0"/>
              </a:spcBef>
              <a:spcAft>
                <a:spcPts val="0"/>
              </a:spcAft>
              <a:buSzPct val="100000"/>
              <a:buChar char="●"/>
            </a:pPr>
            <a:r>
              <a:rPr lang="en"/>
              <a:t>MIT/Mass Higher Ed TUG (MUG) @ MIT</a:t>
            </a:r>
            <a:endParaRPr/>
          </a:p>
          <a:p>
            <a:pPr marL="914400" lvl="1" indent="-346710" algn="l" rtl="0">
              <a:spcBef>
                <a:spcPts val="0"/>
              </a:spcBef>
              <a:spcAft>
                <a:spcPts val="0"/>
              </a:spcAft>
              <a:buSzPct val="100000"/>
              <a:buChar char="○"/>
            </a:pPr>
            <a:r>
              <a:rPr lang="en"/>
              <a:t>Date TBD: mid-Nov or early Dec</a:t>
            </a:r>
            <a:endParaRPr/>
          </a:p>
          <a:p>
            <a:pPr marL="914400" lvl="1" indent="-346710" algn="l" rtl="0">
              <a:spcBef>
                <a:spcPts val="0"/>
              </a:spcBef>
              <a:spcAft>
                <a:spcPts val="0"/>
              </a:spcAft>
              <a:buSzPct val="100000"/>
              <a:buChar char="○"/>
            </a:pPr>
            <a:r>
              <a:rPr lang="en"/>
              <a:t>Join the MUG list: </a:t>
            </a:r>
            <a:r>
              <a:rPr lang="en" u="sng">
                <a:solidFill>
                  <a:schemeClr val="hlink"/>
                </a:solidFill>
                <a:hlinkClick r:id="rId5"/>
              </a:rPr>
              <a:t>usergroups.tableau.com/massachusetts-higher-ed-tableau-user-group/</a:t>
            </a:r>
            <a:r>
              <a:rPr lang="en"/>
              <a:t> </a:t>
            </a:r>
            <a:endParaRPr/>
          </a:p>
          <a:p>
            <a:pPr marL="457200" lvl="0" indent="-376237" algn="l" rtl="0">
              <a:spcBef>
                <a:spcPts val="0"/>
              </a:spcBef>
              <a:spcAft>
                <a:spcPts val="0"/>
              </a:spcAft>
              <a:buSzPct val="100000"/>
              <a:buChar char="●"/>
            </a:pPr>
            <a:r>
              <a:rPr lang="en"/>
              <a:t>IT Partners IAP Jan. 11</a:t>
            </a:r>
            <a:endParaRPr/>
          </a:p>
          <a:p>
            <a:pPr marL="914400" lvl="1" indent="-346710" algn="l" rtl="0">
              <a:spcBef>
                <a:spcPts val="0"/>
              </a:spcBef>
              <a:spcAft>
                <a:spcPts val="0"/>
              </a:spcAft>
              <a:buSzPct val="100000"/>
              <a:buChar char="○"/>
            </a:pPr>
            <a:r>
              <a:rPr lang="en"/>
              <a:t>Microsoft will presenting on new and upcoming features</a:t>
            </a:r>
            <a:endParaRPr/>
          </a:p>
          <a:p>
            <a:pPr marL="914400" lvl="1" indent="-346710" algn="l" rtl="0">
              <a:spcBef>
                <a:spcPts val="0"/>
              </a:spcBef>
              <a:spcAft>
                <a:spcPts val="0"/>
              </a:spcAft>
              <a:buSzPct val="100000"/>
              <a:buChar char="○"/>
            </a:pPr>
            <a:r>
              <a:rPr lang="en"/>
              <a:t>Registration and request for topics coming soon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body" idx="1"/>
          </p:nvPr>
        </p:nvSpPr>
        <p:spPr>
          <a:xfrm>
            <a:off x="311700" y="1152475"/>
            <a:ext cx="8520600" cy="3773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community of Tableau users, and those who want to use or are thinking about using Tableau, across MIT</a:t>
            </a:r>
            <a:endParaRPr/>
          </a:p>
          <a:p>
            <a:pPr marL="0" lvl="0" indent="0" algn="l" rtl="0">
              <a:spcBef>
                <a:spcPts val="1200"/>
              </a:spcBef>
              <a:spcAft>
                <a:spcPts val="0"/>
              </a:spcAft>
              <a:buNone/>
            </a:pPr>
            <a:r>
              <a:rPr lang="en"/>
              <a:t>Open to anyone</a:t>
            </a:r>
            <a:endParaRPr/>
          </a:p>
          <a:p>
            <a:pPr marL="457200" lvl="0" indent="-336550" algn="l" rtl="0">
              <a:spcBef>
                <a:spcPts val="0"/>
              </a:spcBef>
              <a:spcAft>
                <a:spcPts val="0"/>
              </a:spcAft>
              <a:buSzPts val="1700"/>
              <a:buChar char="●"/>
            </a:pPr>
            <a:r>
              <a:rPr lang="en" sz="1700"/>
              <a:t>Any MIT department</a:t>
            </a:r>
            <a:endParaRPr sz="1700"/>
          </a:p>
          <a:p>
            <a:pPr marL="457200" lvl="0" indent="-336550" algn="l" rtl="0">
              <a:spcBef>
                <a:spcPts val="0"/>
              </a:spcBef>
              <a:spcAft>
                <a:spcPts val="0"/>
              </a:spcAft>
              <a:buSzPts val="1700"/>
              <a:buChar char="●"/>
            </a:pPr>
            <a:r>
              <a:rPr lang="en" sz="1700"/>
              <a:t>All skills levels: none to novice to Jedi</a:t>
            </a:r>
            <a:endParaRPr sz="1700"/>
          </a:p>
          <a:p>
            <a:pPr marL="457200" lvl="0" indent="-336550" algn="l" rtl="0">
              <a:spcBef>
                <a:spcPts val="0"/>
              </a:spcBef>
              <a:spcAft>
                <a:spcPts val="0"/>
              </a:spcAft>
              <a:buSzPts val="1700"/>
              <a:buChar char="●"/>
            </a:pPr>
            <a:r>
              <a:rPr lang="en" sz="1700"/>
              <a:t>Those who use Tableau only, and those who use Tableau with other data tools</a:t>
            </a:r>
            <a:endParaRPr sz="1700"/>
          </a:p>
          <a:p>
            <a:pPr marL="457200" lvl="0" indent="-336550" algn="l" rtl="0">
              <a:spcBef>
                <a:spcPts val="0"/>
              </a:spcBef>
              <a:spcAft>
                <a:spcPts val="0"/>
              </a:spcAft>
              <a:buSzPts val="1700"/>
              <a:buChar char="●"/>
            </a:pPr>
            <a:r>
              <a:rPr lang="en" sz="1700"/>
              <a:t>Users of any Tableau product (Desktop, Prep, Server, Online, DataDev)</a:t>
            </a:r>
            <a:endParaRPr sz="1700"/>
          </a:p>
        </p:txBody>
      </p:sp>
      <p:sp>
        <p:nvSpPr>
          <p:cNvPr id="100" name="Google Shape;100;p19"/>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 is the MIT TUG?</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56"/>
          <p:cNvSpPr txBox="1">
            <a:spLocks noGrp="1"/>
          </p:cNvSpPr>
          <p:nvPr>
            <p:ph type="title"/>
          </p:nvPr>
        </p:nvSpPr>
        <p:spPr>
          <a:xfrm>
            <a:off x="311700" y="445025"/>
            <a:ext cx="8520600" cy="12930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Want to present?</a:t>
            </a:r>
            <a:endParaRPr/>
          </a:p>
          <a:p>
            <a:pPr marL="0" lvl="0" indent="0" algn="l" rtl="0">
              <a:spcBef>
                <a:spcPts val="0"/>
              </a:spcBef>
              <a:spcAft>
                <a:spcPts val="0"/>
              </a:spcAft>
              <a:buNone/>
            </a:pPr>
            <a:r>
              <a:rPr lang="en"/>
              <a:t>Want to see something?</a:t>
            </a:r>
            <a:endParaRPr/>
          </a:p>
        </p:txBody>
      </p:sp>
      <p:sp>
        <p:nvSpPr>
          <p:cNvPr id="371" name="Google Shape;371;p56"/>
          <p:cNvSpPr txBox="1">
            <a:spLocks noGrp="1"/>
          </p:cNvSpPr>
          <p:nvPr>
            <p:ph type="body" idx="1"/>
          </p:nvPr>
        </p:nvSpPr>
        <p:spPr>
          <a:xfrm>
            <a:off x="311700" y="1738025"/>
            <a:ext cx="8520600" cy="2830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b="1"/>
              <a:t>MIT TUG Leads</a:t>
            </a:r>
            <a:endParaRPr sz="1800" b="1"/>
          </a:p>
          <a:p>
            <a:pPr marL="457200" lvl="0" indent="-342900" algn="l" rtl="0">
              <a:spcBef>
                <a:spcPts val="1200"/>
              </a:spcBef>
              <a:spcAft>
                <a:spcPts val="0"/>
              </a:spcAft>
              <a:buSzPts val="1800"/>
              <a:buChar char="●"/>
            </a:pPr>
            <a:r>
              <a:rPr lang="en" sz="1800" u="sng">
                <a:solidFill>
                  <a:schemeClr val="hlink"/>
                </a:solidFill>
                <a:hlinkClick r:id="rId3"/>
              </a:rPr>
              <a:t>#ask-mit-tug-leads</a:t>
            </a:r>
            <a:endParaRPr sz="1800"/>
          </a:p>
          <a:p>
            <a:pPr marL="457200" lvl="0" indent="-342900" algn="l" rtl="0">
              <a:spcBef>
                <a:spcPts val="0"/>
              </a:spcBef>
              <a:spcAft>
                <a:spcPts val="0"/>
              </a:spcAft>
              <a:buSzPts val="1800"/>
              <a:buChar char="●"/>
            </a:pPr>
            <a:r>
              <a:rPr lang="en" sz="1800" u="sng">
                <a:solidFill>
                  <a:schemeClr val="hlink"/>
                </a:solidFill>
                <a:hlinkClick r:id="rId4"/>
              </a:rPr>
              <a:t>mit-tableau-user-group-admin@mit.edu</a:t>
            </a:r>
            <a:endParaRPr sz="1800"/>
          </a:p>
          <a:p>
            <a:pPr marL="0" lvl="0" indent="0" algn="l" rtl="0">
              <a:spcBef>
                <a:spcPts val="1200"/>
              </a:spcBef>
              <a:spcAft>
                <a:spcPts val="0"/>
              </a:spcAft>
              <a:buNone/>
            </a:pPr>
            <a:endParaRPr sz="800"/>
          </a:p>
          <a:p>
            <a:pPr marL="0" lvl="0" indent="0" algn="l" rtl="0">
              <a:spcBef>
                <a:spcPts val="1200"/>
              </a:spcBef>
              <a:spcAft>
                <a:spcPts val="0"/>
              </a:spcAft>
              <a:buNone/>
            </a:pPr>
            <a:r>
              <a:rPr lang="en" sz="1800" b="1"/>
              <a:t>IT Partners Planning Team</a:t>
            </a:r>
            <a:endParaRPr sz="1800" b="1"/>
          </a:p>
          <a:p>
            <a:pPr marL="457200" lvl="0" indent="-342900" algn="l" rtl="0">
              <a:spcBef>
                <a:spcPts val="1200"/>
              </a:spcBef>
              <a:spcAft>
                <a:spcPts val="0"/>
              </a:spcAft>
              <a:buSzPts val="1800"/>
              <a:buChar char="●"/>
            </a:pPr>
            <a:r>
              <a:rPr lang="en" sz="1800" u="sng">
                <a:solidFill>
                  <a:schemeClr val="hlink"/>
                </a:solidFill>
                <a:hlinkClick r:id="rId5"/>
              </a:rPr>
              <a:t>#ask-it-partners-planning-team</a:t>
            </a:r>
            <a:endParaRPr/>
          </a:p>
          <a:p>
            <a:pPr marL="457200" lvl="0" indent="-342900" algn="l" rtl="0">
              <a:spcBef>
                <a:spcPts val="0"/>
              </a:spcBef>
              <a:spcAft>
                <a:spcPts val="0"/>
              </a:spcAft>
              <a:buSzPts val="1800"/>
              <a:buChar char="●"/>
            </a:pPr>
            <a:r>
              <a:rPr lang="en" sz="1800" u="sng">
                <a:solidFill>
                  <a:schemeClr val="hlink"/>
                </a:solidFill>
                <a:hlinkClick r:id="rId6"/>
              </a:rPr>
              <a:t>itpartners-plan@mit.edu</a:t>
            </a:r>
            <a:r>
              <a:rPr lang="en" sz="1800"/>
              <a:t> </a:t>
            </a:r>
            <a:endParaRPr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57"/>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RAFFLE</a:t>
            </a:r>
            <a:endParaRPr/>
          </a:p>
        </p:txBody>
      </p:sp>
      <p:pic>
        <p:nvPicPr>
          <p:cNvPr id="377" name="Google Shape;377;p57"/>
          <p:cNvPicPr preferRelativeResize="0"/>
          <p:nvPr/>
        </p:nvPicPr>
        <p:blipFill rotWithShape="1">
          <a:blip r:embed="rId3">
            <a:alphaModFix/>
          </a:blip>
          <a:srcRect b="39514"/>
          <a:stretch/>
        </p:blipFill>
        <p:spPr>
          <a:xfrm>
            <a:off x="3097616" y="508104"/>
            <a:ext cx="5117708" cy="41273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640"/>
              <a:t>How It Works</a:t>
            </a:r>
            <a:endParaRPr sz="3640"/>
          </a:p>
        </p:txBody>
      </p:sp>
      <p:sp>
        <p:nvSpPr>
          <p:cNvPr id="106" name="Google Shape;106;p20"/>
          <p:cNvSpPr txBox="1">
            <a:spLocks noGrp="1"/>
          </p:cNvSpPr>
          <p:nvPr>
            <p:ph type="body" idx="1"/>
          </p:nvPr>
        </p:nvSpPr>
        <p:spPr>
          <a:xfrm>
            <a:off x="311700" y="1152475"/>
            <a:ext cx="8520600" cy="3685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Virtual (sometimes hybrid) meetings </a:t>
            </a:r>
            <a:endParaRPr/>
          </a:p>
          <a:p>
            <a:pPr marL="457200" lvl="0" indent="-342900" algn="l" rtl="0">
              <a:spcBef>
                <a:spcPts val="0"/>
              </a:spcBef>
              <a:spcAft>
                <a:spcPts val="0"/>
              </a:spcAft>
              <a:buSzPts val="1800"/>
              <a:buChar char="●"/>
            </a:pPr>
            <a:r>
              <a:rPr lang="en" sz="1800"/>
              <a:t>Community-informed topics</a:t>
            </a:r>
            <a:endParaRPr sz="1800"/>
          </a:p>
          <a:p>
            <a:pPr marL="457200" lvl="0" indent="-342900" algn="l" rtl="0">
              <a:spcBef>
                <a:spcPts val="0"/>
              </a:spcBef>
              <a:spcAft>
                <a:spcPts val="0"/>
              </a:spcAft>
              <a:buSzPts val="1800"/>
              <a:buChar char="●"/>
            </a:pPr>
            <a:r>
              <a:rPr lang="en" sz="1800"/>
              <a:t>Presentations (informal or formal) specific to Tableau at MIT</a:t>
            </a:r>
            <a:endParaRPr sz="1800"/>
          </a:p>
          <a:p>
            <a:pPr marL="457200" lvl="0" indent="-342900" algn="l" rtl="0">
              <a:spcBef>
                <a:spcPts val="0"/>
              </a:spcBef>
              <a:spcAft>
                <a:spcPts val="0"/>
              </a:spcAft>
              <a:buSzPts val="1800"/>
              <a:buChar char="●"/>
            </a:pPr>
            <a:r>
              <a:rPr lang="en" sz="1800"/>
              <a:t>Opportunities to meet other Tableau users at MIT</a:t>
            </a:r>
            <a:endParaRPr sz="1800"/>
          </a:p>
          <a:p>
            <a:pPr marL="0" lvl="0" indent="0" algn="l" rtl="0">
              <a:spcBef>
                <a:spcPts val="1200"/>
              </a:spcBef>
              <a:spcAft>
                <a:spcPts val="0"/>
              </a:spcAft>
              <a:buNone/>
            </a:pPr>
            <a:r>
              <a:rPr lang="en"/>
              <a:t>MIT Tableau Slack: </a:t>
            </a:r>
            <a:r>
              <a:rPr lang="en" u="sng">
                <a:solidFill>
                  <a:schemeClr val="hlink"/>
                </a:solidFill>
                <a:hlinkClick r:id="rId3"/>
              </a:rPr>
              <a:t>mit-tableau.slack.com</a:t>
            </a:r>
            <a:endParaRPr/>
          </a:p>
          <a:p>
            <a:pPr marL="0" lvl="0" indent="0" algn="l" rtl="0">
              <a:spcBef>
                <a:spcPts val="0"/>
              </a:spcBef>
              <a:spcAft>
                <a:spcPts val="0"/>
              </a:spcAft>
              <a:buNone/>
            </a:pPr>
            <a:r>
              <a:rPr lang="en"/>
              <a:t>Join the email list: </a:t>
            </a:r>
            <a:r>
              <a:rPr lang="en" sz="2500" u="sng">
                <a:solidFill>
                  <a:schemeClr val="hlink"/>
                </a:solidFill>
                <a:hlinkClick r:id="rId4"/>
              </a:rPr>
              <a:t>mailman.mit.edu/mailman/listinfo/mit_tableau_user_group</a:t>
            </a:r>
            <a:endParaRPr sz="2500">
              <a:solidFill>
                <a:srgbClr val="FF9900"/>
              </a:solidFill>
            </a:endParaRPr>
          </a:p>
          <a:p>
            <a:pPr marL="0" lvl="0" indent="0" algn="l" rtl="0">
              <a:spcBef>
                <a:spcPts val="1200"/>
              </a:spcBef>
              <a:spcAft>
                <a:spcPts val="1200"/>
              </a:spcAft>
              <a:buNone/>
            </a:pPr>
            <a:r>
              <a:rPr lang="en" sz="2500"/>
              <a:t>Happy hour: next Wednesday (10/18; more on this later)</a:t>
            </a:r>
            <a:endParaRPr sz="25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en" sz="3500"/>
              <a:t>Be active</a:t>
            </a:r>
            <a:br>
              <a:rPr lang="en"/>
            </a:br>
            <a:r>
              <a:rPr lang="en" sz="2150"/>
              <a:t>present, share, ask and/or answer questions</a:t>
            </a:r>
            <a:endParaRPr sz="2150"/>
          </a:p>
          <a:p>
            <a:pPr marL="0" lvl="0" indent="0" algn="l" rtl="0">
              <a:spcBef>
                <a:spcPts val="1200"/>
              </a:spcBef>
              <a:spcAft>
                <a:spcPts val="0"/>
              </a:spcAft>
              <a:buNone/>
            </a:pPr>
            <a:r>
              <a:rPr lang="en" sz="3500"/>
              <a:t>Lurk</a:t>
            </a:r>
            <a:br>
              <a:rPr lang="en" sz="3500"/>
            </a:br>
            <a:r>
              <a:rPr lang="en" sz="2150"/>
              <a:t>watch, listen, learn</a:t>
            </a:r>
            <a:endParaRPr sz="2150"/>
          </a:p>
          <a:p>
            <a:pPr marL="0" lvl="0" indent="0" algn="l" rtl="0">
              <a:spcBef>
                <a:spcPts val="1200"/>
              </a:spcBef>
              <a:spcAft>
                <a:spcPts val="0"/>
              </a:spcAft>
              <a:buNone/>
            </a:pPr>
            <a:r>
              <a:rPr lang="en" sz="3500"/>
              <a:t>Anything in between</a:t>
            </a:r>
            <a:endParaRPr sz="3500"/>
          </a:p>
          <a:p>
            <a:pPr marL="0" lvl="0" indent="0" algn="l" rtl="0">
              <a:spcBef>
                <a:spcPts val="1200"/>
              </a:spcBef>
              <a:spcAft>
                <a:spcPts val="0"/>
              </a:spcAft>
              <a:buNone/>
            </a:pPr>
            <a:endParaRPr sz="1800"/>
          </a:p>
          <a:p>
            <a:pPr marL="0" lvl="0" indent="0" algn="l" rtl="0">
              <a:lnSpc>
                <a:spcPct val="100000"/>
              </a:lnSpc>
              <a:spcBef>
                <a:spcPts val="1200"/>
              </a:spcBef>
              <a:spcAft>
                <a:spcPts val="0"/>
              </a:spcAft>
              <a:buNone/>
            </a:pPr>
            <a:r>
              <a:rPr lang="en" sz="1800"/>
              <a:t>If you want to present and/or have a topic you want to see, contact the leads</a:t>
            </a:r>
            <a:endParaRPr sz="1800"/>
          </a:p>
          <a:p>
            <a:pPr marL="457200" lvl="0" indent="-325755" algn="l" rtl="0">
              <a:lnSpc>
                <a:spcPct val="100000"/>
              </a:lnSpc>
              <a:spcBef>
                <a:spcPts val="0"/>
              </a:spcBef>
              <a:spcAft>
                <a:spcPts val="0"/>
              </a:spcAft>
              <a:buSzPct val="100000"/>
              <a:buChar char="●"/>
            </a:pPr>
            <a:r>
              <a:rPr lang="en" sz="1800" u="sng">
                <a:solidFill>
                  <a:schemeClr val="hlink"/>
                </a:solidFill>
                <a:hlinkClick r:id="rId3"/>
              </a:rPr>
              <a:t>#ask-mit-tug-leads</a:t>
            </a:r>
            <a:r>
              <a:rPr lang="en" sz="1800"/>
              <a:t> on Slack</a:t>
            </a:r>
            <a:endParaRPr sz="1800"/>
          </a:p>
          <a:p>
            <a:pPr marL="457200" lvl="0" indent="-325755" algn="l" rtl="0">
              <a:lnSpc>
                <a:spcPct val="100000"/>
              </a:lnSpc>
              <a:spcBef>
                <a:spcPts val="0"/>
              </a:spcBef>
              <a:spcAft>
                <a:spcPts val="0"/>
              </a:spcAft>
              <a:buSzPct val="100000"/>
              <a:buChar char="●"/>
            </a:pPr>
            <a:r>
              <a:rPr lang="en" sz="1800" u="sng">
                <a:solidFill>
                  <a:schemeClr val="hlink"/>
                </a:solidFill>
                <a:hlinkClick r:id="rId4"/>
              </a:rPr>
              <a:t>mit-tableau-user-group-admin@mit.edu</a:t>
            </a:r>
            <a:endParaRPr sz="1800"/>
          </a:p>
        </p:txBody>
      </p:sp>
      <p:sp>
        <p:nvSpPr>
          <p:cNvPr id="112" name="Google Shape;112;p21"/>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Participate How You Like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2"/>
          <p:cNvSpPr txBox="1">
            <a:spLocks noGrp="1"/>
          </p:cNvSpPr>
          <p:nvPr>
            <p:ph type="body" idx="1"/>
          </p:nvPr>
        </p:nvSpPr>
        <p:spPr>
          <a:xfrm>
            <a:off x="311700" y="1152475"/>
            <a:ext cx="8520600" cy="3773700"/>
          </a:xfrm>
          <a:prstGeom prst="rect">
            <a:avLst/>
          </a:prstGeom>
        </p:spPr>
        <p:txBody>
          <a:bodyPr spcFirstLastPara="1" wrap="square" lIns="91425" tIns="91425" rIns="91425" bIns="91425" anchor="t" anchorCtr="0">
            <a:noAutofit/>
          </a:bodyPr>
          <a:lstStyle/>
          <a:p>
            <a:pPr marL="457200" lvl="0" indent="-336550" algn="l" rtl="0">
              <a:spcBef>
                <a:spcPts val="0"/>
              </a:spcBef>
              <a:spcAft>
                <a:spcPts val="0"/>
              </a:spcAft>
              <a:buSzPts val="1700"/>
              <a:buChar char="●"/>
            </a:pPr>
            <a:r>
              <a:rPr lang="en" sz="1700"/>
              <a:t>IT Partners are MIT community members who share a commitment to support:</a:t>
            </a:r>
            <a:endParaRPr sz="1700"/>
          </a:p>
          <a:p>
            <a:pPr marL="914400" lvl="1" indent="-336550" algn="l" rtl="0">
              <a:spcBef>
                <a:spcPts val="0"/>
              </a:spcBef>
              <a:spcAft>
                <a:spcPts val="0"/>
              </a:spcAft>
              <a:buSzPts val="1700"/>
              <a:buChar char="○"/>
            </a:pPr>
            <a:r>
              <a:rPr lang="en" sz="1700"/>
              <a:t>the goals of the Institute</a:t>
            </a:r>
            <a:endParaRPr sz="1700"/>
          </a:p>
          <a:p>
            <a:pPr marL="914400" lvl="1" indent="-336550" algn="l" rtl="0">
              <a:spcBef>
                <a:spcPts val="0"/>
              </a:spcBef>
              <a:spcAft>
                <a:spcPts val="0"/>
              </a:spcAft>
              <a:buSzPts val="1700"/>
              <a:buChar char="○"/>
            </a:pPr>
            <a:r>
              <a:rPr lang="en" sz="1700"/>
              <a:t>the technology needs of some subset of the MIT community, small or large (coworkers in an office, a course, a whole department, etc.)</a:t>
            </a:r>
            <a:endParaRPr sz="1700"/>
          </a:p>
          <a:p>
            <a:pPr marL="914400" lvl="1" indent="-336550" algn="l" rtl="0">
              <a:spcBef>
                <a:spcPts val="0"/>
              </a:spcBef>
              <a:spcAft>
                <a:spcPts val="0"/>
              </a:spcAft>
              <a:buSzPts val="1700"/>
              <a:buChar char="○"/>
            </a:pPr>
            <a:r>
              <a:rPr lang="en" sz="1700"/>
              <a:t>the mission of the IT Partners program</a:t>
            </a:r>
            <a:endParaRPr sz="1700"/>
          </a:p>
          <a:p>
            <a:pPr marL="0" lvl="0" indent="0" algn="l" rtl="0">
              <a:spcBef>
                <a:spcPts val="1200"/>
              </a:spcBef>
              <a:spcAft>
                <a:spcPts val="0"/>
              </a:spcAft>
              <a:buNone/>
            </a:pPr>
            <a:endParaRPr sz="1700"/>
          </a:p>
          <a:p>
            <a:pPr marL="0" lvl="0" indent="0" algn="l" rtl="0">
              <a:spcBef>
                <a:spcPts val="1200"/>
              </a:spcBef>
              <a:spcAft>
                <a:spcPts val="1200"/>
              </a:spcAft>
              <a:buNone/>
            </a:pPr>
            <a:endParaRPr sz="1700"/>
          </a:p>
        </p:txBody>
      </p:sp>
      <p:sp>
        <p:nvSpPr>
          <p:cNvPr id="118" name="Google Shape;118;p22"/>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What is IT Partners?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3"/>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How It Works</a:t>
            </a:r>
            <a:endParaRPr/>
          </a:p>
        </p:txBody>
      </p:sp>
      <p:sp>
        <p:nvSpPr>
          <p:cNvPr id="124" name="Google Shape;124;p2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a:bodyPr>
          <a:lstStyle/>
          <a:p>
            <a:pPr marL="0" lvl="0" indent="0" algn="l" rtl="0">
              <a:spcBef>
                <a:spcPts val="0"/>
              </a:spcBef>
              <a:spcAft>
                <a:spcPts val="0"/>
              </a:spcAft>
              <a:buNone/>
            </a:pPr>
            <a:r>
              <a:rPr lang="en" sz="1700"/>
              <a:t>IT Partners provides programming throughout the year, including:</a:t>
            </a:r>
            <a:endParaRPr sz="1700"/>
          </a:p>
          <a:p>
            <a:pPr marL="457200" lvl="0" indent="-336550" algn="l" rtl="0">
              <a:spcBef>
                <a:spcPts val="1200"/>
              </a:spcBef>
              <a:spcAft>
                <a:spcPts val="0"/>
              </a:spcAft>
              <a:buSzPts val="1700"/>
              <a:buChar char="●"/>
            </a:pPr>
            <a:r>
              <a:rPr lang="en" sz="1700"/>
              <a:t>Hosting lunch-time events and an annual conference to share information and network with fellow IT support providers across campus</a:t>
            </a:r>
            <a:endParaRPr sz="1700"/>
          </a:p>
          <a:p>
            <a:pPr marL="457200" lvl="0" indent="-336550" algn="l" rtl="0">
              <a:spcBef>
                <a:spcPts val="0"/>
              </a:spcBef>
              <a:spcAft>
                <a:spcPts val="0"/>
              </a:spcAft>
              <a:buSzPts val="1700"/>
              <a:buChar char="●"/>
            </a:pPr>
            <a:r>
              <a:rPr lang="en" sz="1700"/>
              <a:t>Providing opportunities to share projects and initiatives in DLCs with a wider audience so we can learn from each other</a:t>
            </a:r>
            <a:endParaRPr sz="1700"/>
          </a:p>
          <a:p>
            <a:pPr marL="457200" lvl="0" indent="-336550" algn="l" rtl="0">
              <a:spcBef>
                <a:spcPts val="0"/>
              </a:spcBef>
              <a:spcAft>
                <a:spcPts val="0"/>
              </a:spcAft>
              <a:buSzPts val="1700"/>
              <a:buChar char="●"/>
            </a:pPr>
            <a:r>
              <a:rPr lang="en" sz="1700"/>
              <a:t>Facilitating collaborative problem-solving, training, and information-sharing among DLCs and with IS&amp;T</a:t>
            </a:r>
            <a:endParaRPr sz="1700"/>
          </a:p>
          <a:p>
            <a:pPr marL="0" lvl="0" indent="0" algn="l" rtl="0">
              <a:spcBef>
                <a:spcPts val="1200"/>
              </a:spcBef>
              <a:spcAft>
                <a:spcPts val="0"/>
              </a:spcAft>
              <a:buNone/>
            </a:pPr>
            <a:endParaRPr sz="1700"/>
          </a:p>
          <a:p>
            <a:pPr marL="0" lvl="0" indent="0" algn="l" rtl="0">
              <a:lnSpc>
                <a:spcPct val="100000"/>
              </a:lnSpc>
              <a:spcBef>
                <a:spcPts val="1200"/>
              </a:spcBef>
              <a:spcAft>
                <a:spcPts val="0"/>
              </a:spcAft>
              <a:buClr>
                <a:schemeClr val="accent5"/>
              </a:buClr>
              <a:buSzPts val="1100"/>
              <a:buFont typeface="Arial"/>
              <a:buNone/>
            </a:pPr>
            <a:r>
              <a:rPr lang="en" sz="1800"/>
              <a:t>If you want to present and/or have a topic you want to see, contact the leads</a:t>
            </a:r>
            <a:endParaRPr sz="1800"/>
          </a:p>
          <a:p>
            <a:pPr marL="457200" lvl="0" indent="-342900" algn="l" rtl="0">
              <a:lnSpc>
                <a:spcPct val="100000"/>
              </a:lnSpc>
              <a:spcBef>
                <a:spcPts val="0"/>
              </a:spcBef>
              <a:spcAft>
                <a:spcPts val="0"/>
              </a:spcAft>
              <a:buSzPts val="1800"/>
              <a:buChar char="●"/>
            </a:pPr>
            <a:r>
              <a:rPr lang="en" sz="1800" u="sng">
                <a:solidFill>
                  <a:schemeClr val="hlink"/>
                </a:solidFill>
                <a:hlinkClick r:id="rId3"/>
              </a:rPr>
              <a:t>#ask-it-partners-planning-team</a:t>
            </a:r>
            <a:r>
              <a:rPr lang="en" sz="1800"/>
              <a:t> on Slack</a:t>
            </a:r>
            <a:endParaRPr sz="1800"/>
          </a:p>
          <a:p>
            <a:pPr marL="457200" lvl="0" indent="-342900" algn="l" rtl="0">
              <a:lnSpc>
                <a:spcPct val="100000"/>
              </a:lnSpc>
              <a:spcBef>
                <a:spcPts val="0"/>
              </a:spcBef>
              <a:spcAft>
                <a:spcPts val="0"/>
              </a:spcAft>
              <a:buSzPts val="1800"/>
              <a:buChar char="●"/>
            </a:pPr>
            <a:r>
              <a:rPr lang="en" sz="1800" u="sng">
                <a:solidFill>
                  <a:schemeClr val="hlink"/>
                </a:solidFill>
                <a:hlinkClick r:id="rId4"/>
              </a:rPr>
              <a:t>itpartners-plan@mit.edu</a:t>
            </a:r>
            <a:r>
              <a:rPr lang="en" sz="1800"/>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4"/>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Licensing Changes</a:t>
            </a:r>
            <a:endParaRPr/>
          </a:p>
        </p:txBody>
      </p:sp>
      <p:sp>
        <p:nvSpPr>
          <p:cNvPr id="130" name="Google Shape;130;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a:t>On behalf of Bryan Murray</a:t>
            </a:r>
            <a:endParaRPr/>
          </a:p>
          <a:p>
            <a:pPr marL="0" lvl="0" indent="0" algn="l" rtl="0">
              <a:spcBef>
                <a:spcPts val="1200"/>
              </a:spcBef>
              <a:spcAft>
                <a:spcPts val="0"/>
              </a:spcAft>
              <a:buNone/>
            </a:pPr>
            <a:r>
              <a:rPr lang="en"/>
              <a:t>IS&amp;T Software Asset Management team</a:t>
            </a:r>
            <a:endParaRPr/>
          </a:p>
          <a:p>
            <a:pPr marL="0" lvl="0" indent="0" algn="l" rtl="0">
              <a:spcBef>
                <a:spcPts val="1200"/>
              </a:spcBef>
              <a:spcAft>
                <a:spcPts val="1200"/>
              </a:spcAft>
              <a:buNone/>
            </a:pPr>
            <a:r>
              <a:rPr lang="en"/>
              <a:t>software-distribution@mit.edu</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5"/>
          <p:cNvSpPr txBox="1">
            <a:spLocks noGrp="1"/>
          </p:cNvSpPr>
          <p:nvPr>
            <p:ph type="title"/>
          </p:nvPr>
        </p:nvSpPr>
        <p:spPr>
          <a:xfrm>
            <a:off x="311700" y="445025"/>
            <a:ext cx="8520600" cy="738900"/>
          </a:xfrm>
          <a:prstGeom prst="rect">
            <a:avLst/>
          </a:prstGeom>
        </p:spPr>
        <p:txBody>
          <a:bodyPr spcFirstLastPara="1" wrap="square" lIns="91425" tIns="91425" rIns="91425" bIns="91425" anchor="t" anchorCtr="0">
            <a:spAutoFit/>
          </a:bodyPr>
          <a:lstStyle/>
          <a:p>
            <a:pPr marL="0" lvl="0" indent="0" algn="l" rtl="0">
              <a:spcBef>
                <a:spcPts val="0"/>
              </a:spcBef>
              <a:spcAft>
                <a:spcPts val="0"/>
              </a:spcAft>
              <a:buNone/>
            </a:pPr>
            <a:r>
              <a:rPr lang="en"/>
              <a:t>Tableau Prep: An Intro</a:t>
            </a:r>
            <a:endParaRPr/>
          </a:p>
        </p:txBody>
      </p:sp>
      <p:sp>
        <p:nvSpPr>
          <p:cNvPr id="136" name="Google Shape;136;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a:t>Terry McNatt</a:t>
            </a:r>
            <a:br>
              <a:rPr lang="en"/>
            </a:br>
            <a:r>
              <a:rPr lang="en"/>
              <a:t>Senior Programmer/Analyst</a:t>
            </a:r>
            <a:br>
              <a:rPr lang="en"/>
            </a:br>
            <a:r>
              <a:rPr lang="en"/>
              <a:t>MIT Medical, Healthcare Informatics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222222"/>
      </a:dk1>
      <a:lt1>
        <a:srgbClr val="FFFFFF"/>
      </a:lt1>
      <a:dk2>
        <a:srgbClr val="595959"/>
      </a:dk2>
      <a:lt2>
        <a:srgbClr val="C2C0BF"/>
      </a:lt2>
      <a:accent1>
        <a:srgbClr val="A31F34"/>
      </a:accent1>
      <a:accent2>
        <a:srgbClr val="222222"/>
      </a:accent2>
      <a:accent3>
        <a:srgbClr val="8A8B8C"/>
      </a:accent3>
      <a:accent4>
        <a:srgbClr val="C2C0BF"/>
      </a:accent4>
      <a:accent5>
        <a:srgbClr val="000000"/>
      </a:accent5>
      <a:accent6>
        <a:srgbClr val="FFFFFF"/>
      </a:accent6>
      <a:hlink>
        <a:srgbClr val="1C458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2863</Words>
  <Application>Microsoft Office PowerPoint</Application>
  <PresentationFormat>On-screen Show (16:9)</PresentationFormat>
  <Paragraphs>242</Paragraphs>
  <Slides>31</Slides>
  <Notes>31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 Black</vt:lpstr>
      <vt:lpstr>Nunito</vt:lpstr>
      <vt:lpstr>Arial</vt:lpstr>
      <vt:lpstr>Simple Light</vt:lpstr>
      <vt:lpstr>MIT Tableau User Group (MIT TUG) + IT Partners</vt:lpstr>
      <vt:lpstr>Agenda</vt:lpstr>
      <vt:lpstr>What is the MIT TUG?</vt:lpstr>
      <vt:lpstr>How It Works</vt:lpstr>
      <vt:lpstr>Participate How You Like</vt:lpstr>
      <vt:lpstr>What is IT Partners?</vt:lpstr>
      <vt:lpstr>How It Works</vt:lpstr>
      <vt:lpstr>Licensing Changes</vt:lpstr>
      <vt:lpstr>Tableau Prep: An Intro</vt:lpstr>
      <vt:lpstr>Tableau Upgrade to v2022.3</vt:lpstr>
      <vt:lpstr>PowerPoint Presentation</vt:lpstr>
      <vt:lpstr>PowerPoint Presentation</vt:lpstr>
      <vt:lpstr>PowerPoint Presentation</vt:lpstr>
      <vt:lpstr>New Desktop Features</vt:lpstr>
      <vt:lpstr>PowerPoint Presentation</vt:lpstr>
      <vt:lpstr>PowerPoint Presentation</vt:lpstr>
      <vt:lpstr>PowerPoint Presentation</vt:lpstr>
      <vt:lpstr>PowerPoint Presentation</vt:lpstr>
      <vt:lpstr>PowerPoint Presentation</vt:lpstr>
      <vt:lpstr>Performance Improvements</vt:lpstr>
      <vt:lpstr>PowerPoint Presentation</vt:lpstr>
      <vt:lpstr>PowerPoint Presentation</vt:lpstr>
      <vt:lpstr>Server User Experience</vt:lpstr>
      <vt:lpstr>PowerPoint Presentation</vt:lpstr>
      <vt:lpstr>PowerPoint Presentation</vt:lpstr>
      <vt:lpstr>PowerPoint Presentation</vt:lpstr>
      <vt:lpstr>What are you most excited about?</vt:lpstr>
      <vt:lpstr>Tableau Upgrades v2023.4 and beyond</vt:lpstr>
      <vt:lpstr>What’s next?</vt:lpstr>
      <vt:lpstr>Want to present? Want to see something?</vt:lpstr>
      <vt:lpstr>RAFFLE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 Tableau User Group (MIT TUG) + IT Partners</dc:title>
  <cp:lastModifiedBy>Roshni Gohil</cp:lastModifiedBy>
  <cp:revision>6</cp:revision>
  <dcterms:modified xsi:type="dcterms:W3CDTF">2023-11-14T11:32:02Z</dcterms:modified>
</cp:coreProperties>
</file>