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326" r:id="rId4"/>
    <p:sldId id="258" r:id="rId5"/>
    <p:sldId id="260" r:id="rId6"/>
    <p:sldId id="265" r:id="rId7"/>
    <p:sldId id="269" r:id="rId8"/>
    <p:sldId id="333" r:id="rId9"/>
    <p:sldId id="330" r:id="rId10"/>
    <p:sldId id="277" r:id="rId11"/>
    <p:sldId id="334" r:id="rId12"/>
    <p:sldId id="268" r:id="rId13"/>
    <p:sldId id="263" r:id="rId14"/>
    <p:sldId id="264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47"/>
    <p:restoredTop sz="94670"/>
  </p:normalViewPr>
  <p:slideViewPr>
    <p:cSldViewPr snapToGrid="0" snapToObjects="1">
      <p:cViewPr varScale="1">
        <p:scale>
          <a:sx n="109" d="100"/>
          <a:sy n="109" d="100"/>
        </p:scale>
        <p:origin x="1056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0EAEB-2440-4BFF-9A50-CF8BF37FA916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3841E8-A0B2-4730-B405-2322664BA054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Biographical information (E&amp;S)</a:t>
          </a:r>
        </a:p>
      </dgm:t>
    </dgm:pt>
    <dgm:pt modelId="{42C17849-55B1-415B-90A7-CF44D91868B6}" type="parTrans" cxnId="{3C95894C-9680-4135-BDCC-0ABFF56BFB47}">
      <dgm:prSet/>
      <dgm:spPr/>
      <dgm:t>
        <a:bodyPr/>
        <a:lstStyle/>
        <a:p>
          <a:endParaRPr lang="en-US"/>
        </a:p>
      </dgm:t>
    </dgm:pt>
    <dgm:pt modelId="{1797A8E0-B4FE-476E-8FB8-C85F888E4B27}" type="sibTrans" cxnId="{3C95894C-9680-4135-BDCC-0ABFF56BFB47}">
      <dgm:prSet/>
      <dgm:spPr/>
      <dgm:t>
        <a:bodyPr/>
        <a:lstStyle/>
        <a:p>
          <a:endParaRPr lang="en-US"/>
        </a:p>
      </dgm:t>
    </dgm:pt>
    <dgm:pt modelId="{B67440C8-FC3E-44E0-BA56-06F56ABD21EA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Graduate</a:t>
          </a:r>
          <a:r>
            <a:rPr lang="en-US" dirty="0">
              <a:solidFill>
                <a:srgbClr val="FF0000"/>
              </a:solidFill>
            </a:rPr>
            <a:t> </a:t>
          </a:r>
          <a:r>
            <a:rPr lang="en-US" dirty="0">
              <a:solidFill>
                <a:schemeClr val="tx1"/>
              </a:solidFill>
            </a:rPr>
            <a:t>Admissions</a:t>
          </a:r>
        </a:p>
      </dgm:t>
    </dgm:pt>
    <dgm:pt modelId="{B5F2285E-AE07-4E71-A53C-8EB9EF243805}" type="parTrans" cxnId="{2D7890B5-C10D-46F5-9669-FEE64152A065}">
      <dgm:prSet/>
      <dgm:spPr/>
      <dgm:t>
        <a:bodyPr/>
        <a:lstStyle/>
        <a:p>
          <a:endParaRPr lang="en-US"/>
        </a:p>
      </dgm:t>
    </dgm:pt>
    <dgm:pt modelId="{D72156C1-C7F1-4590-9E7A-D0693448BC9C}" type="sibTrans" cxnId="{2D7890B5-C10D-46F5-9669-FEE64152A065}">
      <dgm:prSet/>
      <dgm:spPr/>
      <dgm:t>
        <a:bodyPr/>
        <a:lstStyle/>
        <a:p>
          <a:endParaRPr lang="en-US"/>
        </a:p>
      </dgm:t>
    </dgm:pt>
    <dgm:pt modelId="{543DA777-376F-4587-ADC8-7C0B23D73DDA}">
      <dgm:prSet/>
      <dgm:spPr/>
      <dgm:t>
        <a:bodyPr/>
        <a:lstStyle/>
        <a:p>
          <a:r>
            <a:rPr lang="en-US" dirty="0"/>
            <a:t>Lots more!!</a:t>
          </a:r>
        </a:p>
      </dgm:t>
    </dgm:pt>
    <dgm:pt modelId="{0ED52E82-AEB7-453E-AB9A-B0C95D90F36F}" type="parTrans" cxnId="{833F7D5F-F53F-4E54-9A71-98F95ACA5030}">
      <dgm:prSet/>
      <dgm:spPr/>
      <dgm:t>
        <a:bodyPr/>
        <a:lstStyle/>
        <a:p>
          <a:endParaRPr lang="en-US"/>
        </a:p>
      </dgm:t>
    </dgm:pt>
    <dgm:pt modelId="{1218E477-F30B-411F-AD85-3564D9237F74}" type="sibTrans" cxnId="{833F7D5F-F53F-4E54-9A71-98F95ACA5030}">
      <dgm:prSet/>
      <dgm:spPr/>
      <dgm:t>
        <a:bodyPr/>
        <a:lstStyle/>
        <a:p>
          <a:endParaRPr lang="en-US"/>
        </a:p>
      </dgm:t>
    </dgm:pt>
    <dgm:pt modelId="{3906EAEA-BF1C-9B49-B9C0-9D027ED1855A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Student Applicant information</a:t>
          </a:r>
        </a:p>
      </dgm:t>
    </dgm:pt>
    <dgm:pt modelId="{A2900441-0E4B-1C4D-841D-73C710C6D9B3}" type="parTrans" cxnId="{05C3F104-D52D-1144-80AE-CFBFAD9476D8}">
      <dgm:prSet/>
      <dgm:spPr/>
      <dgm:t>
        <a:bodyPr/>
        <a:lstStyle/>
        <a:p>
          <a:endParaRPr lang="en-US"/>
        </a:p>
      </dgm:t>
    </dgm:pt>
    <dgm:pt modelId="{35A6F737-0CB2-CE40-8887-06D939815D26}" type="sibTrans" cxnId="{05C3F104-D52D-1144-80AE-CFBFAD9476D8}">
      <dgm:prSet/>
      <dgm:spPr/>
      <dgm:t>
        <a:bodyPr/>
        <a:lstStyle/>
        <a:p>
          <a:endParaRPr lang="en-US"/>
        </a:p>
      </dgm:t>
    </dgm:pt>
    <dgm:pt modelId="{AAF7C1A8-8BEF-4995-8963-14996FBB38C0}">
      <dgm:prSet phldrT="[Text]"/>
      <dgm:spPr/>
      <dgm:t>
        <a:bodyPr/>
        <a:lstStyle/>
        <a:p>
          <a:r>
            <a:rPr lang="en-US" dirty="0"/>
            <a:t>Payroll (E&amp;S)</a:t>
          </a:r>
        </a:p>
      </dgm:t>
    </dgm:pt>
    <dgm:pt modelId="{B6A19A68-2502-44B5-B2A8-D16AF0A252AA}" type="parTrans" cxnId="{282CFE8A-A420-43BD-B14D-39B5C5BFBFE4}">
      <dgm:prSet/>
      <dgm:spPr/>
      <dgm:t>
        <a:bodyPr/>
        <a:lstStyle/>
        <a:p>
          <a:endParaRPr lang="en-US"/>
        </a:p>
      </dgm:t>
    </dgm:pt>
    <dgm:pt modelId="{A6B2A1B2-406F-47CB-A9CB-D02C2B1F3049}" type="sibTrans" cxnId="{282CFE8A-A420-43BD-B14D-39B5C5BFBFE4}">
      <dgm:prSet/>
      <dgm:spPr/>
      <dgm:t>
        <a:bodyPr/>
        <a:lstStyle/>
        <a:p>
          <a:endParaRPr lang="en-US"/>
        </a:p>
      </dgm:t>
    </dgm:pt>
    <dgm:pt modelId="{37AA9A47-7088-C147-968F-B3301E237593}">
      <dgm:prSet/>
      <dgm:spPr/>
      <dgm:t>
        <a:bodyPr/>
        <a:lstStyle/>
        <a:p>
          <a:r>
            <a:rPr lang="en-US" dirty="0"/>
            <a:t>Student Enrollment/Courses</a:t>
          </a:r>
        </a:p>
      </dgm:t>
    </dgm:pt>
    <dgm:pt modelId="{4F8E78D6-1654-5246-B897-BC3A16B0C54C}" type="sibTrans" cxnId="{A688E269-7654-3548-B1CE-5E3E97DFDB05}">
      <dgm:prSet/>
      <dgm:spPr/>
      <dgm:t>
        <a:bodyPr/>
        <a:lstStyle/>
        <a:p>
          <a:endParaRPr lang="en-US"/>
        </a:p>
      </dgm:t>
    </dgm:pt>
    <dgm:pt modelId="{37CE7DD5-F336-F74E-BACB-BA442CCE7FD6}" type="parTrans" cxnId="{A688E269-7654-3548-B1CE-5E3E97DFDB05}">
      <dgm:prSet/>
      <dgm:spPr/>
      <dgm:t>
        <a:bodyPr/>
        <a:lstStyle/>
        <a:p>
          <a:endParaRPr lang="en-US"/>
        </a:p>
      </dgm:t>
    </dgm:pt>
    <dgm:pt modelId="{538F579D-1021-4FD5-A978-9E38B52F587C}" type="pres">
      <dgm:prSet presAssocID="{85B0EAEB-2440-4BFF-9A50-CF8BF37FA916}" presName="Name0" presStyleCnt="0">
        <dgm:presLayoutVars>
          <dgm:chMax val="7"/>
          <dgm:chPref val="7"/>
          <dgm:dir/>
        </dgm:presLayoutVars>
      </dgm:prSet>
      <dgm:spPr/>
    </dgm:pt>
    <dgm:pt modelId="{676A0261-1E31-4778-BC74-2E8FBE245B9B}" type="pres">
      <dgm:prSet presAssocID="{85B0EAEB-2440-4BFF-9A50-CF8BF37FA916}" presName="Name1" presStyleCnt="0"/>
      <dgm:spPr/>
    </dgm:pt>
    <dgm:pt modelId="{34867F43-805A-4723-8A48-B21A65E8100C}" type="pres">
      <dgm:prSet presAssocID="{85B0EAEB-2440-4BFF-9A50-CF8BF37FA916}" presName="cycle" presStyleCnt="0"/>
      <dgm:spPr/>
    </dgm:pt>
    <dgm:pt modelId="{D2DA3132-F7FB-4696-838E-D24D60B551E2}" type="pres">
      <dgm:prSet presAssocID="{85B0EAEB-2440-4BFF-9A50-CF8BF37FA916}" presName="srcNode" presStyleLbl="node1" presStyleIdx="0" presStyleCnt="6"/>
      <dgm:spPr/>
    </dgm:pt>
    <dgm:pt modelId="{B2984875-5698-42F1-AB1F-A588C0B007A0}" type="pres">
      <dgm:prSet presAssocID="{85B0EAEB-2440-4BFF-9A50-CF8BF37FA916}" presName="conn" presStyleLbl="parChTrans1D2" presStyleIdx="0" presStyleCnt="1"/>
      <dgm:spPr/>
    </dgm:pt>
    <dgm:pt modelId="{47CA0616-DC82-4795-9C54-4600700FDD66}" type="pres">
      <dgm:prSet presAssocID="{85B0EAEB-2440-4BFF-9A50-CF8BF37FA916}" presName="extraNode" presStyleLbl="node1" presStyleIdx="0" presStyleCnt="6"/>
      <dgm:spPr/>
    </dgm:pt>
    <dgm:pt modelId="{8A47D2FB-F71C-4B67-928E-32309C1529E0}" type="pres">
      <dgm:prSet presAssocID="{85B0EAEB-2440-4BFF-9A50-CF8BF37FA916}" presName="dstNode" presStyleLbl="node1" presStyleIdx="0" presStyleCnt="6"/>
      <dgm:spPr/>
    </dgm:pt>
    <dgm:pt modelId="{B8BE58A9-DD81-40AA-A694-E566AB442ADA}" type="pres">
      <dgm:prSet presAssocID="{EA3841E8-A0B2-4730-B405-2322664BA054}" presName="text_1" presStyleLbl="node1" presStyleIdx="0" presStyleCnt="6">
        <dgm:presLayoutVars>
          <dgm:bulletEnabled val="1"/>
        </dgm:presLayoutVars>
      </dgm:prSet>
      <dgm:spPr/>
    </dgm:pt>
    <dgm:pt modelId="{FFB608AF-835A-428A-89FD-2F5BD4733CA3}" type="pres">
      <dgm:prSet presAssocID="{EA3841E8-A0B2-4730-B405-2322664BA054}" presName="accent_1" presStyleCnt="0"/>
      <dgm:spPr/>
    </dgm:pt>
    <dgm:pt modelId="{0EA53A81-89B7-47CB-8E7A-B9286BC708FB}" type="pres">
      <dgm:prSet presAssocID="{EA3841E8-A0B2-4730-B405-2322664BA054}" presName="accentRepeatNode" presStyleLbl="solidFgAcc1" presStyleIdx="0" presStyleCnt="6"/>
      <dgm:spPr>
        <a:ln>
          <a:solidFill>
            <a:srgbClr val="002060"/>
          </a:solidFill>
        </a:ln>
      </dgm:spPr>
    </dgm:pt>
    <dgm:pt modelId="{4FE95F66-8552-B24E-A0AF-BA34DD734237}" type="pres">
      <dgm:prSet presAssocID="{3906EAEA-BF1C-9B49-B9C0-9D027ED1855A}" presName="text_2" presStyleLbl="node1" presStyleIdx="1" presStyleCnt="6">
        <dgm:presLayoutVars>
          <dgm:bulletEnabled val="1"/>
        </dgm:presLayoutVars>
      </dgm:prSet>
      <dgm:spPr/>
    </dgm:pt>
    <dgm:pt modelId="{AA0A4739-388E-3C4C-B582-864B221B27BA}" type="pres">
      <dgm:prSet presAssocID="{3906EAEA-BF1C-9B49-B9C0-9D027ED1855A}" presName="accent_2" presStyleCnt="0"/>
      <dgm:spPr/>
    </dgm:pt>
    <dgm:pt modelId="{78D055CA-A244-054B-BA5C-47DEFBAA5C3E}" type="pres">
      <dgm:prSet presAssocID="{3906EAEA-BF1C-9B49-B9C0-9D027ED1855A}" presName="accentRepeatNode" presStyleLbl="solidFgAcc1" presStyleIdx="1" presStyleCnt="6"/>
      <dgm:spPr>
        <a:ln>
          <a:solidFill>
            <a:srgbClr val="002060"/>
          </a:solidFill>
        </a:ln>
      </dgm:spPr>
    </dgm:pt>
    <dgm:pt modelId="{6272D117-1CE9-4541-8B0F-034334EDBDC2}" type="pres">
      <dgm:prSet presAssocID="{AAF7C1A8-8BEF-4995-8963-14996FBB38C0}" presName="text_3" presStyleLbl="node1" presStyleIdx="2" presStyleCnt="6">
        <dgm:presLayoutVars>
          <dgm:bulletEnabled val="1"/>
        </dgm:presLayoutVars>
      </dgm:prSet>
      <dgm:spPr/>
    </dgm:pt>
    <dgm:pt modelId="{1EB17551-0544-4917-82FC-906652EBF751}" type="pres">
      <dgm:prSet presAssocID="{AAF7C1A8-8BEF-4995-8963-14996FBB38C0}" presName="accent_3" presStyleCnt="0"/>
      <dgm:spPr/>
    </dgm:pt>
    <dgm:pt modelId="{3FDB3D07-7BEB-4396-AF8D-A21B5C786596}" type="pres">
      <dgm:prSet presAssocID="{AAF7C1A8-8BEF-4995-8963-14996FBB38C0}" presName="accentRepeatNode" presStyleLbl="solidFgAcc1" presStyleIdx="2" presStyleCnt="6"/>
      <dgm:spPr/>
    </dgm:pt>
    <dgm:pt modelId="{A858AE23-DDB5-45A2-9CD6-CF81713B0461}" type="pres">
      <dgm:prSet presAssocID="{B67440C8-FC3E-44E0-BA56-06F56ABD21EA}" presName="text_4" presStyleLbl="node1" presStyleIdx="3" presStyleCnt="6">
        <dgm:presLayoutVars>
          <dgm:bulletEnabled val="1"/>
        </dgm:presLayoutVars>
      </dgm:prSet>
      <dgm:spPr/>
    </dgm:pt>
    <dgm:pt modelId="{21E1E41D-7591-420D-991A-6C9364D068F2}" type="pres">
      <dgm:prSet presAssocID="{B67440C8-FC3E-44E0-BA56-06F56ABD21EA}" presName="accent_4" presStyleCnt="0"/>
      <dgm:spPr/>
    </dgm:pt>
    <dgm:pt modelId="{D8B5A9EB-A4DC-4912-88ED-13F98BE0E429}" type="pres">
      <dgm:prSet presAssocID="{B67440C8-FC3E-44E0-BA56-06F56ABD21EA}" presName="accentRepeatNode" presStyleLbl="solidFgAcc1" presStyleIdx="3" presStyleCnt="6"/>
      <dgm:spPr>
        <a:ln>
          <a:solidFill>
            <a:srgbClr val="002060"/>
          </a:solidFill>
        </a:ln>
      </dgm:spPr>
    </dgm:pt>
    <dgm:pt modelId="{111BFF1B-0889-471D-A17A-7008D7808139}" type="pres">
      <dgm:prSet presAssocID="{37AA9A47-7088-C147-968F-B3301E237593}" presName="text_5" presStyleLbl="node1" presStyleIdx="4" presStyleCnt="6">
        <dgm:presLayoutVars>
          <dgm:bulletEnabled val="1"/>
        </dgm:presLayoutVars>
      </dgm:prSet>
      <dgm:spPr/>
    </dgm:pt>
    <dgm:pt modelId="{EF7392E0-83F0-4C27-833C-D8A8BA53C54C}" type="pres">
      <dgm:prSet presAssocID="{37AA9A47-7088-C147-968F-B3301E237593}" presName="accent_5" presStyleCnt="0"/>
      <dgm:spPr/>
    </dgm:pt>
    <dgm:pt modelId="{EEFBD830-ADE1-C348-9543-84F16A337F76}" type="pres">
      <dgm:prSet presAssocID="{37AA9A47-7088-C147-968F-B3301E237593}" presName="accentRepeatNode" presStyleLbl="solidFgAcc1" presStyleIdx="4" presStyleCnt="6"/>
      <dgm:spPr>
        <a:ln>
          <a:solidFill>
            <a:srgbClr val="002060"/>
          </a:solidFill>
        </a:ln>
      </dgm:spPr>
    </dgm:pt>
    <dgm:pt modelId="{87AE3F4D-F3F1-410F-97CF-4B47363253DC}" type="pres">
      <dgm:prSet presAssocID="{543DA777-376F-4587-ADC8-7C0B23D73DDA}" presName="text_6" presStyleLbl="node1" presStyleIdx="5" presStyleCnt="6">
        <dgm:presLayoutVars>
          <dgm:bulletEnabled val="1"/>
        </dgm:presLayoutVars>
      </dgm:prSet>
      <dgm:spPr/>
    </dgm:pt>
    <dgm:pt modelId="{E4639223-C488-4D5B-900B-996B95C3712D}" type="pres">
      <dgm:prSet presAssocID="{543DA777-376F-4587-ADC8-7C0B23D73DDA}" presName="accent_6" presStyleCnt="0"/>
      <dgm:spPr/>
    </dgm:pt>
    <dgm:pt modelId="{FD3B4407-F3CA-4E45-82CB-30FC7D42CBBE}" type="pres">
      <dgm:prSet presAssocID="{543DA777-376F-4587-ADC8-7C0B23D73DDA}" presName="accentRepeatNode" presStyleLbl="solidFgAcc1" presStyleIdx="5" presStyleCnt="6"/>
      <dgm:spPr>
        <a:ln>
          <a:solidFill>
            <a:srgbClr val="002060"/>
          </a:solidFill>
        </a:ln>
      </dgm:spPr>
    </dgm:pt>
  </dgm:ptLst>
  <dgm:cxnLst>
    <dgm:cxn modelId="{05C3F104-D52D-1144-80AE-CFBFAD9476D8}" srcId="{85B0EAEB-2440-4BFF-9A50-CF8BF37FA916}" destId="{3906EAEA-BF1C-9B49-B9C0-9D027ED1855A}" srcOrd="1" destOrd="0" parTransId="{A2900441-0E4B-1C4D-841D-73C710C6D9B3}" sibTransId="{35A6F737-0CB2-CE40-8887-06D939815D26}"/>
    <dgm:cxn modelId="{F8115F09-188E-DB40-85DB-E55D471627CE}" type="presOf" srcId="{B67440C8-FC3E-44E0-BA56-06F56ABD21EA}" destId="{A858AE23-DDB5-45A2-9CD6-CF81713B0461}" srcOrd="0" destOrd="0" presId="urn:microsoft.com/office/officeart/2008/layout/VerticalCurvedList"/>
    <dgm:cxn modelId="{3960DA0E-E5D4-DF41-B2F9-9106FA37FF9B}" type="presOf" srcId="{AAF7C1A8-8BEF-4995-8963-14996FBB38C0}" destId="{6272D117-1CE9-4541-8B0F-034334EDBDC2}" srcOrd="0" destOrd="0" presId="urn:microsoft.com/office/officeart/2008/layout/VerticalCurvedList"/>
    <dgm:cxn modelId="{0C076920-5A3E-864E-8428-1DC5819D09D2}" type="presOf" srcId="{37AA9A47-7088-C147-968F-B3301E237593}" destId="{111BFF1B-0889-471D-A17A-7008D7808139}" srcOrd="0" destOrd="0" presId="urn:microsoft.com/office/officeart/2008/layout/VerticalCurvedList"/>
    <dgm:cxn modelId="{66ED9D42-FC3F-264B-A3F2-11348A01EEAC}" type="presOf" srcId="{85B0EAEB-2440-4BFF-9A50-CF8BF37FA916}" destId="{538F579D-1021-4FD5-A978-9E38B52F587C}" srcOrd="0" destOrd="0" presId="urn:microsoft.com/office/officeart/2008/layout/VerticalCurvedList"/>
    <dgm:cxn modelId="{3C95894C-9680-4135-BDCC-0ABFF56BFB47}" srcId="{85B0EAEB-2440-4BFF-9A50-CF8BF37FA916}" destId="{EA3841E8-A0B2-4730-B405-2322664BA054}" srcOrd="0" destOrd="0" parTransId="{42C17849-55B1-415B-90A7-CF44D91868B6}" sibTransId="{1797A8E0-B4FE-476E-8FB8-C85F888E4B27}"/>
    <dgm:cxn modelId="{3A21035C-2A21-C447-9A70-C4BAA3919EFE}" type="presOf" srcId="{543DA777-376F-4587-ADC8-7C0B23D73DDA}" destId="{87AE3F4D-F3F1-410F-97CF-4B47363253DC}" srcOrd="0" destOrd="0" presId="urn:microsoft.com/office/officeart/2008/layout/VerticalCurvedList"/>
    <dgm:cxn modelId="{833F7D5F-F53F-4E54-9A71-98F95ACA5030}" srcId="{85B0EAEB-2440-4BFF-9A50-CF8BF37FA916}" destId="{543DA777-376F-4587-ADC8-7C0B23D73DDA}" srcOrd="5" destOrd="0" parTransId="{0ED52E82-AEB7-453E-AB9A-B0C95D90F36F}" sibTransId="{1218E477-F30B-411F-AD85-3564D9237F74}"/>
    <dgm:cxn modelId="{A688E269-7654-3548-B1CE-5E3E97DFDB05}" srcId="{85B0EAEB-2440-4BFF-9A50-CF8BF37FA916}" destId="{37AA9A47-7088-C147-968F-B3301E237593}" srcOrd="4" destOrd="0" parTransId="{37CE7DD5-F336-F74E-BACB-BA442CCE7FD6}" sibTransId="{4F8E78D6-1654-5246-B897-BC3A16B0C54C}"/>
    <dgm:cxn modelId="{46FB4289-F138-4D49-8805-50DD89E7A7E6}" type="presOf" srcId="{3906EAEA-BF1C-9B49-B9C0-9D027ED1855A}" destId="{4FE95F66-8552-B24E-A0AF-BA34DD734237}" srcOrd="0" destOrd="0" presId="urn:microsoft.com/office/officeart/2008/layout/VerticalCurvedList"/>
    <dgm:cxn modelId="{282CFE8A-A420-43BD-B14D-39B5C5BFBFE4}" srcId="{85B0EAEB-2440-4BFF-9A50-CF8BF37FA916}" destId="{AAF7C1A8-8BEF-4995-8963-14996FBB38C0}" srcOrd="2" destOrd="0" parTransId="{B6A19A68-2502-44B5-B2A8-D16AF0A252AA}" sibTransId="{A6B2A1B2-406F-47CB-A9CB-D02C2B1F3049}"/>
    <dgm:cxn modelId="{2D7890B5-C10D-46F5-9669-FEE64152A065}" srcId="{85B0EAEB-2440-4BFF-9A50-CF8BF37FA916}" destId="{B67440C8-FC3E-44E0-BA56-06F56ABD21EA}" srcOrd="3" destOrd="0" parTransId="{B5F2285E-AE07-4E71-A53C-8EB9EF243805}" sibTransId="{D72156C1-C7F1-4590-9E7A-D0693448BC9C}"/>
    <dgm:cxn modelId="{BEBEFDC3-570E-4E4B-8659-8573B0D0AB17}" type="presOf" srcId="{1797A8E0-B4FE-476E-8FB8-C85F888E4B27}" destId="{B2984875-5698-42F1-AB1F-A588C0B007A0}" srcOrd="0" destOrd="0" presId="urn:microsoft.com/office/officeart/2008/layout/VerticalCurvedList"/>
    <dgm:cxn modelId="{650ED0CC-EC68-C247-93A0-AEAE878C5AE5}" type="presOf" srcId="{EA3841E8-A0B2-4730-B405-2322664BA054}" destId="{B8BE58A9-DD81-40AA-A694-E566AB442ADA}" srcOrd="0" destOrd="0" presId="urn:microsoft.com/office/officeart/2008/layout/VerticalCurvedList"/>
    <dgm:cxn modelId="{FFF63494-61EB-FF44-A10C-3CD9D1116EF6}" type="presParOf" srcId="{538F579D-1021-4FD5-A978-9E38B52F587C}" destId="{676A0261-1E31-4778-BC74-2E8FBE245B9B}" srcOrd="0" destOrd="0" presId="urn:microsoft.com/office/officeart/2008/layout/VerticalCurvedList"/>
    <dgm:cxn modelId="{BC8BF7F5-25D9-0D43-86E8-96AFAA91E380}" type="presParOf" srcId="{676A0261-1E31-4778-BC74-2E8FBE245B9B}" destId="{34867F43-805A-4723-8A48-B21A65E8100C}" srcOrd="0" destOrd="0" presId="urn:microsoft.com/office/officeart/2008/layout/VerticalCurvedList"/>
    <dgm:cxn modelId="{AEB37F36-D5C0-5745-8E63-AFC7EDD28448}" type="presParOf" srcId="{34867F43-805A-4723-8A48-B21A65E8100C}" destId="{D2DA3132-F7FB-4696-838E-D24D60B551E2}" srcOrd="0" destOrd="0" presId="urn:microsoft.com/office/officeart/2008/layout/VerticalCurvedList"/>
    <dgm:cxn modelId="{B4F92DCA-5C5F-594D-8F8A-31282A9C02A6}" type="presParOf" srcId="{34867F43-805A-4723-8A48-B21A65E8100C}" destId="{B2984875-5698-42F1-AB1F-A588C0B007A0}" srcOrd="1" destOrd="0" presId="urn:microsoft.com/office/officeart/2008/layout/VerticalCurvedList"/>
    <dgm:cxn modelId="{0297A458-334F-5744-BB47-20CBE110E2F3}" type="presParOf" srcId="{34867F43-805A-4723-8A48-B21A65E8100C}" destId="{47CA0616-DC82-4795-9C54-4600700FDD66}" srcOrd="2" destOrd="0" presId="urn:microsoft.com/office/officeart/2008/layout/VerticalCurvedList"/>
    <dgm:cxn modelId="{7EBC7D44-4605-0C41-BF17-FC3B8C499D53}" type="presParOf" srcId="{34867F43-805A-4723-8A48-B21A65E8100C}" destId="{8A47D2FB-F71C-4B67-928E-32309C1529E0}" srcOrd="3" destOrd="0" presId="urn:microsoft.com/office/officeart/2008/layout/VerticalCurvedList"/>
    <dgm:cxn modelId="{482507C8-FB77-3C4C-B84A-804427326E52}" type="presParOf" srcId="{676A0261-1E31-4778-BC74-2E8FBE245B9B}" destId="{B8BE58A9-DD81-40AA-A694-E566AB442ADA}" srcOrd="1" destOrd="0" presId="urn:microsoft.com/office/officeart/2008/layout/VerticalCurvedList"/>
    <dgm:cxn modelId="{F9DB26B2-CC6C-4A4F-8363-171E98C2C557}" type="presParOf" srcId="{676A0261-1E31-4778-BC74-2E8FBE245B9B}" destId="{FFB608AF-835A-428A-89FD-2F5BD4733CA3}" srcOrd="2" destOrd="0" presId="urn:microsoft.com/office/officeart/2008/layout/VerticalCurvedList"/>
    <dgm:cxn modelId="{0B0C02C9-6BE8-0743-8DF9-8ACB890EDB7D}" type="presParOf" srcId="{FFB608AF-835A-428A-89FD-2F5BD4733CA3}" destId="{0EA53A81-89B7-47CB-8E7A-B9286BC708FB}" srcOrd="0" destOrd="0" presId="urn:microsoft.com/office/officeart/2008/layout/VerticalCurvedList"/>
    <dgm:cxn modelId="{BC6FD592-4A7F-FE4B-A723-3AC78A9CBEA4}" type="presParOf" srcId="{676A0261-1E31-4778-BC74-2E8FBE245B9B}" destId="{4FE95F66-8552-B24E-A0AF-BA34DD734237}" srcOrd="3" destOrd="0" presId="urn:microsoft.com/office/officeart/2008/layout/VerticalCurvedList"/>
    <dgm:cxn modelId="{797DD3A6-A38F-B440-9957-4EF7388E327B}" type="presParOf" srcId="{676A0261-1E31-4778-BC74-2E8FBE245B9B}" destId="{AA0A4739-388E-3C4C-B582-864B221B27BA}" srcOrd="4" destOrd="0" presId="urn:microsoft.com/office/officeart/2008/layout/VerticalCurvedList"/>
    <dgm:cxn modelId="{34F89750-036F-1B4C-99FC-C76F5E0ED558}" type="presParOf" srcId="{AA0A4739-388E-3C4C-B582-864B221B27BA}" destId="{78D055CA-A244-054B-BA5C-47DEFBAA5C3E}" srcOrd="0" destOrd="0" presId="urn:microsoft.com/office/officeart/2008/layout/VerticalCurvedList"/>
    <dgm:cxn modelId="{C5DC69D5-BA75-554E-8785-2CD6D3108730}" type="presParOf" srcId="{676A0261-1E31-4778-BC74-2E8FBE245B9B}" destId="{6272D117-1CE9-4541-8B0F-034334EDBDC2}" srcOrd="5" destOrd="0" presId="urn:microsoft.com/office/officeart/2008/layout/VerticalCurvedList"/>
    <dgm:cxn modelId="{EA4A44D6-046A-5A4B-A95F-C0043575A6E9}" type="presParOf" srcId="{676A0261-1E31-4778-BC74-2E8FBE245B9B}" destId="{1EB17551-0544-4917-82FC-906652EBF751}" srcOrd="6" destOrd="0" presId="urn:microsoft.com/office/officeart/2008/layout/VerticalCurvedList"/>
    <dgm:cxn modelId="{314AD5C6-A76E-1B46-B04D-6828BF154BA9}" type="presParOf" srcId="{1EB17551-0544-4917-82FC-906652EBF751}" destId="{3FDB3D07-7BEB-4396-AF8D-A21B5C786596}" srcOrd="0" destOrd="0" presId="urn:microsoft.com/office/officeart/2008/layout/VerticalCurvedList"/>
    <dgm:cxn modelId="{22EB2B4D-52A0-2340-9185-23812D53DA76}" type="presParOf" srcId="{676A0261-1E31-4778-BC74-2E8FBE245B9B}" destId="{A858AE23-DDB5-45A2-9CD6-CF81713B0461}" srcOrd="7" destOrd="0" presId="urn:microsoft.com/office/officeart/2008/layout/VerticalCurvedList"/>
    <dgm:cxn modelId="{B0564BFB-B59C-6344-A12D-4761CCB37601}" type="presParOf" srcId="{676A0261-1E31-4778-BC74-2E8FBE245B9B}" destId="{21E1E41D-7591-420D-991A-6C9364D068F2}" srcOrd="8" destOrd="0" presId="urn:microsoft.com/office/officeart/2008/layout/VerticalCurvedList"/>
    <dgm:cxn modelId="{6E7D681F-E506-7946-9410-D56DAD3A8E01}" type="presParOf" srcId="{21E1E41D-7591-420D-991A-6C9364D068F2}" destId="{D8B5A9EB-A4DC-4912-88ED-13F98BE0E429}" srcOrd="0" destOrd="0" presId="urn:microsoft.com/office/officeart/2008/layout/VerticalCurvedList"/>
    <dgm:cxn modelId="{3FD4CE07-4DDA-7D4A-8EA7-812C3D4D2B28}" type="presParOf" srcId="{676A0261-1E31-4778-BC74-2E8FBE245B9B}" destId="{111BFF1B-0889-471D-A17A-7008D7808139}" srcOrd="9" destOrd="0" presId="urn:microsoft.com/office/officeart/2008/layout/VerticalCurvedList"/>
    <dgm:cxn modelId="{67AE86FD-7F7D-9048-9CEA-D8FB843BD7C4}" type="presParOf" srcId="{676A0261-1E31-4778-BC74-2E8FBE245B9B}" destId="{EF7392E0-83F0-4C27-833C-D8A8BA53C54C}" srcOrd="10" destOrd="0" presId="urn:microsoft.com/office/officeart/2008/layout/VerticalCurvedList"/>
    <dgm:cxn modelId="{F417F924-35BF-9E4F-B189-46A861D31D2B}" type="presParOf" srcId="{EF7392E0-83F0-4C27-833C-D8A8BA53C54C}" destId="{EEFBD830-ADE1-C348-9543-84F16A337F76}" srcOrd="0" destOrd="0" presId="urn:microsoft.com/office/officeart/2008/layout/VerticalCurvedList"/>
    <dgm:cxn modelId="{98A0E4E2-35D3-864B-93B0-8A7B3FD09EB4}" type="presParOf" srcId="{676A0261-1E31-4778-BC74-2E8FBE245B9B}" destId="{87AE3F4D-F3F1-410F-97CF-4B47363253DC}" srcOrd="11" destOrd="0" presId="urn:microsoft.com/office/officeart/2008/layout/VerticalCurvedList"/>
    <dgm:cxn modelId="{61EF742B-FF50-AB46-ACE7-557B265FB1F9}" type="presParOf" srcId="{676A0261-1E31-4778-BC74-2E8FBE245B9B}" destId="{E4639223-C488-4D5B-900B-996B95C3712D}" srcOrd="12" destOrd="0" presId="urn:microsoft.com/office/officeart/2008/layout/VerticalCurvedList"/>
    <dgm:cxn modelId="{2C31CF62-04A2-5D41-A309-78AAEA0BF29A}" type="presParOf" srcId="{E4639223-C488-4D5B-900B-996B95C3712D}" destId="{FD3B4407-F3CA-4E45-82CB-30FC7D42CBB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984875-5698-42F1-AB1F-A588C0B007A0}">
      <dsp:nvSpPr>
        <dsp:cNvPr id="0" name=""/>
        <dsp:cNvSpPr/>
      </dsp:nvSpPr>
      <dsp:spPr>
        <a:xfrm>
          <a:off x="-5834407" y="-892931"/>
          <a:ext cx="6945931" cy="6945931"/>
        </a:xfrm>
        <a:prstGeom prst="blockArc">
          <a:avLst>
            <a:gd name="adj1" fmla="val 18900000"/>
            <a:gd name="adj2" fmla="val 2700000"/>
            <a:gd name="adj3" fmla="val 311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BE58A9-DD81-40AA-A694-E566AB442ADA}">
      <dsp:nvSpPr>
        <dsp:cNvPr id="0" name=""/>
        <dsp:cNvSpPr/>
      </dsp:nvSpPr>
      <dsp:spPr>
        <a:xfrm>
          <a:off x="414096" y="271729"/>
          <a:ext cx="3886346" cy="5432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Biographical information (E&amp;S)</a:t>
          </a:r>
        </a:p>
      </dsp:txBody>
      <dsp:txXfrm>
        <a:off x="414096" y="271729"/>
        <a:ext cx="3886346" cy="543251"/>
      </dsp:txXfrm>
    </dsp:sp>
    <dsp:sp modelId="{0EA53A81-89B7-47CB-8E7A-B9286BC708FB}">
      <dsp:nvSpPr>
        <dsp:cNvPr id="0" name=""/>
        <dsp:cNvSpPr/>
      </dsp:nvSpPr>
      <dsp:spPr>
        <a:xfrm>
          <a:off x="74564" y="203822"/>
          <a:ext cx="679064" cy="67906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FE95F66-8552-B24E-A0AF-BA34DD734237}">
      <dsp:nvSpPr>
        <dsp:cNvPr id="0" name=""/>
        <dsp:cNvSpPr/>
      </dsp:nvSpPr>
      <dsp:spPr>
        <a:xfrm>
          <a:off x="860958" y="1086503"/>
          <a:ext cx="3439484" cy="5432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Student Applicant information</a:t>
          </a:r>
        </a:p>
      </dsp:txBody>
      <dsp:txXfrm>
        <a:off x="860958" y="1086503"/>
        <a:ext cx="3439484" cy="543251"/>
      </dsp:txXfrm>
    </dsp:sp>
    <dsp:sp modelId="{78D055CA-A244-054B-BA5C-47DEFBAA5C3E}">
      <dsp:nvSpPr>
        <dsp:cNvPr id="0" name=""/>
        <dsp:cNvSpPr/>
      </dsp:nvSpPr>
      <dsp:spPr>
        <a:xfrm>
          <a:off x="521426" y="1018597"/>
          <a:ext cx="679064" cy="67906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6272D117-1CE9-4541-8B0F-034334EDBDC2}">
      <dsp:nvSpPr>
        <dsp:cNvPr id="0" name=""/>
        <dsp:cNvSpPr/>
      </dsp:nvSpPr>
      <dsp:spPr>
        <a:xfrm>
          <a:off x="1065297" y="1901278"/>
          <a:ext cx="3235146" cy="5432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Payroll (E&amp;S)</a:t>
          </a:r>
        </a:p>
      </dsp:txBody>
      <dsp:txXfrm>
        <a:off x="1065297" y="1901278"/>
        <a:ext cx="3235146" cy="543251"/>
      </dsp:txXfrm>
    </dsp:sp>
    <dsp:sp modelId="{3FDB3D07-7BEB-4396-AF8D-A21B5C786596}">
      <dsp:nvSpPr>
        <dsp:cNvPr id="0" name=""/>
        <dsp:cNvSpPr/>
      </dsp:nvSpPr>
      <dsp:spPr>
        <a:xfrm>
          <a:off x="725764" y="1833372"/>
          <a:ext cx="679064" cy="67906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858AE23-DDB5-45A2-9CD6-CF81713B0461}">
      <dsp:nvSpPr>
        <dsp:cNvPr id="0" name=""/>
        <dsp:cNvSpPr/>
      </dsp:nvSpPr>
      <dsp:spPr>
        <a:xfrm>
          <a:off x="1065297" y="2715537"/>
          <a:ext cx="3235146" cy="5432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Graduate</a:t>
          </a:r>
          <a:r>
            <a:rPr lang="en-US" sz="1800" kern="1200" dirty="0">
              <a:solidFill>
                <a:srgbClr val="FF0000"/>
              </a:solidFill>
            </a:rPr>
            <a:t> </a:t>
          </a:r>
          <a:r>
            <a:rPr lang="en-US" sz="1800" kern="1200" dirty="0">
              <a:solidFill>
                <a:schemeClr val="tx1"/>
              </a:solidFill>
            </a:rPr>
            <a:t>Admissions</a:t>
          </a:r>
        </a:p>
      </dsp:txBody>
      <dsp:txXfrm>
        <a:off x="1065297" y="2715537"/>
        <a:ext cx="3235146" cy="543251"/>
      </dsp:txXfrm>
    </dsp:sp>
    <dsp:sp modelId="{D8B5A9EB-A4DC-4912-88ED-13F98BE0E429}">
      <dsp:nvSpPr>
        <dsp:cNvPr id="0" name=""/>
        <dsp:cNvSpPr/>
      </dsp:nvSpPr>
      <dsp:spPr>
        <a:xfrm>
          <a:off x="725764" y="2647630"/>
          <a:ext cx="679064" cy="67906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11BFF1B-0889-471D-A17A-7008D7808139}">
      <dsp:nvSpPr>
        <dsp:cNvPr id="0" name=""/>
        <dsp:cNvSpPr/>
      </dsp:nvSpPr>
      <dsp:spPr>
        <a:xfrm>
          <a:off x="860958" y="3530312"/>
          <a:ext cx="3439484" cy="5432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Student Enrollment/Courses</a:t>
          </a:r>
        </a:p>
      </dsp:txBody>
      <dsp:txXfrm>
        <a:off x="860958" y="3530312"/>
        <a:ext cx="3439484" cy="543251"/>
      </dsp:txXfrm>
    </dsp:sp>
    <dsp:sp modelId="{EEFBD830-ADE1-C348-9543-84F16A337F76}">
      <dsp:nvSpPr>
        <dsp:cNvPr id="0" name=""/>
        <dsp:cNvSpPr/>
      </dsp:nvSpPr>
      <dsp:spPr>
        <a:xfrm>
          <a:off x="521426" y="3462405"/>
          <a:ext cx="679064" cy="67906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7AE3F4D-F3F1-410F-97CF-4B47363253DC}">
      <dsp:nvSpPr>
        <dsp:cNvPr id="0" name=""/>
        <dsp:cNvSpPr/>
      </dsp:nvSpPr>
      <dsp:spPr>
        <a:xfrm>
          <a:off x="414096" y="4345086"/>
          <a:ext cx="3886346" cy="54325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20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Lots more!!</a:t>
          </a:r>
        </a:p>
      </dsp:txBody>
      <dsp:txXfrm>
        <a:off x="414096" y="4345086"/>
        <a:ext cx="3886346" cy="543251"/>
      </dsp:txXfrm>
    </dsp:sp>
    <dsp:sp modelId="{FD3B4407-F3CA-4E45-82CB-30FC7D42CBBE}">
      <dsp:nvSpPr>
        <dsp:cNvPr id="0" name=""/>
        <dsp:cNvSpPr/>
      </dsp:nvSpPr>
      <dsp:spPr>
        <a:xfrm>
          <a:off x="74564" y="4277180"/>
          <a:ext cx="679064" cy="679064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2060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FEBA3E-529E-1D42-9FAC-2D601BD5D284}" type="datetimeFigureOut">
              <a:rPr lang="en-US" smtClean="0"/>
              <a:t>6/22/23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99F94-AA55-8A48-B7F9-8D2223A9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307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8823EC-B2B1-BA49-B8B4-EE4C810DED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37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68038" indent="-168038">
              <a:buFont typeface="Arial" charset="0"/>
              <a:buChar char="•"/>
            </a:pPr>
            <a:r>
              <a:rPr lang="en-US" dirty="0"/>
              <a:t>MIT’s Data Warehouse developed ca. 1995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422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614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Oracle Sources include COEUS/KC, FRC, </a:t>
            </a:r>
            <a:r>
              <a:rPr lang="en-US" dirty="0" err="1"/>
              <a:t>Powerfaids</a:t>
            </a:r>
            <a:r>
              <a:rPr lang="en-US" dirty="0"/>
              <a:t>, Roles, NIMBUS, Advance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Synthesizes data across disparate systems of record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42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327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79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841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76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88B6B8-6820-074F-BF52-70D42E8BCF0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4933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0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7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sz="1800">
                <a:latin typeface="Calibri"/>
                <a:cs typeface="Calibri"/>
              </a:defRPr>
            </a:lvl1pPr>
            <a:lvl2pPr>
              <a:defRPr sz="1800">
                <a:latin typeface="Calibri"/>
                <a:cs typeface="Calibri"/>
              </a:defRPr>
            </a:lvl2pPr>
            <a:lvl3pPr>
              <a:defRPr sz="1800">
                <a:latin typeface="Calibri"/>
                <a:cs typeface="Calibri"/>
              </a:defRPr>
            </a:lvl3pPr>
            <a:lvl4pPr>
              <a:defRPr sz="1800">
                <a:latin typeface="Calibri"/>
                <a:cs typeface="Calibri"/>
              </a:defRPr>
            </a:lvl4pPr>
            <a:lvl5pPr>
              <a:defRPr sz="1800">
                <a:latin typeface="Calibri"/>
                <a:cs typeface="Calibri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701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0" i="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latin typeface="Calibri"/>
                <a:cs typeface="Calibri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1600" b="0" i="0">
                <a:latin typeface="Calibri"/>
                <a:cs typeface="Calibri"/>
              </a:defRPr>
            </a:lvl1pPr>
            <a:lvl2pPr>
              <a:defRPr sz="1600" b="0" i="0">
                <a:latin typeface="Calibri"/>
                <a:cs typeface="Calibri"/>
              </a:defRPr>
            </a:lvl2pPr>
            <a:lvl3pPr>
              <a:defRPr sz="1600" b="0" i="0">
                <a:latin typeface="Calibri"/>
                <a:cs typeface="Calibri"/>
              </a:defRPr>
            </a:lvl3pPr>
            <a:lvl4pPr>
              <a:defRPr sz="1600" b="0" i="0">
                <a:latin typeface="Calibri"/>
                <a:cs typeface="Calibri"/>
              </a:defRPr>
            </a:lvl4pPr>
            <a:lvl5pPr>
              <a:defRPr sz="1600" b="0" i="0">
                <a:latin typeface="Calibri"/>
                <a:cs typeface="Calibri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68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230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23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9759"/>
            <a:ext cx="3008313" cy="1004848"/>
          </a:xfrm>
        </p:spPr>
        <p:txBody>
          <a:bodyPr anchor="b"/>
          <a:lstStyle>
            <a:lvl1pPr algn="l">
              <a:defRPr sz="2000" b="0" i="0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19760"/>
            <a:ext cx="5111750" cy="4606404"/>
          </a:xfrm>
        </p:spPr>
        <p:txBody>
          <a:bodyPr>
            <a:normAutofit/>
          </a:bodyPr>
          <a:lstStyle>
            <a:lvl1pPr>
              <a:defRPr sz="2000" b="0" i="0">
                <a:latin typeface="Calibri"/>
                <a:cs typeface="Calibri"/>
              </a:defRPr>
            </a:lvl1pPr>
            <a:lvl2pPr>
              <a:defRPr sz="2000" b="0" i="0">
                <a:latin typeface="Calibri"/>
                <a:cs typeface="Calibri"/>
              </a:defRPr>
            </a:lvl2pPr>
            <a:lvl3pPr>
              <a:defRPr sz="2000" b="0" i="0">
                <a:latin typeface="Calibri"/>
                <a:cs typeface="Calibri"/>
              </a:defRPr>
            </a:lvl3pPr>
            <a:lvl4pPr>
              <a:defRPr sz="2000" b="0" i="0">
                <a:latin typeface="Calibri"/>
                <a:cs typeface="Calibri"/>
              </a:defRPr>
            </a:lvl4pPr>
            <a:lvl5pPr>
              <a:defRPr sz="2000" b="0" i="0">
                <a:latin typeface="Calibri"/>
                <a:cs typeface="Calibri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88448"/>
            <a:ext cx="3008313" cy="3537715"/>
          </a:xfrm>
        </p:spPr>
        <p:txBody>
          <a:bodyPr/>
          <a:lstStyle>
            <a:lvl1pPr marL="0" indent="0">
              <a:buNone/>
              <a:defRPr sz="1400" b="0" i="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4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Calibri"/>
                <a:cs typeface="Calibri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Calibri"/>
                <a:cs typeface="Calibri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91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rgbClr val="9E3C45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800" b="0" i="0">
                <a:latin typeface="Calibri"/>
                <a:cs typeface="Calibri"/>
              </a:defRPr>
            </a:lvl1pPr>
            <a:lvl2pPr>
              <a:defRPr sz="1800" b="0" i="0">
                <a:latin typeface="Calibri"/>
                <a:cs typeface="Calibri"/>
              </a:defRPr>
            </a:lvl2pPr>
            <a:lvl3pPr>
              <a:defRPr sz="1800" b="0" i="0">
                <a:latin typeface="Calibri"/>
                <a:cs typeface="Calibri"/>
              </a:defRPr>
            </a:lvl3pPr>
            <a:lvl4pPr>
              <a:defRPr sz="1800" b="0" i="0">
                <a:latin typeface="Calibri"/>
                <a:cs typeface="Calibri"/>
              </a:defRPr>
            </a:lvl4pPr>
            <a:lvl5pPr>
              <a:defRPr sz="1800" b="0" i="0">
                <a:latin typeface="Calibri"/>
                <a:cs typeface="Calibri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6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C80000"/>
                </a:solidFill>
                <a:effectLst/>
                <a:uLnTx/>
                <a:uFillTx/>
                <a:latin typeface="ArumSans Bold"/>
                <a:ea typeface="+mj-ea"/>
                <a:cs typeface="ArumSans Bold"/>
              </a:rPr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Third level</a:t>
            </a:r>
          </a:p>
          <a:p>
            <a:pPr marL="342900" marR="0" lvl="3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Fourth level</a:t>
            </a:r>
          </a:p>
          <a:p>
            <a:pPr marL="342900" marR="0" lvl="4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umSans Regular"/>
                <a:ea typeface="+mn-ea"/>
                <a:cs typeface="ArumSans Regular"/>
              </a:rPr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umSans Regular"/>
              <a:ea typeface="+mn-ea"/>
              <a:cs typeface="ArumSans Regular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41398"/>
            <a:ext cx="7479947" cy="2084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37146" y="6356350"/>
            <a:ext cx="7496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"/>
              </a:defRPr>
            </a:lvl1pPr>
          </a:lstStyle>
          <a:p>
            <a:fld id="{66D4B391-E6F8-E945-AF62-056C9C5379D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iamond cube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0401" y="0"/>
            <a:ext cx="1867198" cy="195048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H="1">
            <a:off x="1280123" y="975240"/>
            <a:ext cx="7200958" cy="0"/>
          </a:xfrm>
          <a:prstGeom prst="line">
            <a:avLst/>
          </a:prstGeom>
          <a:ln w="9525" cmpd="sng">
            <a:solidFill>
              <a:srgbClr val="BFBF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1068465" y="871195"/>
            <a:ext cx="211658" cy="211658"/>
          </a:xfrm>
          <a:prstGeom prst="ellipse">
            <a:avLst/>
          </a:prstGeom>
          <a:noFill/>
          <a:ln w="952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14"/>
            <a:ext cx="872309" cy="87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65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marL="0" marR="0" indent="0" algn="ctr" defTabSz="457200" rtl="0" eaLnBrk="1" fontAlgn="auto" latinLnBrk="0" hangingPunct="1">
        <a:lnSpc>
          <a:spcPct val="10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sz="4400" kern="1200">
          <a:solidFill>
            <a:srgbClr val="9E3C45"/>
          </a:solidFill>
          <a:latin typeface="Calibri"/>
          <a:ea typeface="+mj-ea"/>
          <a:cs typeface="Calibri"/>
        </a:defRPr>
      </a:lvl1pPr>
    </p:titleStyle>
    <p:bodyStyle>
      <a:lvl1pPr marL="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3200" kern="1200">
          <a:solidFill>
            <a:schemeClr val="tx1"/>
          </a:solidFill>
          <a:latin typeface="Calibri"/>
          <a:ea typeface="+mn-ea"/>
          <a:cs typeface="Calibri"/>
        </a:defRPr>
      </a:lvl1pPr>
      <a:lvl2pPr marL="457200" marR="0" indent="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800" kern="1200">
          <a:solidFill>
            <a:schemeClr val="tx1"/>
          </a:solidFill>
          <a:latin typeface="Calibri"/>
          <a:ea typeface="+mn-ea"/>
          <a:cs typeface="Calibri"/>
        </a:defRPr>
      </a:lvl2pPr>
      <a:lvl3pPr marL="12001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400" kern="1200">
          <a:solidFill>
            <a:schemeClr val="tx1"/>
          </a:solidFill>
          <a:latin typeface="Calibri"/>
          <a:ea typeface="+mn-ea"/>
          <a:cs typeface="Calibri"/>
        </a:defRPr>
      </a:lvl3pPr>
      <a:lvl4pPr marL="16573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Calibri"/>
          <a:ea typeface="+mn-ea"/>
          <a:cs typeface="Calibri"/>
        </a:defRPr>
      </a:lvl4pPr>
      <a:lvl5pPr marL="2114550" marR="0" indent="-285750" algn="l" defTabSz="4572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charset="2"/>
        <a:buChar char="§"/>
        <a:tabLst/>
        <a:defRPr sz="2000" kern="12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warehouse@mit.ed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reporting-help@mit.ed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reporting-help@mit.edu" TargetMode="External"/><Relationship Id="rId2" Type="http://schemas.openxmlformats.org/officeDocument/2006/relationships/hyperlink" Target="mailto:warehouse@mit.edu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st.mit.edu/warehous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notesSlide" Target="../notesSlides/notesSlide3.xml"/><Relationship Id="rId7" Type="http://schemas.openxmlformats.org/officeDocument/2006/relationships/diagramData" Target="../diagrams/data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3.png"/><Relationship Id="rId11" Type="http://schemas.microsoft.com/office/2007/relationships/diagramDrawing" Target="../diagrams/drawing1.xml"/><Relationship Id="rId5" Type="http://schemas.openxmlformats.org/officeDocument/2006/relationships/image" Target="../media/image12.emf"/><Relationship Id="rId10" Type="http://schemas.openxmlformats.org/officeDocument/2006/relationships/diagramColors" Target="../diagrams/colors1.xml"/><Relationship Id="rId4" Type="http://schemas.openxmlformats.org/officeDocument/2006/relationships/oleObject" Target="../embeddings/oleObject1.bin"/><Relationship Id="rId9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warehouse@mit.ed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 Warehouse</a:t>
            </a:r>
            <a:br>
              <a:rPr lang="en-US" dirty="0"/>
            </a:br>
            <a:r>
              <a:rPr lang="en-US" dirty="0"/>
              <a:t>What is it - Who uses it – Why?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IT Partners </a:t>
            </a:r>
            <a:r>
              <a:rPr lang="mr-IN" dirty="0"/>
              <a:t>–</a:t>
            </a:r>
            <a:r>
              <a:rPr lang="en-US" dirty="0"/>
              <a:t> 06/20/2023</a:t>
            </a:r>
          </a:p>
        </p:txBody>
      </p:sp>
    </p:spTree>
    <p:extLst>
      <p:ext uri="{BB962C8B-B14F-4D97-AF65-F5344CB8AC3E}">
        <p14:creationId xmlns:p14="http://schemas.microsoft.com/office/powerpoint/2010/main" val="2412027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82880"/>
            <a:r>
              <a:rPr lang="en-US" sz="2800" b="1" dirty="0"/>
              <a:t>How do I get started?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981429"/>
            <a:ext cx="8212138" cy="5227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Request an account – personal or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Log in and see what you have access 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Talk to other people who are using the Warehouse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We’re happy to do 1:1 sessions for you or your team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Check out the standard reports - Cognos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Try creating your 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If you have a “data” question you need answered, but don’t know where to start you can always email </a:t>
            </a:r>
            <a:r>
              <a:rPr lang="en-US" sz="2000" dirty="0">
                <a:hlinkClick r:id="rId3"/>
              </a:rPr>
              <a:t>warehouse@mit.edu</a:t>
            </a:r>
            <a:r>
              <a:rPr lang="en-US" sz="2000" dirty="0"/>
              <a:t> or </a:t>
            </a:r>
            <a:r>
              <a:rPr lang="en-US" sz="2000" dirty="0">
                <a:hlinkClick r:id="rId4"/>
              </a:rPr>
              <a:t>reporting-help@mit.edu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8754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82880"/>
            <a:r>
              <a:rPr lang="en-US" sz="2800" b="1" dirty="0"/>
              <a:t>How do I get help?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1263649"/>
            <a:ext cx="8212138" cy="5269885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q"/>
            </a:pPr>
            <a:r>
              <a:rPr lang="en-US" sz="2000" dirty="0"/>
              <a:t> Help with data in the warehouse – </a:t>
            </a:r>
            <a:r>
              <a:rPr lang="en-US" sz="2000" dirty="0">
                <a:hlinkClick r:id="rId2"/>
              </a:rPr>
              <a:t>warehouse@mit.edu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Looking for specific data but don’t know where it is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Data you’re looking at looks odd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One-on-One session with team member (or Group sessions)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Access to data – </a:t>
            </a:r>
            <a:r>
              <a:rPr lang="en-US" sz="2000" dirty="0">
                <a:hlinkClick r:id="rId2"/>
              </a:rPr>
              <a:t>warehouse@mit.edu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Need access to objects you can’t see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Help connecting to the warehouse  – </a:t>
            </a:r>
            <a:r>
              <a:rPr lang="en-US" sz="2000" dirty="0">
                <a:hlinkClick r:id="rId2"/>
              </a:rPr>
              <a:t>warehouse@mit.edu</a:t>
            </a:r>
            <a:r>
              <a:rPr lang="en-US" sz="2000" dirty="0"/>
              <a:t> 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Help with ODBC or similar connections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Help setting up a system account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Help with a report (Cognos / Tableau) – </a:t>
            </a:r>
            <a:r>
              <a:rPr lang="en-US" sz="2000" dirty="0">
                <a:hlinkClick r:id="rId3"/>
              </a:rPr>
              <a:t>reporting-help@mit.edu</a:t>
            </a:r>
            <a:endParaRPr lang="en-US" sz="2000" dirty="0"/>
          </a:p>
          <a:p>
            <a:pPr marL="342900" indent="-342900">
              <a:buFontTx/>
              <a:buChar char="-"/>
            </a:pPr>
            <a:r>
              <a:rPr lang="en-US" sz="2000" dirty="0"/>
              <a:t>Existing reports or help creating new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One-on-One session with team member (or Group sessions)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User Group sessions will be starting up again this summer</a:t>
            </a:r>
          </a:p>
          <a:p>
            <a:pPr>
              <a:buNone/>
            </a:pPr>
            <a:endParaRPr lang="en-US" sz="2000" dirty="0"/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  <a:p>
            <a:pPr marL="0" indent="0">
              <a:buNone/>
            </a:pPr>
            <a:endParaRPr lang="en-US" sz="1816" dirty="0"/>
          </a:p>
        </p:txBody>
      </p:sp>
    </p:spTree>
    <p:extLst>
      <p:ext uri="{BB962C8B-B14F-4D97-AF65-F5344CB8AC3E}">
        <p14:creationId xmlns:p14="http://schemas.microsoft.com/office/powerpoint/2010/main" val="2844193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82880"/>
            <a:r>
              <a:rPr lang="en-US" b="1" dirty="0"/>
              <a:t>FA</a:t>
            </a:r>
            <a:r>
              <a:rPr lang="en-US" sz="2800" b="1" dirty="0"/>
              <a:t>Qs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981429"/>
            <a:ext cx="8212138" cy="522745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Data Questions: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Where is this field coming from?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How is this calculated?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This morning _____ field shows 0’s or blanks – why?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What does table or view does not exist mean?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Can you let me know when something fails?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Account Questions: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What do I do if my account is locked?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We just unlocked it - Why does it keep getting locked?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How do I change my Password?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What can I see when I log in?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lvl="1">
              <a:buNone/>
            </a:pPr>
            <a:r>
              <a:rPr lang="en-US" sz="1800" u="sng" dirty="0">
                <a:solidFill>
                  <a:srgbClr val="0000FF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http://ist.mit.edu/warehouse</a:t>
            </a:r>
            <a:r>
              <a:rPr lang="en-US" sz="2000" dirty="0">
                <a:effectLst/>
              </a:rPr>
              <a:t> 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671813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3148166"/>
              </p:ext>
            </p:extLst>
          </p:nvPr>
        </p:nvGraphicFramePr>
        <p:xfrm>
          <a:off x="139551" y="1082209"/>
          <a:ext cx="8805591" cy="534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35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63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7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Education: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dirty="0"/>
                        <a:t>Admissions/Graduate Admissions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dirty="0"/>
                        <a:t>Enrollment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dirty="0"/>
                        <a:t>Financial</a:t>
                      </a:r>
                      <a:r>
                        <a:rPr lang="en-US" sz="1100" baseline="0" dirty="0"/>
                        <a:t> Aid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Curriculum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Academic Record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Graduate Awards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Classification of Instructional Programs (CIP)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Course Listing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Online Subject 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HR</a:t>
                      </a:r>
                      <a:r>
                        <a:rPr lang="en-US" sz="1100" baseline="0" dirty="0"/>
                        <a:t> &amp; Payroll: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Employees, Positions &amp;Appointments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Benefits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Training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Payroll (Distributions, Deductions, Certifications)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Academic Chairs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Pension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Vacation/Absences/Leaves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Facilities</a:t>
                      </a:r>
                      <a:r>
                        <a:rPr lang="en-US" sz="1100" baseline="0" dirty="0"/>
                        <a:t> &amp; Resources: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Library (Financial, Orders, Circulations, Collection </a:t>
                      </a:r>
                      <a:r>
                        <a:rPr lang="en-US" sz="1100" baseline="0" dirty="0" err="1"/>
                        <a:t>Mgmt</a:t>
                      </a:r>
                      <a:r>
                        <a:rPr lang="en-US" sz="1100" baseline="0" dirty="0"/>
                        <a:t>, Serials Control Processing)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Property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Space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Plant Maintenance Orders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Keys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Coop Textbook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 err="1"/>
                        <a:t>Cybersource</a:t>
                      </a:r>
                      <a:r>
                        <a:rPr lang="en-US" sz="1100" baseline="0" dirty="0"/>
                        <a:t> MIT Storefront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/>
                        <a:t>Aumni</a:t>
                      </a:r>
                      <a:r>
                        <a:rPr lang="en-US" sz="1100" baseline="0"/>
                        <a:t> and R&amp;D</a:t>
                      </a:r>
                      <a:r>
                        <a:rPr lang="en-US" sz="1100"/>
                        <a:t>: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baseline="0"/>
                        <a:t>Alumni Bio, Occupation, Degree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baseline="0"/>
                        <a:t>Resource Development Fund 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aseline="0" dirty="0"/>
                        <a:t>Other: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 dirty="0"/>
                        <a:t>IAP Credit/Non-Credit Activities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 dirty="0"/>
                        <a:t>Moira Lists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 dirty="0"/>
                        <a:t>Publication Data (Journal Articles/Books from Academic Analytics)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 dirty="0"/>
                        <a:t>Request Tracker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 dirty="0"/>
                        <a:t>TLO Patents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 dirty="0"/>
                        <a:t>Zip Codes</a:t>
                      </a:r>
                    </a:p>
                    <a:p>
                      <a:pPr marL="171450" marR="0" indent="-171450" algn="l" defTabSz="84408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100" baseline="0" dirty="0"/>
                        <a:t>Who’s Teaching What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Student: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dirty="0"/>
                        <a:t>Bio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dirty="0"/>
                        <a:t>Degree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dirty="0"/>
                        <a:t>Pre-registration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n-US" sz="1100" dirty="0"/>
                        <a:t>Grades,</a:t>
                      </a:r>
                      <a:r>
                        <a:rPr lang="en-US" sz="1100" baseline="0" dirty="0"/>
                        <a:t> Academic  Training &amp; Events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Finance: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dirty="0"/>
                        <a:t>Budget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dirty="0"/>
                        <a:t>General Ledger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dirty="0"/>
                        <a:t>Procurement (Purchasing,</a:t>
                      </a:r>
                      <a:r>
                        <a:rPr lang="en-US" sz="1100" baseline="0" dirty="0"/>
                        <a:t> Requisition &amp; Credit Card)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Vendor</a:t>
                      </a:r>
                      <a:endParaRPr lang="en-US" sz="1100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dirty="0"/>
                        <a:t>Travel</a:t>
                      </a:r>
                    </a:p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Master</a:t>
                      </a:r>
                      <a:r>
                        <a:rPr lang="en-US" sz="1100" baseline="0" dirty="0"/>
                        <a:t> Data/Shared</a:t>
                      </a:r>
                      <a:r>
                        <a:rPr lang="en-US" sz="1100" dirty="0"/>
                        <a:t>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 err="1"/>
                        <a:t>Mit</a:t>
                      </a:r>
                      <a:r>
                        <a:rPr lang="en-US" sz="1100" baseline="0" dirty="0"/>
                        <a:t> IDs, Kerberos Ids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MIT ID Card Data/Pictures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 err="1"/>
                        <a:t>Orcid</a:t>
                      </a:r>
                      <a:endParaRPr lang="en-US" sz="1100" baseline="0" dirty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Organizations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Time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Roles &amp; Authorizations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en-US" sz="1100" baseline="0" dirty="0"/>
                    </a:p>
                    <a:p>
                      <a:pPr marL="285750" indent="-285750">
                        <a:buFontTx/>
                        <a:buChar char="-"/>
                      </a:pP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Research: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Proposals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sz="1100" baseline="0" dirty="0"/>
                        <a:t>Awards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en-US" sz="1100" baseline="0" dirty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sz="1100" baseline="0" dirty="0"/>
                        <a:t>OSP Proposals, Awards, Cost Sharing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800" b="1" dirty="0"/>
              <a:t>Subject Areas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13473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5567176"/>
              </p:ext>
            </p:extLst>
          </p:nvPr>
        </p:nvGraphicFramePr>
        <p:xfrm>
          <a:off x="332821" y="1551613"/>
          <a:ext cx="8491633" cy="43053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846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56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ADONIS (Development Research and Systems)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ADVANCE (Alumni Office)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strike="sngStrike" dirty="0"/>
                        <a:t>ALEPH (Libraries)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AVID (Parking Office)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Academic Analytics (Academic Analytics)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COEUS / Kuali </a:t>
                      </a:r>
                      <a:r>
                        <a:rPr lang="en-US" sz="1050" dirty="0" err="1"/>
                        <a:t>Coeus</a:t>
                      </a:r>
                      <a:r>
                        <a:rPr lang="en-US" sz="1050" dirty="0"/>
                        <a:t> (MIT Office of Sponsored Programs)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COOP (</a:t>
                      </a:r>
                      <a:r>
                        <a:rPr lang="en-US" sz="1050" dirty="0" err="1"/>
                        <a:t>B&amp;NTextbook</a:t>
                      </a:r>
                      <a:r>
                        <a:rPr lang="en-US" sz="1050" dirty="0"/>
                        <a:t> Data)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 err="1"/>
                        <a:t>CSGold</a:t>
                      </a:r>
                      <a:r>
                        <a:rPr lang="en-US" sz="1050" dirty="0"/>
                        <a:t> (MIT Card Office)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CYBORG (Human Resources)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 err="1"/>
                        <a:t>CyberSource</a:t>
                      </a:r>
                      <a:r>
                        <a:rPr lang="en-US" sz="1050" dirty="0"/>
                        <a:t> (MIT storefront transactions)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strike="sngStrike" dirty="0"/>
                        <a:t>FORRESTER (Technology Licensing Office)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Grade20 (Graduate Admissions)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INSIGHT (Physical Plant)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MDS - Managed Data Services</a:t>
                      </a:r>
                      <a:r>
                        <a:rPr lang="en-US" sz="1050" baseline="0" dirty="0"/>
                        <a:t>: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 dirty="0"/>
                        <a:t>AFFILIATION (Schema created for IR in MDS)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 dirty="0"/>
                        <a:t>FRC (Financial Review and Control)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 dirty="0"/>
                        <a:t>IR (Institutional Research)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 dirty="0"/>
                        <a:t>SPACE_ECON (Space Management)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 dirty="0"/>
                        <a:t>SPONSOR_BILL(Sponsored Billing)</a:t>
                      </a:r>
                    </a:p>
                    <a:p>
                      <a:pPr marL="593491" lvl="1" indent="-171450">
                        <a:buFont typeface="Arial"/>
                        <a:buChar char="•"/>
                      </a:pPr>
                      <a:r>
                        <a:rPr lang="en-US" sz="1050" dirty="0"/>
                        <a:t>FPR (Faculty Professional Record)</a:t>
                      </a:r>
                    </a:p>
                    <a:p>
                      <a:pPr marL="171450" indent="-171450">
                        <a:buFont typeface="Arial"/>
                        <a:buChar char="•"/>
                      </a:pPr>
                      <a:r>
                        <a:rPr lang="en-US" sz="1050" dirty="0"/>
                        <a:t>MITID (MIT ID Database)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MITSIS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MITSIS (MIT Student Information System)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OSEUSER (Online Subject Evaluation)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EMMGR (Enrollment Manager)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MOIRA (Moira Accounts)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NIMBUS (Budget, Finance and Treasury)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ORCID (Connecting Research/Researchers </a:t>
                      </a:r>
                      <a:r>
                        <a:rPr lang="en-US" sz="1050" dirty="0" err="1"/>
                        <a:t>orcid.org</a:t>
                      </a:r>
                      <a:r>
                        <a:rPr lang="en-US" sz="1050" dirty="0"/>
                        <a:t>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ROLES (Roles Authorization System)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RT (Request Tracker)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SAP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Comptrollers Accounting Office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Environment, Health, and Safety Office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SAP HR Payroll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Human Resources, SAP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SAP Financial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Training &amp; Events Management, SAP</a:t>
                      </a:r>
                    </a:p>
                    <a:p>
                      <a:pPr marL="707791" lvl="1" indent="-285750">
                        <a:buFont typeface="Arial"/>
                        <a:buChar char="•"/>
                      </a:pPr>
                      <a:r>
                        <a:rPr lang="en-US" sz="1050" dirty="0"/>
                        <a:t>Facilities</a:t>
                      </a:r>
                      <a:r>
                        <a:rPr lang="en-US" sz="1050" baseline="0" dirty="0"/>
                        <a:t> </a:t>
                      </a:r>
                      <a:endParaRPr lang="en-US" sz="1050" dirty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strike="sngStrike" dirty="0"/>
                        <a:t>TELECOM (Telecommunications)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WAREHOUSE (Data Warehouse)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 err="1"/>
                        <a:t>ZIPCodeDownload</a:t>
                      </a:r>
                      <a:r>
                        <a:rPr lang="en-US" sz="1050" dirty="0"/>
                        <a:t> (Zip Code)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strike="sngStrike" dirty="0"/>
                        <a:t>DAPERUSER-(</a:t>
                      </a:r>
                      <a:r>
                        <a:rPr lang="en-US" sz="1050" strike="sngStrike" dirty="0" err="1"/>
                        <a:t>Dpt</a:t>
                      </a:r>
                      <a:r>
                        <a:rPr lang="en-US" sz="1050" strike="sngStrike" dirty="0"/>
                        <a:t> of Athletics, Physical Education and Recreation)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DIRUSER (Student Directory)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MEDUSER (MIT Medical)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MITAC (MIT Activities Committee)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050" dirty="0"/>
                        <a:t>SMART(Singapore - MIT Alliance for Research and Technology)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0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2800" b="1" dirty="0"/>
              <a:t>Sources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326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4068063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 anchor="ctr"/>
          <a:lstStyle/>
          <a:p>
            <a:pPr marL="182880"/>
            <a:r>
              <a:rPr lang="en-US" sz="2800" b="1" dirty="0"/>
              <a:t>Data Warehouse - 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1263650"/>
            <a:ext cx="8212138" cy="4649788"/>
          </a:xfrm>
        </p:spPr>
        <p:txBody>
          <a:bodyPr>
            <a:normAutofit fontScale="77500" lnSpcReduction="20000"/>
          </a:bodyPr>
          <a:lstStyle/>
          <a:p>
            <a:pPr>
              <a:buFont typeface="Wingdings" charset="2"/>
              <a:buChar char="q"/>
            </a:pPr>
            <a:r>
              <a:rPr lang="en-US" sz="2000" dirty="0"/>
              <a:t> Data Warehouse Team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Data Warehouse Overview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What’s in the Warehouse?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How does it get there?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Who uses it? Why? 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Data Security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Who supports it?</a:t>
            </a:r>
          </a:p>
          <a:p>
            <a:pPr lvl="1">
              <a:buNone/>
            </a:pPr>
            <a:endParaRPr lang="en-US" sz="1816" dirty="0"/>
          </a:p>
          <a:p>
            <a:pPr>
              <a:buFont typeface="Wingdings" charset="2"/>
              <a:buChar char="q"/>
            </a:pPr>
            <a:r>
              <a:rPr lang="en-US" sz="2000" dirty="0"/>
              <a:t> How do I get started?</a:t>
            </a:r>
          </a:p>
          <a:p>
            <a:pPr>
              <a:buFont typeface="Wingdings" charset="2"/>
              <a:buChar char="q"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FAQs</a:t>
            </a:r>
          </a:p>
          <a:p>
            <a:pPr>
              <a:buNone/>
            </a:pPr>
            <a:endParaRPr lang="en-US" sz="2000" dirty="0"/>
          </a:p>
          <a:p>
            <a:pPr>
              <a:buFont typeface="Wingdings" charset="2"/>
              <a:buChar char="q"/>
            </a:pPr>
            <a:r>
              <a:rPr lang="en-US" sz="2000" dirty="0"/>
              <a:t> Q&amp;A</a:t>
            </a:r>
          </a:p>
          <a:p>
            <a:pPr marL="0" indent="0">
              <a:buNone/>
            </a:pPr>
            <a:endParaRPr lang="en-US" sz="1816" dirty="0"/>
          </a:p>
        </p:txBody>
      </p:sp>
    </p:spTree>
    <p:extLst>
      <p:ext uri="{BB962C8B-B14F-4D97-AF65-F5344CB8AC3E}">
        <p14:creationId xmlns:p14="http://schemas.microsoft.com/office/powerpoint/2010/main" val="2309356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5">
            <a:extLst>
              <a:ext uri="{FF2B5EF4-FFF2-40B4-BE49-F238E27FC236}">
                <a16:creationId xmlns:a16="http://schemas.microsoft.com/office/drawing/2014/main" id="{7FDBC4D4-BD50-C290-1B9A-AC07E6653804}"/>
              </a:ext>
            </a:extLst>
          </p:cNvPr>
          <p:cNvSpPr txBox="1">
            <a:spLocks/>
          </p:cNvSpPr>
          <p:nvPr/>
        </p:nvSpPr>
        <p:spPr>
          <a:xfrm>
            <a:off x="628650" y="1506231"/>
            <a:ext cx="4045021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450"/>
              </a:spcAft>
            </a:pPr>
            <a:r>
              <a:rPr lang="en-US" sz="3300" b="1" i="1" cap="all" spc="113" dirty="0"/>
              <a:t>Faith Hill</a:t>
            </a:r>
          </a:p>
        </p:txBody>
      </p:sp>
      <p:sp>
        <p:nvSpPr>
          <p:cNvPr id="6" name="Text Placeholder 17">
            <a:extLst>
              <a:ext uri="{FF2B5EF4-FFF2-40B4-BE49-F238E27FC236}">
                <a16:creationId xmlns:a16="http://schemas.microsoft.com/office/drawing/2014/main" id="{C683E455-AD71-363C-D0FB-5355532DED6F}"/>
              </a:ext>
            </a:extLst>
          </p:cNvPr>
          <p:cNvSpPr txBox="1">
            <a:spLocks/>
          </p:cNvSpPr>
          <p:nvPr/>
        </p:nvSpPr>
        <p:spPr>
          <a:xfrm>
            <a:off x="628650" y="2261639"/>
            <a:ext cx="4045021" cy="1542498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Sr. Manager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i="1" spc="113" dirty="0"/>
              <a:t>IS&amp;T, Data Warehouse Team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endParaRPr lang="en-US" sz="2100" i="1" spc="113" dirty="0"/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Started at MIT in 2015</a:t>
            </a:r>
          </a:p>
        </p:txBody>
      </p:sp>
      <p:sp>
        <p:nvSpPr>
          <p:cNvPr id="9" name="Text Placeholder 17">
            <a:extLst>
              <a:ext uri="{FF2B5EF4-FFF2-40B4-BE49-F238E27FC236}">
                <a16:creationId xmlns:a16="http://schemas.microsoft.com/office/drawing/2014/main" id="{DB79D150-573F-2655-294B-4E744240EE14}"/>
              </a:ext>
            </a:extLst>
          </p:cNvPr>
          <p:cNvSpPr txBox="1">
            <a:spLocks/>
          </p:cNvSpPr>
          <p:nvPr/>
        </p:nvSpPr>
        <p:spPr>
          <a:xfrm>
            <a:off x="710712" y="4899334"/>
            <a:ext cx="4045021" cy="195866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BI Engineer IV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i="1" spc="113" dirty="0"/>
              <a:t>IS&amp;T Data Warehouse Team</a:t>
            </a:r>
          </a:p>
          <a:p>
            <a:pPr marL="0" indent="0">
              <a:spcBef>
                <a:spcPts val="698"/>
              </a:spcBef>
              <a:buSzPct val="80000"/>
              <a:buNone/>
            </a:pPr>
            <a:endParaRPr lang="en-US" sz="2100" i="1" spc="113" dirty="0"/>
          </a:p>
          <a:p>
            <a:pPr marL="0" indent="0">
              <a:spcBef>
                <a:spcPts val="698"/>
              </a:spcBef>
              <a:buSzPct val="80000"/>
              <a:buNone/>
            </a:pPr>
            <a:r>
              <a:rPr lang="en-US" sz="2100" spc="113" dirty="0"/>
              <a:t>Started at MIT in 2010</a:t>
            </a:r>
          </a:p>
        </p:txBody>
      </p:sp>
      <p:sp>
        <p:nvSpPr>
          <p:cNvPr id="10" name="Title 15">
            <a:extLst>
              <a:ext uri="{FF2B5EF4-FFF2-40B4-BE49-F238E27FC236}">
                <a16:creationId xmlns:a16="http://schemas.microsoft.com/office/drawing/2014/main" id="{E0323E0C-A4EF-7B23-3D88-3408189F322A}"/>
              </a:ext>
            </a:extLst>
          </p:cNvPr>
          <p:cNvSpPr txBox="1">
            <a:spLocks/>
          </p:cNvSpPr>
          <p:nvPr/>
        </p:nvSpPr>
        <p:spPr>
          <a:xfrm>
            <a:off x="675543" y="4061864"/>
            <a:ext cx="427159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Aft>
                <a:spcPts val="450"/>
              </a:spcAft>
            </a:pPr>
            <a:r>
              <a:rPr lang="en-US" sz="3300" b="1" i="1" cap="all" spc="113" dirty="0" err="1"/>
              <a:t>Brandin</a:t>
            </a:r>
            <a:r>
              <a:rPr lang="en-US" sz="3300" b="1" i="1" cap="all" spc="113" dirty="0"/>
              <a:t> </a:t>
            </a:r>
            <a:r>
              <a:rPr lang="en-US" sz="3300" b="1" i="1" cap="all" spc="113" dirty="0" err="1"/>
              <a:t>Tumeinski</a:t>
            </a:r>
            <a:endParaRPr lang="en-US" sz="3300" b="1" i="1" cap="all" spc="113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5ACAC93-47EC-55CB-AF40-C58C0D4486E6}"/>
              </a:ext>
            </a:extLst>
          </p:cNvPr>
          <p:cNvSpPr txBox="1">
            <a:spLocks/>
          </p:cNvSpPr>
          <p:nvPr/>
        </p:nvSpPr>
        <p:spPr>
          <a:xfrm>
            <a:off x="457200" y="0"/>
            <a:ext cx="8229600" cy="944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kern="1200">
                <a:solidFill>
                  <a:srgbClr val="9E3C45"/>
                </a:solidFill>
                <a:latin typeface="Calibri"/>
                <a:ea typeface="+mj-ea"/>
                <a:cs typeface="Calibri"/>
              </a:defRPr>
            </a:lvl1pPr>
          </a:lstStyle>
          <a:p>
            <a:pPr marL="182880"/>
            <a:r>
              <a:rPr lang="en-US" b="1" dirty="0"/>
              <a:t>Data Warehouse Team Speakers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1D868B-062C-41EA-C150-838EBFCC1922}"/>
              </a:ext>
            </a:extLst>
          </p:cNvPr>
          <p:cNvSpPr txBox="1"/>
          <p:nvPr/>
        </p:nvSpPr>
        <p:spPr>
          <a:xfrm>
            <a:off x="5312298" y="4019759"/>
            <a:ext cx="23126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Hima</a:t>
            </a:r>
            <a:r>
              <a:rPr lang="en-US" sz="1200" dirty="0"/>
              <a:t>, </a:t>
            </a:r>
            <a:r>
              <a:rPr lang="en-US" sz="1200" dirty="0" err="1"/>
              <a:t>Brandin</a:t>
            </a:r>
            <a:r>
              <a:rPr lang="en-US" sz="1200" dirty="0"/>
              <a:t>, Faith, Raisa, Nancy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F8694E6-30BF-1C92-9323-847027718CA0}"/>
              </a:ext>
            </a:extLst>
          </p:cNvPr>
          <p:cNvGrpSpPr/>
          <p:nvPr/>
        </p:nvGrpSpPr>
        <p:grpSpPr>
          <a:xfrm>
            <a:off x="4206140" y="1087774"/>
            <a:ext cx="4814766" cy="2916174"/>
            <a:chOff x="3889619" y="1087774"/>
            <a:chExt cx="4814766" cy="2916174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40198AE-ADAB-AD83-2E48-430DDF8C20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18185" y="1087774"/>
              <a:ext cx="3886200" cy="291465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BE7BDD82-3CD2-AB1E-1CE5-8453C3BE5B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89619" y="1089298"/>
              <a:ext cx="1184380" cy="2914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22367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 bwMode="blackWhite">
          <a:xfrm>
            <a:off x="797171" y="1549258"/>
            <a:ext cx="6863798" cy="1016817"/>
          </a:xfrm>
          <a:prstGeom prst="roundRect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 wrap="square" lIns="38957" rIns="38957" rtlCol="0" anchor="t"/>
          <a:lstStyle/>
          <a:p>
            <a:pPr algn="ctr" defTabSz="422041">
              <a:spcBef>
                <a:spcPct val="0"/>
              </a:spcBef>
            </a:pPr>
            <a:r>
              <a:rPr sz="1023" b="1">
                <a:solidFill>
                  <a:srgbClr val="000000"/>
                </a:solidFill>
              </a:rPr>
              <a:t>Reporting and Analytical Tools (Access Layer)</a:t>
            </a: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5753" y="1971268"/>
            <a:ext cx="1805214" cy="454598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55835"/>
            <a:r>
              <a:rPr lang="en-US" sz="2800" b="1" dirty="0"/>
              <a:t>Data Warehouse Overview</a:t>
            </a:r>
          </a:p>
        </p:txBody>
      </p:sp>
      <p:sp>
        <p:nvSpPr>
          <p:cNvPr id="3" name="Magnetic Disk 2"/>
          <p:cNvSpPr/>
          <p:nvPr/>
        </p:nvSpPr>
        <p:spPr bwMode="blackWhite">
          <a:xfrm>
            <a:off x="1233116" y="4857414"/>
            <a:ext cx="955367" cy="537972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8957" rIns="38957" rtlCol="0" anchor="ctr"/>
          <a:lstStyle/>
          <a:p>
            <a:pPr algn="ctr" defTabSz="422041">
              <a:spcBef>
                <a:spcPct val="0"/>
              </a:spcBef>
            </a:pPr>
            <a:endParaRPr sz="1023" err="1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438" y="5460315"/>
            <a:ext cx="954042" cy="278262"/>
          </a:xfrm>
          <a:prstGeom prst="rect">
            <a:avLst/>
          </a:prstGeom>
        </p:spPr>
      </p:pic>
      <p:sp>
        <p:nvSpPr>
          <p:cNvPr id="7" name="Magnetic Disk 6"/>
          <p:cNvSpPr/>
          <p:nvPr/>
        </p:nvSpPr>
        <p:spPr bwMode="blackWhite">
          <a:xfrm>
            <a:off x="2751612" y="4857414"/>
            <a:ext cx="955367" cy="537972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8957" rIns="38957" rtlCol="0" anchor="ctr"/>
          <a:lstStyle/>
          <a:p>
            <a:pPr algn="ctr" defTabSz="422041">
              <a:spcBef>
                <a:spcPct val="0"/>
              </a:spcBef>
            </a:pPr>
            <a:endParaRPr sz="1023" err="1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51612" y="5460315"/>
            <a:ext cx="955367" cy="28753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422041"/>
            <a:r>
              <a:rPr sz="1193" b="1">
                <a:ln w="0"/>
                <a:solidFill>
                  <a:srgbClr val="000000"/>
                </a:solidFill>
                <a:effectLst>
                  <a:outerShdw blurRad="38100" dist="19050" dir="2700000" algn="tl" rotWithShape="0">
                    <a:srgbClr val="000000">
                      <a:alpha val="40000"/>
                    </a:srgbClr>
                  </a:outerShdw>
                </a:effectLst>
              </a:rPr>
              <a:t>MITSIS</a:t>
            </a:r>
            <a:endParaRPr sz="1193" b="1">
              <a:solidFill>
                <a:srgbClr val="0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blackWhite">
          <a:xfrm>
            <a:off x="797170" y="4449294"/>
            <a:ext cx="6863798" cy="1860096"/>
          </a:xfrm>
          <a:prstGeom prst="roundRect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 wrap="square" lIns="38957" rIns="38957" rtlCol="0" anchor="t"/>
          <a:lstStyle/>
          <a:p>
            <a:pPr algn="ctr" defTabSz="422041">
              <a:spcBef>
                <a:spcPct val="0"/>
              </a:spcBef>
            </a:pPr>
            <a:r>
              <a:rPr sz="1023" b="1">
                <a:solidFill>
                  <a:srgbClr val="000000"/>
                </a:solidFill>
              </a:rPr>
              <a:t>Data Sources / ETL (Extract, Transform, Load)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899" y="4857414"/>
            <a:ext cx="537972" cy="5379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128656" y="5446557"/>
            <a:ext cx="1062459" cy="27826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422041"/>
            <a:r>
              <a:rPr sz="1193" b="1">
                <a:solidFill>
                  <a:srgbClr val="000000"/>
                </a:solidFill>
              </a:rPr>
              <a:t>Batch Feeds</a:t>
            </a:r>
          </a:p>
        </p:txBody>
      </p:sp>
      <p:sp>
        <p:nvSpPr>
          <p:cNvPr id="13" name="Magnetic Disk 12"/>
          <p:cNvSpPr/>
          <p:nvPr/>
        </p:nvSpPr>
        <p:spPr bwMode="blackWhite">
          <a:xfrm>
            <a:off x="5831045" y="4857414"/>
            <a:ext cx="955367" cy="537972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8957" rIns="38957" rtlCol="0" anchor="ctr"/>
          <a:lstStyle/>
          <a:p>
            <a:pPr algn="ctr" defTabSz="422041">
              <a:spcBef>
                <a:spcPct val="0"/>
              </a:spcBef>
            </a:pPr>
            <a:endParaRPr sz="1023" err="1">
              <a:solidFill>
                <a:srgbClr val="000000"/>
              </a:solidFill>
            </a:endParaRPr>
          </a:p>
        </p:txBody>
      </p:sp>
      <p:sp>
        <p:nvSpPr>
          <p:cNvPr id="14" name="Magnetic Disk 13"/>
          <p:cNvSpPr/>
          <p:nvPr/>
        </p:nvSpPr>
        <p:spPr bwMode="blackWhite">
          <a:xfrm>
            <a:off x="5929633" y="4952565"/>
            <a:ext cx="955367" cy="537972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8957" rIns="38957" rtlCol="0" anchor="ctr"/>
          <a:lstStyle/>
          <a:p>
            <a:pPr algn="ctr" defTabSz="422041">
              <a:spcBef>
                <a:spcPct val="0"/>
              </a:spcBef>
            </a:pPr>
            <a:endParaRPr sz="1023" err="1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68998" y="5552250"/>
            <a:ext cx="1879438" cy="6002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422041"/>
            <a:r>
              <a:rPr sz="1193" b="1" dirty="0">
                <a:solidFill>
                  <a:srgbClr val="000000"/>
                </a:solidFill>
              </a:rPr>
              <a:t>Other MIT data sources (</a:t>
            </a:r>
            <a:r>
              <a:rPr lang="en-US" sz="1193" b="1" dirty="0">
                <a:solidFill>
                  <a:srgbClr val="000000"/>
                </a:solidFill>
              </a:rPr>
              <a:t>Advance, </a:t>
            </a:r>
            <a:r>
              <a:rPr sz="1193" b="1" dirty="0" err="1">
                <a:solidFill>
                  <a:srgbClr val="000000"/>
                </a:solidFill>
              </a:rPr>
              <a:t>Coeus</a:t>
            </a:r>
            <a:r>
              <a:rPr sz="1193" b="1" dirty="0">
                <a:solidFill>
                  <a:srgbClr val="000000"/>
                </a:solidFill>
              </a:rPr>
              <a:t>, </a:t>
            </a:r>
            <a:r>
              <a:rPr lang="en-US" sz="1193" b="1" dirty="0">
                <a:solidFill>
                  <a:srgbClr val="000000"/>
                </a:solidFill>
              </a:rPr>
              <a:t>KC</a:t>
            </a:r>
            <a:r>
              <a:rPr sz="1193" b="1" dirty="0">
                <a:solidFill>
                  <a:srgbClr val="000000"/>
                </a:solidFill>
              </a:rPr>
              <a:t>, </a:t>
            </a:r>
            <a:r>
              <a:rPr lang="en-US" sz="1193" b="1" dirty="0" err="1">
                <a:solidFill>
                  <a:srgbClr val="000000"/>
                </a:solidFill>
              </a:rPr>
              <a:t>Powerfaids</a:t>
            </a:r>
            <a:r>
              <a:rPr lang="en-US" sz="1193" b="1" dirty="0">
                <a:solidFill>
                  <a:srgbClr val="000000"/>
                </a:solidFill>
              </a:rPr>
              <a:t>, Roles, Nimbus, </a:t>
            </a:r>
            <a:r>
              <a:rPr sz="1193" b="1" dirty="0">
                <a:solidFill>
                  <a:srgbClr val="000000"/>
                </a:solidFill>
              </a:rPr>
              <a:t>etc.)</a:t>
            </a:r>
          </a:p>
        </p:txBody>
      </p:sp>
      <p:sp>
        <p:nvSpPr>
          <p:cNvPr id="16" name="Magnetic Disk 15"/>
          <p:cNvSpPr/>
          <p:nvPr/>
        </p:nvSpPr>
        <p:spPr bwMode="blackWhite">
          <a:xfrm>
            <a:off x="797170" y="2756377"/>
            <a:ext cx="6863798" cy="1502616"/>
          </a:xfrm>
          <a:prstGeom prst="flowChartMagneticDisk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38957" rIns="38957" rtlCol="0" anchor="ctr"/>
          <a:lstStyle/>
          <a:p>
            <a:pPr algn="ctr" defTabSz="422041">
              <a:spcBef>
                <a:spcPct val="0"/>
              </a:spcBef>
            </a:pPr>
            <a:r>
              <a:rPr sz="3067" b="1">
                <a:solidFill>
                  <a:srgbClr val="000000"/>
                </a:solidFill>
              </a:rPr>
              <a:t>Data Warehouse</a:t>
            </a:r>
          </a:p>
        </p:txBody>
      </p:sp>
      <p:cxnSp>
        <p:nvCxnSpPr>
          <p:cNvPr id="20" name="Straight Arrow Connector 19"/>
          <p:cNvCxnSpPr>
            <a:cxnSpLocks/>
            <a:stCxn id="9" idx="0"/>
            <a:endCxn id="16" idx="3"/>
          </p:cNvCxnSpPr>
          <p:nvPr/>
        </p:nvCxnSpPr>
        <p:spPr bwMode="auto">
          <a:xfrm flipV="1">
            <a:off x="4229069" y="4258993"/>
            <a:ext cx="0" cy="190301"/>
          </a:xfrm>
          <a:prstGeom prst="straightConnector1">
            <a:avLst/>
          </a:prstGeom>
          <a:solidFill>
            <a:srgbClr val="00529B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pic>
        <p:nvPicPr>
          <p:cNvPr id="28" name="Picture 27" descr="Logo-Oracl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0017" y="3527983"/>
            <a:ext cx="1893727" cy="946864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 bwMode="auto">
          <a:xfrm flipV="1">
            <a:off x="4114393" y="2566075"/>
            <a:ext cx="0" cy="190302"/>
          </a:xfrm>
          <a:prstGeom prst="straightConnector1">
            <a:avLst/>
          </a:prstGeom>
          <a:solidFill>
            <a:srgbClr val="00529B"/>
          </a:solidFill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BF58301-27E6-671E-8621-040DF577C0E6}"/>
              </a:ext>
            </a:extLst>
          </p:cNvPr>
          <p:cNvGrpSpPr/>
          <p:nvPr/>
        </p:nvGrpSpPr>
        <p:grpSpPr>
          <a:xfrm>
            <a:off x="2363605" y="1968125"/>
            <a:ext cx="1017489" cy="457741"/>
            <a:chOff x="2363605" y="1968125"/>
            <a:chExt cx="1017489" cy="457741"/>
          </a:xfrm>
        </p:grpSpPr>
        <p:sp>
          <p:nvSpPr>
            <p:cNvPr id="24" name="Rectangle 23"/>
            <p:cNvSpPr/>
            <p:nvPr/>
          </p:nvSpPr>
          <p:spPr bwMode="blackWhite">
            <a:xfrm>
              <a:off x="2363605" y="1968125"/>
              <a:ext cx="1017489" cy="457741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accent1"/>
              </a:solidFill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38957" rIns="38957" rtlCol="0" anchor="ctr"/>
            <a:lstStyle/>
            <a:p>
              <a:pPr algn="ctr" defTabSz="422041">
                <a:spcBef>
                  <a:spcPct val="0"/>
                </a:spcBef>
              </a:pPr>
              <a:endParaRPr sz="1023">
                <a:solidFill>
                  <a:srgbClr val="000000"/>
                </a:solidFill>
              </a:endParaRPr>
            </a:p>
          </p:txBody>
        </p:sp>
        <p:pic>
          <p:nvPicPr>
            <p:cNvPr id="10" name="Picture 9" descr="cognoslogo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7941" y="2047795"/>
              <a:ext cx="623307" cy="35061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4D0F088-3503-0D73-C5CF-FEFCBA91C2D7}"/>
              </a:ext>
            </a:extLst>
          </p:cNvPr>
          <p:cNvGrpSpPr/>
          <p:nvPr/>
        </p:nvGrpSpPr>
        <p:grpSpPr>
          <a:xfrm>
            <a:off x="5768921" y="1955594"/>
            <a:ext cx="1723308" cy="497780"/>
            <a:chOff x="5768921" y="1955594"/>
            <a:chExt cx="1723308" cy="497780"/>
          </a:xfrm>
        </p:grpSpPr>
        <p:sp>
          <p:nvSpPr>
            <p:cNvPr id="23" name="Rectangle 22"/>
            <p:cNvSpPr/>
            <p:nvPr/>
          </p:nvSpPr>
          <p:spPr bwMode="blackWhite">
            <a:xfrm>
              <a:off x="5768921" y="1974615"/>
              <a:ext cx="1017489" cy="457741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accent1"/>
              </a:solidFill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38957" rIns="38957" rtlCol="0" anchor="ctr"/>
            <a:lstStyle/>
            <a:p>
              <a:pPr algn="ctr" defTabSz="422041">
                <a:spcBef>
                  <a:spcPct val="0"/>
                </a:spcBef>
              </a:pPr>
              <a:endParaRPr sz="1023">
                <a:solidFill>
                  <a:srgbClr val="000000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 bwMode="blackWhite">
            <a:xfrm>
              <a:off x="6953315" y="1973503"/>
              <a:ext cx="518236" cy="457741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accent1"/>
              </a:solidFill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38957" rIns="38957" rtlCol="0" anchor="ctr"/>
            <a:lstStyle/>
            <a:p>
              <a:pPr algn="ctr" defTabSz="422041">
                <a:spcBef>
                  <a:spcPct val="0"/>
                </a:spcBef>
              </a:pPr>
              <a:endParaRPr sz="1023">
                <a:solidFill>
                  <a:srgbClr val="000000"/>
                </a:solidFill>
              </a:endParaRPr>
            </a:p>
          </p:txBody>
        </p:sp>
        <p:pic>
          <p:nvPicPr>
            <p:cNvPr id="17" name="Picture 16" descr="excellogo.pn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9573" y="1955594"/>
              <a:ext cx="926303" cy="49778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913267" y="1961662"/>
              <a:ext cx="578962" cy="427362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 defTabSz="422041"/>
              <a:r>
                <a:rPr sz="937" dirty="0">
                  <a:solidFill>
                    <a:srgbClr val="000000"/>
                  </a:solidFill>
                </a:rPr>
                <a:t>Open</a:t>
              </a:r>
            </a:p>
            <a:p>
              <a:pPr algn="ctr" defTabSz="422041"/>
              <a:r>
                <a:rPr sz="937" dirty="0">
                  <a:solidFill>
                    <a:srgbClr val="000000"/>
                  </a:solidFill>
                </a:rPr>
                <a:t>Interface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610222" y="355897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261348" y="346127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8400897" y="318214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4ED3EF-20B9-A172-7830-5724F59C475C}"/>
              </a:ext>
            </a:extLst>
          </p:cNvPr>
          <p:cNvSpPr txBox="1"/>
          <p:nvPr/>
        </p:nvSpPr>
        <p:spPr>
          <a:xfrm>
            <a:off x="844062" y="607098"/>
            <a:ext cx="8093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dirty="0">
                <a:solidFill>
                  <a:srgbClr val="575757"/>
                </a:solidFill>
                <a:effectLst/>
                <a:latin typeface="Lucida Grande" panose="020B0600040502020204" pitchFamily="34" charset="0"/>
              </a:rPr>
              <a:t>a read-only database that combines information from separate systems into one easy-to-access location</a:t>
            </a:r>
            <a:endParaRPr lang="en-US" sz="1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9F123ED-3C07-1B53-8DAB-F4069DA18C91}"/>
              </a:ext>
            </a:extLst>
          </p:cNvPr>
          <p:cNvGrpSpPr/>
          <p:nvPr/>
        </p:nvGrpSpPr>
        <p:grpSpPr>
          <a:xfrm>
            <a:off x="1068162" y="1961662"/>
            <a:ext cx="1017489" cy="457741"/>
            <a:chOff x="1068162" y="1961662"/>
            <a:chExt cx="1017489" cy="457741"/>
          </a:xfrm>
        </p:grpSpPr>
        <p:sp>
          <p:nvSpPr>
            <p:cNvPr id="21" name="Rectangle 20"/>
            <p:cNvSpPr/>
            <p:nvPr/>
          </p:nvSpPr>
          <p:spPr bwMode="blackWhite">
            <a:xfrm>
              <a:off x="1068162" y="1961662"/>
              <a:ext cx="1017489" cy="457741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accent1"/>
              </a:solidFill>
              <a:round/>
              <a:headEnd/>
              <a:tailEnd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38957" rIns="38957" rtlCol="0" anchor="ctr"/>
            <a:lstStyle/>
            <a:p>
              <a:pPr algn="ctr" defTabSz="422041">
                <a:spcBef>
                  <a:spcPct val="0"/>
                </a:spcBef>
              </a:pPr>
              <a:endParaRPr sz="1023" dirty="0">
                <a:solidFill>
                  <a:srgbClr val="000000"/>
                </a:solidFill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41EB4E4-FB40-3E6A-3846-FC894D329D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24496" y="1981420"/>
              <a:ext cx="926304" cy="4272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9282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Object 17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875938" y="1238703"/>
          <a:ext cx="936" cy="1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75938" y="1238703"/>
                        <a:ext cx="936" cy="1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5" y="1828686"/>
            <a:ext cx="4921919" cy="3689086"/>
          </a:xfrm>
          <a:prstGeom prst="rect">
            <a:avLst/>
          </a:prstGeom>
        </p:spPr>
      </p:pic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3282879962"/>
              </p:ext>
            </p:extLst>
          </p:nvPr>
        </p:nvGraphicFramePr>
        <p:xfrm>
          <a:off x="4352544" y="1239717"/>
          <a:ext cx="4372941" cy="5160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4576509" y="1572769"/>
            <a:ext cx="354930" cy="4684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defTabSz="389586"/>
            <a:r>
              <a:rPr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051483" y="2417381"/>
            <a:ext cx="354930" cy="1591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251104" y="3207553"/>
            <a:ext cx="354930" cy="3617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251104" y="4020540"/>
            <a:ext cx="354930" cy="3617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061863" y="4829163"/>
            <a:ext cx="328734" cy="3617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82880"/>
            <a:r>
              <a:rPr lang="en-US" sz="2800" b="1" dirty="0"/>
              <a:t>What’s in the Warehouse?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02705" y="5676507"/>
            <a:ext cx="328734" cy="3617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389586"/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</a:t>
            </a:r>
            <a:endParaRPr sz="2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46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marL="155835"/>
            <a:r>
              <a:rPr lang="en-US" sz="2800" b="1" dirty="0"/>
              <a:t>How does it get there?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610222" y="3558972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8261348" y="3461275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8400897" y="3182140"/>
            <a:ext cx="914400" cy="9144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endParaRPr lang="en-US" sz="1400" b="1" dirty="0"/>
          </a:p>
        </p:txBody>
      </p:sp>
      <p:grpSp>
        <p:nvGrpSpPr>
          <p:cNvPr id="36" name="Group 35"/>
          <p:cNvGrpSpPr/>
          <p:nvPr/>
        </p:nvGrpSpPr>
        <p:grpSpPr>
          <a:xfrm>
            <a:off x="1389943" y="1714001"/>
            <a:ext cx="6266260" cy="4082146"/>
            <a:chOff x="4105648" y="1346146"/>
            <a:chExt cx="4291390" cy="4082146"/>
          </a:xfrm>
        </p:grpSpPr>
        <p:pic>
          <p:nvPicPr>
            <p:cNvPr id="37" name="Picture 36" descr="http://www.hub4tech.com/sites/default/files/QuizLogo/oracle.png?144497666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440" y="1346146"/>
              <a:ext cx="716689" cy="1337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8" name="Picture 37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3556" y="3619062"/>
              <a:ext cx="678798" cy="1196813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 bwMode="auto">
            <a:xfrm>
              <a:off x="4180417" y="3964155"/>
              <a:ext cx="594074" cy="4001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SAP MIT</a:t>
              </a:r>
            </a:p>
          </p:txBody>
        </p:sp>
        <p:pic>
          <p:nvPicPr>
            <p:cNvPr id="40" name="Picture 159" descr="a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AEAEA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122" y="1478850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159" descr="a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5B97B1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805" y="3368276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Box 41"/>
            <p:cNvSpPr txBox="1"/>
            <p:nvPr/>
          </p:nvSpPr>
          <p:spPr bwMode="auto">
            <a:xfrm>
              <a:off x="5589748" y="2612756"/>
              <a:ext cx="812678" cy="60016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Warehouse</a:t>
              </a:r>
            </a:p>
          </p:txBody>
        </p:sp>
        <p:sp>
          <p:nvSpPr>
            <p:cNvPr id="43" name="TextBox 42"/>
            <p:cNvSpPr txBox="1"/>
            <p:nvPr/>
          </p:nvSpPr>
          <p:spPr bwMode="auto">
            <a:xfrm>
              <a:off x="5545143" y="4828128"/>
              <a:ext cx="982804" cy="60016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Warehouse 2.0</a:t>
              </a:r>
            </a:p>
          </p:txBody>
        </p:sp>
        <p:sp>
          <p:nvSpPr>
            <p:cNvPr id="44" name="TextBox 43"/>
            <p:cNvSpPr txBox="1"/>
            <p:nvPr/>
          </p:nvSpPr>
          <p:spPr bwMode="auto">
            <a:xfrm>
              <a:off x="4198192" y="2051098"/>
              <a:ext cx="533477" cy="4001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MITSIS</a:t>
              </a:r>
            </a:p>
          </p:txBody>
        </p:sp>
        <p:pic>
          <p:nvPicPr>
            <p:cNvPr id="45" name="Picture 5" descr="\\psf\Host\Users\eric\Graphic Tank\Screens and Documents v1_Execel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5826" y="4327604"/>
              <a:ext cx="263257" cy="606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TextBox 45"/>
            <p:cNvSpPr txBox="1"/>
            <p:nvPr/>
          </p:nvSpPr>
          <p:spPr bwMode="auto">
            <a:xfrm>
              <a:off x="4167893" y="4909601"/>
              <a:ext cx="594074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Flat File</a:t>
              </a:r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190" y="2037554"/>
              <a:ext cx="1124848" cy="742778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26407" y="1550818"/>
              <a:ext cx="788465" cy="426621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08860" y="3425250"/>
              <a:ext cx="686158" cy="839911"/>
            </a:xfrm>
            <a:prstGeom prst="rect">
              <a:avLst/>
            </a:prstGeom>
          </p:spPr>
        </p:pic>
        <p:pic>
          <p:nvPicPr>
            <p:cNvPr id="51" name="Picture 159" descr="a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AEAEA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122" y="2452218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TextBox 51"/>
            <p:cNvSpPr txBox="1"/>
            <p:nvPr/>
          </p:nvSpPr>
          <p:spPr bwMode="auto">
            <a:xfrm>
              <a:off x="4105648" y="3007626"/>
              <a:ext cx="752341" cy="4001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Oracle Sources</a:t>
              </a: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V="1">
              <a:off x="6468874" y="1796002"/>
              <a:ext cx="868696" cy="1887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cxnSp>
          <p:nvCxnSpPr>
            <p:cNvPr id="58" name="Straight Arrow Connector 57"/>
            <p:cNvCxnSpPr>
              <a:cxnSpLocks/>
              <a:endCxn id="48" idx="1"/>
            </p:cNvCxnSpPr>
            <p:nvPr/>
          </p:nvCxnSpPr>
          <p:spPr>
            <a:xfrm>
              <a:off x="6459481" y="2207296"/>
              <a:ext cx="812709" cy="201647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>
            <a:xfrm>
              <a:off x="6439479" y="2354801"/>
              <a:ext cx="892012" cy="153405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60" name="TextBox 59"/>
            <p:cNvSpPr txBox="1"/>
            <p:nvPr/>
          </p:nvSpPr>
          <p:spPr bwMode="auto">
            <a:xfrm>
              <a:off x="4746217" y="1388463"/>
              <a:ext cx="812678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ETL</a:t>
              </a:r>
            </a:p>
          </p:txBody>
        </p:sp>
        <p:sp>
          <p:nvSpPr>
            <p:cNvPr id="61" name="TextBox 60"/>
            <p:cNvSpPr txBox="1"/>
            <p:nvPr/>
          </p:nvSpPr>
          <p:spPr bwMode="auto">
            <a:xfrm>
              <a:off x="6483344" y="1424033"/>
              <a:ext cx="812678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Views</a:t>
              </a:r>
            </a:p>
          </p:txBody>
        </p:sp>
        <p:sp>
          <p:nvSpPr>
            <p:cNvPr id="62" name="TextBox 61"/>
            <p:cNvSpPr txBox="1"/>
            <p:nvPr/>
          </p:nvSpPr>
          <p:spPr bwMode="auto">
            <a:xfrm>
              <a:off x="7364271" y="4265161"/>
              <a:ext cx="982804" cy="100027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Open Interface</a:t>
              </a:r>
            </a:p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Any DB connection </a:t>
              </a:r>
            </a:p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Feeds via System Accounts</a:t>
              </a:r>
            </a:p>
          </p:txBody>
        </p:sp>
        <p:sp>
          <p:nvSpPr>
            <p:cNvPr id="63" name="Oval 62"/>
            <p:cNvSpPr/>
            <p:nvPr/>
          </p:nvSpPr>
          <p:spPr bwMode="gray">
            <a:xfrm>
              <a:off x="4665401" y="4631088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4" name="Oval 63"/>
            <p:cNvSpPr/>
            <p:nvPr/>
          </p:nvSpPr>
          <p:spPr bwMode="gray">
            <a:xfrm>
              <a:off x="4665401" y="2666268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5" name="Oval 64"/>
            <p:cNvSpPr/>
            <p:nvPr/>
          </p:nvSpPr>
          <p:spPr bwMode="gray">
            <a:xfrm>
              <a:off x="4665401" y="1666181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6" name="Oval 65"/>
            <p:cNvSpPr/>
            <p:nvPr/>
          </p:nvSpPr>
          <p:spPr bwMode="gray">
            <a:xfrm>
              <a:off x="6413736" y="2306113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7" name="Oval 66"/>
            <p:cNvSpPr/>
            <p:nvPr/>
          </p:nvSpPr>
          <p:spPr bwMode="gray">
            <a:xfrm>
              <a:off x="6413736" y="2123275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8" name="Oval 67"/>
            <p:cNvSpPr/>
            <p:nvPr/>
          </p:nvSpPr>
          <p:spPr bwMode="gray">
            <a:xfrm>
              <a:off x="6413736" y="1940438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69" name="Oval 68"/>
            <p:cNvSpPr/>
            <p:nvPr/>
          </p:nvSpPr>
          <p:spPr bwMode="gray">
            <a:xfrm>
              <a:off x="6413736" y="1757600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flipV="1">
              <a:off x="4707834" y="4367730"/>
              <a:ext cx="869920" cy="329736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headEnd type="none" w="sm" len="med"/>
              <a:tailEnd type="triangle" w="med" len="med"/>
            </a:ln>
            <a:effectLst/>
          </p:spPr>
        </p:cxnSp>
        <p:cxnSp>
          <p:nvCxnSpPr>
            <p:cNvPr id="71" name="Straight Arrow Connector 70"/>
            <p:cNvCxnSpPr/>
            <p:nvPr/>
          </p:nvCxnSpPr>
          <p:spPr>
            <a:xfrm>
              <a:off x="4713472" y="3603489"/>
              <a:ext cx="878734" cy="59722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72" name="Oval 71"/>
            <p:cNvSpPr/>
            <p:nvPr/>
          </p:nvSpPr>
          <p:spPr bwMode="gray">
            <a:xfrm>
              <a:off x="4665401" y="3522931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4685583" y="2713109"/>
              <a:ext cx="901006" cy="1291024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74" name="Straight Arrow Connector 73"/>
            <p:cNvCxnSpPr/>
            <p:nvPr/>
          </p:nvCxnSpPr>
          <p:spPr>
            <a:xfrm>
              <a:off x="4704664" y="1754276"/>
              <a:ext cx="895799" cy="2066508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75" name="Straight Arrow Connector 74"/>
            <p:cNvCxnSpPr>
              <a:stCxn id="76" idx="4"/>
              <a:endCxn id="42" idx="2"/>
            </p:cNvCxnSpPr>
            <p:nvPr/>
          </p:nvCxnSpPr>
          <p:spPr>
            <a:xfrm flipH="1" flipV="1">
              <a:off x="5996087" y="3212920"/>
              <a:ext cx="1032" cy="365410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76" name="Oval 75"/>
            <p:cNvSpPr/>
            <p:nvPr/>
          </p:nvSpPr>
          <p:spPr bwMode="gray">
            <a:xfrm>
              <a:off x="5958553" y="3441202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7" name="TextBox 76"/>
            <p:cNvSpPr txBox="1"/>
            <p:nvPr/>
          </p:nvSpPr>
          <p:spPr bwMode="auto">
            <a:xfrm>
              <a:off x="4660013" y="3717599"/>
              <a:ext cx="282028" cy="4001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SDA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2371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399"/>
            <a:ext cx="8229600" cy="705980"/>
          </a:xfrm>
        </p:spPr>
        <p:txBody>
          <a:bodyPr anchor="ctr"/>
          <a:lstStyle/>
          <a:p>
            <a:pPr marL="182880"/>
            <a:r>
              <a:rPr lang="en-US" sz="2800" b="1" dirty="0"/>
              <a:t>Who Uses It? 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981429"/>
            <a:ext cx="8212138" cy="522745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Individuals: Who can get an account?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All Employees have an account - can see “public” data and their own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Username is the same as your Kerberos account – different password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Affiliates with Kerberos accounts can request an account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/>
              <a:t>Should *not* be shared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Departments: What is a “System account” and why would I want one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Used for automation of department reports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Should *not* be used by individuals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Minimizes disruption when employees change positions or leave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How do I get access to data I can’t see?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Send requests to </a:t>
            </a:r>
            <a:r>
              <a:rPr lang="en-US" sz="2000" dirty="0">
                <a:hlinkClick r:id="rId3"/>
              </a:rPr>
              <a:t>warehouse@mit.ed</a:t>
            </a:r>
            <a:r>
              <a:rPr lang="en-US" sz="2000" dirty="0"/>
              <a:t> and we will route it to App Support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Access must be approved by data owners – not us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671E2D-55A0-0F02-68A4-077B5444E22B}"/>
              </a:ext>
            </a:extLst>
          </p:cNvPr>
          <p:cNvSpPr txBox="1"/>
          <p:nvPr/>
        </p:nvSpPr>
        <p:spPr>
          <a:xfrm>
            <a:off x="1373548" y="649158"/>
            <a:ext cx="7822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dirty="0">
                <a:solidFill>
                  <a:srgbClr val="575757"/>
                </a:solidFill>
                <a:effectLst/>
                <a:latin typeface="Lucida Grande" panose="020B0600040502020204" pitchFamily="34" charset="0"/>
              </a:rPr>
              <a:t>HR, IR, Card Office, Finance, Alumni/R&amp;D, </a:t>
            </a:r>
            <a:r>
              <a:rPr lang="en-US" sz="1200" dirty="0">
                <a:solidFill>
                  <a:srgbClr val="575757"/>
                </a:solidFill>
                <a:latin typeface="Lucida Grande" panose="020B0600040502020204" pitchFamily="34" charset="0"/>
              </a:rPr>
              <a:t>OSP, </a:t>
            </a:r>
            <a:r>
              <a:rPr lang="en-US" sz="1200" b="0" i="0" dirty="0">
                <a:solidFill>
                  <a:srgbClr val="575757"/>
                </a:solidFill>
                <a:effectLst/>
                <a:latin typeface="Lucida Grande" panose="020B0600040502020204" pitchFamily="34" charset="0"/>
              </a:rPr>
              <a:t>Lots of DLCs (CSAIL, Chemical Engineering, EHS ), IS&amp;T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38957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399"/>
            <a:ext cx="8229600" cy="705980"/>
          </a:xfrm>
        </p:spPr>
        <p:txBody>
          <a:bodyPr anchor="ctr"/>
          <a:lstStyle/>
          <a:p>
            <a:pPr marL="182880"/>
            <a:r>
              <a:rPr lang="en-US" sz="2800" b="1" dirty="0"/>
              <a:t>Data Security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981429"/>
            <a:ext cx="8212138" cy="5700725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Data is an Asset…Data Must be Shared…BUT…Data Must be Secured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Access control </a:t>
            </a:r>
            <a:r>
              <a:rPr lang="en-US" sz="2000" u="sng" dirty="0"/>
              <a:t>can be set up </a:t>
            </a:r>
            <a:r>
              <a:rPr lang="en-US" sz="2000" dirty="0"/>
              <a:t>in the Warehouse at the following levels: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u="sng" dirty="0"/>
              <a:t>Object Level</a:t>
            </a:r>
            <a:r>
              <a:rPr lang="en-US" dirty="0"/>
              <a:t>: People who can “see” an object can see all of the data in it – example, MIT Holidays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u="sng" dirty="0"/>
              <a:t>Row Level</a:t>
            </a:r>
            <a:r>
              <a:rPr lang="en-US" dirty="0"/>
              <a:t>: People who can “see” an object can only see certain rows in it – example, HR data can be secured by department, so if you are in “Department A” you will NOT see data in “Department B”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u="sng" dirty="0"/>
              <a:t>Column Level</a:t>
            </a:r>
            <a:r>
              <a:rPr lang="en-US" dirty="0"/>
              <a:t>: People who can “see” an object can only see only see certain columns in it – others may be “blanked out” – so maybe you have access to HR data, but you cannot see salaries</a:t>
            </a:r>
          </a:p>
          <a:p>
            <a:pPr marL="342900" indent="-342900"/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Data access is specified by data owners during implementation – owners  approve data – not IS&amp;T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endParaRPr lang="en-US" sz="2000" dirty="0"/>
          </a:p>
          <a:p>
            <a:pPr>
              <a:buNone/>
            </a:pPr>
            <a:r>
              <a:rPr lang="en-US" sz="2000" b="1" dirty="0">
                <a:solidFill>
                  <a:srgbClr val="C00000"/>
                </a:solidFill>
              </a:rPr>
              <a:t>Note: </a:t>
            </a:r>
          </a:p>
          <a:p>
            <a:pPr>
              <a:buNone/>
            </a:pPr>
            <a:r>
              <a:rPr lang="en-US" sz="2000" dirty="0">
                <a:solidFill>
                  <a:srgbClr val="C00000"/>
                </a:solidFill>
              </a:rPr>
              <a:t>Once data is extracted from the warehouse, the extractor is responsible for keeping it secure!!!</a:t>
            </a:r>
          </a:p>
        </p:txBody>
      </p:sp>
    </p:spTree>
    <p:extLst>
      <p:ext uri="{BB962C8B-B14F-4D97-AF65-F5344CB8AC3E}">
        <p14:creationId xmlns:p14="http://schemas.microsoft.com/office/powerpoint/2010/main" val="185016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399"/>
            <a:ext cx="8229600" cy="705980"/>
          </a:xfrm>
        </p:spPr>
        <p:txBody>
          <a:bodyPr anchor="ctr"/>
          <a:lstStyle/>
          <a:p>
            <a:pPr marL="182880"/>
            <a:r>
              <a:rPr lang="en-US" sz="2800" b="1" dirty="0"/>
              <a:t>Who Supports It?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99" y="981429"/>
            <a:ext cx="8212138" cy="5227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000" dirty="0"/>
          </a:p>
          <a:p>
            <a:pPr>
              <a:buNone/>
            </a:pPr>
            <a:endParaRPr lang="en-US" sz="20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5928CB2-BAE6-88D7-DC77-D8AFC43943AA}"/>
              </a:ext>
            </a:extLst>
          </p:cNvPr>
          <p:cNvGrpSpPr/>
          <p:nvPr/>
        </p:nvGrpSpPr>
        <p:grpSpPr>
          <a:xfrm>
            <a:off x="1438870" y="1355107"/>
            <a:ext cx="6266260" cy="4730450"/>
            <a:chOff x="4105648" y="1319161"/>
            <a:chExt cx="4291390" cy="4730450"/>
          </a:xfrm>
        </p:grpSpPr>
        <p:pic>
          <p:nvPicPr>
            <p:cNvPr id="7" name="Picture 6" descr="http://www.hub4tech.com/sites/default/files/QuizLogo/oracle.png?1444976666">
              <a:extLst>
                <a:ext uri="{FF2B5EF4-FFF2-40B4-BE49-F238E27FC236}">
                  <a16:creationId xmlns:a16="http://schemas.microsoft.com/office/drawing/2014/main" id="{34DA2E3D-E741-7E67-7E83-6CDD0BA264A9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2440" y="1346146"/>
              <a:ext cx="716689" cy="1337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7022A1A-E458-9037-5308-E3FA31342564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3415" y="4240381"/>
              <a:ext cx="678798" cy="119681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CFE606B-712B-8603-4DDA-2F91E26C178B}"/>
                </a:ext>
              </a:extLst>
            </p:cNvPr>
            <p:cNvSpPr txBox="1"/>
            <p:nvPr/>
          </p:nvSpPr>
          <p:spPr bwMode="auto">
            <a:xfrm>
              <a:off x="4180417" y="4444798"/>
              <a:ext cx="594074" cy="4001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SAP MIT</a:t>
              </a:r>
            </a:p>
          </p:txBody>
        </p:sp>
        <p:pic>
          <p:nvPicPr>
            <p:cNvPr id="10" name="Picture 159" descr="a">
              <a:extLst>
                <a:ext uri="{FF2B5EF4-FFF2-40B4-BE49-F238E27FC236}">
                  <a16:creationId xmlns:a16="http://schemas.microsoft.com/office/drawing/2014/main" id="{9478CD6C-F85B-B870-A267-E77A4E33A7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AEAEA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122" y="1959493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59" descr="a">
              <a:extLst>
                <a:ext uri="{FF2B5EF4-FFF2-40B4-BE49-F238E27FC236}">
                  <a16:creationId xmlns:a16="http://schemas.microsoft.com/office/drawing/2014/main" id="{08878890-4DD9-B73A-BF28-46DD88F5D7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5B97B1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805" y="3848919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3A8BD1-3066-9FD1-D88D-5B1D7F0A9587}"/>
                </a:ext>
              </a:extLst>
            </p:cNvPr>
            <p:cNvSpPr txBox="1"/>
            <p:nvPr/>
          </p:nvSpPr>
          <p:spPr bwMode="auto">
            <a:xfrm>
              <a:off x="5589748" y="2612756"/>
              <a:ext cx="812678" cy="800219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Warehouse</a:t>
              </a:r>
            </a:p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Loads </a:t>
              </a:r>
            </a:p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and Presentation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4BA54A3-6764-ED35-C7D0-6400E97A0C2D}"/>
                </a:ext>
              </a:extLst>
            </p:cNvPr>
            <p:cNvSpPr txBox="1"/>
            <p:nvPr/>
          </p:nvSpPr>
          <p:spPr bwMode="auto">
            <a:xfrm>
              <a:off x="5545143" y="5449447"/>
              <a:ext cx="982804" cy="60016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Data Warehouse 2.0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44EFE5E-AA0B-0480-DAA6-6405E0973F6A}"/>
                </a:ext>
              </a:extLst>
            </p:cNvPr>
            <p:cNvSpPr txBox="1"/>
            <p:nvPr/>
          </p:nvSpPr>
          <p:spPr bwMode="auto">
            <a:xfrm>
              <a:off x="4198192" y="2051098"/>
              <a:ext cx="533477" cy="4001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MITSIS</a:t>
              </a:r>
            </a:p>
          </p:txBody>
        </p:sp>
        <p:pic>
          <p:nvPicPr>
            <p:cNvPr id="15" name="Picture 5" descr="\\psf\Host\Users\eric\Graphic Tank\Screens and Documents v1_Execel.png">
              <a:extLst>
                <a:ext uri="{FF2B5EF4-FFF2-40B4-BE49-F238E27FC236}">
                  <a16:creationId xmlns:a16="http://schemas.microsoft.com/office/drawing/2014/main" id="{A3FEEDDD-6D5F-C570-4C21-D4BB1B15D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5826" y="4808247"/>
              <a:ext cx="263257" cy="6069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BAF108-7B61-36BA-903E-CDB7A27C4E31}"/>
                </a:ext>
              </a:extLst>
            </p:cNvPr>
            <p:cNvSpPr txBox="1"/>
            <p:nvPr/>
          </p:nvSpPr>
          <p:spPr bwMode="auto">
            <a:xfrm>
              <a:off x="4167893" y="5390244"/>
              <a:ext cx="594074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Flat File</a:t>
              </a: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DE9C683-E1F3-776C-4491-721F04A5C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2190" y="2412690"/>
              <a:ext cx="1124848" cy="742778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F2592A8-BF21-5725-2E97-E45C45C4B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426407" y="2019738"/>
              <a:ext cx="788465" cy="42662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10DD2A1-21F0-371F-6F59-1C0B6E30DD7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08860" y="3882447"/>
              <a:ext cx="686158" cy="839911"/>
            </a:xfrm>
            <a:prstGeom prst="rect">
              <a:avLst/>
            </a:prstGeom>
          </p:spPr>
        </p:pic>
        <p:pic>
          <p:nvPicPr>
            <p:cNvPr id="21" name="Picture 159" descr="a">
              <a:extLst>
                <a:ext uri="{FF2B5EF4-FFF2-40B4-BE49-F238E27FC236}">
                  <a16:creationId xmlns:a16="http://schemas.microsoft.com/office/drawing/2014/main" id="{35206707-6F9E-F583-229E-57366C8395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srgbClr val="EAEAEA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7122" y="2932861"/>
              <a:ext cx="316025" cy="578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EFDC2F4-F6E7-F076-991C-07A46A31313F}"/>
                </a:ext>
              </a:extLst>
            </p:cNvPr>
            <p:cNvSpPr txBox="1"/>
            <p:nvPr/>
          </p:nvSpPr>
          <p:spPr bwMode="auto">
            <a:xfrm>
              <a:off x="4105648" y="3488269"/>
              <a:ext cx="752341" cy="4001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Oracle Sources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1B924C0-6C54-5C3B-6C61-E5A1B7E630BF}"/>
                </a:ext>
              </a:extLst>
            </p:cNvPr>
            <p:cNvCxnSpPr>
              <a:cxnSpLocks/>
            </p:cNvCxnSpPr>
            <p:nvPr/>
          </p:nvCxnSpPr>
          <p:spPr>
            <a:xfrm>
              <a:off x="6479572" y="1976973"/>
              <a:ext cx="946835" cy="31469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C9BC117B-57A6-672A-A98C-7A8B22A68F37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>
              <a:off x="6442474" y="2220018"/>
              <a:ext cx="829716" cy="56406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7F11D14-F577-EC1A-6083-EFE52AEFB018}"/>
                </a:ext>
              </a:extLst>
            </p:cNvPr>
            <p:cNvCxnSpPr/>
            <p:nvPr/>
          </p:nvCxnSpPr>
          <p:spPr>
            <a:xfrm>
              <a:off x="6439479" y="2354801"/>
              <a:ext cx="892012" cy="153405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102B95B-66FE-0978-F2D0-19FF2EF38A77}"/>
                </a:ext>
              </a:extLst>
            </p:cNvPr>
            <p:cNvSpPr txBox="1"/>
            <p:nvPr/>
          </p:nvSpPr>
          <p:spPr bwMode="auto">
            <a:xfrm>
              <a:off x="4914815" y="1388463"/>
              <a:ext cx="812678" cy="20005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ETLs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3DE67DF-E170-5F23-DE10-C3889BAF8800}"/>
                </a:ext>
              </a:extLst>
            </p:cNvPr>
            <p:cNvSpPr txBox="1"/>
            <p:nvPr/>
          </p:nvSpPr>
          <p:spPr bwMode="auto">
            <a:xfrm>
              <a:off x="6354255" y="1319161"/>
              <a:ext cx="812678" cy="500137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Views</a:t>
              </a:r>
            </a:p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Package Layer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48A42E3-56B1-2B09-7BD5-7C804C1D3DEA}"/>
                </a:ext>
              </a:extLst>
            </p:cNvPr>
            <p:cNvSpPr txBox="1"/>
            <p:nvPr/>
          </p:nvSpPr>
          <p:spPr bwMode="auto">
            <a:xfrm>
              <a:off x="7364271" y="4722358"/>
              <a:ext cx="982804" cy="1000274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Open Interface</a:t>
              </a:r>
            </a:p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Any DB connection </a:t>
              </a:r>
            </a:p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0000">
                      <a:lumMod val="65000"/>
                      <a:lumOff val="35000"/>
                    </a:srgbClr>
                  </a:solidFill>
                  <a:ea typeface="Arial Unicode MS" pitchFamily="34" charset="-128"/>
                  <a:cs typeface="Arial Unicode MS" pitchFamily="34" charset="-128"/>
                </a:rPr>
                <a:t>Feeds via System Accounts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D35CD670-C98E-386A-EC26-6D67330584C3}"/>
                </a:ext>
              </a:extLst>
            </p:cNvPr>
            <p:cNvSpPr/>
            <p:nvPr/>
          </p:nvSpPr>
          <p:spPr bwMode="gray">
            <a:xfrm>
              <a:off x="4665401" y="5088285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DD2A2F9-59C8-EE7A-FAB4-28A23BE2B4A2}"/>
                </a:ext>
              </a:extLst>
            </p:cNvPr>
            <p:cNvSpPr/>
            <p:nvPr/>
          </p:nvSpPr>
          <p:spPr bwMode="gray">
            <a:xfrm>
              <a:off x="4665401" y="3193803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0A95BC9-115B-6212-BB5D-7A6C05AB928B}"/>
                </a:ext>
              </a:extLst>
            </p:cNvPr>
            <p:cNvSpPr/>
            <p:nvPr/>
          </p:nvSpPr>
          <p:spPr bwMode="gray">
            <a:xfrm>
              <a:off x="4665401" y="2240608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CE4171A-03CD-DD38-7792-F1D2D695E765}"/>
                </a:ext>
              </a:extLst>
            </p:cNvPr>
            <p:cNvSpPr/>
            <p:nvPr/>
          </p:nvSpPr>
          <p:spPr bwMode="gray">
            <a:xfrm>
              <a:off x="6413736" y="2306113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50D24F2F-6997-3A62-0436-A7C6815532C9}"/>
                </a:ext>
              </a:extLst>
            </p:cNvPr>
            <p:cNvSpPr/>
            <p:nvPr/>
          </p:nvSpPr>
          <p:spPr bwMode="gray">
            <a:xfrm>
              <a:off x="6413736" y="2123275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4B65331-7EE6-4A74-A4D0-90B915467C1D}"/>
                </a:ext>
              </a:extLst>
            </p:cNvPr>
            <p:cNvSpPr/>
            <p:nvPr/>
          </p:nvSpPr>
          <p:spPr bwMode="gray">
            <a:xfrm>
              <a:off x="6413736" y="1909999"/>
              <a:ext cx="77132" cy="137128"/>
            </a:xfrm>
            <a:prstGeom prst="ellipse">
              <a:avLst/>
            </a:prstGeom>
            <a:solidFill>
              <a:srgbClr val="00529B"/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8204622-0AF5-8009-BFBA-A062ADE7C8AB}"/>
                </a:ext>
              </a:extLst>
            </p:cNvPr>
            <p:cNvCxnSpPr/>
            <p:nvPr/>
          </p:nvCxnSpPr>
          <p:spPr>
            <a:xfrm flipV="1">
              <a:off x="4707834" y="4836650"/>
              <a:ext cx="869920" cy="329736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headEnd type="none" w="sm" len="med"/>
              <a:tailEnd type="triangle" w="med" len="med"/>
            </a:ln>
            <a:effectLst/>
          </p:spPr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D18ECD7A-A7A0-84AC-69DD-6668A1A9A8E2}"/>
                </a:ext>
              </a:extLst>
            </p:cNvPr>
            <p:cNvCxnSpPr/>
            <p:nvPr/>
          </p:nvCxnSpPr>
          <p:spPr>
            <a:xfrm>
              <a:off x="4713472" y="4177916"/>
              <a:ext cx="878734" cy="597221"/>
            </a:xfrm>
            <a:prstGeom prst="straightConnector1">
              <a:avLst/>
            </a:prstGeom>
            <a:noFill/>
            <a:ln w="50800" cap="flat" cmpd="sng" algn="ctr">
              <a:solidFill>
                <a:srgbClr val="00529B"/>
              </a:solidFill>
              <a:prstDash val="solid"/>
              <a:tailEnd type="triangle"/>
            </a:ln>
            <a:effectLst/>
          </p:spPr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1D7D914-3D67-418C-8F60-D1C3466A399D}"/>
                </a:ext>
              </a:extLst>
            </p:cNvPr>
            <p:cNvSpPr/>
            <p:nvPr/>
          </p:nvSpPr>
          <p:spPr bwMode="gray">
            <a:xfrm>
              <a:off x="4665401" y="4097358"/>
              <a:ext cx="77132" cy="137128"/>
            </a:xfrm>
            <a:prstGeom prst="ellipse">
              <a:avLst/>
            </a:prstGeom>
            <a:solidFill>
              <a:srgbClr val="FFFFFF">
                <a:lumMod val="50000"/>
              </a:srgbClr>
            </a:solidFill>
            <a:ln w="6350" algn="ctr">
              <a:noFill/>
              <a:miter lim="800000"/>
              <a:headEnd/>
              <a:tailEnd/>
            </a:ln>
          </p:spPr>
          <p:txBody>
            <a:bodyPr lIns="75573" tIns="60458" rIns="75573" bIns="60458" rtlCol="0" anchor="ctr"/>
            <a:lstStyle/>
            <a:p>
              <a:pPr marL="0" marR="0" lvl="0" indent="0" algn="ctr" defTabSz="767822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88898F4-A452-6A51-1D84-2E739561929A}"/>
                </a:ext>
              </a:extLst>
            </p:cNvPr>
            <p:cNvCxnSpPr/>
            <p:nvPr/>
          </p:nvCxnSpPr>
          <p:spPr>
            <a:xfrm>
              <a:off x="4685583" y="3240644"/>
              <a:ext cx="901006" cy="1291024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tailEnd type="triangle"/>
            </a:ln>
            <a:effectLst/>
          </p:spPr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405B9B6-AE41-9BDF-D619-EE0C1CE48D69}"/>
                </a:ext>
              </a:extLst>
            </p:cNvPr>
            <p:cNvCxnSpPr>
              <a:cxnSpLocks/>
            </p:cNvCxnSpPr>
            <p:nvPr/>
          </p:nvCxnSpPr>
          <p:spPr>
            <a:xfrm>
              <a:off x="4704664" y="2328703"/>
              <a:ext cx="948751" cy="2006270"/>
            </a:xfrm>
            <a:prstGeom prst="straightConnector1">
              <a:avLst/>
            </a:prstGeom>
            <a:noFill/>
            <a:ln w="50800" cap="flat" cmpd="sng" algn="ctr">
              <a:solidFill>
                <a:srgbClr val="FFFFFF">
                  <a:lumMod val="50000"/>
                </a:srgbClr>
              </a:solidFill>
              <a:prstDash val="solid"/>
              <a:tailEnd type="triangle"/>
            </a:ln>
            <a:effectLst/>
          </p:spPr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6FDF7D2-9545-BDF8-37C9-7E45903E099C}"/>
                </a:ext>
              </a:extLst>
            </p:cNvPr>
            <p:cNvSpPr txBox="1"/>
            <p:nvPr/>
          </p:nvSpPr>
          <p:spPr bwMode="auto">
            <a:xfrm>
              <a:off x="4660013" y="3717599"/>
              <a:ext cx="282028" cy="400110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 defTabSz="457200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  <a:defRPr/>
              </a:pPr>
              <a:r>
                <a:rPr lang="en-US" sz="1300" kern="0" dirty="0">
                  <a:solidFill>
                    <a:srgbClr val="00529B"/>
                  </a:solidFill>
                  <a:ea typeface="Arial Unicode MS" pitchFamily="34" charset="-128"/>
                  <a:cs typeface="Arial Unicode MS" pitchFamily="34" charset="-128"/>
                </a:rPr>
                <a:t>SDA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EFD3D3D2-6553-9926-E39F-9D2693DEDBDF}"/>
              </a:ext>
            </a:extLst>
          </p:cNvPr>
          <p:cNvSpPr txBox="1"/>
          <p:nvPr/>
        </p:nvSpPr>
        <p:spPr>
          <a:xfrm>
            <a:off x="1019908" y="1184032"/>
            <a:ext cx="173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Source System Developers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1D5EA32-5643-1565-EC5B-764E7E632BD4}"/>
              </a:ext>
            </a:extLst>
          </p:cNvPr>
          <p:cNvSpPr txBox="1"/>
          <p:nvPr/>
        </p:nvSpPr>
        <p:spPr>
          <a:xfrm>
            <a:off x="2934629" y="1175230"/>
            <a:ext cx="1735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Warehouse Team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E48D623-1702-7BC4-4DB0-11E9DD2F0731}"/>
              </a:ext>
            </a:extLst>
          </p:cNvPr>
          <p:cNvSpPr txBox="1"/>
          <p:nvPr/>
        </p:nvSpPr>
        <p:spPr>
          <a:xfrm>
            <a:off x="6111585" y="1175231"/>
            <a:ext cx="1735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Reporting Team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53C8675-4E99-9164-42A9-8AE378A6EEF3}"/>
              </a:ext>
            </a:extLst>
          </p:cNvPr>
          <p:cNvSpPr txBox="1"/>
          <p:nvPr/>
        </p:nvSpPr>
        <p:spPr>
          <a:xfrm>
            <a:off x="6111586" y="3508123"/>
            <a:ext cx="290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Users, DBAs, Warehouse Team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2FFA1A08-AF62-FFA5-84A9-4804EBB20AC9}"/>
              </a:ext>
            </a:extLst>
          </p:cNvPr>
          <p:cNvCxnSpPr>
            <a:cxnSpLocks/>
            <a:stCxn id="8" idx="0"/>
            <a:endCxn id="12" idx="2"/>
          </p:cNvCxnSpPr>
          <p:nvPr/>
        </p:nvCxnSpPr>
        <p:spPr>
          <a:xfrm flipV="1">
            <a:off x="4194497" y="3448921"/>
            <a:ext cx="4780" cy="827406"/>
          </a:xfrm>
          <a:prstGeom prst="straightConnector1">
            <a:avLst/>
          </a:prstGeom>
          <a:noFill/>
          <a:ln w="50800" cap="flat" cmpd="sng" algn="ctr">
            <a:solidFill>
              <a:srgbClr val="00529B"/>
            </a:solidFill>
            <a:prstDash val="solid"/>
            <a:tailEnd type="triangle"/>
          </a:ln>
          <a:effectLst/>
        </p:spPr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8D910DB-5586-E469-3092-9FA42D10E93B}"/>
              </a:ext>
            </a:extLst>
          </p:cNvPr>
          <p:cNvSpPr txBox="1"/>
          <p:nvPr/>
        </p:nvSpPr>
        <p:spPr>
          <a:xfrm>
            <a:off x="3534848" y="5939356"/>
            <a:ext cx="17350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App Support &amp; Data Owners</a:t>
            </a:r>
          </a:p>
        </p:txBody>
      </p:sp>
    </p:spTree>
    <p:extLst>
      <p:ext uri="{BB962C8B-B14F-4D97-AF65-F5344CB8AC3E}">
        <p14:creationId xmlns:p14="http://schemas.microsoft.com/office/powerpoint/2010/main" val="254572532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ist-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ist-theme.thmx</Template>
  <TotalTime>8349</TotalTime>
  <Words>1440</Words>
  <Application>Microsoft Macintosh PowerPoint</Application>
  <PresentationFormat>On-screen Show (4:3)</PresentationFormat>
  <Paragraphs>292</Paragraphs>
  <Slides>15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ArumSans Bold</vt:lpstr>
      <vt:lpstr>ArumSans Regular</vt:lpstr>
      <vt:lpstr>Calibri</vt:lpstr>
      <vt:lpstr>Cambria</vt:lpstr>
      <vt:lpstr>Courier New</vt:lpstr>
      <vt:lpstr>Lucida Grande</vt:lpstr>
      <vt:lpstr>Wingdings</vt:lpstr>
      <vt:lpstr>ist-theme</vt:lpstr>
      <vt:lpstr>think-cell Slide</vt:lpstr>
      <vt:lpstr>Data Warehouse What is it - Who uses it – Why?</vt:lpstr>
      <vt:lpstr>Data Warehouse - Agenda</vt:lpstr>
      <vt:lpstr>PowerPoint Presentation</vt:lpstr>
      <vt:lpstr>Data Warehouse Overview</vt:lpstr>
      <vt:lpstr>What’s in the Warehouse?</vt:lpstr>
      <vt:lpstr>How does it get there?</vt:lpstr>
      <vt:lpstr>Who Uses It? Why?</vt:lpstr>
      <vt:lpstr>Data Security</vt:lpstr>
      <vt:lpstr>Who Supports It? </vt:lpstr>
      <vt:lpstr>How do I get started?</vt:lpstr>
      <vt:lpstr>How do I get help? </vt:lpstr>
      <vt:lpstr>FAQs</vt:lpstr>
      <vt:lpstr>Subject Areas</vt:lpstr>
      <vt:lpstr>Sources</vt:lpstr>
      <vt:lpstr>Questions?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Warehouse 2.0</dc:title>
  <dc:creator>Garry Zacheiss</dc:creator>
  <cp:lastModifiedBy>Faith Hill</cp:lastModifiedBy>
  <cp:revision>96</cp:revision>
  <dcterms:created xsi:type="dcterms:W3CDTF">2017-02-09T15:56:56Z</dcterms:created>
  <dcterms:modified xsi:type="dcterms:W3CDTF">2023-06-22T14:16:40Z</dcterms:modified>
</cp:coreProperties>
</file>