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70" r:id="rId2"/>
    <p:sldId id="284" r:id="rId3"/>
    <p:sldId id="257" r:id="rId4"/>
    <p:sldId id="278" r:id="rId5"/>
    <p:sldId id="275" r:id="rId6"/>
    <p:sldId id="277" r:id="rId7"/>
    <p:sldId id="283" r:id="rId8"/>
    <p:sldId id="273" r:id="rId9"/>
    <p:sldId id="281" r:id="rId10"/>
    <p:sldId id="272" r:id="rId11"/>
    <p:sldId id="279" r:id="rId12"/>
    <p:sldId id="264" r:id="rId13"/>
    <p:sldId id="280" r:id="rId14"/>
    <p:sldId id="288" r:id="rId15"/>
    <p:sldId id="289" r:id="rId16"/>
    <p:sldId id="285" r:id="rId17"/>
    <p:sldId id="286" r:id="rId18"/>
    <p:sldId id="282" r:id="rId19"/>
    <p:sldId id="28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07"/>
    <p:restoredTop sz="96327"/>
  </p:normalViewPr>
  <p:slideViewPr>
    <p:cSldViewPr snapToGrid="0">
      <p:cViewPr varScale="1">
        <p:scale>
          <a:sx n="83" d="100"/>
          <a:sy n="83" d="100"/>
        </p:scale>
        <p:origin x="216" y="10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EE4FFE-7F4C-9C4A-B5D2-C55D47A57A84}" type="datetimeFigureOut">
              <a:rPr lang="en-US" smtClean="0"/>
              <a:t>6/19/23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F04D37-5685-FC48-969A-E7AD972C4447}" type="slidenum">
              <a:rPr lang="en-US" smtClean="0"/>
              <a:t>‹#›</a:t>
            </a:fld>
            <a:endParaRPr lang="en-US"/>
          </a:p>
        </p:txBody>
      </p:sp>
    </p:spTree>
    <p:extLst>
      <p:ext uri="{BB962C8B-B14F-4D97-AF65-F5344CB8AC3E}">
        <p14:creationId xmlns:p14="http://schemas.microsoft.com/office/powerpoint/2010/main" val="123063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44BF64C-4B63-7243-95B7-46C0D62F8BEC}" type="slidenum">
              <a:rPr lang="en-US" smtClean="0"/>
              <a:t>1</a:t>
            </a:fld>
            <a:endParaRPr lang="en-US"/>
          </a:p>
        </p:txBody>
      </p:sp>
    </p:spTree>
    <p:extLst>
      <p:ext uri="{BB962C8B-B14F-4D97-AF65-F5344CB8AC3E}">
        <p14:creationId xmlns:p14="http://schemas.microsoft.com/office/powerpoint/2010/main" val="3948534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4BF64C-4B63-7243-95B7-46C0D62F8BEC}" type="slidenum">
              <a:rPr lang="en-US" smtClean="0"/>
              <a:t>3</a:t>
            </a:fld>
            <a:endParaRPr lang="en-US"/>
          </a:p>
        </p:txBody>
      </p:sp>
    </p:spTree>
    <p:extLst>
      <p:ext uri="{BB962C8B-B14F-4D97-AF65-F5344CB8AC3E}">
        <p14:creationId xmlns:p14="http://schemas.microsoft.com/office/powerpoint/2010/main" val="4032728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new front end website is being built on the Salesforce CMS platform. The website is designed with the goal to make it much easier for a participant to find and purchase a course.  Course data and faculty data will be pulled directly from Salesforce into the site. This allows us to make changes to a course in Salesforce and for the data to automatically update on the website. Faculty images and bios will be pulled from the Sloan Person Database into Salesforce and the website. This will allow faculty to update the information that displays on the website using SPD.</a:t>
            </a:r>
          </a:p>
        </p:txBody>
      </p:sp>
      <p:sp>
        <p:nvSpPr>
          <p:cNvPr id="4" name="Slide Number Placeholder 3"/>
          <p:cNvSpPr>
            <a:spLocks noGrp="1"/>
          </p:cNvSpPr>
          <p:nvPr>
            <p:ph type="sldNum" sz="quarter" idx="5"/>
          </p:nvPr>
        </p:nvSpPr>
        <p:spPr/>
        <p:txBody>
          <a:bodyPr/>
          <a:lstStyle/>
          <a:p>
            <a:fld id="{444BF64C-4B63-7243-95B7-46C0D62F8BEC}" type="slidenum">
              <a:rPr lang="en-US" smtClean="0"/>
              <a:t>4</a:t>
            </a:fld>
            <a:endParaRPr lang="en-US"/>
          </a:p>
        </p:txBody>
      </p:sp>
    </p:spTree>
    <p:extLst>
      <p:ext uri="{BB962C8B-B14F-4D97-AF65-F5344CB8AC3E}">
        <p14:creationId xmlns:p14="http://schemas.microsoft.com/office/powerpoint/2010/main" val="2063906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participant click on the course site link, a new window opens with a course site that includes a welcome letters, schedule, faculty list, participants list, material page, assignment, discussion board, and feedback tab. All tabs can be turned on or off based on the course. Custom courses can be built with additional tabs as needed.</a:t>
            </a:r>
          </a:p>
        </p:txBody>
      </p:sp>
      <p:sp>
        <p:nvSpPr>
          <p:cNvPr id="4" name="Slide Number Placeholder 3"/>
          <p:cNvSpPr>
            <a:spLocks noGrp="1"/>
          </p:cNvSpPr>
          <p:nvPr>
            <p:ph type="sldNum" sz="quarter" idx="5"/>
          </p:nvPr>
        </p:nvSpPr>
        <p:spPr/>
        <p:txBody>
          <a:bodyPr/>
          <a:lstStyle/>
          <a:p>
            <a:fld id="{444BF64C-4B63-7243-95B7-46C0D62F8BEC}" type="slidenum">
              <a:rPr lang="en-US" smtClean="0"/>
              <a:t>6</a:t>
            </a:fld>
            <a:endParaRPr lang="en-US"/>
          </a:p>
        </p:txBody>
      </p:sp>
    </p:spTree>
    <p:extLst>
      <p:ext uri="{BB962C8B-B14F-4D97-AF65-F5344CB8AC3E}">
        <p14:creationId xmlns:p14="http://schemas.microsoft.com/office/powerpoint/2010/main" val="2887942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44BF64C-4B63-7243-95B7-46C0D62F8BEC}" type="slidenum">
              <a:rPr lang="en-US" smtClean="0"/>
              <a:t>12</a:t>
            </a:fld>
            <a:endParaRPr lang="en-US"/>
          </a:p>
        </p:txBody>
      </p:sp>
    </p:spTree>
    <p:extLst>
      <p:ext uri="{BB962C8B-B14F-4D97-AF65-F5344CB8AC3E}">
        <p14:creationId xmlns:p14="http://schemas.microsoft.com/office/powerpoint/2010/main" val="4129630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A60B6-EF20-02F9-37E3-52EA10CAE2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55FC9D4-0A7C-B13F-2C78-C4A87366AF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81CEEFB-4510-77F7-E2FB-7C08ECBDCA37}"/>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B8D86E52-5F37-FE21-BFC1-1AEB9957E9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993572-8DF2-0254-CCC7-3E828E1D51C4}"/>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3134491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6C6CB-B90C-79E8-0DB9-072135C8B5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5ADB86-C2E5-AA84-7636-6C9ABE4BE84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CF4DEC-5636-52E0-B81C-D4781633FA88}"/>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BB679CBC-A372-5159-4331-3D5B966F8D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424589-42A3-1BDD-BE10-6475A2FBC194}"/>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2038062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B11957-30D2-6C5E-FC17-0AF0D579FA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8FFFC3-81BF-4540-2A43-FC4C9A26EF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598046-9E1E-4E95-3680-9884D8C91B87}"/>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51211471-AC9A-195E-1B72-49258D1C9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F00626-6E86-EA99-24A0-711505E44878}"/>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2046618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reative_Titl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416A2FB0-B3F3-6A45-BDCF-457F98D7F49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BC3C6DEE-B445-BD4D-AEE9-F92FA1D08724}"/>
              </a:ext>
            </a:extLst>
          </p:cNvPr>
          <p:cNvSpPr/>
          <p:nvPr userDrawn="1"/>
        </p:nvSpPr>
        <p:spPr>
          <a:xfrm>
            <a:off x="5791200" y="1033040"/>
            <a:ext cx="6400800" cy="4800600"/>
          </a:xfrm>
          <a:prstGeom prst="rect">
            <a:avLst/>
          </a:prstGeom>
          <a:solidFill>
            <a:srgbClr val="A31F34">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6310BD8-45F1-C44C-A447-8459B8028C5A}"/>
              </a:ext>
            </a:extLst>
          </p:cNvPr>
          <p:cNvSpPr>
            <a:spLocks noGrp="1"/>
          </p:cNvSpPr>
          <p:nvPr>
            <p:ph type="ctrTitle"/>
          </p:nvPr>
        </p:nvSpPr>
        <p:spPr>
          <a:xfrm>
            <a:off x="5930284" y="3559950"/>
            <a:ext cx="5894773" cy="544822"/>
          </a:xfrm>
        </p:spPr>
        <p:txBody>
          <a:bodyPr anchor="b">
            <a:normAutofit/>
          </a:bodyPr>
          <a:lstStyle>
            <a:lvl1pPr algn="r">
              <a:defRPr sz="1650" b="0" i="0" cap="none">
                <a:latin typeface="Arial Black" panose="020B0604020202020204" pitchFamily="34" charset="0"/>
                <a:cs typeface="Arial Black" panose="020B0604020202020204" pitchFamily="34" charset="0"/>
              </a:defRPr>
            </a:lvl1pPr>
          </a:lstStyle>
          <a:p>
            <a:r>
              <a:rPr lang="en-US" dirty="0"/>
              <a:t>Click to edit Master title style</a:t>
            </a:r>
          </a:p>
        </p:txBody>
      </p:sp>
      <p:sp>
        <p:nvSpPr>
          <p:cNvPr id="8" name="Subtitle 2">
            <a:extLst>
              <a:ext uri="{FF2B5EF4-FFF2-40B4-BE49-F238E27FC236}">
                <a16:creationId xmlns:a16="http://schemas.microsoft.com/office/drawing/2014/main" id="{C3E6E2B0-7431-A64D-834D-6FDD5CE6DF5F}"/>
              </a:ext>
            </a:extLst>
          </p:cNvPr>
          <p:cNvSpPr>
            <a:spLocks noGrp="1"/>
          </p:cNvSpPr>
          <p:nvPr>
            <p:ph type="subTitle" idx="1"/>
          </p:nvPr>
        </p:nvSpPr>
        <p:spPr>
          <a:xfrm>
            <a:off x="5906610" y="4161330"/>
            <a:ext cx="5897732" cy="1431602"/>
          </a:xfrm>
        </p:spPr>
        <p:txBody>
          <a:bodyPr>
            <a:normAutofit/>
          </a:bodyPr>
          <a:lstStyle>
            <a:lvl1pPr marL="0" indent="0" algn="r">
              <a:buNone/>
              <a:defRPr sz="105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pic>
        <p:nvPicPr>
          <p:cNvPr id="10" name="Picture 9">
            <a:extLst>
              <a:ext uri="{FF2B5EF4-FFF2-40B4-BE49-F238E27FC236}">
                <a16:creationId xmlns:a16="http://schemas.microsoft.com/office/drawing/2014/main" id="{5343F9BF-6708-BD44-9DAC-7D4F6A271515}"/>
              </a:ext>
            </a:extLst>
          </p:cNvPr>
          <p:cNvPicPr>
            <a:picLocks noChangeAspect="1"/>
          </p:cNvPicPr>
          <p:nvPr userDrawn="1"/>
        </p:nvPicPr>
        <p:blipFill>
          <a:blip r:embed="rId3"/>
          <a:stretch>
            <a:fillRect/>
          </a:stretch>
        </p:blipFill>
        <p:spPr>
          <a:xfrm>
            <a:off x="9537217" y="2038262"/>
            <a:ext cx="2287840" cy="994656"/>
          </a:xfrm>
          <a:prstGeom prst="rect">
            <a:avLst/>
          </a:prstGeom>
        </p:spPr>
      </p:pic>
    </p:spTree>
    <p:extLst>
      <p:ext uri="{BB962C8B-B14F-4D97-AF65-F5344CB8AC3E}">
        <p14:creationId xmlns:p14="http://schemas.microsoft.com/office/powerpoint/2010/main" val="3543790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0C78F-EB46-DD3E-44FA-A7D3293062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6154D5-AE2D-C024-F5F6-42ED985131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3BB68-2807-7FF6-8A8A-BF78256458FC}"/>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BA20CAF7-1287-2F0B-7A63-57F58CDA75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B89489-1A8F-ECF1-4215-ED8C2E0B09DE}"/>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3838008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34515-99E4-4497-91C3-11D5D033A4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EC92C8-1F53-A3A4-E28B-6E8A8FA68E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9F3D58-3CA2-D59E-A06C-F82C923958E8}"/>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A33B7EF4-65A7-81D7-BAA3-15E3AA881A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0470F2-EF7D-F473-F9FF-65AF729C5BB8}"/>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344008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EE510-E52A-672C-D5FE-26DD7BBF62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A4A95F-0FBE-B247-F73D-3FCA147440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81E1AB-D151-424B-83A6-2DB1B9E5DCA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65A068-0173-7041-88AA-5AD94CD3E335}"/>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6" name="Footer Placeholder 5">
            <a:extLst>
              <a:ext uri="{FF2B5EF4-FFF2-40B4-BE49-F238E27FC236}">
                <a16:creationId xmlns:a16="http://schemas.microsoft.com/office/drawing/2014/main" id="{EC1F965D-5947-CAE6-048C-3AB3F27FEB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4DB653-26B5-AAE8-FAAB-9A340FE20993}"/>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2857651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972AC-B722-D1FE-AE8B-821D904450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2AFCB4D-1D5F-2D62-E6B4-DB5A870C55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75CCF4-1002-77A9-CB2B-A46D8657A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40D631-4955-436B-5025-30054F361D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436261-6A23-960F-57B8-418EF97E1A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8130B4-0057-0B06-4015-2DF3B334943F}"/>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8" name="Footer Placeholder 7">
            <a:extLst>
              <a:ext uri="{FF2B5EF4-FFF2-40B4-BE49-F238E27FC236}">
                <a16:creationId xmlns:a16="http://schemas.microsoft.com/office/drawing/2014/main" id="{00A1C39C-7FBE-C7AC-5936-3AFB63B50E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D4DF8E-CDE5-61C7-8FA4-3FF25AA1AA3F}"/>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2716584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54F51-B584-87C1-E5B9-A8A0AA4575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C1CB53-E887-CEE3-EBCD-4DE1533F6DA7}"/>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4" name="Footer Placeholder 3">
            <a:extLst>
              <a:ext uri="{FF2B5EF4-FFF2-40B4-BE49-F238E27FC236}">
                <a16:creationId xmlns:a16="http://schemas.microsoft.com/office/drawing/2014/main" id="{B4701832-7E02-AEA4-0153-88ED5BE645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7E7941-67EE-2F55-0DA1-E036C0E72392}"/>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194463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6D3C20-5455-CC42-2103-98AFE4BBD0CA}"/>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3" name="Footer Placeholder 2">
            <a:extLst>
              <a:ext uri="{FF2B5EF4-FFF2-40B4-BE49-F238E27FC236}">
                <a16:creationId xmlns:a16="http://schemas.microsoft.com/office/drawing/2014/main" id="{1FB2B5C9-6134-03BA-3785-3189711CE0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EFDB045-6346-C9BA-4142-00A6DE1D0F28}"/>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390187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D7712-678C-CF6C-8AC6-0F53A66A9A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1A920E-5D58-F75B-0B6C-CD4EFA662B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951846-5E47-D06C-7353-90F58F5881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47D87B-D147-C93D-067B-64E7F4A7CD14}"/>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6" name="Footer Placeholder 5">
            <a:extLst>
              <a:ext uri="{FF2B5EF4-FFF2-40B4-BE49-F238E27FC236}">
                <a16:creationId xmlns:a16="http://schemas.microsoft.com/office/drawing/2014/main" id="{EA193B49-3852-E5AA-6F51-024A30C7EB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704BD5-8B66-6358-E04C-D0553D4141B7}"/>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2867588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FD63E-FBCC-8D5A-02E3-9ADA482A71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B90550-17D3-F355-F4D9-A3CA893FEC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3C7BAC-3893-5CE4-60A5-DE132BCB81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7BC940-BF77-2596-9494-3289A7D697B1}"/>
              </a:ext>
            </a:extLst>
          </p:cNvPr>
          <p:cNvSpPr>
            <a:spLocks noGrp="1"/>
          </p:cNvSpPr>
          <p:nvPr>
            <p:ph type="dt" sz="half" idx="10"/>
          </p:nvPr>
        </p:nvSpPr>
        <p:spPr/>
        <p:txBody>
          <a:bodyPr/>
          <a:lstStyle/>
          <a:p>
            <a:fld id="{BA4A71CA-8198-6F45-95F2-E2D0D1D66BD4}" type="datetimeFigureOut">
              <a:rPr lang="en-US" smtClean="0"/>
              <a:t>6/19/23</a:t>
            </a:fld>
            <a:endParaRPr lang="en-US"/>
          </a:p>
        </p:txBody>
      </p:sp>
      <p:sp>
        <p:nvSpPr>
          <p:cNvPr id="6" name="Footer Placeholder 5">
            <a:extLst>
              <a:ext uri="{FF2B5EF4-FFF2-40B4-BE49-F238E27FC236}">
                <a16:creationId xmlns:a16="http://schemas.microsoft.com/office/drawing/2014/main" id="{D75F3860-1D47-183A-3A22-A216E14F30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E9117D-0AE3-65BD-9EF8-9D7E7B58890E}"/>
              </a:ext>
            </a:extLst>
          </p:cNvPr>
          <p:cNvSpPr>
            <a:spLocks noGrp="1"/>
          </p:cNvSpPr>
          <p:nvPr>
            <p:ph type="sldNum" sz="quarter" idx="12"/>
          </p:nvPr>
        </p:nvSpPr>
        <p:spPr/>
        <p:txBody>
          <a:bodyPr/>
          <a:lstStyle/>
          <a:p>
            <a:fld id="{2034053D-82ED-F94A-B337-3637A3F1784C}" type="slidenum">
              <a:rPr lang="en-US" smtClean="0"/>
              <a:t>‹#›</a:t>
            </a:fld>
            <a:endParaRPr lang="en-US"/>
          </a:p>
        </p:txBody>
      </p:sp>
    </p:spTree>
    <p:extLst>
      <p:ext uri="{BB962C8B-B14F-4D97-AF65-F5344CB8AC3E}">
        <p14:creationId xmlns:p14="http://schemas.microsoft.com/office/powerpoint/2010/main" val="13191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363FEE-6B6B-7EB7-910E-6ABE05C771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D92FCC-0E73-A439-7E52-18A15D743D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7A521B-A580-37AB-FB8D-A05B03B4A6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4A71CA-8198-6F45-95F2-E2D0D1D66BD4}" type="datetimeFigureOut">
              <a:rPr lang="en-US" smtClean="0"/>
              <a:t>6/19/23</a:t>
            </a:fld>
            <a:endParaRPr lang="en-US"/>
          </a:p>
        </p:txBody>
      </p:sp>
      <p:sp>
        <p:nvSpPr>
          <p:cNvPr id="5" name="Footer Placeholder 4">
            <a:extLst>
              <a:ext uri="{FF2B5EF4-FFF2-40B4-BE49-F238E27FC236}">
                <a16:creationId xmlns:a16="http://schemas.microsoft.com/office/drawing/2014/main" id="{D3B22A4A-6207-A3A8-BD2D-7DA8A28C6C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38F6DF-AC6C-B268-F381-BC5074FF47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34053D-82ED-F94A-B337-3637A3F1784C}" type="slidenum">
              <a:rPr lang="en-US" smtClean="0"/>
              <a:t>‹#›</a:t>
            </a:fld>
            <a:endParaRPr lang="en-US"/>
          </a:p>
        </p:txBody>
      </p:sp>
    </p:spTree>
    <p:extLst>
      <p:ext uri="{BB962C8B-B14F-4D97-AF65-F5344CB8AC3E}">
        <p14:creationId xmlns:p14="http://schemas.microsoft.com/office/powerpoint/2010/main" val="3739020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g"/><Relationship Id="rId1" Type="http://schemas.openxmlformats.org/officeDocument/2006/relationships/slideLayout" Target="../slideLayouts/slideLayout2.xml"/><Relationship Id="rId4" Type="http://schemas.openxmlformats.org/officeDocument/2006/relationships/image" Target="../media/image6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linkedin.com/in/jakeberr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g"/><Relationship Id="rId18" Type="http://schemas.openxmlformats.org/officeDocument/2006/relationships/image" Target="../media/image18.png"/><Relationship Id="rId26" Type="http://schemas.openxmlformats.org/officeDocument/2006/relationships/image" Target="../media/image26.JPE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jp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6.svg"/><Relationship Id="rId11" Type="http://schemas.openxmlformats.org/officeDocument/2006/relationships/image" Target="../media/image11.jpg"/><Relationship Id="rId24" Type="http://schemas.openxmlformats.org/officeDocument/2006/relationships/image" Target="../media/image24.jp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jpg"/><Relationship Id="rId10" Type="http://schemas.openxmlformats.org/officeDocument/2006/relationships/image" Target="../media/image10.png"/><Relationship Id="rId19" Type="http://schemas.openxmlformats.org/officeDocument/2006/relationships/image" Target="../media/image19.jp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8.jpg"/><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jp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8.jp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44.png"/><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723C0-0424-7747-96F2-1DFCDA74EBFC}"/>
              </a:ext>
            </a:extLst>
          </p:cNvPr>
          <p:cNvSpPr>
            <a:spLocks noGrp="1"/>
          </p:cNvSpPr>
          <p:nvPr>
            <p:ph type="ctrTitle"/>
          </p:nvPr>
        </p:nvSpPr>
        <p:spPr/>
        <p:txBody>
          <a:bodyPr>
            <a:normAutofit/>
          </a:bodyPr>
          <a:lstStyle/>
          <a:p>
            <a:r>
              <a:rPr lang="en-US" dirty="0">
                <a:solidFill>
                  <a:schemeClr val="bg1">
                    <a:lumMod val="95000"/>
                  </a:schemeClr>
                </a:solidFill>
              </a:rPr>
              <a:t>MSEE Salesforce Ecosystem</a:t>
            </a:r>
          </a:p>
        </p:txBody>
      </p:sp>
      <p:sp>
        <p:nvSpPr>
          <p:cNvPr id="3" name="Subtitle 2">
            <a:extLst>
              <a:ext uri="{FF2B5EF4-FFF2-40B4-BE49-F238E27FC236}">
                <a16:creationId xmlns:a16="http://schemas.microsoft.com/office/drawing/2014/main" id="{0BED8872-9F69-ED41-BD91-D757B2CE476E}"/>
              </a:ext>
            </a:extLst>
          </p:cNvPr>
          <p:cNvSpPr>
            <a:spLocks noGrp="1"/>
          </p:cNvSpPr>
          <p:nvPr>
            <p:ph type="subTitle" idx="1"/>
          </p:nvPr>
        </p:nvSpPr>
        <p:spPr/>
        <p:txBody>
          <a:bodyPr/>
          <a:lstStyle/>
          <a:p>
            <a:r>
              <a:rPr lang="en-US" dirty="0"/>
              <a:t>Presented by Jake Berry</a:t>
            </a:r>
            <a:br>
              <a:rPr lang="en-US" dirty="0"/>
            </a:br>
            <a:r>
              <a:rPr lang="en-US" dirty="0"/>
              <a:t>June 20, 2023</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32119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1C97B5-42FD-B74F-F605-B644BD728E26}"/>
              </a:ext>
            </a:extLst>
          </p:cNvPr>
          <p:cNvPicPr>
            <a:picLocks noChangeAspect="1"/>
          </p:cNvPicPr>
          <p:nvPr/>
        </p:nvPicPr>
        <p:blipFill>
          <a:blip r:embed="rId2"/>
          <a:stretch>
            <a:fillRect/>
          </a:stretch>
        </p:blipFill>
        <p:spPr>
          <a:xfrm>
            <a:off x="58778" y="229004"/>
            <a:ext cx="6037222" cy="5639382"/>
          </a:xfrm>
          <a:prstGeom prst="rect">
            <a:avLst/>
          </a:prstGeom>
          <a:ln>
            <a:solidFill>
              <a:schemeClr val="tx1"/>
            </a:solidFill>
          </a:ln>
        </p:spPr>
      </p:pic>
      <p:pic>
        <p:nvPicPr>
          <p:cNvPr id="3" name="Picture 2">
            <a:extLst>
              <a:ext uri="{FF2B5EF4-FFF2-40B4-BE49-F238E27FC236}">
                <a16:creationId xmlns:a16="http://schemas.microsoft.com/office/drawing/2014/main" id="{84BEE9D5-0CD6-97D0-7011-748D028590EA}"/>
              </a:ext>
            </a:extLst>
          </p:cNvPr>
          <p:cNvPicPr>
            <a:picLocks noChangeAspect="1"/>
          </p:cNvPicPr>
          <p:nvPr/>
        </p:nvPicPr>
        <p:blipFill>
          <a:blip r:embed="rId3"/>
          <a:stretch>
            <a:fillRect/>
          </a:stretch>
        </p:blipFill>
        <p:spPr>
          <a:xfrm>
            <a:off x="1196326" y="1294934"/>
            <a:ext cx="9006817" cy="5334062"/>
          </a:xfrm>
          <a:prstGeom prst="rect">
            <a:avLst/>
          </a:prstGeom>
          <a:ln>
            <a:solidFill>
              <a:schemeClr val="tx1"/>
            </a:solidFill>
          </a:ln>
        </p:spPr>
      </p:pic>
      <p:pic>
        <p:nvPicPr>
          <p:cNvPr id="9" name="Picture 8">
            <a:extLst>
              <a:ext uri="{FF2B5EF4-FFF2-40B4-BE49-F238E27FC236}">
                <a16:creationId xmlns:a16="http://schemas.microsoft.com/office/drawing/2014/main" id="{AA42F68F-86DB-0A67-5BA3-B88AAEA7DE0B}"/>
              </a:ext>
            </a:extLst>
          </p:cNvPr>
          <p:cNvPicPr>
            <a:picLocks noChangeAspect="1"/>
          </p:cNvPicPr>
          <p:nvPr/>
        </p:nvPicPr>
        <p:blipFill>
          <a:blip r:embed="rId4"/>
          <a:stretch>
            <a:fillRect/>
          </a:stretch>
        </p:blipFill>
        <p:spPr>
          <a:xfrm>
            <a:off x="3284388" y="527049"/>
            <a:ext cx="7116285" cy="5803902"/>
          </a:xfrm>
          <a:prstGeom prst="rect">
            <a:avLst/>
          </a:prstGeom>
          <a:ln>
            <a:solidFill>
              <a:schemeClr val="tx1"/>
            </a:solidFill>
          </a:ln>
        </p:spPr>
      </p:pic>
      <p:pic>
        <p:nvPicPr>
          <p:cNvPr id="15" name="Picture 14">
            <a:extLst>
              <a:ext uri="{FF2B5EF4-FFF2-40B4-BE49-F238E27FC236}">
                <a16:creationId xmlns:a16="http://schemas.microsoft.com/office/drawing/2014/main" id="{B3EF7B51-0436-8CA4-7F48-4562E84444F1}"/>
              </a:ext>
            </a:extLst>
          </p:cNvPr>
          <p:cNvPicPr>
            <a:picLocks noChangeAspect="1"/>
          </p:cNvPicPr>
          <p:nvPr/>
        </p:nvPicPr>
        <p:blipFill>
          <a:blip r:embed="rId5"/>
          <a:stretch>
            <a:fillRect/>
          </a:stretch>
        </p:blipFill>
        <p:spPr>
          <a:xfrm>
            <a:off x="7569000" y="850492"/>
            <a:ext cx="4564222" cy="5989732"/>
          </a:xfrm>
          <a:prstGeom prst="rect">
            <a:avLst/>
          </a:prstGeom>
          <a:ln>
            <a:solidFill>
              <a:schemeClr val="tx1"/>
            </a:solidFill>
          </a:ln>
        </p:spPr>
      </p:pic>
    </p:spTree>
    <p:extLst>
      <p:ext uri="{BB962C8B-B14F-4D97-AF65-F5344CB8AC3E}">
        <p14:creationId xmlns:p14="http://schemas.microsoft.com/office/powerpoint/2010/main" val="320312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A9B9CD-71CF-62FA-42A2-84684F454E50}"/>
              </a:ext>
            </a:extLst>
          </p:cNvPr>
          <p:cNvPicPr>
            <a:picLocks noChangeAspect="1"/>
          </p:cNvPicPr>
          <p:nvPr/>
        </p:nvPicPr>
        <p:blipFill>
          <a:blip r:embed="rId2"/>
          <a:stretch>
            <a:fillRect/>
          </a:stretch>
        </p:blipFill>
        <p:spPr>
          <a:xfrm>
            <a:off x="402535" y="381063"/>
            <a:ext cx="8077113" cy="5979951"/>
          </a:xfrm>
          <a:prstGeom prst="rect">
            <a:avLst/>
          </a:prstGeom>
        </p:spPr>
      </p:pic>
      <p:pic>
        <p:nvPicPr>
          <p:cNvPr id="6" name="Picture 5">
            <a:extLst>
              <a:ext uri="{FF2B5EF4-FFF2-40B4-BE49-F238E27FC236}">
                <a16:creationId xmlns:a16="http://schemas.microsoft.com/office/drawing/2014/main" id="{FC91DC05-FD0B-F68A-A449-AC27C9DFC7BD}"/>
              </a:ext>
            </a:extLst>
          </p:cNvPr>
          <p:cNvPicPr>
            <a:picLocks noChangeAspect="1"/>
          </p:cNvPicPr>
          <p:nvPr/>
        </p:nvPicPr>
        <p:blipFill>
          <a:blip r:embed="rId3"/>
          <a:stretch>
            <a:fillRect/>
          </a:stretch>
        </p:blipFill>
        <p:spPr>
          <a:xfrm>
            <a:off x="3207725" y="742121"/>
            <a:ext cx="8581740" cy="6020585"/>
          </a:xfrm>
          <a:prstGeom prst="rect">
            <a:avLst/>
          </a:prstGeom>
          <a:ln>
            <a:solidFill>
              <a:schemeClr val="tx1"/>
            </a:solidFill>
          </a:ln>
        </p:spPr>
      </p:pic>
      <p:pic>
        <p:nvPicPr>
          <p:cNvPr id="7" name="Picture 6">
            <a:extLst>
              <a:ext uri="{FF2B5EF4-FFF2-40B4-BE49-F238E27FC236}">
                <a16:creationId xmlns:a16="http://schemas.microsoft.com/office/drawing/2014/main" id="{E56D06FF-27FB-DF4C-8605-E9B885CA2140}"/>
              </a:ext>
            </a:extLst>
          </p:cNvPr>
          <p:cNvPicPr>
            <a:picLocks noChangeAspect="1"/>
          </p:cNvPicPr>
          <p:nvPr/>
        </p:nvPicPr>
        <p:blipFill>
          <a:blip r:embed="rId4"/>
          <a:stretch>
            <a:fillRect/>
          </a:stretch>
        </p:blipFill>
        <p:spPr>
          <a:xfrm>
            <a:off x="9551096" y="171494"/>
            <a:ext cx="1999743" cy="419138"/>
          </a:xfrm>
          <a:prstGeom prst="rect">
            <a:avLst/>
          </a:prstGeom>
        </p:spPr>
      </p:pic>
    </p:spTree>
    <p:extLst>
      <p:ext uri="{BB962C8B-B14F-4D97-AF65-F5344CB8AC3E}">
        <p14:creationId xmlns:p14="http://schemas.microsoft.com/office/powerpoint/2010/main" val="382988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50D973E-CC99-7545-704B-4BAFB1AA8018}"/>
              </a:ext>
            </a:extLst>
          </p:cNvPr>
          <p:cNvPicPr>
            <a:picLocks noChangeAspect="1"/>
          </p:cNvPicPr>
          <p:nvPr/>
        </p:nvPicPr>
        <p:blipFill>
          <a:blip r:embed="rId3"/>
          <a:stretch>
            <a:fillRect/>
          </a:stretch>
        </p:blipFill>
        <p:spPr>
          <a:xfrm>
            <a:off x="307818" y="263842"/>
            <a:ext cx="7772400" cy="4840345"/>
          </a:xfrm>
          <a:prstGeom prst="rect">
            <a:avLst/>
          </a:prstGeom>
          <a:ln>
            <a:solidFill>
              <a:schemeClr val="tx1"/>
            </a:solidFill>
          </a:ln>
        </p:spPr>
      </p:pic>
      <p:pic>
        <p:nvPicPr>
          <p:cNvPr id="11" name="Picture 10">
            <a:extLst>
              <a:ext uri="{FF2B5EF4-FFF2-40B4-BE49-F238E27FC236}">
                <a16:creationId xmlns:a16="http://schemas.microsoft.com/office/drawing/2014/main" id="{C85F0D10-E712-7B16-2F21-5DFF6B4AA8B9}"/>
              </a:ext>
            </a:extLst>
          </p:cNvPr>
          <p:cNvPicPr>
            <a:picLocks noChangeAspect="1"/>
          </p:cNvPicPr>
          <p:nvPr/>
        </p:nvPicPr>
        <p:blipFill>
          <a:blip r:embed="rId4"/>
          <a:stretch>
            <a:fillRect/>
          </a:stretch>
        </p:blipFill>
        <p:spPr>
          <a:xfrm>
            <a:off x="9805724" y="32400"/>
            <a:ext cx="1840242" cy="711718"/>
          </a:xfrm>
          <a:prstGeom prst="rect">
            <a:avLst/>
          </a:prstGeom>
        </p:spPr>
      </p:pic>
      <p:pic>
        <p:nvPicPr>
          <p:cNvPr id="8" name="Picture 7">
            <a:extLst>
              <a:ext uri="{FF2B5EF4-FFF2-40B4-BE49-F238E27FC236}">
                <a16:creationId xmlns:a16="http://schemas.microsoft.com/office/drawing/2014/main" id="{8CCA7BD9-30F5-934A-AA8E-EF9A4EA96238}"/>
              </a:ext>
            </a:extLst>
          </p:cNvPr>
          <p:cNvPicPr>
            <a:picLocks noChangeAspect="1"/>
          </p:cNvPicPr>
          <p:nvPr/>
        </p:nvPicPr>
        <p:blipFill>
          <a:blip r:embed="rId5"/>
          <a:stretch>
            <a:fillRect/>
          </a:stretch>
        </p:blipFill>
        <p:spPr>
          <a:xfrm>
            <a:off x="3407156" y="1378897"/>
            <a:ext cx="6499062" cy="2226198"/>
          </a:xfrm>
          <a:prstGeom prst="rect">
            <a:avLst/>
          </a:prstGeom>
          <a:ln>
            <a:solidFill>
              <a:schemeClr val="tx1">
                <a:lumMod val="50000"/>
                <a:lumOff val="50000"/>
              </a:schemeClr>
            </a:solidFill>
          </a:ln>
        </p:spPr>
      </p:pic>
      <p:pic>
        <p:nvPicPr>
          <p:cNvPr id="6" name="Picture 5">
            <a:extLst>
              <a:ext uri="{FF2B5EF4-FFF2-40B4-BE49-F238E27FC236}">
                <a16:creationId xmlns:a16="http://schemas.microsoft.com/office/drawing/2014/main" id="{329CA356-B77E-4748-A64C-0911D6A4BF48}"/>
              </a:ext>
            </a:extLst>
          </p:cNvPr>
          <p:cNvPicPr>
            <a:picLocks noChangeAspect="1"/>
          </p:cNvPicPr>
          <p:nvPr/>
        </p:nvPicPr>
        <p:blipFill>
          <a:blip r:embed="rId6"/>
          <a:stretch>
            <a:fillRect/>
          </a:stretch>
        </p:blipFill>
        <p:spPr>
          <a:xfrm>
            <a:off x="6012008" y="821056"/>
            <a:ext cx="5720210" cy="5754056"/>
          </a:xfrm>
          <a:prstGeom prst="rect">
            <a:avLst/>
          </a:prstGeom>
          <a:ln>
            <a:solidFill>
              <a:schemeClr val="tx1"/>
            </a:solidFill>
          </a:ln>
        </p:spPr>
      </p:pic>
      <p:pic>
        <p:nvPicPr>
          <p:cNvPr id="5" name="Picture 4">
            <a:extLst>
              <a:ext uri="{FF2B5EF4-FFF2-40B4-BE49-F238E27FC236}">
                <a16:creationId xmlns:a16="http://schemas.microsoft.com/office/drawing/2014/main" id="{AB3F4F01-5CB8-20DF-FCF7-3F2D1E585B8C}"/>
              </a:ext>
            </a:extLst>
          </p:cNvPr>
          <p:cNvPicPr>
            <a:picLocks noChangeAspect="1"/>
          </p:cNvPicPr>
          <p:nvPr/>
        </p:nvPicPr>
        <p:blipFill rotWithShape="1">
          <a:blip r:embed="rId7"/>
          <a:srcRect l="1351" r="4688"/>
          <a:stretch/>
        </p:blipFill>
        <p:spPr>
          <a:xfrm>
            <a:off x="2004580" y="2157757"/>
            <a:ext cx="4378876" cy="4393769"/>
          </a:xfrm>
          <a:prstGeom prst="rect">
            <a:avLst/>
          </a:prstGeom>
          <a:ln>
            <a:solidFill>
              <a:schemeClr val="tx1"/>
            </a:solidFill>
          </a:ln>
        </p:spPr>
      </p:pic>
      <p:pic>
        <p:nvPicPr>
          <p:cNvPr id="3" name="Picture 2">
            <a:extLst>
              <a:ext uri="{FF2B5EF4-FFF2-40B4-BE49-F238E27FC236}">
                <a16:creationId xmlns:a16="http://schemas.microsoft.com/office/drawing/2014/main" id="{8AB7FB11-77F7-1182-464A-748E406551A9}"/>
              </a:ext>
            </a:extLst>
          </p:cNvPr>
          <p:cNvPicPr>
            <a:picLocks noChangeAspect="1"/>
          </p:cNvPicPr>
          <p:nvPr/>
        </p:nvPicPr>
        <p:blipFill>
          <a:blip r:embed="rId8"/>
          <a:stretch>
            <a:fillRect/>
          </a:stretch>
        </p:blipFill>
        <p:spPr>
          <a:xfrm>
            <a:off x="3936854" y="2883338"/>
            <a:ext cx="4495053" cy="3880947"/>
          </a:xfrm>
          <a:prstGeom prst="rect">
            <a:avLst/>
          </a:prstGeom>
          <a:ln>
            <a:solidFill>
              <a:schemeClr val="tx1"/>
            </a:solidFill>
          </a:ln>
        </p:spPr>
      </p:pic>
    </p:spTree>
    <p:extLst>
      <p:ext uri="{BB962C8B-B14F-4D97-AF65-F5344CB8AC3E}">
        <p14:creationId xmlns:p14="http://schemas.microsoft.com/office/powerpoint/2010/main" val="240864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B4520A-301C-4CBA-2547-7F6E9926B8C8}"/>
              </a:ext>
            </a:extLst>
          </p:cNvPr>
          <p:cNvPicPr>
            <a:picLocks noChangeAspect="1"/>
          </p:cNvPicPr>
          <p:nvPr/>
        </p:nvPicPr>
        <p:blipFill>
          <a:blip r:embed="rId2"/>
          <a:stretch>
            <a:fillRect/>
          </a:stretch>
        </p:blipFill>
        <p:spPr>
          <a:xfrm>
            <a:off x="163523" y="506897"/>
            <a:ext cx="7544651" cy="4930855"/>
          </a:xfrm>
          <a:prstGeom prst="rect">
            <a:avLst/>
          </a:prstGeom>
          <a:ln>
            <a:solidFill>
              <a:schemeClr val="tx1"/>
            </a:solidFill>
          </a:ln>
        </p:spPr>
      </p:pic>
      <p:pic>
        <p:nvPicPr>
          <p:cNvPr id="9" name="Picture 8">
            <a:extLst>
              <a:ext uri="{FF2B5EF4-FFF2-40B4-BE49-F238E27FC236}">
                <a16:creationId xmlns:a16="http://schemas.microsoft.com/office/drawing/2014/main" id="{69E07A62-0777-DD20-9103-60C9376756C3}"/>
              </a:ext>
            </a:extLst>
          </p:cNvPr>
          <p:cNvPicPr>
            <a:picLocks noChangeAspect="1"/>
          </p:cNvPicPr>
          <p:nvPr/>
        </p:nvPicPr>
        <p:blipFill>
          <a:blip r:embed="rId3"/>
          <a:stretch>
            <a:fillRect/>
          </a:stretch>
        </p:blipFill>
        <p:spPr>
          <a:xfrm>
            <a:off x="8804778" y="357810"/>
            <a:ext cx="2802825" cy="467138"/>
          </a:xfrm>
          <a:prstGeom prst="rect">
            <a:avLst/>
          </a:prstGeom>
        </p:spPr>
      </p:pic>
      <p:pic>
        <p:nvPicPr>
          <p:cNvPr id="7" name="Picture 6">
            <a:extLst>
              <a:ext uri="{FF2B5EF4-FFF2-40B4-BE49-F238E27FC236}">
                <a16:creationId xmlns:a16="http://schemas.microsoft.com/office/drawing/2014/main" id="{2D68BBBE-E157-C146-8054-12BB7C0105E0}"/>
              </a:ext>
            </a:extLst>
          </p:cNvPr>
          <p:cNvPicPr>
            <a:picLocks noChangeAspect="1"/>
          </p:cNvPicPr>
          <p:nvPr/>
        </p:nvPicPr>
        <p:blipFill>
          <a:blip r:embed="rId4"/>
          <a:stretch>
            <a:fillRect/>
          </a:stretch>
        </p:blipFill>
        <p:spPr>
          <a:xfrm>
            <a:off x="4419600" y="1420248"/>
            <a:ext cx="7772400" cy="5437752"/>
          </a:xfrm>
          <a:prstGeom prst="rect">
            <a:avLst/>
          </a:prstGeom>
          <a:ln>
            <a:solidFill>
              <a:schemeClr val="tx1"/>
            </a:solidFill>
          </a:ln>
        </p:spPr>
      </p:pic>
    </p:spTree>
    <p:extLst>
      <p:ext uri="{BB962C8B-B14F-4D97-AF65-F5344CB8AC3E}">
        <p14:creationId xmlns:p14="http://schemas.microsoft.com/office/powerpoint/2010/main" val="3296271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2EF9A9-5BAC-BD63-B370-8B3CCEBF3E50}"/>
              </a:ext>
            </a:extLst>
          </p:cNvPr>
          <p:cNvPicPr>
            <a:picLocks noChangeAspect="1"/>
          </p:cNvPicPr>
          <p:nvPr/>
        </p:nvPicPr>
        <p:blipFill rotWithShape="1">
          <a:blip r:embed="rId2"/>
          <a:srcRect t="32006" b="29712"/>
          <a:stretch/>
        </p:blipFill>
        <p:spPr>
          <a:xfrm>
            <a:off x="9701938" y="201478"/>
            <a:ext cx="2064719" cy="790414"/>
          </a:xfrm>
          <a:prstGeom prst="rect">
            <a:avLst/>
          </a:prstGeom>
        </p:spPr>
      </p:pic>
      <p:pic>
        <p:nvPicPr>
          <p:cNvPr id="7" name="Picture 6">
            <a:extLst>
              <a:ext uri="{FF2B5EF4-FFF2-40B4-BE49-F238E27FC236}">
                <a16:creationId xmlns:a16="http://schemas.microsoft.com/office/drawing/2014/main" id="{627CE0F2-87DE-F02C-8D5B-1DBDD0F7C592}"/>
              </a:ext>
            </a:extLst>
          </p:cNvPr>
          <p:cNvPicPr>
            <a:picLocks noChangeAspect="1"/>
          </p:cNvPicPr>
          <p:nvPr/>
        </p:nvPicPr>
        <p:blipFill>
          <a:blip r:embed="rId3"/>
          <a:stretch>
            <a:fillRect/>
          </a:stretch>
        </p:blipFill>
        <p:spPr>
          <a:xfrm>
            <a:off x="425343" y="0"/>
            <a:ext cx="5588000" cy="6858000"/>
          </a:xfrm>
          <a:prstGeom prst="rect">
            <a:avLst/>
          </a:prstGeom>
          <a:ln>
            <a:solidFill>
              <a:schemeClr val="tx1"/>
            </a:solidFill>
          </a:ln>
        </p:spPr>
      </p:pic>
      <p:pic>
        <p:nvPicPr>
          <p:cNvPr id="9" name="Picture 8">
            <a:extLst>
              <a:ext uri="{FF2B5EF4-FFF2-40B4-BE49-F238E27FC236}">
                <a16:creationId xmlns:a16="http://schemas.microsoft.com/office/drawing/2014/main" id="{12DF54CD-7F10-7D93-6586-7C4E01BF3097}"/>
              </a:ext>
            </a:extLst>
          </p:cNvPr>
          <p:cNvPicPr>
            <a:picLocks noChangeAspect="1"/>
          </p:cNvPicPr>
          <p:nvPr/>
        </p:nvPicPr>
        <p:blipFill>
          <a:blip r:embed="rId4"/>
          <a:stretch>
            <a:fillRect/>
          </a:stretch>
        </p:blipFill>
        <p:spPr>
          <a:xfrm>
            <a:off x="4150209" y="1718697"/>
            <a:ext cx="7772400" cy="4768762"/>
          </a:xfrm>
          <a:prstGeom prst="rect">
            <a:avLst/>
          </a:prstGeom>
          <a:ln>
            <a:solidFill>
              <a:schemeClr val="tx1"/>
            </a:solidFill>
          </a:ln>
        </p:spPr>
      </p:pic>
    </p:spTree>
    <p:extLst>
      <p:ext uri="{BB962C8B-B14F-4D97-AF65-F5344CB8AC3E}">
        <p14:creationId xmlns:p14="http://schemas.microsoft.com/office/powerpoint/2010/main" val="176565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127C41-0604-0B6F-B3B9-1E857CA42D28}"/>
              </a:ext>
            </a:extLst>
          </p:cNvPr>
          <p:cNvPicPr>
            <a:picLocks noChangeAspect="1"/>
          </p:cNvPicPr>
          <p:nvPr/>
        </p:nvPicPr>
        <p:blipFill>
          <a:blip r:embed="rId2"/>
          <a:stretch>
            <a:fillRect/>
          </a:stretch>
        </p:blipFill>
        <p:spPr>
          <a:xfrm>
            <a:off x="235592" y="898902"/>
            <a:ext cx="9187378" cy="5556033"/>
          </a:xfrm>
          <a:prstGeom prst="rect">
            <a:avLst/>
          </a:prstGeom>
        </p:spPr>
      </p:pic>
      <p:pic>
        <p:nvPicPr>
          <p:cNvPr id="6" name="Picture 5">
            <a:extLst>
              <a:ext uri="{FF2B5EF4-FFF2-40B4-BE49-F238E27FC236}">
                <a16:creationId xmlns:a16="http://schemas.microsoft.com/office/drawing/2014/main" id="{B28F3AFB-2EAA-1AC0-1CDD-CCCD5A01B225}"/>
              </a:ext>
            </a:extLst>
          </p:cNvPr>
          <p:cNvPicPr>
            <a:picLocks noChangeAspect="1"/>
          </p:cNvPicPr>
          <p:nvPr/>
        </p:nvPicPr>
        <p:blipFill rotWithShape="1">
          <a:blip r:embed="rId3"/>
          <a:srcRect t="40694" b="41516"/>
          <a:stretch/>
        </p:blipFill>
        <p:spPr>
          <a:xfrm>
            <a:off x="9151999" y="278372"/>
            <a:ext cx="2791235" cy="496543"/>
          </a:xfrm>
          <a:prstGeom prst="rect">
            <a:avLst/>
          </a:prstGeom>
        </p:spPr>
      </p:pic>
    </p:spTree>
    <p:extLst>
      <p:ext uri="{BB962C8B-B14F-4D97-AF65-F5344CB8AC3E}">
        <p14:creationId xmlns:p14="http://schemas.microsoft.com/office/powerpoint/2010/main" val="1761724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CF69F-1F6A-BDA3-B5AB-2E5EB236CB55}"/>
              </a:ext>
            </a:extLst>
          </p:cNvPr>
          <p:cNvSpPr>
            <a:spLocks noGrp="1"/>
          </p:cNvSpPr>
          <p:nvPr>
            <p:ph type="title"/>
          </p:nvPr>
        </p:nvSpPr>
        <p:spPr/>
        <p:txBody>
          <a:bodyPr/>
          <a:lstStyle/>
          <a:p>
            <a:r>
              <a:rPr lang="en-US" dirty="0"/>
              <a:t>What does it take to keep the system running?</a:t>
            </a:r>
          </a:p>
        </p:txBody>
      </p:sp>
      <p:sp>
        <p:nvSpPr>
          <p:cNvPr id="3" name="Content Placeholder 2">
            <a:extLst>
              <a:ext uri="{FF2B5EF4-FFF2-40B4-BE49-F238E27FC236}">
                <a16:creationId xmlns:a16="http://schemas.microsoft.com/office/drawing/2014/main" id="{8C9AD042-4281-48D7-3A38-1666322E6BC7}"/>
              </a:ext>
            </a:extLst>
          </p:cNvPr>
          <p:cNvSpPr>
            <a:spLocks noGrp="1"/>
          </p:cNvSpPr>
          <p:nvPr>
            <p:ph idx="1"/>
          </p:nvPr>
        </p:nvSpPr>
        <p:spPr>
          <a:xfrm>
            <a:off x="838200" y="1825625"/>
            <a:ext cx="11064498" cy="4351338"/>
          </a:xfrm>
        </p:spPr>
        <p:txBody>
          <a:bodyPr>
            <a:normAutofit/>
          </a:bodyPr>
          <a:lstStyle/>
          <a:p>
            <a:r>
              <a:rPr lang="en-US" sz="2600" dirty="0"/>
              <a:t>2 full-time Salesforce system admins (internal)</a:t>
            </a:r>
          </a:p>
          <a:p>
            <a:r>
              <a:rPr lang="en-US" sz="2600" dirty="0"/>
              <a:t>1 part-time technical project manager (contactor)</a:t>
            </a:r>
          </a:p>
          <a:p>
            <a:r>
              <a:rPr lang="en-US" sz="2600" dirty="0"/>
              <a:t>1 full-time Commerce Cloud developer (contactor off-shore)</a:t>
            </a:r>
          </a:p>
          <a:p>
            <a:r>
              <a:rPr lang="en-US" sz="2600" dirty="0"/>
              <a:t>1 full-time Salesforce developer (contactor off-shore)</a:t>
            </a:r>
          </a:p>
          <a:p>
            <a:r>
              <a:rPr lang="en-US" sz="2600" dirty="0"/>
              <a:t>1 Part-time (20 hours/week) Marketing Cloud developer (contactor off-shore)</a:t>
            </a:r>
          </a:p>
          <a:p>
            <a:r>
              <a:rPr lang="en-US" sz="2600" dirty="0"/>
              <a:t>1 Part-time (10 hours/week) MuleSoft developer (contactor off-shore)</a:t>
            </a:r>
          </a:p>
          <a:p>
            <a:r>
              <a:rPr lang="en-US" sz="2600" dirty="0"/>
              <a:t>1 Part-time (10 hours/week) Tableau developer (contactor off-shore)</a:t>
            </a:r>
          </a:p>
          <a:p>
            <a:endParaRPr lang="en-US" sz="2600" dirty="0"/>
          </a:p>
          <a:p>
            <a:endParaRPr lang="en-US" sz="2600" dirty="0"/>
          </a:p>
        </p:txBody>
      </p:sp>
    </p:spTree>
    <p:extLst>
      <p:ext uri="{BB962C8B-B14F-4D97-AF65-F5344CB8AC3E}">
        <p14:creationId xmlns:p14="http://schemas.microsoft.com/office/powerpoint/2010/main" val="1066938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900D820-0333-047E-C20A-7F6DE9EB1B9D}"/>
              </a:ext>
            </a:extLst>
          </p:cNvPr>
          <p:cNvPicPr>
            <a:picLocks noChangeAspect="1"/>
          </p:cNvPicPr>
          <p:nvPr/>
        </p:nvPicPr>
        <p:blipFill>
          <a:blip r:embed="rId2"/>
          <a:stretch>
            <a:fillRect/>
          </a:stretch>
        </p:blipFill>
        <p:spPr>
          <a:xfrm>
            <a:off x="3925925" y="4477486"/>
            <a:ext cx="4548753" cy="2380514"/>
          </a:xfrm>
          <a:prstGeom prst="rect">
            <a:avLst/>
          </a:prstGeom>
        </p:spPr>
      </p:pic>
      <p:sp>
        <p:nvSpPr>
          <p:cNvPr id="2" name="Title 1">
            <a:extLst>
              <a:ext uri="{FF2B5EF4-FFF2-40B4-BE49-F238E27FC236}">
                <a16:creationId xmlns:a16="http://schemas.microsoft.com/office/drawing/2014/main" id="{9FC66358-041E-7BBA-CDF6-E38E547B17F4}"/>
              </a:ext>
            </a:extLst>
          </p:cNvPr>
          <p:cNvSpPr>
            <a:spLocks noGrp="1"/>
          </p:cNvSpPr>
          <p:nvPr>
            <p:ph type="title"/>
          </p:nvPr>
        </p:nvSpPr>
        <p:spPr/>
        <p:txBody>
          <a:bodyPr/>
          <a:lstStyle/>
          <a:p>
            <a:pPr algn="ctr"/>
            <a:r>
              <a:rPr lang="en-US" dirty="0"/>
              <a:t>Vendors we use</a:t>
            </a:r>
          </a:p>
        </p:txBody>
      </p:sp>
      <p:pic>
        <p:nvPicPr>
          <p:cNvPr id="5" name="Picture 4">
            <a:extLst>
              <a:ext uri="{FF2B5EF4-FFF2-40B4-BE49-F238E27FC236}">
                <a16:creationId xmlns:a16="http://schemas.microsoft.com/office/drawing/2014/main" id="{FC607C53-232D-B170-EAB2-E8AE93E376F1}"/>
              </a:ext>
            </a:extLst>
          </p:cNvPr>
          <p:cNvPicPr>
            <a:picLocks noChangeAspect="1"/>
          </p:cNvPicPr>
          <p:nvPr/>
        </p:nvPicPr>
        <p:blipFill>
          <a:blip r:embed="rId3"/>
          <a:stretch>
            <a:fillRect/>
          </a:stretch>
        </p:blipFill>
        <p:spPr>
          <a:xfrm>
            <a:off x="3556000" y="1573724"/>
            <a:ext cx="5080000" cy="1447800"/>
          </a:xfrm>
          <a:prstGeom prst="rect">
            <a:avLst/>
          </a:prstGeom>
        </p:spPr>
      </p:pic>
      <p:pic>
        <p:nvPicPr>
          <p:cNvPr id="7" name="Picture 6">
            <a:extLst>
              <a:ext uri="{FF2B5EF4-FFF2-40B4-BE49-F238E27FC236}">
                <a16:creationId xmlns:a16="http://schemas.microsoft.com/office/drawing/2014/main" id="{234FC459-9E06-C787-38D4-DE0EA2557C78}"/>
              </a:ext>
            </a:extLst>
          </p:cNvPr>
          <p:cNvPicPr>
            <a:picLocks noChangeAspect="1"/>
          </p:cNvPicPr>
          <p:nvPr/>
        </p:nvPicPr>
        <p:blipFill>
          <a:blip r:embed="rId4"/>
          <a:stretch>
            <a:fillRect/>
          </a:stretch>
        </p:blipFill>
        <p:spPr>
          <a:xfrm>
            <a:off x="3925925" y="3383609"/>
            <a:ext cx="4340150" cy="1325563"/>
          </a:xfrm>
          <a:prstGeom prst="rect">
            <a:avLst/>
          </a:prstGeom>
        </p:spPr>
      </p:pic>
    </p:spTree>
    <p:extLst>
      <p:ext uri="{BB962C8B-B14F-4D97-AF65-F5344CB8AC3E}">
        <p14:creationId xmlns:p14="http://schemas.microsoft.com/office/powerpoint/2010/main" val="2567823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D7EB4-AD10-2941-6275-BFE181B84BBC}"/>
              </a:ext>
            </a:extLst>
          </p:cNvPr>
          <p:cNvSpPr>
            <a:spLocks noGrp="1"/>
          </p:cNvSpPr>
          <p:nvPr>
            <p:ph type="title"/>
          </p:nvPr>
        </p:nvSpPr>
        <p:spPr/>
        <p:txBody>
          <a:bodyPr/>
          <a:lstStyle/>
          <a:p>
            <a:r>
              <a:rPr lang="en-US" dirty="0"/>
              <a:t>What You Should Know</a:t>
            </a:r>
          </a:p>
        </p:txBody>
      </p:sp>
      <p:sp>
        <p:nvSpPr>
          <p:cNvPr id="3" name="Content Placeholder 2">
            <a:extLst>
              <a:ext uri="{FF2B5EF4-FFF2-40B4-BE49-F238E27FC236}">
                <a16:creationId xmlns:a16="http://schemas.microsoft.com/office/drawing/2014/main" id="{A3FE2BD7-3751-223F-4FF5-5FDDD547E9C3}"/>
              </a:ext>
            </a:extLst>
          </p:cNvPr>
          <p:cNvSpPr>
            <a:spLocks noGrp="1"/>
          </p:cNvSpPr>
          <p:nvPr>
            <p:ph idx="1"/>
          </p:nvPr>
        </p:nvSpPr>
        <p:spPr/>
        <p:txBody>
          <a:bodyPr>
            <a:normAutofit fontScale="92500"/>
          </a:bodyPr>
          <a:lstStyle/>
          <a:p>
            <a:r>
              <a:rPr lang="en-US" dirty="0"/>
              <a:t>Salesforce will say “Seamless Integration Between All Products”….It’s not even close to true.</a:t>
            </a:r>
          </a:p>
          <a:p>
            <a:r>
              <a:rPr lang="en-US" dirty="0"/>
              <a:t>Search, SEO and out of the box components in Experience Cloud have limited functionality. Plan on extensive customization.</a:t>
            </a:r>
          </a:p>
          <a:p>
            <a:r>
              <a:rPr lang="en-US" dirty="0"/>
              <a:t>MuleSoft just announced a new starter package this spring which provides a very cost effective option for individual business units.</a:t>
            </a:r>
          </a:p>
          <a:p>
            <a:r>
              <a:rPr lang="en-US" dirty="0"/>
              <a:t>Post launch will require significant support and the support staff should ideally be part of the implementation process.</a:t>
            </a:r>
          </a:p>
          <a:p>
            <a:r>
              <a:rPr lang="en-US" dirty="0"/>
              <a:t>The more you customize Salesforce, the more support staff you will need.</a:t>
            </a:r>
          </a:p>
          <a:p>
            <a:r>
              <a:rPr lang="en-US" dirty="0"/>
              <a:t>If it all possible, modify your business process, not the software</a:t>
            </a:r>
          </a:p>
        </p:txBody>
      </p:sp>
    </p:spTree>
    <p:extLst>
      <p:ext uri="{BB962C8B-B14F-4D97-AF65-F5344CB8AC3E}">
        <p14:creationId xmlns:p14="http://schemas.microsoft.com/office/powerpoint/2010/main" val="135778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4D991A-6610-648A-92EA-66DB22D07734}"/>
              </a:ext>
            </a:extLst>
          </p:cNvPr>
          <p:cNvSpPr>
            <a:spLocks noGrp="1"/>
          </p:cNvSpPr>
          <p:nvPr>
            <p:ph idx="1"/>
          </p:nvPr>
        </p:nvSpPr>
        <p:spPr>
          <a:xfrm>
            <a:off x="838200" y="511444"/>
            <a:ext cx="10515600" cy="5665519"/>
          </a:xfrm>
        </p:spPr>
        <p:txBody>
          <a:bodyPr/>
          <a:lstStyle/>
          <a:p>
            <a:pPr marL="0" indent="0" algn="ctr">
              <a:buNone/>
            </a:pPr>
            <a:r>
              <a:rPr lang="en-US" sz="4400" dirty="0"/>
              <a:t>Thank You!</a:t>
            </a:r>
          </a:p>
          <a:p>
            <a:pPr marL="0" indent="0">
              <a:buNone/>
            </a:pPr>
            <a:endParaRPr lang="en-US" dirty="0"/>
          </a:p>
          <a:p>
            <a:pPr marL="0" indent="0" algn="ctr">
              <a:buNone/>
            </a:pPr>
            <a:r>
              <a:rPr lang="en-US" dirty="0"/>
              <a:t>Feel free to reach out with any questions.</a:t>
            </a:r>
          </a:p>
          <a:p>
            <a:pPr marL="0" indent="0">
              <a:buNone/>
            </a:pPr>
            <a:endParaRPr lang="en-US" dirty="0"/>
          </a:p>
          <a:p>
            <a:pPr marL="0" indent="0" algn="ctr">
              <a:buNone/>
            </a:pPr>
            <a:r>
              <a:rPr lang="en-US" dirty="0"/>
              <a:t>Jake Berry</a:t>
            </a:r>
          </a:p>
          <a:p>
            <a:pPr marL="0" indent="0" algn="ctr">
              <a:buNone/>
            </a:pPr>
            <a:r>
              <a:rPr lang="en-US" dirty="0"/>
              <a:t>Software Implementation and Integration Consultant</a:t>
            </a:r>
          </a:p>
          <a:p>
            <a:pPr marL="0" indent="0" algn="ctr">
              <a:buNone/>
            </a:pPr>
            <a:r>
              <a:rPr lang="en-US" dirty="0"/>
              <a:t>berryj@mit.edu</a:t>
            </a:r>
          </a:p>
          <a:p>
            <a:pPr marL="0" indent="0" algn="ctr">
              <a:buNone/>
            </a:pPr>
            <a:r>
              <a:rPr lang="en-US" dirty="0">
                <a:hlinkClick r:id="rId2"/>
              </a:rPr>
              <a:t>www.linkedin.com/in/jakeberry</a:t>
            </a:r>
            <a:endParaRPr lang="en-US" dirty="0"/>
          </a:p>
          <a:p>
            <a:pPr marL="0" indent="0" algn="ctr">
              <a:buNone/>
            </a:pPr>
            <a:endParaRPr lang="en-US" dirty="0"/>
          </a:p>
        </p:txBody>
      </p:sp>
    </p:spTree>
    <p:extLst>
      <p:ext uri="{BB962C8B-B14F-4D97-AF65-F5344CB8AC3E}">
        <p14:creationId xmlns:p14="http://schemas.microsoft.com/office/powerpoint/2010/main" val="1112640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50F0-D6F1-898E-66E5-E3E8E6858FDB}"/>
              </a:ext>
            </a:extLst>
          </p:cNvPr>
          <p:cNvSpPr>
            <a:spLocks noGrp="1"/>
          </p:cNvSpPr>
          <p:nvPr>
            <p:ph type="title"/>
          </p:nvPr>
        </p:nvSpPr>
        <p:spPr/>
        <p:txBody>
          <a:bodyPr/>
          <a:lstStyle/>
          <a:p>
            <a:r>
              <a:rPr lang="en-US" dirty="0"/>
              <a:t>Project Background</a:t>
            </a:r>
          </a:p>
        </p:txBody>
      </p:sp>
      <p:sp>
        <p:nvSpPr>
          <p:cNvPr id="3" name="Content Placeholder 2">
            <a:extLst>
              <a:ext uri="{FF2B5EF4-FFF2-40B4-BE49-F238E27FC236}">
                <a16:creationId xmlns:a16="http://schemas.microsoft.com/office/drawing/2014/main" id="{A4780573-2C38-3CE6-97FA-DB91AD584301}"/>
              </a:ext>
            </a:extLst>
          </p:cNvPr>
          <p:cNvSpPr>
            <a:spLocks noGrp="1"/>
          </p:cNvSpPr>
          <p:nvPr>
            <p:ph idx="1"/>
          </p:nvPr>
        </p:nvSpPr>
        <p:spPr/>
        <p:txBody>
          <a:bodyPr/>
          <a:lstStyle/>
          <a:p>
            <a:r>
              <a:rPr lang="en-US" dirty="0"/>
              <a:t>Launched January 2021</a:t>
            </a:r>
          </a:p>
          <a:p>
            <a:r>
              <a:rPr lang="en-US" dirty="0"/>
              <a:t>4 Months of Preplanning </a:t>
            </a:r>
          </a:p>
          <a:p>
            <a:r>
              <a:rPr lang="en-US" dirty="0"/>
              <a:t>4 Weeks of Discovery</a:t>
            </a:r>
          </a:p>
          <a:p>
            <a:r>
              <a:rPr lang="en-US" dirty="0"/>
              <a:t>1 Year of Development</a:t>
            </a:r>
          </a:p>
          <a:p>
            <a:pPr lvl="1"/>
            <a:r>
              <a:rPr lang="en-US" dirty="0"/>
              <a:t>Team of 10 developers and 2 project manager</a:t>
            </a:r>
          </a:p>
          <a:p>
            <a:pPr lvl="1"/>
            <a:r>
              <a:rPr lang="en-US" dirty="0"/>
              <a:t>Development was outsourced to Cloud for Good</a:t>
            </a:r>
          </a:p>
          <a:p>
            <a:r>
              <a:rPr lang="en-US" dirty="0"/>
              <a:t>1 Year of Post Launch Development</a:t>
            </a:r>
          </a:p>
          <a:p>
            <a:pPr lvl="1"/>
            <a:r>
              <a:rPr lang="en-US" dirty="0"/>
              <a:t>Team of 2 developers and 1 project manager</a:t>
            </a:r>
          </a:p>
          <a:p>
            <a:pPr lvl="1"/>
            <a:r>
              <a:rPr lang="en-US" dirty="0"/>
              <a:t>Development was outsourced to Cloud for Good</a:t>
            </a:r>
          </a:p>
          <a:p>
            <a:pPr marL="457200" lvl="1" indent="0">
              <a:buNone/>
            </a:pPr>
            <a:endParaRPr lang="en-US" dirty="0"/>
          </a:p>
          <a:p>
            <a:pPr lvl="1"/>
            <a:endParaRPr lang="en-US" dirty="0"/>
          </a:p>
        </p:txBody>
      </p:sp>
    </p:spTree>
    <p:extLst>
      <p:ext uri="{BB962C8B-B14F-4D97-AF65-F5344CB8AC3E}">
        <p14:creationId xmlns:p14="http://schemas.microsoft.com/office/powerpoint/2010/main" val="1081129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701F6D8E-9961-D9B9-879A-DFE65C75CC05}"/>
              </a:ext>
            </a:extLst>
          </p:cNvPr>
          <p:cNvPicPr>
            <a:picLocks noChangeAspect="1"/>
          </p:cNvPicPr>
          <p:nvPr/>
        </p:nvPicPr>
        <p:blipFill rotWithShape="1">
          <a:blip r:embed="rId3"/>
          <a:srcRect t="33662" b="35480"/>
          <a:stretch/>
        </p:blipFill>
        <p:spPr>
          <a:xfrm>
            <a:off x="5306523" y="6140964"/>
            <a:ext cx="1422400" cy="438920"/>
          </a:xfrm>
          <a:prstGeom prst="rect">
            <a:avLst/>
          </a:prstGeom>
        </p:spPr>
      </p:pic>
      <p:pic>
        <p:nvPicPr>
          <p:cNvPr id="7" name="Picture 6">
            <a:extLst>
              <a:ext uri="{FF2B5EF4-FFF2-40B4-BE49-F238E27FC236}">
                <a16:creationId xmlns:a16="http://schemas.microsoft.com/office/drawing/2014/main" id="{8306093B-E107-514F-B5E9-A2B2EF378AF8}"/>
              </a:ext>
            </a:extLst>
          </p:cNvPr>
          <p:cNvPicPr>
            <a:picLocks noChangeAspect="1"/>
          </p:cNvPicPr>
          <p:nvPr/>
        </p:nvPicPr>
        <p:blipFill>
          <a:blip r:embed="rId4"/>
          <a:stretch>
            <a:fillRect/>
          </a:stretch>
        </p:blipFill>
        <p:spPr>
          <a:xfrm>
            <a:off x="9690235" y="4384685"/>
            <a:ext cx="1769532" cy="995362"/>
          </a:xfrm>
          <a:prstGeom prst="rect">
            <a:avLst/>
          </a:prstGeom>
        </p:spPr>
      </p:pic>
      <p:pic>
        <p:nvPicPr>
          <p:cNvPr id="9" name="Graphic 8">
            <a:extLst>
              <a:ext uri="{FF2B5EF4-FFF2-40B4-BE49-F238E27FC236}">
                <a16:creationId xmlns:a16="http://schemas.microsoft.com/office/drawing/2014/main" id="{42DEE6A9-6C92-C34E-BE02-F654058CA4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3314" y="6212073"/>
            <a:ext cx="961709" cy="476538"/>
          </a:xfrm>
          <a:prstGeom prst="rect">
            <a:avLst/>
          </a:prstGeom>
        </p:spPr>
      </p:pic>
      <p:pic>
        <p:nvPicPr>
          <p:cNvPr id="17" name="Picture 16">
            <a:extLst>
              <a:ext uri="{FF2B5EF4-FFF2-40B4-BE49-F238E27FC236}">
                <a16:creationId xmlns:a16="http://schemas.microsoft.com/office/drawing/2014/main" id="{99290CE3-B049-4141-8C33-21B48D421260}"/>
              </a:ext>
            </a:extLst>
          </p:cNvPr>
          <p:cNvPicPr>
            <a:picLocks noChangeAspect="1"/>
          </p:cNvPicPr>
          <p:nvPr/>
        </p:nvPicPr>
        <p:blipFill>
          <a:blip r:embed="rId7"/>
          <a:stretch>
            <a:fillRect/>
          </a:stretch>
        </p:blipFill>
        <p:spPr>
          <a:xfrm>
            <a:off x="9476251" y="2633617"/>
            <a:ext cx="1999743" cy="419138"/>
          </a:xfrm>
          <a:prstGeom prst="rect">
            <a:avLst/>
          </a:prstGeom>
        </p:spPr>
      </p:pic>
      <p:pic>
        <p:nvPicPr>
          <p:cNvPr id="19" name="Picture 18">
            <a:extLst>
              <a:ext uri="{FF2B5EF4-FFF2-40B4-BE49-F238E27FC236}">
                <a16:creationId xmlns:a16="http://schemas.microsoft.com/office/drawing/2014/main" id="{6E693E3F-71E5-5F40-B72A-550C78FA7F6D}"/>
              </a:ext>
            </a:extLst>
          </p:cNvPr>
          <p:cNvPicPr>
            <a:picLocks noChangeAspect="1"/>
          </p:cNvPicPr>
          <p:nvPr/>
        </p:nvPicPr>
        <p:blipFill>
          <a:blip r:embed="rId8"/>
          <a:stretch>
            <a:fillRect/>
          </a:stretch>
        </p:blipFill>
        <p:spPr>
          <a:xfrm>
            <a:off x="7240906" y="2302258"/>
            <a:ext cx="967087" cy="386835"/>
          </a:xfrm>
          <a:prstGeom prst="rect">
            <a:avLst/>
          </a:prstGeom>
        </p:spPr>
      </p:pic>
      <p:pic>
        <p:nvPicPr>
          <p:cNvPr id="23" name="Picture 22">
            <a:extLst>
              <a:ext uri="{FF2B5EF4-FFF2-40B4-BE49-F238E27FC236}">
                <a16:creationId xmlns:a16="http://schemas.microsoft.com/office/drawing/2014/main" id="{7A31D6BC-E367-5645-B2B9-24BAD7756C1E}"/>
              </a:ext>
            </a:extLst>
          </p:cNvPr>
          <p:cNvPicPr>
            <a:picLocks noChangeAspect="1"/>
          </p:cNvPicPr>
          <p:nvPr/>
        </p:nvPicPr>
        <p:blipFill>
          <a:blip r:embed="rId9"/>
          <a:stretch>
            <a:fillRect/>
          </a:stretch>
        </p:blipFill>
        <p:spPr>
          <a:xfrm>
            <a:off x="411982" y="4336600"/>
            <a:ext cx="1260272" cy="838200"/>
          </a:xfrm>
          <a:prstGeom prst="rect">
            <a:avLst/>
          </a:prstGeom>
        </p:spPr>
      </p:pic>
      <p:pic>
        <p:nvPicPr>
          <p:cNvPr id="25" name="Picture 24">
            <a:extLst>
              <a:ext uri="{FF2B5EF4-FFF2-40B4-BE49-F238E27FC236}">
                <a16:creationId xmlns:a16="http://schemas.microsoft.com/office/drawing/2014/main" id="{C0E4F2AD-EE43-8644-BE28-F08C4BAF3620}"/>
              </a:ext>
            </a:extLst>
          </p:cNvPr>
          <p:cNvPicPr>
            <a:picLocks noChangeAspect="1"/>
          </p:cNvPicPr>
          <p:nvPr/>
        </p:nvPicPr>
        <p:blipFill>
          <a:blip r:embed="rId10"/>
          <a:stretch>
            <a:fillRect/>
          </a:stretch>
        </p:blipFill>
        <p:spPr>
          <a:xfrm>
            <a:off x="37970" y="3970010"/>
            <a:ext cx="1840361" cy="336767"/>
          </a:xfrm>
          <a:prstGeom prst="rect">
            <a:avLst/>
          </a:prstGeom>
        </p:spPr>
      </p:pic>
      <p:pic>
        <p:nvPicPr>
          <p:cNvPr id="27" name="Picture 26">
            <a:extLst>
              <a:ext uri="{FF2B5EF4-FFF2-40B4-BE49-F238E27FC236}">
                <a16:creationId xmlns:a16="http://schemas.microsoft.com/office/drawing/2014/main" id="{2C7AC576-A832-454D-BE9C-3437DFB2BED4}"/>
              </a:ext>
            </a:extLst>
          </p:cNvPr>
          <p:cNvPicPr>
            <a:picLocks noChangeAspect="1"/>
          </p:cNvPicPr>
          <p:nvPr/>
        </p:nvPicPr>
        <p:blipFill>
          <a:blip r:embed="rId11"/>
          <a:stretch>
            <a:fillRect/>
          </a:stretch>
        </p:blipFill>
        <p:spPr>
          <a:xfrm>
            <a:off x="131153" y="2951105"/>
            <a:ext cx="1670051" cy="874609"/>
          </a:xfrm>
          <a:prstGeom prst="rect">
            <a:avLst/>
          </a:prstGeom>
        </p:spPr>
      </p:pic>
      <p:pic>
        <p:nvPicPr>
          <p:cNvPr id="29" name="Picture 28">
            <a:extLst>
              <a:ext uri="{FF2B5EF4-FFF2-40B4-BE49-F238E27FC236}">
                <a16:creationId xmlns:a16="http://schemas.microsoft.com/office/drawing/2014/main" id="{5CFF5BB8-67AC-234B-97A8-D54EF6369B46}"/>
              </a:ext>
            </a:extLst>
          </p:cNvPr>
          <p:cNvPicPr>
            <a:picLocks noChangeAspect="1"/>
          </p:cNvPicPr>
          <p:nvPr/>
        </p:nvPicPr>
        <p:blipFill>
          <a:blip r:embed="rId12"/>
          <a:stretch>
            <a:fillRect/>
          </a:stretch>
        </p:blipFill>
        <p:spPr>
          <a:xfrm>
            <a:off x="352064" y="2470546"/>
            <a:ext cx="1797050" cy="646938"/>
          </a:xfrm>
          <a:prstGeom prst="rect">
            <a:avLst/>
          </a:prstGeom>
        </p:spPr>
      </p:pic>
      <p:pic>
        <p:nvPicPr>
          <p:cNvPr id="32" name="Picture 31">
            <a:extLst>
              <a:ext uri="{FF2B5EF4-FFF2-40B4-BE49-F238E27FC236}">
                <a16:creationId xmlns:a16="http://schemas.microsoft.com/office/drawing/2014/main" id="{F1AC70C6-2951-6346-91E5-90E8DAB663BC}"/>
              </a:ext>
            </a:extLst>
          </p:cNvPr>
          <p:cNvPicPr>
            <a:picLocks noChangeAspect="1"/>
          </p:cNvPicPr>
          <p:nvPr/>
        </p:nvPicPr>
        <p:blipFill rotWithShape="1">
          <a:blip r:embed="rId13"/>
          <a:srcRect t="22170" b="30453"/>
          <a:stretch/>
        </p:blipFill>
        <p:spPr>
          <a:xfrm>
            <a:off x="9690235" y="3997524"/>
            <a:ext cx="1795007" cy="482614"/>
          </a:xfrm>
          <a:prstGeom prst="rect">
            <a:avLst/>
          </a:prstGeom>
        </p:spPr>
      </p:pic>
      <p:pic>
        <p:nvPicPr>
          <p:cNvPr id="34" name="Picture 33">
            <a:extLst>
              <a:ext uri="{FF2B5EF4-FFF2-40B4-BE49-F238E27FC236}">
                <a16:creationId xmlns:a16="http://schemas.microsoft.com/office/drawing/2014/main" id="{BD9F83AC-0D99-7947-A1E8-8CFF04A6CE8F}"/>
              </a:ext>
            </a:extLst>
          </p:cNvPr>
          <p:cNvPicPr>
            <a:picLocks noChangeAspect="1"/>
          </p:cNvPicPr>
          <p:nvPr/>
        </p:nvPicPr>
        <p:blipFill>
          <a:blip r:embed="rId14"/>
          <a:stretch>
            <a:fillRect/>
          </a:stretch>
        </p:blipFill>
        <p:spPr>
          <a:xfrm>
            <a:off x="1942988" y="6044546"/>
            <a:ext cx="746179" cy="746179"/>
          </a:xfrm>
          <a:prstGeom prst="rect">
            <a:avLst/>
          </a:prstGeom>
        </p:spPr>
      </p:pic>
      <p:pic>
        <p:nvPicPr>
          <p:cNvPr id="5" name="Picture 4">
            <a:extLst>
              <a:ext uri="{FF2B5EF4-FFF2-40B4-BE49-F238E27FC236}">
                <a16:creationId xmlns:a16="http://schemas.microsoft.com/office/drawing/2014/main" id="{01E457F8-A23D-824E-8C50-A9428561489F}"/>
              </a:ext>
            </a:extLst>
          </p:cNvPr>
          <p:cNvPicPr>
            <a:picLocks noChangeAspect="1"/>
          </p:cNvPicPr>
          <p:nvPr/>
        </p:nvPicPr>
        <p:blipFill>
          <a:blip r:embed="rId15"/>
          <a:stretch>
            <a:fillRect/>
          </a:stretch>
        </p:blipFill>
        <p:spPr>
          <a:xfrm>
            <a:off x="4916643" y="2721710"/>
            <a:ext cx="2771775" cy="1847850"/>
          </a:xfrm>
          <a:prstGeom prst="rect">
            <a:avLst/>
          </a:prstGeom>
        </p:spPr>
      </p:pic>
      <p:sp>
        <p:nvSpPr>
          <p:cNvPr id="79" name="TextBox 78">
            <a:extLst>
              <a:ext uri="{FF2B5EF4-FFF2-40B4-BE49-F238E27FC236}">
                <a16:creationId xmlns:a16="http://schemas.microsoft.com/office/drawing/2014/main" id="{75E63F9D-BB07-1043-AACE-76B09F6155BA}"/>
              </a:ext>
            </a:extLst>
          </p:cNvPr>
          <p:cNvSpPr txBox="1"/>
          <p:nvPr/>
        </p:nvSpPr>
        <p:spPr>
          <a:xfrm>
            <a:off x="8991715" y="39601"/>
            <a:ext cx="3187989" cy="369332"/>
          </a:xfrm>
          <a:prstGeom prst="rect">
            <a:avLst/>
          </a:prstGeom>
          <a:noFill/>
        </p:spPr>
        <p:txBody>
          <a:bodyPr wrap="none" rtlCol="0">
            <a:spAutoFit/>
          </a:bodyPr>
          <a:lstStyle/>
          <a:p>
            <a:r>
              <a:rPr lang="en-US" dirty="0"/>
              <a:t>Integrated Salesforce Ecosystem</a:t>
            </a:r>
          </a:p>
        </p:txBody>
      </p:sp>
      <p:pic>
        <p:nvPicPr>
          <p:cNvPr id="3" name="Picture 2">
            <a:extLst>
              <a:ext uri="{FF2B5EF4-FFF2-40B4-BE49-F238E27FC236}">
                <a16:creationId xmlns:a16="http://schemas.microsoft.com/office/drawing/2014/main" id="{1D0D0DC9-90BE-8443-A252-CCFCE2133EA5}"/>
              </a:ext>
            </a:extLst>
          </p:cNvPr>
          <p:cNvPicPr>
            <a:picLocks noChangeAspect="1"/>
          </p:cNvPicPr>
          <p:nvPr/>
        </p:nvPicPr>
        <p:blipFill>
          <a:blip r:embed="rId16"/>
          <a:stretch>
            <a:fillRect/>
          </a:stretch>
        </p:blipFill>
        <p:spPr>
          <a:xfrm>
            <a:off x="2521132" y="5441987"/>
            <a:ext cx="2260519" cy="411003"/>
          </a:xfrm>
          <a:prstGeom prst="rect">
            <a:avLst/>
          </a:prstGeom>
        </p:spPr>
      </p:pic>
      <p:pic>
        <p:nvPicPr>
          <p:cNvPr id="4" name="Picture 3">
            <a:extLst>
              <a:ext uri="{FF2B5EF4-FFF2-40B4-BE49-F238E27FC236}">
                <a16:creationId xmlns:a16="http://schemas.microsoft.com/office/drawing/2014/main" id="{5E20E79A-C7A4-9440-8ECE-C2AFEEEA614C}"/>
              </a:ext>
            </a:extLst>
          </p:cNvPr>
          <p:cNvPicPr>
            <a:picLocks noChangeAspect="1"/>
          </p:cNvPicPr>
          <p:nvPr/>
        </p:nvPicPr>
        <p:blipFill>
          <a:blip r:embed="rId17"/>
          <a:stretch>
            <a:fillRect/>
          </a:stretch>
        </p:blipFill>
        <p:spPr>
          <a:xfrm>
            <a:off x="2373837" y="3756931"/>
            <a:ext cx="1826535" cy="1217690"/>
          </a:xfrm>
          <a:prstGeom prst="rect">
            <a:avLst/>
          </a:prstGeom>
        </p:spPr>
      </p:pic>
      <p:cxnSp>
        <p:nvCxnSpPr>
          <p:cNvPr id="24" name="Straight Arrow Connector 23">
            <a:extLst>
              <a:ext uri="{FF2B5EF4-FFF2-40B4-BE49-F238E27FC236}">
                <a16:creationId xmlns:a16="http://schemas.microsoft.com/office/drawing/2014/main" id="{CD479397-A693-E54C-A442-9CF57FD72847}"/>
              </a:ext>
            </a:extLst>
          </p:cNvPr>
          <p:cNvCxnSpPr>
            <a:cxnSpLocks/>
            <a:stCxn id="4" idx="3"/>
          </p:cNvCxnSpPr>
          <p:nvPr/>
        </p:nvCxnSpPr>
        <p:spPr>
          <a:xfrm flipV="1">
            <a:off x="4200372" y="3865317"/>
            <a:ext cx="1172640" cy="5004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8252887-3ED4-CF49-92F5-84EF538BC942}"/>
              </a:ext>
            </a:extLst>
          </p:cNvPr>
          <p:cNvCxnSpPr/>
          <p:nvPr/>
        </p:nvCxnSpPr>
        <p:spPr>
          <a:xfrm>
            <a:off x="2045796" y="3417751"/>
            <a:ext cx="572109" cy="6388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41863DC0-2BD3-A24C-A136-FE9C11B8838D}"/>
              </a:ext>
            </a:extLst>
          </p:cNvPr>
          <p:cNvCxnSpPr>
            <a:cxnSpLocks/>
          </p:cNvCxnSpPr>
          <p:nvPr/>
        </p:nvCxnSpPr>
        <p:spPr>
          <a:xfrm>
            <a:off x="1953425" y="4247431"/>
            <a:ext cx="568371" cy="1183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2941263-A7E5-5240-88C6-5E1AB85B331E}"/>
              </a:ext>
            </a:extLst>
          </p:cNvPr>
          <p:cNvCxnSpPr>
            <a:cxnSpLocks/>
            <a:stCxn id="23" idx="3"/>
          </p:cNvCxnSpPr>
          <p:nvPr/>
        </p:nvCxnSpPr>
        <p:spPr>
          <a:xfrm flipV="1">
            <a:off x="1672254" y="4558636"/>
            <a:ext cx="849542" cy="197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8720ADB5-4D55-2447-A517-375941D3C7A3}"/>
              </a:ext>
            </a:extLst>
          </p:cNvPr>
          <p:cNvCxnSpPr>
            <a:cxnSpLocks/>
          </p:cNvCxnSpPr>
          <p:nvPr/>
        </p:nvCxnSpPr>
        <p:spPr>
          <a:xfrm>
            <a:off x="3078251" y="4657168"/>
            <a:ext cx="211578" cy="705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73B2A521-A22A-BD4E-9924-1E429C1A12ED}"/>
              </a:ext>
            </a:extLst>
          </p:cNvPr>
          <p:cNvCxnSpPr>
            <a:cxnSpLocks/>
          </p:cNvCxnSpPr>
          <p:nvPr/>
        </p:nvCxnSpPr>
        <p:spPr>
          <a:xfrm flipV="1">
            <a:off x="1559458" y="4650780"/>
            <a:ext cx="1083059" cy="78201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66" name="Picture 65">
            <a:extLst>
              <a:ext uri="{FF2B5EF4-FFF2-40B4-BE49-F238E27FC236}">
                <a16:creationId xmlns:a16="http://schemas.microsoft.com/office/drawing/2014/main" id="{29098785-035B-714F-9067-E59FD8C0DD4D}"/>
              </a:ext>
            </a:extLst>
          </p:cNvPr>
          <p:cNvPicPr>
            <a:picLocks noChangeAspect="1"/>
          </p:cNvPicPr>
          <p:nvPr/>
        </p:nvPicPr>
        <p:blipFill>
          <a:blip r:embed="rId18"/>
          <a:stretch>
            <a:fillRect/>
          </a:stretch>
        </p:blipFill>
        <p:spPr>
          <a:xfrm>
            <a:off x="9460552" y="1003048"/>
            <a:ext cx="1640191" cy="963612"/>
          </a:xfrm>
          <a:prstGeom prst="rect">
            <a:avLst/>
          </a:prstGeom>
        </p:spPr>
      </p:pic>
      <p:cxnSp>
        <p:nvCxnSpPr>
          <p:cNvPr id="70" name="Straight Arrow Connector 69">
            <a:extLst>
              <a:ext uri="{FF2B5EF4-FFF2-40B4-BE49-F238E27FC236}">
                <a16:creationId xmlns:a16="http://schemas.microsoft.com/office/drawing/2014/main" id="{E0A324ED-C5CC-2C46-8214-C4BA46815E9A}"/>
              </a:ext>
            </a:extLst>
          </p:cNvPr>
          <p:cNvCxnSpPr>
            <a:cxnSpLocks/>
          </p:cNvCxnSpPr>
          <p:nvPr/>
        </p:nvCxnSpPr>
        <p:spPr>
          <a:xfrm flipV="1">
            <a:off x="6966925" y="2717339"/>
            <a:ext cx="478127" cy="44654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8839AB68-0E6F-8348-9E85-1CD77B0DDAAB}"/>
              </a:ext>
            </a:extLst>
          </p:cNvPr>
          <p:cNvCxnSpPr>
            <a:cxnSpLocks/>
          </p:cNvCxnSpPr>
          <p:nvPr/>
        </p:nvCxnSpPr>
        <p:spPr>
          <a:xfrm>
            <a:off x="4870728" y="1608436"/>
            <a:ext cx="944031" cy="144860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4CAF44DD-B561-C84F-BC11-11014E5DEF23}"/>
              </a:ext>
            </a:extLst>
          </p:cNvPr>
          <p:cNvCxnSpPr>
            <a:cxnSpLocks/>
          </p:cNvCxnSpPr>
          <p:nvPr/>
        </p:nvCxnSpPr>
        <p:spPr>
          <a:xfrm flipH="1" flipV="1">
            <a:off x="6986582" y="4114629"/>
            <a:ext cx="1510003" cy="20142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A4F76466-9CC0-774E-AD94-24ABC501FCF4}"/>
              </a:ext>
            </a:extLst>
          </p:cNvPr>
          <p:cNvCxnSpPr>
            <a:cxnSpLocks/>
          </p:cNvCxnSpPr>
          <p:nvPr/>
        </p:nvCxnSpPr>
        <p:spPr>
          <a:xfrm>
            <a:off x="7312110" y="3959993"/>
            <a:ext cx="1855375" cy="18507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8D94FA9E-D009-614E-8729-FCFF90F3E3DA}"/>
              </a:ext>
            </a:extLst>
          </p:cNvPr>
          <p:cNvCxnSpPr>
            <a:cxnSpLocks/>
            <a:stCxn id="32" idx="1"/>
          </p:cNvCxnSpPr>
          <p:nvPr/>
        </p:nvCxnSpPr>
        <p:spPr>
          <a:xfrm flipH="1" flipV="1">
            <a:off x="7583479" y="3429000"/>
            <a:ext cx="2106756" cy="809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55BE0092-8076-DF4D-9754-8E7E6EA45469}"/>
              </a:ext>
            </a:extLst>
          </p:cNvPr>
          <p:cNvCxnSpPr>
            <a:cxnSpLocks/>
          </p:cNvCxnSpPr>
          <p:nvPr/>
        </p:nvCxnSpPr>
        <p:spPr>
          <a:xfrm flipH="1" flipV="1">
            <a:off x="2107055" y="2941498"/>
            <a:ext cx="698054" cy="108389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96" name="Picture 95">
            <a:extLst>
              <a:ext uri="{FF2B5EF4-FFF2-40B4-BE49-F238E27FC236}">
                <a16:creationId xmlns:a16="http://schemas.microsoft.com/office/drawing/2014/main" id="{4812C7D5-A3F7-6B48-A253-AE0CDDD1DFBF}"/>
              </a:ext>
            </a:extLst>
          </p:cNvPr>
          <p:cNvPicPr>
            <a:picLocks noChangeAspect="1"/>
          </p:cNvPicPr>
          <p:nvPr/>
        </p:nvPicPr>
        <p:blipFill>
          <a:blip r:embed="rId19"/>
          <a:stretch>
            <a:fillRect/>
          </a:stretch>
        </p:blipFill>
        <p:spPr>
          <a:xfrm>
            <a:off x="224860" y="160907"/>
            <a:ext cx="3467100" cy="457200"/>
          </a:xfrm>
          <a:prstGeom prst="rect">
            <a:avLst/>
          </a:prstGeom>
        </p:spPr>
      </p:pic>
      <p:pic>
        <p:nvPicPr>
          <p:cNvPr id="6" name="Picture 5">
            <a:extLst>
              <a:ext uri="{FF2B5EF4-FFF2-40B4-BE49-F238E27FC236}">
                <a16:creationId xmlns:a16="http://schemas.microsoft.com/office/drawing/2014/main" id="{D7729D0A-220A-D34F-BDCF-7D4C7C13046F}"/>
              </a:ext>
            </a:extLst>
          </p:cNvPr>
          <p:cNvPicPr>
            <a:picLocks noChangeAspect="1"/>
          </p:cNvPicPr>
          <p:nvPr/>
        </p:nvPicPr>
        <p:blipFill>
          <a:blip r:embed="rId20"/>
          <a:stretch>
            <a:fillRect/>
          </a:stretch>
        </p:blipFill>
        <p:spPr>
          <a:xfrm>
            <a:off x="8167123" y="6140964"/>
            <a:ext cx="1351110" cy="522545"/>
          </a:xfrm>
          <a:prstGeom prst="rect">
            <a:avLst/>
          </a:prstGeom>
        </p:spPr>
      </p:pic>
      <p:cxnSp>
        <p:nvCxnSpPr>
          <p:cNvPr id="39" name="Straight Arrow Connector 38">
            <a:extLst>
              <a:ext uri="{FF2B5EF4-FFF2-40B4-BE49-F238E27FC236}">
                <a16:creationId xmlns:a16="http://schemas.microsoft.com/office/drawing/2014/main" id="{1192BA97-4F5C-EA44-9B08-6FCC2058ABD6}"/>
              </a:ext>
            </a:extLst>
          </p:cNvPr>
          <p:cNvCxnSpPr>
            <a:cxnSpLocks/>
          </p:cNvCxnSpPr>
          <p:nvPr/>
        </p:nvCxnSpPr>
        <p:spPr>
          <a:xfrm flipH="1" flipV="1">
            <a:off x="6677945" y="4232976"/>
            <a:ext cx="502994" cy="182854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F8CFCC14-36DA-894B-8302-69C6FF096154}"/>
              </a:ext>
            </a:extLst>
          </p:cNvPr>
          <p:cNvPicPr>
            <a:picLocks noChangeAspect="1"/>
          </p:cNvPicPr>
          <p:nvPr/>
        </p:nvPicPr>
        <p:blipFill>
          <a:blip r:embed="rId21"/>
          <a:stretch>
            <a:fillRect/>
          </a:stretch>
        </p:blipFill>
        <p:spPr>
          <a:xfrm>
            <a:off x="9711652" y="3396593"/>
            <a:ext cx="1748116" cy="291353"/>
          </a:xfrm>
          <a:prstGeom prst="rect">
            <a:avLst/>
          </a:prstGeom>
        </p:spPr>
      </p:pic>
      <p:cxnSp>
        <p:nvCxnSpPr>
          <p:cNvPr id="49" name="Straight Arrow Connector 48">
            <a:extLst>
              <a:ext uri="{FF2B5EF4-FFF2-40B4-BE49-F238E27FC236}">
                <a16:creationId xmlns:a16="http://schemas.microsoft.com/office/drawing/2014/main" id="{BC7DB2D2-D9AC-E848-A5DD-912EBBDE45E9}"/>
              </a:ext>
            </a:extLst>
          </p:cNvPr>
          <p:cNvCxnSpPr>
            <a:cxnSpLocks/>
          </p:cNvCxnSpPr>
          <p:nvPr/>
        </p:nvCxnSpPr>
        <p:spPr>
          <a:xfrm>
            <a:off x="7665802" y="3356050"/>
            <a:ext cx="1892582" cy="1520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E74B847A-EFB0-3948-B847-D49E2CA742D0}"/>
              </a:ext>
            </a:extLst>
          </p:cNvPr>
          <p:cNvPicPr>
            <a:picLocks noChangeAspect="1"/>
          </p:cNvPicPr>
          <p:nvPr/>
        </p:nvPicPr>
        <p:blipFill>
          <a:blip r:embed="rId22"/>
          <a:stretch>
            <a:fillRect/>
          </a:stretch>
        </p:blipFill>
        <p:spPr>
          <a:xfrm>
            <a:off x="6660209" y="6142585"/>
            <a:ext cx="1439964" cy="507763"/>
          </a:xfrm>
          <a:prstGeom prst="rect">
            <a:avLst/>
          </a:prstGeom>
        </p:spPr>
      </p:pic>
      <p:pic>
        <p:nvPicPr>
          <p:cNvPr id="41" name="Picture 40">
            <a:extLst>
              <a:ext uri="{FF2B5EF4-FFF2-40B4-BE49-F238E27FC236}">
                <a16:creationId xmlns:a16="http://schemas.microsoft.com/office/drawing/2014/main" id="{8C2CE609-65CD-D043-87D2-D6D4F7279E18}"/>
              </a:ext>
            </a:extLst>
          </p:cNvPr>
          <p:cNvPicPr>
            <a:picLocks noChangeAspect="1"/>
          </p:cNvPicPr>
          <p:nvPr/>
        </p:nvPicPr>
        <p:blipFill rotWithShape="1">
          <a:blip r:embed="rId23"/>
          <a:srcRect t="40694" b="41516"/>
          <a:stretch/>
        </p:blipFill>
        <p:spPr>
          <a:xfrm>
            <a:off x="9595169" y="5284325"/>
            <a:ext cx="2084594" cy="370836"/>
          </a:xfrm>
          <a:prstGeom prst="rect">
            <a:avLst/>
          </a:prstGeom>
        </p:spPr>
      </p:pic>
      <p:pic>
        <p:nvPicPr>
          <p:cNvPr id="46" name="Picture 45">
            <a:extLst>
              <a:ext uri="{FF2B5EF4-FFF2-40B4-BE49-F238E27FC236}">
                <a16:creationId xmlns:a16="http://schemas.microsoft.com/office/drawing/2014/main" id="{657BECB4-9FF8-CF4B-B1CB-9AE6EFFB200D}"/>
              </a:ext>
            </a:extLst>
          </p:cNvPr>
          <p:cNvPicPr>
            <a:picLocks noChangeAspect="1"/>
          </p:cNvPicPr>
          <p:nvPr/>
        </p:nvPicPr>
        <p:blipFill rotWithShape="1">
          <a:blip r:embed="rId24"/>
          <a:srcRect l="7584" t="22804" r="7308" b="24729"/>
          <a:stretch/>
        </p:blipFill>
        <p:spPr>
          <a:xfrm>
            <a:off x="9281725" y="5684194"/>
            <a:ext cx="1477002" cy="475764"/>
          </a:xfrm>
          <a:prstGeom prst="rect">
            <a:avLst/>
          </a:prstGeom>
        </p:spPr>
      </p:pic>
      <p:cxnSp>
        <p:nvCxnSpPr>
          <p:cNvPr id="83" name="Straight Arrow Connector 82">
            <a:extLst>
              <a:ext uri="{FF2B5EF4-FFF2-40B4-BE49-F238E27FC236}">
                <a16:creationId xmlns:a16="http://schemas.microsoft.com/office/drawing/2014/main" id="{77F0E3CB-0440-654C-9D48-B92929226E8A}"/>
              </a:ext>
            </a:extLst>
          </p:cNvPr>
          <p:cNvCxnSpPr>
            <a:cxnSpLocks/>
            <a:endCxn id="17" idx="1"/>
          </p:cNvCxnSpPr>
          <p:nvPr/>
        </p:nvCxnSpPr>
        <p:spPr>
          <a:xfrm flipV="1">
            <a:off x="7521572" y="2843186"/>
            <a:ext cx="1954679" cy="442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a:extLst>
              <a:ext uri="{FF2B5EF4-FFF2-40B4-BE49-F238E27FC236}">
                <a16:creationId xmlns:a16="http://schemas.microsoft.com/office/drawing/2014/main" id="{86D3B402-EE5C-6D49-967C-F24621B0CD88}"/>
              </a:ext>
            </a:extLst>
          </p:cNvPr>
          <p:cNvCxnSpPr>
            <a:cxnSpLocks/>
          </p:cNvCxnSpPr>
          <p:nvPr/>
        </p:nvCxnSpPr>
        <p:spPr>
          <a:xfrm rot="16200000" flipH="1">
            <a:off x="1463733" y="5966100"/>
            <a:ext cx="424834" cy="60895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32307D8A-7716-F44E-944E-E76094546BA1}"/>
              </a:ext>
            </a:extLst>
          </p:cNvPr>
          <p:cNvPicPr>
            <a:picLocks noChangeAspect="1"/>
          </p:cNvPicPr>
          <p:nvPr/>
        </p:nvPicPr>
        <p:blipFill>
          <a:blip r:embed="rId25"/>
          <a:stretch>
            <a:fillRect/>
          </a:stretch>
        </p:blipFill>
        <p:spPr>
          <a:xfrm>
            <a:off x="1032864" y="5454475"/>
            <a:ext cx="523193" cy="603684"/>
          </a:xfrm>
          <a:prstGeom prst="rect">
            <a:avLst/>
          </a:prstGeom>
        </p:spPr>
      </p:pic>
      <p:cxnSp>
        <p:nvCxnSpPr>
          <p:cNvPr id="78" name="Straight Arrow Connector 77">
            <a:extLst>
              <a:ext uri="{FF2B5EF4-FFF2-40B4-BE49-F238E27FC236}">
                <a16:creationId xmlns:a16="http://schemas.microsoft.com/office/drawing/2014/main" id="{4F414E36-3446-0949-AF0D-EE55A9361F97}"/>
              </a:ext>
            </a:extLst>
          </p:cNvPr>
          <p:cNvCxnSpPr>
            <a:cxnSpLocks/>
          </p:cNvCxnSpPr>
          <p:nvPr/>
        </p:nvCxnSpPr>
        <p:spPr>
          <a:xfrm flipV="1">
            <a:off x="7445052" y="1841619"/>
            <a:ext cx="2131578" cy="134467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E9FBFEA-BB94-09CC-939D-DB2D73F7F903}"/>
              </a:ext>
            </a:extLst>
          </p:cNvPr>
          <p:cNvCxnSpPr>
            <a:cxnSpLocks/>
          </p:cNvCxnSpPr>
          <p:nvPr/>
        </p:nvCxnSpPr>
        <p:spPr>
          <a:xfrm flipH="1">
            <a:off x="6090841" y="1484854"/>
            <a:ext cx="5159" cy="154096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A48D9E3E-AA84-364B-AC27-A38BA6B0551B}"/>
              </a:ext>
            </a:extLst>
          </p:cNvPr>
          <p:cNvCxnSpPr>
            <a:cxnSpLocks/>
          </p:cNvCxnSpPr>
          <p:nvPr/>
        </p:nvCxnSpPr>
        <p:spPr>
          <a:xfrm>
            <a:off x="7445052" y="3789014"/>
            <a:ext cx="2076546" cy="15733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8F82EDB7-B8A7-7C87-930A-D4D952CF1BA8}"/>
              </a:ext>
            </a:extLst>
          </p:cNvPr>
          <p:cNvGrpSpPr/>
          <p:nvPr/>
        </p:nvGrpSpPr>
        <p:grpSpPr>
          <a:xfrm>
            <a:off x="3765827" y="401168"/>
            <a:ext cx="5122197" cy="1474787"/>
            <a:chOff x="3427999" y="632177"/>
            <a:chExt cx="5122197" cy="1474787"/>
          </a:xfrm>
        </p:grpSpPr>
        <p:pic>
          <p:nvPicPr>
            <p:cNvPr id="15" name="Picture 14">
              <a:extLst>
                <a:ext uri="{FF2B5EF4-FFF2-40B4-BE49-F238E27FC236}">
                  <a16:creationId xmlns:a16="http://schemas.microsoft.com/office/drawing/2014/main" id="{68C7EB43-6CC9-4E4F-B2D8-1509D009D31A}"/>
                </a:ext>
              </a:extLst>
            </p:cNvPr>
            <p:cNvPicPr>
              <a:picLocks noChangeAspect="1"/>
            </p:cNvPicPr>
            <p:nvPr/>
          </p:nvPicPr>
          <p:blipFill>
            <a:blip r:embed="rId26"/>
            <a:stretch>
              <a:fillRect/>
            </a:stretch>
          </p:blipFill>
          <p:spPr>
            <a:xfrm>
              <a:off x="7062242" y="632177"/>
              <a:ext cx="1474787" cy="1474787"/>
            </a:xfrm>
            <a:prstGeom prst="rect">
              <a:avLst/>
            </a:prstGeom>
          </p:spPr>
        </p:pic>
        <p:pic>
          <p:nvPicPr>
            <p:cNvPr id="42" name="Picture 41">
              <a:extLst>
                <a:ext uri="{FF2B5EF4-FFF2-40B4-BE49-F238E27FC236}">
                  <a16:creationId xmlns:a16="http://schemas.microsoft.com/office/drawing/2014/main" id="{BEB95774-CEA2-484F-BA4F-F00655B65AC6}"/>
                </a:ext>
              </a:extLst>
            </p:cNvPr>
            <p:cNvPicPr>
              <a:picLocks noChangeAspect="1"/>
            </p:cNvPicPr>
            <p:nvPr/>
          </p:nvPicPr>
          <p:blipFill>
            <a:blip r:embed="rId27"/>
            <a:stretch>
              <a:fillRect/>
            </a:stretch>
          </p:blipFill>
          <p:spPr>
            <a:xfrm>
              <a:off x="3449154" y="885596"/>
              <a:ext cx="1308919" cy="1000179"/>
            </a:xfrm>
            <a:prstGeom prst="rect">
              <a:avLst/>
            </a:prstGeom>
          </p:spPr>
        </p:pic>
        <p:pic>
          <p:nvPicPr>
            <p:cNvPr id="16" name="Picture 15">
              <a:extLst>
                <a:ext uri="{FF2B5EF4-FFF2-40B4-BE49-F238E27FC236}">
                  <a16:creationId xmlns:a16="http://schemas.microsoft.com/office/drawing/2014/main" id="{BE485611-DEDF-AA4F-B2D2-A3EFD2A6C942}"/>
                </a:ext>
              </a:extLst>
            </p:cNvPr>
            <p:cNvPicPr>
              <a:picLocks noChangeAspect="1"/>
            </p:cNvPicPr>
            <p:nvPr/>
          </p:nvPicPr>
          <p:blipFill>
            <a:blip r:embed="rId28"/>
            <a:stretch>
              <a:fillRect/>
            </a:stretch>
          </p:blipFill>
          <p:spPr>
            <a:xfrm>
              <a:off x="4914951" y="1003048"/>
              <a:ext cx="2184326" cy="594137"/>
            </a:xfrm>
            <a:prstGeom prst="rect">
              <a:avLst/>
            </a:prstGeom>
          </p:spPr>
        </p:pic>
        <p:sp>
          <p:nvSpPr>
            <p:cNvPr id="2" name="Rectangle 1">
              <a:extLst>
                <a:ext uri="{FF2B5EF4-FFF2-40B4-BE49-F238E27FC236}">
                  <a16:creationId xmlns:a16="http://schemas.microsoft.com/office/drawing/2014/main" id="{BE85B75D-1A0B-48CC-A8B2-2F15076C6F20}"/>
                </a:ext>
              </a:extLst>
            </p:cNvPr>
            <p:cNvSpPr/>
            <p:nvPr/>
          </p:nvSpPr>
          <p:spPr>
            <a:xfrm>
              <a:off x="3427999" y="672450"/>
              <a:ext cx="5122197" cy="141105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Straight Arrow Connector 80">
              <a:extLst>
                <a:ext uri="{FF2B5EF4-FFF2-40B4-BE49-F238E27FC236}">
                  <a16:creationId xmlns:a16="http://schemas.microsoft.com/office/drawing/2014/main" id="{43032B52-89C1-5FA5-4E05-44422BE0B81F}"/>
                </a:ext>
              </a:extLst>
            </p:cNvPr>
            <p:cNvCxnSpPr>
              <a:cxnSpLocks/>
              <a:endCxn id="16" idx="1"/>
            </p:cNvCxnSpPr>
            <p:nvPr/>
          </p:nvCxnSpPr>
          <p:spPr>
            <a:xfrm>
              <a:off x="4642492" y="1300116"/>
              <a:ext cx="272459"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BD035D2E-3FE8-5AC8-D196-709475E9DD20}"/>
                </a:ext>
              </a:extLst>
            </p:cNvPr>
            <p:cNvSpPr txBox="1"/>
            <p:nvPr/>
          </p:nvSpPr>
          <p:spPr>
            <a:xfrm>
              <a:off x="5370497" y="699641"/>
              <a:ext cx="2238433" cy="369332"/>
            </a:xfrm>
            <a:prstGeom prst="rect">
              <a:avLst/>
            </a:prstGeom>
            <a:noFill/>
          </p:spPr>
          <p:txBody>
            <a:bodyPr wrap="none" rtlCol="0">
              <a:spAutoFit/>
            </a:bodyPr>
            <a:lstStyle/>
            <a:p>
              <a:r>
                <a:rPr lang="en-US" dirty="0"/>
                <a:t>Website CMS Systems</a:t>
              </a:r>
            </a:p>
          </p:txBody>
        </p:sp>
      </p:grpSp>
      <p:sp>
        <p:nvSpPr>
          <p:cNvPr id="90" name="Rectangle 89">
            <a:extLst>
              <a:ext uri="{FF2B5EF4-FFF2-40B4-BE49-F238E27FC236}">
                <a16:creationId xmlns:a16="http://schemas.microsoft.com/office/drawing/2014/main" id="{88FBFBA6-41EE-4D37-56E9-1DAFC2E474AA}"/>
              </a:ext>
            </a:extLst>
          </p:cNvPr>
          <p:cNvSpPr/>
          <p:nvPr/>
        </p:nvSpPr>
        <p:spPr>
          <a:xfrm>
            <a:off x="37811" y="2106964"/>
            <a:ext cx="5122197" cy="4751036"/>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Arrow Connector 81">
            <a:extLst>
              <a:ext uri="{FF2B5EF4-FFF2-40B4-BE49-F238E27FC236}">
                <a16:creationId xmlns:a16="http://schemas.microsoft.com/office/drawing/2014/main" id="{77770614-EEFA-E040-B009-79ACF72A1C91}"/>
              </a:ext>
            </a:extLst>
          </p:cNvPr>
          <p:cNvCxnSpPr>
            <a:cxnSpLocks/>
          </p:cNvCxnSpPr>
          <p:nvPr/>
        </p:nvCxnSpPr>
        <p:spPr>
          <a:xfrm flipV="1">
            <a:off x="6665225" y="1608436"/>
            <a:ext cx="834996" cy="149241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958B0F15-EF42-8278-179F-5FAD273DD877}"/>
              </a:ext>
            </a:extLst>
          </p:cNvPr>
          <p:cNvCxnSpPr>
            <a:cxnSpLocks/>
          </p:cNvCxnSpPr>
          <p:nvPr/>
        </p:nvCxnSpPr>
        <p:spPr>
          <a:xfrm flipV="1">
            <a:off x="7686571" y="1608436"/>
            <a:ext cx="0" cy="65510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AF939792-2ED9-8059-7154-0911A96151B0}"/>
              </a:ext>
            </a:extLst>
          </p:cNvPr>
          <p:cNvCxnSpPr>
            <a:cxnSpLocks/>
          </p:cNvCxnSpPr>
          <p:nvPr/>
        </p:nvCxnSpPr>
        <p:spPr>
          <a:xfrm>
            <a:off x="8585398" y="1260339"/>
            <a:ext cx="1299632" cy="7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4EEBB0F4-4527-56C5-B7B6-5E87934CDCB2}"/>
              </a:ext>
            </a:extLst>
          </p:cNvPr>
          <p:cNvSpPr txBox="1"/>
          <p:nvPr/>
        </p:nvSpPr>
        <p:spPr>
          <a:xfrm>
            <a:off x="2182541" y="2170558"/>
            <a:ext cx="583814" cy="369332"/>
          </a:xfrm>
          <a:prstGeom prst="rect">
            <a:avLst/>
          </a:prstGeom>
          <a:noFill/>
        </p:spPr>
        <p:txBody>
          <a:bodyPr wrap="none" rtlCol="0">
            <a:spAutoFit/>
          </a:bodyPr>
          <a:lstStyle/>
          <a:p>
            <a:r>
              <a:rPr lang="en-US" dirty="0"/>
              <a:t>APIs</a:t>
            </a:r>
          </a:p>
        </p:txBody>
      </p:sp>
      <p:cxnSp>
        <p:nvCxnSpPr>
          <p:cNvPr id="115" name="Straight Connector 114">
            <a:extLst>
              <a:ext uri="{FF2B5EF4-FFF2-40B4-BE49-F238E27FC236}">
                <a16:creationId xmlns:a16="http://schemas.microsoft.com/office/drawing/2014/main" id="{51861896-CEB2-9D5A-A13F-11ACB8922BD3}"/>
              </a:ext>
            </a:extLst>
          </p:cNvPr>
          <p:cNvCxnSpPr/>
          <p:nvPr/>
        </p:nvCxnSpPr>
        <p:spPr>
          <a:xfrm>
            <a:off x="9184570" y="2255337"/>
            <a:ext cx="268623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0A109C0C-70FC-D3A6-A399-0570D46AB742}"/>
              </a:ext>
            </a:extLst>
          </p:cNvPr>
          <p:cNvCxnSpPr>
            <a:cxnSpLocks/>
          </p:cNvCxnSpPr>
          <p:nvPr/>
        </p:nvCxnSpPr>
        <p:spPr>
          <a:xfrm>
            <a:off x="9184570" y="2240389"/>
            <a:ext cx="0" cy="321777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F524FEE3-D450-68A8-745C-5C7F79883EAE}"/>
              </a:ext>
            </a:extLst>
          </p:cNvPr>
          <p:cNvCxnSpPr>
            <a:cxnSpLocks/>
          </p:cNvCxnSpPr>
          <p:nvPr/>
        </p:nvCxnSpPr>
        <p:spPr>
          <a:xfrm flipH="1">
            <a:off x="5306032" y="5458168"/>
            <a:ext cx="389011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AA3DA6F9-D35E-C406-F587-32D539675467}"/>
              </a:ext>
            </a:extLst>
          </p:cNvPr>
          <p:cNvCxnSpPr>
            <a:cxnSpLocks/>
          </p:cNvCxnSpPr>
          <p:nvPr/>
        </p:nvCxnSpPr>
        <p:spPr>
          <a:xfrm>
            <a:off x="11855430" y="2240389"/>
            <a:ext cx="15374" cy="44409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3F78F56-C007-D3F2-AB0D-31BDFF89C68C}"/>
              </a:ext>
            </a:extLst>
          </p:cNvPr>
          <p:cNvCxnSpPr>
            <a:cxnSpLocks/>
          </p:cNvCxnSpPr>
          <p:nvPr/>
        </p:nvCxnSpPr>
        <p:spPr>
          <a:xfrm>
            <a:off x="5306032" y="6663509"/>
            <a:ext cx="657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6EB950F0-BE83-ED2A-037C-FCB00D620998}"/>
              </a:ext>
            </a:extLst>
          </p:cNvPr>
          <p:cNvCxnSpPr>
            <a:cxnSpLocks/>
          </p:cNvCxnSpPr>
          <p:nvPr/>
        </p:nvCxnSpPr>
        <p:spPr>
          <a:xfrm>
            <a:off x="5289746" y="5448806"/>
            <a:ext cx="7791" cy="120534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62FED1F4-036C-8958-202B-E722AB0F3301}"/>
              </a:ext>
            </a:extLst>
          </p:cNvPr>
          <p:cNvSpPr txBox="1"/>
          <p:nvPr/>
        </p:nvSpPr>
        <p:spPr>
          <a:xfrm>
            <a:off x="9661656" y="2243686"/>
            <a:ext cx="1716688" cy="369332"/>
          </a:xfrm>
          <a:prstGeom prst="rect">
            <a:avLst/>
          </a:prstGeom>
          <a:noFill/>
        </p:spPr>
        <p:txBody>
          <a:bodyPr wrap="none" rtlCol="0">
            <a:spAutoFit/>
          </a:bodyPr>
          <a:lstStyle/>
          <a:p>
            <a:r>
              <a:rPr lang="en-US" dirty="0"/>
              <a:t>Connected Apps</a:t>
            </a:r>
          </a:p>
        </p:txBody>
      </p:sp>
      <p:cxnSp>
        <p:nvCxnSpPr>
          <p:cNvPr id="132" name="Straight Arrow Connector 131">
            <a:extLst>
              <a:ext uri="{FF2B5EF4-FFF2-40B4-BE49-F238E27FC236}">
                <a16:creationId xmlns:a16="http://schemas.microsoft.com/office/drawing/2014/main" id="{C60254A3-B409-6A94-DBCF-47284DA55C36}"/>
              </a:ext>
            </a:extLst>
          </p:cNvPr>
          <p:cNvCxnSpPr>
            <a:cxnSpLocks/>
          </p:cNvCxnSpPr>
          <p:nvPr/>
        </p:nvCxnSpPr>
        <p:spPr>
          <a:xfrm flipH="1" flipV="1">
            <a:off x="6067179" y="4151141"/>
            <a:ext cx="43779" cy="17875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Elbow Connector 7">
            <a:extLst>
              <a:ext uri="{FF2B5EF4-FFF2-40B4-BE49-F238E27FC236}">
                <a16:creationId xmlns:a16="http://schemas.microsoft.com/office/drawing/2014/main" id="{9C7BB4FB-3755-91AB-4F41-3FE02FC5F969}"/>
              </a:ext>
            </a:extLst>
          </p:cNvPr>
          <p:cNvCxnSpPr>
            <a:cxnSpLocks/>
            <a:endCxn id="9" idx="3"/>
          </p:cNvCxnSpPr>
          <p:nvPr/>
        </p:nvCxnSpPr>
        <p:spPr>
          <a:xfrm rot="5400000">
            <a:off x="1051125" y="6129794"/>
            <a:ext cx="384446" cy="25665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A51DF39-4744-431E-8299-E562013B76DF}"/>
              </a:ext>
            </a:extLst>
          </p:cNvPr>
          <p:cNvCxnSpPr>
            <a:cxnSpLocks/>
            <a:endCxn id="7" idx="1"/>
          </p:cNvCxnSpPr>
          <p:nvPr/>
        </p:nvCxnSpPr>
        <p:spPr>
          <a:xfrm>
            <a:off x="7517555" y="3639835"/>
            <a:ext cx="2172680" cy="124253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372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512BA0-E57D-EC27-1C8A-F81EAF25C559}"/>
              </a:ext>
            </a:extLst>
          </p:cNvPr>
          <p:cNvPicPr>
            <a:picLocks noChangeAspect="1"/>
          </p:cNvPicPr>
          <p:nvPr/>
        </p:nvPicPr>
        <p:blipFill>
          <a:blip r:embed="rId3"/>
          <a:stretch>
            <a:fillRect/>
          </a:stretch>
        </p:blipFill>
        <p:spPr>
          <a:xfrm>
            <a:off x="5810621" y="902940"/>
            <a:ext cx="5744885" cy="5824330"/>
          </a:xfrm>
          <a:prstGeom prst="rect">
            <a:avLst/>
          </a:prstGeom>
          <a:ln>
            <a:solidFill>
              <a:schemeClr val="tx1"/>
            </a:solidFill>
          </a:ln>
        </p:spPr>
      </p:pic>
      <p:pic>
        <p:nvPicPr>
          <p:cNvPr id="5" name="Picture 4">
            <a:extLst>
              <a:ext uri="{FF2B5EF4-FFF2-40B4-BE49-F238E27FC236}">
                <a16:creationId xmlns:a16="http://schemas.microsoft.com/office/drawing/2014/main" id="{603AB26D-FF32-D6AB-AF34-76898662E687}"/>
              </a:ext>
            </a:extLst>
          </p:cNvPr>
          <p:cNvPicPr>
            <a:picLocks noChangeAspect="1"/>
          </p:cNvPicPr>
          <p:nvPr/>
        </p:nvPicPr>
        <p:blipFill rotWithShape="1">
          <a:blip r:embed="rId4"/>
          <a:srcRect b="48426"/>
          <a:stretch/>
        </p:blipFill>
        <p:spPr>
          <a:xfrm>
            <a:off x="636494" y="902940"/>
            <a:ext cx="4558748" cy="5824330"/>
          </a:xfrm>
          <a:prstGeom prst="rect">
            <a:avLst/>
          </a:prstGeom>
          <a:ln>
            <a:solidFill>
              <a:schemeClr val="tx1"/>
            </a:solidFill>
          </a:ln>
        </p:spPr>
      </p:pic>
      <p:pic>
        <p:nvPicPr>
          <p:cNvPr id="2" name="Picture 1">
            <a:extLst>
              <a:ext uri="{FF2B5EF4-FFF2-40B4-BE49-F238E27FC236}">
                <a16:creationId xmlns:a16="http://schemas.microsoft.com/office/drawing/2014/main" id="{EB8011DB-A221-67A9-037B-FBE618085625}"/>
              </a:ext>
            </a:extLst>
          </p:cNvPr>
          <p:cNvPicPr>
            <a:picLocks noChangeAspect="1"/>
          </p:cNvPicPr>
          <p:nvPr/>
        </p:nvPicPr>
        <p:blipFill>
          <a:blip r:embed="rId5"/>
          <a:stretch>
            <a:fillRect/>
          </a:stretch>
        </p:blipFill>
        <p:spPr>
          <a:xfrm>
            <a:off x="1823705" y="130730"/>
            <a:ext cx="2184326" cy="594137"/>
          </a:xfrm>
          <a:prstGeom prst="rect">
            <a:avLst/>
          </a:prstGeom>
        </p:spPr>
      </p:pic>
      <p:pic>
        <p:nvPicPr>
          <p:cNvPr id="4" name="Picture 3">
            <a:extLst>
              <a:ext uri="{FF2B5EF4-FFF2-40B4-BE49-F238E27FC236}">
                <a16:creationId xmlns:a16="http://schemas.microsoft.com/office/drawing/2014/main" id="{437802CE-4281-D2E1-A549-5E4BC81F034A}"/>
              </a:ext>
            </a:extLst>
          </p:cNvPr>
          <p:cNvPicPr>
            <a:picLocks noChangeAspect="1"/>
          </p:cNvPicPr>
          <p:nvPr/>
        </p:nvPicPr>
        <p:blipFill rotWithShape="1">
          <a:blip r:embed="rId6"/>
          <a:srcRect t="23892" b="23991"/>
          <a:stretch/>
        </p:blipFill>
        <p:spPr>
          <a:xfrm>
            <a:off x="7824140" y="53008"/>
            <a:ext cx="1474787" cy="768626"/>
          </a:xfrm>
          <a:prstGeom prst="rect">
            <a:avLst/>
          </a:prstGeom>
        </p:spPr>
      </p:pic>
    </p:spTree>
    <p:extLst>
      <p:ext uri="{BB962C8B-B14F-4D97-AF65-F5344CB8AC3E}">
        <p14:creationId xmlns:p14="http://schemas.microsoft.com/office/powerpoint/2010/main" val="850685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336AE2-E346-C2C0-7989-3C6280C42D45}"/>
              </a:ext>
            </a:extLst>
          </p:cNvPr>
          <p:cNvPicPr>
            <a:picLocks noChangeAspect="1"/>
          </p:cNvPicPr>
          <p:nvPr/>
        </p:nvPicPr>
        <p:blipFill>
          <a:blip r:embed="rId2"/>
          <a:stretch>
            <a:fillRect/>
          </a:stretch>
        </p:blipFill>
        <p:spPr>
          <a:xfrm>
            <a:off x="9582251" y="178289"/>
            <a:ext cx="2184326" cy="594137"/>
          </a:xfrm>
          <a:prstGeom prst="rect">
            <a:avLst/>
          </a:prstGeom>
        </p:spPr>
      </p:pic>
      <p:pic>
        <p:nvPicPr>
          <p:cNvPr id="4" name="Picture 3">
            <a:extLst>
              <a:ext uri="{FF2B5EF4-FFF2-40B4-BE49-F238E27FC236}">
                <a16:creationId xmlns:a16="http://schemas.microsoft.com/office/drawing/2014/main" id="{5F6EF5B6-02CB-10B7-72BC-320D199A923C}"/>
              </a:ext>
            </a:extLst>
          </p:cNvPr>
          <p:cNvPicPr>
            <a:picLocks noChangeAspect="1"/>
          </p:cNvPicPr>
          <p:nvPr/>
        </p:nvPicPr>
        <p:blipFill>
          <a:blip r:embed="rId3"/>
          <a:stretch>
            <a:fillRect/>
          </a:stretch>
        </p:blipFill>
        <p:spPr>
          <a:xfrm>
            <a:off x="140165" y="82894"/>
            <a:ext cx="7772400" cy="6354740"/>
          </a:xfrm>
          <a:prstGeom prst="rect">
            <a:avLst/>
          </a:prstGeom>
          <a:ln>
            <a:solidFill>
              <a:schemeClr val="tx1"/>
            </a:solidFill>
          </a:ln>
        </p:spPr>
      </p:pic>
      <p:pic>
        <p:nvPicPr>
          <p:cNvPr id="6" name="Picture 5">
            <a:extLst>
              <a:ext uri="{FF2B5EF4-FFF2-40B4-BE49-F238E27FC236}">
                <a16:creationId xmlns:a16="http://schemas.microsoft.com/office/drawing/2014/main" id="{9F824077-BCD4-BE94-1FD7-BAC89A5DC11C}"/>
              </a:ext>
            </a:extLst>
          </p:cNvPr>
          <p:cNvPicPr>
            <a:picLocks noChangeAspect="1"/>
          </p:cNvPicPr>
          <p:nvPr/>
        </p:nvPicPr>
        <p:blipFill>
          <a:blip r:embed="rId4"/>
          <a:stretch>
            <a:fillRect/>
          </a:stretch>
        </p:blipFill>
        <p:spPr>
          <a:xfrm>
            <a:off x="1276273" y="812159"/>
            <a:ext cx="7772400" cy="5782207"/>
          </a:xfrm>
          <a:prstGeom prst="rect">
            <a:avLst/>
          </a:prstGeom>
          <a:ln>
            <a:solidFill>
              <a:schemeClr val="tx1"/>
            </a:solidFill>
          </a:ln>
        </p:spPr>
      </p:pic>
      <p:pic>
        <p:nvPicPr>
          <p:cNvPr id="8" name="Picture 7">
            <a:extLst>
              <a:ext uri="{FF2B5EF4-FFF2-40B4-BE49-F238E27FC236}">
                <a16:creationId xmlns:a16="http://schemas.microsoft.com/office/drawing/2014/main" id="{677D0B2C-4877-3ED1-08D7-27661B6BDC15}"/>
              </a:ext>
            </a:extLst>
          </p:cNvPr>
          <p:cNvPicPr>
            <a:picLocks noChangeAspect="1"/>
          </p:cNvPicPr>
          <p:nvPr/>
        </p:nvPicPr>
        <p:blipFill>
          <a:blip r:embed="rId5"/>
          <a:stretch>
            <a:fillRect/>
          </a:stretch>
        </p:blipFill>
        <p:spPr>
          <a:xfrm>
            <a:off x="2777854" y="939415"/>
            <a:ext cx="7772400" cy="5858178"/>
          </a:xfrm>
          <a:prstGeom prst="rect">
            <a:avLst/>
          </a:prstGeom>
          <a:ln>
            <a:solidFill>
              <a:schemeClr val="tx1"/>
            </a:solidFill>
          </a:ln>
        </p:spPr>
      </p:pic>
      <p:pic>
        <p:nvPicPr>
          <p:cNvPr id="13" name="Picture 12">
            <a:extLst>
              <a:ext uri="{FF2B5EF4-FFF2-40B4-BE49-F238E27FC236}">
                <a16:creationId xmlns:a16="http://schemas.microsoft.com/office/drawing/2014/main" id="{203DBBB3-107B-FAEE-326E-4C809C90F582}"/>
              </a:ext>
            </a:extLst>
          </p:cNvPr>
          <p:cNvPicPr>
            <a:picLocks noChangeAspect="1"/>
          </p:cNvPicPr>
          <p:nvPr/>
        </p:nvPicPr>
        <p:blipFill>
          <a:blip r:embed="rId6"/>
          <a:stretch>
            <a:fillRect/>
          </a:stretch>
        </p:blipFill>
        <p:spPr>
          <a:xfrm>
            <a:off x="4236328" y="1016905"/>
            <a:ext cx="7772399" cy="5921033"/>
          </a:xfrm>
          <a:prstGeom prst="rect">
            <a:avLst/>
          </a:prstGeom>
          <a:ln>
            <a:solidFill>
              <a:schemeClr val="tx1"/>
            </a:solidFill>
          </a:ln>
        </p:spPr>
      </p:pic>
    </p:spTree>
    <p:extLst>
      <p:ext uri="{BB962C8B-B14F-4D97-AF65-F5344CB8AC3E}">
        <p14:creationId xmlns:p14="http://schemas.microsoft.com/office/powerpoint/2010/main" val="340747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41D64B-7E4E-0A48-9E4F-03E9057725E4}"/>
              </a:ext>
            </a:extLst>
          </p:cNvPr>
          <p:cNvPicPr>
            <a:picLocks noChangeAspect="1"/>
          </p:cNvPicPr>
          <p:nvPr/>
        </p:nvPicPr>
        <p:blipFill>
          <a:blip r:embed="rId3"/>
          <a:stretch>
            <a:fillRect/>
          </a:stretch>
        </p:blipFill>
        <p:spPr>
          <a:xfrm>
            <a:off x="224939" y="142749"/>
            <a:ext cx="4940731" cy="4473723"/>
          </a:xfrm>
          <a:prstGeom prst="rect">
            <a:avLst/>
          </a:prstGeom>
          <a:ln>
            <a:solidFill>
              <a:schemeClr val="tx1"/>
            </a:solidFill>
          </a:ln>
        </p:spPr>
      </p:pic>
      <p:pic>
        <p:nvPicPr>
          <p:cNvPr id="6" name="Picture 5">
            <a:extLst>
              <a:ext uri="{FF2B5EF4-FFF2-40B4-BE49-F238E27FC236}">
                <a16:creationId xmlns:a16="http://schemas.microsoft.com/office/drawing/2014/main" id="{F3B5E328-09E6-B945-A926-3039959C9318}"/>
              </a:ext>
            </a:extLst>
          </p:cNvPr>
          <p:cNvPicPr>
            <a:picLocks noChangeAspect="1"/>
          </p:cNvPicPr>
          <p:nvPr/>
        </p:nvPicPr>
        <p:blipFill>
          <a:blip r:embed="rId4"/>
          <a:stretch>
            <a:fillRect/>
          </a:stretch>
        </p:blipFill>
        <p:spPr>
          <a:xfrm>
            <a:off x="3659342" y="1273323"/>
            <a:ext cx="4511783" cy="4550636"/>
          </a:xfrm>
          <a:prstGeom prst="rect">
            <a:avLst/>
          </a:prstGeom>
          <a:ln>
            <a:solidFill>
              <a:schemeClr val="tx1"/>
            </a:solidFill>
          </a:ln>
        </p:spPr>
      </p:pic>
      <p:pic>
        <p:nvPicPr>
          <p:cNvPr id="11" name="Picture 10">
            <a:extLst>
              <a:ext uri="{FF2B5EF4-FFF2-40B4-BE49-F238E27FC236}">
                <a16:creationId xmlns:a16="http://schemas.microsoft.com/office/drawing/2014/main" id="{EFA69DF6-F9BC-0B42-8271-79BB638492C8}"/>
              </a:ext>
            </a:extLst>
          </p:cNvPr>
          <p:cNvPicPr>
            <a:picLocks noChangeAspect="1"/>
          </p:cNvPicPr>
          <p:nvPr/>
        </p:nvPicPr>
        <p:blipFill>
          <a:blip r:embed="rId5"/>
          <a:stretch>
            <a:fillRect/>
          </a:stretch>
        </p:blipFill>
        <p:spPr>
          <a:xfrm>
            <a:off x="7486117" y="2513204"/>
            <a:ext cx="3824618" cy="4344796"/>
          </a:xfrm>
          <a:prstGeom prst="rect">
            <a:avLst/>
          </a:prstGeom>
          <a:ln>
            <a:solidFill>
              <a:schemeClr val="tx1"/>
            </a:solidFill>
          </a:ln>
        </p:spPr>
      </p:pic>
      <p:pic>
        <p:nvPicPr>
          <p:cNvPr id="2" name="Picture 1">
            <a:extLst>
              <a:ext uri="{FF2B5EF4-FFF2-40B4-BE49-F238E27FC236}">
                <a16:creationId xmlns:a16="http://schemas.microsoft.com/office/drawing/2014/main" id="{AAC6D776-7B45-E5EE-48C0-B6BC8119817A}"/>
              </a:ext>
            </a:extLst>
          </p:cNvPr>
          <p:cNvPicPr>
            <a:picLocks noChangeAspect="1"/>
          </p:cNvPicPr>
          <p:nvPr/>
        </p:nvPicPr>
        <p:blipFill>
          <a:blip r:embed="rId6"/>
          <a:stretch>
            <a:fillRect/>
          </a:stretch>
        </p:blipFill>
        <p:spPr>
          <a:xfrm>
            <a:off x="9606856" y="218353"/>
            <a:ext cx="2184326" cy="594137"/>
          </a:xfrm>
          <a:prstGeom prst="rect">
            <a:avLst/>
          </a:prstGeom>
        </p:spPr>
      </p:pic>
    </p:spTree>
    <p:extLst>
      <p:ext uri="{BB962C8B-B14F-4D97-AF65-F5344CB8AC3E}">
        <p14:creationId xmlns:p14="http://schemas.microsoft.com/office/powerpoint/2010/main" val="261170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21E1CA9-07DD-DE88-9097-09092E71B98E}"/>
              </a:ext>
            </a:extLst>
          </p:cNvPr>
          <p:cNvPicPr>
            <a:picLocks noChangeAspect="1"/>
          </p:cNvPicPr>
          <p:nvPr/>
        </p:nvPicPr>
        <p:blipFill>
          <a:blip r:embed="rId2"/>
          <a:stretch>
            <a:fillRect/>
          </a:stretch>
        </p:blipFill>
        <p:spPr>
          <a:xfrm>
            <a:off x="9901783" y="69507"/>
            <a:ext cx="2184326" cy="594137"/>
          </a:xfrm>
          <a:prstGeom prst="rect">
            <a:avLst/>
          </a:prstGeom>
        </p:spPr>
      </p:pic>
      <p:pic>
        <p:nvPicPr>
          <p:cNvPr id="9" name="Picture 8">
            <a:extLst>
              <a:ext uri="{FF2B5EF4-FFF2-40B4-BE49-F238E27FC236}">
                <a16:creationId xmlns:a16="http://schemas.microsoft.com/office/drawing/2014/main" id="{D92154AE-F59E-EDD1-0584-9069BF58923E}"/>
              </a:ext>
            </a:extLst>
          </p:cNvPr>
          <p:cNvPicPr>
            <a:picLocks noChangeAspect="1"/>
          </p:cNvPicPr>
          <p:nvPr/>
        </p:nvPicPr>
        <p:blipFill>
          <a:blip r:embed="rId3"/>
          <a:stretch>
            <a:fillRect/>
          </a:stretch>
        </p:blipFill>
        <p:spPr>
          <a:xfrm>
            <a:off x="266179" y="118481"/>
            <a:ext cx="7772400" cy="6482001"/>
          </a:xfrm>
          <a:prstGeom prst="rect">
            <a:avLst/>
          </a:prstGeom>
          <a:ln>
            <a:solidFill>
              <a:schemeClr val="tx1"/>
            </a:solidFill>
          </a:ln>
        </p:spPr>
      </p:pic>
      <p:pic>
        <p:nvPicPr>
          <p:cNvPr id="7" name="Picture 6">
            <a:extLst>
              <a:ext uri="{FF2B5EF4-FFF2-40B4-BE49-F238E27FC236}">
                <a16:creationId xmlns:a16="http://schemas.microsoft.com/office/drawing/2014/main" id="{9C0FC004-4B52-7075-7270-4313408C5BB4}"/>
              </a:ext>
            </a:extLst>
          </p:cNvPr>
          <p:cNvPicPr>
            <a:picLocks noChangeAspect="1"/>
          </p:cNvPicPr>
          <p:nvPr/>
        </p:nvPicPr>
        <p:blipFill>
          <a:blip r:embed="rId4"/>
          <a:stretch>
            <a:fillRect/>
          </a:stretch>
        </p:blipFill>
        <p:spPr>
          <a:xfrm>
            <a:off x="2129383" y="366576"/>
            <a:ext cx="7348350" cy="6352389"/>
          </a:xfrm>
          <a:prstGeom prst="rect">
            <a:avLst/>
          </a:prstGeom>
          <a:ln>
            <a:solidFill>
              <a:schemeClr val="tx1"/>
            </a:solidFill>
          </a:ln>
        </p:spPr>
      </p:pic>
      <p:pic>
        <p:nvPicPr>
          <p:cNvPr id="11" name="Picture 10">
            <a:extLst>
              <a:ext uri="{FF2B5EF4-FFF2-40B4-BE49-F238E27FC236}">
                <a16:creationId xmlns:a16="http://schemas.microsoft.com/office/drawing/2014/main" id="{1584BFD8-440A-60EB-ED8E-ACFCD26C7798}"/>
              </a:ext>
            </a:extLst>
          </p:cNvPr>
          <p:cNvPicPr>
            <a:picLocks noChangeAspect="1"/>
          </p:cNvPicPr>
          <p:nvPr/>
        </p:nvPicPr>
        <p:blipFill>
          <a:blip r:embed="rId5"/>
          <a:stretch>
            <a:fillRect/>
          </a:stretch>
        </p:blipFill>
        <p:spPr>
          <a:xfrm>
            <a:off x="4885289" y="624091"/>
            <a:ext cx="6521464" cy="6352389"/>
          </a:xfrm>
          <a:prstGeom prst="rect">
            <a:avLst/>
          </a:prstGeom>
          <a:ln>
            <a:solidFill>
              <a:schemeClr val="tx1"/>
            </a:solidFill>
          </a:ln>
        </p:spPr>
      </p:pic>
    </p:spTree>
    <p:extLst>
      <p:ext uri="{BB962C8B-B14F-4D97-AF65-F5344CB8AC3E}">
        <p14:creationId xmlns:p14="http://schemas.microsoft.com/office/powerpoint/2010/main" val="171731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D63B4C5-D7DE-9AEA-DA4D-41BB22F3DA93}"/>
              </a:ext>
            </a:extLst>
          </p:cNvPr>
          <p:cNvPicPr>
            <a:picLocks noChangeAspect="1"/>
          </p:cNvPicPr>
          <p:nvPr/>
        </p:nvPicPr>
        <p:blipFill>
          <a:blip r:embed="rId2"/>
          <a:stretch>
            <a:fillRect/>
          </a:stretch>
        </p:blipFill>
        <p:spPr>
          <a:xfrm>
            <a:off x="165750" y="160283"/>
            <a:ext cx="7772400" cy="4523232"/>
          </a:xfrm>
          <a:prstGeom prst="rect">
            <a:avLst/>
          </a:prstGeom>
          <a:ln>
            <a:solidFill>
              <a:schemeClr val="tx1"/>
            </a:solidFill>
          </a:ln>
        </p:spPr>
      </p:pic>
      <p:pic>
        <p:nvPicPr>
          <p:cNvPr id="5" name="Picture 4">
            <a:extLst>
              <a:ext uri="{FF2B5EF4-FFF2-40B4-BE49-F238E27FC236}">
                <a16:creationId xmlns:a16="http://schemas.microsoft.com/office/drawing/2014/main" id="{F6E5A5B6-9B54-CDA4-19DC-1B6EA0792835}"/>
              </a:ext>
            </a:extLst>
          </p:cNvPr>
          <p:cNvPicPr>
            <a:picLocks noChangeAspect="1"/>
          </p:cNvPicPr>
          <p:nvPr/>
        </p:nvPicPr>
        <p:blipFill>
          <a:blip r:embed="rId3"/>
          <a:stretch>
            <a:fillRect/>
          </a:stretch>
        </p:blipFill>
        <p:spPr>
          <a:xfrm>
            <a:off x="925778" y="990680"/>
            <a:ext cx="8549744" cy="4190919"/>
          </a:xfrm>
          <a:prstGeom prst="rect">
            <a:avLst/>
          </a:prstGeom>
          <a:ln>
            <a:solidFill>
              <a:schemeClr val="tx1"/>
            </a:solidFill>
          </a:ln>
        </p:spPr>
      </p:pic>
      <p:pic>
        <p:nvPicPr>
          <p:cNvPr id="3" name="Picture 2">
            <a:extLst>
              <a:ext uri="{FF2B5EF4-FFF2-40B4-BE49-F238E27FC236}">
                <a16:creationId xmlns:a16="http://schemas.microsoft.com/office/drawing/2014/main" id="{BECD61A7-9840-F661-A4A6-F610F3C293EA}"/>
              </a:ext>
            </a:extLst>
          </p:cNvPr>
          <p:cNvPicPr>
            <a:picLocks noChangeAspect="1"/>
          </p:cNvPicPr>
          <p:nvPr/>
        </p:nvPicPr>
        <p:blipFill>
          <a:blip r:embed="rId4"/>
          <a:stretch>
            <a:fillRect/>
          </a:stretch>
        </p:blipFill>
        <p:spPr>
          <a:xfrm>
            <a:off x="2939400" y="1210917"/>
            <a:ext cx="6852300" cy="5647083"/>
          </a:xfrm>
          <a:prstGeom prst="rect">
            <a:avLst/>
          </a:prstGeom>
          <a:ln>
            <a:solidFill>
              <a:schemeClr val="tx1"/>
            </a:solidFill>
          </a:ln>
        </p:spPr>
      </p:pic>
      <p:pic>
        <p:nvPicPr>
          <p:cNvPr id="6" name="Picture 5">
            <a:extLst>
              <a:ext uri="{FF2B5EF4-FFF2-40B4-BE49-F238E27FC236}">
                <a16:creationId xmlns:a16="http://schemas.microsoft.com/office/drawing/2014/main" id="{7485DDA2-582E-419B-A1B1-34A47970DAEA}"/>
              </a:ext>
            </a:extLst>
          </p:cNvPr>
          <p:cNvPicPr>
            <a:picLocks noChangeAspect="1"/>
          </p:cNvPicPr>
          <p:nvPr/>
        </p:nvPicPr>
        <p:blipFill>
          <a:blip r:embed="rId5"/>
          <a:stretch>
            <a:fillRect/>
          </a:stretch>
        </p:blipFill>
        <p:spPr>
          <a:xfrm>
            <a:off x="6960579" y="1344132"/>
            <a:ext cx="3274971" cy="5529267"/>
          </a:xfrm>
          <a:prstGeom prst="rect">
            <a:avLst/>
          </a:prstGeom>
          <a:ln>
            <a:solidFill>
              <a:schemeClr val="tx1"/>
            </a:solidFill>
          </a:ln>
        </p:spPr>
      </p:pic>
      <p:pic>
        <p:nvPicPr>
          <p:cNvPr id="8" name="Picture 7">
            <a:extLst>
              <a:ext uri="{FF2B5EF4-FFF2-40B4-BE49-F238E27FC236}">
                <a16:creationId xmlns:a16="http://schemas.microsoft.com/office/drawing/2014/main" id="{83E599C3-5CBF-CF22-095C-2382F7EE3B73}"/>
              </a:ext>
            </a:extLst>
          </p:cNvPr>
          <p:cNvPicPr>
            <a:picLocks noChangeAspect="1"/>
          </p:cNvPicPr>
          <p:nvPr/>
        </p:nvPicPr>
        <p:blipFill>
          <a:blip r:embed="rId6"/>
          <a:stretch>
            <a:fillRect/>
          </a:stretch>
        </p:blipFill>
        <p:spPr>
          <a:xfrm>
            <a:off x="10028589" y="160283"/>
            <a:ext cx="1640191" cy="963612"/>
          </a:xfrm>
          <a:prstGeom prst="rect">
            <a:avLst/>
          </a:prstGeom>
        </p:spPr>
      </p:pic>
    </p:spTree>
    <p:extLst>
      <p:ext uri="{BB962C8B-B14F-4D97-AF65-F5344CB8AC3E}">
        <p14:creationId xmlns:p14="http://schemas.microsoft.com/office/powerpoint/2010/main" val="393975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AA4EA8F-5972-224F-28F0-FFCECBB73A35}"/>
              </a:ext>
            </a:extLst>
          </p:cNvPr>
          <p:cNvSpPr/>
          <p:nvPr/>
        </p:nvSpPr>
        <p:spPr>
          <a:xfrm>
            <a:off x="4843668" y="161196"/>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Sloan Person Database</a:t>
            </a:r>
          </a:p>
        </p:txBody>
      </p:sp>
      <p:sp>
        <p:nvSpPr>
          <p:cNvPr id="5" name="Rounded Rectangle 4">
            <a:extLst>
              <a:ext uri="{FF2B5EF4-FFF2-40B4-BE49-F238E27FC236}">
                <a16:creationId xmlns:a16="http://schemas.microsoft.com/office/drawing/2014/main" id="{959BEA61-D5AA-C0E4-6B3B-5C244D9B406C}"/>
              </a:ext>
            </a:extLst>
          </p:cNvPr>
          <p:cNvSpPr/>
          <p:nvPr/>
        </p:nvSpPr>
        <p:spPr>
          <a:xfrm>
            <a:off x="5427592" y="1911282"/>
            <a:ext cx="1336811" cy="79002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MuleSoft</a:t>
            </a:r>
          </a:p>
        </p:txBody>
      </p:sp>
      <p:sp>
        <p:nvSpPr>
          <p:cNvPr id="6" name="Rounded Rectangle 5">
            <a:extLst>
              <a:ext uri="{FF2B5EF4-FFF2-40B4-BE49-F238E27FC236}">
                <a16:creationId xmlns:a16="http://schemas.microsoft.com/office/drawing/2014/main" id="{F75AE696-234E-2DFB-BFE8-80D0D1FA31C0}"/>
              </a:ext>
            </a:extLst>
          </p:cNvPr>
          <p:cNvSpPr/>
          <p:nvPr/>
        </p:nvSpPr>
        <p:spPr>
          <a:xfrm>
            <a:off x="4843668" y="2990337"/>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Salesforce</a:t>
            </a:r>
            <a:br>
              <a:rPr lang="en-US" dirty="0"/>
            </a:br>
            <a:r>
              <a:rPr lang="en-US" dirty="0"/>
              <a:t>(SFDC)</a:t>
            </a:r>
          </a:p>
        </p:txBody>
      </p:sp>
      <p:sp>
        <p:nvSpPr>
          <p:cNvPr id="7" name="Rounded Rectangle 6">
            <a:extLst>
              <a:ext uri="{FF2B5EF4-FFF2-40B4-BE49-F238E27FC236}">
                <a16:creationId xmlns:a16="http://schemas.microsoft.com/office/drawing/2014/main" id="{2CE19CED-23A6-FB7E-1518-E27488AE2031}"/>
              </a:ext>
            </a:extLst>
          </p:cNvPr>
          <p:cNvSpPr/>
          <p:nvPr/>
        </p:nvSpPr>
        <p:spPr>
          <a:xfrm>
            <a:off x="318052" y="5064126"/>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Commerce Cloud</a:t>
            </a:r>
            <a:br>
              <a:rPr lang="en-US" dirty="0"/>
            </a:br>
            <a:r>
              <a:rPr lang="en-US" dirty="0"/>
              <a:t>(SFCC)</a:t>
            </a:r>
          </a:p>
        </p:txBody>
      </p:sp>
      <p:sp>
        <p:nvSpPr>
          <p:cNvPr id="8" name="Rounded Rectangle 7">
            <a:extLst>
              <a:ext uri="{FF2B5EF4-FFF2-40B4-BE49-F238E27FC236}">
                <a16:creationId xmlns:a16="http://schemas.microsoft.com/office/drawing/2014/main" id="{4DD2A6CE-3B80-D90A-382A-B7A9963F8019}"/>
              </a:ext>
            </a:extLst>
          </p:cNvPr>
          <p:cNvSpPr/>
          <p:nvPr/>
        </p:nvSpPr>
        <p:spPr>
          <a:xfrm>
            <a:off x="3422374" y="5064126"/>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Digital Experience</a:t>
            </a:r>
          </a:p>
        </p:txBody>
      </p:sp>
      <p:sp>
        <p:nvSpPr>
          <p:cNvPr id="9" name="Rounded Rectangle 8">
            <a:extLst>
              <a:ext uri="{FF2B5EF4-FFF2-40B4-BE49-F238E27FC236}">
                <a16:creationId xmlns:a16="http://schemas.microsoft.com/office/drawing/2014/main" id="{44BCA9A5-02EA-CCA6-274A-E1F73C89E765}"/>
              </a:ext>
            </a:extLst>
          </p:cNvPr>
          <p:cNvSpPr/>
          <p:nvPr/>
        </p:nvSpPr>
        <p:spPr>
          <a:xfrm>
            <a:off x="6453807" y="5064126"/>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Sloan Data Warehouse</a:t>
            </a:r>
          </a:p>
        </p:txBody>
      </p:sp>
      <p:sp>
        <p:nvSpPr>
          <p:cNvPr id="10" name="Rounded Rectangle 9">
            <a:extLst>
              <a:ext uri="{FF2B5EF4-FFF2-40B4-BE49-F238E27FC236}">
                <a16:creationId xmlns:a16="http://schemas.microsoft.com/office/drawing/2014/main" id="{9B893412-9C74-DEFD-E338-F68ADE62B880}"/>
              </a:ext>
            </a:extLst>
          </p:cNvPr>
          <p:cNvSpPr/>
          <p:nvPr/>
        </p:nvSpPr>
        <p:spPr>
          <a:xfrm>
            <a:off x="9389166" y="5064126"/>
            <a:ext cx="2504661" cy="14610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t>www.sloan.mit.edu</a:t>
            </a:r>
            <a:endParaRPr lang="en-US" dirty="0"/>
          </a:p>
        </p:txBody>
      </p:sp>
      <p:cxnSp>
        <p:nvCxnSpPr>
          <p:cNvPr id="12" name="Straight Arrow Connector 11">
            <a:extLst>
              <a:ext uri="{FF2B5EF4-FFF2-40B4-BE49-F238E27FC236}">
                <a16:creationId xmlns:a16="http://schemas.microsoft.com/office/drawing/2014/main" id="{325A88CA-E5EB-2959-7804-113E1B108294}"/>
              </a:ext>
            </a:extLst>
          </p:cNvPr>
          <p:cNvCxnSpPr>
            <a:stCxn id="4" idx="2"/>
            <a:endCxn id="5" idx="0"/>
          </p:cNvCxnSpPr>
          <p:nvPr/>
        </p:nvCxnSpPr>
        <p:spPr>
          <a:xfrm flipH="1">
            <a:off x="6095998" y="1622248"/>
            <a:ext cx="1" cy="289034"/>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6AA81A4-458A-4C24-EF3B-3A7E50C15AF0}"/>
              </a:ext>
            </a:extLst>
          </p:cNvPr>
          <p:cNvCxnSpPr/>
          <p:nvPr/>
        </p:nvCxnSpPr>
        <p:spPr>
          <a:xfrm flipH="1">
            <a:off x="6095997" y="2691020"/>
            <a:ext cx="1" cy="289034"/>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12E7A04-6E9A-8FD2-8548-30253F76A985}"/>
              </a:ext>
            </a:extLst>
          </p:cNvPr>
          <p:cNvCxnSpPr>
            <a:cxnSpLocks/>
            <a:stCxn id="6" idx="2"/>
          </p:cNvCxnSpPr>
          <p:nvPr/>
        </p:nvCxnSpPr>
        <p:spPr>
          <a:xfrm flipH="1">
            <a:off x="2822713" y="4451389"/>
            <a:ext cx="3273286" cy="63261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6BFCA1D-2A40-2005-09F7-F0F21DC3AB3C}"/>
              </a:ext>
            </a:extLst>
          </p:cNvPr>
          <p:cNvCxnSpPr>
            <a:cxnSpLocks/>
          </p:cNvCxnSpPr>
          <p:nvPr/>
        </p:nvCxnSpPr>
        <p:spPr>
          <a:xfrm>
            <a:off x="6076120" y="4451389"/>
            <a:ext cx="1630018" cy="53142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66C7D0A-24B1-5A97-BB31-8891BFF4E31E}"/>
              </a:ext>
            </a:extLst>
          </p:cNvPr>
          <p:cNvCxnSpPr>
            <a:cxnSpLocks/>
            <a:stCxn id="6" idx="2"/>
          </p:cNvCxnSpPr>
          <p:nvPr/>
        </p:nvCxnSpPr>
        <p:spPr>
          <a:xfrm flipH="1">
            <a:off x="4843668" y="4451389"/>
            <a:ext cx="1252331" cy="53142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83C197B-90E9-AA3B-2171-4C604FE63FCA}"/>
              </a:ext>
            </a:extLst>
          </p:cNvPr>
          <p:cNvCxnSpPr>
            <a:cxnSpLocks/>
            <a:endCxn id="10" idx="1"/>
          </p:cNvCxnSpPr>
          <p:nvPr/>
        </p:nvCxnSpPr>
        <p:spPr>
          <a:xfrm>
            <a:off x="8958468" y="5794652"/>
            <a:ext cx="43069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212CC98-7830-ADBD-C68A-463DE9901C0D}"/>
              </a:ext>
            </a:extLst>
          </p:cNvPr>
          <p:cNvSpPr txBox="1"/>
          <p:nvPr/>
        </p:nvSpPr>
        <p:spPr>
          <a:xfrm>
            <a:off x="569843" y="522390"/>
            <a:ext cx="3179075" cy="646331"/>
          </a:xfrm>
          <a:prstGeom prst="rect">
            <a:avLst/>
          </a:prstGeom>
          <a:noFill/>
        </p:spPr>
        <p:txBody>
          <a:bodyPr wrap="none" rtlCol="0">
            <a:spAutoFit/>
          </a:bodyPr>
          <a:lstStyle/>
          <a:p>
            <a:r>
              <a:rPr lang="en-US" dirty="0"/>
              <a:t>One Source Of Truth Data Policy</a:t>
            </a:r>
          </a:p>
          <a:p>
            <a:r>
              <a:rPr lang="en-US" dirty="0"/>
              <a:t>Sloan Person Database (SPD)</a:t>
            </a:r>
          </a:p>
        </p:txBody>
      </p:sp>
    </p:spTree>
    <p:extLst>
      <p:ext uri="{BB962C8B-B14F-4D97-AF65-F5344CB8AC3E}">
        <p14:creationId xmlns:p14="http://schemas.microsoft.com/office/powerpoint/2010/main" val="4132451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7539</TotalTime>
  <Words>524</Words>
  <Application>Microsoft Macintosh PowerPoint</Application>
  <PresentationFormat>Widescreen</PresentationFormat>
  <Paragraphs>58</Paragraphs>
  <Slides>19</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Arial Black</vt:lpstr>
      <vt:lpstr>Calibri</vt:lpstr>
      <vt:lpstr>Calibri Light</vt:lpstr>
      <vt:lpstr>Office Theme</vt:lpstr>
      <vt:lpstr>MSEE Salesforce Ecosystem</vt:lpstr>
      <vt:lpstr>Project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does it take to keep the system running?</vt:lpstr>
      <vt:lpstr>Vendors we use</vt:lpstr>
      <vt:lpstr>What You Should Know</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MSEE Salesforce Ecosystem</dc:title>
  <dc:creator>Jake Berry</dc:creator>
  <cp:lastModifiedBy>Jake Berry</cp:lastModifiedBy>
  <cp:revision>9</cp:revision>
  <dcterms:created xsi:type="dcterms:W3CDTF">2023-06-08T17:03:41Z</dcterms:created>
  <dcterms:modified xsi:type="dcterms:W3CDTF">2023-06-19T20:04:21Z</dcterms:modified>
</cp:coreProperties>
</file>