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4"/>
  </p:sldMasterIdLst>
  <p:notesMasterIdLst>
    <p:notesMasterId r:id="rId39"/>
  </p:notesMasterIdLst>
  <p:sldIdLst>
    <p:sldId id="259" r:id="rId5"/>
    <p:sldId id="281" r:id="rId6"/>
    <p:sldId id="295" r:id="rId7"/>
    <p:sldId id="337" r:id="rId8"/>
    <p:sldId id="334" r:id="rId9"/>
    <p:sldId id="312" r:id="rId10"/>
    <p:sldId id="327" r:id="rId11"/>
    <p:sldId id="313" r:id="rId12"/>
    <p:sldId id="294" r:id="rId13"/>
    <p:sldId id="314" r:id="rId14"/>
    <p:sldId id="328" r:id="rId15"/>
    <p:sldId id="316" r:id="rId16"/>
    <p:sldId id="315" r:id="rId17"/>
    <p:sldId id="317" r:id="rId18"/>
    <p:sldId id="319" r:id="rId19"/>
    <p:sldId id="318" r:id="rId20"/>
    <p:sldId id="308" r:id="rId21"/>
    <p:sldId id="320" r:id="rId22"/>
    <p:sldId id="335" r:id="rId23"/>
    <p:sldId id="336" r:id="rId24"/>
    <p:sldId id="321" r:id="rId25"/>
    <p:sldId id="306" r:id="rId26"/>
    <p:sldId id="326" r:id="rId27"/>
    <p:sldId id="322" r:id="rId28"/>
    <p:sldId id="323" r:id="rId29"/>
    <p:sldId id="330" r:id="rId30"/>
    <p:sldId id="324" r:id="rId31"/>
    <p:sldId id="325" r:id="rId32"/>
    <p:sldId id="329" r:id="rId33"/>
    <p:sldId id="331" r:id="rId34"/>
    <p:sldId id="332" r:id="rId35"/>
    <p:sldId id="333" r:id="rId36"/>
    <p:sldId id="300" r:id="rId37"/>
    <p:sldId id="301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51" autoAdjust="0"/>
    <p:restoredTop sz="94558" autoAdjust="0"/>
  </p:normalViewPr>
  <p:slideViewPr>
    <p:cSldViewPr snapToGrid="0">
      <p:cViewPr varScale="1">
        <p:scale>
          <a:sx n="99" d="100"/>
          <a:sy n="99" d="100"/>
        </p:scale>
        <p:origin x="6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03B5A-21DF-4BBB-8059-B6B192FC641E}" type="datetimeFigureOut">
              <a:rPr lang="en-US" smtClean="0"/>
              <a:t>6/12/23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EF503-E31C-4FCE-86D9-0C61A5CBE2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128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EB13613-B0EE-441F-BE95-C20ED5BBA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33556" y="-3643"/>
            <a:ext cx="4613230" cy="6861641"/>
          </a:xfrm>
          <a:custGeom>
            <a:avLst/>
            <a:gdLst>
              <a:gd name="connsiteX0" fmla="*/ 4613230 w 4613230"/>
              <a:gd name="connsiteY0" fmla="*/ 6861641 h 6861641"/>
              <a:gd name="connsiteX1" fmla="*/ 0 w 4613230"/>
              <a:gd name="connsiteY1" fmla="*/ 6861641 h 6861641"/>
              <a:gd name="connsiteX2" fmla="*/ 1788950 w 4613230"/>
              <a:gd name="connsiteY2" fmla="*/ 0 h 6861641"/>
              <a:gd name="connsiteX3" fmla="*/ 4613230 w 4613230"/>
              <a:gd name="connsiteY3" fmla="*/ 0 h 6861641"/>
              <a:gd name="connsiteX4" fmla="*/ 4613230 w 4613230"/>
              <a:gd name="connsiteY4" fmla="*/ 6861641 h 686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3230" h="6861641">
                <a:moveTo>
                  <a:pt x="4613230" y="6861641"/>
                </a:moveTo>
                <a:lnTo>
                  <a:pt x="0" y="6861641"/>
                </a:lnTo>
                <a:lnTo>
                  <a:pt x="1788950" y="0"/>
                </a:lnTo>
                <a:lnTo>
                  <a:pt x="4613230" y="0"/>
                </a:lnTo>
                <a:lnTo>
                  <a:pt x="4613230" y="68616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399D2ED-C606-4FE3-B01C-3A0A39699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33556" y="-14280"/>
            <a:ext cx="4615080" cy="10637"/>
          </a:xfrm>
          <a:custGeom>
            <a:avLst/>
            <a:gdLst>
              <a:gd name="connsiteX0" fmla="*/ 4615080 w 4615080"/>
              <a:gd name="connsiteY0" fmla="*/ 10637 h 10637"/>
              <a:gd name="connsiteX1" fmla="*/ 0 w 4615080"/>
              <a:gd name="connsiteY1" fmla="*/ 7095 h 10637"/>
              <a:gd name="connsiteX2" fmla="*/ 1850 w 4615080"/>
              <a:gd name="connsiteY2" fmla="*/ 0 h 10637"/>
              <a:gd name="connsiteX3" fmla="*/ 4615080 w 4615080"/>
              <a:gd name="connsiteY3" fmla="*/ 0 h 10637"/>
              <a:gd name="connsiteX4" fmla="*/ 4615080 w 4615080"/>
              <a:gd name="connsiteY4" fmla="*/ 10637 h 1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5080" h="10637">
                <a:moveTo>
                  <a:pt x="4615080" y="10637"/>
                </a:moveTo>
                <a:lnTo>
                  <a:pt x="0" y="7095"/>
                </a:lnTo>
                <a:lnTo>
                  <a:pt x="1850" y="0"/>
                </a:lnTo>
                <a:lnTo>
                  <a:pt x="4615080" y="0"/>
                </a:lnTo>
                <a:lnTo>
                  <a:pt x="4615080" y="1063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05C98F-3390-4876-ACE6-6BDD7A931B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-33558" y="0"/>
            <a:ext cx="6705601" cy="8096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6F8EC6-7B48-45CF-933E-F83D29E16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3514060" y="1"/>
            <a:ext cx="510363" cy="685799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7FFCAA-1618-46D9-B44D-5CE6E225DB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11602477" y="365123"/>
            <a:ext cx="589522" cy="649287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F2CA3C-3424-4A00-9FDF-0DC9EFAC2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9340702" y="-10737"/>
            <a:ext cx="2851297" cy="168004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FA2E1A-8693-4B6C-ABF7-81B17586C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33557" y="6045958"/>
            <a:ext cx="6876857" cy="81204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C564A0C9-27BD-49AC-A786-23623E329E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3279" y="0"/>
            <a:ext cx="9568721" cy="6858000"/>
          </a:xfrm>
          <a:custGeom>
            <a:avLst/>
            <a:gdLst>
              <a:gd name="connsiteX0" fmla="*/ 1955447 w 9568721"/>
              <a:gd name="connsiteY0" fmla="*/ 0 h 6858000"/>
              <a:gd name="connsiteX1" fmla="*/ 9568721 w 9568721"/>
              <a:gd name="connsiteY1" fmla="*/ 0 h 6858000"/>
              <a:gd name="connsiteX2" fmla="*/ 9568721 w 9568721"/>
              <a:gd name="connsiteY2" fmla="*/ 6858000 h 6858000"/>
              <a:gd name="connsiteX3" fmla="*/ 0 w 9568721"/>
              <a:gd name="connsiteY3" fmla="*/ 6858000 h 6858000"/>
              <a:gd name="connsiteX4" fmla="*/ 0 w 9568721"/>
              <a:gd name="connsiteY4" fmla="*/ 6857998 h 6858000"/>
              <a:gd name="connsiteX5" fmla="*/ 167446 w 9568721"/>
              <a:gd name="connsiteY5" fmla="*/ 68579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68721" h="6858000">
                <a:moveTo>
                  <a:pt x="1955447" y="0"/>
                </a:moveTo>
                <a:lnTo>
                  <a:pt x="9568721" y="0"/>
                </a:lnTo>
                <a:lnTo>
                  <a:pt x="9568721" y="6858000"/>
                </a:lnTo>
                <a:lnTo>
                  <a:pt x="0" y="6858000"/>
                </a:lnTo>
                <a:lnTo>
                  <a:pt x="0" y="6857998"/>
                </a:lnTo>
                <a:lnTo>
                  <a:pt x="167446" y="685799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08E3DBC-8B68-468D-8087-25FED939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7" y="1040001"/>
            <a:ext cx="3338625" cy="3150159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90C672D-EAE7-4BF2-81BB-72858B251D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0538" y="4240213"/>
            <a:ext cx="3497262" cy="18018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dirty="0"/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174236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03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3200400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3200400" cy="3684588"/>
          </a:xfrm>
        </p:spPr>
        <p:txBody>
          <a:bodyPr>
            <a:normAutofit/>
          </a:bodyPr>
          <a:lstStyle>
            <a:lvl1pPr marL="283464" indent="-283464">
              <a:defRPr sz="2000"/>
            </a:lvl1pPr>
            <a:lvl2pPr marL="283464" indent="-283464">
              <a:defRPr sz="2000"/>
            </a:lvl2pPr>
            <a:lvl3pPr marL="283464" indent="-283464">
              <a:defRPr sz="2000"/>
            </a:lvl3pPr>
            <a:lvl4pPr marL="283464" indent="-283464">
              <a:defRPr sz="2000"/>
            </a:lvl4pPr>
            <a:lvl5pPr marL="283464" indent="-283464"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95800" y="1734325"/>
            <a:ext cx="3200400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95800" y="2558237"/>
            <a:ext cx="3200400" cy="3684588"/>
          </a:xfrm>
        </p:spPr>
        <p:txBody>
          <a:bodyPr>
            <a:normAutofit/>
          </a:bodyPr>
          <a:lstStyle>
            <a:lvl1pPr marL="283464" indent="-283464">
              <a:defRPr sz="2000"/>
            </a:lvl1pPr>
            <a:lvl2pPr marL="283464" indent="-283464">
              <a:defRPr sz="2000"/>
            </a:lvl2pPr>
            <a:lvl3pPr marL="283464" indent="-283464">
              <a:defRPr sz="2000"/>
            </a:lvl3pPr>
            <a:lvl4pPr marL="283464" indent="-283464">
              <a:defRPr sz="2000"/>
            </a:lvl4pPr>
            <a:lvl5pPr marL="283464" indent="-283464"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0851D2E-FEBE-45BF-A78F-C1F61B6C3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51812" y="1734325"/>
            <a:ext cx="3200400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4135C99B-A268-4617-89C4-8F3AA2AAA69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51812" y="2558237"/>
            <a:ext cx="3200400" cy="3684588"/>
          </a:xfrm>
        </p:spPr>
        <p:txBody>
          <a:bodyPr>
            <a:normAutofit/>
          </a:bodyPr>
          <a:lstStyle>
            <a:lvl1pPr marL="283464" indent="-283464">
              <a:defRPr sz="2000"/>
            </a:lvl1pPr>
            <a:lvl2pPr marL="283464" indent="-283464">
              <a:defRPr sz="2000"/>
            </a:lvl2pPr>
            <a:lvl3pPr marL="283464" indent="-283464">
              <a:defRPr sz="2000"/>
            </a:lvl3pPr>
            <a:lvl4pPr marL="283464" indent="-283464">
              <a:defRPr sz="2000"/>
            </a:lvl4pPr>
            <a:lvl5pPr marL="283464" indent="-283464"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255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9FC1870-C7ED-435A-8479-DFD344B9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33400"/>
            <a:ext cx="5496636" cy="1685898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855DAF2-123D-4C27-95D2-974B57107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229347"/>
            <a:ext cx="5496636" cy="38217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E3769467-BA9B-49FE-B40A-419EF32766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86070" y="0"/>
            <a:ext cx="2463897" cy="342900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878E15-1592-426F-A454-7F45682245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49155" y="0"/>
            <a:ext cx="2539797" cy="342900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E318F348-8CAC-4ADD-8162-E88487E44EB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186070" y="3383280"/>
            <a:ext cx="2463897" cy="347472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C762F208-8E03-4B5E-9F11-0F01147F6A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49155" y="3383280"/>
            <a:ext cx="2539797" cy="347472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2CC964-A50B-4C29-B4E4-2C30BB34CC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11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6AF1A06-62E5-489E-B58B-735C8C7AC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9C6C4F-4058-4399-B572-5BE848DDF8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7444"/>
            <a:ext cx="4966447" cy="6846394"/>
          </a:xfrm>
          <a:custGeom>
            <a:avLst/>
            <a:gdLst>
              <a:gd name="connsiteX0" fmla="*/ 0 w 4966447"/>
              <a:gd name="connsiteY0" fmla="*/ 0 h 6846394"/>
              <a:gd name="connsiteX1" fmla="*/ 4966447 w 4966447"/>
              <a:gd name="connsiteY1" fmla="*/ 0 h 6846394"/>
              <a:gd name="connsiteX2" fmla="*/ 3362258 w 4966447"/>
              <a:gd name="connsiteY2" fmla="*/ 6846394 h 6846394"/>
              <a:gd name="connsiteX3" fmla="*/ 0 w 4966447"/>
              <a:gd name="connsiteY3" fmla="*/ 6846394 h 684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447" h="6846394">
                <a:moveTo>
                  <a:pt x="0" y="0"/>
                </a:moveTo>
                <a:lnTo>
                  <a:pt x="4966447" y="0"/>
                </a:lnTo>
                <a:lnTo>
                  <a:pt x="3362258" y="6846394"/>
                </a:lnTo>
                <a:lnTo>
                  <a:pt x="0" y="6846394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26D8E8-8E78-469E-8668-51D3E4C11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/>
          <a:lstStyle>
            <a:lvl1pPr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096BF3-A78D-4B37-892C-A0C327118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3627455" y="-19394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478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023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70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515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79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75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5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CA046725-2805-431E-AA4E-0B018DFB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3C30A62C-FEC9-4F1D-976E-DB003592FD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-5979"/>
            <a:ext cx="5111086" cy="6932218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121508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215089 w 6125882"/>
              <a:gd name="connsiteY4" fmla="*/ 0 h 6857998"/>
              <a:gd name="connsiteX0" fmla="*/ 1222204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222204 w 6132997"/>
              <a:gd name="connsiteY4" fmla="*/ 0 h 6881904"/>
              <a:gd name="connsiteX0" fmla="*/ 1348644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348644 w 6132997"/>
              <a:gd name="connsiteY4" fmla="*/ 0 h 6893857"/>
              <a:gd name="connsiteX0" fmla="*/ 1457021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457021 w 6132997"/>
              <a:gd name="connsiteY4" fmla="*/ 0 h 6893857"/>
              <a:gd name="connsiteX0" fmla="*/ 1754909 w 6430885"/>
              <a:gd name="connsiteY0" fmla="*/ 0 h 6869951"/>
              <a:gd name="connsiteX1" fmla="*/ 6430885 w 6430885"/>
              <a:gd name="connsiteY1" fmla="*/ 11953 h 6869951"/>
              <a:gd name="connsiteX2" fmla="*/ 6430885 w 6430885"/>
              <a:gd name="connsiteY2" fmla="*/ 6869951 h 6869951"/>
              <a:gd name="connsiteX3" fmla="*/ 0 w 6430885"/>
              <a:gd name="connsiteY3" fmla="*/ 6869951 h 6869951"/>
              <a:gd name="connsiteX4" fmla="*/ 1754909 w 6430885"/>
              <a:gd name="connsiteY4" fmla="*/ 0 h 6869951"/>
              <a:gd name="connsiteX0" fmla="*/ 2023235 w 6699211"/>
              <a:gd name="connsiteY0" fmla="*/ 0 h 6869951"/>
              <a:gd name="connsiteX1" fmla="*/ 6699211 w 6699211"/>
              <a:gd name="connsiteY1" fmla="*/ 11953 h 6869951"/>
              <a:gd name="connsiteX2" fmla="*/ 6699211 w 6699211"/>
              <a:gd name="connsiteY2" fmla="*/ 6869951 h 6869951"/>
              <a:gd name="connsiteX3" fmla="*/ 0 w 6699211"/>
              <a:gd name="connsiteY3" fmla="*/ 6856303 h 6869951"/>
              <a:gd name="connsiteX4" fmla="*/ 2023235 w 6699211"/>
              <a:gd name="connsiteY4" fmla="*/ 0 h 6869951"/>
              <a:gd name="connsiteX0" fmla="*/ 2702995 w 6699211"/>
              <a:gd name="connsiteY0" fmla="*/ 42638 h 6857998"/>
              <a:gd name="connsiteX1" fmla="*/ 6699211 w 6699211"/>
              <a:gd name="connsiteY1" fmla="*/ 0 h 6857998"/>
              <a:gd name="connsiteX2" fmla="*/ 6699211 w 6699211"/>
              <a:gd name="connsiteY2" fmla="*/ 6857998 h 6857998"/>
              <a:gd name="connsiteX3" fmla="*/ 0 w 6699211"/>
              <a:gd name="connsiteY3" fmla="*/ 6844350 h 6857998"/>
              <a:gd name="connsiteX4" fmla="*/ 2702995 w 6699211"/>
              <a:gd name="connsiteY4" fmla="*/ 4263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9211" h="6857998">
                <a:moveTo>
                  <a:pt x="2702995" y="42638"/>
                </a:moveTo>
                <a:lnTo>
                  <a:pt x="6699211" y="0"/>
                </a:lnTo>
                <a:lnTo>
                  <a:pt x="6699211" y="6857998"/>
                </a:lnTo>
                <a:lnTo>
                  <a:pt x="0" y="6844350"/>
                </a:lnTo>
                <a:lnTo>
                  <a:pt x="2702995" y="426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CA2C262-0DF7-4EBE-8F23-D1240B3BB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485" y="675167"/>
            <a:ext cx="3761862" cy="3055078"/>
          </a:xfrm>
        </p:spPr>
        <p:txBody>
          <a:bodyPr anchor="t">
            <a:normAutofit/>
          </a:bodyPr>
          <a:lstStyle>
            <a:lvl1pPr>
              <a:defRPr sz="4400"/>
            </a:lvl1pPr>
          </a:lstStyle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0E531D-ED29-45E2-A30F-0363B29E0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7424" y="533400"/>
            <a:ext cx="3794512" cy="5797237"/>
          </a:xfrm>
        </p:spPr>
        <p:txBody>
          <a:bodyPr anchor="ctr">
            <a:normAutofit/>
          </a:bodyPr>
          <a:lstStyle>
            <a:lvl1pPr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01F434-3E0E-40D9-A2D3-857BAE77D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" idx="2"/>
          </p:cNvCxnSpPr>
          <p:nvPr userDrawn="1"/>
        </p:nvCxnSpPr>
        <p:spPr>
          <a:xfrm flipH="1" flipV="1">
            <a:off x="0" y="5329451"/>
            <a:ext cx="6096000" cy="152854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44F5C56-0053-4E4A-BFFF-E98E7B91C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31096" y="0"/>
            <a:ext cx="2660904" cy="342900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226008DD-DEA7-4900-8D76-128694E123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31096" y="3383280"/>
            <a:ext cx="2660904" cy="3474720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517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943FF111-78CB-4983-B8F5-B6B8AB608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213E2B-F1F4-4058-B2C2-73EC82E30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3790" y="1064715"/>
            <a:ext cx="6153912" cy="3922755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pPr algn="r"/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F3C210C-32A8-4833-93AA-B97D51CEA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3790" y="5033339"/>
            <a:ext cx="6157951" cy="943386"/>
          </a:xfrm>
        </p:spPr>
        <p:txBody>
          <a:bodyPr/>
          <a:lstStyle>
            <a:lvl1pPr>
              <a:buNone/>
              <a:defRPr/>
            </a:lvl1pPr>
          </a:lstStyle>
          <a:p>
            <a:pPr algn="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FA8250-8F05-4500-98CD-AD8B9E2BA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3418764" y="0"/>
            <a:ext cx="815637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4A7590-29E0-4C43-A12B-EE5A8672A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5468380"/>
            <a:ext cx="6096000" cy="138961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440C747-2FA3-4C97-A0A7-52520A197E2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22" y="0"/>
            <a:ext cx="4811317" cy="6857998"/>
          </a:xfrm>
          <a:custGeom>
            <a:avLst/>
            <a:gdLst>
              <a:gd name="connsiteX0" fmla="*/ 0 w 4811317"/>
              <a:gd name="connsiteY0" fmla="*/ 0 h 6857998"/>
              <a:gd name="connsiteX1" fmla="*/ 4811317 w 4811317"/>
              <a:gd name="connsiteY1" fmla="*/ 0 h 6857998"/>
              <a:gd name="connsiteX2" fmla="*/ 2712446 w 4811317"/>
              <a:gd name="connsiteY2" fmla="*/ 6857998 h 6857998"/>
              <a:gd name="connsiteX3" fmla="*/ 0 w 4811317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317" h="6857998">
                <a:moveTo>
                  <a:pt x="0" y="0"/>
                </a:moveTo>
                <a:lnTo>
                  <a:pt x="4811317" y="0"/>
                </a:lnTo>
                <a:lnTo>
                  <a:pt x="2712446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046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195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2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F3DC9447-F266-4B2E-8776-377FB587E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F96C23-62A5-470B-9372-638145350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734" y="557304"/>
            <a:ext cx="5355265" cy="162573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B16D8F-69C0-44C7-95EE-6C7CDECAC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4576137" y="0"/>
            <a:ext cx="668374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8FA2190-55B9-429E-AE43-1A9A41DBEB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742121" cy="3434316"/>
          </a:xfrm>
          <a:custGeom>
            <a:avLst/>
            <a:gdLst>
              <a:gd name="connsiteX0" fmla="*/ 0 w 4742121"/>
              <a:gd name="connsiteY0" fmla="*/ 0 h 3434316"/>
              <a:gd name="connsiteX1" fmla="*/ 4306186 w 4742121"/>
              <a:gd name="connsiteY1" fmla="*/ 0 h 3434316"/>
              <a:gd name="connsiteX2" fmla="*/ 4742121 w 4742121"/>
              <a:gd name="connsiteY2" fmla="*/ 3434316 h 3434316"/>
              <a:gd name="connsiteX3" fmla="*/ 0 w 4742121"/>
              <a:gd name="connsiteY3" fmla="*/ 3434316 h 343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2121" h="3434316">
                <a:moveTo>
                  <a:pt x="0" y="0"/>
                </a:moveTo>
                <a:lnTo>
                  <a:pt x="4306186" y="0"/>
                </a:lnTo>
                <a:lnTo>
                  <a:pt x="4742121" y="3434316"/>
                </a:lnTo>
                <a:lnTo>
                  <a:pt x="0" y="343431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2EDFEAD-E435-414E-A9BA-4119679CBA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" y="3432620"/>
            <a:ext cx="5178056" cy="3425380"/>
          </a:xfrm>
          <a:custGeom>
            <a:avLst/>
            <a:gdLst>
              <a:gd name="connsiteX0" fmla="*/ 0 w 5178056"/>
              <a:gd name="connsiteY0" fmla="*/ 0 h 3425380"/>
              <a:gd name="connsiteX1" fmla="*/ 4742581 w 5178056"/>
              <a:gd name="connsiteY1" fmla="*/ 0 h 3425380"/>
              <a:gd name="connsiteX2" fmla="*/ 5178056 w 5178056"/>
              <a:gd name="connsiteY2" fmla="*/ 3425380 h 3425380"/>
              <a:gd name="connsiteX3" fmla="*/ 0 w 5178056"/>
              <a:gd name="connsiteY3" fmla="*/ 3425380 h 34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8056" h="3425380">
                <a:moveTo>
                  <a:pt x="0" y="0"/>
                </a:moveTo>
                <a:lnTo>
                  <a:pt x="4742581" y="0"/>
                </a:lnTo>
                <a:lnTo>
                  <a:pt x="5178056" y="3425380"/>
                </a:lnTo>
                <a:lnTo>
                  <a:pt x="0" y="342538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C28F12-C8E8-444E-8B69-9A056160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3734" y="2183035"/>
            <a:ext cx="5355266" cy="4121845"/>
          </a:xfrm>
        </p:spPr>
        <p:txBody>
          <a:bodyPr anchor="ctr">
            <a:normAutofit/>
          </a:bodyPr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56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>
            <a:extLst>
              <a:ext uri="{FF2B5EF4-FFF2-40B4-BE49-F238E27FC236}">
                <a16:creationId xmlns:a16="http://schemas.microsoft.com/office/drawing/2014/main" id="{49714512-90F0-4B35-94F8-E1B4DCE96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750" y="975816"/>
            <a:ext cx="2979897" cy="1264340"/>
          </a:xfrm>
        </p:spPr>
        <p:txBody>
          <a:bodyPr anchor="b">
            <a:normAutofit/>
          </a:bodyPr>
          <a:lstStyle>
            <a:lvl1pPr>
              <a:buNone/>
              <a:defRPr/>
            </a:lvl1pPr>
          </a:lstStyle>
          <a:p>
            <a:pPr algn="l"/>
            <a:endParaRPr lang="en-US" sz="1600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4895DE7-C22A-447F-B81A-BDCA25CAF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8292" y="3"/>
            <a:ext cx="8997356" cy="4581079"/>
          </a:xfrm>
          <a:custGeom>
            <a:avLst/>
            <a:gdLst>
              <a:gd name="connsiteX0" fmla="*/ 0 w 8997356"/>
              <a:gd name="connsiteY0" fmla="*/ 0 h 4581079"/>
              <a:gd name="connsiteX1" fmla="*/ 8983708 w 8997356"/>
              <a:gd name="connsiteY1" fmla="*/ 0 h 4581079"/>
              <a:gd name="connsiteX2" fmla="*/ 8997356 w 8997356"/>
              <a:gd name="connsiteY2" fmla="*/ 893928 h 4581079"/>
              <a:gd name="connsiteX3" fmla="*/ 4060801 w 8997356"/>
              <a:gd name="connsiteY3" fmla="*/ 4581079 h 458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7356" h="4581079">
                <a:moveTo>
                  <a:pt x="0" y="0"/>
                </a:moveTo>
                <a:lnTo>
                  <a:pt x="8983708" y="0"/>
                </a:lnTo>
                <a:lnTo>
                  <a:pt x="8997356" y="893928"/>
                </a:lnTo>
                <a:lnTo>
                  <a:pt x="4060801" y="458107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5B5EF63-EEAA-4B07-A2B8-2483452BB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43070" y="883420"/>
            <a:ext cx="4948931" cy="5974580"/>
          </a:xfrm>
          <a:custGeom>
            <a:avLst/>
            <a:gdLst>
              <a:gd name="connsiteX0" fmla="*/ 4948931 w 4948931"/>
              <a:gd name="connsiteY0" fmla="*/ 0 h 5974580"/>
              <a:gd name="connsiteX1" fmla="*/ 4948931 w 4948931"/>
              <a:gd name="connsiteY1" fmla="*/ 5974580 h 5974580"/>
              <a:gd name="connsiteX2" fmla="*/ 2028713 w 4948931"/>
              <a:gd name="connsiteY2" fmla="*/ 5974580 h 5974580"/>
              <a:gd name="connsiteX3" fmla="*/ 0 w 4948931"/>
              <a:gd name="connsiteY3" fmla="*/ 3710792 h 5974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8931" h="5974580">
                <a:moveTo>
                  <a:pt x="4948931" y="0"/>
                </a:moveTo>
                <a:lnTo>
                  <a:pt x="4948931" y="5974580"/>
                </a:lnTo>
                <a:lnTo>
                  <a:pt x="2028713" y="5974580"/>
                </a:lnTo>
                <a:lnTo>
                  <a:pt x="0" y="371079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4F9D0F6-DE6A-44A3-9D9E-A53D0C2292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34997" y="4574265"/>
            <a:ext cx="5074516" cy="2298983"/>
          </a:xfrm>
          <a:custGeom>
            <a:avLst/>
            <a:gdLst>
              <a:gd name="connsiteX0" fmla="*/ 3034176 w 5074516"/>
              <a:gd name="connsiteY0" fmla="*/ 0 h 2298983"/>
              <a:gd name="connsiteX1" fmla="*/ 5074516 w 5074516"/>
              <a:gd name="connsiteY1" fmla="*/ 2298983 h 2298983"/>
              <a:gd name="connsiteX2" fmla="*/ 0 w 5074516"/>
              <a:gd name="connsiteY2" fmla="*/ 2298983 h 229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4516" h="2298983">
                <a:moveTo>
                  <a:pt x="3034176" y="0"/>
                </a:moveTo>
                <a:lnTo>
                  <a:pt x="5074516" y="2298983"/>
                </a:lnTo>
                <a:lnTo>
                  <a:pt x="0" y="2298983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EE8AE0-4188-4CB6-8BFB-70E163ED7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2679192"/>
            <a:ext cx="4946904" cy="3273552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981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09775"/>
            <a:ext cx="9906000" cy="4024312"/>
          </a:xfrm>
        </p:spPr>
        <p:txBody>
          <a:bodyPr/>
          <a:lstStyle>
            <a:lvl1pPr>
              <a:lnSpc>
                <a:spcPct val="100000"/>
              </a:lnSpc>
              <a:buNone/>
              <a:defRPr/>
            </a:lvl1pPr>
            <a:lvl2pPr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buNone/>
              <a:defRPr/>
            </a:lvl3pPr>
            <a:lvl4pPr>
              <a:lnSpc>
                <a:spcPct val="100000"/>
              </a:lnSpc>
              <a:buNone/>
              <a:defRPr/>
            </a:lvl4pPr>
            <a:lvl5pPr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09775"/>
            <a:ext cx="9906000" cy="2649690"/>
          </a:xfrm>
        </p:spPr>
        <p:txBody>
          <a:bodyPr/>
          <a:lstStyle>
            <a:lvl1pPr>
              <a:lnSpc>
                <a:spcPct val="100000"/>
              </a:lnSpc>
              <a:buNone/>
              <a:defRPr/>
            </a:lvl1pPr>
            <a:lvl2pPr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buNone/>
              <a:defRPr/>
            </a:lvl3pPr>
            <a:lvl4pPr>
              <a:lnSpc>
                <a:spcPct val="100000"/>
              </a:lnSpc>
              <a:buNone/>
              <a:defRPr/>
            </a:lvl4pPr>
            <a:lvl5pPr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9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08BDEDEF-6AC9-4ADF-B6AE-83CC82D2A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-5979"/>
            <a:ext cx="5111086" cy="6877626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121508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215089 w 6125882"/>
              <a:gd name="connsiteY4" fmla="*/ 0 h 6857998"/>
              <a:gd name="connsiteX0" fmla="*/ 1222204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222204 w 6132997"/>
              <a:gd name="connsiteY4" fmla="*/ 0 h 6881904"/>
              <a:gd name="connsiteX0" fmla="*/ 1348644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348644 w 6132997"/>
              <a:gd name="connsiteY4" fmla="*/ 0 h 6893857"/>
              <a:gd name="connsiteX0" fmla="*/ 1457021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457021 w 6132997"/>
              <a:gd name="connsiteY4" fmla="*/ 0 h 6893857"/>
              <a:gd name="connsiteX0" fmla="*/ 1754909 w 6430885"/>
              <a:gd name="connsiteY0" fmla="*/ 0 h 6869951"/>
              <a:gd name="connsiteX1" fmla="*/ 6430885 w 6430885"/>
              <a:gd name="connsiteY1" fmla="*/ 11953 h 6869951"/>
              <a:gd name="connsiteX2" fmla="*/ 6430885 w 6430885"/>
              <a:gd name="connsiteY2" fmla="*/ 6869951 h 6869951"/>
              <a:gd name="connsiteX3" fmla="*/ 0 w 6430885"/>
              <a:gd name="connsiteY3" fmla="*/ 6869951 h 6869951"/>
              <a:gd name="connsiteX4" fmla="*/ 1754909 w 6430885"/>
              <a:gd name="connsiteY4" fmla="*/ 0 h 6869951"/>
              <a:gd name="connsiteX0" fmla="*/ 2023235 w 6699211"/>
              <a:gd name="connsiteY0" fmla="*/ 0 h 6869951"/>
              <a:gd name="connsiteX1" fmla="*/ 6699211 w 6699211"/>
              <a:gd name="connsiteY1" fmla="*/ 11953 h 6869951"/>
              <a:gd name="connsiteX2" fmla="*/ 6699211 w 6699211"/>
              <a:gd name="connsiteY2" fmla="*/ 6869951 h 6869951"/>
              <a:gd name="connsiteX3" fmla="*/ 0 w 6699211"/>
              <a:gd name="connsiteY3" fmla="*/ 6856303 h 6869951"/>
              <a:gd name="connsiteX4" fmla="*/ 2023235 w 6699211"/>
              <a:gd name="connsiteY4" fmla="*/ 0 h 6869951"/>
              <a:gd name="connsiteX0" fmla="*/ 2702995 w 6699211"/>
              <a:gd name="connsiteY0" fmla="*/ 42638 h 6857998"/>
              <a:gd name="connsiteX1" fmla="*/ 6699211 w 6699211"/>
              <a:gd name="connsiteY1" fmla="*/ 0 h 6857998"/>
              <a:gd name="connsiteX2" fmla="*/ 6699211 w 6699211"/>
              <a:gd name="connsiteY2" fmla="*/ 6857998 h 6857998"/>
              <a:gd name="connsiteX3" fmla="*/ 0 w 6699211"/>
              <a:gd name="connsiteY3" fmla="*/ 6844350 h 6857998"/>
              <a:gd name="connsiteX4" fmla="*/ 2702995 w 6699211"/>
              <a:gd name="connsiteY4" fmla="*/ 42638 h 6857998"/>
              <a:gd name="connsiteX0" fmla="*/ 2702995 w 6699211"/>
              <a:gd name="connsiteY0" fmla="*/ 56139 h 6857998"/>
              <a:gd name="connsiteX1" fmla="*/ 6699211 w 6699211"/>
              <a:gd name="connsiteY1" fmla="*/ 0 h 6857998"/>
              <a:gd name="connsiteX2" fmla="*/ 6699211 w 6699211"/>
              <a:gd name="connsiteY2" fmla="*/ 6857998 h 6857998"/>
              <a:gd name="connsiteX3" fmla="*/ 0 w 6699211"/>
              <a:gd name="connsiteY3" fmla="*/ 6844350 h 6857998"/>
              <a:gd name="connsiteX4" fmla="*/ 2702995 w 6699211"/>
              <a:gd name="connsiteY4" fmla="*/ 56139 h 6857998"/>
              <a:gd name="connsiteX0" fmla="*/ 2702995 w 6699211"/>
              <a:gd name="connsiteY0" fmla="*/ 29135 h 6830994"/>
              <a:gd name="connsiteX1" fmla="*/ 6681322 w 6699211"/>
              <a:gd name="connsiteY1" fmla="*/ 0 h 6830994"/>
              <a:gd name="connsiteX2" fmla="*/ 6699211 w 6699211"/>
              <a:gd name="connsiteY2" fmla="*/ 6830994 h 6830994"/>
              <a:gd name="connsiteX3" fmla="*/ 0 w 6699211"/>
              <a:gd name="connsiteY3" fmla="*/ 6817346 h 6830994"/>
              <a:gd name="connsiteX4" fmla="*/ 2702995 w 6699211"/>
              <a:gd name="connsiteY4" fmla="*/ 29135 h 6830994"/>
              <a:gd name="connsiteX0" fmla="*/ 2702995 w 6699211"/>
              <a:gd name="connsiteY0" fmla="*/ 2131 h 6803990"/>
              <a:gd name="connsiteX1" fmla="*/ 6699211 w 6699211"/>
              <a:gd name="connsiteY1" fmla="*/ 0 h 6803990"/>
              <a:gd name="connsiteX2" fmla="*/ 6699211 w 6699211"/>
              <a:gd name="connsiteY2" fmla="*/ 6803990 h 6803990"/>
              <a:gd name="connsiteX3" fmla="*/ 0 w 6699211"/>
              <a:gd name="connsiteY3" fmla="*/ 6790342 h 6803990"/>
              <a:gd name="connsiteX4" fmla="*/ 2702995 w 6699211"/>
              <a:gd name="connsiteY4" fmla="*/ 2131 h 6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9211" h="6803990">
                <a:moveTo>
                  <a:pt x="2702995" y="2131"/>
                </a:moveTo>
                <a:lnTo>
                  <a:pt x="6699211" y="0"/>
                </a:lnTo>
                <a:lnTo>
                  <a:pt x="6699211" y="6803990"/>
                </a:lnTo>
                <a:lnTo>
                  <a:pt x="0" y="6790342"/>
                </a:lnTo>
                <a:lnTo>
                  <a:pt x="2702995" y="21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C0CB336-8515-4565-B747-B4EA83B43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280" y="680485"/>
            <a:ext cx="3393440" cy="2748515"/>
          </a:xfrm>
        </p:spPr>
        <p:txBody>
          <a:bodyPr anchor="t"/>
          <a:lstStyle/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4F675D-D792-42C0-8961-D2D1D79CD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0" y="5329451"/>
            <a:ext cx="6096000" cy="152854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6D2EC4D-FD33-4925-B0A8-68C9818DB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678" y="533399"/>
            <a:ext cx="3678762" cy="5771481"/>
          </a:xfrm>
        </p:spPr>
        <p:txBody>
          <a:bodyPr anchor="ctr">
            <a:normAutofit/>
          </a:bodyPr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7C9F55-A39F-4FB9-BEAD-745EA3E0A2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31096" y="0"/>
            <a:ext cx="2660904" cy="2322576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A480833B-6513-44B8-B08A-6FCB3911FE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31096" y="2324100"/>
            <a:ext cx="2660904" cy="2322576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3BCCF25F-1246-4BAE-BAA2-FB33719CF5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31096" y="4535424"/>
            <a:ext cx="2660904" cy="2322576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4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5496CA69-F288-4538-974D-9A68581F494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43000" y="2350008"/>
            <a:ext cx="1965960" cy="1801368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1F7CBA7A-8076-4743-AD9E-CB0B2B1D185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5421" y="4319521"/>
            <a:ext cx="1963236" cy="365760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8B03D9A7-85A7-4570-ADAF-E43C05B52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143000" y="4761768"/>
            <a:ext cx="1963236" cy="741904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1" name="Picture Placeholder 49">
            <a:extLst>
              <a:ext uri="{FF2B5EF4-FFF2-40B4-BE49-F238E27FC236}">
                <a16:creationId xmlns:a16="http://schemas.microsoft.com/office/drawing/2014/main" id="{ADF2F19D-7D9A-47B3-8711-A71F034693F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84636" y="2350008"/>
            <a:ext cx="1965960" cy="1801368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790A904C-841C-438E-BD4B-C18FC28CBD0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789781" y="4319520"/>
            <a:ext cx="1963236" cy="365760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611759C1-BECA-460C-916A-079B29E05C36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787360" y="4761767"/>
            <a:ext cx="1963236" cy="741904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2" name="Picture Placeholder 49">
            <a:extLst>
              <a:ext uri="{FF2B5EF4-FFF2-40B4-BE49-F238E27FC236}">
                <a16:creationId xmlns:a16="http://schemas.microsoft.com/office/drawing/2014/main" id="{4519A595-9DA0-413B-A1E1-B0F059132DD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37376" y="2350008"/>
            <a:ext cx="1965960" cy="1801368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C20274DC-5128-46D8-9229-02288D26493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441406" y="4319520"/>
            <a:ext cx="1963236" cy="365760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6F92FD73-9CD4-4AB0-8DEF-B9D7B1C5904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438985" y="4761767"/>
            <a:ext cx="1963236" cy="741904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3" name="Picture Placeholder 49">
            <a:extLst>
              <a:ext uri="{FF2B5EF4-FFF2-40B4-BE49-F238E27FC236}">
                <a16:creationId xmlns:a16="http://schemas.microsoft.com/office/drawing/2014/main" id="{ECF2CB24-2F78-42B5-BEC0-904245F3745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9136" y="2350008"/>
            <a:ext cx="1965960" cy="1801368"/>
          </a:xfrm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E099301F-F262-4EB4-9AAA-D10A9CF42DC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9090610" y="4319520"/>
            <a:ext cx="1963236" cy="365760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BD5BC820-7DAB-4C8E-A7E4-A885BBE9AB8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9088189" y="4761767"/>
            <a:ext cx="1963236" cy="741904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2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92810" cy="4351338"/>
          </a:xfrm>
        </p:spPr>
        <p:txBody>
          <a:bodyPr/>
          <a:lstStyle>
            <a:lvl1pPr>
              <a:lnSpc>
                <a:spcPct val="100000"/>
              </a:lnSpc>
              <a:buNone/>
              <a:defRPr/>
            </a:lvl1pPr>
            <a:lvl2pPr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buNone/>
              <a:defRPr/>
            </a:lvl3pPr>
            <a:lvl4pPr>
              <a:lnSpc>
                <a:spcPct val="100000"/>
              </a:lnSpc>
              <a:buNone/>
              <a:defRPr/>
            </a:lvl4pPr>
            <a:lvl5pPr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1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2/7/20XX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03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5" r:id="rId4"/>
    <p:sldLayoutId id="2147483686" r:id="rId5"/>
    <p:sldLayoutId id="2147483662" r:id="rId6"/>
    <p:sldLayoutId id="2147483679" r:id="rId7"/>
    <p:sldLayoutId id="2147483682" r:id="rId8"/>
    <p:sldLayoutId id="2147483687" r:id="rId9"/>
    <p:sldLayoutId id="2147483665" r:id="rId10"/>
    <p:sldLayoutId id="2147483683" r:id="rId11"/>
    <p:sldLayoutId id="2147483677" r:id="rId12"/>
    <p:sldLayoutId id="2147483678" r:id="rId13"/>
    <p:sldLayoutId id="2147483684" r:id="rId14"/>
    <p:sldLayoutId id="2147483661" r:id="rId15"/>
    <p:sldLayoutId id="2147483663" r:id="rId16"/>
    <p:sldLayoutId id="2147483664" r:id="rId17"/>
    <p:sldLayoutId id="2147483666" r:id="rId18"/>
    <p:sldLayoutId id="2147483667" r:id="rId19"/>
    <p:sldLayoutId id="2147483685" r:id="rId20"/>
    <p:sldLayoutId id="2147483668" r:id="rId21"/>
    <p:sldLayoutId id="2147483669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336">
          <p15:clr>
            <a:srgbClr val="F26B43"/>
          </p15:clr>
        </p15:guide>
        <p15:guide id="4" orient="horz" pos="3984">
          <p15:clr>
            <a:srgbClr val="F26B43"/>
          </p15:clr>
        </p15:guide>
        <p15:guide id="5" pos="336">
          <p15:clr>
            <a:srgbClr val="F26B43"/>
          </p15:clr>
        </p15:guide>
        <p15:guide id="6" pos="7344">
          <p15:clr>
            <a:srgbClr val="F26B43"/>
          </p15:clr>
        </p15:guide>
        <p15:guide id="7" pos="720">
          <p15:clr>
            <a:srgbClr val="F26B43"/>
          </p15:clr>
        </p15:guide>
        <p15:guide id="8" pos="6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euc-help@mit.edu" TargetMode="External"/><Relationship Id="rId2" Type="http://schemas.openxmlformats.org/officeDocument/2006/relationships/hyperlink" Target="https://ist.mit.edu/android-device-management?category=101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euc-help@mit.edu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low angle view of buildings in a city">
            <a:extLst>
              <a:ext uri="{FF2B5EF4-FFF2-40B4-BE49-F238E27FC236}">
                <a16:creationId xmlns:a16="http://schemas.microsoft.com/office/drawing/2014/main" id="{3CF2725B-8BAD-4651-8A3F-80E7338713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3279" y="0"/>
            <a:ext cx="9568721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B36C10-A9EA-414E-B3D3-09BAD9FA9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7" y="1040001"/>
            <a:ext cx="3338625" cy="3150159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End user computing </a:t>
            </a: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it-partners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140D27-0E15-4434-A8B8-FC3276144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0538" y="4240213"/>
            <a:ext cx="3497262" cy="1801812"/>
          </a:xfrm>
        </p:spPr>
        <p:txBody>
          <a:bodyPr/>
          <a:lstStyle/>
          <a:p>
            <a:r>
              <a:rPr lang="en-US" dirty="0"/>
              <a:t>Timothy </a:t>
            </a:r>
            <a:r>
              <a:rPr lang="en-US" dirty="0" err="1"/>
              <a:t>Yager</a:t>
            </a:r>
            <a:endParaRPr lang="en-US" dirty="0"/>
          </a:p>
          <a:p>
            <a:r>
              <a:rPr lang="en-US" dirty="0" err="1"/>
              <a:t>tyager@mit.edu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3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FF51-E65C-FE4B-A30D-45B8F818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</a:t>
            </a:r>
            <a:r>
              <a:rPr lang="en-US" dirty="0"/>
              <a:t> upgrade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B96-0BD9-8885-E25D-3946D5ABB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 users don’t patch their machines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techs don’t have the time to update each machine individually for each patch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Any device not on the latest patch is generally considered insecure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Apple provides no effective way of automating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D4ED1-A099-5711-80B4-9E54D544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55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F430E9F-3B61-4A75-9A34-1EF839CC7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5A93CC3-99AA-471D-9142-5BD2235D6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12192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D5A1EFF-2E6F-4210-A283-AF9BE5B07C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C9A7BB-4074-4704-B5B6-B526355DF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78117" y="0"/>
            <a:ext cx="340591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D5622E3-2C65-496F-9C3F-CBEE21924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1299548"/>
            <a:ext cx="1769035" cy="69557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4ED111D-3746-4B9C-AEE8-7AB834670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1150" y="1171094"/>
            <a:ext cx="4860850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AE1D3C-1EF9-4A89-B613-EE7B789102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8968704" y="0"/>
            <a:ext cx="2147217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1E61AEE-4A55-1768-A521-C4E874B4E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553" y="497395"/>
            <a:ext cx="10064376" cy="122975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mac</a:t>
            </a:r>
            <a:r>
              <a:rPr lang="en-US" dirty="0"/>
              <a:t>OS breakdown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DE80A3F-530A-4181-887F-9AAF6DCBF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94353" y="-14436"/>
            <a:ext cx="239059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0CE3B-A856-042A-39BD-8CD0F3D45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E4AA235-0547-EE77-60FB-A6A28DDC04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297727"/>
              </p:ext>
            </p:extLst>
          </p:nvPr>
        </p:nvGraphicFramePr>
        <p:xfrm>
          <a:off x="3409632" y="2552700"/>
          <a:ext cx="5530455" cy="3503152"/>
        </p:xfrm>
        <a:graphic>
          <a:graphicData uri="http://schemas.openxmlformats.org/drawingml/2006/table">
            <a:tbl>
              <a:tblPr/>
              <a:tblGrid>
                <a:gridCol w="3212170">
                  <a:extLst>
                    <a:ext uri="{9D8B030D-6E8A-4147-A177-3AD203B41FA5}">
                      <a16:colId xmlns:a16="http://schemas.microsoft.com/office/drawing/2014/main" val="1067158322"/>
                    </a:ext>
                  </a:extLst>
                </a:gridCol>
                <a:gridCol w="2318285">
                  <a:extLst>
                    <a:ext uri="{9D8B030D-6E8A-4147-A177-3AD203B41FA5}">
                      <a16:colId xmlns:a16="http://schemas.microsoft.com/office/drawing/2014/main" val="3869510186"/>
                    </a:ext>
                  </a:extLst>
                </a:gridCol>
              </a:tblGrid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10.11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073046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10.12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0927212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10.13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238280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10.14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151555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10.15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250561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11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385226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12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1585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312349"/>
                  </a:ext>
                </a:extLst>
              </a:tr>
              <a:tr h="437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macOS 13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1703</a:t>
                      </a:r>
                    </a:p>
                  </a:txBody>
                  <a:tcPr marL="18215" marR="18215" marT="182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75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410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829807-7791-462F-8C59-969B0EC71A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4FF51-E65C-FE4B-A30D-45B8F8181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0906" y="533401"/>
            <a:ext cx="6427694" cy="11112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000" dirty="0"/>
              <a:t>why this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B96-0BD9-8885-E25D-3946D5ABB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9839" y="1754841"/>
            <a:ext cx="6481170" cy="45697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>
              <a:buFont typeface="Arial" panose="020B0604020202020204" pitchFamily="34" charset="0"/>
              <a:buChar char="•"/>
            </a:pPr>
            <a:r>
              <a:rPr lang="en-US" sz="3200" dirty="0"/>
              <a:t>12% of devices run a fully non supported OS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2800" dirty="0"/>
              <a:t>These devices are no longer supported by Sophos, CrowdStrike, CrashPlan, etc.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sz="3200" dirty="0"/>
              <a:t>28% will drop out of support when Sonoma is released in a few months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sz="3200" dirty="0"/>
              <a:t>73% are not on macOS 13 </a:t>
            </a:r>
          </a:p>
        </p:txBody>
      </p:sp>
      <p:pic>
        <p:nvPicPr>
          <p:cNvPr id="7" name="Picture 6" descr="Neon light percentage sign">
            <a:extLst>
              <a:ext uri="{FF2B5EF4-FFF2-40B4-BE49-F238E27FC236}">
                <a16:creationId xmlns:a16="http://schemas.microsoft.com/office/drawing/2014/main" id="{B026C5B5-EC57-2247-D213-382609D3E6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41" r="22490" b="2"/>
          <a:stretch/>
        </p:blipFill>
        <p:spPr>
          <a:xfrm>
            <a:off x="20" y="2"/>
            <a:ext cx="5049819" cy="6857998"/>
          </a:xfrm>
          <a:custGeom>
            <a:avLst/>
            <a:gdLst/>
            <a:ahLst/>
            <a:cxnLst/>
            <a:rect l="l" t="t" r="r" b="b"/>
            <a:pathLst>
              <a:path w="5049839" h="6857998">
                <a:moveTo>
                  <a:pt x="0" y="0"/>
                </a:moveTo>
                <a:lnTo>
                  <a:pt x="5049839" y="1331"/>
                </a:lnTo>
                <a:lnTo>
                  <a:pt x="3110749" y="6857998"/>
                </a:lnTo>
                <a:lnTo>
                  <a:pt x="0" y="6857998"/>
                </a:lnTo>
                <a:close/>
              </a:path>
            </a:pathLst>
          </a:cu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845859" y="0"/>
            <a:ext cx="699247" cy="685734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C2312DA-BDBD-40EE-84AB-53293C1CD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59210" y="5788959"/>
            <a:ext cx="7396312" cy="106904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D4ED1-A099-5711-80B4-9E54D544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1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FF51-E65C-FE4B-A30D-45B8F818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B96-0BD9-8885-E25D-3946D5ABB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Organizations are using 3</a:t>
            </a:r>
            <a:r>
              <a:rPr lang="en-US" baseline="30000" dirty="0"/>
              <a:t>rd</a:t>
            </a:r>
            <a:r>
              <a:rPr lang="en-US" dirty="0"/>
              <a:t> party tools, notably Nudge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Nudge uses a launch agent to pop up a window urging the user to upgrade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They can then either defer or launch system preferences and upgrade themselves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IT technician work required other than communications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Non-destructive, no forced reboots or logouts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D4ED1-A099-5711-80B4-9E54D544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179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3851C1C-90B4-4D68-8D77-ACEDEBF97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66A6C3B0-6FDC-4B35-B7CE-CC75F305A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0" y="-10952"/>
            <a:ext cx="5037413" cy="6881907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121508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215089 w 6125882"/>
              <a:gd name="connsiteY4" fmla="*/ 0 h 6857998"/>
              <a:gd name="connsiteX0" fmla="*/ 1222204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222204 w 6132997"/>
              <a:gd name="connsiteY4" fmla="*/ 0 h 6881904"/>
              <a:gd name="connsiteX0" fmla="*/ 1358016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358016 w 6132997"/>
              <a:gd name="connsiteY4" fmla="*/ 0 h 6881904"/>
              <a:gd name="connsiteX0" fmla="*/ 1916832 w 6132997"/>
              <a:gd name="connsiteY0" fmla="*/ 0 h 6892855"/>
              <a:gd name="connsiteX1" fmla="*/ 6132997 w 6132997"/>
              <a:gd name="connsiteY1" fmla="*/ 10951 h 6892855"/>
              <a:gd name="connsiteX2" fmla="*/ 6132997 w 6132997"/>
              <a:gd name="connsiteY2" fmla="*/ 6868949 h 6892855"/>
              <a:gd name="connsiteX3" fmla="*/ 0 w 6132997"/>
              <a:gd name="connsiteY3" fmla="*/ 6892855 h 6892855"/>
              <a:gd name="connsiteX4" fmla="*/ 1916832 w 6132997"/>
              <a:gd name="connsiteY4" fmla="*/ 0 h 6892855"/>
              <a:gd name="connsiteX0" fmla="*/ 2210210 w 6426375"/>
              <a:gd name="connsiteY0" fmla="*/ 0 h 6881905"/>
              <a:gd name="connsiteX1" fmla="*/ 6426375 w 6426375"/>
              <a:gd name="connsiteY1" fmla="*/ 10951 h 6881905"/>
              <a:gd name="connsiteX2" fmla="*/ 6426375 w 6426375"/>
              <a:gd name="connsiteY2" fmla="*/ 6868949 h 6881905"/>
              <a:gd name="connsiteX3" fmla="*/ 0 w 6426375"/>
              <a:gd name="connsiteY3" fmla="*/ 6881905 h 6881905"/>
              <a:gd name="connsiteX4" fmla="*/ 2210210 w 6426375"/>
              <a:gd name="connsiteY4" fmla="*/ 0 h 6881905"/>
              <a:gd name="connsiteX0" fmla="*/ 2755055 w 6426375"/>
              <a:gd name="connsiteY0" fmla="*/ 0 h 6881905"/>
              <a:gd name="connsiteX1" fmla="*/ 6426375 w 6426375"/>
              <a:gd name="connsiteY1" fmla="*/ 10951 h 6881905"/>
              <a:gd name="connsiteX2" fmla="*/ 6426375 w 6426375"/>
              <a:gd name="connsiteY2" fmla="*/ 6868949 h 6881905"/>
              <a:gd name="connsiteX3" fmla="*/ 0 w 6426375"/>
              <a:gd name="connsiteY3" fmla="*/ 6881905 h 6881905"/>
              <a:gd name="connsiteX4" fmla="*/ 2755055 w 6426375"/>
              <a:gd name="connsiteY4" fmla="*/ 0 h 688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6375" h="6881905">
                <a:moveTo>
                  <a:pt x="2755055" y="0"/>
                </a:moveTo>
                <a:lnTo>
                  <a:pt x="6426375" y="10951"/>
                </a:lnTo>
                <a:lnTo>
                  <a:pt x="6426375" y="6868949"/>
                </a:lnTo>
                <a:lnTo>
                  <a:pt x="0" y="6881905"/>
                </a:lnTo>
                <a:lnTo>
                  <a:pt x="2755055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F6F135C-352B-4218-8C4A-72DA56E2B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5486400" y="0"/>
            <a:ext cx="6705600" cy="199853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5BDA27-43C7-918E-C5B3-B4D9C3806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58AD04-C5C5-4EED-9739-2CCED6989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68513" y="4035406"/>
            <a:ext cx="4723487" cy="282259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2A09171-30F7-4DDD-8406-68606DFBE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9434056" y="0"/>
            <a:ext cx="2036307" cy="687095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AA3B745-A08A-81A0-F47F-BA2165C4CF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01"/>
          <a:stretch/>
        </p:blipFill>
        <p:spPr>
          <a:xfrm>
            <a:off x="533400" y="533400"/>
            <a:ext cx="111252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133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FF51-E65C-FE4B-A30D-45B8F818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stories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B96-0BD9-8885-E25D-3946D5ABB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Technology Review has this enabled in production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Day 0 - 5% on 13.4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Day 2 - 50% on 13.4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Day 14 (deadline) – 94% of devices on 13.4, completing all devices that could upgrade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Stanford University – 20,000 devices running Nudge, 6 total tickets and all asking if this was a legitimate popup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Other universities – Princeton, Cornell, UT-Austin, all reporting great success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General feedback – first upgrade is a learning curve, all future upgrades were simple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D4ED1-A099-5711-80B4-9E54D544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36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FF51-E65C-FE4B-A30D-45B8F818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B96-0BD9-8885-E25D-3946D5ABB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Timeframe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This is coming in July / August to DLCs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Finalizing timeline and communications later this week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Anyone wishing to opt in immediately please let me know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will be incrementing this for all minor patches after vetting, this is not a one-time upgrade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macOS 11 and higher only. Anything lower we will apply a config profile that enables automatic updates with Apple’s built in notifications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Goal is to have all capable devices upgraded prior to Sonoma release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D4ED1-A099-5711-80B4-9E54D544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13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79F08F-6890-4E7D-8F3F-47657269E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38352" y="1467621"/>
            <a:ext cx="6153912" cy="3922755"/>
          </a:xfrm>
        </p:spPr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Microsoft Autopilot and </a:t>
            </a:r>
            <a:r>
              <a:rPr lang="en-US" dirty="0" err="1">
                <a:latin typeface="Franklin Gothic Book" panose="020B0503020102020204" pitchFamily="34" charset="0"/>
              </a:rPr>
              <a:t>intune</a:t>
            </a:r>
            <a:endParaRPr lang="en-US" dirty="0">
              <a:latin typeface="Franklin Gothic Book" panose="020B0503020102020204" pitchFamily="34" charset="0"/>
            </a:endParaRPr>
          </a:p>
        </p:txBody>
      </p:sp>
      <p:pic>
        <p:nvPicPr>
          <p:cNvPr id="9" name="Picture Placeholder 8" descr="A picture containing blue glass buildings with reflection">
            <a:extLst>
              <a:ext uri="{FF2B5EF4-FFF2-40B4-BE49-F238E27FC236}">
                <a16:creationId xmlns:a16="http://schemas.microsoft.com/office/drawing/2014/main" id="{EB5E1FEF-1282-4779-83BA-2F3F6D476B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2" y="0"/>
            <a:ext cx="4811317" cy="68579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8C04B-250D-4AE1-9F65-682FB4830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15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Definitions according to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ChatGPT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Microsoft Intune</a:t>
            </a:r>
            <a:r>
              <a:rPr lang="en-US" dirty="0"/>
              <a:t>: The Jedi Master of Device Control and Security, Keeping Chaos at Bay in the Digital Galaxy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Microsoft Autopilot: </a:t>
            </a:r>
            <a:r>
              <a:rPr lang="en-US" dirty="0"/>
              <a:t>The Magical Wizard that Transforms Clunky Computers into Sparkling Unicorns of Productivity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Google Bard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Microsoft Intune </a:t>
            </a:r>
            <a:r>
              <a:rPr lang="en-US" dirty="0"/>
              <a:t>is the cloud-based, end-to-end mobile management solution that helps you achieve peak device velocity and security.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Microsoft Autopilot </a:t>
            </a:r>
            <a:r>
              <a:rPr lang="en-US" dirty="0"/>
              <a:t>is the zero-touch, cloud-powered, self-driving IT solution that helps you achieve peak device velocity and security without lifting a finger.</a:t>
            </a:r>
          </a:p>
          <a:p>
            <a:pPr marL="457200" lvl="1" indent="0"/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245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Definitions according to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would </a:t>
            </a:r>
            <a:r>
              <a:rPr lang="en-US" dirty="0" err="1"/>
              <a:t>ChatGPT</a:t>
            </a:r>
            <a:r>
              <a:rPr lang="en-US" dirty="0"/>
              <a:t> say that Bard would say?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Microsoft Intune: The Wizardly Enforcer of Device Domination, Taming Tech Tornadoes with a Snap of Its Fingers!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would Bard say that </a:t>
            </a:r>
            <a:r>
              <a:rPr lang="en-US" dirty="0" err="1"/>
              <a:t>ChatGPT</a:t>
            </a:r>
            <a:r>
              <a:rPr lang="en-US" dirty="0"/>
              <a:t> would say?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Microsoft Intune is the game-changing, state-of-the-art, next-gen mobile management solution that will revolutionize the way you manage your devices.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35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5E37-3C95-4E35-8624-CC190CC12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485" y="675167"/>
            <a:ext cx="3761862" cy="3055078"/>
          </a:xfrm>
        </p:spPr>
        <p:txBody>
          <a:bodyPr/>
          <a:lstStyle/>
          <a:p>
            <a:r>
              <a:rPr lang="en-US" dirty="0"/>
              <a:t>Agenda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16715-277D-4042-B401-03CD007D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2346" y="966766"/>
            <a:ext cx="5088749" cy="57972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Year in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macOS automated updates with Nudge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Microsoft Intune and Autopilot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Android device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Placeholder 6" descr="View of city buildings over the water">
            <a:extLst>
              <a:ext uri="{FF2B5EF4-FFF2-40B4-BE49-F238E27FC236}">
                <a16:creationId xmlns:a16="http://schemas.microsoft.com/office/drawing/2014/main" id="{4C61771D-5836-4E5C-A19A-3F15641B87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1096" y="0"/>
            <a:ext cx="2660904" cy="3429000"/>
          </a:xfrm>
        </p:spPr>
      </p:pic>
      <p:pic>
        <p:nvPicPr>
          <p:cNvPr id="9" name="Picture Placeholder 8" descr="Background Graphic with lights">
            <a:extLst>
              <a:ext uri="{FF2B5EF4-FFF2-40B4-BE49-F238E27FC236}">
                <a16:creationId xmlns:a16="http://schemas.microsoft.com/office/drawing/2014/main" id="{51C83C9C-B18C-4D14-8539-EBB0422AB0F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1096" y="3383280"/>
            <a:ext cx="2660904" cy="3474720"/>
          </a:xfrm>
        </p:spPr>
      </p:pic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D3141030-4F7D-4526-B0FC-1EA787D5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291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actual Definitions</a:t>
            </a:r>
          </a:p>
        </p:txBody>
      </p:sp>
      <p:pic>
        <p:nvPicPr>
          <p:cNvPr id="7" name="Picture 6" descr="White cloud painting">
            <a:extLst>
              <a:ext uri="{FF2B5EF4-FFF2-40B4-BE49-F238E27FC236}">
                <a16:creationId xmlns:a16="http://schemas.microsoft.com/office/drawing/2014/main" id="{20EAC4A4-C78A-5D95-64CE-976CD7205F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42" r="35835" b="2"/>
          <a:stretch/>
        </p:blipFill>
        <p:spPr>
          <a:xfrm>
            <a:off x="20" y="-7444"/>
            <a:ext cx="4966427" cy="6874330"/>
          </a:xfrm>
          <a:custGeom>
            <a:avLst/>
            <a:gdLst/>
            <a:ahLst/>
            <a:cxnLst/>
            <a:rect l="l" t="t" r="r" b="b"/>
            <a:pathLst>
              <a:path w="4966447" h="6874330">
                <a:moveTo>
                  <a:pt x="0" y="0"/>
                </a:moveTo>
                <a:lnTo>
                  <a:pt x="4966447" y="0"/>
                </a:lnTo>
                <a:lnTo>
                  <a:pt x="3355712" y="6874330"/>
                </a:lnTo>
                <a:lnTo>
                  <a:pt x="0" y="687433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Intune is cloud based MECM with new and / or different functionality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Autopilot is DEP for Windows</a:t>
            </a:r>
            <a:br>
              <a:rPr lang="en-US" dirty="0"/>
            </a:b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627455" y="-19394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72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it work?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Device hash sent to EUC team (gotten via script), we enroll into Autopilot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 user turns on device, connects to wi-fi, authenticates via Touchstone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Device then binds to Azure AD, installs Intune, installs MECM, then installs software and configurations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Device is applied a scope tag that only your DLC has access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IT-Technician work required, a true Zero Touch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08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past to present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4164C-CD4F-433C-8B7E-A0156DB2F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/>
          <a:lstStyle/>
          <a:p>
            <a:r>
              <a:rPr lang="en-US" dirty="0"/>
              <a:t>On-prem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237F4-D8FA-4EB0-8875-57E81F3EA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r>
              <a:rPr lang="en-US" dirty="0"/>
              <a:t>Lite Touch</a:t>
            </a:r>
          </a:p>
          <a:p>
            <a:r>
              <a:rPr lang="en-US" dirty="0"/>
              <a:t>Active Directory binding</a:t>
            </a:r>
          </a:p>
          <a:p>
            <a:r>
              <a:rPr lang="en-US" dirty="0"/>
              <a:t>MECM device management</a:t>
            </a:r>
          </a:p>
          <a:p>
            <a:r>
              <a:rPr lang="en-US" dirty="0"/>
              <a:t>Group policy</a:t>
            </a:r>
          </a:p>
          <a:p>
            <a:r>
              <a:rPr lang="en-US" dirty="0"/>
              <a:t>ADUC</a:t>
            </a:r>
          </a:p>
          <a:p>
            <a:r>
              <a:rPr lang="en-US" dirty="0"/>
              <a:t>MBAM key escrow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A2ABE5-0226-49ED-8CCF-C68A5DC8C3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/>
          <a:lstStyle/>
          <a:p>
            <a:r>
              <a:rPr lang="en-US" dirty="0"/>
              <a:t>Cloud model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5028CE-DA21-47EC-B483-3CE6A8E62C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r>
              <a:rPr lang="en-US" dirty="0"/>
              <a:t>Autopilot</a:t>
            </a:r>
          </a:p>
          <a:p>
            <a:r>
              <a:rPr lang="en-US" dirty="0"/>
              <a:t>Azure Active Directory binding</a:t>
            </a:r>
          </a:p>
          <a:p>
            <a:r>
              <a:rPr lang="en-US" dirty="0"/>
              <a:t>Intune and MECM co-management</a:t>
            </a:r>
          </a:p>
          <a:p>
            <a:r>
              <a:rPr lang="en-US" dirty="0"/>
              <a:t>Configuration profiles</a:t>
            </a:r>
          </a:p>
          <a:p>
            <a:r>
              <a:rPr lang="en-US" dirty="0"/>
              <a:t>Scope tags</a:t>
            </a:r>
          </a:p>
          <a:p>
            <a:r>
              <a:rPr lang="en-US" dirty="0"/>
              <a:t>Intune key escrow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158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D23EF01-5C9E-4B1E-85FE-E230C5BC9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CC071D4-4136-4240-B265-337677AD9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7103" y="1"/>
            <a:ext cx="9994895" cy="6857999"/>
          </a:xfrm>
          <a:custGeom>
            <a:avLst/>
            <a:gdLst>
              <a:gd name="connsiteX0" fmla="*/ 1986272 w 9994895"/>
              <a:gd name="connsiteY0" fmla="*/ 0 h 6857999"/>
              <a:gd name="connsiteX1" fmla="*/ 9994895 w 9994895"/>
              <a:gd name="connsiteY1" fmla="*/ 0 h 6857999"/>
              <a:gd name="connsiteX2" fmla="*/ 9994895 w 9994895"/>
              <a:gd name="connsiteY2" fmla="*/ 6857999 h 6857999"/>
              <a:gd name="connsiteX3" fmla="*/ 0 w 999489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4895" h="6857999">
                <a:moveTo>
                  <a:pt x="1986272" y="0"/>
                </a:moveTo>
                <a:lnTo>
                  <a:pt x="9994895" y="0"/>
                </a:lnTo>
                <a:lnTo>
                  <a:pt x="9994895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BBA8B30-585D-4596-A896-BF3FD1FB2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4870472-9E8A-42D0-BDA3-B312F4C72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" y="1686440"/>
            <a:ext cx="2972697" cy="519546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A4B1FD-DA75-762E-A3FC-6CA3F7C86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D280D8D-93BB-4BD4-86DA-25993A4B5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811459" y="5106780"/>
            <a:ext cx="5403199" cy="177512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9FEC981-EB48-4A49-88DF-0A6DB2ECB0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602476" y="1392865"/>
            <a:ext cx="589524" cy="546513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B91E5C6-85F3-4BA6-9D1E-794A781F62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303436" y="0"/>
            <a:ext cx="1888564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DBFF75F-844B-447A-A83D-D0B0D8517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5640572" y="1"/>
            <a:ext cx="6551427" cy="67516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26A57C5-1488-C36B-5ADD-A95A952C95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93" r="-1" b="24455"/>
          <a:stretch/>
        </p:blipFill>
        <p:spPr>
          <a:xfrm>
            <a:off x="932953" y="891615"/>
            <a:ext cx="10326094" cy="507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50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B2BAECB-35E2-4DD9-8B8C-22D215DD0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9818C2-6E1D-0988-33AC-55CC2626DC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25" r="27599"/>
          <a:stretch/>
        </p:blipFill>
        <p:spPr>
          <a:xfrm>
            <a:off x="6938682" y="10"/>
            <a:ext cx="5253320" cy="6857990"/>
          </a:xfrm>
          <a:custGeom>
            <a:avLst/>
            <a:gdLst/>
            <a:ahLst/>
            <a:cxnLst/>
            <a:rect l="l" t="t" r="r" b="b"/>
            <a:pathLst>
              <a:path w="5253320" h="6858000">
                <a:moveTo>
                  <a:pt x="722088" y="0"/>
                </a:moveTo>
                <a:lnTo>
                  <a:pt x="5253320" y="0"/>
                </a:lnTo>
                <a:lnTo>
                  <a:pt x="525332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1" y="467834"/>
            <a:ext cx="6132605" cy="17384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end user experience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5528235" y="0"/>
            <a:ext cx="6663765" cy="99209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2" y="2206255"/>
            <a:ext cx="5487146" cy="4118345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End user advantages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pre-logon VPN! 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Automated integrations for Office / OneDrive / Teams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KMS activation required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Almost no VPN needed 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End users won’t really notice any difference once logged in</a:t>
            </a:r>
          </a:p>
          <a:p>
            <a:pPr marL="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End user disadvantages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Device authentication training (especially if using Windows Hello)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Mapped drives / Kerberos auth training</a:t>
            </a:r>
          </a:p>
          <a:p>
            <a:pPr marL="800100" lvl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850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 technician experience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technician advantages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Zero Touch imaging! Zero Touch reimaging! (user just needs to reset device)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BitLocker keys in one easy to reach cloud console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Direct access to limited MDM commands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Greater / more up to date customizations via config profiles</a:t>
            </a:r>
          </a:p>
          <a:p>
            <a:pPr marL="457200" lvl="1" indent="0"/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81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E105210-61FE-4E9D-9076-A5618FDA8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33400"/>
            <a:ext cx="6008914" cy="16834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IT technician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216886"/>
            <a:ext cx="6150926" cy="3817091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Concerns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Getting hashes requires running a script, unlike DEP where you can just send a serial number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Devices must be unenrolled from Autopilot when offboarded!!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RBAC for Intune is very different and TBD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No device collections or queries in Intune, it’s all user based – this is a major paradigm shift</a:t>
            </a:r>
          </a:p>
          <a:p>
            <a:pPr marL="1257300" lvl="2">
              <a:buFont typeface="Arial" panose="020B0604020202020204" pitchFamily="34" charset="0"/>
              <a:buChar char="•"/>
            </a:pPr>
            <a:r>
              <a:rPr lang="en-US" dirty="0"/>
              <a:t>If you support multiple DLCs this gets even trickier</a:t>
            </a:r>
          </a:p>
          <a:p>
            <a:pPr marL="800100" lvl="1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>
              <a:buFont typeface="Arial" panose="020B0604020202020204" pitchFamily="34" charset="0"/>
              <a:buChar char="•"/>
            </a:pPr>
            <a:endParaRPr lang="en-US" dirty="0"/>
          </a:p>
          <a:p>
            <a:pPr marL="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1DF613-CD5C-4D37-9F6C-843AFBBB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5197929"/>
            <a:ext cx="2875207" cy="166007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CB56F5D-A737-4E56-BCDD-0F992B89C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6033977"/>
            <a:ext cx="7151914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lectronic circuit board">
            <a:extLst>
              <a:ext uri="{FF2B5EF4-FFF2-40B4-BE49-F238E27FC236}">
                <a16:creationId xmlns:a16="http://schemas.microsoft.com/office/drawing/2014/main" id="{D18D4422-5656-5E08-47F3-136F87427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339" r="13507" b="-1"/>
          <a:stretch/>
        </p:blipFill>
        <p:spPr>
          <a:xfrm>
            <a:off x="7963785" y="10"/>
            <a:ext cx="4228215" cy="68579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22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A8D3B-D1E6-E84A-2508-8B8AB7463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paradigm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69C69-AED3-A469-7BAC-6E3F2C67C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opt-outs – this is the modern security model meeting best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Windows 10, all devices will upgrade to latest specified Windows 11 feature 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BitLocker encryption required for all devices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LAPS required for all devices 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Local Administrator Password Solution – auto rotates local admin account pw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patching required for all devices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WuFB</a:t>
            </a:r>
            <a:r>
              <a:rPr lang="en-US" dirty="0"/>
              <a:t> replaces WSUS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B8B53-6783-9723-EB41-4A211CE50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06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52A55-6736-C0C8-399E-92AE7D0C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B18A-0820-CBAF-FB1A-15A6EE53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will be ready to pilot Autopilot and Intune starting 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Anyone who wants to be part of early adoption please email me directly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The main concern we are still working through is RBAC, any early adopters have to understand we might remove or add already granted privileges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hard start date, but once we feel all configurations are ready to go DLCs can be onboarded at any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will not be a requirement any time soon, but eventually domain join will be </a:t>
            </a:r>
            <a:r>
              <a:rPr lang="en-US" dirty="0" err="1"/>
              <a:t>sunsetted</a:t>
            </a:r>
            <a:r>
              <a:rPr lang="en-US" dirty="0"/>
              <a:t> permanently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6ADF-D415-F42C-52C2-1E4013FE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101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A3B6404-C37D-4FE3-8124-9FC5ECE56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79F08F-6890-4E7D-8F3F-47657269E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5488" y="533400"/>
            <a:ext cx="5209813" cy="42499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/>
              <a:t>android device management via Microsoft </a:t>
            </a:r>
            <a:r>
              <a:rPr lang="en-US" sz="4200" dirty="0" err="1"/>
              <a:t>intune</a:t>
            </a:r>
            <a:endParaRPr lang="en-US" sz="42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2E889C-BF1F-40B2-86C2-92153DB7E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38034" y="0"/>
            <a:ext cx="6553966" cy="354261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57940A-71CE-48E1-BD71-2BEF15613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851108" y="4783369"/>
            <a:ext cx="5340893" cy="207463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777C915-01E5-4C85-B3BF-7BF7CC3FE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0021640" y="0"/>
            <a:ext cx="1268175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 descr="A picture containing blue glass buildings with reflection">
            <a:extLst>
              <a:ext uri="{FF2B5EF4-FFF2-40B4-BE49-F238E27FC236}">
                <a16:creationId xmlns:a16="http://schemas.microsoft.com/office/drawing/2014/main" id="{EB5E1FEF-1282-4779-83BA-2F3F6D476B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723399" y="533400"/>
            <a:ext cx="4068318" cy="57912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8C04B-250D-4AE1-9F65-682FB4830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5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399C3-3EDC-4898-A2E4-D8ACEE6A3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734" y="557304"/>
            <a:ext cx="5355265" cy="1625731"/>
          </a:xfrm>
        </p:spPr>
        <p:txBody>
          <a:bodyPr/>
          <a:lstStyle/>
          <a:p>
            <a:r>
              <a:rPr lang="en-US" dirty="0"/>
              <a:t>Year in review</a:t>
            </a:r>
          </a:p>
        </p:txBody>
      </p:sp>
      <p:pic>
        <p:nvPicPr>
          <p:cNvPr id="7" name="Picture Placeholder 6" descr="Aerial view of city buildings">
            <a:extLst>
              <a:ext uri="{FF2B5EF4-FFF2-40B4-BE49-F238E27FC236}">
                <a16:creationId xmlns:a16="http://schemas.microsoft.com/office/drawing/2014/main" id="{F718B2F1-208E-4A1D-9716-513B0D7093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742121" cy="3434316"/>
          </a:xfrm>
        </p:spPr>
      </p:pic>
      <p:pic>
        <p:nvPicPr>
          <p:cNvPr id="9" name="Picture Placeholder 8" descr="A picture containing blue glass buildings with reflection">
            <a:extLst>
              <a:ext uri="{FF2B5EF4-FFF2-40B4-BE49-F238E27FC236}">
                <a16:creationId xmlns:a16="http://schemas.microsoft.com/office/drawing/2014/main" id="{D8F748D4-DB82-42E3-894A-0552C0FD2AB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" y="3432620"/>
            <a:ext cx="5178056" cy="342538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130D8-AD6A-4638-9059-326759848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3734" y="2183035"/>
            <a:ext cx="5355266" cy="412184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Citrix cloud migration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Jamf</a:t>
            </a:r>
            <a:r>
              <a:rPr lang="en-US" dirty="0"/>
              <a:t> cloud migration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Prey Anti-Theft rollout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Sophos Central migration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CrowdStrike full rollout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Third party patching full rollout</a:t>
            </a:r>
          </a:p>
        </p:txBody>
      </p:sp>
      <p:sp>
        <p:nvSpPr>
          <p:cNvPr id="183" name="Slide Number Placeholder 182">
            <a:extLst>
              <a:ext uri="{FF2B5EF4-FFF2-40B4-BE49-F238E27FC236}">
                <a16:creationId xmlns:a16="http://schemas.microsoft.com/office/drawing/2014/main" id="{29707739-DA1E-4E29-A977-FC44841F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25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520936-C1E7-C0B5-F897-E754A394D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android device management</a:t>
            </a:r>
          </a:p>
        </p:txBody>
      </p:sp>
      <p:pic>
        <p:nvPicPr>
          <p:cNvPr id="40" name="Picture 6" descr="Robot operating a machine">
            <a:extLst>
              <a:ext uri="{FF2B5EF4-FFF2-40B4-BE49-F238E27FC236}">
                <a16:creationId xmlns:a16="http://schemas.microsoft.com/office/drawing/2014/main" id="{4D46ABD2-D2D9-2922-41CD-DDF3569823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36" r="21315"/>
          <a:stretch/>
        </p:blipFill>
        <p:spPr>
          <a:xfrm>
            <a:off x="20" y="-7444"/>
            <a:ext cx="4966427" cy="6874330"/>
          </a:xfrm>
          <a:custGeom>
            <a:avLst/>
            <a:gdLst/>
            <a:ahLst/>
            <a:cxnLst/>
            <a:rect l="l" t="t" r="r" b="b"/>
            <a:pathLst>
              <a:path w="4966447" h="6874330">
                <a:moveTo>
                  <a:pt x="0" y="0"/>
                </a:moveTo>
                <a:lnTo>
                  <a:pt x="4966447" y="0"/>
                </a:lnTo>
                <a:lnTo>
                  <a:pt x="3355712" y="6874330"/>
                </a:lnTo>
                <a:lnTo>
                  <a:pt x="0" y="687433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0ED6A-11A7-83D3-D7F1-E21331946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>
              <a:buFont typeface="Arial" panose="020B0604020202020204" pitchFamily="34" charset="0"/>
              <a:buChar char="•"/>
            </a:pPr>
            <a:r>
              <a:rPr lang="en-US"/>
              <a:t>Manage device lifecycle including: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Enrollment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Inventory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Software distribution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Settings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Security management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MDM commands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/>
              <a:t>Offboarding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627455" y="-19394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FF9D3-0C31-6267-BFB5-B48D74AFB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06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20936-C1E7-C0B5-F897-E754A394D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device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0ED6A-11A7-83D3-D7F1-E21331946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09774"/>
            <a:ext cx="9906000" cy="414972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MIT tagged devices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limited than iOS management, but very similar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Ideal for cheaper kiosks and classroom signage but can support phone fleets</a:t>
            </a:r>
            <a:endParaRPr lang="en-US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Requirements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Lenovo and Samsung only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Android 12 and above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Available today – email </a:t>
            </a:r>
            <a:r>
              <a:rPr lang="en-US" dirty="0">
                <a:hlinkClick r:id="rId3"/>
              </a:rPr>
              <a:t>euc-help@mit.edu</a:t>
            </a:r>
            <a:r>
              <a:rPr lang="en-US" dirty="0"/>
              <a:t> to get started.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FF9D3-0C31-6267-BFB5-B48D74AFB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089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2CE32-C8C1-981B-E9F1-3BAE7E9B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summer workshops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25EF7-A853-BA62-A337-9A9F857EE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Intune / Autopilot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Jamf</a:t>
            </a:r>
            <a:r>
              <a:rPr lang="en-US" dirty="0"/>
              <a:t> Advanced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Android – on-demand training during onboarding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9D6E3-EA08-33A1-53E2-B6CDF5DE4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4068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E2E09-3A82-4E32-88E3-59E694EF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33400"/>
            <a:ext cx="5496636" cy="1685898"/>
          </a:xfrm>
        </p:spPr>
        <p:txBody>
          <a:bodyPr/>
          <a:lstStyle/>
          <a:p>
            <a:r>
              <a:rPr lang="en-US" dirty="0"/>
              <a:t>timeframe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5E272-AF60-4462-95A9-115739F78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229347"/>
            <a:ext cx="5496636" cy="38217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Immediately - Android Intune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July - Nudge rollout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July / August - early adoption Autopilot / Intune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Workshops - TBD, summertime</a:t>
            </a:r>
          </a:p>
        </p:txBody>
      </p:sp>
      <p:pic>
        <p:nvPicPr>
          <p:cNvPr id="68" name="Picture Placeholder 67" descr="View of city buildings over the water">
            <a:extLst>
              <a:ext uri="{FF2B5EF4-FFF2-40B4-BE49-F238E27FC236}">
                <a16:creationId xmlns:a16="http://schemas.microsoft.com/office/drawing/2014/main" id="{C700B77F-91C5-4642-9ABF-EA81F3CF691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6070" y="0"/>
            <a:ext cx="2463897" cy="3429000"/>
          </a:xfrm>
        </p:spPr>
      </p:pic>
      <p:pic>
        <p:nvPicPr>
          <p:cNvPr id="72" name="Picture Placeholder 71" descr="A picture containing blue glass buildings with reflection">
            <a:extLst>
              <a:ext uri="{FF2B5EF4-FFF2-40B4-BE49-F238E27FC236}">
                <a16:creationId xmlns:a16="http://schemas.microsoft.com/office/drawing/2014/main" id="{781FD203-6B96-4232-92C2-850AD4DA0F7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9155" y="0"/>
            <a:ext cx="2539797" cy="3429000"/>
          </a:xfrm>
        </p:spPr>
      </p:pic>
      <p:pic>
        <p:nvPicPr>
          <p:cNvPr id="74" name="Picture Placeholder 73" descr="Aerial view of city buildings at sunset">
            <a:extLst>
              <a:ext uri="{FF2B5EF4-FFF2-40B4-BE49-F238E27FC236}">
                <a16:creationId xmlns:a16="http://schemas.microsoft.com/office/drawing/2014/main" id="{A84AF2F7-9744-4960-8C3C-77190198196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6070" y="3383280"/>
            <a:ext cx="2463897" cy="3474720"/>
          </a:xfrm>
        </p:spPr>
      </p:pic>
      <p:pic>
        <p:nvPicPr>
          <p:cNvPr id="78" name="Picture Placeholder 77" descr="View of city buildings over the water from a track">
            <a:extLst>
              <a:ext uri="{FF2B5EF4-FFF2-40B4-BE49-F238E27FC236}">
                <a16:creationId xmlns:a16="http://schemas.microsoft.com/office/drawing/2014/main" id="{D76BFBCE-A55E-4F19-9A0A-78307FDBE96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9155" y="3383280"/>
            <a:ext cx="2539797" cy="3474720"/>
          </a:xfr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0961BC8-7B79-40B2-B578-4EB512140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64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32718-615D-445E-861C-ADF040C4B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6" name="Picture Placeholder 5" descr="A view of a bridge from below">
            <a:extLst>
              <a:ext uri="{FF2B5EF4-FFF2-40B4-BE49-F238E27FC236}">
                <a16:creationId xmlns:a16="http://schemas.microsoft.com/office/drawing/2014/main" id="{610B39E1-AAA7-4199-8B7C-D12DD364E6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444"/>
            <a:ext cx="4966447" cy="6846394"/>
          </a:xfrm>
        </p:spPr>
      </p:pic>
      <p:sp>
        <p:nvSpPr>
          <p:cNvPr id="35" name="Footer Placeholder 2">
            <a:extLst>
              <a:ext uri="{FF2B5EF4-FFF2-40B4-BE49-F238E27FC236}">
                <a16:creationId xmlns:a16="http://schemas.microsoft.com/office/drawing/2014/main" id="{B7DBC9F7-37C7-4A2D-ACBC-EBDA35886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429" y="6398878"/>
            <a:ext cx="449731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7E6E0-B242-46D9-ABE6-B318CABC4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/>
          <a:lstStyle/>
          <a:p>
            <a:r>
              <a:rPr lang="en-US" dirty="0"/>
              <a:t>Email </a:t>
            </a:r>
            <a:r>
              <a:rPr lang="en-US" dirty="0">
                <a:hlinkClick r:id="rId3"/>
              </a:rPr>
              <a:t>euc-help@mit.edu</a:t>
            </a:r>
            <a:r>
              <a:rPr lang="en-US" dirty="0"/>
              <a:t> to sign up for these services or ask questions.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9C547C-C2F1-493E-9B64-E089F9DBC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/>
          <a:lstStyle/>
          <a:p>
            <a:fld id="{312CC964-A50B-4C29-B4E4-2C30BB34CCF3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07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FE8325-7D57-D803-B6C2-2B60E5073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Fixed CrashPlan rename from Code42 for full disk access on Macs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Installed updated Citrix Workspace when the application broke on all Macs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Fixed Win 11 WSUS targeting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GPO to fix Outlook Autodiscover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Fixed “New Outlook” by reverting to ”Old Outlook”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2890A0-CFBF-3B7A-FCED-D044C4A6F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 fixes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1EEEA-3B70-5BC2-D4DA-FA36D14AA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2F40-D433-9670-A77A-5E9212E3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- Windows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36C94-6E24-4B0A-52D3-89C3C7B04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382A6-7E9C-A9EE-40F7-D081607F0F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Windows 7 - 333</a:t>
            </a:r>
          </a:p>
          <a:p>
            <a:r>
              <a:rPr lang="en-US" dirty="0"/>
              <a:t>Windows 10 - 2342</a:t>
            </a:r>
          </a:p>
          <a:p>
            <a:r>
              <a:rPr lang="en-US" dirty="0"/>
              <a:t>Windows 11 - 0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5CA05-B098-2CD4-D1D5-2B4C2C6E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ABA5F4-EEA0-42E2-9260-C1BC9344238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Windows 7 - 17</a:t>
            </a:r>
          </a:p>
          <a:p>
            <a:r>
              <a:rPr lang="en-US" dirty="0"/>
              <a:t>Windows 10 - 2355</a:t>
            </a:r>
          </a:p>
          <a:p>
            <a:r>
              <a:rPr lang="en-US" dirty="0"/>
              <a:t>Windows 11 - 903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E3EFED-5CAE-57CA-2BE5-E73EC277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7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2F40-D433-9670-A77A-5E9212E3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- MECM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36C94-6E24-4B0A-52D3-89C3C7B04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382A6-7E9C-A9EE-40F7-D081607F0F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Device Collections - 50</a:t>
            </a:r>
          </a:p>
          <a:p>
            <a:r>
              <a:rPr lang="en-US" dirty="0"/>
              <a:t>Computers - 2334</a:t>
            </a:r>
          </a:p>
          <a:p>
            <a:r>
              <a:rPr lang="en-US" dirty="0"/>
              <a:t>BitLocker % encrypted - 55%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patching - 65%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5CA05-B098-2CD4-D1D5-2B4C2C6E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ABA5F4-EEA0-42E2-9260-C1BC9344238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Device Collections - 76</a:t>
            </a:r>
          </a:p>
          <a:p>
            <a:r>
              <a:rPr lang="en-US" dirty="0"/>
              <a:t>Computers - 3384</a:t>
            </a:r>
          </a:p>
          <a:p>
            <a:r>
              <a:rPr lang="en-US" dirty="0"/>
              <a:t>BitLocker % encrypted - 77%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patching - 98%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E3EFED-5CAE-57CA-2BE5-E73EC277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2F40-D433-9670-A77A-5E9212E3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- macs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36C94-6E24-4B0A-52D3-89C3C7B04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382A6-7E9C-A9EE-40F7-D081607F0F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Office 2011 - 612</a:t>
            </a:r>
          </a:p>
          <a:p>
            <a:r>
              <a:rPr lang="en-US" dirty="0"/>
              <a:t>Office 2016 - 2964</a:t>
            </a:r>
          </a:p>
          <a:p>
            <a:r>
              <a:rPr lang="en-US" dirty="0"/>
              <a:t>Office 2019 - 558</a:t>
            </a:r>
          </a:p>
          <a:p>
            <a:r>
              <a:rPr lang="en-US" dirty="0" err="1"/>
              <a:t>FileVault</a:t>
            </a:r>
            <a:r>
              <a:rPr lang="en-US" dirty="0"/>
              <a:t> Encrypted - 67%</a:t>
            </a:r>
          </a:p>
          <a:p>
            <a:r>
              <a:rPr lang="en-US" dirty="0"/>
              <a:t>Sites using automated third-party patching - 35%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5CA05-B098-2CD4-D1D5-2B4C2C6E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ABA5F4-EEA0-42E2-9260-C1BC934423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4978400" cy="3684588"/>
          </a:xfrm>
        </p:spPr>
        <p:txBody>
          <a:bodyPr>
            <a:normAutofit/>
          </a:bodyPr>
          <a:lstStyle/>
          <a:p>
            <a:r>
              <a:rPr lang="en-US" dirty="0"/>
              <a:t>Office 2011 - 34 </a:t>
            </a:r>
          </a:p>
          <a:p>
            <a:r>
              <a:rPr lang="en-US" dirty="0"/>
              <a:t>Office 2016 - 151 </a:t>
            </a:r>
          </a:p>
          <a:p>
            <a:r>
              <a:rPr lang="en-US" dirty="0"/>
              <a:t>Office 2019/2021 - 4304 </a:t>
            </a:r>
          </a:p>
          <a:p>
            <a:r>
              <a:rPr lang="en-US" dirty="0" err="1"/>
              <a:t>FileVault</a:t>
            </a:r>
            <a:r>
              <a:rPr lang="en-US" dirty="0"/>
              <a:t> Encrypted - 83%</a:t>
            </a:r>
          </a:p>
          <a:p>
            <a:r>
              <a:rPr lang="en-US" dirty="0"/>
              <a:t>Sites using automated third-party patching - 98%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E3EFED-5CAE-57CA-2BE5-E73EC277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7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2F40-D433-9670-A77A-5E9212E3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- </a:t>
            </a:r>
            <a:r>
              <a:rPr lang="en-US" dirty="0" err="1"/>
              <a:t>jamf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36C94-6E24-4B0A-52D3-89C3C7B04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382A6-7E9C-A9EE-40F7-D081607F0F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Jamf</a:t>
            </a:r>
            <a:r>
              <a:rPr lang="en-US" dirty="0"/>
              <a:t> Sites - 50</a:t>
            </a:r>
          </a:p>
          <a:p>
            <a:r>
              <a:rPr lang="en-US" dirty="0"/>
              <a:t>Computers - 3155</a:t>
            </a:r>
          </a:p>
          <a:p>
            <a:r>
              <a:rPr lang="en-US" dirty="0"/>
              <a:t>Mobile devices - 574</a:t>
            </a:r>
          </a:p>
          <a:p>
            <a:r>
              <a:rPr lang="en-US" dirty="0"/>
              <a:t>Policies - 1998</a:t>
            </a:r>
          </a:p>
          <a:p>
            <a:r>
              <a:rPr lang="en-US" dirty="0"/>
              <a:t>Smart groups - 1175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5CA05-B098-2CD4-D1D5-2B4C2C6E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ABA5F4-EEA0-42E2-9260-C1BC9344238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/>
              <a:t>Jamf</a:t>
            </a:r>
            <a:r>
              <a:rPr lang="en-US" dirty="0"/>
              <a:t> Sites - 87</a:t>
            </a:r>
          </a:p>
          <a:p>
            <a:r>
              <a:rPr lang="en-US" dirty="0"/>
              <a:t>Computers - 4571</a:t>
            </a:r>
          </a:p>
          <a:p>
            <a:r>
              <a:rPr lang="en-US" dirty="0"/>
              <a:t>Mobile devices - 5620</a:t>
            </a:r>
          </a:p>
          <a:p>
            <a:r>
              <a:rPr lang="en-US" dirty="0"/>
              <a:t>Policies - 2046</a:t>
            </a:r>
          </a:p>
          <a:p>
            <a:r>
              <a:rPr lang="en-US" dirty="0"/>
              <a:t>Smart groups -1372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E3EFED-5CAE-57CA-2BE5-E73EC277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01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D8101-4ED5-4D91-9EFA-B0E7C1EA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2679192"/>
            <a:ext cx="4946904" cy="3273552"/>
          </a:xfrm>
        </p:spPr>
        <p:txBody>
          <a:bodyPr/>
          <a:lstStyle/>
          <a:p>
            <a:r>
              <a:rPr lang="en-US" cap="none" dirty="0">
                <a:latin typeface="Franklin Gothic Book" panose="020B0503020102020204" pitchFamily="34" charset="0"/>
                <a:ea typeface="Baskerville" panose="02020502070401020303" pitchFamily="18" charset="0"/>
                <a:cs typeface="Baghdad" pitchFamily="2" charset="-78"/>
              </a:rPr>
              <a:t>Automated macOS upgrades via Nudge</a:t>
            </a:r>
          </a:p>
        </p:txBody>
      </p:sp>
      <p:pic>
        <p:nvPicPr>
          <p:cNvPr id="8" name="Picture Placeholder 7" descr="View of city buildings over the water from a track">
            <a:extLst>
              <a:ext uri="{FF2B5EF4-FFF2-40B4-BE49-F238E27FC236}">
                <a16:creationId xmlns:a16="http://schemas.microsoft.com/office/drawing/2014/main" id="{5A5996C8-9A00-4071-B24A-D1B22DDFAD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8292" y="3"/>
            <a:ext cx="8997356" cy="4581079"/>
          </a:xfrm>
        </p:spPr>
      </p:pic>
      <p:pic>
        <p:nvPicPr>
          <p:cNvPr id="10" name="Picture Placeholder 9" descr="View of city buildings over the water">
            <a:extLst>
              <a:ext uri="{FF2B5EF4-FFF2-40B4-BE49-F238E27FC236}">
                <a16:creationId xmlns:a16="http://schemas.microsoft.com/office/drawing/2014/main" id="{C2C517CC-DCFE-4E86-A4E5-F5BFD7BF69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3070" y="883420"/>
            <a:ext cx="4948931" cy="5974580"/>
          </a:xfrm>
        </p:spPr>
      </p:pic>
      <p:pic>
        <p:nvPicPr>
          <p:cNvPr id="12" name="Picture Placeholder 11" descr="A picture containing glass buildings with reflection">
            <a:extLst>
              <a:ext uri="{FF2B5EF4-FFF2-40B4-BE49-F238E27FC236}">
                <a16:creationId xmlns:a16="http://schemas.microsoft.com/office/drawing/2014/main" id="{90D6ECDF-A0E4-4308-967E-8BAC3E85A4B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4997" y="4574265"/>
            <a:ext cx="5074516" cy="2298983"/>
          </a:xfrm>
        </p:spPr>
      </p:pic>
    </p:spTree>
    <p:extLst>
      <p:ext uri="{BB962C8B-B14F-4D97-AF65-F5344CB8AC3E}">
        <p14:creationId xmlns:p14="http://schemas.microsoft.com/office/powerpoint/2010/main" val="3871568735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Custom 34">
      <a:dk1>
        <a:sysClr val="windowText" lastClr="000000"/>
      </a:dk1>
      <a:lt1>
        <a:sysClr val="window" lastClr="FFFFFF"/>
      </a:lt1>
      <a:dk2>
        <a:srgbClr val="001E2E"/>
      </a:dk2>
      <a:lt2>
        <a:srgbClr val="F0ECEC"/>
      </a:lt2>
      <a:accent1>
        <a:srgbClr val="155767"/>
      </a:accent1>
      <a:accent2>
        <a:srgbClr val="BA9CA0"/>
      </a:accent2>
      <a:accent3>
        <a:srgbClr val="A57931"/>
      </a:accent3>
      <a:accent4>
        <a:srgbClr val="0E577C"/>
      </a:accent4>
      <a:accent5>
        <a:srgbClr val="CC846E"/>
      </a:accent5>
      <a:accent6>
        <a:srgbClr val="93767A"/>
      </a:accent6>
      <a:hlink>
        <a:srgbClr val="0563C1"/>
      </a:hlink>
      <a:folHlink>
        <a:srgbClr val="954F72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BE902E-C458-4A9F-863C-5D9185028F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263D7C-E9CB-4C77-8528-77A30083B7FC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191F1737-EB5A-49A3-BFCA-A97A8DCDF401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_AngleLinesVTI</Template>
  <TotalTime>0</TotalTime>
  <Words>1390</Words>
  <Application>Microsoft Macintosh PowerPoint</Application>
  <PresentationFormat>Widescreen</PresentationFormat>
  <Paragraphs>260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Franklin Gothic Book</vt:lpstr>
      <vt:lpstr>Univers Condensed Light</vt:lpstr>
      <vt:lpstr>Walbaum Display Light</vt:lpstr>
      <vt:lpstr>AngleLinesVTI</vt:lpstr>
      <vt:lpstr>End user computing   it-partners 2023</vt:lpstr>
      <vt:lpstr>Agenda </vt:lpstr>
      <vt:lpstr>Year in review</vt:lpstr>
      <vt:lpstr>instant fixes</vt:lpstr>
      <vt:lpstr>Statistics - Windows</vt:lpstr>
      <vt:lpstr>Statistics - MECM</vt:lpstr>
      <vt:lpstr>Statistics - macs</vt:lpstr>
      <vt:lpstr>Statistics - jamf</vt:lpstr>
      <vt:lpstr>Automated macOS upgrades via Nudge</vt:lpstr>
      <vt:lpstr>os upgrade concerns</vt:lpstr>
      <vt:lpstr>macOS breakdown</vt:lpstr>
      <vt:lpstr>why this matters</vt:lpstr>
      <vt:lpstr>Solution</vt:lpstr>
      <vt:lpstr>PowerPoint Presentation</vt:lpstr>
      <vt:lpstr>success stories</vt:lpstr>
      <vt:lpstr>rollout</vt:lpstr>
      <vt:lpstr>Microsoft Autopilot and intune</vt:lpstr>
      <vt:lpstr>Definitions according to AI</vt:lpstr>
      <vt:lpstr>Definitions according to AI</vt:lpstr>
      <vt:lpstr>actual Definitions</vt:lpstr>
      <vt:lpstr>How does it work?</vt:lpstr>
      <vt:lpstr>past to present</vt:lpstr>
      <vt:lpstr>PowerPoint Presentation</vt:lpstr>
      <vt:lpstr>end user experience</vt:lpstr>
      <vt:lpstr>IT technician experience</vt:lpstr>
      <vt:lpstr>IT technician experience</vt:lpstr>
      <vt:lpstr>Security paradigm change</vt:lpstr>
      <vt:lpstr>rollout</vt:lpstr>
      <vt:lpstr>android device management via Microsoft intune</vt:lpstr>
      <vt:lpstr>android device management</vt:lpstr>
      <vt:lpstr>android device management</vt:lpstr>
      <vt:lpstr>summer workshops</vt:lpstr>
      <vt:lpstr>timeframe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2021-02-08T04:45:48Z</dcterms:created>
  <dcterms:modified xsi:type="dcterms:W3CDTF">2023-06-20T17:00:34Z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