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4"/>
  </p:notesMasterIdLst>
  <p:sldIdLst>
    <p:sldId id="271" r:id="rId2"/>
    <p:sldId id="274" r:id="rId3"/>
    <p:sldId id="327" r:id="rId4"/>
    <p:sldId id="331" r:id="rId5"/>
    <p:sldId id="317" r:id="rId6"/>
    <p:sldId id="356" r:id="rId7"/>
    <p:sldId id="345" r:id="rId8"/>
    <p:sldId id="355" r:id="rId9"/>
    <p:sldId id="346" r:id="rId10"/>
    <p:sldId id="347" r:id="rId11"/>
    <p:sldId id="348" r:id="rId12"/>
    <p:sldId id="349" r:id="rId13"/>
    <p:sldId id="350" r:id="rId14"/>
    <p:sldId id="351" r:id="rId15"/>
    <p:sldId id="352" r:id="rId16"/>
    <p:sldId id="353" r:id="rId17"/>
    <p:sldId id="354" r:id="rId18"/>
    <p:sldId id="337" r:id="rId19"/>
    <p:sldId id="322" r:id="rId20"/>
    <p:sldId id="357" r:id="rId21"/>
    <p:sldId id="335" r:id="rId22"/>
    <p:sldId id="275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11"/>
    <p:restoredTop sz="94745"/>
  </p:normalViewPr>
  <p:slideViewPr>
    <p:cSldViewPr snapToGrid="0" snapToObjects="1">
      <p:cViewPr varScale="1">
        <p:scale>
          <a:sx n="109" d="100"/>
          <a:sy n="109" d="100"/>
        </p:scale>
        <p:origin x="968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FEBA3E-529E-1D42-9FAC-2D601BD5D284}" type="datetimeFigureOut">
              <a:rPr lang="en-US" smtClean="0"/>
              <a:t>6/22/23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999F94-AA55-8A48-B7F9-8D2223A9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307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500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0" i="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 b="0" i="0">
                <a:latin typeface="Calibri"/>
                <a:cs typeface="Calibri"/>
              </a:defRPr>
            </a:lvl1pPr>
            <a:lvl2pPr>
              <a:defRPr sz="1800" b="0" i="0">
                <a:latin typeface="Calibri"/>
                <a:cs typeface="Calibri"/>
              </a:defRPr>
            </a:lvl2pPr>
            <a:lvl3pPr>
              <a:defRPr sz="1800" b="0" i="0">
                <a:latin typeface="Calibri"/>
                <a:cs typeface="Calibri"/>
              </a:defRPr>
            </a:lvl3pPr>
            <a:lvl4pPr>
              <a:defRPr sz="1800" b="0" i="0">
                <a:latin typeface="Calibri"/>
                <a:cs typeface="Calibri"/>
              </a:defRPr>
            </a:lvl4pPr>
            <a:lvl5pPr>
              <a:defRPr sz="1800" b="0" i="0">
                <a:latin typeface="Calibri"/>
                <a:cs typeface="Calibri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679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0" i="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1800" b="0" i="0">
                <a:latin typeface="Calibri"/>
                <a:cs typeface="Calibri"/>
              </a:defRPr>
            </a:lvl1pPr>
            <a:lvl2pPr>
              <a:defRPr sz="1800" b="0" i="0">
                <a:latin typeface="Calibri"/>
                <a:cs typeface="Calibri"/>
              </a:defRPr>
            </a:lvl2pPr>
            <a:lvl3pPr>
              <a:defRPr sz="1800" b="0" i="0">
                <a:latin typeface="Calibri"/>
                <a:cs typeface="Calibri"/>
              </a:defRPr>
            </a:lvl3pPr>
            <a:lvl4pPr>
              <a:defRPr sz="1800" b="0" i="0">
                <a:latin typeface="Calibri"/>
                <a:cs typeface="Calibri"/>
              </a:defRPr>
            </a:lvl4pPr>
            <a:lvl5pPr>
              <a:defRPr sz="1800" b="0" i="0"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1800">
                <a:latin typeface="Calibri"/>
                <a:cs typeface="Calibri"/>
              </a:defRPr>
            </a:lvl1pPr>
            <a:lvl2pPr>
              <a:defRPr sz="1800">
                <a:latin typeface="Calibri"/>
                <a:cs typeface="Calibri"/>
              </a:defRPr>
            </a:lvl2pPr>
            <a:lvl3pPr>
              <a:defRPr sz="1800">
                <a:latin typeface="Calibri"/>
                <a:cs typeface="Calibri"/>
              </a:defRPr>
            </a:lvl3pPr>
            <a:lvl4pPr>
              <a:defRPr sz="1800">
                <a:latin typeface="Calibri"/>
                <a:cs typeface="Calibri"/>
              </a:defRPr>
            </a:lvl4pPr>
            <a:lvl5pPr>
              <a:defRPr sz="1800"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701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0" i="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latin typeface="Calibri"/>
                <a:cs typeface="Calibri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1600" b="0" i="0">
                <a:latin typeface="Calibri"/>
                <a:cs typeface="Calibri"/>
              </a:defRPr>
            </a:lvl1pPr>
            <a:lvl2pPr>
              <a:defRPr sz="1600" b="0" i="0">
                <a:latin typeface="Calibri"/>
                <a:cs typeface="Calibri"/>
              </a:defRPr>
            </a:lvl2pPr>
            <a:lvl3pPr>
              <a:defRPr sz="1600" b="0" i="0">
                <a:latin typeface="Calibri"/>
                <a:cs typeface="Calibri"/>
              </a:defRPr>
            </a:lvl3pPr>
            <a:lvl4pPr>
              <a:defRPr sz="1600" b="0" i="0">
                <a:latin typeface="Calibri"/>
                <a:cs typeface="Calibri"/>
              </a:defRPr>
            </a:lvl4pPr>
            <a:lvl5pPr>
              <a:defRPr sz="1600" b="0" i="0">
                <a:latin typeface="Calibri"/>
                <a:cs typeface="Calibri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latin typeface="Calibri"/>
                <a:cs typeface="Calibri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1600" b="0" i="0">
                <a:latin typeface="Calibri"/>
                <a:cs typeface="Calibri"/>
              </a:defRPr>
            </a:lvl1pPr>
            <a:lvl2pPr>
              <a:defRPr sz="1600" b="0" i="0">
                <a:latin typeface="Calibri"/>
                <a:cs typeface="Calibri"/>
              </a:defRPr>
            </a:lvl2pPr>
            <a:lvl3pPr>
              <a:defRPr sz="1600" b="0" i="0">
                <a:latin typeface="Calibri"/>
                <a:cs typeface="Calibri"/>
              </a:defRPr>
            </a:lvl3pPr>
            <a:lvl4pPr>
              <a:defRPr sz="1600" b="0" i="0">
                <a:latin typeface="Calibri"/>
                <a:cs typeface="Calibri"/>
              </a:defRPr>
            </a:lvl4pPr>
            <a:lvl5pPr>
              <a:defRPr sz="1600" b="0" i="0">
                <a:latin typeface="Calibri"/>
                <a:cs typeface="Calibri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968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230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23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19759"/>
            <a:ext cx="3008313" cy="1004848"/>
          </a:xfrm>
        </p:spPr>
        <p:txBody>
          <a:bodyPr anchor="b"/>
          <a:lstStyle>
            <a:lvl1pPr algn="l">
              <a:defRPr sz="2000" b="0" i="0"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519760"/>
            <a:ext cx="5111750" cy="4606404"/>
          </a:xfrm>
        </p:spPr>
        <p:txBody>
          <a:bodyPr>
            <a:normAutofit/>
          </a:bodyPr>
          <a:lstStyle>
            <a:lvl1pPr>
              <a:defRPr sz="2000" b="0" i="0">
                <a:latin typeface="Calibri"/>
                <a:cs typeface="Calibri"/>
              </a:defRPr>
            </a:lvl1pPr>
            <a:lvl2pPr>
              <a:defRPr sz="2000" b="0" i="0">
                <a:latin typeface="Calibri"/>
                <a:cs typeface="Calibri"/>
              </a:defRPr>
            </a:lvl2pPr>
            <a:lvl3pPr>
              <a:defRPr sz="2000" b="0" i="0">
                <a:latin typeface="Calibri"/>
                <a:cs typeface="Calibri"/>
              </a:defRPr>
            </a:lvl3pPr>
            <a:lvl4pPr>
              <a:defRPr sz="2000" b="0" i="0">
                <a:latin typeface="Calibri"/>
                <a:cs typeface="Calibri"/>
              </a:defRPr>
            </a:lvl4pPr>
            <a:lvl5pPr>
              <a:defRPr sz="2000" b="0" i="0">
                <a:latin typeface="Calibri"/>
                <a:cs typeface="Calibri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88448"/>
            <a:ext cx="3008313" cy="3537715"/>
          </a:xfrm>
        </p:spPr>
        <p:txBody>
          <a:bodyPr/>
          <a:lstStyle>
            <a:lvl1pPr marL="0" indent="0">
              <a:buNone/>
              <a:defRPr sz="1400" b="0" i="0">
                <a:latin typeface="Calibri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549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/>
                <a:cs typeface="Calibri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191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1800" b="0" i="0">
                <a:latin typeface="Calibri"/>
                <a:cs typeface="Calibri"/>
              </a:defRPr>
            </a:lvl1pPr>
            <a:lvl2pPr>
              <a:defRPr sz="1800" b="0" i="0">
                <a:latin typeface="Calibri"/>
                <a:cs typeface="Calibri"/>
              </a:defRPr>
            </a:lvl2pPr>
            <a:lvl3pPr>
              <a:defRPr sz="1800" b="0" i="0">
                <a:latin typeface="Calibri"/>
                <a:cs typeface="Calibri"/>
              </a:defRPr>
            </a:lvl3pPr>
            <a:lvl4pPr>
              <a:defRPr sz="1800" b="0" i="0">
                <a:latin typeface="Calibri"/>
                <a:cs typeface="Calibri"/>
              </a:defRPr>
            </a:lvl4pPr>
            <a:lvl5pPr>
              <a:defRPr sz="1800" b="0" i="0">
                <a:latin typeface="Calibri"/>
                <a:cs typeface="Calibri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766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05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C80000"/>
                </a:solidFill>
                <a:effectLst/>
                <a:uLnTx/>
                <a:uFillTx/>
                <a:latin typeface="ArumSans Bold"/>
                <a:ea typeface="+mj-ea"/>
                <a:cs typeface="ArumSans Bold"/>
              </a:rPr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umSans Regular"/>
                <a:ea typeface="+mn-ea"/>
                <a:cs typeface="ArumSans Regular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umSans Regular"/>
                <a:ea typeface="+mn-ea"/>
                <a:cs typeface="ArumSans Regular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umSans Regular"/>
                <a:ea typeface="+mn-ea"/>
                <a:cs typeface="ArumSans Regular"/>
              </a:rPr>
              <a:t>Third level</a:t>
            </a:r>
          </a:p>
          <a:p>
            <a:pPr marL="342900" marR="0" lvl="3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umSans Regular"/>
                <a:ea typeface="+mn-ea"/>
                <a:cs typeface="ArumSans Regular"/>
              </a:rPr>
              <a:t>Fourth level</a:t>
            </a:r>
          </a:p>
          <a:p>
            <a:pPr marL="342900" marR="0" lvl="4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umSans Regular"/>
                <a:ea typeface="+mn-ea"/>
                <a:cs typeface="ArumSans Regular"/>
              </a:rPr>
              <a:t>Fifth level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umSans Regular"/>
              <a:ea typeface="+mn-ea"/>
              <a:cs typeface="ArumSans Regular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37146" y="6356350"/>
            <a:ext cx="7496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diamond cube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0401" y="0"/>
            <a:ext cx="1867198" cy="195048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H="1">
            <a:off x="1280123" y="975240"/>
            <a:ext cx="7200958" cy="0"/>
          </a:xfrm>
          <a:prstGeom prst="line">
            <a:avLst/>
          </a:prstGeom>
          <a:ln w="9525" cmpd="sng">
            <a:solidFill>
              <a:srgbClr val="BFBFB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1068465" y="871195"/>
            <a:ext cx="211658" cy="211658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14"/>
            <a:ext cx="872309" cy="872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657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marL="0" marR="0" indent="0" algn="ctr" defTabSz="4572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sz="4400" kern="1200">
          <a:solidFill>
            <a:srgbClr val="9E3C45"/>
          </a:solidFill>
          <a:latin typeface="Calibri"/>
          <a:ea typeface="+mj-ea"/>
          <a:cs typeface="Calibri"/>
        </a:defRPr>
      </a:lvl1pPr>
    </p:titleStyle>
    <p:bodyStyle>
      <a:lvl1pPr marL="0" marR="0" indent="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Wingdings" charset="2"/>
        <a:buChar char="§"/>
        <a:tabLst/>
        <a:defRPr sz="3200" kern="1200">
          <a:solidFill>
            <a:schemeClr val="tx1"/>
          </a:solidFill>
          <a:latin typeface="Calibri"/>
          <a:ea typeface="+mn-ea"/>
          <a:cs typeface="Calibri"/>
        </a:defRPr>
      </a:lvl1pPr>
      <a:lvl2pPr marL="457200" marR="0" indent="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Wingdings" charset="2"/>
        <a:buChar char="§"/>
        <a:tabLst/>
        <a:defRPr sz="2800" kern="1200">
          <a:solidFill>
            <a:schemeClr val="tx1"/>
          </a:solidFill>
          <a:latin typeface="Calibri"/>
          <a:ea typeface="+mn-ea"/>
          <a:cs typeface="Calibri"/>
        </a:defRPr>
      </a:lvl2pPr>
      <a:lvl3pPr marL="1200150" marR="0" indent="-28575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Wingdings" charset="2"/>
        <a:buChar char="§"/>
        <a:tabLst/>
        <a:defRPr sz="2400" kern="1200">
          <a:solidFill>
            <a:schemeClr val="tx1"/>
          </a:solidFill>
          <a:latin typeface="Calibri"/>
          <a:ea typeface="+mn-ea"/>
          <a:cs typeface="Calibri"/>
        </a:defRPr>
      </a:lvl3pPr>
      <a:lvl4pPr marL="1657350" marR="0" indent="-28575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Wingdings" charset="2"/>
        <a:buChar char="§"/>
        <a:tabLst/>
        <a:defRPr sz="2000" kern="1200">
          <a:solidFill>
            <a:schemeClr val="tx1"/>
          </a:solidFill>
          <a:latin typeface="Calibri"/>
          <a:ea typeface="+mn-ea"/>
          <a:cs typeface="Calibri"/>
        </a:defRPr>
      </a:lvl4pPr>
      <a:lvl5pPr marL="2114550" marR="0" indent="-28575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Wingdings" charset="2"/>
        <a:buChar char="§"/>
        <a:tabLst/>
        <a:defRPr sz="2000" kern="1200">
          <a:solidFill>
            <a:schemeClr val="tx1"/>
          </a:solidFill>
          <a:latin typeface="Calibri"/>
          <a:ea typeface="+mn-ea"/>
          <a:cs typeface="Calibri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tableau.mit.edu/" TargetMode="External"/><Relationship Id="rId2" Type="http://schemas.openxmlformats.org/officeDocument/2006/relationships/hyperlink" Target="https://ir.mit.edu/diversity-dashboard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public.tableau.com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public.tableau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ublic.tableau.com/views/TableauinEducation/TableauUseCasesinEducation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mailto:software-distribution@mit.edu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tinyurl.com/JoinHETableauSlack" TargetMode="External"/><Relationship Id="rId3" Type="http://schemas.openxmlformats.org/officeDocument/2006/relationships/hyperlink" Target="https://mit-tableau.slack.com/archives/CK66N4U1Z" TargetMode="External"/><Relationship Id="rId7" Type="http://schemas.openxmlformats.org/officeDocument/2006/relationships/hyperlink" Target="https://higher-ed-tableau.slack.com/" TargetMode="External"/><Relationship Id="rId2" Type="http://schemas.openxmlformats.org/officeDocument/2006/relationships/hyperlink" Target="https://tinyurl.com/MITTUGHom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inyurl.com/subscribeHETUG" TargetMode="External"/><Relationship Id="rId5" Type="http://schemas.openxmlformats.org/officeDocument/2006/relationships/hyperlink" Target="https://tinyurl.com/subscribemug" TargetMode="External"/><Relationship Id="rId4" Type="http://schemas.openxmlformats.org/officeDocument/2006/relationships/hyperlink" Target="https://usergroups.tableau.com/" TargetMode="External"/><Relationship Id="rId9" Type="http://schemas.openxmlformats.org/officeDocument/2006/relationships/hyperlink" Target="https://tinyurl.com/BostonTUG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mailto:reporting-help@mit.edu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reporting-help@mit.edu" TargetMode="External"/><Relationship Id="rId2" Type="http://schemas.openxmlformats.org/officeDocument/2006/relationships/hyperlink" Target="mailto:warehouse@mit.edu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eports-test.mit.edu/" TargetMode="External"/><Relationship Id="rId2" Type="http://schemas.openxmlformats.org/officeDocument/2006/relationships/hyperlink" Target="http://reports.mit.ed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atlas.mit.edu/" TargetMode="External"/><Relationship Id="rId2" Type="http://schemas.openxmlformats.org/officeDocument/2006/relationships/hyperlink" Target="http://reports.mit.ed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reporting-help@mit.edu" TargetMode="External"/><Relationship Id="rId2" Type="http://schemas.openxmlformats.org/officeDocument/2006/relationships/hyperlink" Target="mailto:warehouse@mit.edu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kb.mit.edu/confluence/display/istcontrib/Cognos+Landing+Page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st.mit.edu/tableau" TargetMode="Externa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Data Warehouse:</a:t>
            </a:r>
            <a:br>
              <a:rPr lang="en-US" dirty="0"/>
            </a:br>
            <a:r>
              <a:rPr lang="en-US" dirty="0"/>
              <a:t>Tools to access data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IT Partners </a:t>
            </a:r>
            <a:r>
              <a:rPr lang="mr-IN" dirty="0"/>
              <a:t>–</a:t>
            </a:r>
            <a:r>
              <a:rPr lang="en-US" dirty="0"/>
              <a:t> 06/20/2023</a:t>
            </a:r>
          </a:p>
        </p:txBody>
      </p:sp>
    </p:spTree>
    <p:extLst>
      <p:ext uri="{BB962C8B-B14F-4D97-AF65-F5344CB8AC3E}">
        <p14:creationId xmlns:p14="http://schemas.microsoft.com/office/powerpoint/2010/main" val="31996892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F6C74-7527-44AA-86A6-F76449808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Tableau – Share and Consume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33BC31-C837-4C2F-B072-5BB01021E5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/>
              <a:t>How most users are going to access Tableau workbooks that Tableau Desktop users have published</a:t>
            </a:r>
          </a:p>
          <a:p>
            <a:pPr marL="742950" lvl="1" indent="-285750"/>
            <a:r>
              <a:rPr lang="en-US" dirty="0"/>
              <a:t>Available via browser (all devices) and Tableau Mobile app (phone/tablet)</a:t>
            </a:r>
          </a:p>
          <a:p>
            <a:pPr marL="742950" lvl="1" indent="-285750"/>
            <a:r>
              <a:rPr lang="en-US" dirty="0"/>
              <a:t>Embed on other websites (</a:t>
            </a:r>
            <a:r>
              <a:rPr lang="en-US" dirty="0">
                <a:hlinkClick r:id="rId2"/>
              </a:rPr>
              <a:t>ir.mit.edu/diversity-dashboard</a:t>
            </a:r>
            <a:r>
              <a:rPr lang="en-US" dirty="0"/>
              <a:t>)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/>
              <a:t>Enables users to interact</a:t>
            </a:r>
          </a:p>
          <a:p>
            <a:pPr marL="742950" lvl="1" indent="-285750"/>
            <a:r>
              <a:rPr lang="en-US" dirty="0"/>
              <a:t>See, filter, sort, hover for detail, etc., visualizations/dashboards</a:t>
            </a:r>
          </a:p>
          <a:p>
            <a:pPr marL="742950" lvl="1" indent="-285750"/>
            <a:r>
              <a:rPr lang="en-US" dirty="0"/>
              <a:t>Share filtered/sorted dashboards using Custom Views</a:t>
            </a:r>
          </a:p>
          <a:p>
            <a:pPr marL="742950" lvl="1" indent="-285750"/>
            <a:r>
              <a:rPr lang="en-US" dirty="0"/>
              <a:t>Use web edit to:</a:t>
            </a:r>
          </a:p>
          <a:p>
            <a:pPr lvl="2"/>
            <a:r>
              <a:rPr lang="en-US" dirty="0"/>
              <a:t>build new workbooks with published data sources</a:t>
            </a:r>
          </a:p>
          <a:p>
            <a:pPr lvl="2"/>
            <a:r>
              <a:rPr lang="en-US" dirty="0"/>
              <a:t>make changes to or create new versions of existing reports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/>
              <a:t>Security</a:t>
            </a:r>
          </a:p>
          <a:p>
            <a:pPr marL="742950" lvl="1" indent="-285750"/>
            <a:r>
              <a:rPr lang="en-US" dirty="0"/>
              <a:t>Access controls based on Moira groups</a:t>
            </a:r>
          </a:p>
          <a:p>
            <a:pPr marL="742950" lvl="1" indent="-285750"/>
            <a:r>
              <a:rPr lang="en-US" dirty="0"/>
              <a:t>You can control whether users have access to granular data (e.g., HR data at the individual level) vs aggregated data (non-identifiable aggregate displayed in published report)</a:t>
            </a:r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9AF5DC79-90EC-4701-AB44-F566E026D550}"/>
              </a:ext>
            </a:extLst>
          </p:cNvPr>
          <p:cNvSpPr txBox="1">
            <a:spLocks/>
          </p:cNvSpPr>
          <p:nvPr/>
        </p:nvSpPr>
        <p:spPr>
          <a:xfrm>
            <a:off x="609600" y="975586"/>
            <a:ext cx="8229600" cy="705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kern="1200">
                <a:solidFill>
                  <a:srgbClr val="9E3C45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sz="2400" b="1" dirty="0"/>
              <a:t>Tableau Server </a:t>
            </a:r>
            <a:r>
              <a:rPr lang="en-US" sz="2400" b="1" dirty="0">
                <a:hlinkClick r:id="rId3"/>
              </a:rPr>
              <a:t>tableau.mit.edu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23602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25731-04D2-4D65-9525-1262593891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/>
              <a:t>Not recommended in most cases</a:t>
            </a:r>
          </a:p>
          <a:p>
            <a:pPr marL="742950" lvl="1" indent="-285750"/>
            <a:r>
              <a:rPr lang="en-US" dirty="0"/>
              <a:t>Offline access but requires program to be downloaded</a:t>
            </a:r>
          </a:p>
          <a:p>
            <a:pPr marL="742950" lvl="1" indent="-285750"/>
            <a:r>
              <a:rPr lang="en-US" dirty="0"/>
              <a:t>Data is packaged with the workbook, so there’s effectively no security:</a:t>
            </a:r>
          </a:p>
          <a:p>
            <a:pPr marL="1485900" lvl="2"/>
            <a:r>
              <a:rPr lang="en-US" dirty="0"/>
              <a:t>If a user has a Tableau Desktop license, they can get to the most granular level</a:t>
            </a:r>
          </a:p>
          <a:p>
            <a:pPr marL="1485900" lvl="2"/>
            <a:r>
              <a:rPr lang="en-US" dirty="0"/>
              <a:t>And they can share that data with ANYONE</a:t>
            </a:r>
          </a:p>
          <a:p>
            <a:pPr marL="742950" lvl="1" indent="-285750"/>
            <a:r>
              <a:rPr lang="en-US" dirty="0"/>
              <a:t>Manual sharing – if you make changes, you have to share the updated version with everyone you sent the original workbook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BD5D07E-F96D-4BAB-AD43-4A6F4194FBA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706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kern="1200">
                <a:solidFill>
                  <a:srgbClr val="9E3C45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b="1"/>
              <a:t>Tableau – Share and Consume</a:t>
            </a:r>
            <a:endParaRPr lang="en-US" b="1" dirty="0"/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5E44FCCD-D830-4D6B-820A-F309392634E7}"/>
              </a:ext>
            </a:extLst>
          </p:cNvPr>
          <p:cNvSpPr txBox="1">
            <a:spLocks/>
          </p:cNvSpPr>
          <p:nvPr/>
        </p:nvSpPr>
        <p:spPr>
          <a:xfrm>
            <a:off x="609600" y="975586"/>
            <a:ext cx="8229600" cy="705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kern="1200">
                <a:solidFill>
                  <a:srgbClr val="9E3C45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sz="2400" b="1" dirty="0"/>
              <a:t>Tableau Reader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18638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25731-04D2-4D65-9525-1262593891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/>
              <a:t>Like Tableau Server in that it’s online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/>
              <a:t>But it’s open to the world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/>
              <a:t>Can limit ability to download workbook or data, if connected to MIT Tableau Desktop license</a:t>
            </a:r>
          </a:p>
          <a:p>
            <a:pPr marL="285750" indent="-285750">
              <a:buFont typeface="Wingdings" pitchFamily="2" charset="2"/>
              <a:buChar char="q"/>
            </a:pPr>
            <a:endParaRPr lang="en-US" dirty="0"/>
          </a:p>
          <a:p>
            <a:pPr marL="285750" indent="-285750">
              <a:buFont typeface="Wingdings" pitchFamily="2" charset="2"/>
              <a:buChar char="q"/>
            </a:pPr>
            <a:endParaRPr lang="en-US" dirty="0"/>
          </a:p>
          <a:p>
            <a:pPr marL="285750" indent="-285750">
              <a:buFont typeface="Wingdings" pitchFamily="2" charset="2"/>
              <a:buChar char="q"/>
            </a:pPr>
            <a:r>
              <a:rPr lang="en-US" dirty="0"/>
              <a:t>Takeaways: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/>
              <a:t>Generally, avoid using it for anything MIT-related unless your dashboard uses publicly available data (i.e., almost nothing from the MIT Data Warehouse)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/>
              <a:t>Contains lots of examples to use for inspiration and learning</a:t>
            </a:r>
          </a:p>
          <a:p>
            <a:pPr marL="285750" indent="-285750">
              <a:buFont typeface="Wingdings" pitchFamily="2" charset="2"/>
              <a:buChar char="q"/>
            </a:pP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BD5D07E-F96D-4BAB-AD43-4A6F4194FBA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706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kern="1200">
                <a:solidFill>
                  <a:srgbClr val="9E3C45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b="1"/>
              <a:t>Tableau – Share and Consume</a:t>
            </a:r>
            <a:endParaRPr lang="en-US" b="1" dirty="0"/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5E44FCCD-D830-4D6B-820A-F309392634E7}"/>
              </a:ext>
            </a:extLst>
          </p:cNvPr>
          <p:cNvSpPr txBox="1">
            <a:spLocks/>
          </p:cNvSpPr>
          <p:nvPr/>
        </p:nvSpPr>
        <p:spPr>
          <a:xfrm>
            <a:off x="609600" y="975586"/>
            <a:ext cx="8229600" cy="705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kern="1200">
                <a:solidFill>
                  <a:srgbClr val="9E3C45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sz="2400" b="1" dirty="0"/>
              <a:t>Tableau Public </a:t>
            </a:r>
            <a:r>
              <a:rPr lang="en-US" sz="2400" b="1" dirty="0">
                <a:hlinkClick r:id="rId2"/>
              </a:rPr>
              <a:t>public.tableau.com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39179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BD5D07E-F96D-4BAB-AD43-4A6F4194FBA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706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kern="1200">
                <a:solidFill>
                  <a:srgbClr val="9E3C45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b="1"/>
              <a:t>Tableau – Share and Consume</a:t>
            </a:r>
            <a:endParaRPr lang="en-US" b="1" dirty="0"/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5E44FCCD-D830-4D6B-820A-F309392634E7}"/>
              </a:ext>
            </a:extLst>
          </p:cNvPr>
          <p:cNvSpPr txBox="1">
            <a:spLocks/>
          </p:cNvSpPr>
          <p:nvPr/>
        </p:nvSpPr>
        <p:spPr>
          <a:xfrm>
            <a:off x="609600" y="975586"/>
            <a:ext cx="8229600" cy="705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kern="1200">
                <a:solidFill>
                  <a:srgbClr val="9E3C45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sz="2400" b="1" dirty="0"/>
              <a:t>Tableau Public </a:t>
            </a:r>
            <a:r>
              <a:rPr lang="en-US" sz="2400" b="1" dirty="0">
                <a:hlinkClick r:id="rId2"/>
              </a:rPr>
              <a:t>public.tableau.com</a:t>
            </a:r>
            <a:endParaRPr lang="en-US" sz="24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393BD29-F416-4BC6-8224-892DED8AF5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9309" y="1897466"/>
            <a:ext cx="8845382" cy="407924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98C5741-8B22-48B5-BAE1-3497954DBF6A}"/>
              </a:ext>
            </a:extLst>
          </p:cNvPr>
          <p:cNvSpPr/>
          <p:nvPr/>
        </p:nvSpPr>
        <p:spPr>
          <a:xfrm>
            <a:off x="457200" y="6060296"/>
            <a:ext cx="64643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4"/>
              </a:rPr>
              <a:t>public.tableau.com/views/</a:t>
            </a:r>
            <a:r>
              <a:rPr lang="en-US" sz="1200" dirty="0" err="1">
                <a:hlinkClick r:id="rId4"/>
              </a:rPr>
              <a:t>TableauinEducation</a:t>
            </a:r>
            <a:r>
              <a:rPr lang="en-US" sz="1200" dirty="0">
                <a:hlinkClick r:id="rId4"/>
              </a:rPr>
              <a:t>/</a:t>
            </a:r>
            <a:r>
              <a:rPr lang="en-US" sz="1200" dirty="0" err="1">
                <a:hlinkClick r:id="rId4"/>
              </a:rPr>
              <a:t>TableauUseCasesinEducation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803263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BD5D07E-F96D-4BAB-AD43-4A6F4194FBA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706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kern="1200">
                <a:solidFill>
                  <a:srgbClr val="9E3C45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b="1" dirty="0"/>
              <a:t>Tableau – Explore, Analyze, and Build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5E44FCCD-D830-4D6B-820A-F309392634E7}"/>
              </a:ext>
            </a:extLst>
          </p:cNvPr>
          <p:cNvSpPr txBox="1">
            <a:spLocks/>
          </p:cNvSpPr>
          <p:nvPr/>
        </p:nvSpPr>
        <p:spPr>
          <a:xfrm>
            <a:off x="609600" y="975586"/>
            <a:ext cx="8229600" cy="705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kern="1200">
                <a:solidFill>
                  <a:srgbClr val="9E3C45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sz="2400" b="1" dirty="0"/>
              <a:t>Tableau Desktop + Tableau Server (Web Editing)</a:t>
            </a:r>
            <a:endParaRPr lang="en-US" sz="24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4E9899-E587-4E90-9330-31C25585AF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2181225" cy="4525963"/>
          </a:xfrm>
        </p:spPr>
        <p:txBody>
          <a:bodyPr/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/>
              <a:t>Build charts, tables, and dashboards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/>
              <a:t>Add filters, parameters, sets, dynamic tooltips, and other interactivity</a:t>
            </a:r>
          </a:p>
        </p:txBody>
      </p:sp>
      <p:pic>
        <p:nvPicPr>
          <p:cNvPr id="3" name="Buildings and space usage - dashboard_default">
            <a:hlinkClick r:id="" action="ppaction://media"/>
            <a:extLst>
              <a:ext uri="{FF2B5EF4-FFF2-40B4-BE49-F238E27FC236}">
                <a16:creationId xmlns:a16="http://schemas.microsoft.com/office/drawing/2014/main" id="{42AA25F1-A7BD-4494-992C-E6AEAC97349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38425" y="1600200"/>
            <a:ext cx="6400800" cy="509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11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55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B8DF9-FAFD-46C6-80D5-86D2616E8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Tableau – Combine, Shape, and Clean Data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F31D0-4287-4130-9C89-EADBAC13DD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2025650" cy="5118100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/>
              <a:t>Join or union data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/>
              <a:t>Combine DW data with other sources (Excel/CSV/text files, spatial data, other databases, etc.)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/>
              <a:t>Create calculations to aggregate, group, and more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/>
              <a:t>Publish data sources to Tableau Server for others to use in building dashboards</a:t>
            </a:r>
          </a:p>
        </p:txBody>
      </p:sp>
      <p:pic>
        <p:nvPicPr>
          <p:cNvPr id="6" name="Buildings and space usage - data_default">
            <a:hlinkClick r:id="" action="ppaction://media"/>
            <a:extLst>
              <a:ext uri="{FF2B5EF4-FFF2-40B4-BE49-F238E27FC236}">
                <a16:creationId xmlns:a16="http://schemas.microsoft.com/office/drawing/2014/main" id="{51188776-DCF6-47B1-9E2E-210B13D9A8A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482850" y="1600200"/>
            <a:ext cx="6583680" cy="3849624"/>
          </a:xfrm>
          <a:prstGeom prst="rect">
            <a:avLst/>
          </a:prstGeom>
        </p:spPr>
      </p:pic>
      <p:sp>
        <p:nvSpPr>
          <p:cNvPr id="7" name="Title 3">
            <a:extLst>
              <a:ext uri="{FF2B5EF4-FFF2-40B4-BE49-F238E27FC236}">
                <a16:creationId xmlns:a16="http://schemas.microsoft.com/office/drawing/2014/main" id="{E769EE4D-8573-416C-A9E9-94984BE33C93}"/>
              </a:ext>
            </a:extLst>
          </p:cNvPr>
          <p:cNvSpPr txBox="1">
            <a:spLocks/>
          </p:cNvSpPr>
          <p:nvPr/>
        </p:nvSpPr>
        <p:spPr>
          <a:xfrm>
            <a:off x="609600" y="975586"/>
            <a:ext cx="8229600" cy="705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kern="1200">
                <a:solidFill>
                  <a:srgbClr val="9E3C45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sz="2400" b="1" dirty="0"/>
              <a:t>Tableau Desktop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28983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10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B8DF9-FAFD-46C6-80D5-86D2616E8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Tableau – Combine, Shape, and Clean Data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F31D0-4287-4130-9C89-EADBAC13DD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2286000" cy="4525963"/>
          </a:xfrm>
        </p:spPr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1400" dirty="0"/>
              <a:t>IS&amp;T does </a:t>
            </a:r>
            <a:r>
              <a:rPr lang="en-US" sz="1400" i="1" u="sng" dirty="0"/>
              <a:t>not</a:t>
            </a:r>
            <a:r>
              <a:rPr lang="en-US" sz="1400" dirty="0"/>
              <a:t> offer Tableau Prep licenses, but the Software Asset Management Team (</a:t>
            </a:r>
            <a:r>
              <a:rPr lang="en-US" sz="1400" dirty="0">
                <a:hlinkClick r:id="rId2"/>
              </a:rPr>
              <a:t>software-distribution@mit.edu</a:t>
            </a:r>
            <a:r>
              <a:rPr lang="en-US" sz="1400" dirty="0"/>
              <a:t>) can help DLCs procure licenses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sz="1400" dirty="0"/>
              <a:t>Prep is fine for a one-time data clean-up project, but if your data refreshes, you will need to open it in Prep again to pull in new data, or find a workaround (e.g., Python scripts) to apply the cleaning process on data used on Tableau Server</a:t>
            </a: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E769EE4D-8573-416C-A9E9-94984BE33C93}"/>
              </a:ext>
            </a:extLst>
          </p:cNvPr>
          <p:cNvSpPr txBox="1">
            <a:spLocks/>
          </p:cNvSpPr>
          <p:nvPr/>
        </p:nvSpPr>
        <p:spPr>
          <a:xfrm>
            <a:off x="609600" y="975586"/>
            <a:ext cx="8229600" cy="705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kern="1200">
                <a:solidFill>
                  <a:srgbClr val="9E3C45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sz="2400" b="1" dirty="0"/>
              <a:t>Tableau Prep</a:t>
            </a:r>
            <a:endParaRPr lang="en-US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1E70049-46CF-4B4C-BA62-816460B82D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" t="5729" r="2661" b="7022"/>
          <a:stretch/>
        </p:blipFill>
        <p:spPr>
          <a:xfrm>
            <a:off x="2743200" y="1681566"/>
            <a:ext cx="6400800" cy="3999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6246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D3985-91B0-4E0F-9C69-5445543F9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Tableau Resources/Community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B94CE0-25F1-4834-8EF6-9D78A2F0C6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26125"/>
            <a:ext cx="8229600" cy="5231825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MIT Tableau Community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MIT Tableau User Group (MIT TUG)</a:t>
            </a:r>
            <a:br>
              <a:rPr lang="en-US" dirty="0"/>
            </a:br>
            <a:r>
              <a:rPr lang="en-US" dirty="0">
                <a:hlinkClick r:id="rId2"/>
              </a:rPr>
              <a:t>tinyurl.com/</a:t>
            </a:r>
            <a:r>
              <a:rPr lang="en-US" dirty="0" err="1">
                <a:hlinkClick r:id="rId2"/>
              </a:rPr>
              <a:t>MITTUGHome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MIT Tableau Slack</a:t>
            </a:r>
            <a:br>
              <a:rPr lang="en-US" dirty="0"/>
            </a:br>
            <a:r>
              <a:rPr lang="en-US" dirty="0">
                <a:hlinkClick r:id="rId3"/>
              </a:rPr>
              <a:t>mit-tableau.slack.com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Tableau User Groups (</a:t>
            </a:r>
            <a:r>
              <a:rPr lang="en-US" dirty="0">
                <a:hlinkClick r:id="rId4"/>
              </a:rPr>
              <a:t>usergroups.tableau.com</a:t>
            </a:r>
            <a:r>
              <a:rPr lang="en-US" dirty="0"/>
              <a:t>) and related spaces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Massachusetts Higher Education Tableau User Group (MUG)</a:t>
            </a:r>
            <a:br>
              <a:rPr lang="en-US" dirty="0"/>
            </a:br>
            <a:r>
              <a:rPr lang="en-US" dirty="0">
                <a:hlinkClick r:id="rId5"/>
              </a:rPr>
              <a:t>tinyurl.com/subscribemug</a:t>
            </a:r>
            <a:endParaRPr lang="en-US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Higher Education Tableau User Group (HETUG)</a:t>
            </a:r>
            <a:br>
              <a:rPr lang="en-US" dirty="0"/>
            </a:br>
            <a:r>
              <a:rPr lang="en-US" dirty="0">
                <a:hlinkClick r:id="rId6"/>
              </a:rPr>
              <a:t>tinyurl.com/</a:t>
            </a:r>
            <a:r>
              <a:rPr lang="en-US" dirty="0" err="1">
                <a:hlinkClick r:id="rId6"/>
              </a:rPr>
              <a:t>subscribeHETUG</a:t>
            </a:r>
            <a:endParaRPr lang="en-US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Higher Education Tableau Slack</a:t>
            </a:r>
            <a:br>
              <a:rPr lang="en-US" dirty="0"/>
            </a:br>
            <a:r>
              <a:rPr lang="en-US" dirty="0">
                <a:hlinkClick r:id="rId7"/>
              </a:rPr>
              <a:t>higher-ed-tableau.slack.com</a:t>
            </a:r>
            <a:br>
              <a:rPr lang="en-US" dirty="0"/>
            </a:br>
            <a:r>
              <a:rPr lang="en-US" dirty="0"/>
              <a:t>Join with .</a:t>
            </a:r>
            <a:r>
              <a:rPr lang="en-US" dirty="0" err="1"/>
              <a:t>edu</a:t>
            </a:r>
            <a:r>
              <a:rPr lang="en-US" dirty="0"/>
              <a:t> email: </a:t>
            </a:r>
            <a:r>
              <a:rPr lang="en-US" dirty="0">
                <a:hlinkClick r:id="rId8"/>
              </a:rPr>
              <a:t>tinyurl.com/JoinHETableauSlack</a:t>
            </a:r>
            <a:endParaRPr lang="en-US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Boston Tableau User Group</a:t>
            </a:r>
            <a:br>
              <a:rPr lang="en-US" dirty="0"/>
            </a:br>
            <a:r>
              <a:rPr lang="en-US" dirty="0">
                <a:hlinkClick r:id="rId9"/>
              </a:rPr>
              <a:t>tinyurl.com/BostonTUG</a:t>
            </a:r>
            <a:endParaRPr lang="en-US" dirty="0"/>
          </a:p>
          <a:p>
            <a:pPr lvl="1">
              <a:buNone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#</a:t>
            </a:r>
            <a:r>
              <a:rPr lang="en-US" dirty="0" err="1"/>
              <a:t>DataFam</a:t>
            </a:r>
            <a:r>
              <a:rPr lang="en-US" dirty="0"/>
              <a:t>, Tableau Public, and so much more</a:t>
            </a:r>
          </a:p>
        </p:txBody>
      </p:sp>
    </p:spTree>
    <p:extLst>
      <p:ext uri="{BB962C8B-B14F-4D97-AF65-F5344CB8AC3E}">
        <p14:creationId xmlns:p14="http://schemas.microsoft.com/office/powerpoint/2010/main" val="12670663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48B5E-F57F-CE2B-C473-A091D2D2B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Other Applications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3FE6410-7D90-76F8-9F69-9AEE1B60D0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sz="2000" dirty="0"/>
              <a:t>Any application that can connect to a database can be used to connect to the Data Warehouse</a:t>
            </a:r>
          </a:p>
          <a:p>
            <a:pPr>
              <a:buFont typeface="Wingdings" charset="2"/>
              <a:buChar char="q"/>
            </a:pPr>
            <a:endParaRPr lang="en-US" sz="2000" dirty="0"/>
          </a:p>
          <a:p>
            <a:pPr>
              <a:buFont typeface="Wingdings" charset="2"/>
              <a:buChar char="q"/>
            </a:pPr>
            <a:r>
              <a:rPr lang="en-US" sz="2000" dirty="0"/>
              <a:t>Examples: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/>
              <a:t>Excel 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/>
              <a:t>SQL*Developer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 err="1"/>
              <a:t>Quickbase</a:t>
            </a:r>
            <a:r>
              <a:rPr lang="en-US" sz="2000" dirty="0"/>
              <a:t> / FileMaker</a:t>
            </a:r>
          </a:p>
          <a:p>
            <a:pPr>
              <a:buFont typeface="Wingdings" charset="2"/>
              <a:buChar char="q"/>
            </a:pPr>
            <a:endParaRPr lang="en-US" sz="2000" dirty="0"/>
          </a:p>
          <a:p>
            <a:pPr>
              <a:buFont typeface="Wingdings" charset="2"/>
              <a:buChar char="q"/>
            </a:pPr>
            <a:r>
              <a:rPr lang="en-US" sz="2000" dirty="0"/>
              <a:t> What’s up with Brio Query? Next slide…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7895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6C3E7-2CEB-93E8-6105-68E8299D6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/>
              <a:t>What’s up with BrioQuery (Brio)?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9F443D-9CBA-C1ED-7D14-C4540FAB78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0" lvl="2" indent="0">
              <a:buNone/>
            </a:pPr>
            <a:r>
              <a:rPr lang="en-US" sz="7200" b="0" i="0" dirty="0">
                <a:solidFill>
                  <a:srgbClr val="1D1C1D"/>
                </a:solidFill>
                <a:effectLst/>
                <a:latin typeface="Impact" panose="020B0806030902050204" pitchFamily="34" charset="0"/>
              </a:rPr>
              <a:t>Brio</a:t>
            </a:r>
            <a:br>
              <a:rPr lang="en-US" sz="7200" dirty="0">
                <a:latin typeface="Impact" panose="020B0806030902050204" pitchFamily="34" charset="0"/>
              </a:rPr>
            </a:br>
            <a:r>
              <a:rPr lang="en-US" sz="7200" b="0" i="0" dirty="0">
                <a:solidFill>
                  <a:srgbClr val="1D1C1D"/>
                </a:solidFill>
                <a:effectLst/>
                <a:latin typeface="Impact" panose="020B0806030902050204" pitchFamily="34" charset="0"/>
              </a:rPr>
              <a:t>Reporting</a:t>
            </a:r>
            <a:br>
              <a:rPr lang="en-US" sz="7200" dirty="0">
                <a:latin typeface="Impact" panose="020B0806030902050204" pitchFamily="34" charset="0"/>
              </a:rPr>
            </a:br>
            <a:r>
              <a:rPr lang="en-US" sz="7200" b="0" i="0" dirty="0">
                <a:solidFill>
                  <a:srgbClr val="1D1C1D"/>
                </a:solidFill>
                <a:effectLst/>
                <a:latin typeface="Impact" panose="020B0806030902050204" pitchFamily="34" charset="0"/>
              </a:rPr>
              <a:t>Is</a:t>
            </a:r>
            <a:br>
              <a:rPr lang="en-US" sz="7200" dirty="0">
                <a:latin typeface="Impact" panose="020B0806030902050204" pitchFamily="34" charset="0"/>
              </a:rPr>
            </a:br>
            <a:r>
              <a:rPr lang="en-US" sz="7200" b="0" i="0" dirty="0">
                <a:solidFill>
                  <a:srgbClr val="1D1C1D"/>
                </a:solidFill>
                <a:effectLst/>
                <a:latin typeface="Impact" panose="020B0806030902050204" pitchFamily="34" charset="0"/>
              </a:rPr>
              <a:t>Obsolete</a:t>
            </a:r>
            <a:endParaRPr lang="en-US" sz="7200" dirty="0">
              <a:latin typeface="Impact" panose="020B0806030902050204" pitchFamily="34" charset="0"/>
            </a:endParaRPr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3CE4DD43-8B2F-BB3F-CCF3-4D3848D2064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90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182880"/>
            <a:r>
              <a:rPr lang="en-US" sz="2800" b="1" dirty="0"/>
              <a:t>DW: Tools 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99" y="1263650"/>
            <a:ext cx="8212138" cy="4649788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q"/>
            </a:pPr>
            <a:r>
              <a:rPr lang="en-US" sz="2000" dirty="0"/>
              <a:t> Getting Data out of the Warehouse</a:t>
            </a:r>
          </a:p>
          <a:p>
            <a:pPr>
              <a:buFont typeface="Wingdings" charset="2"/>
              <a:buChar char="q"/>
            </a:pPr>
            <a:endParaRPr lang="en-US" sz="2000" dirty="0"/>
          </a:p>
          <a:p>
            <a:pPr>
              <a:buFont typeface="Wingdings" charset="2"/>
              <a:buChar char="q"/>
            </a:pPr>
            <a:r>
              <a:rPr lang="en-US" sz="2000" dirty="0"/>
              <a:t>  IS&amp;T Enterprise Reporting Solutions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/>
              <a:t>Cognos 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/>
              <a:t>Tableau </a:t>
            </a:r>
          </a:p>
          <a:p>
            <a:pPr lvl="1">
              <a:buFont typeface="Wingdings" charset="2"/>
              <a:buChar char="q"/>
            </a:pPr>
            <a:endParaRPr lang="en-US" sz="2000" dirty="0"/>
          </a:p>
          <a:p>
            <a:pPr>
              <a:buFont typeface="Wingdings" charset="2"/>
              <a:buChar char="q"/>
            </a:pPr>
            <a:r>
              <a:rPr lang="en-US" sz="2000" dirty="0"/>
              <a:t> Other Applications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/>
              <a:t>Excel 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/>
              <a:t>SQL*Developer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 err="1"/>
              <a:t>Quickbase</a:t>
            </a:r>
            <a:r>
              <a:rPr lang="en-US" sz="2000" dirty="0"/>
              <a:t> / FileMaker</a:t>
            </a:r>
          </a:p>
          <a:p>
            <a:pPr>
              <a:buFont typeface="Wingdings" charset="2"/>
              <a:buChar char="q"/>
            </a:pPr>
            <a:endParaRPr lang="en-US" sz="2000" dirty="0"/>
          </a:p>
          <a:p>
            <a:pPr>
              <a:buFont typeface="Wingdings" charset="2"/>
              <a:buChar char="q"/>
            </a:pPr>
            <a:r>
              <a:rPr lang="en-US" sz="2000" dirty="0"/>
              <a:t> What’s up with Brio Query?</a:t>
            </a:r>
          </a:p>
          <a:p>
            <a:pPr>
              <a:buNone/>
            </a:pPr>
            <a:endParaRPr lang="en-US" sz="2000" dirty="0"/>
          </a:p>
          <a:p>
            <a:pPr>
              <a:buNone/>
            </a:pPr>
            <a:endParaRPr lang="en-US" sz="2000" dirty="0"/>
          </a:p>
          <a:p>
            <a:pPr marL="0" indent="0">
              <a:buNone/>
            </a:pPr>
            <a:endParaRPr lang="en-US" sz="1816" dirty="0"/>
          </a:p>
        </p:txBody>
      </p:sp>
    </p:spTree>
    <p:extLst>
      <p:ext uri="{BB962C8B-B14F-4D97-AF65-F5344CB8AC3E}">
        <p14:creationId xmlns:p14="http://schemas.microsoft.com/office/powerpoint/2010/main" val="24813897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6C3E7-2CEB-93E8-6105-68E8299D6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/>
              <a:t>What’s up with BrioQuery (Brio)?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9F443D-9CBA-C1ED-7D14-C4540FAB78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IS&amp;T Recommends that </a:t>
            </a:r>
            <a:r>
              <a:rPr lang="en-US" u="sng" dirty="0"/>
              <a:t>if you’re not using it today - don’t start  </a:t>
            </a:r>
            <a:r>
              <a:rPr lang="en-US" dirty="0"/>
              <a:t>(Parent company (Oracle) no longer supports this technology)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you are using it, and love it, carry on. We won’t stop you – but as technology upgrades are done it is possible that you may find that some day it does stop working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There are MANY Brio queries in existence at MIT – if you want to reproduce one in a supported technology, we recommend you email </a:t>
            </a:r>
            <a:r>
              <a:rPr lang="en-US" dirty="0">
                <a:hlinkClick r:id="rId2"/>
              </a:rPr>
              <a:t>reporting-help@mit.edu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Alternatives: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/>
              <a:t>Tableau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/>
              <a:t>Cognos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/>
              <a:t>SQL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/>
              <a:t>Excel/</a:t>
            </a:r>
            <a:r>
              <a:rPr lang="en-US" sz="1600" dirty="0" err="1"/>
              <a:t>PowerQuery</a:t>
            </a:r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3CE4DD43-8B2F-BB3F-CCF3-4D3848D2064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 descr="A no brio sign&#10;&#10;Description automatically generated with medium confidence">
            <a:extLst>
              <a:ext uri="{FF2B5EF4-FFF2-40B4-BE49-F238E27FC236}">
                <a16:creationId xmlns:a16="http://schemas.microsoft.com/office/drawing/2014/main" id="{91A02190-A0D5-21F7-C952-FD59F5E691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399" y="4091354"/>
            <a:ext cx="2968897" cy="267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2911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182880"/>
            <a:r>
              <a:rPr lang="en-US" sz="2800" b="1" dirty="0"/>
              <a:t>How do I get help?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99" y="1263649"/>
            <a:ext cx="8212138" cy="5269885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q"/>
            </a:pPr>
            <a:r>
              <a:rPr lang="en-US" sz="2000" dirty="0"/>
              <a:t> Help with data in the warehouse – </a:t>
            </a:r>
            <a:r>
              <a:rPr lang="en-US" sz="2000" dirty="0">
                <a:hlinkClick r:id="rId2"/>
              </a:rPr>
              <a:t>warehouse@mit.edu</a:t>
            </a:r>
            <a:r>
              <a:rPr lang="en-US" sz="2000" dirty="0"/>
              <a:t> 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Looking for specific data but don’t know where it is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Data you’re looking at looks odd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One-on-One session with team member (or Group sessions)</a:t>
            </a:r>
          </a:p>
          <a:p>
            <a:pPr>
              <a:buNone/>
            </a:pPr>
            <a:endParaRPr lang="en-US" sz="2000" dirty="0"/>
          </a:p>
          <a:p>
            <a:pPr>
              <a:buFont typeface="Wingdings" charset="2"/>
              <a:buChar char="q"/>
            </a:pPr>
            <a:r>
              <a:rPr lang="en-US" sz="2000" dirty="0"/>
              <a:t> Access to data – </a:t>
            </a:r>
            <a:r>
              <a:rPr lang="en-US" sz="2000" dirty="0">
                <a:hlinkClick r:id="rId2"/>
              </a:rPr>
              <a:t>warehouse@mit.edu</a:t>
            </a:r>
            <a:r>
              <a:rPr lang="en-US" sz="2000" dirty="0"/>
              <a:t> 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Need access to objects you can’t see</a:t>
            </a:r>
          </a:p>
          <a:p>
            <a:pPr>
              <a:buNone/>
            </a:pPr>
            <a:endParaRPr lang="en-US" sz="2000" dirty="0"/>
          </a:p>
          <a:p>
            <a:pPr>
              <a:buFont typeface="Wingdings" charset="2"/>
              <a:buChar char="q"/>
            </a:pPr>
            <a:r>
              <a:rPr lang="en-US" sz="2000" dirty="0"/>
              <a:t> Help connecting to the warehouse  – </a:t>
            </a:r>
            <a:r>
              <a:rPr lang="en-US" sz="2000" dirty="0">
                <a:hlinkClick r:id="rId2"/>
              </a:rPr>
              <a:t>warehouse@mit.edu</a:t>
            </a:r>
            <a:r>
              <a:rPr lang="en-US" sz="2000" dirty="0"/>
              <a:t> 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Help with ODBC or similar connections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Help setting up a system account</a:t>
            </a:r>
          </a:p>
          <a:p>
            <a:pPr>
              <a:buNone/>
            </a:pPr>
            <a:endParaRPr lang="en-US" sz="2000" dirty="0"/>
          </a:p>
          <a:p>
            <a:pPr>
              <a:buFont typeface="Wingdings" charset="2"/>
              <a:buChar char="q"/>
            </a:pPr>
            <a:r>
              <a:rPr lang="en-US" sz="2000" dirty="0"/>
              <a:t> Help with a report (Cognos / Tableau) – </a:t>
            </a:r>
            <a:r>
              <a:rPr lang="en-US" sz="2000" dirty="0">
                <a:hlinkClick r:id="rId3"/>
              </a:rPr>
              <a:t>reporting-help@mit.edu</a:t>
            </a:r>
            <a:endParaRPr lang="en-US" sz="2000" dirty="0"/>
          </a:p>
          <a:p>
            <a:pPr marL="342900" indent="-342900">
              <a:buFontTx/>
              <a:buChar char="-"/>
            </a:pPr>
            <a:r>
              <a:rPr lang="en-US" sz="2000" dirty="0"/>
              <a:t>Existing reports or help creating new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One-on-One session with team member (or Group sessions)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User Group sessions will be starting up again this summer</a:t>
            </a:r>
          </a:p>
          <a:p>
            <a:pPr>
              <a:buNone/>
            </a:pPr>
            <a:endParaRPr lang="en-US" sz="2000" dirty="0"/>
          </a:p>
          <a:p>
            <a:pPr marL="342900" indent="-342900">
              <a:buFontTx/>
              <a:buChar char="-"/>
            </a:pPr>
            <a:endParaRPr lang="en-US" sz="2000" dirty="0"/>
          </a:p>
          <a:p>
            <a:pPr marL="342900" indent="-342900">
              <a:buFontTx/>
              <a:buChar char="-"/>
            </a:pPr>
            <a:endParaRPr lang="en-US" sz="2000" dirty="0"/>
          </a:p>
          <a:p>
            <a:pPr>
              <a:buFont typeface="Wingdings" charset="2"/>
              <a:buChar char="q"/>
            </a:pPr>
            <a:endParaRPr lang="en-US" sz="2000" dirty="0"/>
          </a:p>
          <a:p>
            <a:pPr>
              <a:buFont typeface="Wingdings" charset="2"/>
              <a:buChar char="q"/>
            </a:pPr>
            <a:endParaRPr lang="en-US" sz="2000" dirty="0"/>
          </a:p>
          <a:p>
            <a:pPr>
              <a:buFont typeface="Wingdings" charset="2"/>
              <a:buChar char="q"/>
            </a:pPr>
            <a:endParaRPr lang="en-US" sz="2000" dirty="0"/>
          </a:p>
          <a:p>
            <a:pPr>
              <a:buNone/>
            </a:pPr>
            <a:endParaRPr lang="en-US" sz="2000" dirty="0"/>
          </a:p>
          <a:p>
            <a:pPr>
              <a:buNone/>
            </a:pPr>
            <a:endParaRPr lang="en-US" sz="2000" dirty="0"/>
          </a:p>
          <a:p>
            <a:pPr marL="0" indent="0">
              <a:buNone/>
            </a:pPr>
            <a:endParaRPr lang="en-US" sz="1816" dirty="0"/>
          </a:p>
        </p:txBody>
      </p:sp>
    </p:spTree>
    <p:extLst>
      <p:ext uri="{BB962C8B-B14F-4D97-AF65-F5344CB8AC3E}">
        <p14:creationId xmlns:p14="http://schemas.microsoft.com/office/powerpoint/2010/main" val="3190718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711417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182880"/>
            <a:r>
              <a:rPr lang="en-US" sz="2800" b="1" dirty="0"/>
              <a:t>Getting Data Out of the Warehouse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99" y="1263649"/>
            <a:ext cx="8212138" cy="532471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000" dirty="0"/>
              <a:t>There are several ways to access the data in the warehouse:</a:t>
            </a:r>
          </a:p>
          <a:p>
            <a:pPr>
              <a:buNone/>
            </a:pPr>
            <a:endParaRPr lang="en-US" sz="2000" dirty="0"/>
          </a:p>
          <a:p>
            <a:pPr>
              <a:buFont typeface="Wingdings" charset="2"/>
              <a:buChar char="q"/>
            </a:pPr>
            <a:r>
              <a:rPr lang="en-US" sz="2000" dirty="0"/>
              <a:t> IS&amp;T Enterprise Reporting Solutions 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/>
              <a:t>Cognos  - Management Reporting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/>
              <a:t>Tableau - Visualization</a:t>
            </a:r>
          </a:p>
          <a:p>
            <a:pPr lvl="1">
              <a:buFont typeface="Wingdings" charset="2"/>
              <a:buChar char="q"/>
            </a:pPr>
            <a:endParaRPr lang="en-US" sz="2000" dirty="0"/>
          </a:p>
          <a:p>
            <a:pPr>
              <a:buFont typeface="Wingdings" charset="2"/>
              <a:buChar char="q"/>
            </a:pPr>
            <a:r>
              <a:rPr lang="en-US" sz="2000" dirty="0"/>
              <a:t> Other DB Applications / Scheduled Extracts / Extract to other Applications</a:t>
            </a:r>
            <a:r>
              <a:rPr lang="en-US" sz="2000" dirty="0">
                <a:solidFill>
                  <a:srgbClr val="C00000"/>
                </a:solidFill>
              </a:rPr>
              <a:t>*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/>
              <a:t>SQL Plus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/>
              <a:t>Excel 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 err="1"/>
              <a:t>Quickbase</a:t>
            </a:r>
            <a:r>
              <a:rPr lang="en-US" sz="2000" dirty="0"/>
              <a:t>, FileMaker, Whatever you please</a:t>
            </a:r>
          </a:p>
          <a:p>
            <a:pPr>
              <a:buFont typeface="Wingdings" charset="2"/>
              <a:buChar char="q"/>
            </a:pPr>
            <a:endParaRPr lang="en-US" sz="2000" dirty="0"/>
          </a:p>
          <a:p>
            <a:pPr>
              <a:buFont typeface="Wingdings" charset="2"/>
              <a:buChar char="q"/>
            </a:pPr>
            <a:r>
              <a:rPr lang="en-US" sz="2000" dirty="0"/>
              <a:t> Ad-hoc Querying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/>
              <a:t>SQL*Developer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/>
              <a:t>What’s up with Brio Query?</a:t>
            </a:r>
          </a:p>
          <a:p>
            <a:pPr>
              <a:buNone/>
            </a:pPr>
            <a:endParaRPr lang="en-US" sz="2000" dirty="0"/>
          </a:p>
          <a:p>
            <a:pPr>
              <a:buNone/>
            </a:pPr>
            <a:r>
              <a:rPr lang="en-US" sz="1800" b="1" dirty="0">
                <a:solidFill>
                  <a:srgbClr val="C00000"/>
                </a:solidFill>
              </a:rPr>
              <a:t>* Note: </a:t>
            </a:r>
          </a:p>
          <a:p>
            <a:pPr>
              <a:buNone/>
            </a:pPr>
            <a:r>
              <a:rPr lang="en-US" sz="1800" dirty="0">
                <a:solidFill>
                  <a:srgbClr val="C00000"/>
                </a:solidFill>
              </a:rPr>
              <a:t>Once data is extracted from the warehouse, the extractor is responsible for keeping it secure!!!</a:t>
            </a:r>
            <a:r>
              <a:rPr lang="en-US" sz="1816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08588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182880"/>
            <a:r>
              <a:rPr lang="en-US" sz="2800" b="1" dirty="0"/>
              <a:t>IS&amp;T Enterprise Reporting 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99" y="1263650"/>
            <a:ext cx="8212138" cy="46497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/>
              <a:t>Cognos</a:t>
            </a:r>
          </a:p>
          <a:p>
            <a:pPr>
              <a:buNone/>
            </a:pPr>
            <a:r>
              <a:rPr lang="en-US" sz="1400" b="1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IBM Cognos Business Intelligence</a:t>
            </a:r>
            <a:r>
              <a:rPr lang="en-US" sz="14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is a web-based </a:t>
            </a:r>
            <a:r>
              <a:rPr lang="en-US" sz="1400" b="0" i="1" dirty="0">
                <a:effectLst/>
                <a:latin typeface="Arial" panose="020B0604020202020204" pitchFamily="34" charset="0"/>
              </a:rPr>
              <a:t>integrated </a:t>
            </a:r>
            <a:r>
              <a:rPr lang="en-US" sz="1400" b="0" i="1" strike="noStrike" dirty="0">
                <a:effectLst/>
                <a:latin typeface="Arial" panose="020B0604020202020204" pitchFamily="34" charset="0"/>
              </a:rPr>
              <a:t>business intelligence</a:t>
            </a:r>
            <a:r>
              <a:rPr lang="en-US" sz="1400" b="0" i="1" dirty="0">
                <a:effectLst/>
                <a:latin typeface="Arial" panose="020B0604020202020204" pitchFamily="34" charset="0"/>
              </a:rPr>
              <a:t> suite by </a:t>
            </a:r>
            <a:r>
              <a:rPr lang="en-US" sz="1400" b="0" i="1" strike="noStrike" dirty="0">
                <a:effectLst/>
                <a:latin typeface="Arial" panose="020B0604020202020204" pitchFamily="34" charset="0"/>
              </a:rPr>
              <a:t>IBM</a:t>
            </a:r>
            <a:r>
              <a:rPr lang="en-US" sz="1400" b="0" i="1" dirty="0">
                <a:effectLst/>
                <a:latin typeface="Arial" panose="020B0604020202020204" pitchFamily="34" charset="0"/>
              </a:rPr>
              <a:t>. It provides a toolset for </a:t>
            </a:r>
            <a:r>
              <a:rPr lang="en-US" sz="1400" b="0" i="1" u="sng" strike="noStrike" dirty="0">
                <a:effectLst/>
                <a:latin typeface="Arial" panose="020B0604020202020204" pitchFamily="34" charset="0"/>
              </a:rPr>
              <a:t>reporting</a:t>
            </a:r>
            <a:r>
              <a:rPr lang="en-US" sz="1400" b="0" i="1" dirty="0">
                <a:effectLst/>
                <a:latin typeface="Arial" panose="020B0604020202020204" pitchFamily="34" charset="0"/>
              </a:rPr>
              <a:t>, </a:t>
            </a:r>
            <a:r>
              <a:rPr lang="en-US" sz="1400" b="0" i="1" u="sng" strike="noStrike" dirty="0">
                <a:effectLst/>
                <a:latin typeface="Arial" panose="020B0604020202020204" pitchFamily="34" charset="0"/>
              </a:rPr>
              <a:t>analytics</a:t>
            </a:r>
            <a:r>
              <a:rPr lang="en-US" sz="1400" b="0" i="1" dirty="0">
                <a:effectLst/>
                <a:latin typeface="Arial" panose="020B0604020202020204" pitchFamily="34" charset="0"/>
              </a:rPr>
              <a:t>, </a:t>
            </a:r>
            <a:r>
              <a:rPr lang="en-US" sz="1400" b="0" i="1" u="sng" strike="noStrike" dirty="0" err="1">
                <a:effectLst/>
                <a:latin typeface="Arial" panose="020B0604020202020204" pitchFamily="34" charset="0"/>
              </a:rPr>
              <a:t>scorecarding</a:t>
            </a:r>
            <a:r>
              <a:rPr lang="en-US" sz="1400" b="0" i="1" dirty="0">
                <a:effectLst/>
                <a:latin typeface="Arial" panose="020B0604020202020204" pitchFamily="34" charset="0"/>
              </a:rPr>
              <a:t>, and </a:t>
            </a:r>
            <a:r>
              <a:rPr lang="en-US" sz="14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monitoring of events and metrics. 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Use Cognos to: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Run standard reports, created by IS&amp;T for use by the MIT Community (available on the MIT Cognos home page and through Atlas)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Modify standards reports to meet your specific needs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Create your own reports</a:t>
            </a:r>
          </a:p>
          <a:p>
            <a:pPr>
              <a:buNone/>
            </a:pPr>
            <a:endParaRPr lang="en-US" sz="2000" dirty="0"/>
          </a:p>
          <a:p>
            <a:pPr>
              <a:buNone/>
            </a:pPr>
            <a:r>
              <a:rPr lang="en-US" sz="2000" dirty="0"/>
              <a:t>Tableau</a:t>
            </a:r>
          </a:p>
          <a:p>
            <a:pPr>
              <a:buNone/>
            </a:pPr>
            <a:r>
              <a:rPr lang="en-US" sz="1400" b="1" i="1" dirty="0">
                <a:solidFill>
                  <a:srgbClr val="4D515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Tableau</a:t>
            </a:r>
            <a:r>
              <a:rPr lang="en-US" sz="1400" b="0" i="1" dirty="0">
                <a:solidFill>
                  <a:srgbClr val="4D515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>
                <a:solidFill>
                  <a:srgbClr val="202122"/>
                </a:solidFill>
                <a:latin typeface="Arial" panose="020B0604020202020204" pitchFamily="34" charset="0"/>
              </a:rPr>
              <a:t>is a </a:t>
            </a:r>
            <a:r>
              <a:rPr lang="en-US" sz="1400" i="1" u="sng" dirty="0">
                <a:solidFill>
                  <a:srgbClr val="202122"/>
                </a:solidFill>
                <a:latin typeface="Arial" panose="020B0604020202020204" pitchFamily="34" charset="0"/>
              </a:rPr>
              <a:t>visual analytics platform </a:t>
            </a:r>
            <a:r>
              <a:rPr lang="en-US" sz="1400" i="1" dirty="0">
                <a:solidFill>
                  <a:srgbClr val="202122"/>
                </a:solidFill>
                <a:latin typeface="Arial" panose="020B0604020202020204" pitchFamily="34" charset="0"/>
              </a:rPr>
              <a:t>transforming the way companies use data to solve problems—empowering people and organizations to make the most of their data.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Use Tableau to: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Create Dashboards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Query data</a:t>
            </a:r>
          </a:p>
          <a:p>
            <a:pPr>
              <a:buNone/>
            </a:pPr>
            <a:endParaRPr lang="en-US" sz="2000" dirty="0"/>
          </a:p>
          <a:p>
            <a:pPr marL="0" indent="0">
              <a:buNone/>
            </a:pPr>
            <a:endParaRPr lang="en-US" sz="1816" dirty="0"/>
          </a:p>
        </p:txBody>
      </p:sp>
    </p:spTree>
    <p:extLst>
      <p:ext uri="{BB962C8B-B14F-4D97-AF65-F5344CB8AC3E}">
        <p14:creationId xmlns:p14="http://schemas.microsoft.com/office/powerpoint/2010/main" val="816279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322FE-E77C-AF6E-0D54-CB58DC671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Cognos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116C7-E9EA-8BA6-9F30-83BD1E91D2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Who uses it?</a:t>
            </a:r>
          </a:p>
          <a:p>
            <a:pPr lvl="1"/>
            <a:r>
              <a:rPr lang="en-US" dirty="0"/>
              <a:t> Anyone with a Kerberos Account and Warehouse Account</a:t>
            </a:r>
          </a:p>
          <a:p>
            <a:r>
              <a:rPr lang="en-US" dirty="0"/>
              <a:t> Where can I access it?</a:t>
            </a:r>
          </a:p>
          <a:p>
            <a:pPr lvl="1"/>
            <a:r>
              <a:rPr lang="en-US" dirty="0"/>
              <a:t> Production</a:t>
            </a:r>
          </a:p>
          <a:p>
            <a:pPr lvl="1"/>
            <a:r>
              <a:rPr lang="en-US" dirty="0"/>
              <a:t> Test</a:t>
            </a:r>
          </a:p>
          <a:p>
            <a:r>
              <a:rPr lang="en-US" dirty="0"/>
              <a:t> How do I navigate? </a:t>
            </a:r>
          </a:p>
          <a:p>
            <a:pPr lvl="1"/>
            <a:r>
              <a:rPr lang="en-US" dirty="0"/>
              <a:t> Demo Locating a report</a:t>
            </a:r>
          </a:p>
          <a:p>
            <a:r>
              <a:rPr lang="en-US" dirty="0"/>
              <a:t> Can I break anything?</a:t>
            </a:r>
          </a:p>
          <a:p>
            <a:pPr lvl="1"/>
            <a:r>
              <a:rPr lang="en-US" dirty="0"/>
              <a:t> No</a:t>
            </a:r>
          </a:p>
          <a:p>
            <a:r>
              <a:rPr lang="en-US" dirty="0"/>
              <a:t> Ways To Access</a:t>
            </a:r>
          </a:p>
          <a:p>
            <a:pPr lvl="1"/>
            <a:r>
              <a:rPr lang="en-US" dirty="0"/>
              <a:t> Cognos</a:t>
            </a:r>
          </a:p>
          <a:p>
            <a:pPr lvl="1"/>
            <a:r>
              <a:rPr lang="en-US" dirty="0"/>
              <a:t> Atlas </a:t>
            </a:r>
          </a:p>
          <a:p>
            <a:pPr lvl="1"/>
            <a:r>
              <a:rPr lang="en-US" dirty="0"/>
              <a:t> Email </a:t>
            </a:r>
          </a:p>
        </p:txBody>
      </p:sp>
      <p:pic>
        <p:nvPicPr>
          <p:cNvPr id="4098" name="Picture 2" descr="Fotographiqa — Insight: Rodney Smith Photography and Interview">
            <a:extLst>
              <a:ext uri="{FF2B5EF4-FFF2-40B4-BE49-F238E27FC236}">
                <a16:creationId xmlns:a16="http://schemas.microsoft.com/office/drawing/2014/main" id="{73E89B6A-C072-CBFA-E884-A6ECF0B942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73066"/>
            <a:ext cx="3285957" cy="3253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7714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A71A942-F179-4B2F-8BF4-C29853139521}"/>
              </a:ext>
            </a:extLst>
          </p:cNvPr>
          <p:cNvSpPr/>
          <p:nvPr/>
        </p:nvSpPr>
        <p:spPr>
          <a:xfrm>
            <a:off x="2024292" y="1878284"/>
            <a:ext cx="6662508" cy="4654946"/>
          </a:xfrm>
          <a:prstGeom prst="rect">
            <a:avLst/>
          </a:prstGeom>
          <a:noFill/>
        </p:spPr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AB0D73A-B869-4B92-9B77-7ED7750A99BD}"/>
              </a:ext>
            </a:extLst>
          </p:cNvPr>
          <p:cNvSpPr/>
          <p:nvPr/>
        </p:nvSpPr>
        <p:spPr>
          <a:xfrm>
            <a:off x="2024292" y="5382308"/>
            <a:ext cx="6662508" cy="608633"/>
          </a:xfrm>
          <a:custGeom>
            <a:avLst/>
            <a:gdLst>
              <a:gd name="connsiteX0" fmla="*/ 0 w 6662508"/>
              <a:gd name="connsiteY0" fmla="*/ 0 h 1150098"/>
              <a:gd name="connsiteX1" fmla="*/ 6662508 w 6662508"/>
              <a:gd name="connsiteY1" fmla="*/ 0 h 1150098"/>
              <a:gd name="connsiteX2" fmla="*/ 6662508 w 6662508"/>
              <a:gd name="connsiteY2" fmla="*/ 1150098 h 1150098"/>
              <a:gd name="connsiteX3" fmla="*/ 0 w 6662508"/>
              <a:gd name="connsiteY3" fmla="*/ 1150098 h 1150098"/>
              <a:gd name="connsiteX4" fmla="*/ 0 w 6662508"/>
              <a:gd name="connsiteY4" fmla="*/ 0 h 1150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2508" h="1150098">
                <a:moveTo>
                  <a:pt x="0" y="0"/>
                </a:moveTo>
                <a:lnTo>
                  <a:pt x="6662508" y="0"/>
                </a:lnTo>
                <a:lnTo>
                  <a:pt x="6662508" y="1150098"/>
                </a:lnTo>
                <a:lnTo>
                  <a:pt x="0" y="115009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6464" tIns="156464" rIns="156464" bIns="155448" numCol="1" spcCol="1270" anchor="t" anchorCtr="0">
            <a:noAutofit/>
          </a:bodyPr>
          <a:lstStyle/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kern="1200" dirty="0"/>
              <a:t>Combine, Shape, and Clean Data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DA762CD6-BBA4-44F2-8062-B69D5A5553A7}"/>
              </a:ext>
            </a:extLst>
          </p:cNvPr>
          <p:cNvSpPr/>
          <p:nvPr/>
        </p:nvSpPr>
        <p:spPr>
          <a:xfrm>
            <a:off x="2024292" y="5980359"/>
            <a:ext cx="6662508" cy="529045"/>
          </a:xfrm>
          <a:custGeom>
            <a:avLst/>
            <a:gdLst>
              <a:gd name="connsiteX0" fmla="*/ 0 w 3331254"/>
              <a:gd name="connsiteY0" fmla="*/ 0 h 529045"/>
              <a:gd name="connsiteX1" fmla="*/ 3331254 w 3331254"/>
              <a:gd name="connsiteY1" fmla="*/ 0 h 529045"/>
              <a:gd name="connsiteX2" fmla="*/ 3331254 w 3331254"/>
              <a:gd name="connsiteY2" fmla="*/ 529045 h 529045"/>
              <a:gd name="connsiteX3" fmla="*/ 0 w 3331254"/>
              <a:gd name="connsiteY3" fmla="*/ 529045 h 529045"/>
              <a:gd name="connsiteX4" fmla="*/ 0 w 3331254"/>
              <a:gd name="connsiteY4" fmla="*/ 0 h 529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31254" h="529045">
                <a:moveTo>
                  <a:pt x="0" y="0"/>
                </a:moveTo>
                <a:lnTo>
                  <a:pt x="3331254" y="0"/>
                </a:lnTo>
                <a:lnTo>
                  <a:pt x="3331254" y="529045"/>
                </a:lnTo>
                <a:lnTo>
                  <a:pt x="0" y="5290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2240" tIns="25400" rIns="142240" bIns="2540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dirty="0"/>
              <a:t>Data Warehouse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8DAA99D-1BFE-473D-BF24-573D39AA848E}"/>
              </a:ext>
            </a:extLst>
          </p:cNvPr>
          <p:cNvSpPr/>
          <p:nvPr/>
        </p:nvSpPr>
        <p:spPr>
          <a:xfrm>
            <a:off x="2024292" y="3630707"/>
            <a:ext cx="6662508" cy="620867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6464" tIns="156464" rIns="156464" bIns="155448" numCol="1" spcCol="1270" anchor="t" anchorCtr="0">
            <a:noAutofit/>
          </a:bodyPr>
          <a:lstStyle/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kern="1200" dirty="0"/>
              <a:t>Foundation Layer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84D33F64-2353-48F5-AFEE-615621FFDAAA}"/>
              </a:ext>
            </a:extLst>
          </p:cNvPr>
          <p:cNvSpPr/>
          <p:nvPr/>
        </p:nvSpPr>
        <p:spPr>
          <a:xfrm>
            <a:off x="2024292" y="4251574"/>
            <a:ext cx="6662508" cy="528886"/>
          </a:xfrm>
          <a:custGeom>
            <a:avLst/>
            <a:gdLst>
              <a:gd name="connsiteX0" fmla="*/ 0 w 3331254"/>
              <a:gd name="connsiteY0" fmla="*/ 0 h 528886"/>
              <a:gd name="connsiteX1" fmla="*/ 3331254 w 3331254"/>
              <a:gd name="connsiteY1" fmla="*/ 0 h 528886"/>
              <a:gd name="connsiteX2" fmla="*/ 3331254 w 3331254"/>
              <a:gd name="connsiteY2" fmla="*/ 528886 h 528886"/>
              <a:gd name="connsiteX3" fmla="*/ 0 w 3331254"/>
              <a:gd name="connsiteY3" fmla="*/ 528886 h 528886"/>
              <a:gd name="connsiteX4" fmla="*/ 0 w 3331254"/>
              <a:gd name="connsiteY4" fmla="*/ 0 h 528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31254" h="528886">
                <a:moveTo>
                  <a:pt x="0" y="0"/>
                </a:moveTo>
                <a:lnTo>
                  <a:pt x="3331254" y="0"/>
                </a:lnTo>
                <a:lnTo>
                  <a:pt x="3331254" y="528886"/>
                </a:lnTo>
                <a:lnTo>
                  <a:pt x="0" y="5288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2240" tIns="25400" rIns="142240" bIns="2540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dirty="0"/>
              <a:t>Framework Manager</a:t>
            </a:r>
            <a:endParaRPr lang="en-US" sz="2000" kern="1200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9D9CA89-1143-4C7F-9C0B-CF31632C1668}"/>
              </a:ext>
            </a:extLst>
          </p:cNvPr>
          <p:cNvSpPr/>
          <p:nvPr/>
        </p:nvSpPr>
        <p:spPr>
          <a:xfrm>
            <a:off x="2027544" y="1879105"/>
            <a:ext cx="6656001" cy="620868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6464" tIns="156465" rIns="156464" bIns="155448" numCol="1" spcCol="1270" anchor="t" anchorCtr="0">
            <a:noAutofit/>
          </a:bodyPr>
          <a:lstStyle/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kern="1200" dirty="0"/>
              <a:t>Share and Consume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3E023FC0-8D1B-4E2A-8768-42B36A23859C}"/>
              </a:ext>
            </a:extLst>
          </p:cNvPr>
          <p:cNvSpPr/>
          <p:nvPr/>
        </p:nvSpPr>
        <p:spPr>
          <a:xfrm>
            <a:off x="2027544" y="2499973"/>
            <a:ext cx="3321826" cy="528886"/>
          </a:xfrm>
          <a:custGeom>
            <a:avLst/>
            <a:gdLst>
              <a:gd name="connsiteX0" fmla="*/ 0 w 2218667"/>
              <a:gd name="connsiteY0" fmla="*/ 0 h 528886"/>
              <a:gd name="connsiteX1" fmla="*/ 2218667 w 2218667"/>
              <a:gd name="connsiteY1" fmla="*/ 0 h 528886"/>
              <a:gd name="connsiteX2" fmla="*/ 2218667 w 2218667"/>
              <a:gd name="connsiteY2" fmla="*/ 528886 h 528886"/>
              <a:gd name="connsiteX3" fmla="*/ 0 w 2218667"/>
              <a:gd name="connsiteY3" fmla="*/ 528886 h 528886"/>
              <a:gd name="connsiteX4" fmla="*/ 0 w 2218667"/>
              <a:gd name="connsiteY4" fmla="*/ 0 h 528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8667" h="528886">
                <a:moveTo>
                  <a:pt x="0" y="0"/>
                </a:moveTo>
                <a:lnTo>
                  <a:pt x="2218667" y="0"/>
                </a:lnTo>
                <a:lnTo>
                  <a:pt x="2218667" y="528886"/>
                </a:lnTo>
                <a:lnTo>
                  <a:pt x="0" y="5288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2240" tIns="25400" rIns="142240" bIns="2540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dirty="0"/>
              <a:t>Report Studio</a:t>
            </a:r>
            <a:endParaRPr lang="en-US" sz="2000" kern="1200" dirty="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34F0532-FF1C-4827-9C9C-AD7DA514702F}"/>
              </a:ext>
            </a:extLst>
          </p:cNvPr>
          <p:cNvSpPr/>
          <p:nvPr/>
        </p:nvSpPr>
        <p:spPr>
          <a:xfrm>
            <a:off x="5352625" y="2499973"/>
            <a:ext cx="3330921" cy="528886"/>
          </a:xfrm>
          <a:custGeom>
            <a:avLst/>
            <a:gdLst>
              <a:gd name="connsiteX0" fmla="*/ 0 w 2218667"/>
              <a:gd name="connsiteY0" fmla="*/ 0 h 528886"/>
              <a:gd name="connsiteX1" fmla="*/ 2218667 w 2218667"/>
              <a:gd name="connsiteY1" fmla="*/ 0 h 528886"/>
              <a:gd name="connsiteX2" fmla="*/ 2218667 w 2218667"/>
              <a:gd name="connsiteY2" fmla="*/ 528886 h 528886"/>
              <a:gd name="connsiteX3" fmla="*/ 0 w 2218667"/>
              <a:gd name="connsiteY3" fmla="*/ 528886 h 528886"/>
              <a:gd name="connsiteX4" fmla="*/ 0 w 2218667"/>
              <a:gd name="connsiteY4" fmla="*/ 0 h 528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8667" h="528886">
                <a:moveTo>
                  <a:pt x="0" y="0"/>
                </a:moveTo>
                <a:lnTo>
                  <a:pt x="2218667" y="0"/>
                </a:lnTo>
                <a:lnTo>
                  <a:pt x="2218667" y="528886"/>
                </a:lnTo>
                <a:lnTo>
                  <a:pt x="0" y="5288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2240" tIns="25400" rIns="142240" bIns="2540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dirty="0"/>
              <a:t>Query Studio</a:t>
            </a: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F947889C-CADB-407C-E106-05B52910F6E0}"/>
              </a:ext>
            </a:extLst>
          </p:cNvPr>
          <p:cNvSpPr txBox="1">
            <a:spLocks/>
          </p:cNvSpPr>
          <p:nvPr/>
        </p:nvSpPr>
        <p:spPr>
          <a:xfrm>
            <a:off x="609600" y="975586"/>
            <a:ext cx="8229600" cy="705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kern="1200">
                <a:solidFill>
                  <a:srgbClr val="9E3C45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sz="1600" dirty="0"/>
              <a:t>Production: </a:t>
            </a:r>
            <a:r>
              <a:rPr lang="en-US" sz="1600" dirty="0">
                <a:hlinkClick r:id="rId2"/>
              </a:rPr>
              <a:t>reports.mit.edu</a:t>
            </a:r>
            <a:endParaRPr lang="en-US" sz="1600" dirty="0"/>
          </a:p>
          <a:p>
            <a:r>
              <a:rPr lang="en-US" sz="1600" dirty="0"/>
              <a:t>Test: </a:t>
            </a:r>
            <a:r>
              <a:rPr lang="en-US" sz="1600" dirty="0">
                <a:hlinkClick r:id="rId3"/>
              </a:rPr>
              <a:t>reports-test.mit.edu</a:t>
            </a:r>
            <a:endParaRPr lang="en-US" sz="2400" b="1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786D1EE-7A16-4060-AF99-133A02E06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Cognos</a:t>
            </a:r>
          </a:p>
        </p:txBody>
      </p:sp>
      <p:sp>
        <p:nvSpPr>
          <p:cNvPr id="47" name="Arrow: Up 46">
            <a:extLst>
              <a:ext uri="{FF2B5EF4-FFF2-40B4-BE49-F238E27FC236}">
                <a16:creationId xmlns:a16="http://schemas.microsoft.com/office/drawing/2014/main" id="{649885E9-A2B8-4BFC-B3A6-317B7AB88A41}"/>
              </a:ext>
            </a:extLst>
          </p:cNvPr>
          <p:cNvSpPr/>
          <p:nvPr/>
        </p:nvSpPr>
        <p:spPr>
          <a:xfrm>
            <a:off x="5052121" y="4780460"/>
            <a:ext cx="603929" cy="598051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Arrow: Up 47">
            <a:extLst>
              <a:ext uri="{FF2B5EF4-FFF2-40B4-BE49-F238E27FC236}">
                <a16:creationId xmlns:a16="http://schemas.microsoft.com/office/drawing/2014/main" id="{4824910E-9B09-4A11-841B-E0813EED7BF2}"/>
              </a:ext>
            </a:extLst>
          </p:cNvPr>
          <p:cNvSpPr/>
          <p:nvPr/>
        </p:nvSpPr>
        <p:spPr>
          <a:xfrm>
            <a:off x="5043256" y="3032656"/>
            <a:ext cx="603929" cy="598051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Rodney Smith photographs | Gilman Contemporary Sun Valley, ID">
            <a:extLst>
              <a:ext uri="{FF2B5EF4-FFF2-40B4-BE49-F238E27FC236}">
                <a16:creationId xmlns:a16="http://schemas.microsoft.com/office/drawing/2014/main" id="{48A65033-360D-051A-F4CE-96A9D7E725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29" y="5350461"/>
            <a:ext cx="1679728" cy="1259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Rodney Smith Photography - 36 For Sale at 1stDibs | rodney smith prints, rodney  smith photography prints, rodney smith photographs">
            <a:extLst>
              <a:ext uri="{FF2B5EF4-FFF2-40B4-BE49-F238E27FC236}">
                <a16:creationId xmlns:a16="http://schemas.microsoft.com/office/drawing/2014/main" id="{86ADE970-138B-5207-924E-5566041D3E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3" y="3464029"/>
            <a:ext cx="1415140" cy="1415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Rodney Smith | Widewalls">
            <a:extLst>
              <a:ext uri="{FF2B5EF4-FFF2-40B4-BE49-F238E27FC236}">
                <a16:creationId xmlns:a16="http://schemas.microsoft.com/office/drawing/2014/main" id="{F5A72BFD-DF97-E5E5-45C3-410EE402E7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29" y="1914238"/>
            <a:ext cx="1685135" cy="1052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5068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322FE-E77C-AF6E-0D54-CB58DC671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Cognos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116C7-E9EA-8BA6-9F30-83BD1E91D2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u="sng" dirty="0"/>
              <a:t>Demonstration </a:t>
            </a:r>
            <a:endParaRPr lang="en-US" dirty="0"/>
          </a:p>
          <a:p>
            <a:r>
              <a:rPr lang="en-US" dirty="0"/>
              <a:t>Report Studio</a:t>
            </a:r>
          </a:p>
          <a:p>
            <a:pPr lvl="1"/>
            <a:r>
              <a:rPr lang="en-US" dirty="0"/>
              <a:t> </a:t>
            </a:r>
            <a:r>
              <a:rPr lang="en-US" dirty="0" err="1">
                <a:hlinkClick r:id="rId2"/>
              </a:rPr>
              <a:t>reports.mit.edu</a:t>
            </a:r>
            <a:endParaRPr lang="en-US" dirty="0"/>
          </a:p>
          <a:p>
            <a:r>
              <a:rPr lang="en-US" dirty="0"/>
              <a:t> Atlas</a:t>
            </a:r>
          </a:p>
          <a:p>
            <a:pPr lvl="1"/>
            <a:r>
              <a:rPr lang="en-US" dirty="0"/>
              <a:t> </a:t>
            </a:r>
            <a:r>
              <a:rPr lang="en-US" dirty="0" err="1">
                <a:hlinkClick r:id="rId3"/>
              </a:rPr>
              <a:t>atlas.mit.edu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 descr="Rodney Smith photographs | Gilman Contemporary Sun Valley, ID">
            <a:extLst>
              <a:ext uri="{FF2B5EF4-FFF2-40B4-BE49-F238E27FC236}">
                <a16:creationId xmlns:a16="http://schemas.microsoft.com/office/drawing/2014/main" id="{8FBDAA69-F438-243A-C47F-554A6AF26D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4325" y="2125683"/>
            <a:ext cx="4189021" cy="4189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1896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D3985-91B0-4E0F-9C69-5445543F9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Cognos Resources/Community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B94CE0-25F1-4834-8EF6-9D78A2F0C6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26125"/>
            <a:ext cx="8229600" cy="4525963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/>
              <a:t>IS&amp;T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Site help – </a:t>
            </a:r>
            <a:r>
              <a:rPr lang="en-US" dirty="0">
                <a:hlinkClick r:id="rId2"/>
              </a:rPr>
              <a:t>warehouse@mit.edu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Reporting help – </a:t>
            </a:r>
            <a:r>
              <a:rPr lang="en-US" dirty="0">
                <a:hlinkClick r:id="rId3"/>
              </a:rPr>
              <a:t>reporting-help@mit.edu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KB – </a:t>
            </a:r>
            <a:r>
              <a:rPr lang="en-US" dirty="0">
                <a:hlinkClick r:id="rId4"/>
              </a:rPr>
              <a:t>http://kb.mit.edu/confluence/display/istcontrib/Cognos+Landing+Page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/>
              <a:t>MIT Cognos User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Starting up soon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026" name="Picture 2" descr="The Estate of Rodney Smith (@_rodneysmith) • Instagram photos and videos">
            <a:extLst>
              <a:ext uri="{FF2B5EF4-FFF2-40B4-BE49-F238E27FC236}">
                <a16:creationId xmlns:a16="http://schemas.microsoft.com/office/drawing/2014/main" id="{CFE1AA5B-51B4-B7EB-E78E-25FC90F574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6439" y="2894588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0181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A71A942-F179-4B2F-8BF4-C29853139521}"/>
              </a:ext>
            </a:extLst>
          </p:cNvPr>
          <p:cNvSpPr/>
          <p:nvPr/>
        </p:nvSpPr>
        <p:spPr>
          <a:xfrm>
            <a:off x="2024292" y="1878284"/>
            <a:ext cx="6662508" cy="4654946"/>
          </a:xfrm>
          <a:prstGeom prst="rect">
            <a:avLst/>
          </a:prstGeom>
          <a:noFill/>
        </p:spPr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AB0D73A-B869-4B92-9B77-7ED7750A99BD}"/>
              </a:ext>
            </a:extLst>
          </p:cNvPr>
          <p:cNvSpPr/>
          <p:nvPr/>
        </p:nvSpPr>
        <p:spPr>
          <a:xfrm>
            <a:off x="2024292" y="5382308"/>
            <a:ext cx="6662508" cy="608633"/>
          </a:xfrm>
          <a:custGeom>
            <a:avLst/>
            <a:gdLst>
              <a:gd name="connsiteX0" fmla="*/ 0 w 6662508"/>
              <a:gd name="connsiteY0" fmla="*/ 0 h 1150098"/>
              <a:gd name="connsiteX1" fmla="*/ 6662508 w 6662508"/>
              <a:gd name="connsiteY1" fmla="*/ 0 h 1150098"/>
              <a:gd name="connsiteX2" fmla="*/ 6662508 w 6662508"/>
              <a:gd name="connsiteY2" fmla="*/ 1150098 h 1150098"/>
              <a:gd name="connsiteX3" fmla="*/ 0 w 6662508"/>
              <a:gd name="connsiteY3" fmla="*/ 1150098 h 1150098"/>
              <a:gd name="connsiteX4" fmla="*/ 0 w 6662508"/>
              <a:gd name="connsiteY4" fmla="*/ 0 h 1150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2508" h="1150098">
                <a:moveTo>
                  <a:pt x="0" y="0"/>
                </a:moveTo>
                <a:lnTo>
                  <a:pt x="6662508" y="0"/>
                </a:lnTo>
                <a:lnTo>
                  <a:pt x="6662508" y="1150098"/>
                </a:lnTo>
                <a:lnTo>
                  <a:pt x="0" y="115009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6464" tIns="156464" rIns="156464" bIns="155448" numCol="1" spcCol="1270" anchor="t" anchorCtr="0">
            <a:noAutofit/>
          </a:bodyPr>
          <a:lstStyle/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kern="1200" dirty="0"/>
              <a:t>Combine, Shape, and Clean Data</a:t>
            </a: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746B3DB-37FF-4DB6-8339-79196D24944C}"/>
              </a:ext>
            </a:extLst>
          </p:cNvPr>
          <p:cNvSpPr/>
          <p:nvPr/>
        </p:nvSpPr>
        <p:spPr>
          <a:xfrm>
            <a:off x="2024292" y="5980359"/>
            <a:ext cx="3331254" cy="529045"/>
          </a:xfrm>
          <a:custGeom>
            <a:avLst/>
            <a:gdLst>
              <a:gd name="connsiteX0" fmla="*/ 0 w 3331254"/>
              <a:gd name="connsiteY0" fmla="*/ 0 h 529045"/>
              <a:gd name="connsiteX1" fmla="*/ 3331254 w 3331254"/>
              <a:gd name="connsiteY1" fmla="*/ 0 h 529045"/>
              <a:gd name="connsiteX2" fmla="*/ 3331254 w 3331254"/>
              <a:gd name="connsiteY2" fmla="*/ 529045 h 529045"/>
              <a:gd name="connsiteX3" fmla="*/ 0 w 3331254"/>
              <a:gd name="connsiteY3" fmla="*/ 529045 h 529045"/>
              <a:gd name="connsiteX4" fmla="*/ 0 w 3331254"/>
              <a:gd name="connsiteY4" fmla="*/ 0 h 529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31254" h="529045">
                <a:moveTo>
                  <a:pt x="0" y="0"/>
                </a:moveTo>
                <a:lnTo>
                  <a:pt x="3331254" y="0"/>
                </a:lnTo>
                <a:lnTo>
                  <a:pt x="3331254" y="529045"/>
                </a:lnTo>
                <a:lnTo>
                  <a:pt x="0" y="5290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2240" tIns="25400" rIns="142240" bIns="2540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dirty="0"/>
              <a:t>Tableau Prep*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DA762CD6-BBA4-44F2-8062-B69D5A5553A7}"/>
              </a:ext>
            </a:extLst>
          </p:cNvPr>
          <p:cNvSpPr/>
          <p:nvPr/>
        </p:nvSpPr>
        <p:spPr>
          <a:xfrm>
            <a:off x="5355546" y="5980359"/>
            <a:ext cx="3331254" cy="529045"/>
          </a:xfrm>
          <a:custGeom>
            <a:avLst/>
            <a:gdLst>
              <a:gd name="connsiteX0" fmla="*/ 0 w 3331254"/>
              <a:gd name="connsiteY0" fmla="*/ 0 h 529045"/>
              <a:gd name="connsiteX1" fmla="*/ 3331254 w 3331254"/>
              <a:gd name="connsiteY1" fmla="*/ 0 h 529045"/>
              <a:gd name="connsiteX2" fmla="*/ 3331254 w 3331254"/>
              <a:gd name="connsiteY2" fmla="*/ 529045 h 529045"/>
              <a:gd name="connsiteX3" fmla="*/ 0 w 3331254"/>
              <a:gd name="connsiteY3" fmla="*/ 529045 h 529045"/>
              <a:gd name="connsiteX4" fmla="*/ 0 w 3331254"/>
              <a:gd name="connsiteY4" fmla="*/ 0 h 529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31254" h="529045">
                <a:moveTo>
                  <a:pt x="0" y="0"/>
                </a:moveTo>
                <a:lnTo>
                  <a:pt x="3331254" y="0"/>
                </a:lnTo>
                <a:lnTo>
                  <a:pt x="3331254" y="529045"/>
                </a:lnTo>
                <a:lnTo>
                  <a:pt x="0" y="5290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2240" tIns="25400" rIns="142240" bIns="2540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dirty="0"/>
              <a:t>Tableau Desktop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8DAA99D-1BFE-473D-BF24-573D39AA848E}"/>
              </a:ext>
            </a:extLst>
          </p:cNvPr>
          <p:cNvSpPr/>
          <p:nvPr/>
        </p:nvSpPr>
        <p:spPr>
          <a:xfrm>
            <a:off x="2024292" y="3630707"/>
            <a:ext cx="6662508" cy="620867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6464" tIns="156464" rIns="156464" bIns="155448" numCol="1" spcCol="1270" anchor="t" anchorCtr="0">
            <a:noAutofit/>
          </a:bodyPr>
          <a:lstStyle/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kern="1200" dirty="0"/>
              <a:t>Explore, Analyze, and Build</a:t>
            </a: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702F2A1-180E-44CB-AB04-77240F0AD3E4}"/>
              </a:ext>
            </a:extLst>
          </p:cNvPr>
          <p:cNvSpPr/>
          <p:nvPr/>
        </p:nvSpPr>
        <p:spPr>
          <a:xfrm>
            <a:off x="2024292" y="4251574"/>
            <a:ext cx="3331254" cy="528886"/>
          </a:xfrm>
          <a:custGeom>
            <a:avLst/>
            <a:gdLst>
              <a:gd name="connsiteX0" fmla="*/ 0 w 3331254"/>
              <a:gd name="connsiteY0" fmla="*/ 0 h 528886"/>
              <a:gd name="connsiteX1" fmla="*/ 3331254 w 3331254"/>
              <a:gd name="connsiteY1" fmla="*/ 0 h 528886"/>
              <a:gd name="connsiteX2" fmla="*/ 3331254 w 3331254"/>
              <a:gd name="connsiteY2" fmla="*/ 528886 h 528886"/>
              <a:gd name="connsiteX3" fmla="*/ 0 w 3331254"/>
              <a:gd name="connsiteY3" fmla="*/ 528886 h 528886"/>
              <a:gd name="connsiteX4" fmla="*/ 0 w 3331254"/>
              <a:gd name="connsiteY4" fmla="*/ 0 h 528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31254" h="528886">
                <a:moveTo>
                  <a:pt x="0" y="0"/>
                </a:moveTo>
                <a:lnTo>
                  <a:pt x="3331254" y="0"/>
                </a:lnTo>
                <a:lnTo>
                  <a:pt x="3331254" y="528886"/>
                </a:lnTo>
                <a:lnTo>
                  <a:pt x="0" y="5288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2240" tIns="25400" rIns="142240" bIns="2540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dirty="0"/>
              <a:t>Tableau Desktop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84D33F64-2353-48F5-AFEE-615621FFDAAA}"/>
              </a:ext>
            </a:extLst>
          </p:cNvPr>
          <p:cNvSpPr/>
          <p:nvPr/>
        </p:nvSpPr>
        <p:spPr>
          <a:xfrm>
            <a:off x="5355546" y="4251574"/>
            <a:ext cx="3331254" cy="528886"/>
          </a:xfrm>
          <a:custGeom>
            <a:avLst/>
            <a:gdLst>
              <a:gd name="connsiteX0" fmla="*/ 0 w 3331254"/>
              <a:gd name="connsiteY0" fmla="*/ 0 h 528886"/>
              <a:gd name="connsiteX1" fmla="*/ 3331254 w 3331254"/>
              <a:gd name="connsiteY1" fmla="*/ 0 h 528886"/>
              <a:gd name="connsiteX2" fmla="*/ 3331254 w 3331254"/>
              <a:gd name="connsiteY2" fmla="*/ 528886 h 528886"/>
              <a:gd name="connsiteX3" fmla="*/ 0 w 3331254"/>
              <a:gd name="connsiteY3" fmla="*/ 528886 h 528886"/>
              <a:gd name="connsiteX4" fmla="*/ 0 w 3331254"/>
              <a:gd name="connsiteY4" fmla="*/ 0 h 528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31254" h="528886">
                <a:moveTo>
                  <a:pt x="0" y="0"/>
                </a:moveTo>
                <a:lnTo>
                  <a:pt x="3331254" y="0"/>
                </a:lnTo>
                <a:lnTo>
                  <a:pt x="3331254" y="528886"/>
                </a:lnTo>
                <a:lnTo>
                  <a:pt x="0" y="5288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2240" tIns="25400" rIns="142240" bIns="2540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dirty="0"/>
              <a:t>Tableau Server (web editing)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9D9CA89-1143-4C7F-9C0B-CF31632C1668}"/>
              </a:ext>
            </a:extLst>
          </p:cNvPr>
          <p:cNvSpPr/>
          <p:nvPr/>
        </p:nvSpPr>
        <p:spPr>
          <a:xfrm>
            <a:off x="2027544" y="1879105"/>
            <a:ext cx="6656001" cy="620868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6464" tIns="156465" rIns="156464" bIns="155448" numCol="1" spcCol="1270" anchor="t" anchorCtr="0">
            <a:noAutofit/>
          </a:bodyPr>
          <a:lstStyle/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kern="1200" dirty="0"/>
              <a:t>Share and Consume</a:t>
            </a: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E66A0C50-B8BB-410A-8819-99FDCF337B62}"/>
              </a:ext>
            </a:extLst>
          </p:cNvPr>
          <p:cNvSpPr/>
          <p:nvPr/>
        </p:nvSpPr>
        <p:spPr>
          <a:xfrm>
            <a:off x="2027545" y="2499973"/>
            <a:ext cx="2218667" cy="528886"/>
          </a:xfrm>
          <a:custGeom>
            <a:avLst/>
            <a:gdLst>
              <a:gd name="connsiteX0" fmla="*/ 0 w 2218667"/>
              <a:gd name="connsiteY0" fmla="*/ 0 h 528886"/>
              <a:gd name="connsiteX1" fmla="*/ 2218667 w 2218667"/>
              <a:gd name="connsiteY1" fmla="*/ 0 h 528886"/>
              <a:gd name="connsiteX2" fmla="*/ 2218667 w 2218667"/>
              <a:gd name="connsiteY2" fmla="*/ 528886 h 528886"/>
              <a:gd name="connsiteX3" fmla="*/ 0 w 2218667"/>
              <a:gd name="connsiteY3" fmla="*/ 528886 h 528886"/>
              <a:gd name="connsiteX4" fmla="*/ 0 w 2218667"/>
              <a:gd name="connsiteY4" fmla="*/ 0 h 528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8667" h="528886">
                <a:moveTo>
                  <a:pt x="0" y="0"/>
                </a:moveTo>
                <a:lnTo>
                  <a:pt x="2218667" y="0"/>
                </a:lnTo>
                <a:lnTo>
                  <a:pt x="2218667" y="528886"/>
                </a:lnTo>
                <a:lnTo>
                  <a:pt x="0" y="5288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2240" tIns="25400" rIns="142240" bIns="2540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dirty="0"/>
              <a:t>Tableau Server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3E023FC0-8D1B-4E2A-8768-42B36A23859C}"/>
              </a:ext>
            </a:extLst>
          </p:cNvPr>
          <p:cNvSpPr/>
          <p:nvPr/>
        </p:nvSpPr>
        <p:spPr>
          <a:xfrm>
            <a:off x="4246212" y="2499973"/>
            <a:ext cx="2218667" cy="528886"/>
          </a:xfrm>
          <a:custGeom>
            <a:avLst/>
            <a:gdLst>
              <a:gd name="connsiteX0" fmla="*/ 0 w 2218667"/>
              <a:gd name="connsiteY0" fmla="*/ 0 h 528886"/>
              <a:gd name="connsiteX1" fmla="*/ 2218667 w 2218667"/>
              <a:gd name="connsiteY1" fmla="*/ 0 h 528886"/>
              <a:gd name="connsiteX2" fmla="*/ 2218667 w 2218667"/>
              <a:gd name="connsiteY2" fmla="*/ 528886 h 528886"/>
              <a:gd name="connsiteX3" fmla="*/ 0 w 2218667"/>
              <a:gd name="connsiteY3" fmla="*/ 528886 h 528886"/>
              <a:gd name="connsiteX4" fmla="*/ 0 w 2218667"/>
              <a:gd name="connsiteY4" fmla="*/ 0 h 528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8667" h="528886">
                <a:moveTo>
                  <a:pt x="0" y="0"/>
                </a:moveTo>
                <a:lnTo>
                  <a:pt x="2218667" y="0"/>
                </a:lnTo>
                <a:lnTo>
                  <a:pt x="2218667" y="528886"/>
                </a:lnTo>
                <a:lnTo>
                  <a:pt x="0" y="5288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2240" tIns="25400" rIns="142240" bIns="2540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dirty="0"/>
              <a:t>Tableau Reader*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34F0532-FF1C-4827-9C9C-AD7DA514702F}"/>
              </a:ext>
            </a:extLst>
          </p:cNvPr>
          <p:cNvSpPr/>
          <p:nvPr/>
        </p:nvSpPr>
        <p:spPr>
          <a:xfrm>
            <a:off x="6464879" y="2499973"/>
            <a:ext cx="2218667" cy="528886"/>
          </a:xfrm>
          <a:custGeom>
            <a:avLst/>
            <a:gdLst>
              <a:gd name="connsiteX0" fmla="*/ 0 w 2218667"/>
              <a:gd name="connsiteY0" fmla="*/ 0 h 528886"/>
              <a:gd name="connsiteX1" fmla="*/ 2218667 w 2218667"/>
              <a:gd name="connsiteY1" fmla="*/ 0 h 528886"/>
              <a:gd name="connsiteX2" fmla="*/ 2218667 w 2218667"/>
              <a:gd name="connsiteY2" fmla="*/ 528886 h 528886"/>
              <a:gd name="connsiteX3" fmla="*/ 0 w 2218667"/>
              <a:gd name="connsiteY3" fmla="*/ 528886 h 528886"/>
              <a:gd name="connsiteX4" fmla="*/ 0 w 2218667"/>
              <a:gd name="connsiteY4" fmla="*/ 0 h 528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8667" h="528886">
                <a:moveTo>
                  <a:pt x="0" y="0"/>
                </a:moveTo>
                <a:lnTo>
                  <a:pt x="2218667" y="0"/>
                </a:lnTo>
                <a:lnTo>
                  <a:pt x="2218667" y="528886"/>
                </a:lnTo>
                <a:lnTo>
                  <a:pt x="0" y="5288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2240" tIns="25400" rIns="142240" bIns="2540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dirty="0"/>
              <a:t>Tableau Public*</a:t>
            </a:r>
          </a:p>
        </p:txBody>
      </p:sp>
      <p:pic>
        <p:nvPicPr>
          <p:cNvPr id="17" name="Graphic 16" descr="Group">
            <a:extLst>
              <a:ext uri="{FF2B5EF4-FFF2-40B4-BE49-F238E27FC236}">
                <a16:creationId xmlns:a16="http://schemas.microsoft.com/office/drawing/2014/main" id="{84F923C0-6A56-423B-91AB-E84C0C426C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3746" y="3862857"/>
            <a:ext cx="685800" cy="685800"/>
          </a:xfrm>
          <a:prstGeom prst="rect">
            <a:avLst/>
          </a:prstGeom>
        </p:spPr>
      </p:pic>
      <p:pic>
        <p:nvPicPr>
          <p:cNvPr id="21" name="Graphic 20" descr="Confused person">
            <a:extLst>
              <a:ext uri="{FF2B5EF4-FFF2-40B4-BE49-F238E27FC236}">
                <a16:creationId xmlns:a16="http://schemas.microsoft.com/office/drawing/2014/main" id="{25E0A8E8-F6BB-43C7-A15F-9DC237C67F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12099" y="5764542"/>
            <a:ext cx="431633" cy="431633"/>
          </a:xfrm>
          <a:prstGeom prst="rect">
            <a:avLst/>
          </a:prstGeom>
        </p:spPr>
      </p:pic>
      <p:sp>
        <p:nvSpPr>
          <p:cNvPr id="2" name="Title 3">
            <a:extLst>
              <a:ext uri="{FF2B5EF4-FFF2-40B4-BE49-F238E27FC236}">
                <a16:creationId xmlns:a16="http://schemas.microsoft.com/office/drawing/2014/main" id="{F947889C-CADB-407C-E106-05B52910F6E0}"/>
              </a:ext>
            </a:extLst>
          </p:cNvPr>
          <p:cNvSpPr txBox="1">
            <a:spLocks/>
          </p:cNvSpPr>
          <p:nvPr/>
        </p:nvSpPr>
        <p:spPr>
          <a:xfrm>
            <a:off x="609600" y="975586"/>
            <a:ext cx="8229600" cy="705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kern="1200">
                <a:solidFill>
                  <a:srgbClr val="9E3C45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sz="2400" b="1" dirty="0">
                <a:hlinkClick r:id="rId6"/>
              </a:rPr>
              <a:t>ist.mit.edu/tableau</a:t>
            </a:r>
            <a:endParaRPr lang="en-US" sz="2400" b="1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786D1EE-7A16-4060-AF99-133A02E06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Tableau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73EE970-9F06-427D-AF64-38A8236F7B62}"/>
              </a:ext>
            </a:extLst>
          </p:cNvPr>
          <p:cNvGrpSpPr/>
          <p:nvPr/>
        </p:nvGrpSpPr>
        <p:grpSpPr>
          <a:xfrm>
            <a:off x="569504" y="1784841"/>
            <a:ext cx="1154284" cy="1280807"/>
            <a:chOff x="1700776" y="2408516"/>
            <a:chExt cx="1154284" cy="1280807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2E0A81F8-3969-4ABD-AC47-A52379969828}"/>
                </a:ext>
              </a:extLst>
            </p:cNvPr>
            <p:cNvGrpSpPr/>
            <p:nvPr/>
          </p:nvGrpSpPr>
          <p:grpSpPr>
            <a:xfrm>
              <a:off x="1700776" y="2408516"/>
              <a:ext cx="1154284" cy="409261"/>
              <a:chOff x="1700776" y="3280062"/>
              <a:chExt cx="1154284" cy="409261"/>
            </a:xfrm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64EF09EC-D519-4A4E-876C-C162DF44B827}"/>
                  </a:ext>
                </a:extLst>
              </p:cNvPr>
              <p:cNvSpPr/>
              <p:nvPr/>
            </p:nvSpPr>
            <p:spPr>
              <a:xfrm>
                <a:off x="2562703" y="3280062"/>
                <a:ext cx="73082" cy="73082"/>
              </a:xfrm>
              <a:custGeom>
                <a:avLst/>
                <a:gdLst>
                  <a:gd name="connsiteX0" fmla="*/ 73082 w 73082"/>
                  <a:gd name="connsiteY0" fmla="*/ 36541 h 73082"/>
                  <a:gd name="connsiteX1" fmla="*/ 36541 w 73082"/>
                  <a:gd name="connsiteY1" fmla="*/ 73082 h 73082"/>
                  <a:gd name="connsiteX2" fmla="*/ 0 w 73082"/>
                  <a:gd name="connsiteY2" fmla="*/ 36541 h 73082"/>
                  <a:gd name="connsiteX3" fmla="*/ 36541 w 73082"/>
                  <a:gd name="connsiteY3" fmla="*/ 0 h 73082"/>
                  <a:gd name="connsiteX4" fmla="*/ 73082 w 73082"/>
                  <a:gd name="connsiteY4" fmla="*/ 36541 h 7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82" h="73082">
                    <a:moveTo>
                      <a:pt x="73082" y="36541"/>
                    </a:moveTo>
                    <a:cubicBezTo>
                      <a:pt x="73082" y="56722"/>
                      <a:pt x="56722" y="73082"/>
                      <a:pt x="36541" y="73082"/>
                    </a:cubicBezTo>
                    <a:cubicBezTo>
                      <a:pt x="16360" y="73082"/>
                      <a:pt x="0" y="56722"/>
                      <a:pt x="0" y="36541"/>
                    </a:cubicBezTo>
                    <a:cubicBezTo>
                      <a:pt x="0" y="16360"/>
                      <a:pt x="16360" y="0"/>
                      <a:pt x="36541" y="0"/>
                    </a:cubicBezTo>
                    <a:cubicBezTo>
                      <a:pt x="56722" y="0"/>
                      <a:pt x="73082" y="16360"/>
                      <a:pt x="73082" y="365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43957B2D-27A5-4162-9D35-1FFAB2C357E1}"/>
                  </a:ext>
                </a:extLst>
              </p:cNvPr>
              <p:cNvSpPr/>
              <p:nvPr/>
            </p:nvSpPr>
            <p:spPr>
              <a:xfrm>
                <a:off x="2723485" y="3280062"/>
                <a:ext cx="73082" cy="73082"/>
              </a:xfrm>
              <a:custGeom>
                <a:avLst/>
                <a:gdLst>
                  <a:gd name="connsiteX0" fmla="*/ 73082 w 73082"/>
                  <a:gd name="connsiteY0" fmla="*/ 36541 h 73082"/>
                  <a:gd name="connsiteX1" fmla="*/ 36541 w 73082"/>
                  <a:gd name="connsiteY1" fmla="*/ 73082 h 73082"/>
                  <a:gd name="connsiteX2" fmla="*/ 0 w 73082"/>
                  <a:gd name="connsiteY2" fmla="*/ 36541 h 73082"/>
                  <a:gd name="connsiteX3" fmla="*/ 36541 w 73082"/>
                  <a:gd name="connsiteY3" fmla="*/ 0 h 73082"/>
                  <a:gd name="connsiteX4" fmla="*/ 73082 w 73082"/>
                  <a:gd name="connsiteY4" fmla="*/ 36541 h 7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82" h="73082">
                    <a:moveTo>
                      <a:pt x="73082" y="36541"/>
                    </a:moveTo>
                    <a:cubicBezTo>
                      <a:pt x="73082" y="56722"/>
                      <a:pt x="56722" y="73082"/>
                      <a:pt x="36541" y="73082"/>
                    </a:cubicBezTo>
                    <a:cubicBezTo>
                      <a:pt x="16360" y="73082"/>
                      <a:pt x="0" y="56722"/>
                      <a:pt x="0" y="36541"/>
                    </a:cubicBezTo>
                    <a:cubicBezTo>
                      <a:pt x="0" y="16360"/>
                      <a:pt x="16360" y="0"/>
                      <a:pt x="36541" y="0"/>
                    </a:cubicBezTo>
                    <a:cubicBezTo>
                      <a:pt x="56722" y="0"/>
                      <a:pt x="73082" y="16360"/>
                      <a:pt x="73082" y="365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2B83058-C4A8-4ADA-84DC-B757DC47D8FC}"/>
                  </a:ext>
                </a:extLst>
              </p:cNvPr>
              <p:cNvSpPr/>
              <p:nvPr/>
            </p:nvSpPr>
            <p:spPr>
              <a:xfrm>
                <a:off x="2241141" y="3280062"/>
                <a:ext cx="73082" cy="73082"/>
              </a:xfrm>
              <a:custGeom>
                <a:avLst/>
                <a:gdLst>
                  <a:gd name="connsiteX0" fmla="*/ 73082 w 73082"/>
                  <a:gd name="connsiteY0" fmla="*/ 36541 h 73082"/>
                  <a:gd name="connsiteX1" fmla="*/ 36541 w 73082"/>
                  <a:gd name="connsiteY1" fmla="*/ 73082 h 73082"/>
                  <a:gd name="connsiteX2" fmla="*/ 0 w 73082"/>
                  <a:gd name="connsiteY2" fmla="*/ 36541 h 73082"/>
                  <a:gd name="connsiteX3" fmla="*/ 36541 w 73082"/>
                  <a:gd name="connsiteY3" fmla="*/ 0 h 73082"/>
                  <a:gd name="connsiteX4" fmla="*/ 73082 w 73082"/>
                  <a:gd name="connsiteY4" fmla="*/ 36541 h 7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82" h="73082">
                    <a:moveTo>
                      <a:pt x="73082" y="36541"/>
                    </a:moveTo>
                    <a:cubicBezTo>
                      <a:pt x="73082" y="56722"/>
                      <a:pt x="56722" y="73082"/>
                      <a:pt x="36541" y="73082"/>
                    </a:cubicBezTo>
                    <a:cubicBezTo>
                      <a:pt x="16360" y="73082"/>
                      <a:pt x="0" y="56722"/>
                      <a:pt x="0" y="36541"/>
                    </a:cubicBezTo>
                    <a:cubicBezTo>
                      <a:pt x="0" y="16360"/>
                      <a:pt x="16360" y="0"/>
                      <a:pt x="36541" y="0"/>
                    </a:cubicBezTo>
                    <a:cubicBezTo>
                      <a:pt x="56722" y="0"/>
                      <a:pt x="73082" y="16360"/>
                      <a:pt x="73082" y="365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374A194E-4DB8-45C0-9769-C595780BD1F8}"/>
                  </a:ext>
                </a:extLst>
              </p:cNvPr>
              <p:cNvSpPr/>
              <p:nvPr/>
            </p:nvSpPr>
            <p:spPr>
              <a:xfrm>
                <a:off x="2401922" y="3280062"/>
                <a:ext cx="73082" cy="73082"/>
              </a:xfrm>
              <a:custGeom>
                <a:avLst/>
                <a:gdLst>
                  <a:gd name="connsiteX0" fmla="*/ 73082 w 73082"/>
                  <a:gd name="connsiteY0" fmla="*/ 36541 h 73082"/>
                  <a:gd name="connsiteX1" fmla="*/ 36541 w 73082"/>
                  <a:gd name="connsiteY1" fmla="*/ 73082 h 73082"/>
                  <a:gd name="connsiteX2" fmla="*/ 0 w 73082"/>
                  <a:gd name="connsiteY2" fmla="*/ 36541 h 73082"/>
                  <a:gd name="connsiteX3" fmla="*/ 36541 w 73082"/>
                  <a:gd name="connsiteY3" fmla="*/ 0 h 73082"/>
                  <a:gd name="connsiteX4" fmla="*/ 73082 w 73082"/>
                  <a:gd name="connsiteY4" fmla="*/ 36541 h 7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82" h="73082">
                    <a:moveTo>
                      <a:pt x="73082" y="36541"/>
                    </a:moveTo>
                    <a:cubicBezTo>
                      <a:pt x="73082" y="56722"/>
                      <a:pt x="56722" y="73082"/>
                      <a:pt x="36541" y="73082"/>
                    </a:cubicBezTo>
                    <a:cubicBezTo>
                      <a:pt x="16360" y="73082"/>
                      <a:pt x="0" y="56722"/>
                      <a:pt x="0" y="36541"/>
                    </a:cubicBezTo>
                    <a:cubicBezTo>
                      <a:pt x="0" y="16360"/>
                      <a:pt x="16360" y="0"/>
                      <a:pt x="36541" y="0"/>
                    </a:cubicBezTo>
                    <a:cubicBezTo>
                      <a:pt x="56722" y="0"/>
                      <a:pt x="73082" y="16360"/>
                      <a:pt x="73082" y="365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81BDA679-3D2C-481F-A87A-C11737B57629}"/>
                  </a:ext>
                </a:extLst>
              </p:cNvPr>
              <p:cNvSpPr/>
              <p:nvPr/>
            </p:nvSpPr>
            <p:spPr>
              <a:xfrm>
                <a:off x="1919578" y="3280062"/>
                <a:ext cx="73082" cy="73082"/>
              </a:xfrm>
              <a:custGeom>
                <a:avLst/>
                <a:gdLst>
                  <a:gd name="connsiteX0" fmla="*/ 73082 w 73082"/>
                  <a:gd name="connsiteY0" fmla="*/ 36541 h 73082"/>
                  <a:gd name="connsiteX1" fmla="*/ 36541 w 73082"/>
                  <a:gd name="connsiteY1" fmla="*/ 73082 h 73082"/>
                  <a:gd name="connsiteX2" fmla="*/ 0 w 73082"/>
                  <a:gd name="connsiteY2" fmla="*/ 36541 h 73082"/>
                  <a:gd name="connsiteX3" fmla="*/ 36541 w 73082"/>
                  <a:gd name="connsiteY3" fmla="*/ 0 h 73082"/>
                  <a:gd name="connsiteX4" fmla="*/ 73082 w 73082"/>
                  <a:gd name="connsiteY4" fmla="*/ 36541 h 7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82" h="73082">
                    <a:moveTo>
                      <a:pt x="73082" y="36541"/>
                    </a:moveTo>
                    <a:cubicBezTo>
                      <a:pt x="73082" y="56722"/>
                      <a:pt x="56722" y="73082"/>
                      <a:pt x="36541" y="73082"/>
                    </a:cubicBezTo>
                    <a:cubicBezTo>
                      <a:pt x="16360" y="73082"/>
                      <a:pt x="0" y="56722"/>
                      <a:pt x="0" y="36541"/>
                    </a:cubicBezTo>
                    <a:cubicBezTo>
                      <a:pt x="0" y="16360"/>
                      <a:pt x="16360" y="0"/>
                      <a:pt x="36541" y="0"/>
                    </a:cubicBezTo>
                    <a:cubicBezTo>
                      <a:pt x="56722" y="0"/>
                      <a:pt x="73082" y="16360"/>
                      <a:pt x="73082" y="365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9CFC763F-FECD-4F85-8D1D-047625BD2110}"/>
                  </a:ext>
                </a:extLst>
              </p:cNvPr>
              <p:cNvSpPr/>
              <p:nvPr/>
            </p:nvSpPr>
            <p:spPr>
              <a:xfrm>
                <a:off x="2080360" y="3280062"/>
                <a:ext cx="73082" cy="73082"/>
              </a:xfrm>
              <a:custGeom>
                <a:avLst/>
                <a:gdLst>
                  <a:gd name="connsiteX0" fmla="*/ 73082 w 73082"/>
                  <a:gd name="connsiteY0" fmla="*/ 36541 h 73082"/>
                  <a:gd name="connsiteX1" fmla="*/ 36541 w 73082"/>
                  <a:gd name="connsiteY1" fmla="*/ 73082 h 73082"/>
                  <a:gd name="connsiteX2" fmla="*/ 0 w 73082"/>
                  <a:gd name="connsiteY2" fmla="*/ 36541 h 73082"/>
                  <a:gd name="connsiteX3" fmla="*/ 36541 w 73082"/>
                  <a:gd name="connsiteY3" fmla="*/ 0 h 73082"/>
                  <a:gd name="connsiteX4" fmla="*/ 73082 w 73082"/>
                  <a:gd name="connsiteY4" fmla="*/ 36541 h 7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82" h="73082">
                    <a:moveTo>
                      <a:pt x="73082" y="36541"/>
                    </a:moveTo>
                    <a:cubicBezTo>
                      <a:pt x="73082" y="56722"/>
                      <a:pt x="56722" y="73082"/>
                      <a:pt x="36541" y="73082"/>
                    </a:cubicBezTo>
                    <a:cubicBezTo>
                      <a:pt x="16360" y="73082"/>
                      <a:pt x="0" y="56722"/>
                      <a:pt x="0" y="36541"/>
                    </a:cubicBezTo>
                    <a:cubicBezTo>
                      <a:pt x="0" y="16360"/>
                      <a:pt x="16360" y="0"/>
                      <a:pt x="36541" y="0"/>
                    </a:cubicBezTo>
                    <a:cubicBezTo>
                      <a:pt x="56722" y="0"/>
                      <a:pt x="73082" y="16360"/>
                      <a:pt x="73082" y="365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2167CF9E-E76D-45EE-98AF-241CA310EC19}"/>
                  </a:ext>
                </a:extLst>
              </p:cNvPr>
              <p:cNvSpPr/>
              <p:nvPr/>
            </p:nvSpPr>
            <p:spPr>
              <a:xfrm>
                <a:off x="1758797" y="3280062"/>
                <a:ext cx="73082" cy="73082"/>
              </a:xfrm>
              <a:custGeom>
                <a:avLst/>
                <a:gdLst>
                  <a:gd name="connsiteX0" fmla="*/ 73082 w 73082"/>
                  <a:gd name="connsiteY0" fmla="*/ 36541 h 73082"/>
                  <a:gd name="connsiteX1" fmla="*/ 36541 w 73082"/>
                  <a:gd name="connsiteY1" fmla="*/ 73082 h 73082"/>
                  <a:gd name="connsiteX2" fmla="*/ 0 w 73082"/>
                  <a:gd name="connsiteY2" fmla="*/ 36541 h 73082"/>
                  <a:gd name="connsiteX3" fmla="*/ 36541 w 73082"/>
                  <a:gd name="connsiteY3" fmla="*/ 0 h 73082"/>
                  <a:gd name="connsiteX4" fmla="*/ 73082 w 73082"/>
                  <a:gd name="connsiteY4" fmla="*/ 36541 h 7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82" h="73082">
                    <a:moveTo>
                      <a:pt x="73082" y="36541"/>
                    </a:moveTo>
                    <a:cubicBezTo>
                      <a:pt x="73082" y="56722"/>
                      <a:pt x="56722" y="73082"/>
                      <a:pt x="36541" y="73082"/>
                    </a:cubicBezTo>
                    <a:cubicBezTo>
                      <a:pt x="16360" y="73082"/>
                      <a:pt x="0" y="56722"/>
                      <a:pt x="0" y="36541"/>
                    </a:cubicBezTo>
                    <a:cubicBezTo>
                      <a:pt x="0" y="16360"/>
                      <a:pt x="16360" y="0"/>
                      <a:pt x="36541" y="0"/>
                    </a:cubicBezTo>
                    <a:cubicBezTo>
                      <a:pt x="56722" y="0"/>
                      <a:pt x="73082" y="16360"/>
                      <a:pt x="73082" y="365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34E83EB7-50BA-4A10-9CFD-F0045CA5FA1C}"/>
                  </a:ext>
                </a:extLst>
              </p:cNvPr>
              <p:cNvSpPr/>
              <p:nvPr/>
            </p:nvSpPr>
            <p:spPr>
              <a:xfrm>
                <a:off x="1700776" y="3367726"/>
                <a:ext cx="1154284" cy="321597"/>
              </a:xfrm>
              <a:custGeom>
                <a:avLst/>
                <a:gdLst>
                  <a:gd name="connsiteX0" fmla="*/ 1153818 w 1154284"/>
                  <a:gd name="connsiteY0" fmla="*/ 141230 h 321597"/>
                  <a:gd name="connsiteX1" fmla="*/ 1125609 w 1154284"/>
                  <a:gd name="connsiteY1" fmla="*/ 34822 h 321597"/>
                  <a:gd name="connsiteX2" fmla="*/ 1121224 w 1154284"/>
                  <a:gd name="connsiteY2" fmla="*/ 26637 h 321597"/>
                  <a:gd name="connsiteX3" fmla="*/ 1086583 w 1154284"/>
                  <a:gd name="connsiteY3" fmla="*/ 4566 h 321597"/>
                  <a:gd name="connsiteX4" fmla="*/ 1059250 w 1154284"/>
                  <a:gd name="connsiteY4" fmla="*/ 35 h 321597"/>
                  <a:gd name="connsiteX5" fmla="*/ 1032063 w 1154284"/>
                  <a:gd name="connsiteY5" fmla="*/ 4566 h 321597"/>
                  <a:gd name="connsiteX6" fmla="*/ 997276 w 1154284"/>
                  <a:gd name="connsiteY6" fmla="*/ 26783 h 321597"/>
                  <a:gd name="connsiteX7" fmla="*/ 993183 w 1154284"/>
                  <a:gd name="connsiteY7" fmla="*/ 34968 h 321597"/>
                  <a:gd name="connsiteX8" fmla="*/ 978567 w 1154284"/>
                  <a:gd name="connsiteY8" fmla="*/ 89341 h 321597"/>
                  <a:gd name="connsiteX9" fmla="*/ 963950 w 1154284"/>
                  <a:gd name="connsiteY9" fmla="*/ 35407 h 321597"/>
                  <a:gd name="connsiteX10" fmla="*/ 959711 w 1154284"/>
                  <a:gd name="connsiteY10" fmla="*/ 27221 h 321597"/>
                  <a:gd name="connsiteX11" fmla="*/ 924924 w 1154284"/>
                  <a:gd name="connsiteY11" fmla="*/ 5150 h 321597"/>
                  <a:gd name="connsiteX12" fmla="*/ 898468 w 1154284"/>
                  <a:gd name="connsiteY12" fmla="*/ 35 h 321597"/>
                  <a:gd name="connsiteX13" fmla="*/ 871282 w 1154284"/>
                  <a:gd name="connsiteY13" fmla="*/ 4566 h 321597"/>
                  <a:gd name="connsiteX14" fmla="*/ 836641 w 1154284"/>
                  <a:gd name="connsiteY14" fmla="*/ 26783 h 321597"/>
                  <a:gd name="connsiteX15" fmla="*/ 832402 w 1154284"/>
                  <a:gd name="connsiteY15" fmla="*/ 34968 h 321597"/>
                  <a:gd name="connsiteX16" fmla="*/ 818078 w 1154284"/>
                  <a:gd name="connsiteY16" fmla="*/ 87734 h 321597"/>
                  <a:gd name="connsiteX17" fmla="*/ 803461 w 1154284"/>
                  <a:gd name="connsiteY17" fmla="*/ 34822 h 321597"/>
                  <a:gd name="connsiteX18" fmla="*/ 799076 w 1154284"/>
                  <a:gd name="connsiteY18" fmla="*/ 26637 h 321597"/>
                  <a:gd name="connsiteX19" fmla="*/ 764435 w 1154284"/>
                  <a:gd name="connsiteY19" fmla="*/ 4566 h 321597"/>
                  <a:gd name="connsiteX20" fmla="*/ 737687 w 1154284"/>
                  <a:gd name="connsiteY20" fmla="*/ 35 h 321597"/>
                  <a:gd name="connsiteX21" fmla="*/ 710500 w 1154284"/>
                  <a:gd name="connsiteY21" fmla="*/ 4566 h 321597"/>
                  <a:gd name="connsiteX22" fmla="*/ 675713 w 1154284"/>
                  <a:gd name="connsiteY22" fmla="*/ 26783 h 321597"/>
                  <a:gd name="connsiteX23" fmla="*/ 671621 w 1154284"/>
                  <a:gd name="connsiteY23" fmla="*/ 34968 h 321597"/>
                  <a:gd name="connsiteX24" fmla="*/ 657004 w 1154284"/>
                  <a:gd name="connsiteY24" fmla="*/ 89341 h 321597"/>
                  <a:gd name="connsiteX25" fmla="*/ 642388 w 1154284"/>
                  <a:gd name="connsiteY25" fmla="*/ 35407 h 321597"/>
                  <a:gd name="connsiteX26" fmla="*/ 638149 w 1154284"/>
                  <a:gd name="connsiteY26" fmla="*/ 27221 h 321597"/>
                  <a:gd name="connsiteX27" fmla="*/ 603362 w 1154284"/>
                  <a:gd name="connsiteY27" fmla="*/ 5150 h 321597"/>
                  <a:gd name="connsiteX28" fmla="*/ 576906 w 1154284"/>
                  <a:gd name="connsiteY28" fmla="*/ 35 h 321597"/>
                  <a:gd name="connsiteX29" fmla="*/ 549719 w 1154284"/>
                  <a:gd name="connsiteY29" fmla="*/ 4566 h 321597"/>
                  <a:gd name="connsiteX30" fmla="*/ 515078 w 1154284"/>
                  <a:gd name="connsiteY30" fmla="*/ 26783 h 321597"/>
                  <a:gd name="connsiteX31" fmla="*/ 510839 w 1154284"/>
                  <a:gd name="connsiteY31" fmla="*/ 34968 h 321597"/>
                  <a:gd name="connsiteX32" fmla="*/ 496515 w 1154284"/>
                  <a:gd name="connsiteY32" fmla="*/ 87734 h 321597"/>
                  <a:gd name="connsiteX33" fmla="*/ 481899 w 1154284"/>
                  <a:gd name="connsiteY33" fmla="*/ 34822 h 321597"/>
                  <a:gd name="connsiteX34" fmla="*/ 477514 w 1154284"/>
                  <a:gd name="connsiteY34" fmla="*/ 26637 h 321597"/>
                  <a:gd name="connsiteX35" fmla="*/ 442873 w 1154284"/>
                  <a:gd name="connsiteY35" fmla="*/ 4566 h 321597"/>
                  <a:gd name="connsiteX36" fmla="*/ 416125 w 1154284"/>
                  <a:gd name="connsiteY36" fmla="*/ 35 h 321597"/>
                  <a:gd name="connsiteX37" fmla="*/ 388938 w 1154284"/>
                  <a:gd name="connsiteY37" fmla="*/ 4566 h 321597"/>
                  <a:gd name="connsiteX38" fmla="*/ 354151 w 1154284"/>
                  <a:gd name="connsiteY38" fmla="*/ 26783 h 321597"/>
                  <a:gd name="connsiteX39" fmla="*/ 350058 w 1154284"/>
                  <a:gd name="connsiteY39" fmla="*/ 34968 h 321597"/>
                  <a:gd name="connsiteX40" fmla="*/ 335442 w 1154284"/>
                  <a:gd name="connsiteY40" fmla="*/ 89341 h 321597"/>
                  <a:gd name="connsiteX41" fmla="*/ 320825 w 1154284"/>
                  <a:gd name="connsiteY41" fmla="*/ 35407 h 321597"/>
                  <a:gd name="connsiteX42" fmla="*/ 316586 w 1154284"/>
                  <a:gd name="connsiteY42" fmla="*/ 27221 h 321597"/>
                  <a:gd name="connsiteX43" fmla="*/ 281799 w 1154284"/>
                  <a:gd name="connsiteY43" fmla="*/ 5150 h 321597"/>
                  <a:gd name="connsiteX44" fmla="*/ 255343 w 1154284"/>
                  <a:gd name="connsiteY44" fmla="*/ 35 h 321597"/>
                  <a:gd name="connsiteX45" fmla="*/ 228157 w 1154284"/>
                  <a:gd name="connsiteY45" fmla="*/ 4566 h 321597"/>
                  <a:gd name="connsiteX46" fmla="*/ 193516 w 1154284"/>
                  <a:gd name="connsiteY46" fmla="*/ 26783 h 321597"/>
                  <a:gd name="connsiteX47" fmla="*/ 189277 w 1154284"/>
                  <a:gd name="connsiteY47" fmla="*/ 34968 h 321597"/>
                  <a:gd name="connsiteX48" fmla="*/ 174953 w 1154284"/>
                  <a:gd name="connsiteY48" fmla="*/ 87734 h 321597"/>
                  <a:gd name="connsiteX49" fmla="*/ 160336 w 1154284"/>
                  <a:gd name="connsiteY49" fmla="*/ 34822 h 321597"/>
                  <a:gd name="connsiteX50" fmla="*/ 155951 w 1154284"/>
                  <a:gd name="connsiteY50" fmla="*/ 26637 h 321597"/>
                  <a:gd name="connsiteX51" fmla="*/ 121310 w 1154284"/>
                  <a:gd name="connsiteY51" fmla="*/ 4566 h 321597"/>
                  <a:gd name="connsiteX52" fmla="*/ 94562 w 1154284"/>
                  <a:gd name="connsiteY52" fmla="*/ 35 h 321597"/>
                  <a:gd name="connsiteX53" fmla="*/ 67375 w 1154284"/>
                  <a:gd name="connsiteY53" fmla="*/ 4566 h 321597"/>
                  <a:gd name="connsiteX54" fmla="*/ 32588 w 1154284"/>
                  <a:gd name="connsiteY54" fmla="*/ 26783 h 321597"/>
                  <a:gd name="connsiteX55" fmla="*/ 28495 w 1154284"/>
                  <a:gd name="connsiteY55" fmla="*/ 34968 h 321597"/>
                  <a:gd name="connsiteX56" fmla="*/ 286 w 1154284"/>
                  <a:gd name="connsiteY56" fmla="*/ 141230 h 321597"/>
                  <a:gd name="connsiteX57" fmla="*/ 11758 w 1154284"/>
                  <a:gd name="connsiteY57" fmla="*/ 158425 h 321597"/>
                  <a:gd name="connsiteX58" fmla="*/ 28495 w 1154284"/>
                  <a:gd name="connsiteY58" fmla="*/ 148684 h 321597"/>
                  <a:gd name="connsiteX59" fmla="*/ 50713 w 1154284"/>
                  <a:gd name="connsiteY59" fmla="*/ 64932 h 321597"/>
                  <a:gd name="connsiteX60" fmla="*/ 50713 w 1154284"/>
                  <a:gd name="connsiteY60" fmla="*/ 110828 h 321597"/>
                  <a:gd name="connsiteX61" fmla="*/ 25572 w 1154284"/>
                  <a:gd name="connsiteY61" fmla="*/ 204665 h 321597"/>
                  <a:gd name="connsiteX62" fmla="*/ 50713 w 1154284"/>
                  <a:gd name="connsiteY62" fmla="*/ 204665 h 321597"/>
                  <a:gd name="connsiteX63" fmla="*/ 50713 w 1154284"/>
                  <a:gd name="connsiteY63" fmla="*/ 321597 h 321597"/>
                  <a:gd name="connsiteX64" fmla="*/ 79946 w 1154284"/>
                  <a:gd name="connsiteY64" fmla="*/ 321597 h 321597"/>
                  <a:gd name="connsiteX65" fmla="*/ 79946 w 1154284"/>
                  <a:gd name="connsiteY65" fmla="*/ 204665 h 321597"/>
                  <a:gd name="connsiteX66" fmla="*/ 109178 w 1154284"/>
                  <a:gd name="connsiteY66" fmla="*/ 204665 h 321597"/>
                  <a:gd name="connsiteX67" fmla="*/ 109178 w 1154284"/>
                  <a:gd name="connsiteY67" fmla="*/ 321597 h 321597"/>
                  <a:gd name="connsiteX68" fmla="*/ 138411 w 1154284"/>
                  <a:gd name="connsiteY68" fmla="*/ 321597 h 321597"/>
                  <a:gd name="connsiteX69" fmla="*/ 138411 w 1154284"/>
                  <a:gd name="connsiteY69" fmla="*/ 204665 h 321597"/>
                  <a:gd name="connsiteX70" fmla="*/ 163552 w 1154284"/>
                  <a:gd name="connsiteY70" fmla="*/ 204665 h 321597"/>
                  <a:gd name="connsiteX71" fmla="*/ 138411 w 1154284"/>
                  <a:gd name="connsiteY71" fmla="*/ 110828 h 321597"/>
                  <a:gd name="connsiteX72" fmla="*/ 138411 w 1154284"/>
                  <a:gd name="connsiteY72" fmla="*/ 63909 h 321597"/>
                  <a:gd name="connsiteX73" fmla="*/ 160775 w 1154284"/>
                  <a:gd name="connsiteY73" fmla="*/ 148684 h 321597"/>
                  <a:gd name="connsiteX74" fmla="*/ 178506 w 1154284"/>
                  <a:gd name="connsiteY74" fmla="*/ 159309 h 321597"/>
                  <a:gd name="connsiteX75" fmla="*/ 189131 w 1154284"/>
                  <a:gd name="connsiteY75" fmla="*/ 148684 h 321597"/>
                  <a:gd name="connsiteX76" fmla="*/ 211494 w 1154284"/>
                  <a:gd name="connsiteY76" fmla="*/ 63909 h 321597"/>
                  <a:gd name="connsiteX77" fmla="*/ 211494 w 1154284"/>
                  <a:gd name="connsiteY77" fmla="*/ 321597 h 321597"/>
                  <a:gd name="connsiteX78" fmla="*/ 240727 w 1154284"/>
                  <a:gd name="connsiteY78" fmla="*/ 321597 h 321597"/>
                  <a:gd name="connsiteX79" fmla="*/ 240727 w 1154284"/>
                  <a:gd name="connsiteY79" fmla="*/ 160816 h 321597"/>
                  <a:gd name="connsiteX80" fmla="*/ 269960 w 1154284"/>
                  <a:gd name="connsiteY80" fmla="*/ 160816 h 321597"/>
                  <a:gd name="connsiteX81" fmla="*/ 269960 w 1154284"/>
                  <a:gd name="connsiteY81" fmla="*/ 321597 h 321597"/>
                  <a:gd name="connsiteX82" fmla="*/ 299193 w 1154284"/>
                  <a:gd name="connsiteY82" fmla="*/ 321597 h 321597"/>
                  <a:gd name="connsiteX83" fmla="*/ 299193 w 1154284"/>
                  <a:gd name="connsiteY83" fmla="*/ 64786 h 321597"/>
                  <a:gd name="connsiteX84" fmla="*/ 321410 w 1154284"/>
                  <a:gd name="connsiteY84" fmla="*/ 148684 h 321597"/>
                  <a:gd name="connsiteX85" fmla="*/ 336026 w 1154284"/>
                  <a:gd name="connsiteY85" fmla="*/ 163301 h 321597"/>
                  <a:gd name="connsiteX86" fmla="*/ 350643 w 1154284"/>
                  <a:gd name="connsiteY86" fmla="*/ 148684 h 321597"/>
                  <a:gd name="connsiteX87" fmla="*/ 372275 w 1154284"/>
                  <a:gd name="connsiteY87" fmla="*/ 64786 h 321597"/>
                  <a:gd name="connsiteX88" fmla="*/ 372275 w 1154284"/>
                  <a:gd name="connsiteY88" fmla="*/ 110828 h 321597"/>
                  <a:gd name="connsiteX89" fmla="*/ 347135 w 1154284"/>
                  <a:gd name="connsiteY89" fmla="*/ 204665 h 321597"/>
                  <a:gd name="connsiteX90" fmla="*/ 372275 w 1154284"/>
                  <a:gd name="connsiteY90" fmla="*/ 204665 h 321597"/>
                  <a:gd name="connsiteX91" fmla="*/ 372275 w 1154284"/>
                  <a:gd name="connsiteY91" fmla="*/ 321597 h 321597"/>
                  <a:gd name="connsiteX92" fmla="*/ 401508 w 1154284"/>
                  <a:gd name="connsiteY92" fmla="*/ 321597 h 321597"/>
                  <a:gd name="connsiteX93" fmla="*/ 401508 w 1154284"/>
                  <a:gd name="connsiteY93" fmla="*/ 204665 h 321597"/>
                  <a:gd name="connsiteX94" fmla="*/ 430741 w 1154284"/>
                  <a:gd name="connsiteY94" fmla="*/ 204665 h 321597"/>
                  <a:gd name="connsiteX95" fmla="*/ 430741 w 1154284"/>
                  <a:gd name="connsiteY95" fmla="*/ 321597 h 321597"/>
                  <a:gd name="connsiteX96" fmla="*/ 459974 w 1154284"/>
                  <a:gd name="connsiteY96" fmla="*/ 321597 h 321597"/>
                  <a:gd name="connsiteX97" fmla="*/ 459974 w 1154284"/>
                  <a:gd name="connsiteY97" fmla="*/ 204665 h 321597"/>
                  <a:gd name="connsiteX98" fmla="*/ 485114 w 1154284"/>
                  <a:gd name="connsiteY98" fmla="*/ 204665 h 321597"/>
                  <a:gd name="connsiteX99" fmla="*/ 459974 w 1154284"/>
                  <a:gd name="connsiteY99" fmla="*/ 110828 h 321597"/>
                  <a:gd name="connsiteX100" fmla="*/ 459974 w 1154284"/>
                  <a:gd name="connsiteY100" fmla="*/ 63909 h 321597"/>
                  <a:gd name="connsiteX101" fmla="*/ 482337 w 1154284"/>
                  <a:gd name="connsiteY101" fmla="*/ 148684 h 321597"/>
                  <a:gd name="connsiteX102" fmla="*/ 500068 w 1154284"/>
                  <a:gd name="connsiteY102" fmla="*/ 159309 h 321597"/>
                  <a:gd name="connsiteX103" fmla="*/ 510693 w 1154284"/>
                  <a:gd name="connsiteY103" fmla="*/ 148684 h 321597"/>
                  <a:gd name="connsiteX104" fmla="*/ 533056 w 1154284"/>
                  <a:gd name="connsiteY104" fmla="*/ 63909 h 321597"/>
                  <a:gd name="connsiteX105" fmla="*/ 533056 w 1154284"/>
                  <a:gd name="connsiteY105" fmla="*/ 321597 h 321597"/>
                  <a:gd name="connsiteX106" fmla="*/ 562289 w 1154284"/>
                  <a:gd name="connsiteY106" fmla="*/ 321597 h 321597"/>
                  <a:gd name="connsiteX107" fmla="*/ 562289 w 1154284"/>
                  <a:gd name="connsiteY107" fmla="*/ 160816 h 321597"/>
                  <a:gd name="connsiteX108" fmla="*/ 591522 w 1154284"/>
                  <a:gd name="connsiteY108" fmla="*/ 160816 h 321597"/>
                  <a:gd name="connsiteX109" fmla="*/ 591522 w 1154284"/>
                  <a:gd name="connsiteY109" fmla="*/ 321597 h 321597"/>
                  <a:gd name="connsiteX110" fmla="*/ 620755 w 1154284"/>
                  <a:gd name="connsiteY110" fmla="*/ 321597 h 321597"/>
                  <a:gd name="connsiteX111" fmla="*/ 620755 w 1154284"/>
                  <a:gd name="connsiteY111" fmla="*/ 64786 h 321597"/>
                  <a:gd name="connsiteX112" fmla="*/ 642972 w 1154284"/>
                  <a:gd name="connsiteY112" fmla="*/ 148684 h 321597"/>
                  <a:gd name="connsiteX113" fmla="*/ 657589 w 1154284"/>
                  <a:gd name="connsiteY113" fmla="*/ 163301 h 321597"/>
                  <a:gd name="connsiteX114" fmla="*/ 672205 w 1154284"/>
                  <a:gd name="connsiteY114" fmla="*/ 148684 h 321597"/>
                  <a:gd name="connsiteX115" fmla="*/ 693838 w 1154284"/>
                  <a:gd name="connsiteY115" fmla="*/ 64786 h 321597"/>
                  <a:gd name="connsiteX116" fmla="*/ 693838 w 1154284"/>
                  <a:gd name="connsiteY116" fmla="*/ 110828 h 321597"/>
                  <a:gd name="connsiteX117" fmla="*/ 668697 w 1154284"/>
                  <a:gd name="connsiteY117" fmla="*/ 204665 h 321597"/>
                  <a:gd name="connsiteX118" fmla="*/ 693838 w 1154284"/>
                  <a:gd name="connsiteY118" fmla="*/ 204665 h 321597"/>
                  <a:gd name="connsiteX119" fmla="*/ 693838 w 1154284"/>
                  <a:gd name="connsiteY119" fmla="*/ 321597 h 321597"/>
                  <a:gd name="connsiteX120" fmla="*/ 723071 w 1154284"/>
                  <a:gd name="connsiteY120" fmla="*/ 321597 h 321597"/>
                  <a:gd name="connsiteX121" fmla="*/ 723071 w 1154284"/>
                  <a:gd name="connsiteY121" fmla="*/ 204665 h 321597"/>
                  <a:gd name="connsiteX122" fmla="*/ 752304 w 1154284"/>
                  <a:gd name="connsiteY122" fmla="*/ 204665 h 321597"/>
                  <a:gd name="connsiteX123" fmla="*/ 752304 w 1154284"/>
                  <a:gd name="connsiteY123" fmla="*/ 321597 h 321597"/>
                  <a:gd name="connsiteX124" fmla="*/ 781537 w 1154284"/>
                  <a:gd name="connsiteY124" fmla="*/ 321597 h 321597"/>
                  <a:gd name="connsiteX125" fmla="*/ 781537 w 1154284"/>
                  <a:gd name="connsiteY125" fmla="*/ 204665 h 321597"/>
                  <a:gd name="connsiteX126" fmla="*/ 806677 w 1154284"/>
                  <a:gd name="connsiteY126" fmla="*/ 204665 h 321597"/>
                  <a:gd name="connsiteX127" fmla="*/ 781537 w 1154284"/>
                  <a:gd name="connsiteY127" fmla="*/ 110828 h 321597"/>
                  <a:gd name="connsiteX128" fmla="*/ 781537 w 1154284"/>
                  <a:gd name="connsiteY128" fmla="*/ 63909 h 321597"/>
                  <a:gd name="connsiteX129" fmla="*/ 803900 w 1154284"/>
                  <a:gd name="connsiteY129" fmla="*/ 148684 h 321597"/>
                  <a:gd name="connsiteX130" fmla="*/ 821631 w 1154284"/>
                  <a:gd name="connsiteY130" fmla="*/ 159309 h 321597"/>
                  <a:gd name="connsiteX131" fmla="*/ 832256 w 1154284"/>
                  <a:gd name="connsiteY131" fmla="*/ 148684 h 321597"/>
                  <a:gd name="connsiteX132" fmla="*/ 854619 w 1154284"/>
                  <a:gd name="connsiteY132" fmla="*/ 63909 h 321597"/>
                  <a:gd name="connsiteX133" fmla="*/ 854619 w 1154284"/>
                  <a:gd name="connsiteY133" fmla="*/ 321597 h 321597"/>
                  <a:gd name="connsiteX134" fmla="*/ 883852 w 1154284"/>
                  <a:gd name="connsiteY134" fmla="*/ 321597 h 321597"/>
                  <a:gd name="connsiteX135" fmla="*/ 883852 w 1154284"/>
                  <a:gd name="connsiteY135" fmla="*/ 160816 h 321597"/>
                  <a:gd name="connsiteX136" fmla="*/ 913085 w 1154284"/>
                  <a:gd name="connsiteY136" fmla="*/ 160816 h 321597"/>
                  <a:gd name="connsiteX137" fmla="*/ 913085 w 1154284"/>
                  <a:gd name="connsiteY137" fmla="*/ 321597 h 321597"/>
                  <a:gd name="connsiteX138" fmla="*/ 942318 w 1154284"/>
                  <a:gd name="connsiteY138" fmla="*/ 321597 h 321597"/>
                  <a:gd name="connsiteX139" fmla="*/ 942318 w 1154284"/>
                  <a:gd name="connsiteY139" fmla="*/ 64786 h 321597"/>
                  <a:gd name="connsiteX140" fmla="*/ 964535 w 1154284"/>
                  <a:gd name="connsiteY140" fmla="*/ 148684 h 321597"/>
                  <a:gd name="connsiteX141" fmla="*/ 979151 w 1154284"/>
                  <a:gd name="connsiteY141" fmla="*/ 163301 h 321597"/>
                  <a:gd name="connsiteX142" fmla="*/ 993768 w 1154284"/>
                  <a:gd name="connsiteY142" fmla="*/ 148684 h 321597"/>
                  <a:gd name="connsiteX143" fmla="*/ 1015400 w 1154284"/>
                  <a:gd name="connsiteY143" fmla="*/ 64786 h 321597"/>
                  <a:gd name="connsiteX144" fmla="*/ 1015400 w 1154284"/>
                  <a:gd name="connsiteY144" fmla="*/ 110828 h 321597"/>
                  <a:gd name="connsiteX145" fmla="*/ 990260 w 1154284"/>
                  <a:gd name="connsiteY145" fmla="*/ 204665 h 321597"/>
                  <a:gd name="connsiteX146" fmla="*/ 1015400 w 1154284"/>
                  <a:gd name="connsiteY146" fmla="*/ 204665 h 321597"/>
                  <a:gd name="connsiteX147" fmla="*/ 1015400 w 1154284"/>
                  <a:gd name="connsiteY147" fmla="*/ 321597 h 321597"/>
                  <a:gd name="connsiteX148" fmla="*/ 1044633 w 1154284"/>
                  <a:gd name="connsiteY148" fmla="*/ 321597 h 321597"/>
                  <a:gd name="connsiteX149" fmla="*/ 1044633 w 1154284"/>
                  <a:gd name="connsiteY149" fmla="*/ 204665 h 321597"/>
                  <a:gd name="connsiteX150" fmla="*/ 1073866 w 1154284"/>
                  <a:gd name="connsiteY150" fmla="*/ 204665 h 321597"/>
                  <a:gd name="connsiteX151" fmla="*/ 1073866 w 1154284"/>
                  <a:gd name="connsiteY151" fmla="*/ 321597 h 321597"/>
                  <a:gd name="connsiteX152" fmla="*/ 1103099 w 1154284"/>
                  <a:gd name="connsiteY152" fmla="*/ 321597 h 321597"/>
                  <a:gd name="connsiteX153" fmla="*/ 1103099 w 1154284"/>
                  <a:gd name="connsiteY153" fmla="*/ 204665 h 321597"/>
                  <a:gd name="connsiteX154" fmla="*/ 1128239 w 1154284"/>
                  <a:gd name="connsiteY154" fmla="*/ 204665 h 321597"/>
                  <a:gd name="connsiteX155" fmla="*/ 1103099 w 1154284"/>
                  <a:gd name="connsiteY155" fmla="*/ 110828 h 321597"/>
                  <a:gd name="connsiteX156" fmla="*/ 1103099 w 1154284"/>
                  <a:gd name="connsiteY156" fmla="*/ 63909 h 321597"/>
                  <a:gd name="connsiteX157" fmla="*/ 1125462 w 1154284"/>
                  <a:gd name="connsiteY157" fmla="*/ 148684 h 321597"/>
                  <a:gd name="connsiteX158" fmla="*/ 1140079 w 1154284"/>
                  <a:gd name="connsiteY158" fmla="*/ 159501 h 321597"/>
                  <a:gd name="connsiteX159" fmla="*/ 1154279 w 1154284"/>
                  <a:gd name="connsiteY159" fmla="*/ 144478 h 321597"/>
                  <a:gd name="connsiteX160" fmla="*/ 1153818 w 1154284"/>
                  <a:gd name="connsiteY160" fmla="*/ 141230 h 321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</a:cxnLst>
                <a:rect l="l" t="t" r="r" b="b"/>
                <a:pathLst>
                  <a:path w="1154284" h="321597">
                    <a:moveTo>
                      <a:pt x="1153818" y="141230"/>
                    </a:moveTo>
                    <a:lnTo>
                      <a:pt x="1125609" y="34822"/>
                    </a:lnTo>
                    <a:cubicBezTo>
                      <a:pt x="1124743" y="31814"/>
                      <a:pt x="1123249" y="29024"/>
                      <a:pt x="1121224" y="26637"/>
                    </a:cubicBezTo>
                    <a:cubicBezTo>
                      <a:pt x="1111607" y="16616"/>
                      <a:pt x="1099729" y="9046"/>
                      <a:pt x="1086583" y="4566"/>
                    </a:cubicBezTo>
                    <a:cubicBezTo>
                      <a:pt x="1077855" y="1283"/>
                      <a:pt x="1068569" y="-256"/>
                      <a:pt x="1059250" y="35"/>
                    </a:cubicBezTo>
                    <a:cubicBezTo>
                      <a:pt x="1049997" y="17"/>
                      <a:pt x="1040808" y="1549"/>
                      <a:pt x="1032063" y="4566"/>
                    </a:cubicBezTo>
                    <a:cubicBezTo>
                      <a:pt x="1018813" y="8992"/>
                      <a:pt x="1006864" y="16624"/>
                      <a:pt x="997276" y="26783"/>
                    </a:cubicBezTo>
                    <a:cubicBezTo>
                      <a:pt x="995455" y="29257"/>
                      <a:pt x="994069" y="32026"/>
                      <a:pt x="993183" y="34968"/>
                    </a:cubicBezTo>
                    <a:lnTo>
                      <a:pt x="978567" y="89341"/>
                    </a:lnTo>
                    <a:lnTo>
                      <a:pt x="963950" y="35407"/>
                    </a:lnTo>
                    <a:cubicBezTo>
                      <a:pt x="963168" y="32396"/>
                      <a:pt x="961720" y="29598"/>
                      <a:pt x="959711" y="27221"/>
                    </a:cubicBezTo>
                    <a:cubicBezTo>
                      <a:pt x="950032" y="17206"/>
                      <a:pt x="938108" y="9641"/>
                      <a:pt x="924924" y="5150"/>
                    </a:cubicBezTo>
                    <a:cubicBezTo>
                      <a:pt x="916518" y="1755"/>
                      <a:pt x="907535" y="19"/>
                      <a:pt x="898468" y="35"/>
                    </a:cubicBezTo>
                    <a:cubicBezTo>
                      <a:pt x="889219" y="42"/>
                      <a:pt x="880034" y="1572"/>
                      <a:pt x="871282" y="4566"/>
                    </a:cubicBezTo>
                    <a:cubicBezTo>
                      <a:pt x="858058" y="8958"/>
                      <a:pt x="846149" y="16597"/>
                      <a:pt x="836641" y="26783"/>
                    </a:cubicBezTo>
                    <a:cubicBezTo>
                      <a:pt x="834717" y="29215"/>
                      <a:pt x="833279" y="31994"/>
                      <a:pt x="832402" y="34968"/>
                    </a:cubicBezTo>
                    <a:lnTo>
                      <a:pt x="818078" y="87734"/>
                    </a:lnTo>
                    <a:lnTo>
                      <a:pt x="803461" y="34822"/>
                    </a:lnTo>
                    <a:cubicBezTo>
                      <a:pt x="802596" y="31814"/>
                      <a:pt x="801102" y="29024"/>
                      <a:pt x="799076" y="26637"/>
                    </a:cubicBezTo>
                    <a:cubicBezTo>
                      <a:pt x="789460" y="16616"/>
                      <a:pt x="777581" y="9046"/>
                      <a:pt x="764435" y="4566"/>
                    </a:cubicBezTo>
                    <a:cubicBezTo>
                      <a:pt x="755890" y="1357"/>
                      <a:pt x="746811" y="-180"/>
                      <a:pt x="737687" y="35"/>
                    </a:cubicBezTo>
                    <a:cubicBezTo>
                      <a:pt x="728435" y="17"/>
                      <a:pt x="719245" y="1549"/>
                      <a:pt x="710500" y="4566"/>
                    </a:cubicBezTo>
                    <a:cubicBezTo>
                      <a:pt x="697251" y="8992"/>
                      <a:pt x="685302" y="16624"/>
                      <a:pt x="675713" y="26783"/>
                    </a:cubicBezTo>
                    <a:cubicBezTo>
                      <a:pt x="673892" y="29257"/>
                      <a:pt x="672506" y="32026"/>
                      <a:pt x="671621" y="34968"/>
                    </a:cubicBezTo>
                    <a:lnTo>
                      <a:pt x="657004" y="89341"/>
                    </a:lnTo>
                    <a:lnTo>
                      <a:pt x="642388" y="35407"/>
                    </a:lnTo>
                    <a:cubicBezTo>
                      <a:pt x="641606" y="32396"/>
                      <a:pt x="640157" y="29598"/>
                      <a:pt x="638149" y="27221"/>
                    </a:cubicBezTo>
                    <a:cubicBezTo>
                      <a:pt x="628470" y="17206"/>
                      <a:pt x="616546" y="9641"/>
                      <a:pt x="603362" y="5150"/>
                    </a:cubicBezTo>
                    <a:cubicBezTo>
                      <a:pt x="594956" y="1755"/>
                      <a:pt x="585972" y="19"/>
                      <a:pt x="576906" y="35"/>
                    </a:cubicBezTo>
                    <a:cubicBezTo>
                      <a:pt x="567657" y="42"/>
                      <a:pt x="558472" y="1572"/>
                      <a:pt x="549719" y="4566"/>
                    </a:cubicBezTo>
                    <a:cubicBezTo>
                      <a:pt x="536496" y="8958"/>
                      <a:pt x="524586" y="16597"/>
                      <a:pt x="515078" y="26783"/>
                    </a:cubicBezTo>
                    <a:cubicBezTo>
                      <a:pt x="513155" y="29215"/>
                      <a:pt x="511716" y="31994"/>
                      <a:pt x="510839" y="34968"/>
                    </a:cubicBezTo>
                    <a:lnTo>
                      <a:pt x="496515" y="87734"/>
                    </a:lnTo>
                    <a:lnTo>
                      <a:pt x="481899" y="34822"/>
                    </a:lnTo>
                    <a:cubicBezTo>
                      <a:pt x="481033" y="31814"/>
                      <a:pt x="479540" y="29024"/>
                      <a:pt x="477514" y="26637"/>
                    </a:cubicBezTo>
                    <a:cubicBezTo>
                      <a:pt x="467898" y="16616"/>
                      <a:pt x="456019" y="9046"/>
                      <a:pt x="442873" y="4566"/>
                    </a:cubicBezTo>
                    <a:cubicBezTo>
                      <a:pt x="434329" y="1357"/>
                      <a:pt x="425248" y="-180"/>
                      <a:pt x="416125" y="35"/>
                    </a:cubicBezTo>
                    <a:cubicBezTo>
                      <a:pt x="406872" y="17"/>
                      <a:pt x="397683" y="1549"/>
                      <a:pt x="388938" y="4566"/>
                    </a:cubicBezTo>
                    <a:cubicBezTo>
                      <a:pt x="375690" y="8992"/>
                      <a:pt x="363739" y="16624"/>
                      <a:pt x="354151" y="26783"/>
                    </a:cubicBezTo>
                    <a:cubicBezTo>
                      <a:pt x="352329" y="29257"/>
                      <a:pt x="350945" y="32026"/>
                      <a:pt x="350058" y="34968"/>
                    </a:cubicBezTo>
                    <a:lnTo>
                      <a:pt x="335442" y="89341"/>
                    </a:lnTo>
                    <a:lnTo>
                      <a:pt x="320825" y="35407"/>
                    </a:lnTo>
                    <a:cubicBezTo>
                      <a:pt x="320043" y="32396"/>
                      <a:pt x="318595" y="29598"/>
                      <a:pt x="316586" y="27221"/>
                    </a:cubicBezTo>
                    <a:cubicBezTo>
                      <a:pt x="306907" y="17206"/>
                      <a:pt x="294983" y="9641"/>
                      <a:pt x="281799" y="5150"/>
                    </a:cubicBezTo>
                    <a:cubicBezTo>
                      <a:pt x="273393" y="1755"/>
                      <a:pt x="264410" y="19"/>
                      <a:pt x="255343" y="35"/>
                    </a:cubicBezTo>
                    <a:cubicBezTo>
                      <a:pt x="246094" y="42"/>
                      <a:pt x="236909" y="1572"/>
                      <a:pt x="228157" y="4566"/>
                    </a:cubicBezTo>
                    <a:cubicBezTo>
                      <a:pt x="214933" y="8958"/>
                      <a:pt x="203024" y="16597"/>
                      <a:pt x="193516" y="26783"/>
                    </a:cubicBezTo>
                    <a:cubicBezTo>
                      <a:pt x="191592" y="29215"/>
                      <a:pt x="190154" y="31994"/>
                      <a:pt x="189277" y="34968"/>
                    </a:cubicBezTo>
                    <a:lnTo>
                      <a:pt x="174953" y="87734"/>
                    </a:lnTo>
                    <a:lnTo>
                      <a:pt x="160336" y="34822"/>
                    </a:lnTo>
                    <a:cubicBezTo>
                      <a:pt x="159471" y="31814"/>
                      <a:pt x="157977" y="29024"/>
                      <a:pt x="155951" y="26637"/>
                    </a:cubicBezTo>
                    <a:cubicBezTo>
                      <a:pt x="146335" y="16616"/>
                      <a:pt x="134456" y="9046"/>
                      <a:pt x="121310" y="4566"/>
                    </a:cubicBezTo>
                    <a:cubicBezTo>
                      <a:pt x="112765" y="1357"/>
                      <a:pt x="103686" y="-180"/>
                      <a:pt x="94562" y="35"/>
                    </a:cubicBezTo>
                    <a:cubicBezTo>
                      <a:pt x="85310" y="17"/>
                      <a:pt x="76122" y="1549"/>
                      <a:pt x="67375" y="4566"/>
                    </a:cubicBezTo>
                    <a:cubicBezTo>
                      <a:pt x="54127" y="8992"/>
                      <a:pt x="42177" y="16624"/>
                      <a:pt x="32588" y="26783"/>
                    </a:cubicBezTo>
                    <a:cubicBezTo>
                      <a:pt x="30767" y="29257"/>
                      <a:pt x="29383" y="32026"/>
                      <a:pt x="28495" y="34968"/>
                    </a:cubicBezTo>
                    <a:lnTo>
                      <a:pt x="286" y="141230"/>
                    </a:lnTo>
                    <a:cubicBezTo>
                      <a:pt x="-1295" y="149146"/>
                      <a:pt x="3841" y="156845"/>
                      <a:pt x="11758" y="158425"/>
                    </a:cubicBezTo>
                    <a:cubicBezTo>
                      <a:pt x="18996" y="159870"/>
                      <a:pt x="26176" y="155691"/>
                      <a:pt x="28495" y="148684"/>
                    </a:cubicBezTo>
                    <a:lnTo>
                      <a:pt x="50713" y="64932"/>
                    </a:lnTo>
                    <a:lnTo>
                      <a:pt x="50713" y="110828"/>
                    </a:lnTo>
                    <a:lnTo>
                      <a:pt x="25572" y="204665"/>
                    </a:lnTo>
                    <a:lnTo>
                      <a:pt x="50713" y="204665"/>
                    </a:lnTo>
                    <a:lnTo>
                      <a:pt x="50713" y="321597"/>
                    </a:lnTo>
                    <a:lnTo>
                      <a:pt x="79946" y="321597"/>
                    </a:lnTo>
                    <a:lnTo>
                      <a:pt x="79946" y="204665"/>
                    </a:lnTo>
                    <a:lnTo>
                      <a:pt x="109178" y="204665"/>
                    </a:lnTo>
                    <a:lnTo>
                      <a:pt x="109178" y="321597"/>
                    </a:lnTo>
                    <a:lnTo>
                      <a:pt x="138411" y="321597"/>
                    </a:lnTo>
                    <a:lnTo>
                      <a:pt x="138411" y="204665"/>
                    </a:lnTo>
                    <a:lnTo>
                      <a:pt x="163552" y="204665"/>
                    </a:lnTo>
                    <a:lnTo>
                      <a:pt x="138411" y="110828"/>
                    </a:lnTo>
                    <a:lnTo>
                      <a:pt x="138411" y="63909"/>
                    </a:lnTo>
                    <a:lnTo>
                      <a:pt x="160775" y="148684"/>
                    </a:lnTo>
                    <a:cubicBezTo>
                      <a:pt x="162738" y="156514"/>
                      <a:pt x="170676" y="161272"/>
                      <a:pt x="178506" y="159309"/>
                    </a:cubicBezTo>
                    <a:cubicBezTo>
                      <a:pt x="183736" y="157998"/>
                      <a:pt x="187820" y="153914"/>
                      <a:pt x="189131" y="148684"/>
                    </a:cubicBezTo>
                    <a:lnTo>
                      <a:pt x="211494" y="63909"/>
                    </a:lnTo>
                    <a:lnTo>
                      <a:pt x="211494" y="321597"/>
                    </a:lnTo>
                    <a:lnTo>
                      <a:pt x="240727" y="321597"/>
                    </a:lnTo>
                    <a:lnTo>
                      <a:pt x="240727" y="160816"/>
                    </a:lnTo>
                    <a:lnTo>
                      <a:pt x="269960" y="160816"/>
                    </a:lnTo>
                    <a:lnTo>
                      <a:pt x="269960" y="321597"/>
                    </a:lnTo>
                    <a:lnTo>
                      <a:pt x="299193" y="321597"/>
                    </a:lnTo>
                    <a:lnTo>
                      <a:pt x="299193" y="64786"/>
                    </a:lnTo>
                    <a:lnTo>
                      <a:pt x="321410" y="148684"/>
                    </a:lnTo>
                    <a:cubicBezTo>
                      <a:pt x="321410" y="156757"/>
                      <a:pt x="327954" y="163301"/>
                      <a:pt x="336026" y="163301"/>
                    </a:cubicBezTo>
                    <a:cubicBezTo>
                      <a:pt x="344099" y="163301"/>
                      <a:pt x="350643" y="156757"/>
                      <a:pt x="350643" y="148684"/>
                    </a:cubicBezTo>
                    <a:lnTo>
                      <a:pt x="372275" y="64786"/>
                    </a:lnTo>
                    <a:lnTo>
                      <a:pt x="372275" y="110828"/>
                    </a:lnTo>
                    <a:lnTo>
                      <a:pt x="347135" y="204665"/>
                    </a:lnTo>
                    <a:lnTo>
                      <a:pt x="372275" y="204665"/>
                    </a:lnTo>
                    <a:lnTo>
                      <a:pt x="372275" y="321597"/>
                    </a:lnTo>
                    <a:lnTo>
                      <a:pt x="401508" y="321597"/>
                    </a:lnTo>
                    <a:lnTo>
                      <a:pt x="401508" y="204665"/>
                    </a:lnTo>
                    <a:lnTo>
                      <a:pt x="430741" y="204665"/>
                    </a:lnTo>
                    <a:lnTo>
                      <a:pt x="430741" y="321597"/>
                    </a:lnTo>
                    <a:lnTo>
                      <a:pt x="459974" y="321597"/>
                    </a:lnTo>
                    <a:lnTo>
                      <a:pt x="459974" y="204665"/>
                    </a:lnTo>
                    <a:lnTo>
                      <a:pt x="485114" y="204665"/>
                    </a:lnTo>
                    <a:lnTo>
                      <a:pt x="459974" y="110828"/>
                    </a:lnTo>
                    <a:lnTo>
                      <a:pt x="459974" y="63909"/>
                    </a:lnTo>
                    <a:lnTo>
                      <a:pt x="482337" y="148684"/>
                    </a:lnTo>
                    <a:cubicBezTo>
                      <a:pt x="484300" y="156514"/>
                      <a:pt x="492238" y="161272"/>
                      <a:pt x="500068" y="159309"/>
                    </a:cubicBezTo>
                    <a:cubicBezTo>
                      <a:pt x="505298" y="157998"/>
                      <a:pt x="509382" y="153914"/>
                      <a:pt x="510693" y="148684"/>
                    </a:cubicBezTo>
                    <a:lnTo>
                      <a:pt x="533056" y="63909"/>
                    </a:lnTo>
                    <a:lnTo>
                      <a:pt x="533056" y="321597"/>
                    </a:lnTo>
                    <a:lnTo>
                      <a:pt x="562289" y="321597"/>
                    </a:lnTo>
                    <a:lnTo>
                      <a:pt x="562289" y="160816"/>
                    </a:lnTo>
                    <a:lnTo>
                      <a:pt x="591522" y="160816"/>
                    </a:lnTo>
                    <a:lnTo>
                      <a:pt x="591522" y="321597"/>
                    </a:lnTo>
                    <a:lnTo>
                      <a:pt x="620755" y="321597"/>
                    </a:lnTo>
                    <a:lnTo>
                      <a:pt x="620755" y="64786"/>
                    </a:lnTo>
                    <a:lnTo>
                      <a:pt x="642972" y="148684"/>
                    </a:lnTo>
                    <a:cubicBezTo>
                      <a:pt x="642972" y="156757"/>
                      <a:pt x="649516" y="163301"/>
                      <a:pt x="657589" y="163301"/>
                    </a:cubicBezTo>
                    <a:cubicBezTo>
                      <a:pt x="665661" y="163301"/>
                      <a:pt x="672205" y="156757"/>
                      <a:pt x="672205" y="148684"/>
                    </a:cubicBezTo>
                    <a:lnTo>
                      <a:pt x="693838" y="64786"/>
                    </a:lnTo>
                    <a:lnTo>
                      <a:pt x="693838" y="110828"/>
                    </a:lnTo>
                    <a:lnTo>
                      <a:pt x="668697" y="204665"/>
                    </a:lnTo>
                    <a:lnTo>
                      <a:pt x="693838" y="204665"/>
                    </a:lnTo>
                    <a:lnTo>
                      <a:pt x="693838" y="321597"/>
                    </a:lnTo>
                    <a:lnTo>
                      <a:pt x="723071" y="321597"/>
                    </a:lnTo>
                    <a:lnTo>
                      <a:pt x="723071" y="204665"/>
                    </a:lnTo>
                    <a:lnTo>
                      <a:pt x="752304" y="204665"/>
                    </a:lnTo>
                    <a:lnTo>
                      <a:pt x="752304" y="321597"/>
                    </a:lnTo>
                    <a:lnTo>
                      <a:pt x="781537" y="321597"/>
                    </a:lnTo>
                    <a:lnTo>
                      <a:pt x="781537" y="204665"/>
                    </a:lnTo>
                    <a:lnTo>
                      <a:pt x="806677" y="204665"/>
                    </a:lnTo>
                    <a:lnTo>
                      <a:pt x="781537" y="110828"/>
                    </a:lnTo>
                    <a:lnTo>
                      <a:pt x="781537" y="63909"/>
                    </a:lnTo>
                    <a:lnTo>
                      <a:pt x="803900" y="148684"/>
                    </a:lnTo>
                    <a:cubicBezTo>
                      <a:pt x="805863" y="156514"/>
                      <a:pt x="813801" y="161272"/>
                      <a:pt x="821631" y="159309"/>
                    </a:cubicBezTo>
                    <a:cubicBezTo>
                      <a:pt x="826861" y="157998"/>
                      <a:pt x="830945" y="153914"/>
                      <a:pt x="832256" y="148684"/>
                    </a:cubicBezTo>
                    <a:lnTo>
                      <a:pt x="854619" y="63909"/>
                    </a:lnTo>
                    <a:lnTo>
                      <a:pt x="854619" y="321597"/>
                    </a:lnTo>
                    <a:lnTo>
                      <a:pt x="883852" y="321597"/>
                    </a:lnTo>
                    <a:lnTo>
                      <a:pt x="883852" y="160816"/>
                    </a:lnTo>
                    <a:lnTo>
                      <a:pt x="913085" y="160816"/>
                    </a:lnTo>
                    <a:lnTo>
                      <a:pt x="913085" y="321597"/>
                    </a:lnTo>
                    <a:lnTo>
                      <a:pt x="942318" y="321597"/>
                    </a:lnTo>
                    <a:lnTo>
                      <a:pt x="942318" y="64786"/>
                    </a:lnTo>
                    <a:lnTo>
                      <a:pt x="964535" y="148684"/>
                    </a:lnTo>
                    <a:cubicBezTo>
                      <a:pt x="964535" y="156757"/>
                      <a:pt x="971079" y="163301"/>
                      <a:pt x="979151" y="163301"/>
                    </a:cubicBezTo>
                    <a:cubicBezTo>
                      <a:pt x="987224" y="163301"/>
                      <a:pt x="993768" y="156757"/>
                      <a:pt x="993768" y="148684"/>
                    </a:cubicBezTo>
                    <a:lnTo>
                      <a:pt x="1015400" y="64786"/>
                    </a:lnTo>
                    <a:lnTo>
                      <a:pt x="1015400" y="110828"/>
                    </a:lnTo>
                    <a:lnTo>
                      <a:pt x="990260" y="204665"/>
                    </a:lnTo>
                    <a:lnTo>
                      <a:pt x="1015400" y="204665"/>
                    </a:lnTo>
                    <a:lnTo>
                      <a:pt x="1015400" y="321597"/>
                    </a:lnTo>
                    <a:lnTo>
                      <a:pt x="1044633" y="321597"/>
                    </a:lnTo>
                    <a:lnTo>
                      <a:pt x="1044633" y="204665"/>
                    </a:lnTo>
                    <a:lnTo>
                      <a:pt x="1073866" y="204665"/>
                    </a:lnTo>
                    <a:lnTo>
                      <a:pt x="1073866" y="321597"/>
                    </a:lnTo>
                    <a:lnTo>
                      <a:pt x="1103099" y="321597"/>
                    </a:lnTo>
                    <a:lnTo>
                      <a:pt x="1103099" y="204665"/>
                    </a:lnTo>
                    <a:lnTo>
                      <a:pt x="1128239" y="204665"/>
                    </a:lnTo>
                    <a:lnTo>
                      <a:pt x="1103099" y="110828"/>
                    </a:lnTo>
                    <a:lnTo>
                      <a:pt x="1103099" y="63909"/>
                    </a:lnTo>
                    <a:lnTo>
                      <a:pt x="1125462" y="148684"/>
                    </a:lnTo>
                    <a:cubicBezTo>
                      <a:pt x="1127227" y="155250"/>
                      <a:pt x="1133284" y="159733"/>
                      <a:pt x="1140079" y="159501"/>
                    </a:cubicBezTo>
                    <a:cubicBezTo>
                      <a:pt x="1148149" y="159274"/>
                      <a:pt x="1154505" y="152547"/>
                      <a:pt x="1154279" y="144478"/>
                    </a:cubicBezTo>
                    <a:cubicBezTo>
                      <a:pt x="1154247" y="143381"/>
                      <a:pt x="1154093" y="142292"/>
                      <a:pt x="1153818" y="14123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57F915A0-75FB-473F-9732-27C5C9022374}"/>
                </a:ext>
              </a:extLst>
            </p:cNvPr>
            <p:cNvGrpSpPr/>
            <p:nvPr/>
          </p:nvGrpSpPr>
          <p:grpSpPr>
            <a:xfrm>
              <a:off x="1861215" y="2844289"/>
              <a:ext cx="832945" cy="409261"/>
              <a:chOff x="1861215" y="2841568"/>
              <a:chExt cx="832945" cy="409261"/>
            </a:xfrm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932AD978-0656-46F1-961B-B44F8B6A6C89}"/>
                  </a:ext>
                </a:extLst>
              </p:cNvPr>
              <p:cNvSpPr/>
              <p:nvPr/>
            </p:nvSpPr>
            <p:spPr>
              <a:xfrm>
                <a:off x="2562703" y="2841568"/>
                <a:ext cx="73082" cy="73082"/>
              </a:xfrm>
              <a:custGeom>
                <a:avLst/>
                <a:gdLst>
                  <a:gd name="connsiteX0" fmla="*/ 36541 w 73082"/>
                  <a:gd name="connsiteY0" fmla="*/ 73082 h 73082"/>
                  <a:gd name="connsiteX1" fmla="*/ 73082 w 73082"/>
                  <a:gd name="connsiteY1" fmla="*/ 36541 h 73082"/>
                  <a:gd name="connsiteX2" fmla="*/ 36541 w 73082"/>
                  <a:gd name="connsiteY2" fmla="*/ 0 h 73082"/>
                  <a:gd name="connsiteX3" fmla="*/ 0 w 73082"/>
                  <a:gd name="connsiteY3" fmla="*/ 36541 h 73082"/>
                  <a:gd name="connsiteX4" fmla="*/ 36541 w 73082"/>
                  <a:gd name="connsiteY4" fmla="*/ 73082 h 7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82" h="73082">
                    <a:moveTo>
                      <a:pt x="36541" y="73082"/>
                    </a:moveTo>
                    <a:cubicBezTo>
                      <a:pt x="56722" y="73082"/>
                      <a:pt x="73082" y="56722"/>
                      <a:pt x="73082" y="36541"/>
                    </a:cubicBezTo>
                    <a:cubicBezTo>
                      <a:pt x="73082" y="16360"/>
                      <a:pt x="56722" y="0"/>
                      <a:pt x="36541" y="0"/>
                    </a:cubicBezTo>
                    <a:cubicBezTo>
                      <a:pt x="16360" y="0"/>
                      <a:pt x="0" y="16360"/>
                      <a:pt x="0" y="36541"/>
                    </a:cubicBezTo>
                    <a:cubicBezTo>
                      <a:pt x="0" y="56722"/>
                      <a:pt x="16360" y="73082"/>
                      <a:pt x="36541" y="7308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29B4BDEA-51C4-4253-9C0E-A5FF645E50BD}"/>
                  </a:ext>
                </a:extLst>
              </p:cNvPr>
              <p:cNvSpPr/>
              <p:nvPr/>
            </p:nvSpPr>
            <p:spPr>
              <a:xfrm>
                <a:off x="2241141" y="2841568"/>
                <a:ext cx="73082" cy="73082"/>
              </a:xfrm>
              <a:custGeom>
                <a:avLst/>
                <a:gdLst>
                  <a:gd name="connsiteX0" fmla="*/ 36541 w 73082"/>
                  <a:gd name="connsiteY0" fmla="*/ 73082 h 73082"/>
                  <a:gd name="connsiteX1" fmla="*/ 73082 w 73082"/>
                  <a:gd name="connsiteY1" fmla="*/ 36541 h 73082"/>
                  <a:gd name="connsiteX2" fmla="*/ 36541 w 73082"/>
                  <a:gd name="connsiteY2" fmla="*/ 0 h 73082"/>
                  <a:gd name="connsiteX3" fmla="*/ 0 w 73082"/>
                  <a:gd name="connsiteY3" fmla="*/ 36541 h 73082"/>
                  <a:gd name="connsiteX4" fmla="*/ 36541 w 73082"/>
                  <a:gd name="connsiteY4" fmla="*/ 73082 h 7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82" h="73082">
                    <a:moveTo>
                      <a:pt x="36541" y="73082"/>
                    </a:moveTo>
                    <a:cubicBezTo>
                      <a:pt x="56722" y="73082"/>
                      <a:pt x="73082" y="56722"/>
                      <a:pt x="73082" y="36541"/>
                    </a:cubicBezTo>
                    <a:cubicBezTo>
                      <a:pt x="73082" y="16360"/>
                      <a:pt x="56722" y="0"/>
                      <a:pt x="36541" y="0"/>
                    </a:cubicBezTo>
                    <a:cubicBezTo>
                      <a:pt x="16360" y="0"/>
                      <a:pt x="0" y="16360"/>
                      <a:pt x="0" y="36541"/>
                    </a:cubicBezTo>
                    <a:cubicBezTo>
                      <a:pt x="0" y="56722"/>
                      <a:pt x="16360" y="73082"/>
                      <a:pt x="36541" y="7308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8E9C1247-358A-4D67-A3F5-59F042D2DA57}"/>
                  </a:ext>
                </a:extLst>
              </p:cNvPr>
              <p:cNvSpPr/>
              <p:nvPr/>
            </p:nvSpPr>
            <p:spPr>
              <a:xfrm>
                <a:off x="2401922" y="2841568"/>
                <a:ext cx="73082" cy="73082"/>
              </a:xfrm>
              <a:custGeom>
                <a:avLst/>
                <a:gdLst>
                  <a:gd name="connsiteX0" fmla="*/ 36541 w 73082"/>
                  <a:gd name="connsiteY0" fmla="*/ 73082 h 73082"/>
                  <a:gd name="connsiteX1" fmla="*/ 73082 w 73082"/>
                  <a:gd name="connsiteY1" fmla="*/ 36541 h 73082"/>
                  <a:gd name="connsiteX2" fmla="*/ 36541 w 73082"/>
                  <a:gd name="connsiteY2" fmla="*/ 0 h 73082"/>
                  <a:gd name="connsiteX3" fmla="*/ 0 w 73082"/>
                  <a:gd name="connsiteY3" fmla="*/ 36541 h 73082"/>
                  <a:gd name="connsiteX4" fmla="*/ 36541 w 73082"/>
                  <a:gd name="connsiteY4" fmla="*/ 73082 h 7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82" h="73082">
                    <a:moveTo>
                      <a:pt x="36541" y="73082"/>
                    </a:moveTo>
                    <a:cubicBezTo>
                      <a:pt x="56722" y="73082"/>
                      <a:pt x="73082" y="56722"/>
                      <a:pt x="73082" y="36541"/>
                    </a:cubicBezTo>
                    <a:cubicBezTo>
                      <a:pt x="73082" y="16360"/>
                      <a:pt x="56722" y="0"/>
                      <a:pt x="36541" y="0"/>
                    </a:cubicBezTo>
                    <a:cubicBezTo>
                      <a:pt x="16360" y="0"/>
                      <a:pt x="0" y="16360"/>
                      <a:pt x="0" y="36541"/>
                    </a:cubicBezTo>
                    <a:cubicBezTo>
                      <a:pt x="0" y="56722"/>
                      <a:pt x="16360" y="73082"/>
                      <a:pt x="36541" y="7308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2C480425-903C-433C-B95C-B63CBD85DF51}"/>
                  </a:ext>
                </a:extLst>
              </p:cNvPr>
              <p:cNvSpPr/>
              <p:nvPr/>
            </p:nvSpPr>
            <p:spPr>
              <a:xfrm>
                <a:off x="1919578" y="2841568"/>
                <a:ext cx="73082" cy="73082"/>
              </a:xfrm>
              <a:custGeom>
                <a:avLst/>
                <a:gdLst>
                  <a:gd name="connsiteX0" fmla="*/ 36541 w 73082"/>
                  <a:gd name="connsiteY0" fmla="*/ 73082 h 73082"/>
                  <a:gd name="connsiteX1" fmla="*/ 73082 w 73082"/>
                  <a:gd name="connsiteY1" fmla="*/ 36541 h 73082"/>
                  <a:gd name="connsiteX2" fmla="*/ 36541 w 73082"/>
                  <a:gd name="connsiteY2" fmla="*/ 0 h 73082"/>
                  <a:gd name="connsiteX3" fmla="*/ 0 w 73082"/>
                  <a:gd name="connsiteY3" fmla="*/ 36541 h 73082"/>
                  <a:gd name="connsiteX4" fmla="*/ 36541 w 73082"/>
                  <a:gd name="connsiteY4" fmla="*/ 73082 h 7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82" h="73082">
                    <a:moveTo>
                      <a:pt x="36541" y="73082"/>
                    </a:moveTo>
                    <a:cubicBezTo>
                      <a:pt x="56722" y="73082"/>
                      <a:pt x="73082" y="56722"/>
                      <a:pt x="73082" y="36541"/>
                    </a:cubicBezTo>
                    <a:cubicBezTo>
                      <a:pt x="73082" y="16360"/>
                      <a:pt x="56722" y="0"/>
                      <a:pt x="36541" y="0"/>
                    </a:cubicBezTo>
                    <a:cubicBezTo>
                      <a:pt x="16360" y="0"/>
                      <a:pt x="0" y="16360"/>
                      <a:pt x="0" y="36541"/>
                    </a:cubicBezTo>
                    <a:cubicBezTo>
                      <a:pt x="0" y="56722"/>
                      <a:pt x="16360" y="73082"/>
                      <a:pt x="36541" y="7308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80FE79EA-FA0A-46C7-A429-8CF391C550C3}"/>
                  </a:ext>
                </a:extLst>
              </p:cNvPr>
              <p:cNvSpPr/>
              <p:nvPr/>
            </p:nvSpPr>
            <p:spPr>
              <a:xfrm>
                <a:off x="2080360" y="2841568"/>
                <a:ext cx="73082" cy="73082"/>
              </a:xfrm>
              <a:custGeom>
                <a:avLst/>
                <a:gdLst>
                  <a:gd name="connsiteX0" fmla="*/ 36541 w 73082"/>
                  <a:gd name="connsiteY0" fmla="*/ 73082 h 73082"/>
                  <a:gd name="connsiteX1" fmla="*/ 73082 w 73082"/>
                  <a:gd name="connsiteY1" fmla="*/ 36541 h 73082"/>
                  <a:gd name="connsiteX2" fmla="*/ 36541 w 73082"/>
                  <a:gd name="connsiteY2" fmla="*/ 0 h 73082"/>
                  <a:gd name="connsiteX3" fmla="*/ 0 w 73082"/>
                  <a:gd name="connsiteY3" fmla="*/ 36541 h 73082"/>
                  <a:gd name="connsiteX4" fmla="*/ 36541 w 73082"/>
                  <a:gd name="connsiteY4" fmla="*/ 73082 h 7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82" h="73082">
                    <a:moveTo>
                      <a:pt x="36541" y="73082"/>
                    </a:moveTo>
                    <a:cubicBezTo>
                      <a:pt x="56722" y="73082"/>
                      <a:pt x="73082" y="56722"/>
                      <a:pt x="73082" y="36541"/>
                    </a:cubicBezTo>
                    <a:cubicBezTo>
                      <a:pt x="73082" y="16360"/>
                      <a:pt x="56722" y="0"/>
                      <a:pt x="36541" y="0"/>
                    </a:cubicBezTo>
                    <a:cubicBezTo>
                      <a:pt x="16360" y="0"/>
                      <a:pt x="0" y="16360"/>
                      <a:pt x="0" y="36541"/>
                    </a:cubicBezTo>
                    <a:cubicBezTo>
                      <a:pt x="0" y="56722"/>
                      <a:pt x="16360" y="73082"/>
                      <a:pt x="36541" y="7308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79FADE96-E071-490C-BD98-6B9FEBF00F29}"/>
                  </a:ext>
                </a:extLst>
              </p:cNvPr>
              <p:cNvSpPr/>
              <p:nvPr/>
            </p:nvSpPr>
            <p:spPr>
              <a:xfrm>
                <a:off x="1861215" y="2929235"/>
                <a:ext cx="832945" cy="321594"/>
              </a:xfrm>
              <a:custGeom>
                <a:avLst/>
                <a:gdLst>
                  <a:gd name="connsiteX0" fmla="*/ 832305 w 832945"/>
                  <a:gd name="connsiteY0" fmla="*/ 141227 h 321594"/>
                  <a:gd name="connsiteX1" fmla="*/ 804096 w 832945"/>
                  <a:gd name="connsiteY1" fmla="*/ 34819 h 321594"/>
                  <a:gd name="connsiteX2" fmla="*/ 799857 w 832945"/>
                  <a:gd name="connsiteY2" fmla="*/ 26634 h 321594"/>
                  <a:gd name="connsiteX3" fmla="*/ 765070 w 832945"/>
                  <a:gd name="connsiteY3" fmla="*/ 4563 h 321594"/>
                  <a:gd name="connsiteX4" fmla="*/ 738029 w 832945"/>
                  <a:gd name="connsiteY4" fmla="*/ 32 h 321594"/>
                  <a:gd name="connsiteX5" fmla="*/ 710842 w 832945"/>
                  <a:gd name="connsiteY5" fmla="*/ 4563 h 321594"/>
                  <a:gd name="connsiteX6" fmla="*/ 676201 w 832945"/>
                  <a:gd name="connsiteY6" fmla="*/ 26780 h 321594"/>
                  <a:gd name="connsiteX7" fmla="*/ 671963 w 832945"/>
                  <a:gd name="connsiteY7" fmla="*/ 34966 h 321594"/>
                  <a:gd name="connsiteX8" fmla="*/ 657638 w 832945"/>
                  <a:gd name="connsiteY8" fmla="*/ 87731 h 321594"/>
                  <a:gd name="connsiteX9" fmla="*/ 643022 w 832945"/>
                  <a:gd name="connsiteY9" fmla="*/ 34819 h 321594"/>
                  <a:gd name="connsiteX10" fmla="*/ 638637 w 832945"/>
                  <a:gd name="connsiteY10" fmla="*/ 26634 h 321594"/>
                  <a:gd name="connsiteX11" fmla="*/ 603996 w 832945"/>
                  <a:gd name="connsiteY11" fmla="*/ 4563 h 321594"/>
                  <a:gd name="connsiteX12" fmla="*/ 577248 w 832945"/>
                  <a:gd name="connsiteY12" fmla="*/ 32 h 321594"/>
                  <a:gd name="connsiteX13" fmla="*/ 550061 w 832945"/>
                  <a:gd name="connsiteY13" fmla="*/ 4563 h 321594"/>
                  <a:gd name="connsiteX14" fmla="*/ 515274 w 832945"/>
                  <a:gd name="connsiteY14" fmla="*/ 26780 h 321594"/>
                  <a:gd name="connsiteX15" fmla="*/ 511181 w 832945"/>
                  <a:gd name="connsiteY15" fmla="*/ 34966 h 321594"/>
                  <a:gd name="connsiteX16" fmla="*/ 496565 w 832945"/>
                  <a:gd name="connsiteY16" fmla="*/ 89339 h 321594"/>
                  <a:gd name="connsiteX17" fmla="*/ 481948 w 832945"/>
                  <a:gd name="connsiteY17" fmla="*/ 35404 h 321594"/>
                  <a:gd name="connsiteX18" fmla="*/ 477710 w 832945"/>
                  <a:gd name="connsiteY18" fmla="*/ 27219 h 321594"/>
                  <a:gd name="connsiteX19" fmla="*/ 442922 w 832945"/>
                  <a:gd name="connsiteY19" fmla="*/ 5148 h 321594"/>
                  <a:gd name="connsiteX20" fmla="*/ 416467 w 832945"/>
                  <a:gd name="connsiteY20" fmla="*/ 32 h 321594"/>
                  <a:gd name="connsiteX21" fmla="*/ 389280 w 832945"/>
                  <a:gd name="connsiteY21" fmla="*/ 4563 h 321594"/>
                  <a:gd name="connsiteX22" fmla="*/ 354639 w 832945"/>
                  <a:gd name="connsiteY22" fmla="*/ 26780 h 321594"/>
                  <a:gd name="connsiteX23" fmla="*/ 350400 w 832945"/>
                  <a:gd name="connsiteY23" fmla="*/ 34966 h 321594"/>
                  <a:gd name="connsiteX24" fmla="*/ 336076 w 832945"/>
                  <a:gd name="connsiteY24" fmla="*/ 87731 h 321594"/>
                  <a:gd name="connsiteX25" fmla="*/ 321459 w 832945"/>
                  <a:gd name="connsiteY25" fmla="*/ 34819 h 321594"/>
                  <a:gd name="connsiteX26" fmla="*/ 317074 w 832945"/>
                  <a:gd name="connsiteY26" fmla="*/ 26634 h 321594"/>
                  <a:gd name="connsiteX27" fmla="*/ 282433 w 832945"/>
                  <a:gd name="connsiteY27" fmla="*/ 4563 h 321594"/>
                  <a:gd name="connsiteX28" fmla="*/ 255685 w 832945"/>
                  <a:gd name="connsiteY28" fmla="*/ 32 h 321594"/>
                  <a:gd name="connsiteX29" fmla="*/ 228499 w 832945"/>
                  <a:gd name="connsiteY29" fmla="*/ 4563 h 321594"/>
                  <a:gd name="connsiteX30" fmla="*/ 193711 w 832945"/>
                  <a:gd name="connsiteY30" fmla="*/ 26780 h 321594"/>
                  <a:gd name="connsiteX31" fmla="*/ 189619 w 832945"/>
                  <a:gd name="connsiteY31" fmla="*/ 34966 h 321594"/>
                  <a:gd name="connsiteX32" fmla="*/ 175002 w 832945"/>
                  <a:gd name="connsiteY32" fmla="*/ 89339 h 321594"/>
                  <a:gd name="connsiteX33" fmla="*/ 160386 w 832945"/>
                  <a:gd name="connsiteY33" fmla="*/ 35404 h 321594"/>
                  <a:gd name="connsiteX34" fmla="*/ 156147 w 832945"/>
                  <a:gd name="connsiteY34" fmla="*/ 27219 h 321594"/>
                  <a:gd name="connsiteX35" fmla="*/ 121360 w 832945"/>
                  <a:gd name="connsiteY35" fmla="*/ 5148 h 321594"/>
                  <a:gd name="connsiteX36" fmla="*/ 94904 w 832945"/>
                  <a:gd name="connsiteY36" fmla="*/ 32 h 321594"/>
                  <a:gd name="connsiteX37" fmla="*/ 67717 w 832945"/>
                  <a:gd name="connsiteY37" fmla="*/ 4563 h 321594"/>
                  <a:gd name="connsiteX38" fmla="*/ 33076 w 832945"/>
                  <a:gd name="connsiteY38" fmla="*/ 26780 h 321594"/>
                  <a:gd name="connsiteX39" fmla="*/ 28837 w 832945"/>
                  <a:gd name="connsiteY39" fmla="*/ 34966 h 321594"/>
                  <a:gd name="connsiteX40" fmla="*/ 482 w 832945"/>
                  <a:gd name="connsiteY40" fmla="*/ 141812 h 321594"/>
                  <a:gd name="connsiteX41" fmla="*/ 10859 w 832945"/>
                  <a:gd name="connsiteY41" fmla="*/ 159644 h 321594"/>
                  <a:gd name="connsiteX42" fmla="*/ 14659 w 832945"/>
                  <a:gd name="connsiteY42" fmla="*/ 159644 h 321594"/>
                  <a:gd name="connsiteX43" fmla="*/ 29276 w 832945"/>
                  <a:gd name="connsiteY43" fmla="*/ 148828 h 321594"/>
                  <a:gd name="connsiteX44" fmla="*/ 51055 w 832945"/>
                  <a:gd name="connsiteY44" fmla="*/ 63906 h 321594"/>
                  <a:gd name="connsiteX45" fmla="*/ 51055 w 832945"/>
                  <a:gd name="connsiteY45" fmla="*/ 321595 h 321594"/>
                  <a:gd name="connsiteX46" fmla="*/ 80287 w 832945"/>
                  <a:gd name="connsiteY46" fmla="*/ 321595 h 321594"/>
                  <a:gd name="connsiteX47" fmla="*/ 80287 w 832945"/>
                  <a:gd name="connsiteY47" fmla="*/ 160813 h 321594"/>
                  <a:gd name="connsiteX48" fmla="*/ 109520 w 832945"/>
                  <a:gd name="connsiteY48" fmla="*/ 160813 h 321594"/>
                  <a:gd name="connsiteX49" fmla="*/ 109520 w 832945"/>
                  <a:gd name="connsiteY49" fmla="*/ 321595 h 321594"/>
                  <a:gd name="connsiteX50" fmla="*/ 138753 w 832945"/>
                  <a:gd name="connsiteY50" fmla="*/ 321595 h 321594"/>
                  <a:gd name="connsiteX51" fmla="*/ 138753 w 832945"/>
                  <a:gd name="connsiteY51" fmla="*/ 64783 h 321594"/>
                  <a:gd name="connsiteX52" fmla="*/ 160970 w 832945"/>
                  <a:gd name="connsiteY52" fmla="*/ 148682 h 321594"/>
                  <a:gd name="connsiteX53" fmla="*/ 175587 w 832945"/>
                  <a:gd name="connsiteY53" fmla="*/ 163298 h 321594"/>
                  <a:gd name="connsiteX54" fmla="*/ 190203 w 832945"/>
                  <a:gd name="connsiteY54" fmla="*/ 148682 h 321594"/>
                  <a:gd name="connsiteX55" fmla="*/ 211836 w 832945"/>
                  <a:gd name="connsiteY55" fmla="*/ 64783 h 321594"/>
                  <a:gd name="connsiteX56" fmla="*/ 211836 w 832945"/>
                  <a:gd name="connsiteY56" fmla="*/ 110825 h 321594"/>
                  <a:gd name="connsiteX57" fmla="*/ 186695 w 832945"/>
                  <a:gd name="connsiteY57" fmla="*/ 204663 h 321594"/>
                  <a:gd name="connsiteX58" fmla="*/ 211836 w 832945"/>
                  <a:gd name="connsiteY58" fmla="*/ 204663 h 321594"/>
                  <a:gd name="connsiteX59" fmla="*/ 211836 w 832945"/>
                  <a:gd name="connsiteY59" fmla="*/ 321595 h 321594"/>
                  <a:gd name="connsiteX60" fmla="*/ 241069 w 832945"/>
                  <a:gd name="connsiteY60" fmla="*/ 321595 h 321594"/>
                  <a:gd name="connsiteX61" fmla="*/ 241069 w 832945"/>
                  <a:gd name="connsiteY61" fmla="*/ 204663 h 321594"/>
                  <a:gd name="connsiteX62" fmla="*/ 270302 w 832945"/>
                  <a:gd name="connsiteY62" fmla="*/ 204663 h 321594"/>
                  <a:gd name="connsiteX63" fmla="*/ 270302 w 832945"/>
                  <a:gd name="connsiteY63" fmla="*/ 321595 h 321594"/>
                  <a:gd name="connsiteX64" fmla="*/ 299535 w 832945"/>
                  <a:gd name="connsiteY64" fmla="*/ 321595 h 321594"/>
                  <a:gd name="connsiteX65" fmla="*/ 299535 w 832945"/>
                  <a:gd name="connsiteY65" fmla="*/ 204663 h 321594"/>
                  <a:gd name="connsiteX66" fmla="*/ 324675 w 832945"/>
                  <a:gd name="connsiteY66" fmla="*/ 204663 h 321594"/>
                  <a:gd name="connsiteX67" fmla="*/ 299535 w 832945"/>
                  <a:gd name="connsiteY67" fmla="*/ 110825 h 321594"/>
                  <a:gd name="connsiteX68" fmla="*/ 299535 w 832945"/>
                  <a:gd name="connsiteY68" fmla="*/ 63906 h 321594"/>
                  <a:gd name="connsiteX69" fmla="*/ 321898 w 832945"/>
                  <a:gd name="connsiteY69" fmla="*/ 148682 h 321594"/>
                  <a:gd name="connsiteX70" fmla="*/ 339629 w 832945"/>
                  <a:gd name="connsiteY70" fmla="*/ 159306 h 321594"/>
                  <a:gd name="connsiteX71" fmla="*/ 350254 w 832945"/>
                  <a:gd name="connsiteY71" fmla="*/ 148682 h 321594"/>
                  <a:gd name="connsiteX72" fmla="*/ 372617 w 832945"/>
                  <a:gd name="connsiteY72" fmla="*/ 63906 h 321594"/>
                  <a:gd name="connsiteX73" fmla="*/ 372617 w 832945"/>
                  <a:gd name="connsiteY73" fmla="*/ 321595 h 321594"/>
                  <a:gd name="connsiteX74" fmla="*/ 401850 w 832945"/>
                  <a:gd name="connsiteY74" fmla="*/ 321595 h 321594"/>
                  <a:gd name="connsiteX75" fmla="*/ 401850 w 832945"/>
                  <a:gd name="connsiteY75" fmla="*/ 160813 h 321594"/>
                  <a:gd name="connsiteX76" fmla="*/ 431083 w 832945"/>
                  <a:gd name="connsiteY76" fmla="*/ 160813 h 321594"/>
                  <a:gd name="connsiteX77" fmla="*/ 431083 w 832945"/>
                  <a:gd name="connsiteY77" fmla="*/ 321595 h 321594"/>
                  <a:gd name="connsiteX78" fmla="*/ 460316 w 832945"/>
                  <a:gd name="connsiteY78" fmla="*/ 321595 h 321594"/>
                  <a:gd name="connsiteX79" fmla="*/ 460316 w 832945"/>
                  <a:gd name="connsiteY79" fmla="*/ 64783 h 321594"/>
                  <a:gd name="connsiteX80" fmla="*/ 482533 w 832945"/>
                  <a:gd name="connsiteY80" fmla="*/ 148682 h 321594"/>
                  <a:gd name="connsiteX81" fmla="*/ 497149 w 832945"/>
                  <a:gd name="connsiteY81" fmla="*/ 163298 h 321594"/>
                  <a:gd name="connsiteX82" fmla="*/ 511766 w 832945"/>
                  <a:gd name="connsiteY82" fmla="*/ 148682 h 321594"/>
                  <a:gd name="connsiteX83" fmla="*/ 533398 w 832945"/>
                  <a:gd name="connsiteY83" fmla="*/ 64783 h 321594"/>
                  <a:gd name="connsiteX84" fmla="*/ 533398 w 832945"/>
                  <a:gd name="connsiteY84" fmla="*/ 110825 h 321594"/>
                  <a:gd name="connsiteX85" fmla="*/ 508258 w 832945"/>
                  <a:gd name="connsiteY85" fmla="*/ 204663 h 321594"/>
                  <a:gd name="connsiteX86" fmla="*/ 533398 w 832945"/>
                  <a:gd name="connsiteY86" fmla="*/ 204663 h 321594"/>
                  <a:gd name="connsiteX87" fmla="*/ 533398 w 832945"/>
                  <a:gd name="connsiteY87" fmla="*/ 321595 h 321594"/>
                  <a:gd name="connsiteX88" fmla="*/ 562631 w 832945"/>
                  <a:gd name="connsiteY88" fmla="*/ 321595 h 321594"/>
                  <a:gd name="connsiteX89" fmla="*/ 562631 w 832945"/>
                  <a:gd name="connsiteY89" fmla="*/ 204663 h 321594"/>
                  <a:gd name="connsiteX90" fmla="*/ 591864 w 832945"/>
                  <a:gd name="connsiteY90" fmla="*/ 204663 h 321594"/>
                  <a:gd name="connsiteX91" fmla="*/ 591864 w 832945"/>
                  <a:gd name="connsiteY91" fmla="*/ 321595 h 321594"/>
                  <a:gd name="connsiteX92" fmla="*/ 621097 w 832945"/>
                  <a:gd name="connsiteY92" fmla="*/ 321595 h 321594"/>
                  <a:gd name="connsiteX93" fmla="*/ 621097 w 832945"/>
                  <a:gd name="connsiteY93" fmla="*/ 204663 h 321594"/>
                  <a:gd name="connsiteX94" fmla="*/ 646238 w 832945"/>
                  <a:gd name="connsiteY94" fmla="*/ 204663 h 321594"/>
                  <a:gd name="connsiteX95" fmla="*/ 621097 w 832945"/>
                  <a:gd name="connsiteY95" fmla="*/ 110825 h 321594"/>
                  <a:gd name="connsiteX96" fmla="*/ 621097 w 832945"/>
                  <a:gd name="connsiteY96" fmla="*/ 63906 h 321594"/>
                  <a:gd name="connsiteX97" fmla="*/ 643460 w 832945"/>
                  <a:gd name="connsiteY97" fmla="*/ 148682 h 321594"/>
                  <a:gd name="connsiteX98" fmla="*/ 661192 w 832945"/>
                  <a:gd name="connsiteY98" fmla="*/ 159306 h 321594"/>
                  <a:gd name="connsiteX99" fmla="*/ 671816 w 832945"/>
                  <a:gd name="connsiteY99" fmla="*/ 148682 h 321594"/>
                  <a:gd name="connsiteX100" fmla="*/ 694180 w 832945"/>
                  <a:gd name="connsiteY100" fmla="*/ 63906 h 321594"/>
                  <a:gd name="connsiteX101" fmla="*/ 694180 w 832945"/>
                  <a:gd name="connsiteY101" fmla="*/ 321595 h 321594"/>
                  <a:gd name="connsiteX102" fmla="*/ 723413 w 832945"/>
                  <a:gd name="connsiteY102" fmla="*/ 321595 h 321594"/>
                  <a:gd name="connsiteX103" fmla="*/ 723413 w 832945"/>
                  <a:gd name="connsiteY103" fmla="*/ 160813 h 321594"/>
                  <a:gd name="connsiteX104" fmla="*/ 752646 w 832945"/>
                  <a:gd name="connsiteY104" fmla="*/ 160813 h 321594"/>
                  <a:gd name="connsiteX105" fmla="*/ 752646 w 832945"/>
                  <a:gd name="connsiteY105" fmla="*/ 321595 h 321594"/>
                  <a:gd name="connsiteX106" fmla="*/ 781879 w 832945"/>
                  <a:gd name="connsiteY106" fmla="*/ 321595 h 321594"/>
                  <a:gd name="connsiteX107" fmla="*/ 781879 w 832945"/>
                  <a:gd name="connsiteY107" fmla="*/ 64783 h 321594"/>
                  <a:gd name="connsiteX108" fmla="*/ 804096 w 832945"/>
                  <a:gd name="connsiteY108" fmla="*/ 148682 h 321594"/>
                  <a:gd name="connsiteX109" fmla="*/ 818712 w 832945"/>
                  <a:gd name="connsiteY109" fmla="*/ 159498 h 321594"/>
                  <a:gd name="connsiteX110" fmla="*/ 822512 w 832945"/>
                  <a:gd name="connsiteY110" fmla="*/ 159498 h 321594"/>
                  <a:gd name="connsiteX111" fmla="*/ 832329 w 832945"/>
                  <a:gd name="connsiteY111" fmla="*/ 141308 h 321594"/>
                  <a:gd name="connsiteX112" fmla="*/ 832305 w 832945"/>
                  <a:gd name="connsiteY112" fmla="*/ 141227 h 321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</a:cxnLst>
                <a:rect l="l" t="t" r="r" b="b"/>
                <a:pathLst>
                  <a:path w="832945" h="321594">
                    <a:moveTo>
                      <a:pt x="832305" y="141227"/>
                    </a:moveTo>
                    <a:lnTo>
                      <a:pt x="804096" y="34819"/>
                    </a:lnTo>
                    <a:cubicBezTo>
                      <a:pt x="803314" y="31808"/>
                      <a:pt x="801865" y="29011"/>
                      <a:pt x="799857" y="26634"/>
                    </a:cubicBezTo>
                    <a:cubicBezTo>
                      <a:pt x="790178" y="16619"/>
                      <a:pt x="778254" y="9053"/>
                      <a:pt x="765070" y="4563"/>
                    </a:cubicBezTo>
                    <a:cubicBezTo>
                      <a:pt x="756441" y="1294"/>
                      <a:pt x="747252" y="-247"/>
                      <a:pt x="738029" y="32"/>
                    </a:cubicBezTo>
                    <a:cubicBezTo>
                      <a:pt x="728780" y="39"/>
                      <a:pt x="719595" y="1570"/>
                      <a:pt x="710842" y="4563"/>
                    </a:cubicBezTo>
                    <a:cubicBezTo>
                      <a:pt x="697619" y="8956"/>
                      <a:pt x="685709" y="16594"/>
                      <a:pt x="676201" y="26780"/>
                    </a:cubicBezTo>
                    <a:cubicBezTo>
                      <a:pt x="674278" y="29212"/>
                      <a:pt x="672840" y="31991"/>
                      <a:pt x="671963" y="34966"/>
                    </a:cubicBezTo>
                    <a:lnTo>
                      <a:pt x="657638" y="87731"/>
                    </a:lnTo>
                    <a:lnTo>
                      <a:pt x="643022" y="34819"/>
                    </a:lnTo>
                    <a:cubicBezTo>
                      <a:pt x="642157" y="31811"/>
                      <a:pt x="640663" y="29021"/>
                      <a:pt x="638637" y="26634"/>
                    </a:cubicBezTo>
                    <a:cubicBezTo>
                      <a:pt x="629021" y="16612"/>
                      <a:pt x="617142" y="9043"/>
                      <a:pt x="603996" y="4563"/>
                    </a:cubicBezTo>
                    <a:cubicBezTo>
                      <a:pt x="595451" y="1355"/>
                      <a:pt x="586371" y="-183"/>
                      <a:pt x="577248" y="32"/>
                    </a:cubicBezTo>
                    <a:cubicBezTo>
                      <a:pt x="567996" y="15"/>
                      <a:pt x="558806" y="1546"/>
                      <a:pt x="550061" y="4563"/>
                    </a:cubicBezTo>
                    <a:cubicBezTo>
                      <a:pt x="536811" y="8989"/>
                      <a:pt x="524862" y="16622"/>
                      <a:pt x="515274" y="26780"/>
                    </a:cubicBezTo>
                    <a:cubicBezTo>
                      <a:pt x="513453" y="29255"/>
                      <a:pt x="512067" y="32023"/>
                      <a:pt x="511181" y="34966"/>
                    </a:cubicBezTo>
                    <a:lnTo>
                      <a:pt x="496565" y="89339"/>
                    </a:lnTo>
                    <a:lnTo>
                      <a:pt x="481948" y="35404"/>
                    </a:lnTo>
                    <a:cubicBezTo>
                      <a:pt x="481166" y="32393"/>
                      <a:pt x="479718" y="29595"/>
                      <a:pt x="477710" y="27219"/>
                    </a:cubicBezTo>
                    <a:cubicBezTo>
                      <a:pt x="468031" y="17204"/>
                      <a:pt x="456106" y="9638"/>
                      <a:pt x="442922" y="5148"/>
                    </a:cubicBezTo>
                    <a:cubicBezTo>
                      <a:pt x="434516" y="1753"/>
                      <a:pt x="425533" y="16"/>
                      <a:pt x="416467" y="32"/>
                    </a:cubicBezTo>
                    <a:cubicBezTo>
                      <a:pt x="407217" y="39"/>
                      <a:pt x="398032" y="1570"/>
                      <a:pt x="389280" y="4563"/>
                    </a:cubicBezTo>
                    <a:cubicBezTo>
                      <a:pt x="376056" y="8956"/>
                      <a:pt x="364147" y="16594"/>
                      <a:pt x="354639" y="26780"/>
                    </a:cubicBezTo>
                    <a:cubicBezTo>
                      <a:pt x="352715" y="29212"/>
                      <a:pt x="351277" y="31991"/>
                      <a:pt x="350400" y="34966"/>
                    </a:cubicBezTo>
                    <a:lnTo>
                      <a:pt x="336076" y="87731"/>
                    </a:lnTo>
                    <a:lnTo>
                      <a:pt x="321459" y="34819"/>
                    </a:lnTo>
                    <a:cubicBezTo>
                      <a:pt x="320594" y="31811"/>
                      <a:pt x="319100" y="29021"/>
                      <a:pt x="317074" y="26634"/>
                    </a:cubicBezTo>
                    <a:cubicBezTo>
                      <a:pt x="307458" y="16612"/>
                      <a:pt x="295579" y="9043"/>
                      <a:pt x="282433" y="4563"/>
                    </a:cubicBezTo>
                    <a:cubicBezTo>
                      <a:pt x="273890" y="1355"/>
                      <a:pt x="264809" y="-183"/>
                      <a:pt x="255685" y="32"/>
                    </a:cubicBezTo>
                    <a:cubicBezTo>
                      <a:pt x="246433" y="15"/>
                      <a:pt x="237244" y="1546"/>
                      <a:pt x="228499" y="4563"/>
                    </a:cubicBezTo>
                    <a:cubicBezTo>
                      <a:pt x="215250" y="8989"/>
                      <a:pt x="203300" y="16622"/>
                      <a:pt x="193711" y="26780"/>
                    </a:cubicBezTo>
                    <a:cubicBezTo>
                      <a:pt x="191890" y="29255"/>
                      <a:pt x="190506" y="32023"/>
                      <a:pt x="189619" y="34966"/>
                    </a:cubicBezTo>
                    <a:lnTo>
                      <a:pt x="175002" y="89339"/>
                    </a:lnTo>
                    <a:lnTo>
                      <a:pt x="160386" y="35404"/>
                    </a:lnTo>
                    <a:cubicBezTo>
                      <a:pt x="159604" y="32393"/>
                      <a:pt x="158155" y="29595"/>
                      <a:pt x="156147" y="27219"/>
                    </a:cubicBezTo>
                    <a:cubicBezTo>
                      <a:pt x="146468" y="17204"/>
                      <a:pt x="134544" y="9638"/>
                      <a:pt x="121360" y="5148"/>
                    </a:cubicBezTo>
                    <a:cubicBezTo>
                      <a:pt x="112954" y="1753"/>
                      <a:pt x="103971" y="16"/>
                      <a:pt x="94904" y="32"/>
                    </a:cubicBezTo>
                    <a:cubicBezTo>
                      <a:pt x="85655" y="39"/>
                      <a:pt x="76470" y="1570"/>
                      <a:pt x="67717" y="4563"/>
                    </a:cubicBezTo>
                    <a:cubicBezTo>
                      <a:pt x="54494" y="8956"/>
                      <a:pt x="42584" y="16594"/>
                      <a:pt x="33076" y="26780"/>
                    </a:cubicBezTo>
                    <a:cubicBezTo>
                      <a:pt x="31153" y="29212"/>
                      <a:pt x="29714" y="31991"/>
                      <a:pt x="28837" y="34966"/>
                    </a:cubicBezTo>
                    <a:lnTo>
                      <a:pt x="482" y="141812"/>
                    </a:lnTo>
                    <a:cubicBezTo>
                      <a:pt x="-1560" y="149600"/>
                      <a:pt x="3079" y="157573"/>
                      <a:pt x="10859" y="159644"/>
                    </a:cubicBezTo>
                    <a:lnTo>
                      <a:pt x="14659" y="159644"/>
                    </a:lnTo>
                    <a:cubicBezTo>
                      <a:pt x="21455" y="159877"/>
                      <a:pt x="27512" y="155394"/>
                      <a:pt x="29276" y="148828"/>
                    </a:cubicBezTo>
                    <a:lnTo>
                      <a:pt x="51055" y="63906"/>
                    </a:lnTo>
                    <a:lnTo>
                      <a:pt x="51055" y="321595"/>
                    </a:lnTo>
                    <a:lnTo>
                      <a:pt x="80287" y="321595"/>
                    </a:lnTo>
                    <a:lnTo>
                      <a:pt x="80287" y="160813"/>
                    </a:lnTo>
                    <a:lnTo>
                      <a:pt x="109520" y="160813"/>
                    </a:lnTo>
                    <a:lnTo>
                      <a:pt x="109520" y="321595"/>
                    </a:lnTo>
                    <a:lnTo>
                      <a:pt x="138753" y="321595"/>
                    </a:lnTo>
                    <a:lnTo>
                      <a:pt x="138753" y="64783"/>
                    </a:lnTo>
                    <a:lnTo>
                      <a:pt x="160970" y="148682"/>
                    </a:lnTo>
                    <a:cubicBezTo>
                      <a:pt x="160970" y="156754"/>
                      <a:pt x="167514" y="163298"/>
                      <a:pt x="175587" y="163298"/>
                    </a:cubicBezTo>
                    <a:cubicBezTo>
                      <a:pt x="183660" y="163298"/>
                      <a:pt x="190203" y="156754"/>
                      <a:pt x="190203" y="148682"/>
                    </a:cubicBezTo>
                    <a:lnTo>
                      <a:pt x="211836" y="64783"/>
                    </a:lnTo>
                    <a:lnTo>
                      <a:pt x="211836" y="110825"/>
                    </a:lnTo>
                    <a:lnTo>
                      <a:pt x="186695" y="204663"/>
                    </a:lnTo>
                    <a:lnTo>
                      <a:pt x="211836" y="204663"/>
                    </a:lnTo>
                    <a:lnTo>
                      <a:pt x="211836" y="321595"/>
                    </a:lnTo>
                    <a:lnTo>
                      <a:pt x="241069" y="321595"/>
                    </a:lnTo>
                    <a:lnTo>
                      <a:pt x="241069" y="204663"/>
                    </a:lnTo>
                    <a:lnTo>
                      <a:pt x="270302" y="204663"/>
                    </a:lnTo>
                    <a:lnTo>
                      <a:pt x="270302" y="321595"/>
                    </a:lnTo>
                    <a:lnTo>
                      <a:pt x="299535" y="321595"/>
                    </a:lnTo>
                    <a:lnTo>
                      <a:pt x="299535" y="204663"/>
                    </a:lnTo>
                    <a:lnTo>
                      <a:pt x="324675" y="204663"/>
                    </a:lnTo>
                    <a:lnTo>
                      <a:pt x="299535" y="110825"/>
                    </a:lnTo>
                    <a:lnTo>
                      <a:pt x="299535" y="63906"/>
                    </a:lnTo>
                    <a:lnTo>
                      <a:pt x="321898" y="148682"/>
                    </a:lnTo>
                    <a:cubicBezTo>
                      <a:pt x="323861" y="156512"/>
                      <a:pt x="331799" y="161269"/>
                      <a:pt x="339629" y="159306"/>
                    </a:cubicBezTo>
                    <a:cubicBezTo>
                      <a:pt x="344859" y="157995"/>
                      <a:pt x="348943" y="153912"/>
                      <a:pt x="350254" y="148682"/>
                    </a:cubicBezTo>
                    <a:lnTo>
                      <a:pt x="372617" y="63906"/>
                    </a:lnTo>
                    <a:lnTo>
                      <a:pt x="372617" y="321595"/>
                    </a:lnTo>
                    <a:lnTo>
                      <a:pt x="401850" y="321595"/>
                    </a:lnTo>
                    <a:lnTo>
                      <a:pt x="401850" y="160813"/>
                    </a:lnTo>
                    <a:lnTo>
                      <a:pt x="431083" y="160813"/>
                    </a:lnTo>
                    <a:lnTo>
                      <a:pt x="431083" y="321595"/>
                    </a:lnTo>
                    <a:lnTo>
                      <a:pt x="460316" y="321595"/>
                    </a:lnTo>
                    <a:lnTo>
                      <a:pt x="460316" y="64783"/>
                    </a:lnTo>
                    <a:lnTo>
                      <a:pt x="482533" y="148682"/>
                    </a:lnTo>
                    <a:cubicBezTo>
                      <a:pt x="482533" y="156754"/>
                      <a:pt x="489077" y="163298"/>
                      <a:pt x="497149" y="163298"/>
                    </a:cubicBezTo>
                    <a:cubicBezTo>
                      <a:pt x="505222" y="163298"/>
                      <a:pt x="511766" y="156754"/>
                      <a:pt x="511766" y="148682"/>
                    </a:cubicBezTo>
                    <a:lnTo>
                      <a:pt x="533398" y="64783"/>
                    </a:lnTo>
                    <a:lnTo>
                      <a:pt x="533398" y="110825"/>
                    </a:lnTo>
                    <a:lnTo>
                      <a:pt x="508258" y="204663"/>
                    </a:lnTo>
                    <a:lnTo>
                      <a:pt x="533398" y="204663"/>
                    </a:lnTo>
                    <a:lnTo>
                      <a:pt x="533398" y="321595"/>
                    </a:lnTo>
                    <a:lnTo>
                      <a:pt x="562631" y="321595"/>
                    </a:lnTo>
                    <a:lnTo>
                      <a:pt x="562631" y="204663"/>
                    </a:lnTo>
                    <a:lnTo>
                      <a:pt x="591864" y="204663"/>
                    </a:lnTo>
                    <a:lnTo>
                      <a:pt x="591864" y="321595"/>
                    </a:lnTo>
                    <a:lnTo>
                      <a:pt x="621097" y="321595"/>
                    </a:lnTo>
                    <a:lnTo>
                      <a:pt x="621097" y="204663"/>
                    </a:lnTo>
                    <a:lnTo>
                      <a:pt x="646238" y="204663"/>
                    </a:lnTo>
                    <a:lnTo>
                      <a:pt x="621097" y="110825"/>
                    </a:lnTo>
                    <a:lnTo>
                      <a:pt x="621097" y="63906"/>
                    </a:lnTo>
                    <a:lnTo>
                      <a:pt x="643460" y="148682"/>
                    </a:lnTo>
                    <a:cubicBezTo>
                      <a:pt x="645423" y="156512"/>
                      <a:pt x="653362" y="161269"/>
                      <a:pt x="661192" y="159306"/>
                    </a:cubicBezTo>
                    <a:cubicBezTo>
                      <a:pt x="666421" y="157995"/>
                      <a:pt x="670505" y="153912"/>
                      <a:pt x="671816" y="148682"/>
                    </a:cubicBezTo>
                    <a:lnTo>
                      <a:pt x="694180" y="63906"/>
                    </a:lnTo>
                    <a:lnTo>
                      <a:pt x="694180" y="321595"/>
                    </a:lnTo>
                    <a:lnTo>
                      <a:pt x="723413" y="321595"/>
                    </a:lnTo>
                    <a:lnTo>
                      <a:pt x="723413" y="160813"/>
                    </a:lnTo>
                    <a:lnTo>
                      <a:pt x="752646" y="160813"/>
                    </a:lnTo>
                    <a:lnTo>
                      <a:pt x="752646" y="321595"/>
                    </a:lnTo>
                    <a:lnTo>
                      <a:pt x="781879" y="321595"/>
                    </a:lnTo>
                    <a:lnTo>
                      <a:pt x="781879" y="64783"/>
                    </a:lnTo>
                    <a:lnTo>
                      <a:pt x="804096" y="148682"/>
                    </a:lnTo>
                    <a:cubicBezTo>
                      <a:pt x="805860" y="155248"/>
                      <a:pt x="811917" y="159730"/>
                      <a:pt x="818712" y="159498"/>
                    </a:cubicBezTo>
                    <a:cubicBezTo>
                      <a:pt x="819975" y="159641"/>
                      <a:pt x="821250" y="159641"/>
                      <a:pt x="822512" y="159498"/>
                    </a:cubicBezTo>
                    <a:cubicBezTo>
                      <a:pt x="830246" y="157186"/>
                      <a:pt x="834641" y="149041"/>
                      <a:pt x="832329" y="141308"/>
                    </a:cubicBezTo>
                    <a:cubicBezTo>
                      <a:pt x="832321" y="141280"/>
                      <a:pt x="832314" y="141254"/>
                      <a:pt x="832305" y="141227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8E2E9D0-D313-47D4-85F7-F6EAD740FA29}"/>
                </a:ext>
              </a:extLst>
            </p:cNvPr>
            <p:cNvGrpSpPr/>
            <p:nvPr/>
          </p:nvGrpSpPr>
          <p:grpSpPr>
            <a:xfrm>
              <a:off x="1992660" y="3280061"/>
              <a:ext cx="511663" cy="409262"/>
              <a:chOff x="2021997" y="2403073"/>
              <a:chExt cx="511663" cy="409262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9B823356-1D07-4E9D-B6A8-5E0A6A16EF8E}"/>
                  </a:ext>
                </a:extLst>
              </p:cNvPr>
              <p:cNvSpPr/>
              <p:nvPr/>
            </p:nvSpPr>
            <p:spPr>
              <a:xfrm>
                <a:off x="2241141" y="2403073"/>
                <a:ext cx="73082" cy="73082"/>
              </a:xfrm>
              <a:custGeom>
                <a:avLst/>
                <a:gdLst>
                  <a:gd name="connsiteX0" fmla="*/ 36541 w 73082"/>
                  <a:gd name="connsiteY0" fmla="*/ 73082 h 73082"/>
                  <a:gd name="connsiteX1" fmla="*/ 73082 w 73082"/>
                  <a:gd name="connsiteY1" fmla="*/ 36541 h 73082"/>
                  <a:gd name="connsiteX2" fmla="*/ 36541 w 73082"/>
                  <a:gd name="connsiteY2" fmla="*/ 0 h 73082"/>
                  <a:gd name="connsiteX3" fmla="*/ 0 w 73082"/>
                  <a:gd name="connsiteY3" fmla="*/ 36541 h 73082"/>
                  <a:gd name="connsiteX4" fmla="*/ 36541 w 73082"/>
                  <a:gd name="connsiteY4" fmla="*/ 73082 h 7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82" h="73082">
                    <a:moveTo>
                      <a:pt x="36541" y="73082"/>
                    </a:moveTo>
                    <a:cubicBezTo>
                      <a:pt x="56722" y="73082"/>
                      <a:pt x="73082" y="56722"/>
                      <a:pt x="73082" y="36541"/>
                    </a:cubicBezTo>
                    <a:cubicBezTo>
                      <a:pt x="73082" y="16360"/>
                      <a:pt x="56722" y="0"/>
                      <a:pt x="36541" y="0"/>
                    </a:cubicBezTo>
                    <a:cubicBezTo>
                      <a:pt x="16360" y="0"/>
                      <a:pt x="0" y="16360"/>
                      <a:pt x="0" y="36541"/>
                    </a:cubicBezTo>
                    <a:cubicBezTo>
                      <a:pt x="0" y="56722"/>
                      <a:pt x="16360" y="73082"/>
                      <a:pt x="36541" y="7308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2798900-2415-45D9-A4A0-B0488FAAD349}"/>
                  </a:ext>
                </a:extLst>
              </p:cNvPr>
              <p:cNvSpPr/>
              <p:nvPr/>
            </p:nvSpPr>
            <p:spPr>
              <a:xfrm>
                <a:off x="2401922" y="2403073"/>
                <a:ext cx="73082" cy="73082"/>
              </a:xfrm>
              <a:custGeom>
                <a:avLst/>
                <a:gdLst>
                  <a:gd name="connsiteX0" fmla="*/ 36541 w 73082"/>
                  <a:gd name="connsiteY0" fmla="*/ 73082 h 73082"/>
                  <a:gd name="connsiteX1" fmla="*/ 73082 w 73082"/>
                  <a:gd name="connsiteY1" fmla="*/ 36541 h 73082"/>
                  <a:gd name="connsiteX2" fmla="*/ 36541 w 73082"/>
                  <a:gd name="connsiteY2" fmla="*/ 0 h 73082"/>
                  <a:gd name="connsiteX3" fmla="*/ 0 w 73082"/>
                  <a:gd name="connsiteY3" fmla="*/ 36541 h 73082"/>
                  <a:gd name="connsiteX4" fmla="*/ 36541 w 73082"/>
                  <a:gd name="connsiteY4" fmla="*/ 73082 h 7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82" h="73082">
                    <a:moveTo>
                      <a:pt x="36541" y="73082"/>
                    </a:moveTo>
                    <a:cubicBezTo>
                      <a:pt x="56722" y="73082"/>
                      <a:pt x="73082" y="56722"/>
                      <a:pt x="73082" y="36541"/>
                    </a:cubicBezTo>
                    <a:cubicBezTo>
                      <a:pt x="73082" y="16360"/>
                      <a:pt x="56722" y="0"/>
                      <a:pt x="36541" y="0"/>
                    </a:cubicBezTo>
                    <a:cubicBezTo>
                      <a:pt x="16360" y="0"/>
                      <a:pt x="0" y="16360"/>
                      <a:pt x="0" y="36541"/>
                    </a:cubicBezTo>
                    <a:cubicBezTo>
                      <a:pt x="0" y="56722"/>
                      <a:pt x="16360" y="73082"/>
                      <a:pt x="36541" y="7308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8F587645-8682-4186-94E7-4E570D00AA97}"/>
                  </a:ext>
                </a:extLst>
              </p:cNvPr>
              <p:cNvSpPr/>
              <p:nvPr/>
            </p:nvSpPr>
            <p:spPr>
              <a:xfrm>
                <a:off x="2080360" y="2403073"/>
                <a:ext cx="73082" cy="73082"/>
              </a:xfrm>
              <a:custGeom>
                <a:avLst/>
                <a:gdLst>
                  <a:gd name="connsiteX0" fmla="*/ 36541 w 73082"/>
                  <a:gd name="connsiteY0" fmla="*/ 73082 h 73082"/>
                  <a:gd name="connsiteX1" fmla="*/ 73082 w 73082"/>
                  <a:gd name="connsiteY1" fmla="*/ 36541 h 73082"/>
                  <a:gd name="connsiteX2" fmla="*/ 36541 w 73082"/>
                  <a:gd name="connsiteY2" fmla="*/ 0 h 73082"/>
                  <a:gd name="connsiteX3" fmla="*/ 0 w 73082"/>
                  <a:gd name="connsiteY3" fmla="*/ 36541 h 73082"/>
                  <a:gd name="connsiteX4" fmla="*/ 36541 w 73082"/>
                  <a:gd name="connsiteY4" fmla="*/ 73082 h 7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82" h="73082">
                    <a:moveTo>
                      <a:pt x="36541" y="73082"/>
                    </a:moveTo>
                    <a:cubicBezTo>
                      <a:pt x="56722" y="73082"/>
                      <a:pt x="73082" y="56722"/>
                      <a:pt x="73082" y="36541"/>
                    </a:cubicBezTo>
                    <a:cubicBezTo>
                      <a:pt x="73082" y="16360"/>
                      <a:pt x="56722" y="0"/>
                      <a:pt x="36541" y="0"/>
                    </a:cubicBezTo>
                    <a:cubicBezTo>
                      <a:pt x="16360" y="0"/>
                      <a:pt x="0" y="16360"/>
                      <a:pt x="0" y="36541"/>
                    </a:cubicBezTo>
                    <a:cubicBezTo>
                      <a:pt x="0" y="56722"/>
                      <a:pt x="16360" y="73082"/>
                      <a:pt x="36541" y="7308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A529454A-47CD-4547-A71C-213648958662}"/>
                  </a:ext>
                </a:extLst>
              </p:cNvPr>
              <p:cNvSpPr/>
              <p:nvPr/>
            </p:nvSpPr>
            <p:spPr>
              <a:xfrm>
                <a:off x="2021997" y="2490738"/>
                <a:ext cx="511663" cy="321597"/>
              </a:xfrm>
              <a:custGeom>
                <a:avLst/>
                <a:gdLst>
                  <a:gd name="connsiteX0" fmla="*/ 511035 w 511663"/>
                  <a:gd name="connsiteY0" fmla="*/ 141230 h 321597"/>
                  <a:gd name="connsiteX1" fmla="*/ 482825 w 511663"/>
                  <a:gd name="connsiteY1" fmla="*/ 34822 h 321597"/>
                  <a:gd name="connsiteX2" fmla="*/ 478440 w 511663"/>
                  <a:gd name="connsiteY2" fmla="*/ 26637 h 321597"/>
                  <a:gd name="connsiteX3" fmla="*/ 443799 w 511663"/>
                  <a:gd name="connsiteY3" fmla="*/ 4566 h 321597"/>
                  <a:gd name="connsiteX4" fmla="*/ 416467 w 511663"/>
                  <a:gd name="connsiteY4" fmla="*/ 35 h 321597"/>
                  <a:gd name="connsiteX5" fmla="*/ 389280 w 511663"/>
                  <a:gd name="connsiteY5" fmla="*/ 4566 h 321597"/>
                  <a:gd name="connsiteX6" fmla="*/ 354493 w 511663"/>
                  <a:gd name="connsiteY6" fmla="*/ 26783 h 321597"/>
                  <a:gd name="connsiteX7" fmla="*/ 350400 w 511663"/>
                  <a:gd name="connsiteY7" fmla="*/ 34968 h 321597"/>
                  <a:gd name="connsiteX8" fmla="*/ 335784 w 511663"/>
                  <a:gd name="connsiteY8" fmla="*/ 89341 h 321597"/>
                  <a:gd name="connsiteX9" fmla="*/ 321167 w 511663"/>
                  <a:gd name="connsiteY9" fmla="*/ 35407 h 321597"/>
                  <a:gd name="connsiteX10" fmla="*/ 316928 w 511663"/>
                  <a:gd name="connsiteY10" fmla="*/ 27221 h 321597"/>
                  <a:gd name="connsiteX11" fmla="*/ 282141 w 511663"/>
                  <a:gd name="connsiteY11" fmla="*/ 5150 h 321597"/>
                  <a:gd name="connsiteX12" fmla="*/ 255685 w 511663"/>
                  <a:gd name="connsiteY12" fmla="*/ 35 h 321597"/>
                  <a:gd name="connsiteX13" fmla="*/ 228499 w 511663"/>
                  <a:gd name="connsiteY13" fmla="*/ 4566 h 321597"/>
                  <a:gd name="connsiteX14" fmla="*/ 193858 w 511663"/>
                  <a:gd name="connsiteY14" fmla="*/ 26783 h 321597"/>
                  <a:gd name="connsiteX15" fmla="*/ 189619 w 511663"/>
                  <a:gd name="connsiteY15" fmla="*/ 34968 h 321597"/>
                  <a:gd name="connsiteX16" fmla="*/ 175295 w 511663"/>
                  <a:gd name="connsiteY16" fmla="*/ 87734 h 321597"/>
                  <a:gd name="connsiteX17" fmla="*/ 160678 w 511663"/>
                  <a:gd name="connsiteY17" fmla="*/ 34822 h 321597"/>
                  <a:gd name="connsiteX18" fmla="*/ 156293 w 511663"/>
                  <a:gd name="connsiteY18" fmla="*/ 26637 h 321597"/>
                  <a:gd name="connsiteX19" fmla="*/ 121652 w 511663"/>
                  <a:gd name="connsiteY19" fmla="*/ 4566 h 321597"/>
                  <a:gd name="connsiteX20" fmla="*/ 94904 w 511663"/>
                  <a:gd name="connsiteY20" fmla="*/ 35 h 321597"/>
                  <a:gd name="connsiteX21" fmla="*/ 67717 w 511663"/>
                  <a:gd name="connsiteY21" fmla="*/ 4566 h 321597"/>
                  <a:gd name="connsiteX22" fmla="*/ 32930 w 511663"/>
                  <a:gd name="connsiteY22" fmla="*/ 26783 h 321597"/>
                  <a:gd name="connsiteX23" fmla="*/ 28837 w 511663"/>
                  <a:gd name="connsiteY23" fmla="*/ 34968 h 321597"/>
                  <a:gd name="connsiteX24" fmla="*/ 482 w 511663"/>
                  <a:gd name="connsiteY24" fmla="*/ 141815 h 321597"/>
                  <a:gd name="connsiteX25" fmla="*/ 10859 w 511663"/>
                  <a:gd name="connsiteY25" fmla="*/ 159647 h 321597"/>
                  <a:gd name="connsiteX26" fmla="*/ 14659 w 511663"/>
                  <a:gd name="connsiteY26" fmla="*/ 159647 h 321597"/>
                  <a:gd name="connsiteX27" fmla="*/ 29276 w 511663"/>
                  <a:gd name="connsiteY27" fmla="*/ 148830 h 321597"/>
                  <a:gd name="connsiteX28" fmla="*/ 51055 w 511663"/>
                  <a:gd name="connsiteY28" fmla="*/ 64786 h 321597"/>
                  <a:gd name="connsiteX29" fmla="*/ 51055 w 511663"/>
                  <a:gd name="connsiteY29" fmla="*/ 110828 h 321597"/>
                  <a:gd name="connsiteX30" fmla="*/ 25914 w 511663"/>
                  <a:gd name="connsiteY30" fmla="*/ 204665 h 321597"/>
                  <a:gd name="connsiteX31" fmla="*/ 51055 w 511663"/>
                  <a:gd name="connsiteY31" fmla="*/ 204665 h 321597"/>
                  <a:gd name="connsiteX32" fmla="*/ 51055 w 511663"/>
                  <a:gd name="connsiteY32" fmla="*/ 321597 h 321597"/>
                  <a:gd name="connsiteX33" fmla="*/ 80287 w 511663"/>
                  <a:gd name="connsiteY33" fmla="*/ 321597 h 321597"/>
                  <a:gd name="connsiteX34" fmla="*/ 80287 w 511663"/>
                  <a:gd name="connsiteY34" fmla="*/ 204665 h 321597"/>
                  <a:gd name="connsiteX35" fmla="*/ 109520 w 511663"/>
                  <a:gd name="connsiteY35" fmla="*/ 204665 h 321597"/>
                  <a:gd name="connsiteX36" fmla="*/ 109520 w 511663"/>
                  <a:gd name="connsiteY36" fmla="*/ 321597 h 321597"/>
                  <a:gd name="connsiteX37" fmla="*/ 138753 w 511663"/>
                  <a:gd name="connsiteY37" fmla="*/ 321597 h 321597"/>
                  <a:gd name="connsiteX38" fmla="*/ 138753 w 511663"/>
                  <a:gd name="connsiteY38" fmla="*/ 204665 h 321597"/>
                  <a:gd name="connsiteX39" fmla="*/ 163894 w 511663"/>
                  <a:gd name="connsiteY39" fmla="*/ 204665 h 321597"/>
                  <a:gd name="connsiteX40" fmla="*/ 138753 w 511663"/>
                  <a:gd name="connsiteY40" fmla="*/ 110828 h 321597"/>
                  <a:gd name="connsiteX41" fmla="*/ 138753 w 511663"/>
                  <a:gd name="connsiteY41" fmla="*/ 63909 h 321597"/>
                  <a:gd name="connsiteX42" fmla="*/ 161117 w 511663"/>
                  <a:gd name="connsiteY42" fmla="*/ 148684 h 321597"/>
                  <a:gd name="connsiteX43" fmla="*/ 178848 w 511663"/>
                  <a:gd name="connsiteY43" fmla="*/ 159309 h 321597"/>
                  <a:gd name="connsiteX44" fmla="*/ 189473 w 511663"/>
                  <a:gd name="connsiteY44" fmla="*/ 148684 h 321597"/>
                  <a:gd name="connsiteX45" fmla="*/ 211836 w 511663"/>
                  <a:gd name="connsiteY45" fmla="*/ 63909 h 321597"/>
                  <a:gd name="connsiteX46" fmla="*/ 211836 w 511663"/>
                  <a:gd name="connsiteY46" fmla="*/ 321597 h 321597"/>
                  <a:gd name="connsiteX47" fmla="*/ 241069 w 511663"/>
                  <a:gd name="connsiteY47" fmla="*/ 321597 h 321597"/>
                  <a:gd name="connsiteX48" fmla="*/ 241069 w 511663"/>
                  <a:gd name="connsiteY48" fmla="*/ 160816 h 321597"/>
                  <a:gd name="connsiteX49" fmla="*/ 270302 w 511663"/>
                  <a:gd name="connsiteY49" fmla="*/ 160816 h 321597"/>
                  <a:gd name="connsiteX50" fmla="*/ 270302 w 511663"/>
                  <a:gd name="connsiteY50" fmla="*/ 321597 h 321597"/>
                  <a:gd name="connsiteX51" fmla="*/ 299535 w 511663"/>
                  <a:gd name="connsiteY51" fmla="*/ 321597 h 321597"/>
                  <a:gd name="connsiteX52" fmla="*/ 299535 w 511663"/>
                  <a:gd name="connsiteY52" fmla="*/ 64786 h 321597"/>
                  <a:gd name="connsiteX53" fmla="*/ 321752 w 511663"/>
                  <a:gd name="connsiteY53" fmla="*/ 148684 h 321597"/>
                  <a:gd name="connsiteX54" fmla="*/ 336368 w 511663"/>
                  <a:gd name="connsiteY54" fmla="*/ 163301 h 321597"/>
                  <a:gd name="connsiteX55" fmla="*/ 350985 w 511663"/>
                  <a:gd name="connsiteY55" fmla="*/ 148684 h 321597"/>
                  <a:gd name="connsiteX56" fmla="*/ 372617 w 511663"/>
                  <a:gd name="connsiteY56" fmla="*/ 64786 h 321597"/>
                  <a:gd name="connsiteX57" fmla="*/ 372617 w 511663"/>
                  <a:gd name="connsiteY57" fmla="*/ 110828 h 321597"/>
                  <a:gd name="connsiteX58" fmla="*/ 347477 w 511663"/>
                  <a:gd name="connsiteY58" fmla="*/ 204665 h 321597"/>
                  <a:gd name="connsiteX59" fmla="*/ 372617 w 511663"/>
                  <a:gd name="connsiteY59" fmla="*/ 204665 h 321597"/>
                  <a:gd name="connsiteX60" fmla="*/ 372617 w 511663"/>
                  <a:gd name="connsiteY60" fmla="*/ 321597 h 321597"/>
                  <a:gd name="connsiteX61" fmla="*/ 401850 w 511663"/>
                  <a:gd name="connsiteY61" fmla="*/ 321597 h 321597"/>
                  <a:gd name="connsiteX62" fmla="*/ 401850 w 511663"/>
                  <a:gd name="connsiteY62" fmla="*/ 204665 h 321597"/>
                  <a:gd name="connsiteX63" fmla="*/ 431083 w 511663"/>
                  <a:gd name="connsiteY63" fmla="*/ 204665 h 321597"/>
                  <a:gd name="connsiteX64" fmla="*/ 431083 w 511663"/>
                  <a:gd name="connsiteY64" fmla="*/ 321597 h 321597"/>
                  <a:gd name="connsiteX65" fmla="*/ 460316 w 511663"/>
                  <a:gd name="connsiteY65" fmla="*/ 321597 h 321597"/>
                  <a:gd name="connsiteX66" fmla="*/ 460316 w 511663"/>
                  <a:gd name="connsiteY66" fmla="*/ 204665 h 321597"/>
                  <a:gd name="connsiteX67" fmla="*/ 485456 w 511663"/>
                  <a:gd name="connsiteY67" fmla="*/ 204665 h 321597"/>
                  <a:gd name="connsiteX68" fmla="*/ 460316 w 511663"/>
                  <a:gd name="connsiteY68" fmla="*/ 110828 h 321597"/>
                  <a:gd name="connsiteX69" fmla="*/ 460316 w 511663"/>
                  <a:gd name="connsiteY69" fmla="*/ 63909 h 321597"/>
                  <a:gd name="connsiteX70" fmla="*/ 482679 w 511663"/>
                  <a:gd name="connsiteY70" fmla="*/ 148684 h 321597"/>
                  <a:gd name="connsiteX71" fmla="*/ 497296 w 511663"/>
                  <a:gd name="connsiteY71" fmla="*/ 159500 h 321597"/>
                  <a:gd name="connsiteX72" fmla="*/ 501096 w 511663"/>
                  <a:gd name="connsiteY72" fmla="*/ 159500 h 321597"/>
                  <a:gd name="connsiteX73" fmla="*/ 511086 w 511663"/>
                  <a:gd name="connsiteY73" fmla="*/ 141404 h 321597"/>
                  <a:gd name="connsiteX74" fmla="*/ 511035 w 511663"/>
                  <a:gd name="connsiteY74" fmla="*/ 141230 h 321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511663" h="321597">
                    <a:moveTo>
                      <a:pt x="511035" y="141230"/>
                    </a:moveTo>
                    <a:lnTo>
                      <a:pt x="482825" y="34822"/>
                    </a:lnTo>
                    <a:cubicBezTo>
                      <a:pt x="481960" y="31814"/>
                      <a:pt x="480466" y="29024"/>
                      <a:pt x="478440" y="26637"/>
                    </a:cubicBezTo>
                    <a:cubicBezTo>
                      <a:pt x="468824" y="16616"/>
                      <a:pt x="456945" y="9046"/>
                      <a:pt x="443799" y="4566"/>
                    </a:cubicBezTo>
                    <a:cubicBezTo>
                      <a:pt x="435072" y="1283"/>
                      <a:pt x="425786" y="-256"/>
                      <a:pt x="416467" y="35"/>
                    </a:cubicBezTo>
                    <a:cubicBezTo>
                      <a:pt x="407214" y="17"/>
                      <a:pt x="398025" y="1549"/>
                      <a:pt x="389280" y="4566"/>
                    </a:cubicBezTo>
                    <a:cubicBezTo>
                      <a:pt x="376032" y="8992"/>
                      <a:pt x="364081" y="16624"/>
                      <a:pt x="354493" y="26783"/>
                    </a:cubicBezTo>
                    <a:cubicBezTo>
                      <a:pt x="352671" y="29257"/>
                      <a:pt x="351287" y="32026"/>
                      <a:pt x="350400" y="34968"/>
                    </a:cubicBezTo>
                    <a:lnTo>
                      <a:pt x="335784" y="89341"/>
                    </a:lnTo>
                    <a:lnTo>
                      <a:pt x="321167" y="35407"/>
                    </a:lnTo>
                    <a:cubicBezTo>
                      <a:pt x="320385" y="32396"/>
                      <a:pt x="318937" y="29598"/>
                      <a:pt x="316928" y="27221"/>
                    </a:cubicBezTo>
                    <a:cubicBezTo>
                      <a:pt x="307249" y="17206"/>
                      <a:pt x="295325" y="9641"/>
                      <a:pt x="282141" y="5150"/>
                    </a:cubicBezTo>
                    <a:cubicBezTo>
                      <a:pt x="273735" y="1755"/>
                      <a:pt x="264752" y="18"/>
                      <a:pt x="255685" y="35"/>
                    </a:cubicBezTo>
                    <a:cubicBezTo>
                      <a:pt x="246436" y="42"/>
                      <a:pt x="237251" y="1572"/>
                      <a:pt x="228499" y="4566"/>
                    </a:cubicBezTo>
                    <a:cubicBezTo>
                      <a:pt x="215275" y="8958"/>
                      <a:pt x="203366" y="16597"/>
                      <a:pt x="193858" y="26783"/>
                    </a:cubicBezTo>
                    <a:cubicBezTo>
                      <a:pt x="191934" y="29215"/>
                      <a:pt x="190496" y="31994"/>
                      <a:pt x="189619" y="34968"/>
                    </a:cubicBezTo>
                    <a:lnTo>
                      <a:pt x="175295" y="87734"/>
                    </a:lnTo>
                    <a:lnTo>
                      <a:pt x="160678" y="34822"/>
                    </a:lnTo>
                    <a:cubicBezTo>
                      <a:pt x="159813" y="31814"/>
                      <a:pt x="158319" y="29024"/>
                      <a:pt x="156293" y="26637"/>
                    </a:cubicBezTo>
                    <a:cubicBezTo>
                      <a:pt x="146677" y="16616"/>
                      <a:pt x="134798" y="9046"/>
                      <a:pt x="121652" y="4566"/>
                    </a:cubicBezTo>
                    <a:cubicBezTo>
                      <a:pt x="113109" y="1357"/>
                      <a:pt x="104028" y="-180"/>
                      <a:pt x="94904" y="35"/>
                    </a:cubicBezTo>
                    <a:cubicBezTo>
                      <a:pt x="85652" y="17"/>
                      <a:pt x="76462" y="1549"/>
                      <a:pt x="67717" y="4566"/>
                    </a:cubicBezTo>
                    <a:cubicBezTo>
                      <a:pt x="54469" y="8992"/>
                      <a:pt x="42519" y="16624"/>
                      <a:pt x="32930" y="26783"/>
                    </a:cubicBezTo>
                    <a:cubicBezTo>
                      <a:pt x="31109" y="29257"/>
                      <a:pt x="29725" y="32026"/>
                      <a:pt x="28837" y="34968"/>
                    </a:cubicBezTo>
                    <a:lnTo>
                      <a:pt x="482" y="141815"/>
                    </a:lnTo>
                    <a:cubicBezTo>
                      <a:pt x="-1560" y="149602"/>
                      <a:pt x="3079" y="157575"/>
                      <a:pt x="10859" y="159647"/>
                    </a:cubicBezTo>
                    <a:cubicBezTo>
                      <a:pt x="12122" y="159790"/>
                      <a:pt x="13397" y="159790"/>
                      <a:pt x="14659" y="159647"/>
                    </a:cubicBezTo>
                    <a:cubicBezTo>
                      <a:pt x="21455" y="159879"/>
                      <a:pt x="27512" y="155396"/>
                      <a:pt x="29276" y="148830"/>
                    </a:cubicBezTo>
                    <a:lnTo>
                      <a:pt x="51055" y="64786"/>
                    </a:lnTo>
                    <a:lnTo>
                      <a:pt x="51055" y="110828"/>
                    </a:lnTo>
                    <a:lnTo>
                      <a:pt x="25914" y="204665"/>
                    </a:lnTo>
                    <a:lnTo>
                      <a:pt x="51055" y="204665"/>
                    </a:lnTo>
                    <a:lnTo>
                      <a:pt x="51055" y="321597"/>
                    </a:lnTo>
                    <a:lnTo>
                      <a:pt x="80287" y="321597"/>
                    </a:lnTo>
                    <a:lnTo>
                      <a:pt x="80287" y="204665"/>
                    </a:lnTo>
                    <a:lnTo>
                      <a:pt x="109520" y="204665"/>
                    </a:lnTo>
                    <a:lnTo>
                      <a:pt x="109520" y="321597"/>
                    </a:lnTo>
                    <a:lnTo>
                      <a:pt x="138753" y="321597"/>
                    </a:lnTo>
                    <a:lnTo>
                      <a:pt x="138753" y="204665"/>
                    </a:lnTo>
                    <a:lnTo>
                      <a:pt x="163894" y="204665"/>
                    </a:lnTo>
                    <a:lnTo>
                      <a:pt x="138753" y="110828"/>
                    </a:lnTo>
                    <a:lnTo>
                      <a:pt x="138753" y="63909"/>
                    </a:lnTo>
                    <a:lnTo>
                      <a:pt x="161117" y="148684"/>
                    </a:lnTo>
                    <a:cubicBezTo>
                      <a:pt x="163080" y="156514"/>
                      <a:pt x="171018" y="161272"/>
                      <a:pt x="178848" y="159309"/>
                    </a:cubicBezTo>
                    <a:cubicBezTo>
                      <a:pt x="184078" y="157998"/>
                      <a:pt x="188161" y="153914"/>
                      <a:pt x="189473" y="148684"/>
                    </a:cubicBezTo>
                    <a:lnTo>
                      <a:pt x="211836" y="63909"/>
                    </a:lnTo>
                    <a:lnTo>
                      <a:pt x="211836" y="321597"/>
                    </a:lnTo>
                    <a:lnTo>
                      <a:pt x="241069" y="321597"/>
                    </a:lnTo>
                    <a:lnTo>
                      <a:pt x="241069" y="160816"/>
                    </a:lnTo>
                    <a:lnTo>
                      <a:pt x="270302" y="160816"/>
                    </a:lnTo>
                    <a:lnTo>
                      <a:pt x="270302" y="321597"/>
                    </a:lnTo>
                    <a:lnTo>
                      <a:pt x="299535" y="321597"/>
                    </a:lnTo>
                    <a:lnTo>
                      <a:pt x="299535" y="64786"/>
                    </a:lnTo>
                    <a:lnTo>
                      <a:pt x="321752" y="148684"/>
                    </a:lnTo>
                    <a:cubicBezTo>
                      <a:pt x="321752" y="156757"/>
                      <a:pt x="328296" y="163301"/>
                      <a:pt x="336368" y="163301"/>
                    </a:cubicBezTo>
                    <a:cubicBezTo>
                      <a:pt x="344441" y="163301"/>
                      <a:pt x="350985" y="156757"/>
                      <a:pt x="350985" y="148684"/>
                    </a:cubicBezTo>
                    <a:lnTo>
                      <a:pt x="372617" y="64786"/>
                    </a:lnTo>
                    <a:lnTo>
                      <a:pt x="372617" y="110828"/>
                    </a:lnTo>
                    <a:lnTo>
                      <a:pt x="347477" y="204665"/>
                    </a:lnTo>
                    <a:lnTo>
                      <a:pt x="372617" y="204665"/>
                    </a:lnTo>
                    <a:lnTo>
                      <a:pt x="372617" y="321597"/>
                    </a:lnTo>
                    <a:lnTo>
                      <a:pt x="401850" y="321597"/>
                    </a:lnTo>
                    <a:lnTo>
                      <a:pt x="401850" y="204665"/>
                    </a:lnTo>
                    <a:lnTo>
                      <a:pt x="431083" y="204665"/>
                    </a:lnTo>
                    <a:lnTo>
                      <a:pt x="431083" y="321597"/>
                    </a:lnTo>
                    <a:lnTo>
                      <a:pt x="460316" y="321597"/>
                    </a:lnTo>
                    <a:lnTo>
                      <a:pt x="460316" y="204665"/>
                    </a:lnTo>
                    <a:lnTo>
                      <a:pt x="485456" y="204665"/>
                    </a:lnTo>
                    <a:lnTo>
                      <a:pt x="460316" y="110828"/>
                    </a:lnTo>
                    <a:lnTo>
                      <a:pt x="460316" y="63909"/>
                    </a:lnTo>
                    <a:lnTo>
                      <a:pt x="482679" y="148684"/>
                    </a:lnTo>
                    <a:cubicBezTo>
                      <a:pt x="484443" y="155250"/>
                      <a:pt x="490500" y="159733"/>
                      <a:pt x="497296" y="159500"/>
                    </a:cubicBezTo>
                    <a:lnTo>
                      <a:pt x="501096" y="159500"/>
                    </a:lnTo>
                    <a:cubicBezTo>
                      <a:pt x="508851" y="157263"/>
                      <a:pt x="513326" y="149161"/>
                      <a:pt x="511086" y="141404"/>
                    </a:cubicBezTo>
                    <a:cubicBezTo>
                      <a:pt x="511070" y="141347"/>
                      <a:pt x="511053" y="141288"/>
                      <a:pt x="511035" y="14123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45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47" name="Arrow: Up 46">
            <a:extLst>
              <a:ext uri="{FF2B5EF4-FFF2-40B4-BE49-F238E27FC236}">
                <a16:creationId xmlns:a16="http://schemas.microsoft.com/office/drawing/2014/main" id="{649885E9-A2B8-4BFC-B3A6-317B7AB88A41}"/>
              </a:ext>
            </a:extLst>
          </p:cNvPr>
          <p:cNvSpPr/>
          <p:nvPr/>
        </p:nvSpPr>
        <p:spPr>
          <a:xfrm>
            <a:off x="5052121" y="4780460"/>
            <a:ext cx="603929" cy="598051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Arrow: Up 47">
            <a:extLst>
              <a:ext uri="{FF2B5EF4-FFF2-40B4-BE49-F238E27FC236}">
                <a16:creationId xmlns:a16="http://schemas.microsoft.com/office/drawing/2014/main" id="{4824910E-9B09-4A11-841B-E0813EED7BF2}"/>
              </a:ext>
            </a:extLst>
          </p:cNvPr>
          <p:cNvSpPr/>
          <p:nvPr/>
        </p:nvSpPr>
        <p:spPr>
          <a:xfrm>
            <a:off x="5043256" y="3032656"/>
            <a:ext cx="603929" cy="598051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846992"/>
      </p:ext>
    </p:extLst>
  </p:cSld>
  <p:clrMapOvr>
    <a:masterClrMapping/>
  </p:clrMapOvr>
</p:sld>
</file>

<file path=ppt/theme/theme1.xml><?xml version="1.0" encoding="utf-8"?>
<a:theme xmlns:a="http://schemas.openxmlformats.org/drawingml/2006/main" name="ist-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ist-theme.thmx</Template>
  <TotalTime>9408</TotalTime>
  <Words>1381</Words>
  <Application>Microsoft Macintosh PowerPoint</Application>
  <PresentationFormat>On-screen Show (4:3)</PresentationFormat>
  <Paragraphs>208</Paragraphs>
  <Slides>22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ArumSans Bold</vt:lpstr>
      <vt:lpstr>ArumSans Regular</vt:lpstr>
      <vt:lpstr>Calibri</vt:lpstr>
      <vt:lpstr>Courier New</vt:lpstr>
      <vt:lpstr>Impact</vt:lpstr>
      <vt:lpstr>Wingdings</vt:lpstr>
      <vt:lpstr>ist-theme</vt:lpstr>
      <vt:lpstr>Data Warehouse: Tools to access data</vt:lpstr>
      <vt:lpstr>DW: Tools Agenda</vt:lpstr>
      <vt:lpstr>Getting Data Out of the Warehouse</vt:lpstr>
      <vt:lpstr>IS&amp;T Enterprise Reporting Solutions</vt:lpstr>
      <vt:lpstr>Cognos</vt:lpstr>
      <vt:lpstr>Cognos</vt:lpstr>
      <vt:lpstr>Cognos</vt:lpstr>
      <vt:lpstr>Cognos Resources/Community</vt:lpstr>
      <vt:lpstr>Tableau</vt:lpstr>
      <vt:lpstr>Tableau – Share and Consume</vt:lpstr>
      <vt:lpstr>Tableau – Share and Consume</vt:lpstr>
      <vt:lpstr>Tableau – Share and Consume</vt:lpstr>
      <vt:lpstr>Tableau – Share and Consume</vt:lpstr>
      <vt:lpstr>Tableau – Explore, Analyze, and Build</vt:lpstr>
      <vt:lpstr>Tableau – Combine, Shape, and Clean Data</vt:lpstr>
      <vt:lpstr>Tableau – Combine, Shape, and Clean Data</vt:lpstr>
      <vt:lpstr>Tableau Resources/Community</vt:lpstr>
      <vt:lpstr>Other Applications</vt:lpstr>
      <vt:lpstr>What’s up with BrioQuery (Brio)?</vt:lpstr>
      <vt:lpstr>What’s up with BrioQuery (Brio)?</vt:lpstr>
      <vt:lpstr>How do I get help? </vt:lpstr>
      <vt:lpstr>Questions?</vt:lpstr>
    </vt:vector>
  </TitlesOfParts>
  <Company>MIT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Warehouse 2.0</dc:title>
  <dc:creator>Garry Zacheiss</dc:creator>
  <cp:lastModifiedBy>Faith Hill</cp:lastModifiedBy>
  <cp:revision>109</cp:revision>
  <dcterms:created xsi:type="dcterms:W3CDTF">2017-02-09T15:56:56Z</dcterms:created>
  <dcterms:modified xsi:type="dcterms:W3CDTF">2023-06-22T15:24:10Z</dcterms:modified>
</cp:coreProperties>
</file>