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7"/>
  </p:notesMasterIdLst>
  <p:sldIdLst>
    <p:sldId id="256" r:id="rId2"/>
    <p:sldId id="273" r:id="rId3"/>
    <p:sldId id="325" r:id="rId4"/>
    <p:sldId id="357" r:id="rId5"/>
    <p:sldId id="358" r:id="rId6"/>
    <p:sldId id="359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41" r:id="rId15"/>
    <p:sldId id="367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66" r:id="rId27"/>
    <p:sldId id="296" r:id="rId28"/>
    <p:sldId id="297" r:id="rId29"/>
    <p:sldId id="338" r:id="rId30"/>
    <p:sldId id="339" r:id="rId31"/>
    <p:sldId id="298" r:id="rId32"/>
    <p:sldId id="299" r:id="rId33"/>
    <p:sldId id="336" r:id="rId34"/>
    <p:sldId id="340" r:id="rId35"/>
    <p:sldId id="272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174"/>
    <p:restoredTop sz="94670"/>
  </p:normalViewPr>
  <p:slideViewPr>
    <p:cSldViewPr snapToGrid="0" snapToObjects="1">
      <p:cViewPr varScale="1">
        <p:scale>
          <a:sx n="109" d="100"/>
          <a:sy n="109" d="100"/>
        </p:scale>
        <p:origin x="88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FEBA3E-529E-1D42-9FAC-2D601BD5D284}" type="datetimeFigureOut">
              <a:rPr lang="en-US" smtClean="0"/>
              <a:t>6/22/23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999F94-AA55-8A48-B7F9-8D2223A9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307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8823EC-B2B1-BA49-B8B4-EE4C810DEDB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627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8823EC-B2B1-BA49-B8B4-EE4C810DEDB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566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8823EC-B2B1-BA49-B8B4-EE4C810DEDB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462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500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679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1800">
                <a:latin typeface="Calibri"/>
                <a:cs typeface="Calibri"/>
              </a:defRPr>
            </a:lvl1pPr>
            <a:lvl2pPr>
              <a:defRPr sz="1800">
                <a:latin typeface="Calibri"/>
                <a:cs typeface="Calibri"/>
              </a:defRPr>
            </a:lvl2pPr>
            <a:lvl3pPr>
              <a:defRPr sz="1800">
                <a:latin typeface="Calibri"/>
                <a:cs typeface="Calibri"/>
              </a:defRPr>
            </a:lvl3pPr>
            <a:lvl4pPr>
              <a:defRPr sz="1800">
                <a:latin typeface="Calibri"/>
                <a:cs typeface="Calibri"/>
              </a:defRPr>
            </a:lvl4pPr>
            <a:lvl5pPr>
              <a:defRPr sz="1800"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701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Calibri"/>
                <a:cs typeface="Calibr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1600" b="0" i="0">
                <a:latin typeface="Calibri"/>
                <a:cs typeface="Calibri"/>
              </a:defRPr>
            </a:lvl1pPr>
            <a:lvl2pPr>
              <a:defRPr sz="1600" b="0" i="0">
                <a:latin typeface="Calibri"/>
                <a:cs typeface="Calibri"/>
              </a:defRPr>
            </a:lvl2pPr>
            <a:lvl3pPr>
              <a:defRPr sz="1600" b="0" i="0">
                <a:latin typeface="Calibri"/>
                <a:cs typeface="Calibri"/>
              </a:defRPr>
            </a:lvl3pPr>
            <a:lvl4pPr>
              <a:defRPr sz="1600" b="0" i="0">
                <a:latin typeface="Calibri"/>
                <a:cs typeface="Calibri"/>
              </a:defRPr>
            </a:lvl4pPr>
            <a:lvl5pPr>
              <a:defRPr sz="1600" b="0" i="0">
                <a:latin typeface="Calibri"/>
                <a:cs typeface="Calibri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Calibri"/>
                <a:cs typeface="Calibr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1600" b="0" i="0">
                <a:latin typeface="Calibri"/>
                <a:cs typeface="Calibri"/>
              </a:defRPr>
            </a:lvl1pPr>
            <a:lvl2pPr>
              <a:defRPr sz="1600" b="0" i="0">
                <a:latin typeface="Calibri"/>
                <a:cs typeface="Calibri"/>
              </a:defRPr>
            </a:lvl2pPr>
            <a:lvl3pPr>
              <a:defRPr sz="1600" b="0" i="0">
                <a:latin typeface="Calibri"/>
                <a:cs typeface="Calibri"/>
              </a:defRPr>
            </a:lvl3pPr>
            <a:lvl4pPr>
              <a:defRPr sz="1600" b="0" i="0">
                <a:latin typeface="Calibri"/>
                <a:cs typeface="Calibri"/>
              </a:defRPr>
            </a:lvl4pPr>
            <a:lvl5pPr>
              <a:defRPr sz="1600" b="0" i="0">
                <a:latin typeface="Calibri"/>
                <a:cs typeface="Calibri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68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230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23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19759"/>
            <a:ext cx="3008313" cy="1004848"/>
          </a:xfrm>
        </p:spPr>
        <p:txBody>
          <a:bodyPr anchor="b"/>
          <a:lstStyle>
            <a:lvl1pPr algn="l">
              <a:defRPr sz="2000" b="0" i="0"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19760"/>
            <a:ext cx="5111750" cy="4606404"/>
          </a:xfrm>
        </p:spPr>
        <p:txBody>
          <a:bodyPr>
            <a:normAutofit/>
          </a:bodyPr>
          <a:lstStyle>
            <a:lvl1pPr>
              <a:defRPr sz="2000" b="0" i="0">
                <a:latin typeface="Calibri"/>
                <a:cs typeface="Calibri"/>
              </a:defRPr>
            </a:lvl1pPr>
            <a:lvl2pPr>
              <a:defRPr sz="2000" b="0" i="0">
                <a:latin typeface="Calibri"/>
                <a:cs typeface="Calibri"/>
              </a:defRPr>
            </a:lvl2pPr>
            <a:lvl3pPr>
              <a:defRPr sz="2000" b="0" i="0">
                <a:latin typeface="Calibri"/>
                <a:cs typeface="Calibri"/>
              </a:defRPr>
            </a:lvl3pPr>
            <a:lvl4pPr>
              <a:defRPr sz="2000" b="0" i="0">
                <a:latin typeface="Calibri"/>
                <a:cs typeface="Calibri"/>
              </a:defRPr>
            </a:lvl4pPr>
            <a:lvl5pPr>
              <a:defRPr sz="2000" b="0" i="0">
                <a:latin typeface="Calibri"/>
                <a:cs typeface="Calibri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88448"/>
            <a:ext cx="3008313" cy="3537715"/>
          </a:xfrm>
        </p:spPr>
        <p:txBody>
          <a:bodyPr/>
          <a:lstStyle>
            <a:lvl1pPr marL="0" indent="0">
              <a:buNone/>
              <a:defRPr sz="1400" b="0" i="0">
                <a:latin typeface="Calibri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4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/>
                <a:cs typeface="Calibri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191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66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05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C80000"/>
                </a:solidFill>
                <a:effectLst/>
                <a:uLnTx/>
                <a:uFillTx/>
                <a:latin typeface="ArumSans Bold"/>
                <a:ea typeface="+mj-ea"/>
                <a:cs typeface="ArumSans Bold"/>
              </a:rPr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umSans Regular"/>
                <a:ea typeface="+mn-ea"/>
                <a:cs typeface="ArumSans Regular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umSans Regular"/>
                <a:ea typeface="+mn-ea"/>
                <a:cs typeface="ArumSans Regular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umSans Regular"/>
                <a:ea typeface="+mn-ea"/>
                <a:cs typeface="ArumSans Regular"/>
              </a:rPr>
              <a:t>Third level</a:t>
            </a:r>
          </a:p>
          <a:p>
            <a:pPr marL="342900" marR="0" lvl="3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umSans Regular"/>
                <a:ea typeface="+mn-ea"/>
                <a:cs typeface="ArumSans Regular"/>
              </a:rPr>
              <a:t>Fourth level</a:t>
            </a:r>
          </a:p>
          <a:p>
            <a:pPr marL="342900" marR="0" lvl="4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umSans Regular"/>
                <a:ea typeface="+mn-ea"/>
                <a:cs typeface="ArumSans Regular"/>
              </a:rPr>
              <a:t>Fifth level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umSans Regular"/>
              <a:ea typeface="+mn-ea"/>
              <a:cs typeface="ArumSans Regular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37146" y="6356350"/>
            <a:ext cx="7496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diamond cube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0401" y="0"/>
            <a:ext cx="1867198" cy="195048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H="1">
            <a:off x="1280123" y="975240"/>
            <a:ext cx="7200958" cy="0"/>
          </a:xfrm>
          <a:prstGeom prst="line">
            <a:avLst/>
          </a:prstGeom>
          <a:ln w="9525" cmpd="sng">
            <a:solidFill>
              <a:srgbClr val="BFBFB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1068465" y="871195"/>
            <a:ext cx="211658" cy="211658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14"/>
            <a:ext cx="872309" cy="87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657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marL="0" marR="0" indent="0" algn="ctr" defTabSz="4572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4400" kern="1200">
          <a:solidFill>
            <a:srgbClr val="9E3C45"/>
          </a:solidFill>
          <a:latin typeface="Calibri"/>
          <a:ea typeface="+mj-ea"/>
          <a:cs typeface="Calibri"/>
        </a:defRPr>
      </a:lvl1pPr>
    </p:titleStyle>
    <p:bodyStyle>
      <a:lvl1pPr marL="0" marR="0" indent="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charset="2"/>
        <a:buChar char="§"/>
        <a:tabLst/>
        <a:defRPr sz="3200" kern="1200">
          <a:solidFill>
            <a:schemeClr val="tx1"/>
          </a:solidFill>
          <a:latin typeface="Calibri"/>
          <a:ea typeface="+mn-ea"/>
          <a:cs typeface="Calibri"/>
        </a:defRPr>
      </a:lvl1pPr>
      <a:lvl2pPr marL="457200" marR="0" indent="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charset="2"/>
        <a:buChar char="§"/>
        <a:tabLst/>
        <a:defRPr sz="2800" kern="1200">
          <a:solidFill>
            <a:schemeClr val="tx1"/>
          </a:solidFill>
          <a:latin typeface="Calibri"/>
          <a:ea typeface="+mn-ea"/>
          <a:cs typeface="Calibri"/>
        </a:defRPr>
      </a:lvl2pPr>
      <a:lvl3pPr marL="12001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charset="2"/>
        <a:buChar char="§"/>
        <a:tabLst/>
        <a:defRPr sz="2400" kern="1200">
          <a:solidFill>
            <a:schemeClr val="tx1"/>
          </a:solidFill>
          <a:latin typeface="Calibri"/>
          <a:ea typeface="+mn-ea"/>
          <a:cs typeface="Calibri"/>
        </a:defRPr>
      </a:lvl3pPr>
      <a:lvl4pPr marL="16573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charset="2"/>
        <a:buChar char="§"/>
        <a:tabLst/>
        <a:defRPr sz="2000" kern="1200">
          <a:solidFill>
            <a:schemeClr val="tx1"/>
          </a:solidFill>
          <a:latin typeface="Calibri"/>
          <a:ea typeface="+mn-ea"/>
          <a:cs typeface="Calibri"/>
        </a:defRPr>
      </a:lvl4pPr>
      <a:lvl5pPr marL="21145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charset="2"/>
        <a:buChar char="§"/>
        <a:tabLst/>
        <a:defRPr sz="2000" kern="12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Data Warehouse</a:t>
            </a:r>
            <a:br>
              <a:rPr lang="en-US" dirty="0"/>
            </a:br>
            <a:r>
              <a:rPr lang="en-US" dirty="0"/>
              <a:t>Real Life Examples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IT Partners </a:t>
            </a:r>
            <a:r>
              <a:rPr lang="mr-IN" dirty="0"/>
              <a:t>–</a:t>
            </a:r>
            <a:r>
              <a:rPr lang="en-US" dirty="0"/>
              <a:t> 06/20/2023</a:t>
            </a:r>
          </a:p>
        </p:txBody>
      </p:sp>
    </p:spTree>
    <p:extLst>
      <p:ext uri="{BB962C8B-B14F-4D97-AF65-F5344CB8AC3E}">
        <p14:creationId xmlns:p14="http://schemas.microsoft.com/office/powerpoint/2010/main" val="2412027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456AE-4F6C-994B-AED4-49BD56CAB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Hunting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BD18D-6156-354E-9FF2-8ACDFB538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561553"/>
            <a:ext cx="7886700" cy="3263504"/>
          </a:xfrm>
        </p:spPr>
        <p:txBody>
          <a:bodyPr>
            <a:normAutofit/>
          </a:bodyPr>
          <a:lstStyle/>
          <a:p>
            <a:pPr marL="342900" indent="-342900"/>
            <a:r>
              <a:rPr lang="en-US" sz="2400" dirty="0"/>
              <a:t>How can I track the salary and benefit costs for the sponsored staff and grad students in Professor Dumbledore’s research group?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57C51D-C930-4148-B6E6-A6540D57C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54335">
            <a:off x="6652864" y="1131094"/>
            <a:ext cx="1123950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967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456AE-4F6C-994B-AED4-49BD56CAB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Hunting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BD18D-6156-354E-9FF2-8ACDFB538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561553"/>
            <a:ext cx="7886700" cy="3263504"/>
          </a:xfrm>
        </p:spPr>
        <p:txBody>
          <a:bodyPr>
            <a:normAutofit/>
          </a:bodyPr>
          <a:lstStyle/>
          <a:p>
            <a:pPr marL="342900" indent="-342900"/>
            <a:r>
              <a:rPr lang="en-US" sz="2400" dirty="0"/>
              <a:t>In SAP Financials, find Professor Dumbledore’s accounts</a:t>
            </a:r>
          </a:p>
          <a:p>
            <a:pPr marL="342900" indent="-342900"/>
            <a:r>
              <a:rPr lang="en-US" sz="2400" dirty="0"/>
              <a:t>In SAP HR, find the postdocs and research staff appointed on those accounts</a:t>
            </a:r>
          </a:p>
          <a:p>
            <a:pPr marL="342900" indent="-342900"/>
            <a:r>
              <a:rPr lang="en-US" sz="2400" dirty="0"/>
              <a:t>On the </a:t>
            </a:r>
            <a:r>
              <a:rPr lang="en-US" sz="2400" dirty="0" err="1"/>
              <a:t>eDACCA</a:t>
            </a:r>
            <a:r>
              <a:rPr lang="en-US" sz="2400" dirty="0"/>
              <a:t>, find the salary and benefit transactions for those staff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1C779D-E2FD-FA4A-907F-D2A3EC225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797749">
            <a:off x="6822915" y="1090083"/>
            <a:ext cx="1069975" cy="106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932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456AE-4F6C-994B-AED4-49BD56CAB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Hunting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BD18D-6156-354E-9FF2-8ACDFB538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561553"/>
            <a:ext cx="7886700" cy="3263504"/>
          </a:xfrm>
        </p:spPr>
        <p:txBody>
          <a:bodyPr>
            <a:normAutofit/>
          </a:bodyPr>
          <a:lstStyle/>
          <a:p>
            <a:pPr marL="342900" indent="-342900"/>
            <a:r>
              <a:rPr lang="en-US" sz="2400" dirty="0"/>
              <a:t>In MITSIS, find the grad students for whom Professor Dumbledore is the advisor</a:t>
            </a:r>
          </a:p>
          <a:p>
            <a:pPr marL="342900" indent="-342900"/>
            <a:r>
              <a:rPr lang="en-US" sz="2400" dirty="0"/>
              <a:t>In Graduate Appointment Portal, find the appointments for those grad students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1C779D-E2FD-FA4A-907F-D2A3EC225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797749">
            <a:off x="6822915" y="1090083"/>
            <a:ext cx="1069975" cy="106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548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456AE-4F6C-994B-AED4-49BD56CAB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Warehouse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BD18D-6156-354E-9FF2-8ACDFB538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561553"/>
            <a:ext cx="7886700" cy="3263504"/>
          </a:xfrm>
        </p:spPr>
        <p:txBody>
          <a:bodyPr>
            <a:normAutofit/>
          </a:bodyPr>
          <a:lstStyle/>
          <a:p>
            <a:pPr marL="342900" indent="-342900"/>
            <a:r>
              <a:rPr lang="en-US" sz="2400" dirty="0"/>
              <a:t>What if all of the data were available in one place?</a:t>
            </a:r>
          </a:p>
          <a:p>
            <a:pPr marL="342900" indent="-342900"/>
            <a:endParaRPr lang="en-US" sz="2400" dirty="0"/>
          </a:p>
          <a:p>
            <a:pPr marL="342900" indent="-342900"/>
            <a:r>
              <a:rPr lang="en-US" sz="2400" dirty="0"/>
              <a:t>What if it were organized so that I could easily connect the data, using Account Number and MIT ID?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6056F0-0CA0-5146-BF84-85CC17B83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4901" y="1242607"/>
            <a:ext cx="1537536" cy="882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6349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456AE-4F6C-994B-AED4-49BD56CAB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Warehouse &gt;&gt; Quickbase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BD18D-6156-354E-9FF2-8ACDFB538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561553"/>
            <a:ext cx="7886700" cy="3263504"/>
          </a:xfrm>
        </p:spPr>
        <p:txBody>
          <a:bodyPr>
            <a:normAutofit/>
          </a:bodyPr>
          <a:lstStyle/>
          <a:p>
            <a:pPr marL="342900" indent="-342900"/>
            <a:r>
              <a:rPr lang="en-US" sz="2400" dirty="0"/>
              <a:t>Nightly feed from Data Warehouse to Quickbase</a:t>
            </a:r>
          </a:p>
          <a:p>
            <a:pPr marL="342900" indent="-342900"/>
            <a:r>
              <a:rPr lang="en-US" sz="2400" dirty="0"/>
              <a:t>Python app runs on AWS, queries Data Warehouse and pushes to Quickbase</a:t>
            </a:r>
          </a:p>
          <a:p>
            <a:pPr marL="342900" indent="-342900"/>
            <a:r>
              <a:rPr lang="en-US" sz="2400" dirty="0"/>
              <a:t>Developed by School of Science Dean’s Office</a:t>
            </a:r>
          </a:p>
          <a:p>
            <a:pPr marL="342900" indent="-342900"/>
            <a:r>
              <a:rPr lang="en-US" sz="2400" dirty="0"/>
              <a:t>Nightly import of SAP Finance, SAP HR, </a:t>
            </a:r>
            <a:r>
              <a:rPr lang="en-US" sz="2400" dirty="0" err="1"/>
              <a:t>eDACCA</a:t>
            </a:r>
            <a:r>
              <a:rPr lang="en-US" sz="2400" dirty="0"/>
              <a:t>, MITSIS and GAP data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6056F0-0CA0-5146-BF84-85CC17B83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4901" y="1242607"/>
            <a:ext cx="1537536" cy="882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19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95AAD-6CDA-0C47-8BD5-C17051B43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Quickbase People App</a:t>
            </a:r>
          </a:p>
        </p:txBody>
      </p:sp>
      <p:pic>
        <p:nvPicPr>
          <p:cNvPr id="5" name="Content Placeholder 4" descr="A purple and white logo&#10;&#10;Description automatically generated with low confidence">
            <a:extLst>
              <a:ext uri="{FF2B5EF4-FFF2-40B4-BE49-F238E27FC236}">
                <a16:creationId xmlns:a16="http://schemas.microsoft.com/office/drawing/2014/main" id="{FA064ECD-0DBB-D93E-41B9-D8A461534114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/>
          <a:srcRect l="11961" b="45178"/>
          <a:stretch/>
        </p:blipFill>
        <p:spPr>
          <a:xfrm>
            <a:off x="7000875" y="705980"/>
            <a:ext cx="2143125" cy="1334530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605D7B-48FB-F5CC-4623-3E0DF77EB7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288" r="17957" b="1"/>
          <a:stretch/>
        </p:blipFill>
        <p:spPr>
          <a:xfrm>
            <a:off x="381528" y="2532993"/>
            <a:ext cx="7921644" cy="40985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E75A360-FD65-F74B-82AC-53BA6A60C8F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268" b="12126"/>
          <a:stretch/>
        </p:blipFill>
        <p:spPr>
          <a:xfrm>
            <a:off x="886024" y="1753496"/>
            <a:ext cx="3175000" cy="516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7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5">
            <a:extLst>
              <a:ext uri="{FF2B5EF4-FFF2-40B4-BE49-F238E27FC236}">
                <a16:creationId xmlns:a16="http://schemas.microsoft.com/office/drawing/2014/main" id="{7FDBC4D4-BD50-C290-1B9A-AC07E6653804}"/>
              </a:ext>
            </a:extLst>
          </p:cNvPr>
          <p:cNvSpPr txBox="1">
            <a:spLocks/>
          </p:cNvSpPr>
          <p:nvPr/>
        </p:nvSpPr>
        <p:spPr>
          <a:xfrm>
            <a:off x="628650" y="1131094"/>
            <a:ext cx="4045021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450"/>
              </a:spcAft>
            </a:pPr>
            <a:r>
              <a:rPr lang="en-US" sz="3300" b="1" i="1" cap="all" spc="113" dirty="0"/>
              <a:t>Tyler Brezler</a:t>
            </a:r>
          </a:p>
        </p:txBody>
      </p:sp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C683E455-AD71-363C-D0FB-5355532DED6F}"/>
              </a:ext>
            </a:extLst>
          </p:cNvPr>
          <p:cNvSpPr txBox="1">
            <a:spLocks/>
          </p:cNvSpPr>
          <p:nvPr/>
        </p:nvSpPr>
        <p:spPr>
          <a:xfrm>
            <a:off x="628650" y="2226469"/>
            <a:ext cx="4045021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98"/>
              </a:spcBef>
              <a:buSzPct val="80000"/>
              <a:buNone/>
            </a:pPr>
            <a:r>
              <a:rPr lang="en-US" sz="2100" spc="113" dirty="0"/>
              <a:t>Data Engineer</a:t>
            </a:r>
          </a:p>
          <a:p>
            <a:pPr marL="0" indent="0">
              <a:spcBef>
                <a:spcPts val="698"/>
              </a:spcBef>
              <a:buSzPct val="80000"/>
              <a:buNone/>
            </a:pPr>
            <a:r>
              <a:rPr lang="en-US" sz="2100" i="1" spc="113" dirty="0"/>
              <a:t>Office of the Vice President for Finance</a:t>
            </a:r>
          </a:p>
          <a:p>
            <a:pPr marL="0" indent="0">
              <a:spcBef>
                <a:spcPts val="698"/>
              </a:spcBef>
              <a:buSzPct val="80000"/>
              <a:buNone/>
            </a:pPr>
            <a:endParaRPr lang="en-US" sz="2100" i="1" spc="113" dirty="0"/>
          </a:p>
          <a:p>
            <a:pPr marL="0" indent="0">
              <a:spcBef>
                <a:spcPts val="698"/>
              </a:spcBef>
              <a:buSzPct val="80000"/>
              <a:buNone/>
            </a:pPr>
            <a:r>
              <a:rPr lang="en-US" sz="2100" spc="113" dirty="0"/>
              <a:t>Started at MIT in 2002</a:t>
            </a:r>
          </a:p>
          <a:p>
            <a:pPr marL="0" indent="0">
              <a:spcBef>
                <a:spcPts val="698"/>
              </a:spcBef>
              <a:buSzPct val="80000"/>
              <a:buNone/>
            </a:pPr>
            <a:r>
              <a:rPr lang="en-US" sz="2100" spc="113" dirty="0"/>
              <a:t>Joined Chemistry in 2003</a:t>
            </a:r>
          </a:p>
          <a:p>
            <a:pPr marL="0" indent="0">
              <a:spcBef>
                <a:spcPts val="698"/>
              </a:spcBef>
              <a:buSzPct val="80000"/>
              <a:buNone/>
            </a:pPr>
            <a:r>
              <a:rPr lang="en-US" sz="2100" spc="113" dirty="0"/>
              <a:t>Administrative Assistant &gt; Financial Officer</a:t>
            </a:r>
          </a:p>
        </p:txBody>
      </p:sp>
      <p:pic>
        <p:nvPicPr>
          <p:cNvPr id="4" name="Content Placeholder 19" descr="A person with a mustache&#10;&#10;Description automatically generated with low confidence">
            <a:extLst>
              <a:ext uri="{FF2B5EF4-FFF2-40B4-BE49-F238E27FC236}">
                <a16:creationId xmlns:a16="http://schemas.microsoft.com/office/drawing/2014/main" id="{A490FB8E-43DA-A4D4-9CB1-F66CBF3481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21501"/>
          <a:stretch/>
        </p:blipFill>
        <p:spPr>
          <a:xfrm>
            <a:off x="4781190" y="1426135"/>
            <a:ext cx="3841679" cy="3841679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900311-B6B3-25B6-21A3-A6D141F186B5}"/>
              </a:ext>
            </a:extLst>
          </p:cNvPr>
          <p:cNvSpPr txBox="1">
            <a:spLocks/>
          </p:cNvSpPr>
          <p:nvPr/>
        </p:nvSpPr>
        <p:spPr>
          <a:xfrm>
            <a:off x="1605052" y="129092"/>
            <a:ext cx="6137238" cy="705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 err="1"/>
              <a:t>Quickbase</a:t>
            </a:r>
            <a:r>
              <a:rPr lang="en-US" dirty="0"/>
              <a:t> Data Integration</a:t>
            </a:r>
          </a:p>
        </p:txBody>
      </p:sp>
    </p:spTree>
    <p:extLst>
      <p:ext uri="{BB962C8B-B14F-4D97-AF65-F5344CB8AC3E}">
        <p14:creationId xmlns:p14="http://schemas.microsoft.com/office/powerpoint/2010/main" val="154986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ED713-7A82-56A6-D391-ADEEE6C70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4935" y="0"/>
            <a:ext cx="4094129" cy="994172"/>
          </a:xfrm>
        </p:spPr>
        <p:txBody>
          <a:bodyPr>
            <a:normAutofit/>
          </a:bodyPr>
          <a:lstStyle/>
          <a:p>
            <a:r>
              <a:rPr lang="en-US" dirty="0"/>
              <a:t>Dude, Where’s My Data?</a:t>
            </a:r>
          </a:p>
        </p:txBody>
      </p:sp>
      <p:pic>
        <p:nvPicPr>
          <p:cNvPr id="5" name="Picture 4" descr="A couple of men standing outside a house&#10;&#10;Description automatically generated with low confidence">
            <a:extLst>
              <a:ext uri="{FF2B5EF4-FFF2-40B4-BE49-F238E27FC236}">
                <a16:creationId xmlns:a16="http://schemas.microsoft.com/office/drawing/2014/main" id="{42AEDA84-1CB9-5348-7308-DC19FDC7BD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964" y="2058489"/>
            <a:ext cx="3583036" cy="2741022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37C55-14AA-C193-DA4B-80330C12A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5773" y="1994835"/>
            <a:ext cx="3044586" cy="3576638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Kuali </a:t>
            </a:r>
            <a:r>
              <a:rPr lang="en-US" sz="2400" dirty="0" err="1"/>
              <a:t>Coeus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Atlas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Buy2Pay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Cognos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Excel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9865702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, graphics, font, design&#10;&#10;Description automatically generated">
            <a:extLst>
              <a:ext uri="{FF2B5EF4-FFF2-40B4-BE49-F238E27FC236}">
                <a16:creationId xmlns:a16="http://schemas.microsoft.com/office/drawing/2014/main" id="{7792CC3B-E158-EAF9-800B-FCA402002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2447" y="1652038"/>
            <a:ext cx="3909191" cy="3802089"/>
          </a:xfrm>
          <a:custGeom>
            <a:avLst/>
            <a:gdLst/>
            <a:ahLst/>
            <a:cxnLst/>
            <a:rect l="l" t="t" r="r" b="b"/>
            <a:pathLst>
              <a:path w="5580942" h="5519103">
                <a:moveTo>
                  <a:pt x="169765" y="0"/>
                </a:moveTo>
                <a:lnTo>
                  <a:pt x="5580942" y="0"/>
                </a:lnTo>
                <a:lnTo>
                  <a:pt x="5580942" y="5519103"/>
                </a:lnTo>
                <a:lnTo>
                  <a:pt x="9100" y="5519103"/>
                </a:lnTo>
                <a:lnTo>
                  <a:pt x="0" y="5474029"/>
                </a:lnTo>
                <a:lnTo>
                  <a:pt x="0" y="169765"/>
                </a:lnTo>
                <a:cubicBezTo>
                  <a:pt x="0" y="76006"/>
                  <a:pt x="76006" y="0"/>
                  <a:pt x="169765" y="0"/>
                </a:cubicBez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5BED55-9C9A-6ED6-6D4D-41FE38880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452745"/>
            <a:ext cx="3904354" cy="4842951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The MIT Data Warehouse contains the majority of MIT administrative data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If you know SQL (Structured Query Language), you’re all set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If you don’t know SQL, you need software that will write SQL for you, but there will be limitations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18A76C0-A92F-5BA2-E223-E9782EF73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8840" y="129092"/>
            <a:ext cx="4846320" cy="705980"/>
          </a:xfrm>
        </p:spPr>
        <p:txBody>
          <a:bodyPr/>
          <a:lstStyle/>
          <a:p>
            <a:r>
              <a:rPr lang="en-US" dirty="0"/>
              <a:t>All Your Data in One Place</a:t>
            </a:r>
          </a:p>
        </p:txBody>
      </p:sp>
    </p:spTree>
    <p:extLst>
      <p:ext uri="{BB962C8B-B14F-4D97-AF65-F5344CB8AC3E}">
        <p14:creationId xmlns:p14="http://schemas.microsoft.com/office/powerpoint/2010/main" val="12503087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4ED98-7317-635A-F849-A16AF0944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7362" y="0"/>
            <a:ext cx="4611566" cy="994172"/>
          </a:xfrm>
        </p:spPr>
        <p:txBody>
          <a:bodyPr>
            <a:normAutofit/>
          </a:bodyPr>
          <a:lstStyle/>
          <a:p>
            <a:r>
              <a:rPr lang="en-US" dirty="0"/>
              <a:t>Unlocking the Warehouse</a:t>
            </a:r>
          </a:p>
        </p:txBody>
      </p:sp>
      <p:pic>
        <p:nvPicPr>
          <p:cNvPr id="5" name="Picture 4" descr="A picture containing metalware&#10;&#10;Description automatically generated">
            <a:extLst>
              <a:ext uri="{FF2B5EF4-FFF2-40B4-BE49-F238E27FC236}">
                <a16:creationId xmlns:a16="http://schemas.microsoft.com/office/drawing/2014/main" id="{B7A67981-55DB-6874-59E4-7C1B10C477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138" y="2014891"/>
            <a:ext cx="3584448" cy="3584448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760EF9-4559-412D-2C1E-E9385E10FF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1221" y="1464695"/>
            <a:ext cx="4094129" cy="49576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/>
              <a:t>Cognos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Learning curve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Some limitations regarding accessing/connecting data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Web-based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Reports are shareable</a:t>
            </a:r>
          </a:p>
          <a:p>
            <a:pPr>
              <a:buNone/>
            </a:pPr>
            <a:r>
              <a:rPr lang="en-US" sz="2000" dirty="0"/>
              <a:t>Tableau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Learning curve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Direct access to warehouse data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Great for charts &amp; graphs</a:t>
            </a:r>
          </a:p>
          <a:p>
            <a:pPr>
              <a:buNone/>
            </a:pPr>
            <a:r>
              <a:rPr lang="en-US" sz="2000" dirty="0" err="1"/>
              <a:t>BrioQuery</a:t>
            </a: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No longer officially supported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Windows only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Technically still works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24451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182880"/>
            <a:r>
              <a:rPr lang="en-US" sz="2800" b="1" dirty="0"/>
              <a:t>Real Life Examples - 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99" y="1263650"/>
            <a:ext cx="8212138" cy="4649788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q"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 </a:t>
            </a:r>
            <a:r>
              <a:rPr lang="en-US" sz="2000" dirty="0" err="1"/>
              <a:t>Quickbase</a:t>
            </a:r>
            <a:r>
              <a:rPr lang="en-US" sz="2000" dirty="0"/>
              <a:t> People App – Lisa Robinson, Chemical Engineering</a:t>
            </a:r>
          </a:p>
          <a:p>
            <a:pPr>
              <a:buFont typeface="Wingdings" charset="2"/>
              <a:buChar char="q"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 Data Integration within QuickBase – Tyler Brezler, VPF</a:t>
            </a:r>
          </a:p>
          <a:p>
            <a:pPr>
              <a:buFont typeface="Wingdings" charset="2"/>
              <a:buChar char="q"/>
            </a:pPr>
            <a:endParaRPr lang="en-US" sz="2000" dirty="0"/>
          </a:p>
          <a:p>
            <a:pPr>
              <a:buFont typeface="Wingdings" charset="2"/>
              <a:buChar char="q"/>
            </a:pPr>
            <a:endParaRPr lang="en-US" sz="2000" dirty="0"/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sz="2000" dirty="0"/>
          </a:p>
          <a:p>
            <a:pPr marL="0" indent="0">
              <a:buNone/>
            </a:pPr>
            <a:endParaRPr lang="en-US" sz="1816" dirty="0"/>
          </a:p>
        </p:txBody>
      </p:sp>
    </p:spTree>
    <p:extLst>
      <p:ext uri="{BB962C8B-B14F-4D97-AF65-F5344CB8AC3E}">
        <p14:creationId xmlns:p14="http://schemas.microsoft.com/office/powerpoint/2010/main" val="30230677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font, symbol, graphics, logo&#10;&#10;Description automatically generated">
            <a:extLst>
              <a:ext uri="{FF2B5EF4-FFF2-40B4-BE49-F238E27FC236}">
                <a16:creationId xmlns:a16="http://schemas.microsoft.com/office/drawing/2014/main" id="{C504622D-3D8E-BEE9-B2F9-ABA351A20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9252" y="1637482"/>
            <a:ext cx="3583036" cy="3583036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754424E-F83B-B576-3DF4-C858AFAB2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0325" y="0"/>
            <a:ext cx="3943350" cy="994172"/>
          </a:xfrm>
        </p:spPr>
        <p:txBody>
          <a:bodyPr>
            <a:normAutofit/>
          </a:bodyPr>
          <a:lstStyle/>
          <a:p>
            <a:r>
              <a:rPr lang="en-US" dirty="0"/>
              <a:t>Or You Can Learn SQL!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A36BAE-3D19-5FDB-FB93-A30AC1971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45" y="2146151"/>
            <a:ext cx="4705349" cy="3009602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Tons of free learning opportunities online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Gives you ultimate access to the data you need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Incorporate into the tools you currently use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Power up your business skills</a:t>
            </a:r>
          </a:p>
        </p:txBody>
      </p:sp>
    </p:spTree>
    <p:extLst>
      <p:ext uri="{BB962C8B-B14F-4D97-AF65-F5344CB8AC3E}">
        <p14:creationId xmlns:p14="http://schemas.microsoft.com/office/powerpoint/2010/main" val="42352185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436C8-F41A-9816-C1C4-9308ECFC5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9850" y="-41211"/>
            <a:ext cx="4045020" cy="994172"/>
          </a:xfrm>
        </p:spPr>
        <p:txBody>
          <a:bodyPr>
            <a:normAutofit/>
          </a:bodyPr>
          <a:lstStyle/>
          <a:p>
            <a:r>
              <a:rPr lang="en-US" dirty="0"/>
              <a:t>Integrating Your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B39960-21B5-0512-31CC-356570856F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1624" y="2031265"/>
            <a:ext cx="3096452" cy="279547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Excel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Filemaker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Quickbase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Tableau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Salesforce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Etc.</a:t>
            </a:r>
          </a:p>
        </p:txBody>
      </p:sp>
      <p:pic>
        <p:nvPicPr>
          <p:cNvPr id="5" name="Picture 4" descr="A green square with a white x on it&#10;&#10;Description automatically generated with low confidence">
            <a:extLst>
              <a:ext uri="{FF2B5EF4-FFF2-40B4-BE49-F238E27FC236}">
                <a16:creationId xmlns:a16="http://schemas.microsoft.com/office/drawing/2014/main" id="{9BC6A5D0-D733-84FB-D365-D27A034149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026" b="4"/>
          <a:stretch/>
        </p:blipFill>
        <p:spPr>
          <a:xfrm>
            <a:off x="4985926" y="1879092"/>
            <a:ext cx="3099816" cy="3099816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995233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EA385-D05E-F5A5-5043-FB3DD6048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126" y="1722430"/>
            <a:ext cx="2400300" cy="334587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Data Integration Journey in Chemistry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40836-006E-E011-9478-C1E35449FD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1368" y="1722430"/>
            <a:ext cx="4947907" cy="4189214"/>
          </a:xfrm>
        </p:spPr>
        <p:txBody>
          <a:bodyPr anchor="ctr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Started with canned reports in Cognos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Learned how to design custom Cognos reports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Warehouse data manually imported into Quickbase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Quickbase is used to assemble disparate data 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Data is accessible interdepartmentally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754B1FD-5093-8EC1-CA62-D338FE423DE3}"/>
              </a:ext>
            </a:extLst>
          </p:cNvPr>
          <p:cNvSpPr txBox="1">
            <a:spLocks/>
          </p:cNvSpPr>
          <p:nvPr/>
        </p:nvSpPr>
        <p:spPr>
          <a:xfrm>
            <a:off x="2549490" y="-47816"/>
            <a:ext cx="404502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Data Integration Journey in Chemistry</a:t>
            </a:r>
          </a:p>
        </p:txBody>
      </p:sp>
      <p:pic>
        <p:nvPicPr>
          <p:cNvPr id="8" name="Picture 7" descr="A picture containing graphics, clipart, circle, cartoon&#10;&#10;Description automatically generated">
            <a:extLst>
              <a:ext uri="{FF2B5EF4-FFF2-40B4-BE49-F238E27FC236}">
                <a16:creationId xmlns:a16="http://schemas.microsoft.com/office/drawing/2014/main" id="{B917C4EA-2864-A9DD-2AF5-55D758D9CB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126" y="2028434"/>
            <a:ext cx="3630090" cy="363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2422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rectangle, symbol, design&#10;&#10;Description automatically generated">
            <a:extLst>
              <a:ext uri="{FF2B5EF4-FFF2-40B4-BE49-F238E27FC236}">
                <a16:creationId xmlns:a16="http://schemas.microsoft.com/office/drawing/2014/main" id="{CC1E3E33-D20A-A4D1-7E9E-D9644A28F3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465" r="14733"/>
          <a:stretch/>
        </p:blipFill>
        <p:spPr>
          <a:xfrm>
            <a:off x="359587" y="1285272"/>
            <a:ext cx="3644935" cy="5148072"/>
          </a:xfrm>
          <a:custGeom>
            <a:avLst/>
            <a:gdLst/>
            <a:ahLst/>
            <a:cxnLst/>
            <a:rect l="l" t="t" r="r" b="b"/>
            <a:pathLst>
              <a:path w="4636517" h="6858000">
                <a:moveTo>
                  <a:pt x="0" y="0"/>
                </a:moveTo>
                <a:lnTo>
                  <a:pt x="4636517" y="0"/>
                </a:lnTo>
                <a:lnTo>
                  <a:pt x="463651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9A1EE8-74B0-20D6-DD24-799160F86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6443" y="0"/>
            <a:ext cx="4291113" cy="994172"/>
          </a:xfrm>
        </p:spPr>
        <p:txBody>
          <a:bodyPr>
            <a:normAutofit/>
          </a:bodyPr>
          <a:lstStyle/>
          <a:p>
            <a:r>
              <a:rPr lang="en-US" dirty="0"/>
              <a:t>What Is Quickbase?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78F682-E0F4-CF89-D3B5-C6709A614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2860" y="1988241"/>
            <a:ext cx="4291113" cy="4160311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Low code / no code, cloud-based relational database platform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Intuitive and easy to learn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Import existing data or enter your own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You can connect directly to the DW, but with limitations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Limited licensing through MIT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67900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3D black and red cube illustration">
            <a:extLst>
              <a:ext uri="{FF2B5EF4-FFF2-40B4-BE49-F238E27FC236}">
                <a16:creationId xmlns:a16="http://schemas.microsoft.com/office/drawing/2014/main" id="{FF767212-92CC-20F5-0B53-5FC78F736A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6226"/>
          <a:stretch/>
        </p:blipFill>
        <p:spPr>
          <a:xfrm>
            <a:off x="15" y="857257"/>
            <a:ext cx="9141699" cy="51434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824655-1021-AA7D-8AA6-D1ED76BE5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4169791"/>
            <a:ext cx="6858000" cy="864497"/>
          </a:xfrm>
        </p:spPr>
        <p:txBody>
          <a:bodyPr vert="horz" lIns="68580" tIns="34290" rIns="68580" bIns="34290" rtlCol="0" anchor="b">
            <a:normAutofit/>
          </a:bodyPr>
          <a:lstStyle/>
          <a:p>
            <a:pPr algn="ctr"/>
            <a:r>
              <a:rPr lang="en-US" sz="3600">
                <a:solidFill>
                  <a:schemeClr val="bg1"/>
                </a:solidFill>
                <a:latin typeface="+mj-lt"/>
                <a:cs typeface="+mj-cs"/>
              </a:rPr>
              <a:t>Data Integration Within Quickbase</a:t>
            </a:r>
          </a:p>
        </p:txBody>
      </p:sp>
    </p:spTree>
    <p:extLst>
      <p:ext uri="{BB962C8B-B14F-4D97-AF65-F5344CB8AC3E}">
        <p14:creationId xmlns:p14="http://schemas.microsoft.com/office/powerpoint/2010/main" val="42696532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FF58578E-98BF-5D58-B9EF-34C8A54BC6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129" r="7506" b="-1"/>
          <a:stretch/>
        </p:blipFill>
        <p:spPr>
          <a:xfrm>
            <a:off x="196262" y="1397811"/>
            <a:ext cx="8751477" cy="4793909"/>
          </a:xfrm>
          <a:custGeom>
            <a:avLst/>
            <a:gdLst/>
            <a:ahLst/>
            <a:cxnLst/>
            <a:rect l="l" t="t" r="r" b="b"/>
            <a:pathLst>
              <a:path w="11668636" h="6391879">
                <a:moveTo>
                  <a:pt x="82200" y="0"/>
                </a:moveTo>
                <a:lnTo>
                  <a:pt x="11586436" y="0"/>
                </a:lnTo>
                <a:cubicBezTo>
                  <a:pt x="11631834" y="0"/>
                  <a:pt x="11668636" y="36802"/>
                  <a:pt x="11668636" y="82200"/>
                </a:cubicBezTo>
                <a:lnTo>
                  <a:pt x="11668636" y="6309679"/>
                </a:lnTo>
                <a:cubicBezTo>
                  <a:pt x="11668636" y="6355077"/>
                  <a:pt x="11631834" y="6391879"/>
                  <a:pt x="11586436" y="6391879"/>
                </a:cubicBezTo>
                <a:lnTo>
                  <a:pt x="82200" y="6391879"/>
                </a:lnTo>
                <a:cubicBezTo>
                  <a:pt x="36802" y="6391879"/>
                  <a:pt x="0" y="6355077"/>
                  <a:pt x="0" y="6309679"/>
                </a:cubicBezTo>
                <a:lnTo>
                  <a:pt x="0" y="82200"/>
                </a:lnTo>
                <a:cubicBezTo>
                  <a:pt x="0" y="36802"/>
                  <a:pt x="36802" y="0"/>
                  <a:pt x="82200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CAC878-F540-5E1A-746E-FA91E8963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6648" y="0"/>
            <a:ext cx="7294179" cy="994172"/>
          </a:xfrm>
        </p:spPr>
        <p:txBody>
          <a:bodyPr>
            <a:normAutofit/>
          </a:bodyPr>
          <a:lstStyle/>
          <a:p>
            <a:r>
              <a:rPr lang="en-US" dirty="0"/>
              <a:t>All Account Details On One Screen</a:t>
            </a:r>
          </a:p>
        </p:txBody>
      </p:sp>
    </p:spTree>
    <p:extLst>
      <p:ext uri="{BB962C8B-B14F-4D97-AF65-F5344CB8AC3E}">
        <p14:creationId xmlns:p14="http://schemas.microsoft.com/office/powerpoint/2010/main" val="5403602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F58578E-98BF-5D58-B9EF-34C8A54BC6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2196" r="2196"/>
          <a:stretch/>
        </p:blipFill>
        <p:spPr>
          <a:xfrm>
            <a:off x="196262" y="1408568"/>
            <a:ext cx="8751477" cy="4793909"/>
          </a:xfrm>
          <a:custGeom>
            <a:avLst/>
            <a:gdLst/>
            <a:ahLst/>
            <a:cxnLst/>
            <a:rect l="l" t="t" r="r" b="b"/>
            <a:pathLst>
              <a:path w="11668636" h="6391879">
                <a:moveTo>
                  <a:pt x="82200" y="0"/>
                </a:moveTo>
                <a:lnTo>
                  <a:pt x="11586436" y="0"/>
                </a:lnTo>
                <a:cubicBezTo>
                  <a:pt x="11631834" y="0"/>
                  <a:pt x="11668636" y="36802"/>
                  <a:pt x="11668636" y="82200"/>
                </a:cubicBezTo>
                <a:lnTo>
                  <a:pt x="11668636" y="6309679"/>
                </a:lnTo>
                <a:cubicBezTo>
                  <a:pt x="11668636" y="6355077"/>
                  <a:pt x="11631834" y="6391879"/>
                  <a:pt x="11586436" y="6391879"/>
                </a:cubicBezTo>
                <a:lnTo>
                  <a:pt x="82200" y="6391879"/>
                </a:lnTo>
                <a:cubicBezTo>
                  <a:pt x="36802" y="6391879"/>
                  <a:pt x="0" y="6355077"/>
                  <a:pt x="0" y="6309679"/>
                </a:cubicBezTo>
                <a:lnTo>
                  <a:pt x="0" y="82200"/>
                </a:lnTo>
                <a:cubicBezTo>
                  <a:pt x="0" y="36802"/>
                  <a:pt x="36802" y="0"/>
                  <a:pt x="82200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A6F6A-DBCF-52E0-E42A-097E42585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6648" y="0"/>
            <a:ext cx="7294179" cy="994172"/>
          </a:xfrm>
        </p:spPr>
        <p:txBody>
          <a:bodyPr>
            <a:normAutofit/>
          </a:bodyPr>
          <a:lstStyle/>
          <a:p>
            <a:r>
              <a:rPr lang="en-US" dirty="0"/>
              <a:t>Build Your Own Custom Data Analysis</a:t>
            </a:r>
          </a:p>
        </p:txBody>
      </p:sp>
    </p:spTree>
    <p:extLst>
      <p:ext uri="{BB962C8B-B14F-4D97-AF65-F5344CB8AC3E}">
        <p14:creationId xmlns:p14="http://schemas.microsoft.com/office/powerpoint/2010/main" val="30741740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F58578E-98BF-5D58-B9EF-34C8A54BC6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14757" r="14757"/>
          <a:stretch/>
        </p:blipFill>
        <p:spPr>
          <a:xfrm>
            <a:off x="196262" y="1419326"/>
            <a:ext cx="8751477" cy="4793909"/>
          </a:xfrm>
          <a:custGeom>
            <a:avLst/>
            <a:gdLst/>
            <a:ahLst/>
            <a:cxnLst/>
            <a:rect l="l" t="t" r="r" b="b"/>
            <a:pathLst>
              <a:path w="11668636" h="6391879">
                <a:moveTo>
                  <a:pt x="82200" y="0"/>
                </a:moveTo>
                <a:lnTo>
                  <a:pt x="11586436" y="0"/>
                </a:lnTo>
                <a:cubicBezTo>
                  <a:pt x="11631834" y="0"/>
                  <a:pt x="11668636" y="36802"/>
                  <a:pt x="11668636" y="82200"/>
                </a:cubicBezTo>
                <a:lnTo>
                  <a:pt x="11668636" y="6309679"/>
                </a:lnTo>
                <a:cubicBezTo>
                  <a:pt x="11668636" y="6355077"/>
                  <a:pt x="11631834" y="6391879"/>
                  <a:pt x="11586436" y="6391879"/>
                </a:cubicBezTo>
                <a:lnTo>
                  <a:pt x="82200" y="6391879"/>
                </a:lnTo>
                <a:cubicBezTo>
                  <a:pt x="36802" y="6391879"/>
                  <a:pt x="0" y="6355077"/>
                  <a:pt x="0" y="6309679"/>
                </a:cubicBezTo>
                <a:lnTo>
                  <a:pt x="0" y="82200"/>
                </a:lnTo>
                <a:cubicBezTo>
                  <a:pt x="0" y="36802"/>
                  <a:pt x="36802" y="0"/>
                  <a:pt x="82200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35EE03-C202-CF4A-50B4-19E96B222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6648" y="0"/>
            <a:ext cx="7294179" cy="994172"/>
          </a:xfrm>
        </p:spPr>
        <p:txBody>
          <a:bodyPr>
            <a:normAutofit/>
          </a:bodyPr>
          <a:lstStyle/>
          <a:p>
            <a:r>
              <a:rPr lang="en-US" dirty="0"/>
              <a:t>Summarize Records However You Want</a:t>
            </a:r>
          </a:p>
        </p:txBody>
      </p:sp>
    </p:spTree>
    <p:extLst>
      <p:ext uri="{BB962C8B-B14F-4D97-AF65-F5344CB8AC3E}">
        <p14:creationId xmlns:p14="http://schemas.microsoft.com/office/powerpoint/2010/main" val="13946262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F58578E-98BF-5D58-B9EF-34C8A54BC6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1884" r="1884"/>
          <a:stretch/>
        </p:blipFill>
        <p:spPr>
          <a:xfrm>
            <a:off x="196262" y="1483873"/>
            <a:ext cx="8751477" cy="4793909"/>
          </a:xfrm>
          <a:custGeom>
            <a:avLst/>
            <a:gdLst/>
            <a:ahLst/>
            <a:cxnLst/>
            <a:rect l="l" t="t" r="r" b="b"/>
            <a:pathLst>
              <a:path w="11668636" h="6391879">
                <a:moveTo>
                  <a:pt x="82200" y="0"/>
                </a:moveTo>
                <a:lnTo>
                  <a:pt x="11586436" y="0"/>
                </a:lnTo>
                <a:cubicBezTo>
                  <a:pt x="11631834" y="0"/>
                  <a:pt x="11668636" y="36802"/>
                  <a:pt x="11668636" y="82200"/>
                </a:cubicBezTo>
                <a:lnTo>
                  <a:pt x="11668636" y="6309679"/>
                </a:lnTo>
                <a:cubicBezTo>
                  <a:pt x="11668636" y="6355077"/>
                  <a:pt x="11631834" y="6391879"/>
                  <a:pt x="11586436" y="6391879"/>
                </a:cubicBezTo>
                <a:lnTo>
                  <a:pt x="82200" y="6391879"/>
                </a:lnTo>
                <a:cubicBezTo>
                  <a:pt x="36802" y="6391879"/>
                  <a:pt x="0" y="6355077"/>
                  <a:pt x="0" y="6309679"/>
                </a:cubicBezTo>
                <a:lnTo>
                  <a:pt x="0" y="82200"/>
                </a:lnTo>
                <a:cubicBezTo>
                  <a:pt x="0" y="36802"/>
                  <a:pt x="36802" y="0"/>
                  <a:pt x="82200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C99306-42D1-86B9-FA47-5EBC17A0E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6648" y="0"/>
            <a:ext cx="7294179" cy="994172"/>
          </a:xfrm>
        </p:spPr>
        <p:txBody>
          <a:bodyPr>
            <a:normAutofit/>
          </a:bodyPr>
          <a:lstStyle/>
          <a:p>
            <a:r>
              <a:rPr lang="en-US" dirty="0"/>
              <a:t>Summarize Across Supervisor or Profit Center</a:t>
            </a:r>
          </a:p>
        </p:txBody>
      </p:sp>
    </p:spTree>
    <p:extLst>
      <p:ext uri="{BB962C8B-B14F-4D97-AF65-F5344CB8AC3E}">
        <p14:creationId xmlns:p14="http://schemas.microsoft.com/office/powerpoint/2010/main" val="4574820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03DCA-9E3C-1D7B-13C3-A9FBCFAA5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628" y="0"/>
            <a:ext cx="7541171" cy="966952"/>
          </a:xfrm>
        </p:spPr>
        <p:txBody>
          <a:bodyPr/>
          <a:lstStyle/>
          <a:p>
            <a:r>
              <a:rPr lang="en-US" dirty="0"/>
              <a:t>Get Notifications When Data Changes</a:t>
            </a:r>
          </a:p>
        </p:txBody>
      </p:sp>
      <p:pic>
        <p:nvPicPr>
          <p:cNvPr id="5" name="Content Placeholder 4" descr="A hand holding a phone with a message on the screen&#10;&#10;Description automatically generated with low confidence">
            <a:extLst>
              <a:ext uri="{FF2B5EF4-FFF2-40B4-BE49-F238E27FC236}">
                <a16:creationId xmlns:a16="http://schemas.microsoft.com/office/drawing/2014/main" id="{87FA6090-58A9-A6F4-B92B-0F8DBFC0E9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0939" y="1766709"/>
            <a:ext cx="4201061" cy="3324581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F784C0B-E653-EADC-D931-94080C682D20}"/>
              </a:ext>
            </a:extLst>
          </p:cNvPr>
          <p:cNvSpPr txBox="1">
            <a:spLocks/>
          </p:cNvSpPr>
          <p:nvPr/>
        </p:nvSpPr>
        <p:spPr>
          <a:xfrm>
            <a:off x="4572000" y="1766709"/>
            <a:ext cx="4114799" cy="47129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4572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2001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6573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1145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MIT systems do not send alerts when important data changes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Account overruns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Personnel changes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Billing updates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Unallowable expenses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Quickbase and other tools can send you the necessary notifications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05666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5">
            <a:extLst>
              <a:ext uri="{FF2B5EF4-FFF2-40B4-BE49-F238E27FC236}">
                <a16:creationId xmlns:a16="http://schemas.microsoft.com/office/drawing/2014/main" id="{7FDBC4D4-BD50-C290-1B9A-AC07E6653804}"/>
              </a:ext>
            </a:extLst>
          </p:cNvPr>
          <p:cNvSpPr txBox="1">
            <a:spLocks/>
          </p:cNvSpPr>
          <p:nvPr/>
        </p:nvSpPr>
        <p:spPr>
          <a:xfrm>
            <a:off x="628650" y="1131094"/>
            <a:ext cx="4045021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450"/>
              </a:spcAft>
            </a:pPr>
            <a:r>
              <a:rPr lang="en-US" sz="3300" b="1" i="1" cap="all" spc="113" dirty="0"/>
              <a:t>LISA ROBINSON</a:t>
            </a:r>
          </a:p>
        </p:txBody>
      </p:sp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C683E455-AD71-363C-D0FB-5355532DED6F}"/>
              </a:ext>
            </a:extLst>
          </p:cNvPr>
          <p:cNvSpPr txBox="1">
            <a:spLocks/>
          </p:cNvSpPr>
          <p:nvPr/>
        </p:nvSpPr>
        <p:spPr>
          <a:xfrm>
            <a:off x="628650" y="2226469"/>
            <a:ext cx="4045021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98"/>
              </a:spcBef>
              <a:buSzPct val="80000"/>
              <a:buNone/>
            </a:pPr>
            <a:r>
              <a:rPr lang="en-US" sz="2100" spc="113" dirty="0"/>
              <a:t>Business Systems Analyst</a:t>
            </a:r>
          </a:p>
          <a:p>
            <a:pPr marL="0" indent="0">
              <a:spcBef>
                <a:spcPts val="698"/>
              </a:spcBef>
              <a:buSzPct val="80000"/>
              <a:buNone/>
            </a:pPr>
            <a:r>
              <a:rPr lang="en-US" sz="2100" i="1" spc="113" dirty="0"/>
              <a:t>Department of Chemical Engineering</a:t>
            </a:r>
          </a:p>
          <a:p>
            <a:pPr marL="0" indent="0">
              <a:spcBef>
                <a:spcPts val="698"/>
              </a:spcBef>
              <a:buSzPct val="80000"/>
              <a:buNone/>
            </a:pPr>
            <a:endParaRPr lang="en-US" sz="2100" i="1" spc="113" dirty="0"/>
          </a:p>
          <a:p>
            <a:pPr marL="0" indent="0">
              <a:spcBef>
                <a:spcPts val="698"/>
              </a:spcBef>
              <a:buSzPct val="80000"/>
              <a:buNone/>
            </a:pPr>
            <a:r>
              <a:rPr lang="en-US" sz="2100" spc="113" dirty="0"/>
              <a:t>Started at MIT in 2000</a:t>
            </a:r>
          </a:p>
          <a:p>
            <a:pPr marL="0" indent="0">
              <a:spcBef>
                <a:spcPts val="698"/>
              </a:spcBef>
              <a:buSzPct val="80000"/>
              <a:buNone/>
            </a:pPr>
            <a:r>
              <a:rPr lang="en-US" sz="2100" spc="113" dirty="0"/>
              <a:t>Joined ChemE in 2022</a:t>
            </a:r>
          </a:p>
          <a:p>
            <a:pPr marL="0" indent="0">
              <a:spcBef>
                <a:spcPts val="698"/>
              </a:spcBef>
              <a:buSzPct val="80000"/>
              <a:buNone/>
            </a:pPr>
            <a:r>
              <a:rPr lang="en-US" sz="2100" spc="113" dirty="0"/>
              <a:t>Help Desk Team Lead &gt; Software Developer &gt; Manager, Release Engineering</a:t>
            </a:r>
          </a:p>
        </p:txBody>
      </p:sp>
      <p:pic>
        <p:nvPicPr>
          <p:cNvPr id="2050" name="Picture 2" descr="MIT ChemE Dept (@MITChemE) / Twitter">
            <a:extLst>
              <a:ext uri="{FF2B5EF4-FFF2-40B4-BE49-F238E27FC236}">
                <a16:creationId xmlns:a16="http://schemas.microsoft.com/office/drawing/2014/main" id="{E5D92880-FE42-54A2-EAE7-22118A272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850" y="1131094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BF8C206-9922-26EF-AF6E-5FCED5986BE4}"/>
              </a:ext>
            </a:extLst>
          </p:cNvPr>
          <p:cNvSpPr txBox="1">
            <a:spLocks/>
          </p:cNvSpPr>
          <p:nvPr/>
        </p:nvSpPr>
        <p:spPr>
          <a:xfrm>
            <a:off x="457200" y="0"/>
            <a:ext cx="8229600" cy="705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Quickbase People App</a:t>
            </a:r>
          </a:p>
        </p:txBody>
      </p:sp>
    </p:spTree>
    <p:extLst>
      <p:ext uri="{BB962C8B-B14F-4D97-AF65-F5344CB8AC3E}">
        <p14:creationId xmlns:p14="http://schemas.microsoft.com/office/powerpoint/2010/main" val="14793874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252C6-6817-9AC4-231E-4B108E4A0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628" y="0"/>
            <a:ext cx="7541172" cy="977462"/>
          </a:xfrm>
        </p:spPr>
        <p:txBody>
          <a:bodyPr/>
          <a:lstStyle/>
          <a:p>
            <a:r>
              <a:rPr lang="en-US" dirty="0"/>
              <a:t>Account Overrun Notification</a:t>
            </a:r>
          </a:p>
        </p:txBody>
      </p:sp>
      <p:pic>
        <p:nvPicPr>
          <p:cNvPr id="7" name="Picture 6" descr="A picture containing text, screenshot, font, web page&#10;&#10;Description automatically generated">
            <a:extLst>
              <a:ext uri="{FF2B5EF4-FFF2-40B4-BE49-F238E27FC236}">
                <a16:creationId xmlns:a16="http://schemas.microsoft.com/office/drawing/2014/main" id="{8B62EAF6-D328-BEA4-409D-4BB4317DDE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930" y="1455444"/>
            <a:ext cx="6821214" cy="5010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2226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82296-0A47-1094-C91A-F1525B624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339850"/>
            <a:ext cx="2213404" cy="4178300"/>
          </a:xfrm>
        </p:spPr>
        <p:txBody>
          <a:bodyPr>
            <a:normAutofit/>
          </a:bodyPr>
          <a:lstStyle/>
          <a:p>
            <a:r>
              <a:rPr lang="en-US" sz="2775">
                <a:solidFill>
                  <a:srgbClr val="FFFFFF"/>
                </a:solidFill>
              </a:rPr>
              <a:t>Administrative Process Solutions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F5ACC-5D08-FCA9-8F90-DA5CE022B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6807" y="1138486"/>
            <a:ext cx="3630187" cy="5402160"/>
          </a:xfrm>
        </p:spPr>
        <p:txBody>
          <a:bodyPr>
            <a:noAutofit/>
          </a:bodyPr>
          <a:lstStyle/>
          <a:p>
            <a:pPr marL="285750" indent="-285750" defTabSz="438912"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  <a:cs typeface="+mn-cs"/>
              </a:rPr>
              <a:t>Accounting</a:t>
            </a:r>
          </a:p>
          <a:p>
            <a:pPr marL="505206" lvl="1" indent="-285750" defTabSz="438912">
              <a:spcBef>
                <a:spcPts val="24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  <a:cs typeface="+mn-cs"/>
              </a:rPr>
              <a:t>Projections</a:t>
            </a:r>
          </a:p>
          <a:p>
            <a:pPr marL="505206" lvl="1" indent="-285750" defTabSz="438912">
              <a:spcBef>
                <a:spcPts val="24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  <a:cs typeface="+mn-cs"/>
              </a:rPr>
              <a:t>Billing</a:t>
            </a:r>
          </a:p>
          <a:p>
            <a:pPr marL="505206" lvl="1" indent="-285750" defTabSz="438912">
              <a:spcBef>
                <a:spcPts val="24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  <a:cs typeface="+mn-cs"/>
              </a:rPr>
              <a:t>Overruns</a:t>
            </a:r>
          </a:p>
          <a:p>
            <a:pPr marL="505206" lvl="1" indent="-285750" defTabSz="438912">
              <a:spcBef>
                <a:spcPts val="24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  <a:cs typeface="+mn-cs"/>
              </a:rPr>
              <a:t>Closing / Closeouts</a:t>
            </a:r>
          </a:p>
          <a:p>
            <a:pPr marL="285750" indent="-285750" defTabSz="438912"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  <a:cs typeface="+mn-cs"/>
              </a:rPr>
              <a:t>Auditing</a:t>
            </a:r>
          </a:p>
          <a:p>
            <a:pPr marL="505206" lvl="1" indent="-285750" defTabSz="438912">
              <a:spcBef>
                <a:spcPts val="24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  <a:cs typeface="+mn-cs"/>
              </a:rPr>
              <a:t>FRC</a:t>
            </a:r>
          </a:p>
          <a:p>
            <a:pPr marL="505206" lvl="1" indent="-285750" defTabSz="438912">
              <a:spcBef>
                <a:spcPts val="24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  <a:cs typeface="+mn-cs"/>
              </a:rPr>
              <a:t>Travel</a:t>
            </a:r>
          </a:p>
          <a:p>
            <a:pPr marL="505206" lvl="1" indent="-285750" defTabSz="438912">
              <a:spcBef>
                <a:spcPts val="24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  <a:cs typeface="+mn-cs"/>
              </a:rPr>
              <a:t>Unallowable expenses</a:t>
            </a:r>
          </a:p>
          <a:p>
            <a:pPr marL="285750" indent="-285750" defTabSz="438912"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  <a:cs typeface="+mn-cs"/>
              </a:rPr>
              <a:t>Personnel</a:t>
            </a:r>
          </a:p>
          <a:p>
            <a:pPr marL="505206" lvl="1" indent="-285750" defTabSz="438912">
              <a:spcBef>
                <a:spcPts val="24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  <a:cs typeface="+mn-cs"/>
              </a:rPr>
              <a:t>Suspense</a:t>
            </a:r>
          </a:p>
          <a:p>
            <a:pPr marL="505206" lvl="1" indent="-285750" defTabSz="438912">
              <a:spcBef>
                <a:spcPts val="24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  <a:cs typeface="+mn-cs"/>
              </a:rPr>
              <a:t>Late changes</a:t>
            </a:r>
          </a:p>
          <a:p>
            <a:pPr marL="505206" lvl="1" indent="-285750" defTabSz="438912">
              <a:spcBef>
                <a:spcPts val="24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  <a:cs typeface="+mn-cs"/>
              </a:rPr>
              <a:t>Grad student appointments</a:t>
            </a:r>
          </a:p>
          <a:p>
            <a:pPr marL="285750" indent="-285750" defTabSz="438912"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  <a:cs typeface="+mn-cs"/>
              </a:rPr>
              <a:t>Research Administration</a:t>
            </a:r>
          </a:p>
          <a:p>
            <a:pPr marL="505206" lvl="1" indent="-285750" defTabSz="438912">
              <a:spcBef>
                <a:spcPts val="24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  <a:cs typeface="+mn-cs"/>
              </a:rPr>
              <a:t>Proposal tracking</a:t>
            </a:r>
          </a:p>
          <a:p>
            <a:pPr marL="505206" lvl="1" indent="-285750" defTabSz="438912">
              <a:spcBef>
                <a:spcPts val="24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  <a:cs typeface="+mn-cs"/>
              </a:rPr>
              <a:t>Current and pending</a:t>
            </a:r>
          </a:p>
          <a:p>
            <a:pPr marL="505206" lvl="1" indent="-285750" defTabSz="438912">
              <a:spcBef>
                <a:spcPts val="24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  <a:cs typeface="+mn-cs"/>
              </a:rPr>
              <a:t>Cost sharing</a:t>
            </a:r>
          </a:p>
          <a:p>
            <a:pPr marL="505206" lvl="1" indent="-285750" defTabSz="438912">
              <a:spcBef>
                <a:spcPts val="240"/>
              </a:spcBef>
            </a:pPr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800100" lvl="1" indent="-342900"/>
            <a:endParaRPr lang="en-US" sz="21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D46D69E-FE23-BCE6-7CB4-E4B1757404AF}"/>
              </a:ext>
            </a:extLst>
          </p:cNvPr>
          <p:cNvSpPr txBox="1">
            <a:spLocks/>
          </p:cNvSpPr>
          <p:nvPr/>
        </p:nvSpPr>
        <p:spPr>
          <a:xfrm>
            <a:off x="1145628" y="2660"/>
            <a:ext cx="725136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dirty="0"/>
              <a:t>Administrative Process Solutions</a:t>
            </a:r>
          </a:p>
        </p:txBody>
      </p:sp>
      <p:pic>
        <p:nvPicPr>
          <p:cNvPr id="6" name="Picture 5" descr="A paper with check marks and ticks&#10;&#10;Description automatically generated with low confidence">
            <a:extLst>
              <a:ext uri="{FF2B5EF4-FFF2-40B4-BE49-F238E27FC236}">
                <a16:creationId xmlns:a16="http://schemas.microsoft.com/office/drawing/2014/main" id="{50D75B18-D0BE-3A58-02B3-0A2179022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474864"/>
            <a:ext cx="3630187" cy="472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276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ear, wheel, transport, metalware&#10;&#10;Description automatically generated">
            <a:extLst>
              <a:ext uri="{FF2B5EF4-FFF2-40B4-BE49-F238E27FC236}">
                <a16:creationId xmlns:a16="http://schemas.microsoft.com/office/drawing/2014/main" id="{8E3AC66D-7BD2-A6E1-561C-D4B79C425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7477" y="2096407"/>
            <a:ext cx="3583036" cy="3583036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7AAA21-1B28-3C09-B859-086D1E084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5116" y="-49220"/>
            <a:ext cx="7465397" cy="994172"/>
          </a:xfrm>
        </p:spPr>
        <p:txBody>
          <a:bodyPr>
            <a:normAutofit/>
          </a:bodyPr>
          <a:lstStyle/>
          <a:p>
            <a:r>
              <a:rPr lang="en-US" dirty="0"/>
              <a:t>Evolution of Data Integration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9A04C-BC23-512C-F791-61AA148830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805" y="1350362"/>
            <a:ext cx="4564672" cy="5075126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Manual import of Cognos reports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Automated import of Cognos reports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Automated import of SQL queries via Pentaho using computer on campus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Automated import of SQL via Pentaho using computer on Amazon Web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Automated import of SQL via Python using AWS</a:t>
            </a:r>
          </a:p>
        </p:txBody>
      </p:sp>
    </p:spTree>
    <p:extLst>
      <p:ext uri="{BB962C8B-B14F-4D97-AF65-F5344CB8AC3E}">
        <p14:creationId xmlns:p14="http://schemas.microsoft.com/office/powerpoint/2010/main" val="31342791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old key with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69B1F2FD-1D71-C3FF-0D79-EE1D668539C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2385848" y="2099240"/>
            <a:ext cx="3773214" cy="3773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0684AA-F8B6-58A6-63B1-5E2603AF5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7158" y="0"/>
            <a:ext cx="7213099" cy="985546"/>
          </a:xfrm>
        </p:spPr>
        <p:txBody>
          <a:bodyPr/>
          <a:lstStyle/>
          <a:p>
            <a:r>
              <a:rPr lang="en-US" dirty="0"/>
              <a:t>Key Takeaways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918B4-1F6F-B52D-3B1B-A5496410A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945" y="1630094"/>
            <a:ext cx="3643805" cy="449459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/>
              <a:t>Lots of ways to access DW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Cognos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Brio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SQL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Python</a:t>
            </a:r>
          </a:p>
          <a:p>
            <a:pPr>
              <a:buNone/>
            </a:pPr>
            <a:r>
              <a:rPr lang="en-US" sz="2400" dirty="0"/>
              <a:t>Integrate with your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Excel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Filemaker</a:t>
            </a:r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Quickbase</a:t>
            </a:r>
            <a:endParaRPr lang="en-US" sz="24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83D077C-DA45-141A-B2B9-89B5A8B360F5}"/>
              </a:ext>
            </a:extLst>
          </p:cNvPr>
          <p:cNvSpPr txBox="1">
            <a:spLocks/>
          </p:cNvSpPr>
          <p:nvPr/>
        </p:nvSpPr>
        <p:spPr>
          <a:xfrm>
            <a:off x="4446907" y="1630094"/>
            <a:ext cx="3943350" cy="452422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Learning resources available</a:t>
            </a:r>
          </a:p>
          <a:p>
            <a:pPr lvl="1"/>
            <a:r>
              <a:rPr lang="en-US" dirty="0"/>
              <a:t>IS&amp;T</a:t>
            </a:r>
          </a:p>
          <a:p>
            <a:pPr lvl="1"/>
            <a:r>
              <a:rPr lang="en-US" dirty="0"/>
              <a:t>LinkedIn Learning</a:t>
            </a:r>
          </a:p>
          <a:p>
            <a:pPr lvl="1"/>
            <a:r>
              <a:rPr lang="en-US" dirty="0" err="1"/>
              <a:t>Mimo</a:t>
            </a:r>
            <a:endParaRPr lang="en-US" dirty="0"/>
          </a:p>
          <a:p>
            <a:pPr marL="0" indent="0">
              <a:buNone/>
            </a:pPr>
            <a:r>
              <a:rPr lang="en-US" sz="2400" dirty="0"/>
              <a:t>Make your life easier</a:t>
            </a:r>
          </a:p>
          <a:p>
            <a:pPr lvl="1"/>
            <a:r>
              <a:rPr lang="en-US" dirty="0"/>
              <a:t>Reduce manual data lookup</a:t>
            </a:r>
          </a:p>
          <a:p>
            <a:pPr lvl="1"/>
            <a:r>
              <a:rPr lang="en-US" dirty="0"/>
              <a:t>Share data with coworkers (</a:t>
            </a:r>
            <a:r>
              <a:rPr lang="en-US" b="1" u="sng" dirty="0"/>
              <a:t>responsibly!!)</a:t>
            </a:r>
          </a:p>
          <a:p>
            <a:pPr lvl="1"/>
            <a:r>
              <a:rPr lang="en-US" dirty="0"/>
              <a:t>Automate and save time</a:t>
            </a:r>
          </a:p>
        </p:txBody>
      </p:sp>
    </p:spTree>
    <p:extLst>
      <p:ext uri="{BB962C8B-B14F-4D97-AF65-F5344CB8AC3E}">
        <p14:creationId xmlns:p14="http://schemas.microsoft.com/office/powerpoint/2010/main" val="40531430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D1872-8C10-543B-4BC3-534823CE8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4606" y="0"/>
            <a:ext cx="7562193" cy="977462"/>
          </a:xfrm>
        </p:spPr>
        <p:txBody>
          <a:bodyPr/>
          <a:lstStyle/>
          <a:p>
            <a:r>
              <a:rPr lang="en-US" dirty="0"/>
              <a:t>Conversations We Need to Be Having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559F6-F500-0B82-2918-EFDDA20F9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5972" y="1831426"/>
            <a:ext cx="4650828" cy="431712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MIT is lacking data professionals and analysts who can manage data and business intelligence solutions Institute-wide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Administrative, financial, and IT support personnel should NOT be expected to be data experts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are tools and resources available RIGHT NOW that can increase automation and reduce the workload for admins – SIGNFICANTLY!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MIT needs to invest in the right personnel to implement and administer these solutions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Why do we keep kicking the can down the road? We can fix this TODAY!</a:t>
            </a:r>
          </a:p>
        </p:txBody>
      </p:sp>
      <p:pic>
        <p:nvPicPr>
          <p:cNvPr id="5" name="Picture 4" descr="A picture containing screenshot, clipart, design&#10;&#10;Description automatically generated">
            <a:extLst>
              <a:ext uri="{FF2B5EF4-FFF2-40B4-BE49-F238E27FC236}">
                <a16:creationId xmlns:a16="http://schemas.microsoft.com/office/drawing/2014/main" id="{9A3CE9CA-16C5-8200-84F5-F42B01FDC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129658"/>
            <a:ext cx="3467046" cy="346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1149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930372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456AE-4F6C-994B-AED4-49BD56CAB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Quickbase People App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BD18D-6156-354E-9FF2-8ACDFB538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561553"/>
            <a:ext cx="7886700" cy="3874416"/>
          </a:xfrm>
        </p:spPr>
        <p:txBody>
          <a:bodyPr>
            <a:normAutofit/>
          </a:bodyPr>
          <a:lstStyle/>
          <a:p>
            <a:pPr marL="342900" indent="-342900"/>
            <a:r>
              <a:rPr lang="en-US" sz="2400" dirty="0"/>
              <a:t>Designed and built by Materials Science and Engineering (DMSE)</a:t>
            </a:r>
          </a:p>
          <a:p>
            <a:pPr marL="342900" indent="-342900"/>
            <a:r>
              <a:rPr lang="en-US" sz="2400" dirty="0"/>
              <a:t>Centers around Faculty Research Groups</a:t>
            </a:r>
          </a:p>
          <a:p>
            <a:pPr marL="342900" indent="-342900"/>
            <a:r>
              <a:rPr lang="en-US" sz="2400" dirty="0"/>
              <a:t>Chemical Engineering added some additional Data Warehouse imports</a:t>
            </a:r>
          </a:p>
          <a:p>
            <a:pPr marL="342900" indent="-342900"/>
            <a:endParaRPr lang="en-US" sz="2400" dirty="0"/>
          </a:p>
        </p:txBody>
      </p:sp>
      <p:pic>
        <p:nvPicPr>
          <p:cNvPr id="4" name="Content Placeholder 4" descr="A purple and white logo&#10;&#10;Description automatically generated with low confidence">
            <a:extLst>
              <a:ext uri="{FF2B5EF4-FFF2-40B4-BE49-F238E27FC236}">
                <a16:creationId xmlns:a16="http://schemas.microsoft.com/office/drawing/2014/main" id="{782EB867-7EC9-2F54-E4DA-0B8868A99EF4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11961" b="45178"/>
          <a:stretch/>
        </p:blipFill>
        <p:spPr>
          <a:xfrm>
            <a:off x="7000875" y="1131094"/>
            <a:ext cx="2143125" cy="1334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176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456AE-4F6C-994B-AED4-49BD56CAB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Quickbase?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BD18D-6156-354E-9FF2-8ACDFB538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561553"/>
            <a:ext cx="7886700" cy="3874416"/>
          </a:xfrm>
        </p:spPr>
        <p:txBody>
          <a:bodyPr>
            <a:normAutofit/>
          </a:bodyPr>
          <a:lstStyle/>
          <a:p>
            <a:pPr marL="342900" indent="-342900"/>
            <a:r>
              <a:rPr lang="en-US" sz="2400" dirty="0"/>
              <a:t>Cloud database with user-friendly web interface </a:t>
            </a:r>
          </a:p>
          <a:p>
            <a:pPr marL="342900" indent="-342900"/>
            <a:r>
              <a:rPr lang="en-US" sz="2400" dirty="0"/>
              <a:t>Create and display reports</a:t>
            </a:r>
          </a:p>
          <a:p>
            <a:pPr marL="342900" indent="-342900"/>
            <a:r>
              <a:rPr lang="en-US" sz="2400" dirty="0"/>
              <a:t>Easily create forms so that users can populate data</a:t>
            </a:r>
          </a:p>
          <a:p>
            <a:pPr marL="342900" indent="-342900"/>
            <a:r>
              <a:rPr lang="en-US" sz="2400" dirty="0"/>
              <a:t>Import from external data sources</a:t>
            </a:r>
          </a:p>
          <a:p>
            <a:pPr marL="342900" indent="-342900"/>
            <a:r>
              <a:rPr lang="en-US" sz="2400" dirty="0"/>
              <a:t>Automations and workflow</a:t>
            </a:r>
          </a:p>
          <a:p>
            <a:pPr marL="342900" indent="-342900"/>
            <a:r>
              <a:rPr lang="en-US" sz="2400" dirty="0"/>
              <a:t>Similar to Microsoft Access and FileMaker, accessed via web browser</a:t>
            </a:r>
          </a:p>
        </p:txBody>
      </p:sp>
      <p:pic>
        <p:nvPicPr>
          <p:cNvPr id="4" name="Content Placeholder 4" descr="A purple and white logo&#10;&#10;Description automatically generated with low confidence">
            <a:extLst>
              <a:ext uri="{FF2B5EF4-FFF2-40B4-BE49-F238E27FC236}">
                <a16:creationId xmlns:a16="http://schemas.microsoft.com/office/drawing/2014/main" id="{782EB867-7EC9-2F54-E4DA-0B8868A99EF4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11961" b="45178"/>
          <a:stretch/>
        </p:blipFill>
        <p:spPr>
          <a:xfrm>
            <a:off x="7000875" y="1131094"/>
            <a:ext cx="2143125" cy="1334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382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456AE-4F6C-994B-AED4-49BD56CAB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Sharing Quickbase Apps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BD18D-6156-354E-9FF2-8ACDFB538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561553"/>
            <a:ext cx="7886700" cy="3874416"/>
          </a:xfrm>
        </p:spPr>
        <p:txBody>
          <a:bodyPr>
            <a:normAutofit/>
          </a:bodyPr>
          <a:lstStyle/>
          <a:p>
            <a:pPr marL="342900" indent="-342900"/>
            <a:r>
              <a:rPr lang="en-US" sz="2400" dirty="0"/>
              <a:t>Manage departmental HR and Finance processes</a:t>
            </a:r>
          </a:p>
          <a:p>
            <a:pPr marL="342900" indent="-342900"/>
            <a:r>
              <a:rPr lang="en-US" sz="2400" dirty="0"/>
              <a:t>Department of Materials Science Engineering (DMSE) – thought leaders in Quickbase app creation</a:t>
            </a:r>
          </a:p>
        </p:txBody>
      </p:sp>
      <p:pic>
        <p:nvPicPr>
          <p:cNvPr id="4" name="Content Placeholder 4" descr="A purple and white logo&#10;&#10;Description automatically generated with low confidence">
            <a:extLst>
              <a:ext uri="{FF2B5EF4-FFF2-40B4-BE49-F238E27FC236}">
                <a16:creationId xmlns:a16="http://schemas.microsoft.com/office/drawing/2014/main" id="{782EB867-7EC9-2F54-E4DA-0B8868A99EF4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11961" b="45178"/>
          <a:stretch/>
        </p:blipFill>
        <p:spPr>
          <a:xfrm>
            <a:off x="7000875" y="1131094"/>
            <a:ext cx="2143125" cy="1334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139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456AE-4F6C-994B-AED4-49BD56CAB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Quickbase People App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BD18D-6156-354E-9FF2-8ACDFB538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561553"/>
            <a:ext cx="7886700" cy="3874416"/>
          </a:xfrm>
        </p:spPr>
        <p:txBody>
          <a:bodyPr>
            <a:normAutofit/>
          </a:bodyPr>
          <a:lstStyle/>
          <a:p>
            <a:pPr marL="342900" indent="-342900"/>
            <a:r>
              <a:rPr lang="en-US" sz="2400" dirty="0"/>
              <a:t>Principal Investigator Research Group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100" dirty="0"/>
              <a:t>Faculty Member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100" dirty="0"/>
              <a:t>Administrative Assistant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100" dirty="0"/>
              <a:t>Financial Administrator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100" dirty="0"/>
              <a:t>EHS Representative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100" dirty="0"/>
              <a:t>Sponsored Staff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100" dirty="0"/>
              <a:t>Grad Students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100" dirty="0"/>
              <a:t>Undergrad Students</a:t>
            </a:r>
          </a:p>
        </p:txBody>
      </p:sp>
      <p:pic>
        <p:nvPicPr>
          <p:cNvPr id="4" name="Content Placeholder 4" descr="A purple and white logo&#10;&#10;Description automatically generated with low confidence">
            <a:extLst>
              <a:ext uri="{FF2B5EF4-FFF2-40B4-BE49-F238E27FC236}">
                <a16:creationId xmlns:a16="http://schemas.microsoft.com/office/drawing/2014/main" id="{782EB867-7EC9-2F54-E4DA-0B8868A99EF4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11961" b="45178"/>
          <a:stretch/>
        </p:blipFill>
        <p:spPr>
          <a:xfrm>
            <a:off x="7000875" y="1131094"/>
            <a:ext cx="2143125" cy="1334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202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95AAD-6CDA-0C47-8BD5-C17051B43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Quickbase People App</a:t>
            </a:r>
          </a:p>
        </p:txBody>
      </p:sp>
      <p:pic>
        <p:nvPicPr>
          <p:cNvPr id="5" name="Content Placeholder 4" descr="A purple and white logo&#10;&#10;Description automatically generated with low confidence">
            <a:extLst>
              <a:ext uri="{FF2B5EF4-FFF2-40B4-BE49-F238E27FC236}">
                <a16:creationId xmlns:a16="http://schemas.microsoft.com/office/drawing/2014/main" id="{FA064ECD-0DBB-D93E-41B9-D8A461534114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/>
          <a:srcRect l="11961" b="45178"/>
          <a:stretch/>
        </p:blipFill>
        <p:spPr>
          <a:xfrm>
            <a:off x="7000875" y="1131094"/>
            <a:ext cx="2143125" cy="1334530"/>
          </a:xfrm>
        </p:spPr>
      </p:pic>
      <p:pic>
        <p:nvPicPr>
          <p:cNvPr id="10" name="Picture 9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A2E59E6D-39EF-BF36-711A-8961D5EE3A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84"/>
          <a:stretch/>
        </p:blipFill>
        <p:spPr>
          <a:xfrm>
            <a:off x="71923" y="2699922"/>
            <a:ext cx="9000153" cy="287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412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456AE-4F6C-994B-AED4-49BD56CAB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Hunting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BD18D-6156-354E-9FF2-8ACDFB538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463403"/>
            <a:ext cx="7886700" cy="3263504"/>
          </a:xfrm>
        </p:spPr>
        <p:txBody>
          <a:bodyPr>
            <a:normAutofit/>
          </a:bodyPr>
          <a:lstStyle/>
          <a:p>
            <a:pPr marL="342900" indent="-342900"/>
            <a:r>
              <a:rPr lang="en-US" sz="2400" dirty="0"/>
              <a:t>How can I find the sponsored research staff, Undergrads and Grad Students in Professor Dumbledore’s research group?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57C51D-C930-4148-B6E6-A6540D57C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54335">
            <a:off x="6652864" y="1131094"/>
            <a:ext cx="1123950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15096"/>
      </p:ext>
    </p:extLst>
  </p:cSld>
  <p:clrMapOvr>
    <a:masterClrMapping/>
  </p:clrMapOvr>
</p:sld>
</file>

<file path=ppt/theme/theme1.xml><?xml version="1.0" encoding="utf-8"?>
<a:theme xmlns:a="http://schemas.openxmlformats.org/drawingml/2006/main" name="ist-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ist-theme.thmx</Template>
  <TotalTime>8411</TotalTime>
  <Words>922</Words>
  <Application>Microsoft Macintosh PowerPoint</Application>
  <PresentationFormat>On-screen Show (4:3)</PresentationFormat>
  <Paragraphs>195</Paragraphs>
  <Slides>35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ArumSans Bold</vt:lpstr>
      <vt:lpstr>ArumSans Regular</vt:lpstr>
      <vt:lpstr>Calibri</vt:lpstr>
      <vt:lpstr>Courier New</vt:lpstr>
      <vt:lpstr>Wingdings</vt:lpstr>
      <vt:lpstr>ist-theme</vt:lpstr>
      <vt:lpstr>Data Warehouse Real Life Examples</vt:lpstr>
      <vt:lpstr>Real Life Examples - Agenda</vt:lpstr>
      <vt:lpstr>PowerPoint Presentation</vt:lpstr>
      <vt:lpstr>Quickbase People App</vt:lpstr>
      <vt:lpstr>What is Quickbase?</vt:lpstr>
      <vt:lpstr>Sharing Quickbase Apps</vt:lpstr>
      <vt:lpstr>Quickbase People App</vt:lpstr>
      <vt:lpstr>Quickbase People App</vt:lpstr>
      <vt:lpstr>Data Hunting </vt:lpstr>
      <vt:lpstr>Data Hunting</vt:lpstr>
      <vt:lpstr>Data Hunting</vt:lpstr>
      <vt:lpstr>Data Hunting</vt:lpstr>
      <vt:lpstr>Data Warehouse</vt:lpstr>
      <vt:lpstr>Data Warehouse &gt;&gt; Quickbase</vt:lpstr>
      <vt:lpstr>Quickbase People App</vt:lpstr>
      <vt:lpstr>PowerPoint Presentation</vt:lpstr>
      <vt:lpstr>Dude, Where’s My Data?</vt:lpstr>
      <vt:lpstr>All Your Data in One Place</vt:lpstr>
      <vt:lpstr>Unlocking the Warehouse</vt:lpstr>
      <vt:lpstr>Or You Can Learn SQL!</vt:lpstr>
      <vt:lpstr>Integrating Your Data</vt:lpstr>
      <vt:lpstr>Data Integration Journey in Chemistry</vt:lpstr>
      <vt:lpstr>What Is Quickbase?</vt:lpstr>
      <vt:lpstr>Data Integration Within Quickbase</vt:lpstr>
      <vt:lpstr>All Account Details On One Screen</vt:lpstr>
      <vt:lpstr>Build Your Own Custom Data Analysis</vt:lpstr>
      <vt:lpstr>Summarize Records However You Want</vt:lpstr>
      <vt:lpstr>Summarize Across Supervisor or Profit Center</vt:lpstr>
      <vt:lpstr>Get Notifications When Data Changes</vt:lpstr>
      <vt:lpstr>Account Overrun Notification</vt:lpstr>
      <vt:lpstr>Administrative Process Solutions</vt:lpstr>
      <vt:lpstr>Evolution of Data Integration Process</vt:lpstr>
      <vt:lpstr>Key Takeaways</vt:lpstr>
      <vt:lpstr>Conversations We Need to Be Having</vt:lpstr>
      <vt:lpstr>Questions?</vt:lpstr>
    </vt:vector>
  </TitlesOfParts>
  <Company>MIT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Warehouse 2.0</dc:title>
  <dc:creator>Garry Zacheiss</dc:creator>
  <cp:lastModifiedBy>Faith Hill</cp:lastModifiedBy>
  <cp:revision>107</cp:revision>
  <dcterms:created xsi:type="dcterms:W3CDTF">2017-02-09T15:56:56Z</dcterms:created>
  <dcterms:modified xsi:type="dcterms:W3CDTF">2023-06-22T14:46:02Z</dcterms:modified>
</cp:coreProperties>
</file>