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5143500" type="screen16x9"/>
  <p:notesSz cx="6858000" cy="9144000"/>
  <p:embeddedFontLst>
    <p:embeddedFont>
      <p:font typeface="Arial Black" panose="020B0A04020102020204" pitchFamily="34" charset="0"/>
      <p:regular r:id="rId12"/>
      <p:bold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62" d="100"/>
          <a:sy n="162" d="100"/>
        </p:scale>
        <p:origin x="144" y="17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MITTUG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mit-tableau.slack.com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MITTUG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mit-tableau.slack.com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alendar.mit.edu/MIT_IAP" TargetMode="External"/><Relationship Id="rId7" Type="http://schemas.openxmlformats.org/officeDocument/2006/relationships/hyperlink" Target="http://puzzles.mit.edu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calendar.mit.edu/event/12x12_led_light_sign_multi-day_non-credit_class#.Y5Nkv3ZOljE" TargetMode="External"/><Relationship Id="rId5" Type="http://schemas.openxmlformats.org/officeDocument/2006/relationships/hyperlink" Target="https://calendar.mit.edu/event/problem_solving_strategies_for_technical_interviews#.Y5NjPHZOljE" TargetMode="External"/><Relationship Id="rId4" Type="http://schemas.openxmlformats.org/officeDocument/2006/relationships/hyperlink" Target="https://calendar.mit.edu/department/mit_libraries/calendar/month/2023/1?event_types%5B%5D=41427239949909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59809aca8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59809aca8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Laura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Post in chat: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MIT TUG wiki, aka where all the links are: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https://wikis.mit.edu/confluence/display/MITTUG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Join us on Slack: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https://mit-tableau.slack.com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What’s your favorite fall/Halloween treat?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23fbba3274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23fbba3274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ed3ce1246c_0_20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ed3ce1246c_0_20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ed3ce1246c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ed3ce1246c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Post in chat: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MIT TUG wiki, aka where all the links are: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https://wikis.mit.edu/confluence/display/MITTUG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Join us on Slack: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https://mit-tableau.slack.com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ed3ce1246c_0_20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ed3ce1246c_0_20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72dcf9c1f1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72dcf9c1f1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Links: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 you do an “OR” with Tableau filters?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Sets might be a possibility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https://senturus.com/blog/tableau-tip-connect-or-filtering/   (Tableau WebMD)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ad28559fd2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ad28559fd2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Links to post in Zoom chat:</a:t>
            </a: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IAP Calendar: </a:t>
            </a:r>
            <a:r>
              <a:rPr lang="en" sz="1400" u="sng">
                <a:solidFill>
                  <a:schemeClr val="hlink"/>
                </a:solidFill>
                <a:hlinkClick r:id="rId3"/>
              </a:rPr>
              <a:t>https://calendar.mit.edu/MIT_IAP</a:t>
            </a: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Libraries IAP Sessions: </a:t>
            </a:r>
            <a:r>
              <a:rPr lang="en" sz="1400" u="sng">
                <a:solidFill>
                  <a:schemeClr val="hlink"/>
                </a:solidFill>
                <a:hlinkClick r:id="rId4"/>
              </a:rPr>
              <a:t>https://calendar.mit.edu/department/mit_libraries/calendar/month/2023/1?event_types%5B%5D=41427239949909</a:t>
            </a: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Problem Solving Strategies for Technical Interviews: </a:t>
            </a:r>
            <a:r>
              <a:rPr lang="en" sz="1400" u="sng">
                <a:solidFill>
                  <a:schemeClr val="hlink"/>
                </a:solidFill>
                <a:hlinkClick r:id="rId5"/>
              </a:rPr>
              <a:t>https://calendar.mit.edu/event/problem_solving_strategies_for_technical_interviews#.Y5NjPHZOljE</a:t>
            </a:r>
            <a:r>
              <a:rPr lang="en" sz="1400">
                <a:solidFill>
                  <a:schemeClr val="dk1"/>
                </a:solidFill>
              </a:rPr>
              <a:t> </a:t>
            </a: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12"x12" LED Light Sign (Multi-day non-credit class): </a:t>
            </a:r>
            <a:r>
              <a:rPr lang="en" sz="1400" u="sng">
                <a:solidFill>
                  <a:schemeClr val="hlink"/>
                </a:solidFill>
                <a:hlinkClick r:id="rId6"/>
              </a:rPr>
              <a:t>https://calendar.mit.edu/event/12x12_led_light_sign_multi-day_non-credit_class#.Y5Nkv3ZOljE</a:t>
            </a:r>
            <a:r>
              <a:rPr lang="en" sz="1400">
                <a:solidFill>
                  <a:schemeClr val="dk1"/>
                </a:solidFill>
              </a:rPr>
              <a:t> </a:t>
            </a: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MIT Mystery Hunt: </a:t>
            </a:r>
            <a:r>
              <a:rPr lang="en" sz="1400" u="sng">
                <a:solidFill>
                  <a:schemeClr val="hlink"/>
                </a:solidFill>
                <a:hlinkClick r:id="rId7"/>
              </a:rPr>
              <a:t>http://puzzles.mit.edu/</a:t>
            </a:r>
            <a:r>
              <a:rPr lang="en" sz="1400">
                <a:solidFill>
                  <a:schemeClr val="dk1"/>
                </a:solidFill>
              </a:rPr>
              <a:t> </a:t>
            </a:r>
            <a:endParaRPr sz="14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59809aca8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59809aca86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Roshni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fc012edb45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fc012edb45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Roshni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419100" algn="ctr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 algn="ctr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419100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419100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C2C0B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 Black"/>
              <a:buNone/>
              <a:defRPr sz="3600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419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  <a:defRPr sz="3000">
                <a:solidFill>
                  <a:schemeClr val="dk1"/>
                </a:solidFill>
              </a:defRPr>
            </a:lvl1pPr>
            <a:lvl2pPr marL="914400" lvl="1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  <a:defRPr sz="2400">
                <a:solidFill>
                  <a:schemeClr val="dk1"/>
                </a:solidFill>
              </a:defRPr>
            </a:lvl2pPr>
            <a:lvl3pPr marL="137160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3pPr>
            <a:lvl4pPr marL="1828800" lvl="3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4pPr>
            <a:lvl5pPr marL="2286000" lvl="4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>
                <a:solidFill>
                  <a:schemeClr val="dk1"/>
                </a:solidFill>
              </a:defRPr>
            </a:lvl5pPr>
            <a:lvl6pPr marL="2743200" lvl="5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6pPr>
            <a:lvl7pPr marL="3200400" lvl="6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7pPr>
            <a:lvl8pPr marL="3657600" lvl="7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>
                <a:solidFill>
                  <a:schemeClr val="dk1"/>
                </a:solidFill>
              </a:defRPr>
            </a:lvl8pPr>
            <a:lvl9pPr marL="4114800" lvl="8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</a:defRPr>
            </a:lvl1pPr>
            <a:lvl2pPr lvl="1" algn="r">
              <a:buNone/>
              <a:defRPr sz="1000">
                <a:solidFill>
                  <a:schemeClr val="dk1"/>
                </a:solidFill>
              </a:defRPr>
            </a:lvl2pPr>
            <a:lvl3pPr lvl="2" algn="r">
              <a:buNone/>
              <a:defRPr sz="1000">
                <a:solidFill>
                  <a:schemeClr val="dk1"/>
                </a:solidFill>
              </a:defRPr>
            </a:lvl3pPr>
            <a:lvl4pPr lvl="3" algn="r">
              <a:buNone/>
              <a:defRPr sz="1000">
                <a:solidFill>
                  <a:schemeClr val="dk1"/>
                </a:solidFill>
              </a:defRPr>
            </a:lvl4pPr>
            <a:lvl5pPr lvl="4" algn="r">
              <a:buNone/>
              <a:defRPr sz="1000">
                <a:solidFill>
                  <a:schemeClr val="dk1"/>
                </a:solidFill>
              </a:defRPr>
            </a:lvl5pPr>
            <a:lvl6pPr lvl="5" algn="r">
              <a:buNone/>
              <a:defRPr sz="1000">
                <a:solidFill>
                  <a:schemeClr val="dk1"/>
                </a:solidFill>
              </a:defRPr>
            </a:lvl6pPr>
            <a:lvl7pPr lvl="6" algn="r">
              <a:buNone/>
              <a:defRPr sz="1000">
                <a:solidFill>
                  <a:schemeClr val="dk1"/>
                </a:solidFill>
              </a:defRPr>
            </a:lvl7pPr>
            <a:lvl8pPr lvl="7" algn="r">
              <a:buNone/>
              <a:defRPr sz="1000">
                <a:solidFill>
                  <a:schemeClr val="dk1"/>
                </a:solidFill>
              </a:defRPr>
            </a:lvl8pPr>
            <a:lvl9pPr lvl="8" algn="r">
              <a:buNone/>
              <a:defRPr sz="10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it-tableau.slack.co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mailman.mit.edu/mailman/listinfo/mit_tableau_user_group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it-tableau.slack.com/archives/C02DTTZ9UH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mit-tableau-user-group-admin@mit.edu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puzzles.mit.edu/" TargetMode="External"/><Relationship Id="rId3" Type="http://schemas.openxmlformats.org/officeDocument/2006/relationships/hyperlink" Target="https://calendar.mit.edu/MIT_IAP" TargetMode="External"/><Relationship Id="rId7" Type="http://schemas.openxmlformats.org/officeDocument/2006/relationships/hyperlink" Target="https://calendar.mit.edu/event/12x12_led_light_sign_multi-day_non-credit_class#.Y5Nkv3ZOlj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calendar.mit.edu/event/problem_solving_strategies_for_technical_interviews#.Y5NjPHZOljE" TargetMode="External"/><Relationship Id="rId5" Type="http://schemas.openxmlformats.org/officeDocument/2006/relationships/hyperlink" Target="https://calendar.mit.edu/department/mit_libraries/calendar/month/2023/1?event_types%5B%5D=41427239949909" TargetMode="Externa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it-tableau.slack.com/archives/C02DTTZ9UH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ikis.mit.edu/confluence/display/MITTUG/" TargetMode="External"/><Relationship Id="rId4" Type="http://schemas.openxmlformats.org/officeDocument/2006/relationships/hyperlink" Target="mailto:mit-tableau-user-group-admin@mit.edu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2C0BF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ctrTitle"/>
          </p:nvPr>
        </p:nvSpPr>
        <p:spPr>
          <a:xfrm>
            <a:off x="311700" y="0"/>
            <a:ext cx="8520600" cy="279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MIT Tableau User Group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(MIT TUG)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977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977"/>
              <a:t>Tableau Doctor</a:t>
            </a:r>
            <a:endParaRPr sz="3977"/>
          </a:p>
        </p:txBody>
      </p:sp>
      <p:sp>
        <p:nvSpPr>
          <p:cNvPr id="67" name="Google Shape;67;p1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20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r>
              <a:rPr lang="en"/>
              <a:t>December 13, 2022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r>
              <a:rPr lang="en"/>
              <a:t>Join the conversation on Slack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r>
              <a:rPr lang="en"/>
              <a:t>mit-tableau.slack.com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r>
              <a:rPr lang="en"/>
              <a:t>Yes, we are recording the session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recording will be sent out and posted on Slack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Agenda</a:t>
            </a:r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the MIT TUG?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100"/>
              <a:buFont typeface="Arial"/>
              <a:buNone/>
            </a:pPr>
            <a:r>
              <a:rPr lang="en"/>
              <a:t>Have questions? Ask Tableau Doctor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100"/>
              <a:buFont typeface="Arial"/>
              <a:buNone/>
            </a:pPr>
            <a:r>
              <a:rPr lang="en"/>
              <a:t>IAP!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Clr>
                <a:schemeClr val="accent5"/>
              </a:buClr>
              <a:buSzPts val="1100"/>
              <a:buFont typeface="Arial"/>
              <a:buNone/>
            </a:pPr>
            <a:r>
              <a:rPr lang="en"/>
              <a:t>Chat!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77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community of Tableau users, and those who want to use or are thinking about using Tableau, across MIT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Open to anyone</a:t>
            </a:r>
            <a:endParaRPr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Any MIT department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All skills levels: none to novice to Jedi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Those who use Tableau only, and those who use Tableau with other data tools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Users of any Tableau product (Desktop, Prep, Server, Online, DataDev)</a:t>
            </a:r>
            <a:endParaRPr sz="1700"/>
          </a:p>
        </p:txBody>
      </p:sp>
      <p:sp>
        <p:nvSpPr>
          <p:cNvPr id="79" name="Google Shape;79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the MIT TUG?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640"/>
              <a:t>How It Works</a:t>
            </a:r>
            <a:endParaRPr sz="3640"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55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Virtual meetings every other month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Community-informed topics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Presentations (informal or formal) specific to Tableau at MIT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Opportunities to meet other Tableau users at MIT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MIT Tableau Slack: </a:t>
            </a:r>
            <a:r>
              <a:rPr lang="en" u="sng">
                <a:solidFill>
                  <a:schemeClr val="hlink"/>
                </a:solidFill>
                <a:hlinkClick r:id="rId3"/>
              </a:rPr>
              <a:t>mit-tableau.slack.com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Join the email list: </a:t>
            </a:r>
            <a:r>
              <a:rPr lang="en" sz="2500" u="sng">
                <a:solidFill>
                  <a:schemeClr val="hlink"/>
                </a:solidFill>
                <a:hlinkClick r:id="rId4"/>
              </a:rPr>
              <a:t>mailman.mit.edu/mailman/listinfo/mit_tableau_user_group</a:t>
            </a:r>
            <a:endParaRPr sz="2500">
              <a:solidFill>
                <a:srgbClr val="FF99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Be active</a:t>
            </a:r>
            <a:br>
              <a:rPr lang="en"/>
            </a:br>
            <a:r>
              <a:rPr lang="en" sz="2150"/>
              <a:t>present, share, ask and/or answer questions</a:t>
            </a:r>
            <a:endParaRPr sz="215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500"/>
              <a:t>Lurk</a:t>
            </a:r>
            <a:br>
              <a:rPr lang="en" sz="3500"/>
            </a:br>
            <a:r>
              <a:rPr lang="en" sz="2150"/>
              <a:t>watch, listen, learn</a:t>
            </a:r>
            <a:endParaRPr sz="215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500"/>
              <a:t>Anything in between</a:t>
            </a:r>
            <a:endParaRPr sz="3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If you want to present and/or have a topic you want to see, contact the leads</a:t>
            </a:r>
            <a:endParaRPr sz="1800"/>
          </a:p>
          <a:p>
            <a:pPr marL="457200" lvl="0" indent="-3257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800" u="sng">
                <a:solidFill>
                  <a:schemeClr val="hlink"/>
                </a:solidFill>
                <a:hlinkClick r:id="rId3"/>
              </a:rPr>
              <a:t>#ask-mit-tug-leads</a:t>
            </a:r>
            <a:r>
              <a:rPr lang="en" sz="1800"/>
              <a:t> on Slack</a:t>
            </a:r>
            <a:endParaRPr sz="1800"/>
          </a:p>
          <a:p>
            <a:pPr marL="457200" lvl="0" indent="-3257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800" u="sng">
                <a:solidFill>
                  <a:schemeClr val="hlink"/>
                </a:solidFill>
                <a:hlinkClick r:id="rId4"/>
              </a:rPr>
              <a:t>mit-tableau-user-group-admin@mit.edu</a:t>
            </a:r>
            <a:endParaRPr sz="1800"/>
          </a:p>
        </p:txBody>
      </p:sp>
      <p:sp>
        <p:nvSpPr>
          <p:cNvPr id="91" name="Google Shape;91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Participate How You Like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Tableau Doctor</a:t>
            </a:r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5973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Have questions for the Tableau Doctor*?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Feel free to unmute and share your screen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797"/>
              <a:t>*No degree required. We’re all doctors here, so unmute if you have solution ideas.</a:t>
            </a:r>
            <a:endParaRPr sz="1797"/>
          </a:p>
        </p:txBody>
      </p:sp>
      <p:pic>
        <p:nvPicPr>
          <p:cNvPr id="98" name="Google Shape;9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2250" y="1591075"/>
            <a:ext cx="4849349" cy="253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IAP (Independent Activities Period)</a:t>
            </a:r>
            <a:endParaRPr sz="3400"/>
          </a:p>
        </p:txBody>
      </p:sp>
      <p:sp>
        <p:nvSpPr>
          <p:cNvPr id="104" name="Google Shape;104;p21"/>
          <p:cNvSpPr txBox="1">
            <a:spLocks noGrp="1"/>
          </p:cNvSpPr>
          <p:nvPr>
            <p:ph type="body" idx="1"/>
          </p:nvPr>
        </p:nvSpPr>
        <p:spPr>
          <a:xfrm>
            <a:off x="311700" y="2602725"/>
            <a:ext cx="8520600" cy="196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calendar.mit.edu/MIT_IAP</a:t>
            </a:r>
            <a:endParaRPr/>
          </a:p>
        </p:txBody>
      </p:sp>
      <p:pic>
        <p:nvPicPr>
          <p:cNvPr id="105" name="Google Shape;10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305413"/>
            <a:ext cx="5791200" cy="119062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1"/>
          <p:cNvSpPr txBox="1"/>
          <p:nvPr/>
        </p:nvSpPr>
        <p:spPr>
          <a:xfrm>
            <a:off x="311700" y="3381825"/>
            <a:ext cx="85206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Highlights: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u="sng">
                <a:solidFill>
                  <a:schemeClr val="hlink"/>
                </a:solidFill>
                <a:hlinkClick r:id="rId5"/>
              </a:rPr>
              <a:t>MIT Libraries IAP Sessions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u="sng">
                <a:solidFill>
                  <a:schemeClr val="hlink"/>
                </a:solidFill>
                <a:hlinkClick r:id="rId6"/>
              </a:rPr>
              <a:t>Problem Solving Strategies for Technical Interviews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u="sng">
                <a:solidFill>
                  <a:schemeClr val="hlink"/>
                </a:solidFill>
                <a:hlinkClick r:id="rId7"/>
              </a:rPr>
              <a:t>12"x12" LED Light Sign (Multi-day non-credit class)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Also check out the </a:t>
            </a:r>
            <a:r>
              <a:rPr lang="en" u="sng">
                <a:solidFill>
                  <a:schemeClr val="hlink"/>
                </a:solidFill>
                <a:hlinkClick r:id="rId8"/>
              </a:rPr>
              <a:t>MIT Mystery Hunt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MIT TUG Meetings</a:t>
            </a:r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We’re looking for presenters and topics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ct val="36666"/>
              <a:buFont typeface="Arial"/>
              <a:buNone/>
            </a:pPr>
            <a:r>
              <a:rPr lang="en"/>
              <a:t>Want to present? Want to see something?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ct val="36666"/>
              <a:buFont typeface="Arial"/>
              <a:buNone/>
            </a:pPr>
            <a:r>
              <a:rPr lang="en"/>
              <a:t>Contact us:</a:t>
            </a:r>
            <a:endParaRPr/>
          </a:p>
          <a:p>
            <a:pPr marL="457200" lvl="0" indent="-390525" algn="l" rtl="0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Slack us at </a:t>
            </a:r>
            <a:r>
              <a:rPr lang="en" u="sng">
                <a:solidFill>
                  <a:schemeClr val="hlink"/>
                </a:solidFill>
                <a:hlinkClick r:id="rId3"/>
              </a:rPr>
              <a:t>#ask-mit-tug-leads</a:t>
            </a:r>
            <a:endParaRPr/>
          </a:p>
          <a:p>
            <a:pPr marL="457200" lvl="0" indent="-39052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Email us at </a:t>
            </a:r>
            <a:r>
              <a:rPr lang="en" u="sng">
                <a:solidFill>
                  <a:schemeClr val="hlink"/>
                </a:solidFill>
                <a:hlinkClick r:id="rId4"/>
              </a:rPr>
              <a:t>mit-tableau-user-group-admin@mit.edu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More info: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https://wikis.mit.edu/confluence/display/MITTUG/</a:t>
            </a:r>
            <a:r>
              <a:rPr lang="en"/>
              <a:t> 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Stick around to chat</a:t>
            </a:r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What are you working on?</a:t>
            </a:r>
            <a:endParaRPr/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What type of data do you work with?</a:t>
            </a:r>
            <a:endParaRPr/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Winter Break/IAP plans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222222"/>
      </a:dk1>
      <a:lt1>
        <a:srgbClr val="FFFFFF"/>
      </a:lt1>
      <a:dk2>
        <a:srgbClr val="595959"/>
      </a:dk2>
      <a:lt2>
        <a:srgbClr val="C2C0BF"/>
      </a:lt2>
      <a:accent1>
        <a:srgbClr val="A31F34"/>
      </a:accent1>
      <a:accent2>
        <a:srgbClr val="222222"/>
      </a:accent2>
      <a:accent3>
        <a:srgbClr val="8A8B8C"/>
      </a:accent3>
      <a:accent4>
        <a:srgbClr val="C2C0BF"/>
      </a:accent4>
      <a:accent5>
        <a:srgbClr val="000000"/>
      </a:accent5>
      <a:accent6>
        <a:srgbClr val="FFFFFF"/>
      </a:accent6>
      <a:hlink>
        <a:srgbClr val="1C458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661</Words>
  <Application>Microsoft Office PowerPoint</Application>
  <PresentationFormat>On-screen Show (16:9)</PresentationFormat>
  <Paragraphs>87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Arial Black</vt:lpstr>
      <vt:lpstr>Simple Light</vt:lpstr>
      <vt:lpstr>MIT Tableau User Group (MIT TUG)  Tableau Doctor</vt:lpstr>
      <vt:lpstr>Agenda</vt:lpstr>
      <vt:lpstr>What is the MIT TUG?</vt:lpstr>
      <vt:lpstr>How It Works</vt:lpstr>
      <vt:lpstr>Participate How You Like</vt:lpstr>
      <vt:lpstr>Tableau Doctor</vt:lpstr>
      <vt:lpstr>IAP (Independent Activities Period)</vt:lpstr>
      <vt:lpstr>Future MIT TUG Meetings</vt:lpstr>
      <vt:lpstr>Stick around to chat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 Tableau User Group (MIT TUG)  Tableau Doctor</dc:title>
  <dc:creator>Roshni Gohil</dc:creator>
  <cp:lastModifiedBy>Roshni Gohil</cp:lastModifiedBy>
  <cp:revision>1</cp:revision>
  <dcterms:modified xsi:type="dcterms:W3CDTF">2022-12-13T22:34:02Z</dcterms:modified>
</cp:coreProperties>
</file>