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9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</p:sldIdLst>
  <p:sldSz cx="9144000" cy="5143500" type="screen16x9"/>
  <p:notesSz cx="6858000" cy="9144000"/>
  <p:embeddedFontLst>
    <p:embeddedFont>
      <p:font typeface="Arial Black" panose="020B0A04020102020204" pitchFamily="34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1" d="100"/>
          <a:sy n="161" d="100"/>
        </p:scale>
        <p:origin x="174" y="1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hni Gohil" userId="79338b0e-4912-43db-9cb8-3cafdacfe272" providerId="ADAL" clId="{7983C227-3B43-4ACF-BA48-AA5272420B0C}"/>
    <pc:docChg chg="delSld">
      <pc:chgData name="Roshni Gohil" userId="79338b0e-4912-43db-9cb8-3cafdacfe272" providerId="ADAL" clId="{7983C227-3B43-4ACF-BA48-AA5272420B0C}" dt="2022-10-30T14:32:45.196" v="1" actId="2696"/>
      <pc:docMkLst>
        <pc:docMk/>
      </pc:docMkLst>
      <pc:sldChg chg="del">
        <pc:chgData name="Roshni Gohil" userId="79338b0e-4912-43db-9cb8-3cafdacfe272" providerId="ADAL" clId="{7983C227-3B43-4ACF-BA48-AA5272420B0C}" dt="2022-10-30T14:32:40.781" v="0" actId="2696"/>
        <pc:sldMkLst>
          <pc:docMk/>
          <pc:sldMk cId="0" sldId="256"/>
        </pc:sldMkLst>
      </pc:sldChg>
      <pc:sldChg chg="del">
        <pc:chgData name="Roshni Gohil" userId="79338b0e-4912-43db-9cb8-3cafdacfe272" providerId="ADAL" clId="{7983C227-3B43-4ACF-BA48-AA5272420B0C}" dt="2022-10-30T14:32:40.781" v="0" actId="2696"/>
        <pc:sldMkLst>
          <pc:docMk/>
          <pc:sldMk cId="0" sldId="257"/>
        </pc:sldMkLst>
      </pc:sldChg>
      <pc:sldChg chg="del">
        <pc:chgData name="Roshni Gohil" userId="79338b0e-4912-43db-9cb8-3cafdacfe272" providerId="ADAL" clId="{7983C227-3B43-4ACF-BA48-AA5272420B0C}" dt="2022-10-30T14:32:40.781" v="0" actId="2696"/>
        <pc:sldMkLst>
          <pc:docMk/>
          <pc:sldMk cId="0" sldId="258"/>
        </pc:sldMkLst>
      </pc:sldChg>
      <pc:sldChg chg="del">
        <pc:chgData name="Roshni Gohil" userId="79338b0e-4912-43db-9cb8-3cafdacfe272" providerId="ADAL" clId="{7983C227-3B43-4ACF-BA48-AA5272420B0C}" dt="2022-10-30T14:32:45.196" v="1" actId="2696"/>
        <pc:sldMkLst>
          <pc:docMk/>
          <pc:sldMk cId="0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ITTUG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mit-tableau.slack.com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ITTUG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mit-tableau.slack.com" TargetMode="Externa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ITTUG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mit-tableau.slack.com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9809aca8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9809aca8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Laura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Post in chat: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MIT TUG wiki, aka where all the links are: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https://wikis.mit.edu/confluence/display/MITTUG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Join us on Slack: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https://mit-tableau.slack.com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What’s your favorite fall/Halloween treat?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72dcf9c1f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72dcf9c1f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72dcf9c1f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72dcf9c1f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72dcf9c1f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72dcf9c1f1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Laura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72dcf9c1f1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72dcf9c1f1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72dcf9c1f1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72dcf9c1f1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72dcf9c1f1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72dcf9c1f1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Laura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72dcf9c1f1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72dcf9c1f1_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72dcf9c1f1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72dcf9c1f1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72dcf9c1f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72dcf9c1f1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733af3835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733af3835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3fbba327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23fbba327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733af3835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733af3835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733af3835a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733af3835a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733af3835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733af3835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72dcf9c1f1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72dcf9c1f1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72dcf9c1f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72dcf9c1f1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Roshni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59809aca8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59809aca8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Roshni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ed3ce1246c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ed3ce1246c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Post in chat: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MIT TUG wiki, aka where all the links are: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https://wikis.mit.edu/confluence/display/MITTUG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Join us on Slack: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https://mit-tableau.slack.com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Higher Ed TUG (HETUG): usergroups.tableau.com/HigherEducation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Slack: higher-ed-tableau.slack.com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fc012edb4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fc012edb4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Roshni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d3ce1246c_0_20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d3ce1246c_0_20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d3ce1246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ed3ce1246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Post in chat: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MIT TUG wiki, aka where all the links are: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https://wikis.mit.edu/confluence/display/MITTUG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Join us on Slack: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https://mit-tableau.slack.com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d3ce1246c_0_20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ed3ce1246c_0_20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5d28a502e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5d28a502e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Jen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72dcf9c1f1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72dcf9c1f1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Jen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72dcf9c1f1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72dcf9c1f1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72dcf9c1f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72dcf9c1f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2C0B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None/>
              <a:defRPr sz="36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</a:defRPr>
            </a:lvl1pPr>
            <a:lvl2pPr lvl="1" algn="r">
              <a:buNone/>
              <a:defRPr sz="1000">
                <a:solidFill>
                  <a:schemeClr val="dk1"/>
                </a:solidFill>
              </a:defRPr>
            </a:lvl2pPr>
            <a:lvl3pPr lvl="2" algn="r">
              <a:buNone/>
              <a:defRPr sz="1000">
                <a:solidFill>
                  <a:schemeClr val="dk1"/>
                </a:solidFill>
              </a:defRPr>
            </a:lvl3pPr>
            <a:lvl4pPr lvl="3" algn="r">
              <a:buNone/>
              <a:defRPr sz="1000">
                <a:solidFill>
                  <a:schemeClr val="dk1"/>
                </a:solidFill>
              </a:defRPr>
            </a:lvl4pPr>
            <a:lvl5pPr lvl="4" algn="r">
              <a:buNone/>
              <a:defRPr sz="1000">
                <a:solidFill>
                  <a:schemeClr val="dk1"/>
                </a:solidFill>
              </a:defRPr>
            </a:lvl5pPr>
            <a:lvl6pPr lvl="5" algn="r">
              <a:buNone/>
              <a:defRPr sz="1000">
                <a:solidFill>
                  <a:schemeClr val="dk1"/>
                </a:solidFill>
              </a:defRPr>
            </a:lvl6pPr>
            <a:lvl7pPr lvl="6" algn="r">
              <a:buNone/>
              <a:defRPr sz="1000">
                <a:solidFill>
                  <a:schemeClr val="dk1"/>
                </a:solidFill>
              </a:defRPr>
            </a:lvl7pPr>
            <a:lvl8pPr lvl="7" algn="r">
              <a:buNone/>
              <a:defRPr sz="1000">
                <a:solidFill>
                  <a:schemeClr val="dk1"/>
                </a:solidFill>
              </a:defRPr>
            </a:lvl8pPr>
            <a:lvl9pPr lvl="8" algn="r">
              <a:buNone/>
              <a:defRPr sz="10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olorbrewer2.org/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oolors.co" TargetMode="External"/><Relationship Id="rId5" Type="http://schemas.openxmlformats.org/officeDocument/2006/relationships/hyperlink" Target="https://www.tpgi.com/color-contrast-checker/" TargetMode="External"/><Relationship Id="rId4" Type="http://schemas.openxmlformats.org/officeDocument/2006/relationships/hyperlink" Target="https://www.color-blindness.com/coblis-color-blindness-simulator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ableau.com/current/pro/desktop/en-us/formatting_create_custom_colors.ht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ikis.mit.edu/confluence/display/MITTUG/" TargetMode="External"/><Relationship Id="rId4" Type="http://schemas.openxmlformats.org/officeDocument/2006/relationships/hyperlink" Target="mailto:mit-tableau-user-group-admin@mit.edu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usergroups.tableau.com/HigherEducation" TargetMode="External"/><Relationship Id="rId3" Type="http://schemas.openxmlformats.org/officeDocument/2006/relationships/hyperlink" Target="http://wikis.mit.edu/confluence/display/MITTUG/" TargetMode="External"/><Relationship Id="rId7" Type="http://schemas.openxmlformats.org/officeDocument/2006/relationships/hyperlink" Target="mailto:mit-tableau-user-group-admin@mit.edu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it-tableau.slack.com/archives/C02DTTZ9UHE" TargetMode="External"/><Relationship Id="rId5" Type="http://schemas.openxmlformats.org/officeDocument/2006/relationships/hyperlink" Target="https://mailman.mit.edu/mailman/listinfo/mit_tableau_user_group" TargetMode="External"/><Relationship Id="rId10" Type="http://schemas.openxmlformats.org/officeDocument/2006/relationships/hyperlink" Target="https://community.tableau.com/s/group/0F94T000000gQYoSAM/higher-education" TargetMode="External"/><Relationship Id="rId4" Type="http://schemas.openxmlformats.org/officeDocument/2006/relationships/hyperlink" Target="http://mit-tableau.slack.com" TargetMode="External"/><Relationship Id="rId9" Type="http://schemas.openxmlformats.org/officeDocument/2006/relationships/hyperlink" Target="https://higher-ed-tableau.slack.com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ilman.mit.edu/mailman/listinfo/mit_tableau_user_grou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it-tableau-user-group-admin@mit.edu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C0BF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88396" y="-669874"/>
            <a:ext cx="2084844" cy="20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5495025" y="-600025"/>
            <a:ext cx="2571750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279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MIT Tableau User Group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(MIT TUG)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977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77"/>
              <a:t>Tip or Trick or Treat</a:t>
            </a:r>
            <a:endParaRPr sz="3977"/>
          </a:p>
        </p:txBody>
      </p:sp>
      <p:sp>
        <p:nvSpPr>
          <p:cNvPr id="93" name="Google Shape;93;p1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20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October 25, 2022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Join the conversation on Slack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mit-tableau.slack.com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Yes, we are recording the session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recording will be sent out and posted on Slack</a:t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6750" y="775175"/>
            <a:ext cx="1402825" cy="140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57100" y="2617050"/>
            <a:ext cx="1789376" cy="1789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-456225" y="1539525"/>
            <a:ext cx="3428975" cy="342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56875" y="-1400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Dynamic Viz in Tooltips</a:t>
            </a:r>
            <a:endParaRPr/>
          </a:p>
        </p:txBody>
      </p:sp>
      <p:pic>
        <p:nvPicPr>
          <p:cNvPr id="151" name="Google Shape;15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8201" y="1220825"/>
            <a:ext cx="4002197" cy="15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913" y="3845586"/>
            <a:ext cx="4132676" cy="94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38200" y="3251875"/>
            <a:ext cx="3969974" cy="1541028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6"/>
          <p:cNvSpPr txBox="1"/>
          <p:nvPr/>
        </p:nvSpPr>
        <p:spPr>
          <a:xfrm>
            <a:off x="9008175" y="4137375"/>
            <a:ext cx="91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6"/>
          <p:cNvSpPr txBox="1"/>
          <p:nvPr/>
        </p:nvSpPr>
        <p:spPr>
          <a:xfrm>
            <a:off x="515925" y="1330550"/>
            <a:ext cx="40563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have different categories and want different vizes for each.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This requires some formatting of data to group things by category.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Using a calculated field and viz in tooltips to make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129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Dynamic Viz in Tooltips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57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5"/>
                </a:solidFill>
              </a:rPr>
              <a:t>1. Insert a Viz in tooltip</a:t>
            </a:r>
            <a:endParaRPr sz="1400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accent5"/>
                </a:solidFill>
              </a:rPr>
              <a:t>2. Copy the code and create a calculated field</a:t>
            </a:r>
            <a:endParaRPr sz="1400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accent5"/>
                </a:solidFill>
              </a:rPr>
              <a:t>3. Put that field as an ATTR in the tooltip</a:t>
            </a:r>
            <a:endParaRPr sz="1400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5"/>
                </a:solidFill>
              </a:rPr>
              <a:t>4. Repeat steps 1 and 2 in the same calculated field for each viz!</a:t>
            </a:r>
            <a:endParaRPr/>
          </a:p>
        </p:txBody>
      </p:sp>
      <p:pic>
        <p:nvPicPr>
          <p:cNvPr id="162" name="Google Shape;16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100" y="2831925"/>
            <a:ext cx="2344125" cy="184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4422" y="2831925"/>
            <a:ext cx="2957453" cy="184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88175" y="2840775"/>
            <a:ext cx="2344125" cy="182149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7"/>
          <p:cNvSpPr txBox="1"/>
          <p:nvPr/>
        </p:nvSpPr>
        <p:spPr>
          <a:xfrm>
            <a:off x="1161300" y="2440575"/>
            <a:ext cx="29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166" name="Google Shape;166;p27"/>
          <p:cNvSpPr txBox="1"/>
          <p:nvPr/>
        </p:nvSpPr>
        <p:spPr>
          <a:xfrm>
            <a:off x="4423950" y="2440575"/>
            <a:ext cx="29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167" name="Google Shape;167;p27"/>
          <p:cNvSpPr txBox="1"/>
          <p:nvPr/>
        </p:nvSpPr>
        <p:spPr>
          <a:xfrm>
            <a:off x="7532438" y="2440575"/>
            <a:ext cx="29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 or Trick or Treat</a:t>
            </a:r>
            <a:endParaRPr/>
          </a:p>
        </p:txBody>
      </p:sp>
      <p:sp>
        <p:nvSpPr>
          <p:cNvPr id="173" name="Google Shape;173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Guides and shape visibility on scatterplots - Jen Lesar (SFS)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Tooltips Cool Tricks, part 3: dynamic viz in tooltips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 b="1"/>
              <a:t>Where the heck is this field used?! - Laura Urciuoli (Resource Development)</a:t>
            </a:r>
            <a:endParaRPr sz="2900" b="1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and hierarchies - Quan Nghiem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for color mapping and aliases - Henry Hannon (Sloan)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Custom and accessible(!!) color palettes - Christine Malinowski (MIT Libraries)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Show/hide containers - Roshni Gohil (MITIMCo)</a:t>
            </a:r>
            <a:endParaRPr sz="29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that Field!</a:t>
            </a:r>
            <a:endParaRPr/>
          </a:p>
        </p:txBody>
      </p:sp>
      <p:sp>
        <p:nvSpPr>
          <p:cNvPr id="179" name="Google Shape;179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86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Removing field from data source</a:t>
            </a:r>
            <a:endParaRPr sz="2300"/>
          </a:p>
          <a:p>
            <a:pPr marL="457200" lvl="0" indent="-3746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But where is it used?</a:t>
            </a:r>
            <a:endParaRPr sz="2300"/>
          </a:p>
          <a:p>
            <a:pPr marL="457200" lvl="0" indent="-3746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Can’t just remove it! (Errors galore!)</a:t>
            </a:r>
            <a:endParaRPr sz="23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that Field!</a:t>
            </a:r>
            <a:endParaRPr/>
          </a:p>
        </p:txBody>
      </p:sp>
      <p:sp>
        <p:nvSpPr>
          <p:cNvPr id="185" name="Google Shape;185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86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Make a fake field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Replace References using fake field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Delete fake field!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If field isn’t being used, nothing will happen!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" sz="1700"/>
              <a:t>If field is being used you’ll get an error!</a:t>
            </a:r>
            <a:endParaRPr sz="1700"/>
          </a:p>
        </p:txBody>
      </p:sp>
      <p:sp>
        <p:nvSpPr>
          <p:cNvPr id="186" name="Google Shape;186;p30"/>
          <p:cNvSpPr txBox="1"/>
          <p:nvPr/>
        </p:nvSpPr>
        <p:spPr>
          <a:xfrm>
            <a:off x="8194800" y="3972825"/>
            <a:ext cx="959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7" name="Google Shape;18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675" y="2765200"/>
            <a:ext cx="1760574" cy="21107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88" name="Google Shape;18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7731" y="2765200"/>
            <a:ext cx="1966820" cy="211074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89" name="Google Shape;189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50050" y="2765198"/>
            <a:ext cx="1879725" cy="21338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90" name="Google Shape;190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0503" y="3105925"/>
            <a:ext cx="2725075" cy="113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 or Trick or Treat</a:t>
            </a:r>
            <a:endParaRPr/>
          </a:p>
        </p:txBody>
      </p:sp>
      <p:sp>
        <p:nvSpPr>
          <p:cNvPr id="196" name="Google Shape;196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Guides and shape visibility on scatterplots - Jen Lesar (SFS)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Tooltips Cool Tricks, part 3: dynamic viz in tooltips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Where the heck is this field used?!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 b="1"/>
              <a:t>Parameters and hierarchies - Quan Nghiem (Resource Development)</a:t>
            </a:r>
            <a:endParaRPr sz="2900" b="1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for color mapping and aliases - Henry Hannon (Sloan)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Custom and accessible(!!) color palettes - Christine Malinowski (MIT Libraries)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Show/hide containers - Roshni Gohil (MITIMCo)</a:t>
            </a:r>
            <a:endParaRPr sz="2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 or Trick or Treat</a:t>
            </a:r>
            <a:endParaRPr/>
          </a:p>
        </p:txBody>
      </p:sp>
      <p:sp>
        <p:nvSpPr>
          <p:cNvPr id="202" name="Google Shape;202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0043" algn="l" rtl="0">
              <a:spcBef>
                <a:spcPts val="0"/>
              </a:spcBef>
              <a:spcAft>
                <a:spcPts val="0"/>
              </a:spcAft>
              <a:buSzPts val="1913"/>
              <a:buChar char="●"/>
            </a:pPr>
            <a:r>
              <a:rPr lang="en" sz="1912"/>
              <a:t>Guides and shape visibility on scatterplots - Jen Lesar (SFS)</a:t>
            </a:r>
            <a:endParaRPr sz="1912"/>
          </a:p>
          <a:p>
            <a:pPr marL="457200" lvl="0" indent="-350043" algn="l" rtl="0">
              <a:spcBef>
                <a:spcPts val="0"/>
              </a:spcBef>
              <a:spcAft>
                <a:spcPts val="0"/>
              </a:spcAft>
              <a:buSzPts val="1913"/>
              <a:buChar char="●"/>
            </a:pPr>
            <a:r>
              <a:rPr lang="en" sz="1912"/>
              <a:t>Tooltips Cool Tricks, part 3: dynamic viz in tooltips - Laura Urciuoli (Resource Development)</a:t>
            </a:r>
            <a:endParaRPr sz="1912"/>
          </a:p>
          <a:p>
            <a:pPr marL="457200" lvl="0" indent="-350043" algn="l" rtl="0">
              <a:spcBef>
                <a:spcPts val="0"/>
              </a:spcBef>
              <a:spcAft>
                <a:spcPts val="0"/>
              </a:spcAft>
              <a:buSzPts val="1913"/>
              <a:buChar char="●"/>
            </a:pPr>
            <a:r>
              <a:rPr lang="en" sz="1912"/>
              <a:t>Where the heck is this field used?! - Laura Urciuoli (Resource Development)</a:t>
            </a:r>
            <a:endParaRPr sz="1912"/>
          </a:p>
          <a:p>
            <a:pPr marL="457200" lvl="0" indent="-350043" algn="l" rtl="0">
              <a:spcBef>
                <a:spcPts val="0"/>
              </a:spcBef>
              <a:spcAft>
                <a:spcPts val="0"/>
              </a:spcAft>
              <a:buSzPts val="1913"/>
              <a:buChar char="●"/>
            </a:pPr>
            <a:r>
              <a:rPr lang="en" sz="1912"/>
              <a:t>Parameters and hierarchies - Quan Nghiem (Resource Development)</a:t>
            </a:r>
            <a:endParaRPr sz="1912"/>
          </a:p>
          <a:p>
            <a:pPr marL="457200" lvl="0" indent="-350043" algn="l" rtl="0">
              <a:spcBef>
                <a:spcPts val="0"/>
              </a:spcBef>
              <a:spcAft>
                <a:spcPts val="0"/>
              </a:spcAft>
              <a:buSzPts val="1913"/>
              <a:buChar char="●"/>
            </a:pPr>
            <a:r>
              <a:rPr lang="en" sz="1912" b="1"/>
              <a:t>Parameters for color mapping and aliases - Henry Hannon (Sloan)</a:t>
            </a:r>
            <a:endParaRPr sz="1912" b="1"/>
          </a:p>
          <a:p>
            <a:pPr marL="457200" lvl="0" indent="-350043" algn="l" rtl="0">
              <a:spcBef>
                <a:spcPts val="0"/>
              </a:spcBef>
              <a:spcAft>
                <a:spcPts val="0"/>
              </a:spcAft>
              <a:buSzPts val="1913"/>
              <a:buChar char="●"/>
            </a:pPr>
            <a:r>
              <a:rPr lang="en" sz="1912"/>
              <a:t>Custom and accessible(!!) color palettes - Christine Malinowski (MIT Libraries)</a:t>
            </a:r>
            <a:endParaRPr sz="1912"/>
          </a:p>
          <a:p>
            <a:pPr marL="457200" lvl="0" indent="-350043" algn="l" rtl="0">
              <a:spcBef>
                <a:spcPts val="0"/>
              </a:spcBef>
              <a:spcAft>
                <a:spcPts val="0"/>
              </a:spcAft>
              <a:buSzPts val="1913"/>
              <a:buChar char="●"/>
            </a:pPr>
            <a:r>
              <a:rPr lang="en" sz="1912"/>
              <a:t>Show/hide containers - Roshni Gohil (MITIMCo)</a:t>
            </a:r>
            <a:endParaRPr sz="1912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 or Trick or Treat</a:t>
            </a:r>
            <a:endParaRPr/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Guides and shape visibility on scatterplots - Jen Lesar (SFS)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Tooltips Cool Tricks, part 3: dynamic viz in tooltips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Where the heck is this field used?!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and hierarchies - Quan Nghiem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for color mapping and aliases - Henry Hannon (Sloan)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 b="1"/>
              <a:t>Custom and accessible(!!) color palettes - Christine Malinowski (MIT Libraries)</a:t>
            </a:r>
            <a:endParaRPr sz="2900" b="1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Show/hide containers - Roshni Gohil (MITIMCo)</a:t>
            </a:r>
            <a:endParaRPr sz="29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custom color palettes</a:t>
            </a:r>
            <a:endParaRPr/>
          </a:p>
        </p:txBody>
      </p:sp>
      <p:sp>
        <p:nvSpPr>
          <p:cNvPr id="214" name="Google Shape;214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8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" sz="2800"/>
              <a:t>Determine the hexadecimal values or RGB format for your desired palette colors.</a:t>
            </a:r>
            <a:endParaRPr sz="2800"/>
          </a:p>
          <a:p>
            <a:pPr marL="0" marR="2164976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i="1"/>
              <a:t>Don’t forget color accessibility considerations. Utilize color accessibility tools to test for color blindness and color contrast issues.</a:t>
            </a:r>
            <a:endParaRPr sz="2100" i="1"/>
          </a:p>
          <a:p>
            <a:pPr marL="9144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 i="1" u="sng">
                <a:solidFill>
                  <a:schemeClr val="hlink"/>
                </a:solidFill>
                <a:hlinkClick r:id="rId3"/>
              </a:rPr>
              <a:t>ColorBrewer2</a:t>
            </a:r>
            <a:endParaRPr sz="2100" i="1"/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 i="1" u="sng">
                <a:solidFill>
                  <a:schemeClr val="hlink"/>
                </a:solidFill>
                <a:hlinkClick r:id="rId4"/>
              </a:rPr>
              <a:t>Coblis – Color Blindness Simulator</a:t>
            </a:r>
            <a:endParaRPr sz="2100" i="1"/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 i="1" u="sng">
                <a:solidFill>
                  <a:schemeClr val="hlink"/>
                </a:solidFill>
                <a:hlinkClick r:id="rId5"/>
              </a:rPr>
              <a:t>Colour Contrast Analyser (CCA)</a:t>
            </a:r>
            <a:endParaRPr sz="2100" i="1"/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 i="1" u="sng">
                <a:solidFill>
                  <a:schemeClr val="hlink"/>
                </a:solidFill>
                <a:hlinkClick r:id="rId6"/>
              </a:rPr>
              <a:t>Coolors</a:t>
            </a:r>
            <a:r>
              <a:rPr lang="en" sz="2100" i="1"/>
              <a:t> (color palette generator)</a:t>
            </a:r>
            <a:endParaRPr sz="2100" i="1"/>
          </a:p>
        </p:txBody>
      </p:sp>
      <p:pic>
        <p:nvPicPr>
          <p:cNvPr id="215" name="Google Shape;215;p34" descr="Colour Contrast Analyser application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33025" y="1749925"/>
            <a:ext cx="2475826" cy="328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custom color palettes</a:t>
            </a:r>
            <a:endParaRPr/>
          </a:p>
        </p:txBody>
      </p:sp>
      <p:sp>
        <p:nvSpPr>
          <p:cNvPr id="221" name="Google Shape;221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AutoNum type="arabicPeriod" startAt="2"/>
            </a:pPr>
            <a:r>
              <a:rPr lang="en" sz="2800"/>
              <a:t>Find your preferences.tps file in your “My Tableau Repository” folder and open it with a text editor (e.g., Notepad, TextEdit)</a:t>
            </a:r>
            <a:endParaRPr sz="2800"/>
          </a:p>
        </p:txBody>
      </p:sp>
      <p:pic>
        <p:nvPicPr>
          <p:cNvPr id="222" name="Google Shape;222;p35" descr="Computer finder or folder explorer window showing Documents/My Tableau Repository/Preferences.tps file path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3400" y="2750200"/>
            <a:ext cx="6877201" cy="231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MIT TUG?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Tip or Trick or Treat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December MIT TUG Meeting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Chat! (including Tableau AMA)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custom color palettes</a:t>
            </a:r>
            <a:endParaRPr/>
          </a:p>
        </p:txBody>
      </p:sp>
      <p:sp>
        <p:nvSpPr>
          <p:cNvPr id="228" name="Google Shape;228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3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AutoNum type="arabicPeriod" startAt="3"/>
            </a:pPr>
            <a:r>
              <a:rPr lang="en" sz="2800"/>
              <a:t>Edit the Preferences.tps file to add your desired palette(s).</a:t>
            </a:r>
            <a:endParaRPr sz="2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800"/>
          </a:p>
        </p:txBody>
      </p:sp>
      <p:sp>
        <p:nvSpPr>
          <p:cNvPr id="229" name="Google Shape;229;p36"/>
          <p:cNvSpPr txBox="1"/>
          <p:nvPr/>
        </p:nvSpPr>
        <p:spPr>
          <a:xfrm>
            <a:off x="4404300" y="2422000"/>
            <a:ext cx="4428000" cy="255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&lt;? xml version='1.0'?&gt;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&lt;workbook&gt;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&lt;preferences&gt;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&lt;color-palette name="MIT colors" type="regular"&gt;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&lt;color&gt;#A31F34&lt;/color&gt;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&lt;color&gt;#8A8B8C&lt;/color&gt;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/>
              <a:t>&lt;color&gt;#C2C0BF&lt;/color&gt;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&lt;/color-palette&gt;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&lt;/preferences&gt;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&lt;/workbook&gt;</a:t>
            </a:r>
            <a:endParaRPr/>
          </a:p>
        </p:txBody>
      </p:sp>
      <p:pic>
        <p:nvPicPr>
          <p:cNvPr id="230" name="Google Shape;230;p36" descr="Default Preferences.tps file content showing empty xml with only &lt;workbook&gt;&lt;/workbook&gt;"/>
          <p:cNvPicPr preferRelativeResize="0"/>
          <p:nvPr/>
        </p:nvPicPr>
        <p:blipFill rotWithShape="1">
          <a:blip r:embed="rId3">
            <a:alphaModFix/>
          </a:blip>
          <a:srcRect r="8767"/>
          <a:stretch/>
        </p:blipFill>
        <p:spPr>
          <a:xfrm>
            <a:off x="152400" y="2408000"/>
            <a:ext cx="3374250" cy="2583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1" name="Google Shape;231;p36"/>
          <p:cNvCxnSpPr/>
          <p:nvPr/>
        </p:nvCxnSpPr>
        <p:spPr>
          <a:xfrm rot="10800000" flipH="1">
            <a:off x="3576600" y="3694750"/>
            <a:ext cx="317100" cy="96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custom color palettes</a:t>
            </a:r>
            <a:endParaRPr/>
          </a:p>
        </p:txBody>
      </p:sp>
      <p:sp>
        <p:nvSpPr>
          <p:cNvPr id="237" name="Google Shape;237;p37"/>
          <p:cNvSpPr txBox="1">
            <a:spLocks noGrp="1"/>
          </p:cNvSpPr>
          <p:nvPr>
            <p:ph type="body" idx="1"/>
          </p:nvPr>
        </p:nvSpPr>
        <p:spPr>
          <a:xfrm>
            <a:off x="145675" y="1152475"/>
            <a:ext cx="8998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You can create the following types of color palettes</a:t>
            </a:r>
            <a:endParaRPr sz="2800"/>
          </a:p>
          <a:p>
            <a:pPr marL="914400" lvl="0" indent="-393700" algn="l" rtl="0">
              <a:spcBef>
                <a:spcPts val="120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Categorical  </a:t>
            </a:r>
            <a:r>
              <a:rPr lang="en" sz="1800">
                <a:solidFill>
                  <a:schemeClr val="accent5"/>
                </a:solidFill>
              </a:rPr>
              <a:t>&lt;color-palette name="CAT" </a:t>
            </a:r>
            <a:r>
              <a:rPr lang="en" sz="1800" b="1">
                <a:solidFill>
                  <a:schemeClr val="accent1"/>
                </a:solidFill>
              </a:rPr>
              <a:t>type="regular"</a:t>
            </a:r>
            <a:r>
              <a:rPr lang="en" sz="1800">
                <a:solidFill>
                  <a:schemeClr val="accent5"/>
                </a:solidFill>
              </a:rPr>
              <a:t>&gt;</a:t>
            </a:r>
            <a:r>
              <a:rPr lang="en" sz="1800"/>
              <a:t> </a:t>
            </a:r>
            <a:endParaRPr sz="1800"/>
          </a:p>
          <a:p>
            <a:pPr marL="914400" lvl="0" indent="-393700" algn="l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Sequential  	</a:t>
            </a:r>
            <a:r>
              <a:rPr lang="en" sz="1800">
                <a:solidFill>
                  <a:schemeClr val="accent5"/>
                </a:solidFill>
              </a:rPr>
              <a:t>&lt;color-palette name="SEQ" </a:t>
            </a:r>
            <a:r>
              <a:rPr lang="en" sz="1800" b="1">
                <a:solidFill>
                  <a:schemeClr val="accent1"/>
                </a:solidFill>
              </a:rPr>
              <a:t>type="ordered-sequential"</a:t>
            </a:r>
            <a:r>
              <a:rPr lang="en" sz="1800">
                <a:solidFill>
                  <a:schemeClr val="accent5"/>
                </a:solidFill>
              </a:rPr>
              <a:t>&gt;</a:t>
            </a:r>
            <a:endParaRPr sz="1800"/>
          </a:p>
          <a:p>
            <a:pPr marL="914400" lvl="0" indent="-393700" algn="l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Diverging  	</a:t>
            </a:r>
            <a:r>
              <a:rPr lang="en" sz="1800">
                <a:solidFill>
                  <a:schemeClr val="accent5"/>
                </a:solidFill>
              </a:rPr>
              <a:t>&lt;color-palette name="DIV" </a:t>
            </a:r>
            <a:r>
              <a:rPr lang="en" sz="1800" b="1">
                <a:solidFill>
                  <a:schemeClr val="accent1"/>
                </a:solidFill>
              </a:rPr>
              <a:t>type="ordered-diverging"</a:t>
            </a:r>
            <a:r>
              <a:rPr lang="en" sz="1800">
                <a:solidFill>
                  <a:schemeClr val="accent5"/>
                </a:solidFill>
              </a:rPr>
              <a:t>&gt;</a:t>
            </a:r>
            <a:endParaRPr sz="1800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 i="1">
                <a:solidFill>
                  <a:schemeClr val="accent5"/>
                </a:solidFill>
              </a:rPr>
              <a:t>More information on setting up these different palettes on </a:t>
            </a:r>
            <a:r>
              <a:rPr lang="en" sz="2400" i="1" u="sng">
                <a:solidFill>
                  <a:schemeClr val="hlink"/>
                </a:solidFill>
                <a:hlinkClick r:id="rId3"/>
              </a:rPr>
              <a:t>this Tableau page</a:t>
            </a:r>
            <a:r>
              <a:rPr lang="en" sz="2400" i="1">
                <a:solidFill>
                  <a:schemeClr val="accent5"/>
                </a:solidFill>
              </a:rPr>
              <a:t>. </a:t>
            </a:r>
            <a:endParaRPr sz="2400" i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custom color palettes</a:t>
            </a:r>
            <a:endParaRPr/>
          </a:p>
        </p:txBody>
      </p:sp>
      <p:sp>
        <p:nvSpPr>
          <p:cNvPr id="243" name="Google Shape;243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459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AutoNum type="arabicPeriod" startAt="4"/>
            </a:pPr>
            <a:r>
              <a:rPr lang="en" sz="2800"/>
              <a:t>Save the Preferences.tps file and restart Tableau Desktop. Your palettes will now be available.</a:t>
            </a:r>
            <a:endParaRPr sz="2800"/>
          </a:p>
        </p:txBody>
      </p:sp>
      <p:pic>
        <p:nvPicPr>
          <p:cNvPr id="244" name="Google Shape;244;p38" descr="screenshot of a portion of the Tableau color palettes list showing our &quot;MIT colors&quot; palette at the end of the list"/>
          <p:cNvPicPr preferRelativeResize="0"/>
          <p:nvPr/>
        </p:nvPicPr>
        <p:blipFill rotWithShape="1">
          <a:blip r:embed="rId3">
            <a:alphaModFix/>
          </a:blip>
          <a:srcRect t="74977" b="456"/>
          <a:stretch/>
        </p:blipFill>
        <p:spPr>
          <a:xfrm>
            <a:off x="2872713" y="2452550"/>
            <a:ext cx="3398575" cy="240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 or Trick or Treat</a:t>
            </a:r>
            <a:endParaRPr/>
          </a:p>
        </p:txBody>
      </p:sp>
      <p:sp>
        <p:nvSpPr>
          <p:cNvPr id="250" name="Google Shape;250;p3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Guides and shape visibility on scatterplots - Jen Lesar (SFS)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Tooltips Cool Tricks, part 3: dynamic viz in tooltips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Where the heck is this field used?!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and hierarchies - Quan Nghiem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for color mapping and aliases - Henry Hannon (Sloan)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Custom and accessible(!!) color palettes - Christine Malinowski (MIT Libraries)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 b="1"/>
              <a:t>Show/hide containers - Roshni Gohil (MITIMCo)</a:t>
            </a:r>
            <a:endParaRPr sz="2900" b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Anyone else want to share a tip?</a:t>
            </a:r>
            <a:endParaRPr/>
          </a:p>
        </p:txBody>
      </p:sp>
      <p:sp>
        <p:nvSpPr>
          <p:cNvPr id="256" name="Google Shape;256;p4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Feel free to unmute and share your screen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Or if you’d like to share in the future, let us know</a:t>
            </a:r>
            <a:endParaRPr/>
          </a:p>
        </p:txBody>
      </p:sp>
      <p:pic>
        <p:nvPicPr>
          <p:cNvPr id="257" name="Google Shape;25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7647" y="1183925"/>
            <a:ext cx="4213600" cy="345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December MIT TUG Meeting</a:t>
            </a:r>
            <a:endParaRPr/>
          </a:p>
        </p:txBody>
      </p:sp>
      <p:sp>
        <p:nvSpPr>
          <p:cNvPr id="263" name="Google Shape;263;p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We’re looking for presenters and topics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36666"/>
              <a:buFont typeface="Arial"/>
              <a:buNone/>
            </a:pPr>
            <a:r>
              <a:rPr lang="en"/>
              <a:t>Want to present? Want to see something?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36666"/>
              <a:buFont typeface="Arial"/>
              <a:buNone/>
            </a:pPr>
            <a:r>
              <a:rPr lang="en"/>
              <a:t>Contact us:</a:t>
            </a:r>
            <a:endParaRPr/>
          </a:p>
          <a:p>
            <a:pPr marL="457200" lvl="0" indent="-376237" algn="l" rtl="0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Join the Chat w/ MIT TUG leads breakout room</a:t>
            </a:r>
            <a:endParaRPr/>
          </a:p>
          <a:p>
            <a:pPr marL="457200" lvl="0" indent="-37623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Slack us at </a:t>
            </a:r>
            <a:r>
              <a:rPr lang="en" u="sng">
                <a:solidFill>
                  <a:schemeClr val="hlink"/>
                </a:solidFill>
                <a:hlinkClick r:id="rId3"/>
              </a:rPr>
              <a:t>#ask-mit-tug-leads</a:t>
            </a:r>
            <a:endParaRPr/>
          </a:p>
          <a:p>
            <a:pPr marL="457200" lvl="0" indent="-37623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Email us at </a:t>
            </a:r>
            <a:r>
              <a:rPr lang="en" u="sng">
                <a:solidFill>
                  <a:schemeClr val="hlink"/>
                </a:solidFill>
                <a:hlinkClick r:id="rId4"/>
              </a:rPr>
              <a:t>mit-tableau-user-group-admin@mit.edu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More info: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https://wikis.mit.edu/confluence/display/MITTUG/</a:t>
            </a:r>
            <a:r>
              <a:rPr lang="en"/>
              <a:t>  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Links</a:t>
            </a:r>
            <a:endParaRPr/>
          </a:p>
        </p:txBody>
      </p:sp>
      <p:sp>
        <p:nvSpPr>
          <p:cNvPr id="269" name="Google Shape;269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72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rial Black"/>
                <a:ea typeface="Arial Black"/>
                <a:cs typeface="Arial Black"/>
                <a:sym typeface="Arial Black"/>
              </a:rPr>
              <a:t>MIT TUG</a:t>
            </a:r>
            <a:endParaRPr sz="2400">
              <a:latin typeface="Arial Black"/>
              <a:ea typeface="Arial Black"/>
              <a:cs typeface="Arial Black"/>
              <a:sym typeface="Arial Black"/>
            </a:endParaRPr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Wiki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3"/>
              </a:rPr>
              <a:t>wikis.mit.edu/confluence/display/MITTUG/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Slack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4"/>
              </a:rPr>
              <a:t>mit-tableau.slack.com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Join the email list</a:t>
            </a:r>
            <a:br>
              <a:rPr lang="en"/>
            </a:br>
            <a:r>
              <a:rPr lang="en" sz="1000" u="sng">
                <a:solidFill>
                  <a:schemeClr val="hlink"/>
                </a:solidFill>
                <a:hlinkClick r:id="rId5"/>
              </a:rPr>
              <a:t>mailman.mit.edu/mailman/listinfo/mit_tableau_user_group</a:t>
            </a:r>
            <a:endParaRPr sz="10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Contact MIT TUG co-leads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u="sng">
                <a:solidFill>
                  <a:schemeClr val="hlink"/>
                </a:solidFill>
                <a:hlinkClick r:id="rId6"/>
              </a:rPr>
              <a:t>#ask-mit-tug-leads</a:t>
            </a:r>
            <a:r>
              <a:rPr lang="en"/>
              <a:t> on Slack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u="sng">
                <a:solidFill>
                  <a:schemeClr val="hlink"/>
                </a:solidFill>
                <a:hlinkClick r:id="rId7"/>
              </a:rPr>
              <a:t>mit-tableau-user-group-admin@mit.edu</a:t>
            </a:r>
            <a:endParaRPr/>
          </a:p>
        </p:txBody>
      </p:sp>
      <p:sp>
        <p:nvSpPr>
          <p:cNvPr id="270" name="Google Shape;270;p4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Other Higher Ed Tableau Resources</a:t>
            </a:r>
            <a:endParaRPr sz="1800"/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Higher Ed TUG (HETUG)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8"/>
              </a:rPr>
              <a:t>usergroups.tableau.com/HigherEducation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Slack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9"/>
              </a:rPr>
              <a:t>higher-ed-tableau.slack.com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Community Group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10"/>
              </a:rPr>
              <a:t>community.tableau.com/s/group/0F94T000000gQYoSAM/higher-education</a:t>
            </a:r>
            <a:endParaRPr sz="1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Stick around to chat</a:t>
            </a:r>
            <a:endParaRPr/>
          </a:p>
        </p:txBody>
      </p:sp>
      <p:sp>
        <p:nvSpPr>
          <p:cNvPr id="276" name="Google Shape;276;p4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rooms:</a:t>
            </a:r>
            <a:endParaRPr/>
          </a:p>
          <a:p>
            <a:pPr marL="457200" lvl="0" indent="-419100" algn="l" rtl="0">
              <a:spcBef>
                <a:spcPts val="12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AMA with Jeremy and Denise (Tableau)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Chat with MIT TUG leads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Other topics?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community of Tableau users, and those who want to use or are thinking about using Tableau, across MIT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Open to anyone</a:t>
            </a:r>
            <a:endParaRPr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Any MIT department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All skills levels: none to novice to Jedi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Those who use Tableau only, and those who use Tableau with other data tools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Users of any Tableau product (Desktop, Prep, Server, Online, DataDev)</a:t>
            </a:r>
            <a:endParaRPr sz="1700"/>
          </a:p>
        </p:txBody>
      </p:sp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MIT TUG?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40"/>
              <a:t>How It Works</a:t>
            </a:r>
            <a:endParaRPr sz="3640"/>
          </a:p>
        </p:txBody>
      </p:sp>
      <p:sp>
        <p:nvSpPr>
          <p:cNvPr id="115" name="Google Shape;115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Virtual meetings every other month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Community-informed topics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Presentations (informal or formal) specific to Tableau at MIT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Opportunities to meet other Tableau users at MIT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MIT Tableau Slack: </a:t>
            </a:r>
            <a:r>
              <a:rPr lang="en" u="sng">
                <a:solidFill>
                  <a:schemeClr val="hlink"/>
                </a:solidFill>
                <a:hlinkClick r:id="rId3"/>
              </a:rPr>
              <a:t>mit-tableau.slack.com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Join the email list: </a:t>
            </a:r>
            <a:r>
              <a:rPr lang="en" sz="2500" u="sng">
                <a:solidFill>
                  <a:schemeClr val="hlink"/>
                </a:solidFill>
                <a:hlinkClick r:id="rId4"/>
              </a:rPr>
              <a:t>mailman.mit.edu/mailman/listinfo/mit_tableau_user_group</a:t>
            </a:r>
            <a:endParaRPr sz="25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Be active</a:t>
            </a:r>
            <a:br>
              <a:rPr lang="en"/>
            </a:br>
            <a:r>
              <a:rPr lang="en" sz="2150"/>
              <a:t>present, share, ask and/or answer questions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Lurk</a:t>
            </a:r>
            <a:br>
              <a:rPr lang="en" sz="3500"/>
            </a:br>
            <a:r>
              <a:rPr lang="en" sz="2150"/>
              <a:t>watch, listen, learn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Anything in between</a:t>
            </a:r>
            <a:endParaRPr sz="3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If you want to present and/or have a topic you want to see, contact the leads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#ask-mit-tug-leads</a:t>
            </a:r>
            <a:r>
              <a:rPr lang="en" sz="1800"/>
              <a:t> on Slack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mit-tableau-user-group-admin@mit.edu</a:t>
            </a:r>
            <a:endParaRPr sz="1800"/>
          </a:p>
        </p:txBody>
      </p:sp>
      <p:sp>
        <p:nvSpPr>
          <p:cNvPr id="121" name="Google Shape;121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Participate How You Like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 or Trick or Treat</a:t>
            </a:r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Guides and shape visibility on scatterplots - Jen Lesar (SFS)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Tooltips Cool Tricks, part 3: dynamic viz in tooltips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Where the heck is this field used?!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and hierarchies - Quan Nghiem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for color mapping and aliases - Henry Hannon (Sloan)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Custom and accessible(!!) color palettes - Christine Malinowski (MIT Libraries)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Show/hide containers - Roshni Gohil (MITIMCo)</a:t>
            </a:r>
            <a:endParaRPr sz="2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 or Trick or Treat</a:t>
            </a:r>
            <a:endParaRPr/>
          </a:p>
        </p:txBody>
      </p:sp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 b="1"/>
              <a:t>Guides and shape visibility on scatterplots - Jen Lesar (SFS)</a:t>
            </a:r>
            <a:endParaRPr sz="2900" b="1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Tooltips Cool Tricks, part 3: dynamic viz in tooltips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Where the heck is this field used?!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and hierarchies - Quan Nghiem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for color mapping and aliases - Henry Hannon (Sloan)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Custom and accessible(!!) color palettes - Christine Malinowski (MIT Libraries)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Show/hide containers - Roshni Gohil (MITIMCo)</a:t>
            </a:r>
            <a:endParaRPr sz="2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 or Trick or Treat</a:t>
            </a:r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Guides and shape visibility on scatterplots - Jen Lesar (SFS)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 b="1"/>
              <a:t>Tooltips Cool Tricks, part 3: dynamic viz in tooltips - Laura Urciuoli (Resource Development)</a:t>
            </a:r>
            <a:endParaRPr sz="2900" b="1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Where the heck is this field used?! - Laura Urciuoli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and hierarchies - Quan Nghiem (Resource Development)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Parameters for color mapping and aliases - Henry Hannon (Sloan)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Custom and accessible(!!) color palettes - Christine Malinowski (MIT Libraries)</a:t>
            </a:r>
            <a:endParaRPr sz="2900"/>
          </a:p>
          <a:p>
            <a:pPr marL="457200" lvl="0" indent="-35750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900"/>
              <a:t>Show/hide containers - Roshni Gohil (MITIMCo)</a:t>
            </a:r>
            <a:endParaRPr sz="29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>
            <a:spLocks noGrp="1"/>
          </p:cNvSpPr>
          <p:nvPr>
            <p:ph type="title"/>
          </p:nvPr>
        </p:nvSpPr>
        <p:spPr>
          <a:xfrm>
            <a:off x="231775" y="1925250"/>
            <a:ext cx="8520600" cy="129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Tooltips Cool Tricks III: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Dynamic Viz in Tooltips</a:t>
            </a:r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body" idx="1"/>
          </p:nvPr>
        </p:nvSpPr>
        <p:spPr>
          <a:xfrm>
            <a:off x="396325" y="3313050"/>
            <a:ext cx="8520600" cy="73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 want different sheets for different categories!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222222"/>
      </a:dk1>
      <a:lt1>
        <a:srgbClr val="FFFFFF"/>
      </a:lt1>
      <a:dk2>
        <a:srgbClr val="595959"/>
      </a:dk2>
      <a:lt2>
        <a:srgbClr val="C2C0BF"/>
      </a:lt2>
      <a:accent1>
        <a:srgbClr val="A31F34"/>
      </a:accent1>
      <a:accent2>
        <a:srgbClr val="222222"/>
      </a:accent2>
      <a:accent3>
        <a:srgbClr val="8A8B8C"/>
      </a:accent3>
      <a:accent4>
        <a:srgbClr val="C2C0BF"/>
      </a:accent4>
      <a:accent5>
        <a:srgbClr val="000000"/>
      </a:accent5>
      <a:accent6>
        <a:srgbClr val="FFFFFF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1800</Words>
  <Application>Microsoft Office PowerPoint</Application>
  <PresentationFormat>On-screen Show (16:9)</PresentationFormat>
  <Paragraphs>216</Paragraphs>
  <Slides>27</Slides>
  <Notes>27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Arial Black</vt:lpstr>
      <vt:lpstr>Simple Light</vt:lpstr>
      <vt:lpstr>MIT Tableau User Group (MIT TUG)  Tip or Trick or Treat</vt:lpstr>
      <vt:lpstr>Agenda</vt:lpstr>
      <vt:lpstr>What is the MIT TUG?</vt:lpstr>
      <vt:lpstr>How It Works</vt:lpstr>
      <vt:lpstr>Participate How You Like</vt:lpstr>
      <vt:lpstr>Tip or Trick or Treat</vt:lpstr>
      <vt:lpstr>Tip or Trick or Treat</vt:lpstr>
      <vt:lpstr>Tip or Trick or Treat</vt:lpstr>
      <vt:lpstr>Tooltips Cool Tricks III: Dynamic Viz in Tooltips</vt:lpstr>
      <vt:lpstr>Dynamic Viz in Tooltips</vt:lpstr>
      <vt:lpstr>Dynamic Viz in Tooltips </vt:lpstr>
      <vt:lpstr>Tip or Trick or Treat</vt:lpstr>
      <vt:lpstr>Find that Field!</vt:lpstr>
      <vt:lpstr>Find that Field!</vt:lpstr>
      <vt:lpstr>Tip or Trick or Treat</vt:lpstr>
      <vt:lpstr>Tip or Trick or Treat</vt:lpstr>
      <vt:lpstr>Tip or Trick or Treat</vt:lpstr>
      <vt:lpstr>Create custom color palettes</vt:lpstr>
      <vt:lpstr>Create custom color palettes</vt:lpstr>
      <vt:lpstr>Create custom color palettes</vt:lpstr>
      <vt:lpstr>Create custom color palettes</vt:lpstr>
      <vt:lpstr>Create custom color palettes</vt:lpstr>
      <vt:lpstr>Tip or Trick or Treat</vt:lpstr>
      <vt:lpstr>Anyone else want to share a tip?</vt:lpstr>
      <vt:lpstr>December MIT TUG Meeting</vt:lpstr>
      <vt:lpstr>Important Links</vt:lpstr>
      <vt:lpstr>Stick around to chat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Tableau User Group (MIT TUG)  Tip or Trick or Treat</dc:title>
  <cp:lastModifiedBy>Roshni Gohil</cp:lastModifiedBy>
  <cp:revision>1</cp:revision>
  <dcterms:modified xsi:type="dcterms:W3CDTF">2022-10-30T14:32:53Z</dcterms:modified>
</cp:coreProperties>
</file>