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1"/>
  </p:notesMasterIdLst>
  <p:sldIdLst>
    <p:sldId id="258" r:id="rId2"/>
    <p:sldId id="259" r:id="rId3"/>
    <p:sldId id="260" r:id="rId4"/>
    <p:sldId id="261" r:id="rId5"/>
    <p:sldId id="262" r:id="rId6"/>
    <p:sldId id="263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0" r:id="rId30"/>
  </p:sldIdLst>
  <p:sldSz cx="9144000" cy="5143500" type="screen16x9"/>
  <p:notesSz cx="6858000" cy="9144000"/>
  <p:embeddedFontLst>
    <p:embeddedFont>
      <p:font typeface="Arial Black" panose="020B0A04020102020204" pitchFamily="34" charset="0"/>
      <p:regular r:id="rId32"/>
      <p:bold r:id="rId33"/>
    </p:embeddedFont>
    <p:embeddedFont>
      <p:font typeface="Comic Sans MS" panose="030F0702030302020204" pitchFamily="66" charset="0"/>
      <p:regular r:id="rId34"/>
      <p:bold r:id="rId35"/>
      <p:italic r:id="rId36"/>
      <p:boldItalic r:id="rId3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3821" autoAdjust="0"/>
  </p:normalViewPr>
  <p:slideViewPr>
    <p:cSldViewPr snapToGrid="0">
      <p:cViewPr>
        <p:scale>
          <a:sx n="106" d="100"/>
          <a:sy n="106" d="100"/>
        </p:scale>
        <p:origin x="2088" y="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font" Target="fonts/font3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4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2.fntdata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f477d36100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f477d36100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1364ded481e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1364ded481e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f477d36100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f477d36100_0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f477d36100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f477d36100_0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f477d36100_0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f477d36100_0_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f477d36100_0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f477d36100_0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f477d36100_0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f477d36100_0_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f477d36100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f477d36100_0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13a84b11c75_4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13a84b11c75_4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13650e5041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13650e5041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23fbba3274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23fbba3274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13650e50418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13650e50418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123fbba3274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123fbba3274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1292e113c0d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1292e113c0d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1292e113c0d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1292e113c0d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13a84b1167f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13a84b1167f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13a84b1167f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13a84b1167f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1292e113c0d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Google Shape;263;g1292e113c0d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13650e50418_4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Google Shape;269;g13650e50418_4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ed3ce1246c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Google Shape;301;ged3ce1246c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fc012edb45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Google Shape;308;gfc012edb45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ed3ce1246c_0_20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ed3ce1246c_0_20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ed3ce1246c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ed3ce1246c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ed3ce1246c_0_20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ed3ce1246c_0_20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25d28a502e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25d28a502e_0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f477d36100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f477d36100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f477d36100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f477d36100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13caeb86446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13caeb86446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419100" algn="ctr">
              <a:spcBef>
                <a:spcPts val="0"/>
              </a:spcBef>
              <a:spcAft>
                <a:spcPts val="0"/>
              </a:spcAft>
              <a:buSzPts val="3000"/>
              <a:buChar char="●"/>
              <a:defRPr/>
            </a:lvl1pPr>
            <a:lvl2pPr marL="914400" lvl="1" indent="-381000" algn="ctr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419100">
              <a:spcBef>
                <a:spcPts val="0"/>
              </a:spcBef>
              <a:spcAft>
                <a:spcPts val="0"/>
              </a:spcAft>
              <a:buSzPts val="3000"/>
              <a:buChar char="●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419100">
              <a:spcBef>
                <a:spcPts val="0"/>
              </a:spcBef>
              <a:spcAft>
                <a:spcPts val="0"/>
              </a:spcAft>
              <a:buSzPts val="3000"/>
              <a:buChar char="●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C2C0B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 Black"/>
              <a:buNone/>
              <a:defRPr sz="3600">
                <a:solidFill>
                  <a:schemeClr val="accent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419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●"/>
              <a:defRPr sz="3000">
                <a:solidFill>
                  <a:schemeClr val="dk1"/>
                </a:solidFill>
              </a:defRPr>
            </a:lvl1pPr>
            <a:lvl2pPr marL="914400" lvl="1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  <a:defRPr sz="2400">
                <a:solidFill>
                  <a:schemeClr val="dk1"/>
                </a:solidFill>
              </a:defRPr>
            </a:lvl2pPr>
            <a:lvl3pPr marL="1371600" lvl="2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 sz="1800">
                <a:solidFill>
                  <a:schemeClr val="dk1"/>
                </a:solidFill>
              </a:defRPr>
            </a:lvl3pPr>
            <a:lvl4pPr marL="1828800" lvl="3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 sz="1800">
                <a:solidFill>
                  <a:schemeClr val="dk1"/>
                </a:solidFill>
              </a:defRPr>
            </a:lvl4pPr>
            <a:lvl5pPr marL="2286000" lvl="4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 sz="1800">
                <a:solidFill>
                  <a:schemeClr val="dk1"/>
                </a:solidFill>
              </a:defRPr>
            </a:lvl5pPr>
            <a:lvl6pPr marL="2743200" lvl="5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 sz="1800">
                <a:solidFill>
                  <a:schemeClr val="dk1"/>
                </a:solidFill>
              </a:defRPr>
            </a:lvl6pPr>
            <a:lvl7pPr marL="3200400" lvl="6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 sz="1800">
                <a:solidFill>
                  <a:schemeClr val="dk1"/>
                </a:solidFill>
              </a:defRPr>
            </a:lvl7pPr>
            <a:lvl8pPr marL="3657600" lvl="7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 sz="1800">
                <a:solidFill>
                  <a:schemeClr val="dk1"/>
                </a:solidFill>
              </a:defRPr>
            </a:lvl8pPr>
            <a:lvl9pPr marL="4114800" lvl="8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</a:defRPr>
            </a:lvl1pPr>
            <a:lvl2pPr lvl="1" algn="r">
              <a:buNone/>
              <a:defRPr sz="1000">
                <a:solidFill>
                  <a:schemeClr val="dk1"/>
                </a:solidFill>
              </a:defRPr>
            </a:lvl2pPr>
            <a:lvl3pPr lvl="2" algn="r">
              <a:buNone/>
              <a:defRPr sz="1000">
                <a:solidFill>
                  <a:schemeClr val="dk1"/>
                </a:solidFill>
              </a:defRPr>
            </a:lvl3pPr>
            <a:lvl4pPr lvl="3" algn="r">
              <a:buNone/>
              <a:defRPr sz="1000">
                <a:solidFill>
                  <a:schemeClr val="dk1"/>
                </a:solidFill>
              </a:defRPr>
            </a:lvl4pPr>
            <a:lvl5pPr lvl="4" algn="r">
              <a:buNone/>
              <a:defRPr sz="1000">
                <a:solidFill>
                  <a:schemeClr val="dk1"/>
                </a:solidFill>
              </a:defRPr>
            </a:lvl5pPr>
            <a:lvl6pPr lvl="5" algn="r">
              <a:buNone/>
              <a:defRPr sz="1000">
                <a:solidFill>
                  <a:schemeClr val="dk1"/>
                </a:solidFill>
              </a:defRPr>
            </a:lvl6pPr>
            <a:lvl7pPr lvl="6" algn="r">
              <a:buNone/>
              <a:defRPr sz="1000">
                <a:solidFill>
                  <a:schemeClr val="dk1"/>
                </a:solidFill>
              </a:defRPr>
            </a:lvl7pPr>
            <a:lvl8pPr lvl="7" algn="r">
              <a:buNone/>
              <a:defRPr sz="1000">
                <a:solidFill>
                  <a:schemeClr val="dk1"/>
                </a:solidFill>
              </a:defRPr>
            </a:lvl8pPr>
            <a:lvl9pPr lvl="8" algn="r">
              <a:buNone/>
              <a:defRPr sz="1000"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higher-ed-tableau.slack.com/" TargetMode="External"/><Relationship Id="rId3" Type="http://schemas.openxmlformats.org/officeDocument/2006/relationships/hyperlink" Target="https://www.tableau.com/learn/whitepapers/tableau-visual-guidebook" TargetMode="External"/><Relationship Id="rId7" Type="http://schemas.openxmlformats.org/officeDocument/2006/relationships/hyperlink" Target="https://www.sirvizalot.com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flerlagetwins.com/" TargetMode="External"/><Relationship Id="rId5" Type="http://schemas.openxmlformats.org/officeDocument/2006/relationships/hyperlink" Target="https://www.tableau.com/solutions/gallery/visual-vocabulary" TargetMode="External"/><Relationship Id="rId4" Type="http://schemas.openxmlformats.org/officeDocument/2006/relationships/hyperlink" Target="https://www.tableau.com/learn/whitepapers/designing-efficient-workbooks" TargetMode="External"/><Relationship Id="rId9" Type="http://schemas.openxmlformats.org/officeDocument/2006/relationships/hyperlink" Target="https://usergroups.tableau.com/HigherEducation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higher-ed-tableau.slack.com/" TargetMode="Externa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hyperlink" Target="https://higher-ed-tableau.slack.com" TargetMode="External"/><Relationship Id="rId4" Type="http://schemas.openxmlformats.org/officeDocument/2006/relationships/hyperlink" Target="https://usergroups.tableau.com/HigherEducation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x/gQeuCg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png"/><Relationship Id="rId4" Type="http://schemas.openxmlformats.org/officeDocument/2006/relationships/hyperlink" Target="http://drive.google.com/file/d/1HL3t4NU5NlcU36rjdn0o1PXJ27Xlx8X3/view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help.tableau.com/current/pro/desktop/en-us/viz_in_tooltip.htm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s://usergroups.tableau.com/HigherEducation" TargetMode="External"/><Relationship Id="rId3" Type="http://schemas.openxmlformats.org/officeDocument/2006/relationships/hyperlink" Target="http://wikis.mit.edu/confluence/display/MITTUG/" TargetMode="External"/><Relationship Id="rId7" Type="http://schemas.openxmlformats.org/officeDocument/2006/relationships/hyperlink" Target="mailto:mit-tableau-user-group-admin@mit.edu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mit-tableau.slack.com/archives/C02DTTZ9UHE" TargetMode="External"/><Relationship Id="rId5" Type="http://schemas.openxmlformats.org/officeDocument/2006/relationships/hyperlink" Target="https://mailman.mit.edu/mailman/listinfo/mit_tableau_user_group" TargetMode="External"/><Relationship Id="rId10" Type="http://schemas.openxmlformats.org/officeDocument/2006/relationships/hyperlink" Target="https://community.tableau.com/s/group/0F94T000000gQYoSAM/higher-education" TargetMode="External"/><Relationship Id="rId4" Type="http://schemas.openxmlformats.org/officeDocument/2006/relationships/hyperlink" Target="http://mit-tableau.slack.com" TargetMode="External"/><Relationship Id="rId9" Type="http://schemas.openxmlformats.org/officeDocument/2006/relationships/hyperlink" Target="https://higher-ed-tableau.slack.com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mit-tableau.slack.com/archives/C02DTTZ9UHE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Relationship Id="rId4" Type="http://schemas.openxmlformats.org/officeDocument/2006/relationships/hyperlink" Target="mailto:mit-tableau-user-group-admin@mit.edu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it-tableau.slack.com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mailman.mit.edu/mailman/listinfo/mit_tableau_user_group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it-tableau.slack.com/archives/C02DTTZ9UH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hyperlink" Target="mailto:mit-tableau-user-group-admin@mit.edu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higher-ed-tableau.slack.com/" TargetMode="External"/><Relationship Id="rId3" Type="http://schemas.openxmlformats.org/officeDocument/2006/relationships/hyperlink" Target="https://www.tableau.com/learn/whitepapers/tableau-visual-guidebook" TargetMode="External"/><Relationship Id="rId7" Type="http://schemas.openxmlformats.org/officeDocument/2006/relationships/hyperlink" Target="https://www.sirvizalot.com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flerlagetwins.com/" TargetMode="External"/><Relationship Id="rId5" Type="http://schemas.openxmlformats.org/officeDocument/2006/relationships/hyperlink" Target="https://www.tableau.com/solutions/gallery/visual-vocabulary" TargetMode="External"/><Relationship Id="rId4" Type="http://schemas.openxmlformats.org/officeDocument/2006/relationships/hyperlink" Target="https://www.tableau.com/learn/whitepapers/designing-efficient-workbooks" TargetMode="External"/><Relationship Id="rId9" Type="http://schemas.openxmlformats.org/officeDocument/2006/relationships/hyperlink" Target="https://usergroups.tableau.com/HigherEducation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2C0BF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MIT Tableau User Group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(MIT TUG)</a:t>
            </a:r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20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7500" lnSpcReduction="2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39285"/>
              <a:buFont typeface="Arial"/>
              <a:buNone/>
            </a:pPr>
            <a:r>
              <a:rPr lang="en"/>
              <a:t>July 12, 2022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39285"/>
              <a:buFont typeface="Arial"/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39285"/>
              <a:buFont typeface="Arial"/>
              <a:buNone/>
            </a:pPr>
            <a:r>
              <a:rPr lang="en"/>
              <a:t>Join the conversation on Slack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39285"/>
              <a:buFont typeface="Arial"/>
              <a:buNone/>
            </a:pPr>
            <a:r>
              <a:rPr lang="en"/>
              <a:t>mit-tableau.slack.com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39285"/>
              <a:buFont typeface="Arial"/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39285"/>
              <a:buFont typeface="Arial"/>
              <a:buNone/>
            </a:pPr>
            <a:r>
              <a:rPr lang="en"/>
              <a:t>Yes, we are recording the session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recording will be sent out and posted on Slack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Google Shape;129;p25"/>
          <p:cNvPicPr preferRelativeResize="0"/>
          <p:nvPr/>
        </p:nvPicPr>
        <p:blipFill rotWithShape="1">
          <a:blip r:embed="rId3">
            <a:alphaModFix/>
          </a:blip>
          <a:srcRect l="31426" t="10641" r="8600" b="27269"/>
          <a:stretch/>
        </p:blipFill>
        <p:spPr>
          <a:xfrm>
            <a:off x="527221" y="-1"/>
            <a:ext cx="3840061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25"/>
          <p:cNvPicPr preferRelativeResize="0"/>
          <p:nvPr/>
        </p:nvPicPr>
        <p:blipFill rotWithShape="1">
          <a:blip r:embed="rId4">
            <a:alphaModFix/>
          </a:blip>
          <a:srcRect l="31951" t="8065" r="8067" b="26727"/>
          <a:stretch/>
        </p:blipFill>
        <p:spPr>
          <a:xfrm>
            <a:off x="5014813" y="0"/>
            <a:ext cx="3657114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3740071" cy="4838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26"/>
          <p:cNvPicPr preferRelativeResize="0"/>
          <p:nvPr/>
        </p:nvPicPr>
        <p:blipFill rotWithShape="1">
          <a:blip r:embed="rId4">
            <a:alphaModFix/>
          </a:blip>
          <a:srcRect l="6939" t="8868" r="40167" b="63399"/>
          <a:stretch/>
        </p:blipFill>
        <p:spPr>
          <a:xfrm>
            <a:off x="574275" y="3388017"/>
            <a:ext cx="1978251" cy="13418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7" name="Google Shape;137;p26"/>
          <p:cNvGrpSpPr/>
          <p:nvPr/>
        </p:nvGrpSpPr>
        <p:grpSpPr>
          <a:xfrm>
            <a:off x="5107725" y="3329500"/>
            <a:ext cx="1449126" cy="1694682"/>
            <a:chOff x="6940650" y="1632700"/>
            <a:chExt cx="1449126" cy="1694682"/>
          </a:xfrm>
        </p:grpSpPr>
        <p:pic>
          <p:nvPicPr>
            <p:cNvPr id="138" name="Google Shape;138;p26"/>
            <p:cNvPicPr preferRelativeResize="0"/>
            <p:nvPr/>
          </p:nvPicPr>
          <p:blipFill rotWithShape="1">
            <a:blip r:embed="rId5">
              <a:alphaModFix/>
            </a:blip>
            <a:srcRect l="7782" t="5748" r="55766" b="86836"/>
            <a:stretch/>
          </p:blipFill>
          <p:spPr>
            <a:xfrm>
              <a:off x="6940650" y="2946034"/>
              <a:ext cx="1449126" cy="3813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9" name="Google Shape;139;p26"/>
            <p:cNvPicPr preferRelativeResize="0"/>
            <p:nvPr/>
          </p:nvPicPr>
          <p:blipFill rotWithShape="1">
            <a:blip r:embed="rId6">
              <a:alphaModFix/>
            </a:blip>
            <a:srcRect l="5493" t="65288" r="58055" b="9178"/>
            <a:stretch/>
          </p:blipFill>
          <p:spPr>
            <a:xfrm>
              <a:off x="6940650" y="1632700"/>
              <a:ext cx="1449126" cy="1313326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40" name="Google Shape;140;p26"/>
          <p:cNvGrpSpPr/>
          <p:nvPr/>
        </p:nvGrpSpPr>
        <p:grpSpPr>
          <a:xfrm>
            <a:off x="2841000" y="510075"/>
            <a:ext cx="1978251" cy="4514100"/>
            <a:chOff x="2841000" y="510075"/>
            <a:chExt cx="1978251" cy="4514100"/>
          </a:xfrm>
        </p:grpSpPr>
        <p:pic>
          <p:nvPicPr>
            <p:cNvPr id="141" name="Google Shape;141;p26"/>
            <p:cNvPicPr preferRelativeResize="0"/>
            <p:nvPr/>
          </p:nvPicPr>
          <p:blipFill rotWithShape="1">
            <a:blip r:embed="rId7">
              <a:alphaModFix/>
            </a:blip>
            <a:srcRect l="6344" t="3755" r="43894" b="60844"/>
            <a:stretch/>
          </p:blipFill>
          <p:spPr>
            <a:xfrm>
              <a:off x="2841000" y="3203375"/>
              <a:ext cx="1978251" cy="1820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2" name="Google Shape;142;p26"/>
            <p:cNvPicPr preferRelativeResize="0"/>
            <p:nvPr/>
          </p:nvPicPr>
          <p:blipFill rotWithShape="1">
            <a:blip r:embed="rId4">
              <a:alphaModFix/>
            </a:blip>
            <a:srcRect l="6939" t="36407" r="40167" b="7931"/>
            <a:stretch/>
          </p:blipFill>
          <p:spPr>
            <a:xfrm>
              <a:off x="2841000" y="510075"/>
              <a:ext cx="1978251" cy="2693299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43" name="Google Shape;143;p26"/>
          <p:cNvGrpSpPr/>
          <p:nvPr/>
        </p:nvGrpSpPr>
        <p:grpSpPr>
          <a:xfrm>
            <a:off x="5107700" y="159738"/>
            <a:ext cx="1701800" cy="3012572"/>
            <a:chOff x="4933625" y="26275"/>
            <a:chExt cx="1701800" cy="3012572"/>
          </a:xfrm>
        </p:grpSpPr>
        <p:pic>
          <p:nvPicPr>
            <p:cNvPr id="144" name="Google Shape;144;p26"/>
            <p:cNvPicPr preferRelativeResize="0"/>
            <p:nvPr/>
          </p:nvPicPr>
          <p:blipFill rotWithShape="1">
            <a:blip r:embed="rId7">
              <a:alphaModFix/>
            </a:blip>
            <a:srcRect l="5620" t="39012" r="51573" b="10156"/>
            <a:stretch/>
          </p:blipFill>
          <p:spPr>
            <a:xfrm>
              <a:off x="4933625" y="26275"/>
              <a:ext cx="1701800" cy="2614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5" name="Google Shape;145;p26"/>
            <p:cNvPicPr preferRelativeResize="0"/>
            <p:nvPr/>
          </p:nvPicPr>
          <p:blipFill rotWithShape="1">
            <a:blip r:embed="rId6">
              <a:alphaModFix/>
            </a:blip>
            <a:srcRect l="5492" t="3985" r="51701" b="88277"/>
            <a:stretch/>
          </p:blipFill>
          <p:spPr>
            <a:xfrm>
              <a:off x="4933625" y="2640875"/>
              <a:ext cx="1701800" cy="397972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46" name="Google Shape;146;p26"/>
          <p:cNvPicPr preferRelativeResize="0"/>
          <p:nvPr/>
        </p:nvPicPr>
        <p:blipFill rotWithShape="1">
          <a:blip r:embed="rId6">
            <a:alphaModFix/>
          </a:blip>
          <a:srcRect l="5491" t="47267" r="52781" b="34568"/>
          <a:stretch/>
        </p:blipFill>
        <p:spPr>
          <a:xfrm>
            <a:off x="7097975" y="2192824"/>
            <a:ext cx="1658901" cy="9342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26"/>
          <p:cNvPicPr preferRelativeResize="0"/>
          <p:nvPr/>
        </p:nvPicPr>
        <p:blipFill rotWithShape="1">
          <a:blip r:embed="rId6">
            <a:alphaModFix/>
          </a:blip>
          <a:srcRect l="5491" t="11674" r="52781" b="52733"/>
          <a:stretch/>
        </p:blipFill>
        <p:spPr>
          <a:xfrm>
            <a:off x="7097975" y="181037"/>
            <a:ext cx="1658901" cy="1830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26"/>
          <p:cNvPicPr preferRelativeResize="0"/>
          <p:nvPr/>
        </p:nvPicPr>
        <p:blipFill rotWithShape="1">
          <a:blip r:embed="rId5">
            <a:alphaModFix/>
          </a:blip>
          <a:srcRect l="7782" t="12978" r="41976" b="63762"/>
          <a:stretch/>
        </p:blipFill>
        <p:spPr>
          <a:xfrm>
            <a:off x="7097975" y="3308150"/>
            <a:ext cx="1997327" cy="1196349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26"/>
          <p:cNvSpPr/>
          <p:nvPr/>
        </p:nvSpPr>
        <p:spPr>
          <a:xfrm>
            <a:off x="1663650" y="1368100"/>
            <a:ext cx="6559272" cy="3613302"/>
          </a:xfrm>
          <a:prstGeom prst="irregularSeal1">
            <a:avLst/>
          </a:prstGeom>
          <a:solidFill>
            <a:schemeClr val="lt2"/>
          </a:solidFill>
          <a:ln w="1143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>
                <a:solidFill>
                  <a:schemeClr val="accent1"/>
                </a:solidFill>
                <a:latin typeface="Arial Black"/>
                <a:ea typeface="Arial Black"/>
                <a:cs typeface="Arial Black"/>
                <a:sym typeface="Arial Black"/>
              </a:rPr>
              <a:t>80+ PAGES</a:t>
            </a:r>
            <a:endParaRPr sz="4400">
              <a:solidFill>
                <a:schemeClr val="accen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Google Shape;15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51725" y="152400"/>
            <a:ext cx="6640558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89225" y="1048938"/>
            <a:ext cx="7019925" cy="3971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52400"/>
            <a:ext cx="5526605" cy="8667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Google Shape;165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40600" y="152400"/>
            <a:ext cx="4998058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Google Shape;170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4900" y="1157288"/>
            <a:ext cx="6934200" cy="2828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Google Shape;175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54575" y="152400"/>
            <a:ext cx="7234861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10400" y="152400"/>
            <a:ext cx="5523198" cy="4838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Tableau Resources</a:t>
            </a:r>
            <a:endParaRPr/>
          </a:p>
        </p:txBody>
      </p:sp>
      <p:sp>
        <p:nvSpPr>
          <p:cNvPr id="186" name="Google Shape;186;p3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457200" lvl="0" indent="-412750" algn="l" rtl="0">
              <a:spcBef>
                <a:spcPts val="0"/>
              </a:spcBef>
              <a:spcAft>
                <a:spcPts val="0"/>
              </a:spcAft>
              <a:buSzPts val="2900"/>
              <a:buChar char="●"/>
            </a:pPr>
            <a:r>
              <a:rPr lang="en" sz="2900"/>
              <a:t>Tableau Whitepapers - Roshni</a:t>
            </a:r>
            <a:endParaRPr sz="2900"/>
          </a:p>
          <a:p>
            <a:pPr marL="914400" lvl="1" indent="-412750" algn="l" rtl="0">
              <a:spcBef>
                <a:spcPts val="0"/>
              </a:spcBef>
              <a:spcAft>
                <a:spcPts val="0"/>
              </a:spcAft>
              <a:buSzPts val="2900"/>
              <a:buChar char="○"/>
            </a:pPr>
            <a:r>
              <a:rPr lang="en" sz="2900" u="sng">
                <a:solidFill>
                  <a:schemeClr val="hlink"/>
                </a:solidFill>
                <a:hlinkClick r:id="rId3"/>
              </a:rPr>
              <a:t>Visual Analysis Best Practices</a:t>
            </a:r>
            <a:endParaRPr/>
          </a:p>
          <a:p>
            <a:pPr marL="914400" lvl="1" indent="-412750" algn="l" rtl="0">
              <a:spcBef>
                <a:spcPts val="0"/>
              </a:spcBef>
              <a:spcAft>
                <a:spcPts val="0"/>
              </a:spcAft>
              <a:buSzPts val="2900"/>
              <a:buChar char="○"/>
            </a:pPr>
            <a:r>
              <a:rPr lang="en" sz="2900" u="sng">
                <a:solidFill>
                  <a:schemeClr val="hlink"/>
                </a:solidFill>
                <a:hlinkClick r:id="rId4"/>
              </a:rPr>
              <a:t>Designing Efficient Workbooks</a:t>
            </a:r>
            <a:endParaRPr sz="2900"/>
          </a:p>
          <a:p>
            <a:pPr marL="457200" lvl="0" indent="-412750" algn="l" rtl="0">
              <a:spcBef>
                <a:spcPts val="0"/>
              </a:spcBef>
              <a:spcAft>
                <a:spcPts val="0"/>
              </a:spcAft>
              <a:buSzPts val="2900"/>
              <a:buChar char="●"/>
            </a:pPr>
            <a:r>
              <a:rPr lang="en" sz="2900" u="sng">
                <a:solidFill>
                  <a:schemeClr val="hlink"/>
                </a:solidFill>
                <a:hlinkClick r:id="rId5"/>
              </a:rPr>
              <a:t>Visual Vocabulary</a:t>
            </a:r>
            <a:r>
              <a:rPr lang="en" sz="2900"/>
              <a:t> - Quan</a:t>
            </a:r>
            <a:endParaRPr sz="2900"/>
          </a:p>
          <a:p>
            <a:pPr marL="457200" lvl="0" indent="-412750" algn="l" rtl="0">
              <a:spcBef>
                <a:spcPts val="0"/>
              </a:spcBef>
              <a:spcAft>
                <a:spcPts val="0"/>
              </a:spcAft>
              <a:buSzPts val="2900"/>
              <a:buChar char="●"/>
            </a:pPr>
            <a:r>
              <a:rPr lang="en" sz="2900" u="sng">
                <a:solidFill>
                  <a:schemeClr val="hlink"/>
                </a:solidFill>
                <a:hlinkClick r:id="rId6"/>
              </a:rPr>
              <a:t>Flerlage Twins</a:t>
            </a:r>
            <a:r>
              <a:rPr lang="en" sz="2900"/>
              <a:t> - Christine</a:t>
            </a:r>
            <a:endParaRPr sz="2900"/>
          </a:p>
          <a:p>
            <a:pPr marL="457200" lvl="0" indent="-412750" algn="l" rtl="0">
              <a:spcBef>
                <a:spcPts val="0"/>
              </a:spcBef>
              <a:spcAft>
                <a:spcPts val="0"/>
              </a:spcAft>
              <a:buSzPts val="2900"/>
              <a:buChar char="●"/>
            </a:pPr>
            <a:r>
              <a:rPr lang="en" sz="2900" u="sng">
                <a:solidFill>
                  <a:schemeClr val="hlink"/>
                </a:solidFill>
                <a:hlinkClick r:id="rId7"/>
              </a:rPr>
              <a:t>Sir Viz-a-Lot</a:t>
            </a:r>
            <a:r>
              <a:rPr lang="en" sz="2900"/>
              <a:t> - Laura</a:t>
            </a:r>
            <a:endParaRPr sz="2900"/>
          </a:p>
          <a:p>
            <a:pPr marL="457200" lvl="0" indent="-412750" algn="l" rtl="0">
              <a:spcBef>
                <a:spcPts val="0"/>
              </a:spcBef>
              <a:spcAft>
                <a:spcPts val="0"/>
              </a:spcAft>
              <a:buSzPts val="2900"/>
              <a:buChar char="●"/>
            </a:pPr>
            <a:r>
              <a:rPr lang="en" sz="2900"/>
              <a:t>HETUG </a:t>
            </a:r>
            <a:r>
              <a:rPr lang="en" sz="2900" u="sng">
                <a:solidFill>
                  <a:schemeClr val="hlink"/>
                </a:solidFill>
                <a:hlinkClick r:id="rId8"/>
              </a:rPr>
              <a:t>Slack</a:t>
            </a:r>
            <a:r>
              <a:rPr lang="en" sz="2900"/>
              <a:t>/</a:t>
            </a:r>
            <a:r>
              <a:rPr lang="en" sz="2900" u="sng">
                <a:solidFill>
                  <a:schemeClr val="hlink"/>
                </a:solidFill>
                <a:hlinkClick r:id="rId9"/>
              </a:rPr>
              <a:t>Meetings</a:t>
            </a:r>
            <a:r>
              <a:rPr lang="en" sz="2900"/>
              <a:t> - Jen</a:t>
            </a:r>
            <a:endParaRPr sz="29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3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HETUG Slack/Meetings</a:t>
            </a:r>
            <a:endParaRPr/>
          </a:p>
        </p:txBody>
      </p:sp>
      <p:sp>
        <p:nvSpPr>
          <p:cNvPr id="210" name="Google Shape;210;p3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56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72427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265"/>
              <a:buChar char="●"/>
            </a:pPr>
            <a:r>
              <a:rPr lang="en" sz="2265" u="sng">
                <a:solidFill>
                  <a:schemeClr val="hlink"/>
                </a:solidFill>
                <a:hlinkClick r:id="rId3"/>
              </a:rPr>
              <a:t>Slack</a:t>
            </a:r>
            <a:r>
              <a:rPr lang="en" sz="2265"/>
              <a:t>/</a:t>
            </a:r>
            <a:r>
              <a:rPr lang="en" sz="2265" u="sng">
                <a:solidFill>
                  <a:schemeClr val="hlink"/>
                </a:solidFill>
                <a:hlinkClick r:id="rId4"/>
              </a:rPr>
              <a:t>Meetings</a:t>
            </a:r>
            <a:endParaRPr sz="2265"/>
          </a:p>
          <a:p>
            <a:pPr marL="914400" lvl="1" indent="-3175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 u="sng">
                <a:solidFill>
                  <a:schemeClr val="hlink"/>
                </a:solidFill>
                <a:hlinkClick r:id="rId5"/>
              </a:rPr>
              <a:t>higher-ed-tableau.slack.com</a:t>
            </a:r>
            <a:endParaRPr sz="1400"/>
          </a:p>
          <a:p>
            <a:pPr marL="914400" lvl="1" indent="-3175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 u="sng">
                <a:solidFill>
                  <a:schemeClr val="hlink"/>
                </a:solidFill>
                <a:hlinkClick r:id="rId4"/>
              </a:rPr>
              <a:t>usergroups.tableau.com/HigherEducation</a:t>
            </a:r>
            <a:r>
              <a:rPr lang="en" sz="1400"/>
              <a:t> </a:t>
            </a:r>
            <a:endParaRPr sz="1400"/>
          </a:p>
          <a:p>
            <a:pPr marL="457200" lvl="0" indent="-372427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265"/>
              <a:buChar char="●"/>
            </a:pPr>
            <a:r>
              <a:rPr lang="en" sz="2265"/>
              <a:t>Monthly meetings</a:t>
            </a:r>
            <a:endParaRPr sz="2265"/>
          </a:p>
          <a:p>
            <a:pPr marL="457200" lvl="0" indent="-372427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265"/>
              <a:buChar char="●"/>
            </a:pPr>
            <a:r>
              <a:rPr lang="en" sz="2265"/>
              <a:t>31 channels </a:t>
            </a:r>
            <a:r>
              <a:rPr lang="en" sz="1565"/>
              <a:t>(as of June 2022)</a:t>
            </a:r>
            <a:r>
              <a:rPr lang="en" sz="2265"/>
              <a:t> </a:t>
            </a:r>
            <a:endParaRPr sz="2265"/>
          </a:p>
          <a:p>
            <a:pPr marL="457200" lvl="0" indent="-372427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265"/>
              <a:buChar char="●"/>
            </a:pPr>
            <a:r>
              <a:rPr lang="en" sz="2265"/>
              <a:t>Lots of Q &amp; very quick A</a:t>
            </a:r>
            <a:endParaRPr sz="2265"/>
          </a:p>
          <a:p>
            <a:pPr marL="457200" lvl="0" indent="-372427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265"/>
              <a:buChar char="●"/>
            </a:pPr>
            <a:r>
              <a:rPr lang="en" sz="2265"/>
              <a:t>Ken Flerlage, Ginny Moench, Roshni Gohil and other Tableau Ed superstars</a:t>
            </a:r>
            <a:endParaRPr sz="2265"/>
          </a:p>
        </p:txBody>
      </p:sp>
      <p:pic>
        <p:nvPicPr>
          <p:cNvPr id="211" name="Google Shape;211;p3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910602" y="1130588"/>
            <a:ext cx="4181050" cy="3460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p37"/>
          <p:cNvPicPr preferRelativeResize="0"/>
          <p:nvPr/>
        </p:nvPicPr>
        <p:blipFill rotWithShape="1">
          <a:blip r:embed="rId7">
            <a:alphaModFix/>
          </a:blip>
          <a:srcRect l="16379" t="11809" r="8279" b="13211"/>
          <a:stretch/>
        </p:blipFill>
        <p:spPr>
          <a:xfrm>
            <a:off x="6791650" y="582512"/>
            <a:ext cx="524425" cy="463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Agenda</a:t>
            </a:r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the MIT TUG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Tableau Resources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Tooltip Cool Tricks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Clr>
                <a:schemeClr val="accent5"/>
              </a:buClr>
              <a:buSzPts val="1100"/>
              <a:buFont typeface="Arial"/>
              <a:buNone/>
            </a:pPr>
            <a:r>
              <a:rPr lang="en"/>
              <a:t>Summer Projects Chat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129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 YOU have any resources you’d like to share?</a:t>
            </a:r>
            <a:endParaRPr/>
          </a:p>
        </p:txBody>
      </p:sp>
      <p:sp>
        <p:nvSpPr>
          <p:cNvPr id="218" name="Google Shape;218;p38"/>
          <p:cNvSpPr txBox="1"/>
          <p:nvPr/>
        </p:nvSpPr>
        <p:spPr>
          <a:xfrm>
            <a:off x="311700" y="4018575"/>
            <a:ext cx="8520600" cy="8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100">
                <a:solidFill>
                  <a:schemeClr val="dk1"/>
                </a:solidFill>
              </a:rPr>
              <a:t>The resources we shared (AND MORE!) are on the MIT TUG wiki:</a:t>
            </a:r>
            <a:br>
              <a:rPr lang="en" sz="2100">
                <a:solidFill>
                  <a:schemeClr val="dk1"/>
                </a:solidFill>
              </a:rPr>
            </a:br>
            <a:r>
              <a:rPr lang="en" sz="2100" u="sng">
                <a:solidFill>
                  <a:schemeClr val="hlink"/>
                </a:solidFill>
                <a:hlinkClick r:id="rId3"/>
              </a:rPr>
              <a:t>wikis.mit.edu/confluence/x/gQeuCg</a:t>
            </a:r>
            <a:endParaRPr sz="21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9"/>
          <p:cNvSpPr/>
          <p:nvPr/>
        </p:nvSpPr>
        <p:spPr>
          <a:xfrm>
            <a:off x="1040950" y="367400"/>
            <a:ext cx="5519700" cy="40938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24" name="Google Shape;224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3025" y="162925"/>
            <a:ext cx="7407075" cy="4934600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39"/>
          <p:cNvSpPr/>
          <p:nvPr/>
        </p:nvSpPr>
        <p:spPr>
          <a:xfrm>
            <a:off x="1583825" y="2359750"/>
            <a:ext cx="1262400" cy="11664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p39"/>
          <p:cNvSpPr/>
          <p:nvPr/>
        </p:nvSpPr>
        <p:spPr>
          <a:xfrm flipH="1">
            <a:off x="4124200" y="1168275"/>
            <a:ext cx="1403514" cy="1074168"/>
          </a:xfrm>
          <a:prstGeom prst="lightningBolt">
            <a:avLst/>
          </a:prstGeom>
          <a:solidFill>
            <a:srgbClr val="FF00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Google Shape;227;p39"/>
          <p:cNvSpPr/>
          <p:nvPr/>
        </p:nvSpPr>
        <p:spPr>
          <a:xfrm>
            <a:off x="3042200" y="2775600"/>
            <a:ext cx="2963790" cy="1270188"/>
          </a:xfrm>
          <a:prstGeom prst="irregularSeal2">
            <a:avLst/>
          </a:prstGeom>
          <a:solidFill>
            <a:srgbClr val="00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39"/>
          <p:cNvSpPr/>
          <p:nvPr/>
        </p:nvSpPr>
        <p:spPr>
          <a:xfrm>
            <a:off x="1756325" y="666451"/>
            <a:ext cx="1936656" cy="1575990"/>
          </a:xfrm>
          <a:prstGeom prst="irregularSeal2">
            <a:avLst/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" name="Google Shape;229;p39"/>
          <p:cNvSpPr/>
          <p:nvPr/>
        </p:nvSpPr>
        <p:spPr>
          <a:xfrm>
            <a:off x="1702523" y="1209425"/>
            <a:ext cx="4123127" cy="1166300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0" i="0"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solidFill>
                  <a:srgbClr val="FF9900"/>
                </a:solidFill>
                <a:latin typeface="Comic Sans MS"/>
              </a:rPr>
              <a:t>Tooltips</a:t>
            </a:r>
          </a:p>
        </p:txBody>
      </p:sp>
      <p:sp>
        <p:nvSpPr>
          <p:cNvPr id="230" name="Google Shape;230;p39"/>
          <p:cNvSpPr/>
          <p:nvPr/>
        </p:nvSpPr>
        <p:spPr>
          <a:xfrm>
            <a:off x="1445500" y="2655525"/>
            <a:ext cx="4637173" cy="574849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0" i="0"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solidFill>
                  <a:srgbClr val="FF9900"/>
                </a:solidFill>
                <a:latin typeface="Comic Sans MS"/>
              </a:rPr>
              <a:t>Cool Tricks</a:t>
            </a:r>
          </a:p>
        </p:txBody>
      </p:sp>
      <p:pic>
        <p:nvPicPr>
          <p:cNvPr id="231" name="Google Shape;231;p39" title="tooltips cool tricks.mp3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342500" y="152400"/>
            <a:ext cx="457200" cy="45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130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300"/>
                            </p:stCondLst>
                            <p:childTnLst>
                              <p:par>
                                <p:cTn id="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300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300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6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00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00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8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1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100"/>
                            </p:stCondLst>
                            <p:childTnLst>
                              <p:par>
                                <p:cTn id="2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4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100"/>
                            </p:stCondLst>
                            <p:childTnLst>
                              <p:par>
                                <p:cTn id="2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100"/>
                            </p:stCondLst>
                            <p:childTnLst>
                              <p:par>
                                <p:cTn id="3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1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40" dur="13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600"/>
                            </p:stCondLst>
                            <p:childTnLst>
                              <p:par>
                                <p:cTn id="4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1600"/>
                            </p:stCondLst>
                            <p:childTnLst>
                              <p:par>
                                <p:cTn id="4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4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Refresher: What are Tooltips?</a:t>
            </a:r>
            <a:endParaRPr/>
          </a:p>
        </p:txBody>
      </p:sp>
      <p:sp>
        <p:nvSpPr>
          <p:cNvPr id="237" name="Google Shape;237;p4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Tooltips are the info box that appears when hovering over a viz object</a:t>
            </a:r>
            <a:endParaRPr/>
          </a:p>
        </p:txBody>
      </p:sp>
      <p:pic>
        <p:nvPicPr>
          <p:cNvPr id="238" name="Google Shape;238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86124" y="2280722"/>
            <a:ext cx="5371750" cy="2691700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40"/>
          <p:cNvSpPr/>
          <p:nvPr/>
        </p:nvSpPr>
        <p:spPr>
          <a:xfrm>
            <a:off x="4327400" y="2749050"/>
            <a:ext cx="637500" cy="302400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4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Viz IN tooltips</a:t>
            </a:r>
            <a:endParaRPr/>
          </a:p>
        </p:txBody>
      </p:sp>
      <p:sp>
        <p:nvSpPr>
          <p:cNvPr id="245" name="Google Shape;245;p4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You can insert a sheet into a tooltip!</a:t>
            </a:r>
            <a:endParaRPr sz="2000"/>
          </a:p>
        </p:txBody>
      </p:sp>
      <p:pic>
        <p:nvPicPr>
          <p:cNvPr id="246" name="Google Shape;246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15426" y="1744075"/>
            <a:ext cx="5033325" cy="2980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4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Viz IN tooltips: How to</a:t>
            </a:r>
            <a:endParaRPr/>
          </a:p>
        </p:txBody>
      </p:sp>
      <p:sp>
        <p:nvSpPr>
          <p:cNvPr id="252" name="Google Shape;252;p4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5984700" cy="388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20000"/>
          </a:bodyPr>
          <a:lstStyle/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SzPts val="3000"/>
              <a:buAutoNum type="arabicPeriod"/>
            </a:pPr>
            <a:r>
              <a:rPr lang="en"/>
              <a:t>First you’ll create a tooltip</a:t>
            </a:r>
            <a:endParaRPr/>
          </a:p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SzPts val="3000"/>
              <a:buAutoNum type="arabicPeriod"/>
            </a:pPr>
            <a:r>
              <a:rPr lang="en"/>
              <a:t>Select insert on the top right, there’s an option for sheets</a:t>
            </a:r>
            <a:endParaRPr/>
          </a:p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SzPts val="3000"/>
              <a:buAutoNum type="arabicPeriod"/>
            </a:pPr>
            <a:r>
              <a:rPr lang="en"/>
              <a:t>Select the sheet you want to show up</a:t>
            </a:r>
            <a:endParaRPr/>
          </a:p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SzPts val="3000"/>
              <a:buAutoNum type="arabicPeriod"/>
            </a:pPr>
            <a:r>
              <a:rPr lang="en"/>
              <a:t>By default it will filter on all fields</a:t>
            </a:r>
            <a:endParaRPr/>
          </a:p>
          <a:p>
            <a:pPr marL="45720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253" name="Google Shape;253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71850" y="275075"/>
            <a:ext cx="3048700" cy="397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4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Viz IN tooltips: Troubleshooting</a:t>
            </a:r>
            <a:endParaRPr/>
          </a:p>
        </p:txBody>
      </p:sp>
      <p:sp>
        <p:nvSpPr>
          <p:cNvPr id="259" name="Google Shape;259;p4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622900" cy="388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/>
              <a:t>Viz might be too big, you will need to resize your tooltip</a:t>
            </a:r>
            <a:endParaRPr/>
          </a:p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/>
              <a:t>Might want to change the filters </a:t>
            </a:r>
            <a:endParaRPr/>
          </a:p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/>
              <a:t>Use the code to edit</a:t>
            </a:r>
            <a:endParaRPr/>
          </a:p>
        </p:txBody>
      </p:sp>
      <p:pic>
        <p:nvPicPr>
          <p:cNvPr id="260" name="Google Shape;260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22550" y="2741025"/>
            <a:ext cx="4135150" cy="2299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4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100"/>
              <a:buFont typeface="Arial"/>
              <a:buNone/>
            </a:pPr>
            <a:r>
              <a:rPr lang="en"/>
              <a:t>Time to get more complicated…</a:t>
            </a:r>
            <a:endParaRPr/>
          </a:p>
        </p:txBody>
      </p:sp>
      <p:sp>
        <p:nvSpPr>
          <p:cNvPr id="266" name="Google Shape;266;p4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475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/>
              <a:t>TUNE IN NEXT TIME FOR…</a:t>
            </a:r>
            <a:endParaRPr sz="50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5000"/>
              <a:t>DYNAMIC VIZ IN TOOLTIPS! </a:t>
            </a:r>
            <a:endParaRPr sz="50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3880"/>
              <a:t>Where we can change the tooltip depending on what you’re hovering over!</a:t>
            </a:r>
            <a:endParaRPr sz="388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Photos from: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https://help.tableau.com/current/pro/desktop/en-us/viz_in_tooltip.htm</a:t>
            </a:r>
            <a:endParaRPr sz="2000" u="sng">
              <a:solidFill>
                <a:srgbClr val="0000F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4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Tentative TUG Timeline</a:t>
            </a:r>
            <a:endParaRPr/>
          </a:p>
        </p:txBody>
      </p:sp>
      <p:sp>
        <p:nvSpPr>
          <p:cNvPr id="272" name="Google Shape;272;p4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Tableau Tuesday Tappy H(t)our</a:t>
            </a:r>
            <a:br>
              <a:rPr lang="en"/>
            </a:br>
            <a:r>
              <a:rPr lang="en"/>
              <a:t>	August or September</a:t>
            </a:r>
            <a:br>
              <a:rPr lang="en"/>
            </a:br>
            <a:r>
              <a:rPr lang="en"/>
              <a:t>	Slack polls: when and where?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Tableau Tip or Trick or Treat</a:t>
            </a:r>
            <a:br>
              <a:rPr lang="en"/>
            </a:br>
            <a:r>
              <a:rPr lang="en"/>
              <a:t>	October </a:t>
            </a:r>
            <a:br>
              <a:rPr lang="en"/>
            </a:br>
            <a:r>
              <a:rPr lang="en"/>
              <a:t>	Have a tip or trick to share?</a:t>
            </a:r>
            <a:endParaRPr/>
          </a:p>
        </p:txBody>
      </p:sp>
      <p:grpSp>
        <p:nvGrpSpPr>
          <p:cNvPr id="273" name="Google Shape;273;p45"/>
          <p:cNvGrpSpPr/>
          <p:nvPr/>
        </p:nvGrpSpPr>
        <p:grpSpPr>
          <a:xfrm rot="-600215">
            <a:off x="5722112" y="823466"/>
            <a:ext cx="3875917" cy="3875917"/>
            <a:chOff x="2043150" y="-28600"/>
            <a:chExt cx="5143500" cy="5143500"/>
          </a:xfrm>
        </p:grpSpPr>
        <p:pic>
          <p:nvPicPr>
            <p:cNvPr id="274" name="Google Shape;274;p4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043150" y="-28600"/>
              <a:ext cx="5143500" cy="514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5" name="Google Shape;275;p4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3804525" y="1152475"/>
              <a:ext cx="503152" cy="2830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6" name="Google Shape;276;p4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3928325" y="791100"/>
              <a:ext cx="503152" cy="2830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7" name="Google Shape;277;p4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169450" y="1513850"/>
              <a:ext cx="503152" cy="2830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8" name="Google Shape;278;p4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261725" y="1074125"/>
              <a:ext cx="503152" cy="2830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9" name="Google Shape;279;p4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3453775" y="1357150"/>
              <a:ext cx="503152" cy="2830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0" name="Google Shape;280;p4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3617900" y="1696250"/>
              <a:ext cx="503152" cy="2830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1" name="Google Shape;281;p4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2966123" y="936975"/>
              <a:ext cx="990800" cy="5573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2" name="Google Shape;282;p4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596399" y="615275"/>
              <a:ext cx="450774" cy="25356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3" name="Google Shape;283;p4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009932" y="301943"/>
              <a:ext cx="990800" cy="5573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4" name="Google Shape;284;p4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712298" y="791100"/>
              <a:ext cx="990800" cy="5573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5" name="Google Shape;285;p4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3453774" y="547129"/>
              <a:ext cx="693050" cy="38985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86" name="Google Shape;286;p45"/>
          <p:cNvGrpSpPr/>
          <p:nvPr/>
        </p:nvGrpSpPr>
        <p:grpSpPr>
          <a:xfrm rot="599765" flipH="1">
            <a:off x="3147782" y="823493"/>
            <a:ext cx="3875828" cy="3875828"/>
            <a:chOff x="2043150" y="-28600"/>
            <a:chExt cx="5143500" cy="5143500"/>
          </a:xfrm>
        </p:grpSpPr>
        <p:pic>
          <p:nvPicPr>
            <p:cNvPr id="287" name="Google Shape;287;p4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043150" y="-28600"/>
              <a:ext cx="5143500" cy="514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8" name="Google Shape;288;p4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3804525" y="1152475"/>
              <a:ext cx="503152" cy="2830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9" name="Google Shape;289;p4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3928325" y="791100"/>
              <a:ext cx="503152" cy="2830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0" name="Google Shape;290;p4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169450" y="1513850"/>
              <a:ext cx="503152" cy="2830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1" name="Google Shape;291;p4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261725" y="1074125"/>
              <a:ext cx="503152" cy="2830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2" name="Google Shape;292;p4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3453775" y="1357150"/>
              <a:ext cx="503152" cy="2830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3" name="Google Shape;293;p4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3617900" y="1696250"/>
              <a:ext cx="503152" cy="2830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4" name="Google Shape;294;p4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2966123" y="936975"/>
              <a:ext cx="990800" cy="5573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5" name="Google Shape;295;p4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596399" y="615275"/>
              <a:ext cx="450774" cy="25356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6" name="Google Shape;296;p4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009932" y="301943"/>
              <a:ext cx="990800" cy="5573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7" name="Google Shape;297;p4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712298" y="791100"/>
              <a:ext cx="990800" cy="5573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8" name="Google Shape;298;p4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3453774" y="547129"/>
              <a:ext cx="693050" cy="38985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0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500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0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0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0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0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4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Important Links</a:t>
            </a:r>
            <a:endParaRPr/>
          </a:p>
        </p:txBody>
      </p:sp>
      <p:sp>
        <p:nvSpPr>
          <p:cNvPr id="304" name="Google Shape;304;p4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72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Arial Black"/>
                <a:ea typeface="Arial Black"/>
                <a:cs typeface="Arial Black"/>
                <a:sym typeface="Arial Black"/>
              </a:rPr>
              <a:t>MIT TUG</a:t>
            </a:r>
            <a:endParaRPr sz="2400">
              <a:latin typeface="Arial Black"/>
              <a:ea typeface="Arial Black"/>
              <a:cs typeface="Arial Black"/>
              <a:sym typeface="Arial Black"/>
            </a:endParaRPr>
          </a:p>
          <a:p>
            <a:pPr marL="457200" lvl="0" indent="-317500" algn="l" rtl="0">
              <a:spcBef>
                <a:spcPts val="120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Wiki</a:t>
            </a:r>
            <a:br>
              <a:rPr lang="en"/>
            </a:br>
            <a:r>
              <a:rPr lang="en" u="sng">
                <a:solidFill>
                  <a:schemeClr val="hlink"/>
                </a:solidFill>
                <a:hlinkClick r:id="rId3"/>
              </a:rPr>
              <a:t>wikis.mit.edu/confluence/display/MITTUG/ 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Slack</a:t>
            </a:r>
            <a:br>
              <a:rPr lang="en"/>
            </a:br>
            <a:r>
              <a:rPr lang="en" u="sng">
                <a:solidFill>
                  <a:schemeClr val="hlink"/>
                </a:solidFill>
                <a:hlinkClick r:id="rId4"/>
              </a:rPr>
              <a:t>mit-tableau.slack.com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Join the email list</a:t>
            </a:r>
            <a:br>
              <a:rPr lang="en"/>
            </a:br>
            <a:r>
              <a:rPr lang="en" sz="1000" u="sng">
                <a:solidFill>
                  <a:schemeClr val="hlink"/>
                </a:solidFill>
                <a:hlinkClick r:id="rId5"/>
              </a:rPr>
              <a:t>mailman.mit.edu/mailman/listinfo/mit_tableau_user_group</a:t>
            </a:r>
            <a:endParaRPr sz="100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Contact MIT TUG co-leads</a:t>
            </a:r>
            <a:endParaRPr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 u="sng">
                <a:solidFill>
                  <a:schemeClr val="hlink"/>
                </a:solidFill>
                <a:hlinkClick r:id="rId6"/>
              </a:rPr>
              <a:t>#ask-mit-tug-leads</a:t>
            </a:r>
            <a:r>
              <a:rPr lang="en"/>
              <a:t> on Slack</a:t>
            </a:r>
            <a:endParaRPr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 u="sng">
                <a:solidFill>
                  <a:schemeClr val="hlink"/>
                </a:solidFill>
                <a:hlinkClick r:id="rId7"/>
              </a:rPr>
              <a:t>mit-tableau-user-group-admin@mit.edu</a:t>
            </a:r>
            <a:endParaRPr/>
          </a:p>
        </p:txBody>
      </p:sp>
      <p:sp>
        <p:nvSpPr>
          <p:cNvPr id="305" name="Google Shape;305;p46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Other Higher Ed Tableau Resources</a:t>
            </a:r>
            <a:endParaRPr sz="1800"/>
          </a:p>
          <a:p>
            <a:pPr marL="457200" lvl="0" indent="-317500" algn="l" rtl="0">
              <a:spcBef>
                <a:spcPts val="120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Higher Ed TUG (HETUG)</a:t>
            </a:r>
            <a:br>
              <a:rPr lang="en"/>
            </a:br>
            <a:r>
              <a:rPr lang="en" u="sng">
                <a:solidFill>
                  <a:schemeClr val="hlink"/>
                </a:solidFill>
                <a:hlinkClick r:id="rId8"/>
              </a:rPr>
              <a:t>usergroups.tableau.com/HigherEducation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Slack</a:t>
            </a:r>
            <a:br>
              <a:rPr lang="en"/>
            </a:br>
            <a:r>
              <a:rPr lang="en" u="sng">
                <a:solidFill>
                  <a:schemeClr val="hlink"/>
                </a:solidFill>
                <a:hlinkClick r:id="rId9"/>
              </a:rPr>
              <a:t>higher-ed-tableau.slack.com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Community Group</a:t>
            </a:r>
            <a:br>
              <a:rPr lang="en"/>
            </a:br>
            <a:r>
              <a:rPr lang="en" u="sng">
                <a:solidFill>
                  <a:schemeClr val="hlink"/>
                </a:solidFill>
                <a:hlinkClick r:id="rId10"/>
              </a:rPr>
              <a:t>community.tableau.com/s/group/0F94T000000gQYoSAM/higher-education</a:t>
            </a:r>
            <a:endParaRPr sz="16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4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Stick around to chat</a:t>
            </a:r>
            <a:endParaRPr/>
          </a:p>
        </p:txBody>
      </p:sp>
      <p:sp>
        <p:nvSpPr>
          <p:cNvPr id="311" name="Google Shape;311;p4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Want to present? Want to see something?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Contact us:</a:t>
            </a:r>
            <a:endParaRPr/>
          </a:p>
          <a:p>
            <a:pPr marL="457200" lvl="0" indent="-419100" algn="l" rtl="0">
              <a:spcBef>
                <a:spcPts val="1200"/>
              </a:spcBef>
              <a:spcAft>
                <a:spcPts val="0"/>
              </a:spcAft>
              <a:buSzPts val="3000"/>
              <a:buChar char="●"/>
            </a:pPr>
            <a:r>
              <a:rPr lang="en"/>
              <a:t>Slack us at </a:t>
            </a:r>
            <a:r>
              <a:rPr lang="en" u="sng">
                <a:solidFill>
                  <a:schemeClr val="hlink"/>
                </a:solidFill>
                <a:hlinkClick r:id="rId3"/>
              </a:rPr>
              <a:t>#ask-mit-tug-leads</a:t>
            </a:r>
            <a:endParaRPr/>
          </a:p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/>
              <a:t>Email the MIT TUG co-leads at </a:t>
            </a:r>
            <a:r>
              <a:rPr lang="en" u="sng">
                <a:solidFill>
                  <a:schemeClr val="hlink"/>
                </a:solidFill>
                <a:hlinkClick r:id="rId4"/>
              </a:rPr>
              <a:t>mit-tableau-user-group-admin@mit.edu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77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community of Tableau users, and those who want to use or are thinking about using Tableau, across MIT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Open to anyone</a:t>
            </a:r>
            <a:endParaRPr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Any MIT department</a:t>
            </a:r>
            <a:endParaRPr sz="1700"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All skills levels: none to novice to Jedi</a:t>
            </a:r>
            <a:endParaRPr sz="1700"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Those who use Tableau only, and those who use Tableau with other data tools</a:t>
            </a:r>
            <a:endParaRPr sz="1700"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Users of any Tableau product (Desktop, Prep, Server, Online, DataDev)</a:t>
            </a:r>
            <a:endParaRPr sz="1700"/>
          </a:p>
        </p:txBody>
      </p:sp>
      <p:sp>
        <p:nvSpPr>
          <p:cNvPr id="79" name="Google Shape;79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the MIT TUG?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640"/>
              <a:t>How It Works</a:t>
            </a:r>
            <a:endParaRPr sz="3640"/>
          </a:p>
        </p:txBody>
      </p:sp>
      <p:sp>
        <p:nvSpPr>
          <p:cNvPr id="85" name="Google Shape;85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55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Virtual meetings every other month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Community-informed topics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Presentations (informal or formal) specific to Tableau at MIT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Opportunities to meet other Tableau users at MIT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MIT Tableau Slack: </a:t>
            </a:r>
            <a:r>
              <a:rPr lang="en" u="sng">
                <a:solidFill>
                  <a:schemeClr val="hlink"/>
                </a:solidFill>
                <a:hlinkClick r:id="rId3"/>
              </a:rPr>
              <a:t>mit-tableau.slack.com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Join the email list: </a:t>
            </a:r>
            <a:r>
              <a:rPr lang="en" sz="2500" u="sng">
                <a:solidFill>
                  <a:schemeClr val="hlink"/>
                </a:solidFill>
                <a:hlinkClick r:id="rId4"/>
              </a:rPr>
              <a:t>mailman.mit.edu/mailman/listinfo/mit_tableau_user_group</a:t>
            </a:r>
            <a:endParaRPr sz="2500">
              <a:solidFill>
                <a:srgbClr val="FF99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850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/>
              <a:t>Be active</a:t>
            </a:r>
            <a:br>
              <a:rPr lang="en"/>
            </a:br>
            <a:r>
              <a:rPr lang="en" sz="2150"/>
              <a:t>present, share, ask and/or answer questions</a:t>
            </a:r>
            <a:endParaRPr sz="215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3500"/>
              <a:t>Lurk</a:t>
            </a:r>
            <a:br>
              <a:rPr lang="en" sz="3500"/>
            </a:br>
            <a:r>
              <a:rPr lang="en" sz="2150"/>
              <a:t>watch, listen, learn</a:t>
            </a:r>
            <a:endParaRPr sz="215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3500"/>
              <a:t>Anything in between</a:t>
            </a:r>
            <a:endParaRPr sz="35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If you want to present and/or have a topic you want to see, contact the leads</a:t>
            </a:r>
            <a:endParaRPr sz="1800"/>
          </a:p>
          <a:p>
            <a:pPr marL="457200" lvl="0" indent="-32575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800" u="sng">
                <a:solidFill>
                  <a:schemeClr val="hlink"/>
                </a:solidFill>
                <a:hlinkClick r:id="rId3"/>
              </a:rPr>
              <a:t>#ask-mit-tug-leads</a:t>
            </a:r>
            <a:r>
              <a:rPr lang="en" sz="1800"/>
              <a:t> on Slack</a:t>
            </a:r>
            <a:endParaRPr sz="1800"/>
          </a:p>
          <a:p>
            <a:pPr marL="457200" lvl="0" indent="-32575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800" u="sng">
                <a:solidFill>
                  <a:schemeClr val="hlink"/>
                </a:solidFill>
                <a:hlinkClick r:id="rId4"/>
              </a:rPr>
              <a:t>mit-tableau-user-group-admin@mit.edu</a:t>
            </a:r>
            <a:endParaRPr sz="1800"/>
          </a:p>
        </p:txBody>
      </p:sp>
      <p:sp>
        <p:nvSpPr>
          <p:cNvPr id="91" name="Google Shape;91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Participate How You Like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Tableau Resources</a:t>
            </a:r>
            <a:endParaRPr/>
          </a:p>
        </p:txBody>
      </p:sp>
      <p:sp>
        <p:nvSpPr>
          <p:cNvPr id="97" name="Google Shape;97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457200" lvl="0" indent="-412750" algn="l" rtl="0">
              <a:spcBef>
                <a:spcPts val="0"/>
              </a:spcBef>
              <a:spcAft>
                <a:spcPts val="0"/>
              </a:spcAft>
              <a:buSzPts val="2900"/>
              <a:buChar char="●"/>
            </a:pPr>
            <a:r>
              <a:rPr lang="en" sz="2900"/>
              <a:t>Tableau Whitepapers - Roshni</a:t>
            </a:r>
            <a:endParaRPr sz="2900"/>
          </a:p>
          <a:p>
            <a:pPr marL="914400" lvl="1" indent="-412750" algn="l" rtl="0">
              <a:spcBef>
                <a:spcPts val="0"/>
              </a:spcBef>
              <a:spcAft>
                <a:spcPts val="0"/>
              </a:spcAft>
              <a:buSzPts val="2900"/>
              <a:buChar char="○"/>
            </a:pPr>
            <a:r>
              <a:rPr lang="en" sz="2900" u="sng">
                <a:solidFill>
                  <a:schemeClr val="hlink"/>
                </a:solidFill>
                <a:hlinkClick r:id="rId3"/>
              </a:rPr>
              <a:t>Visual Analysis Best Practices</a:t>
            </a:r>
            <a:endParaRPr/>
          </a:p>
          <a:p>
            <a:pPr marL="914400" lvl="1" indent="-412750" algn="l" rtl="0">
              <a:spcBef>
                <a:spcPts val="0"/>
              </a:spcBef>
              <a:spcAft>
                <a:spcPts val="0"/>
              </a:spcAft>
              <a:buSzPts val="2900"/>
              <a:buChar char="○"/>
            </a:pPr>
            <a:r>
              <a:rPr lang="en" sz="2900" u="sng">
                <a:solidFill>
                  <a:schemeClr val="hlink"/>
                </a:solidFill>
                <a:hlinkClick r:id="rId4"/>
              </a:rPr>
              <a:t>Designing Efficient Workbooks</a:t>
            </a:r>
            <a:endParaRPr sz="2900"/>
          </a:p>
          <a:p>
            <a:pPr marL="457200" lvl="0" indent="-412750" algn="l" rtl="0">
              <a:spcBef>
                <a:spcPts val="0"/>
              </a:spcBef>
              <a:spcAft>
                <a:spcPts val="0"/>
              </a:spcAft>
              <a:buSzPts val="2900"/>
              <a:buChar char="●"/>
            </a:pPr>
            <a:r>
              <a:rPr lang="en" sz="2900" u="sng">
                <a:solidFill>
                  <a:schemeClr val="hlink"/>
                </a:solidFill>
                <a:hlinkClick r:id="rId5"/>
              </a:rPr>
              <a:t>Visual Vocabulary</a:t>
            </a:r>
            <a:r>
              <a:rPr lang="en" sz="2900"/>
              <a:t> - Quan</a:t>
            </a:r>
            <a:endParaRPr sz="2900"/>
          </a:p>
          <a:p>
            <a:pPr marL="457200" lvl="0" indent="-412750" algn="l" rtl="0">
              <a:spcBef>
                <a:spcPts val="0"/>
              </a:spcBef>
              <a:spcAft>
                <a:spcPts val="0"/>
              </a:spcAft>
              <a:buSzPts val="2900"/>
              <a:buChar char="●"/>
            </a:pPr>
            <a:r>
              <a:rPr lang="en" sz="2900" u="sng">
                <a:solidFill>
                  <a:schemeClr val="hlink"/>
                </a:solidFill>
                <a:hlinkClick r:id="rId6"/>
              </a:rPr>
              <a:t>Flerlage Twins</a:t>
            </a:r>
            <a:r>
              <a:rPr lang="en" sz="2900"/>
              <a:t> - Christine</a:t>
            </a:r>
            <a:endParaRPr sz="2900"/>
          </a:p>
          <a:p>
            <a:pPr marL="457200" lvl="0" indent="-412750" algn="l" rtl="0">
              <a:spcBef>
                <a:spcPts val="0"/>
              </a:spcBef>
              <a:spcAft>
                <a:spcPts val="0"/>
              </a:spcAft>
              <a:buSzPts val="2900"/>
              <a:buChar char="●"/>
            </a:pPr>
            <a:r>
              <a:rPr lang="en" sz="2900" u="sng">
                <a:solidFill>
                  <a:schemeClr val="hlink"/>
                </a:solidFill>
                <a:hlinkClick r:id="rId7"/>
              </a:rPr>
              <a:t>Sir Viz-a-Lot</a:t>
            </a:r>
            <a:r>
              <a:rPr lang="en" sz="2900"/>
              <a:t> - Laura</a:t>
            </a:r>
            <a:endParaRPr sz="2900"/>
          </a:p>
          <a:p>
            <a:pPr marL="457200" lvl="0" indent="-412750" algn="l" rtl="0">
              <a:spcBef>
                <a:spcPts val="0"/>
              </a:spcBef>
              <a:spcAft>
                <a:spcPts val="0"/>
              </a:spcAft>
              <a:buSzPts val="2900"/>
              <a:buChar char="●"/>
            </a:pPr>
            <a:r>
              <a:rPr lang="en" sz="2900"/>
              <a:t>HETUG </a:t>
            </a:r>
            <a:r>
              <a:rPr lang="en" sz="2900" u="sng">
                <a:solidFill>
                  <a:schemeClr val="hlink"/>
                </a:solidFill>
                <a:hlinkClick r:id="rId8"/>
              </a:rPr>
              <a:t>Slack</a:t>
            </a:r>
            <a:r>
              <a:rPr lang="en" sz="2900"/>
              <a:t>/</a:t>
            </a:r>
            <a:r>
              <a:rPr lang="en" sz="2900" u="sng">
                <a:solidFill>
                  <a:schemeClr val="hlink"/>
                </a:solidFill>
                <a:hlinkClick r:id="rId9"/>
              </a:rPr>
              <a:t>Meetings</a:t>
            </a:r>
            <a:r>
              <a:rPr lang="en" sz="2900"/>
              <a:t> - Jen</a:t>
            </a:r>
            <a:endParaRPr sz="29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22"/>
          <p:cNvPicPr preferRelativeResize="0"/>
          <p:nvPr/>
        </p:nvPicPr>
        <p:blipFill rotWithShape="1">
          <a:blip r:embed="rId3">
            <a:alphaModFix/>
          </a:blip>
          <a:srcRect l="10185" t="2200" b="11182"/>
          <a:stretch/>
        </p:blipFill>
        <p:spPr>
          <a:xfrm>
            <a:off x="0" y="0"/>
            <a:ext cx="4122401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2"/>
          <p:cNvPicPr preferRelativeResize="0"/>
          <p:nvPr/>
        </p:nvPicPr>
        <p:blipFill rotWithShape="1">
          <a:blip r:embed="rId4">
            <a:alphaModFix/>
          </a:blip>
          <a:srcRect t="6036" b="3054"/>
          <a:stretch/>
        </p:blipFill>
        <p:spPr>
          <a:xfrm>
            <a:off x="4770725" y="0"/>
            <a:ext cx="4373275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Google Shape;116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87175" y="343225"/>
            <a:ext cx="2769651" cy="1956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52654" y="2795800"/>
            <a:ext cx="2638693" cy="1956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Google Shape;12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750" y="86850"/>
            <a:ext cx="3144950" cy="1636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87150" y="1774125"/>
            <a:ext cx="3461724" cy="2882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04422" y="2895322"/>
            <a:ext cx="3737325" cy="215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222222"/>
      </a:dk1>
      <a:lt1>
        <a:srgbClr val="FFFFFF"/>
      </a:lt1>
      <a:dk2>
        <a:srgbClr val="595959"/>
      </a:dk2>
      <a:lt2>
        <a:srgbClr val="C2C0BF"/>
      </a:lt2>
      <a:accent1>
        <a:srgbClr val="A31F34"/>
      </a:accent1>
      <a:accent2>
        <a:srgbClr val="222222"/>
      </a:accent2>
      <a:accent3>
        <a:srgbClr val="8A8B8C"/>
      </a:accent3>
      <a:accent4>
        <a:srgbClr val="C2C0BF"/>
      </a:accent4>
      <a:accent5>
        <a:srgbClr val="000000"/>
      </a:accent5>
      <a:accent6>
        <a:srgbClr val="FFFFFF"/>
      </a:accent6>
      <a:hlink>
        <a:srgbClr val="1C458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728</Words>
  <Application>Microsoft Office PowerPoint</Application>
  <PresentationFormat>On-screen Show (16:9)</PresentationFormat>
  <Paragraphs>105</Paragraphs>
  <Slides>29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Arial Black</vt:lpstr>
      <vt:lpstr>Comic Sans MS</vt:lpstr>
      <vt:lpstr>Arial</vt:lpstr>
      <vt:lpstr>Simple Light</vt:lpstr>
      <vt:lpstr>MIT Tableau User Group (MIT TUG)</vt:lpstr>
      <vt:lpstr>Agenda</vt:lpstr>
      <vt:lpstr>What is the MIT TUG?</vt:lpstr>
      <vt:lpstr>How It Works</vt:lpstr>
      <vt:lpstr>Participate How You Like</vt:lpstr>
      <vt:lpstr>Tableau Resources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Tableau Resources</vt:lpstr>
      <vt:lpstr>HETUG Slack/Meetings</vt:lpstr>
      <vt:lpstr>Do YOU have any resources you’d like to share?</vt:lpstr>
      <vt:lpstr>PowerPoint Presentation</vt:lpstr>
      <vt:lpstr>Refresher: What are Tooltips?</vt:lpstr>
      <vt:lpstr>Viz IN tooltips</vt:lpstr>
      <vt:lpstr>Viz IN tooltips: How to</vt:lpstr>
      <vt:lpstr>Viz IN tooltips: Troubleshooting</vt:lpstr>
      <vt:lpstr>Time to get more complicated…</vt:lpstr>
      <vt:lpstr>Tentative TUG Timeline</vt:lpstr>
      <vt:lpstr>Important Links</vt:lpstr>
      <vt:lpstr>Stick around to chat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MIT Tableau User Group (MIT TUG)</dc:title>
  <cp:lastModifiedBy>Roshni Gohil</cp:lastModifiedBy>
  <cp:revision>3</cp:revision>
  <dcterms:modified xsi:type="dcterms:W3CDTF">2022-07-18T12:21:11Z</dcterms:modified>
</cp:coreProperties>
</file>