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</p:sldIdLst>
  <p:sldSz cy="5143500" cx="9144000"/>
  <p:notesSz cx="6858000" cy="9144000"/>
  <p:embeddedFontLst>
    <p:embeddedFont>
      <p:font typeface="Raleway"/>
      <p:regular r:id="rId35"/>
      <p:bold r:id="rId36"/>
      <p:italic r:id="rId37"/>
      <p:boldItalic r:id="rId38"/>
    </p:embeddedFont>
    <p:embeddedFont>
      <p:font typeface="Roboto"/>
      <p:regular r:id="rId39"/>
      <p:bold r:id="rId40"/>
      <p:italic r:id="rId41"/>
      <p:boldItalic r:id="rId42"/>
    </p:embeddedFont>
    <p:embeddedFont>
      <p:font typeface="Lato"/>
      <p:regular r:id="rId43"/>
      <p:bold r:id="rId44"/>
      <p:italic r:id="rId45"/>
      <p:boldItalic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oboto-bold.fntdata"/><Relationship Id="rId20" Type="http://schemas.openxmlformats.org/officeDocument/2006/relationships/slide" Target="slides/slide15.xml"/><Relationship Id="rId42" Type="http://schemas.openxmlformats.org/officeDocument/2006/relationships/font" Target="fonts/Roboto-boldItalic.fntdata"/><Relationship Id="rId41" Type="http://schemas.openxmlformats.org/officeDocument/2006/relationships/font" Target="fonts/Roboto-italic.fntdata"/><Relationship Id="rId22" Type="http://schemas.openxmlformats.org/officeDocument/2006/relationships/slide" Target="slides/slide17.xml"/><Relationship Id="rId44" Type="http://schemas.openxmlformats.org/officeDocument/2006/relationships/font" Target="fonts/Lato-bold.fntdata"/><Relationship Id="rId21" Type="http://schemas.openxmlformats.org/officeDocument/2006/relationships/slide" Target="slides/slide16.xml"/><Relationship Id="rId43" Type="http://schemas.openxmlformats.org/officeDocument/2006/relationships/font" Target="fonts/Lato-regular.fntdata"/><Relationship Id="rId24" Type="http://schemas.openxmlformats.org/officeDocument/2006/relationships/slide" Target="slides/slide19.xml"/><Relationship Id="rId46" Type="http://schemas.openxmlformats.org/officeDocument/2006/relationships/font" Target="fonts/Lato-boldItalic.fntdata"/><Relationship Id="rId23" Type="http://schemas.openxmlformats.org/officeDocument/2006/relationships/slide" Target="slides/slide18.xml"/><Relationship Id="rId45" Type="http://schemas.openxmlformats.org/officeDocument/2006/relationships/font" Target="fonts/La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font" Target="fonts/Raleway-regular.fntdata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font" Target="fonts/Raleway-italic.fntdata"/><Relationship Id="rId14" Type="http://schemas.openxmlformats.org/officeDocument/2006/relationships/slide" Target="slides/slide9.xml"/><Relationship Id="rId36" Type="http://schemas.openxmlformats.org/officeDocument/2006/relationships/font" Target="fonts/Raleway-bold.fntdata"/><Relationship Id="rId17" Type="http://schemas.openxmlformats.org/officeDocument/2006/relationships/slide" Target="slides/slide12.xml"/><Relationship Id="rId39" Type="http://schemas.openxmlformats.org/officeDocument/2006/relationships/font" Target="fonts/Roboto-regular.fntdata"/><Relationship Id="rId16" Type="http://schemas.openxmlformats.org/officeDocument/2006/relationships/slide" Target="slides/slide11.xml"/><Relationship Id="rId38" Type="http://schemas.openxmlformats.org/officeDocument/2006/relationships/font" Target="fonts/Raleway-boldItalic.fntdata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f493f950df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f493f950df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Assumption: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of the flow is magnetically westward so using a projection angle to convert line-of-sight velocity into magnetically westward flow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3de3e5007f_1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3de3e5007f_1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</a:t>
            </a:r>
            <a:r>
              <a:rPr lang="en"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Density drops and westward velocity increases for SAPS event at MLat ~ [60, 62.5], where the SAPS happens [Ercha et al., 2021] </a:t>
            </a: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 </a:t>
            </a:r>
            <a:r>
              <a:rPr lang="en"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RHS: at certain altitude where the F peak is where the LHS is at</a:t>
            </a: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- RHS: Data at same time (21-24 UT): </a:t>
            </a:r>
            <a:r>
              <a:rPr lang="en" sz="1200">
                <a:solidFill>
                  <a:srgbClr val="1C1D1E"/>
                </a:solidFill>
                <a:highlight>
                  <a:srgbClr val="FFFFFF"/>
                </a:highlight>
              </a:rPr>
              <a:t>A minor but geo-effective storm at deep solar minimum produced </a:t>
            </a: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f493f950df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f493f950d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13de3e5007f_2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13de3e5007f_2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3de3e5007f_2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13de3e5007f_2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13de3e5007f_2_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13de3e5007f_2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13de3e5007f_7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1" name="Google Shape;241;g13de3e5007f_7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3de3e5007f_13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9" name="Google Shape;259;g13de3e5007f_13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13de3e5007f_1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1" name="Google Shape;271;g13de3e5007f_1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Right: superDARN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Left: ???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8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13de3e5007f_1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0" name="Google Shape;280;g13de3e5007f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13de3e5007f_2_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13de3e5007f_2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3de3e5007f_7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13de3e5007f_7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the spas conditions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g13de3e5007f_2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3" name="Google Shape;303;g13de3e5007f_2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13de3e5007f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9" name="Google Shape;309;g13de3e5007f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13d70b4c3e9_5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13d70b4c3e9_5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13de3e5007f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0" name="Google Shape;320;g13de3e5007f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13de3e5007f_7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13de3e5007f_7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13de3e5007f_5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13de3e5007f_5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MISA scan data using Erickson 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13dbd17872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13dbd17872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13de3e5007f_14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5" name="Google Shape;345;g13de3e5007f_14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At a specific </a:t>
            </a:r>
            <a:r>
              <a:rPr lang="en"/>
              <a:t>altitude</a:t>
            </a:r>
            <a:r>
              <a:rPr lang="en"/>
              <a:t>? </a:t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3de3e5007f_14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13de3e5007f_14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SAPS “ideal” or </a:t>
            </a:r>
            <a:r>
              <a:rPr lang="en"/>
              <a:t>favorable conditions from :</a:t>
            </a:r>
            <a:r>
              <a:rPr lang="en"/>
              <a:t>A Statistical Study of the Subauroral Polarization Stream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Over North American Sector Using the Millstone Hill Incoherent Scatter Radar 1979–2019 Measurements.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3de3e5007f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3de3e5007f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3de3e5007f_12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3de3e5007f_12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f493f950df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f493f950df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3de3e5007f_2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13de3e5007f_2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MISA Scan Plot using Erickson script from GitHub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Electron Density and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13de3e5007f_4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13de3e5007f_4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Subauroral polarization streams are regions in the sub-auroral ionosphere with lower plasma density and large westward flow driven by a poleward electric field.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Density irregularities have been observed in the SAPS region and therefore they are of great interest due to negative impact of the </a:t>
            </a:r>
            <a:r>
              <a:rPr lang="en"/>
              <a:t>density</a:t>
            </a:r>
            <a:r>
              <a:rPr lang="en"/>
              <a:t> irregularities on radio </a:t>
            </a:r>
            <a:r>
              <a:rPr lang="en"/>
              <a:t>signals</a:t>
            </a:r>
            <a:r>
              <a:rPr lang="en"/>
              <a:t> causing phase and amplitude fluctuations.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f493f950df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f493f950df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Assumption: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of the flow is magnetically westward so using a projection angle to convert line-of-sight velocity into magnetically westward flow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f493f950df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1" name="Google Shape;151;gf493f950df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Assumption: 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All of the flow is magnetically westward so using a projection angle to convert line-of-sight velocity into magnetically westward flow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Results: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chemeClr val="dk1"/>
                </a:solidFill>
              </a:rPr>
              <a:t>-SAPS: Observed Westward velocities were below the threshold of those typically/usually are associated with SAPS (200 m/s)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-</a:t>
            </a:r>
            <a:r>
              <a:rPr lang="en" sz="14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Density and east-west velocity at F peak, selected MLT.</a:t>
            </a:r>
            <a:endParaRPr sz="1400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>
                <a:solidFill>
                  <a:schemeClr val="lt1"/>
                </a:solidFill>
              </a:defRPr>
            </a:lvl1pPr>
            <a:lvl2pPr lvl="1" rtl="0">
              <a:buNone/>
              <a:defRPr>
                <a:solidFill>
                  <a:schemeClr val="lt1"/>
                </a:solidFill>
              </a:defRPr>
            </a:lvl2pPr>
            <a:lvl3pPr lvl="2" rtl="0">
              <a:buNone/>
              <a:defRPr>
                <a:solidFill>
                  <a:schemeClr val="lt1"/>
                </a:solidFill>
              </a:defRPr>
            </a:lvl3pPr>
            <a:lvl4pPr lvl="3" rtl="0">
              <a:buNone/>
              <a:defRPr>
                <a:solidFill>
                  <a:schemeClr val="lt1"/>
                </a:solidFill>
              </a:defRPr>
            </a:lvl4pPr>
            <a:lvl5pPr lvl="4" rtl="0">
              <a:buNone/>
              <a:defRPr>
                <a:solidFill>
                  <a:schemeClr val="lt1"/>
                </a:solidFill>
              </a:defRPr>
            </a:lvl5pPr>
            <a:lvl6pPr lvl="5" rtl="0">
              <a:buNone/>
              <a:defRPr>
                <a:solidFill>
                  <a:schemeClr val="lt1"/>
                </a:solidFill>
              </a:defRPr>
            </a:lvl6pPr>
            <a:lvl7pPr lvl="6" rtl="0">
              <a:buNone/>
              <a:defRPr>
                <a:solidFill>
                  <a:schemeClr val="lt1"/>
                </a:solidFill>
              </a:defRPr>
            </a:lvl7pPr>
            <a:lvl8pPr lvl="7" rtl="0">
              <a:buNone/>
              <a:defRPr>
                <a:solidFill>
                  <a:schemeClr val="lt1"/>
                </a:solidFill>
              </a:defRPr>
            </a:lvl8pPr>
            <a:lvl9pPr lvl="8" rtl="0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8.png"/><Relationship Id="rId4" Type="http://schemas.openxmlformats.org/officeDocument/2006/relationships/image" Target="../media/image22.png"/><Relationship Id="rId5" Type="http://schemas.openxmlformats.org/officeDocument/2006/relationships/image" Target="../media/image8.png"/><Relationship Id="rId6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Relationship Id="rId4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6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Relationship Id="rId4" Type="http://schemas.openxmlformats.org/officeDocument/2006/relationships/image" Target="../media/image2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Relationship Id="rId4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7.png"/><Relationship Id="rId4" Type="http://schemas.openxmlformats.org/officeDocument/2006/relationships/image" Target="../media/image2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1.png"/><Relationship Id="rId4" Type="http://schemas.openxmlformats.org/officeDocument/2006/relationships/image" Target="../media/image3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3.png"/><Relationship Id="rId4" Type="http://schemas.openxmlformats.org/officeDocument/2006/relationships/image" Target="../media/image39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40.png"/><Relationship Id="rId4" Type="http://schemas.openxmlformats.org/officeDocument/2006/relationships/image" Target="../media/image28.png"/><Relationship Id="rId5" Type="http://schemas.openxmlformats.org/officeDocument/2006/relationships/image" Target="../media/image3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2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doi.org/10.1007/s11214-021-00817-8" TargetMode="Externa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3.xml"/><Relationship Id="rId3" Type="http://schemas.openxmlformats.org/officeDocument/2006/relationships/hyperlink" Target="https://agupubs.onlinelibrary.wiley.com/doi/full/10.1029/2002JA009409" TargetMode="External"/><Relationship Id="rId4" Type="http://schemas.openxmlformats.org/officeDocument/2006/relationships/hyperlink" Target="https://agupubs.onlinelibrary.wiley.com/doi/10.1029/2020JA028584" TargetMode="External"/><Relationship Id="rId5" Type="http://schemas.openxmlformats.org/officeDocument/2006/relationships/hyperlink" Target="https://agupubs.onlinelibrary.wiley.com/doi/full/10.1002/2015JA021832" TargetMode="External"/><Relationship Id="rId6" Type="http://schemas.openxmlformats.org/officeDocument/2006/relationships/hyperlink" Target="http://millstonehill.haystack.mit.edu/static/experiments/2022/mlh/18jul22/summary_Nel.html" TargetMode="Externa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8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0.png"/><Relationship Id="rId4" Type="http://schemas.openxmlformats.org/officeDocument/2006/relationships/image" Target="../media/image27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2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3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2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gif"/><Relationship Id="rId4" Type="http://schemas.openxmlformats.org/officeDocument/2006/relationships/image" Target="../media/image9.png"/><Relationship Id="rId5" Type="http://schemas.openxmlformats.org/officeDocument/2006/relationships/image" Target="../media/image7.png"/><Relationship Id="rId6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dk2"/>
        </a:solidFill>
      </p:bgPr>
    </p:bg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>
            <p:ph type="title"/>
          </p:nvPr>
        </p:nvSpPr>
        <p:spPr>
          <a:xfrm>
            <a:off x="769775" y="480700"/>
            <a:ext cx="40104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lang="en" sz="2000">
                <a:solidFill>
                  <a:schemeClr val="lt1"/>
                </a:solidFill>
              </a:rPr>
              <a:t>ISR Summer School 2022</a:t>
            </a:r>
            <a:endParaRPr b="0" sz="2000">
              <a:solidFill>
                <a:schemeClr val="lt1"/>
              </a:solidFill>
            </a:endParaRPr>
          </a:p>
        </p:txBody>
      </p:sp>
      <p:sp>
        <p:nvSpPr>
          <p:cNvPr id="73" name="Google Shape;73;p13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/>
              <a:t> </a:t>
            </a:r>
            <a:endParaRPr/>
          </a:p>
        </p:txBody>
      </p:sp>
      <p:pic>
        <p:nvPicPr>
          <p:cNvPr id="74" name="Google Shape;7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7350" y="430025"/>
            <a:ext cx="3224424" cy="429922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75" name="Google Shape;75;p13"/>
          <p:cNvCxnSpPr/>
          <p:nvPr/>
        </p:nvCxnSpPr>
        <p:spPr>
          <a:xfrm flipH="1">
            <a:off x="339575" y="4742475"/>
            <a:ext cx="4870800" cy="15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76" name="Google Shape;76;p13"/>
          <p:cNvSpPr txBox="1"/>
          <p:nvPr>
            <p:ph idx="4294967295" type="ctrTitle"/>
          </p:nvPr>
        </p:nvSpPr>
        <p:spPr>
          <a:xfrm>
            <a:off x="339575" y="1495025"/>
            <a:ext cx="48708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0" lang="en" sz="2280">
                <a:solidFill>
                  <a:schemeClr val="lt1"/>
                </a:solidFill>
              </a:rPr>
              <a:t>Investigating the Impact of Increased Solar Activity on the Mid and High-latitude Ionosphere</a:t>
            </a:r>
            <a:endParaRPr b="0" sz="2280">
              <a:solidFill>
                <a:schemeClr val="lt1"/>
              </a:solidFill>
            </a:endParaRPr>
          </a:p>
        </p:txBody>
      </p:sp>
      <p:sp>
        <p:nvSpPr>
          <p:cNvPr id="77" name="Google Shape;77;p13"/>
          <p:cNvSpPr txBox="1"/>
          <p:nvPr>
            <p:ph idx="4294967295" type="ctrTitle"/>
          </p:nvPr>
        </p:nvSpPr>
        <p:spPr>
          <a:xfrm>
            <a:off x="470825" y="3454150"/>
            <a:ext cx="46083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0" lang="en" sz="2080">
                <a:solidFill>
                  <a:schemeClr val="lt1"/>
                </a:solidFill>
              </a:rPr>
              <a:t>Wei Zhang, Lujain Almarhabi,Rachel Boedicker, Rachel Conway,</a:t>
            </a:r>
            <a:endParaRPr b="0" sz="2080">
              <a:solidFill>
                <a:schemeClr val="lt1"/>
              </a:solidFill>
            </a:endParaRPr>
          </a:p>
        </p:txBody>
      </p:sp>
      <p:cxnSp>
        <p:nvCxnSpPr>
          <p:cNvPr id="78" name="Google Shape;78;p13"/>
          <p:cNvCxnSpPr/>
          <p:nvPr/>
        </p:nvCxnSpPr>
        <p:spPr>
          <a:xfrm flipH="1">
            <a:off x="339575" y="430025"/>
            <a:ext cx="4870800" cy="150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2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Sub-Auroral Polarization Streams (SAPS)</a:t>
            </a:r>
            <a:endParaRPr/>
          </a:p>
        </p:txBody>
      </p:sp>
      <p:sp>
        <p:nvSpPr>
          <p:cNvPr id="165" name="Google Shape;165;p22"/>
          <p:cNvSpPr txBox="1"/>
          <p:nvPr>
            <p:ph idx="4294967295" type="body"/>
          </p:nvPr>
        </p:nvSpPr>
        <p:spPr>
          <a:xfrm>
            <a:off x="432451" y="1602675"/>
            <a:ext cx="76017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6" name="Google Shape;16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3450" y="2248250"/>
            <a:ext cx="5209125" cy="200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22"/>
          <p:cNvSpPr/>
          <p:nvPr/>
        </p:nvSpPr>
        <p:spPr>
          <a:xfrm>
            <a:off x="5729075" y="2584150"/>
            <a:ext cx="737100" cy="13338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8" name="Google Shape;168;p22"/>
          <p:cNvSpPr txBox="1"/>
          <p:nvPr/>
        </p:nvSpPr>
        <p:spPr>
          <a:xfrm>
            <a:off x="473150" y="3543925"/>
            <a:ext cx="2962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Lato"/>
                <a:ea typeface="Lato"/>
                <a:cs typeface="Lato"/>
                <a:sym typeface="Lato"/>
              </a:rPr>
              <a:t>Millstone Hill densities  at (17:00 MLT)</a:t>
            </a:r>
            <a:endParaRPr b="1" sz="12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9" name="Google Shape;16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540550"/>
            <a:ext cx="4028900" cy="2062397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2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9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3"/>
          <p:cNvSpPr txBox="1"/>
          <p:nvPr>
            <p:ph type="title"/>
          </p:nvPr>
        </p:nvSpPr>
        <p:spPr>
          <a:xfrm>
            <a:off x="311700" y="112500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00"/>
              <a:t>Comparison to Historical Data</a:t>
            </a:r>
            <a:endParaRPr sz="23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600"/>
          </a:p>
        </p:txBody>
      </p:sp>
      <p:pic>
        <p:nvPicPr>
          <p:cNvPr id="176" name="Google Shape;17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15350" y="896000"/>
            <a:ext cx="3693524" cy="19940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75100" y="2890000"/>
            <a:ext cx="3533774" cy="199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23"/>
          <p:cNvSpPr txBox="1"/>
          <p:nvPr/>
        </p:nvSpPr>
        <p:spPr>
          <a:xfrm>
            <a:off x="903000" y="609475"/>
            <a:ext cx="274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Millstone Hill Data July-18-22</a:t>
            </a:r>
            <a:endParaRPr b="1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9" name="Google Shape;179;p23"/>
          <p:cNvSpPr txBox="1"/>
          <p:nvPr/>
        </p:nvSpPr>
        <p:spPr>
          <a:xfrm>
            <a:off x="3649800" y="1186400"/>
            <a:ext cx="1844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0" name="Google Shape;180;p23"/>
          <p:cNvSpPr txBox="1"/>
          <p:nvPr/>
        </p:nvSpPr>
        <p:spPr>
          <a:xfrm>
            <a:off x="5822050" y="4833775"/>
            <a:ext cx="2469900" cy="38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b="1" lang="en" sz="13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 [Ercha et al., 2021] </a:t>
            </a:r>
            <a:endParaRPr b="1" sz="13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1" name="Google Shape;181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11700" y="1033388"/>
            <a:ext cx="3607875" cy="1891926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23"/>
          <p:cNvSpPr txBox="1"/>
          <p:nvPr/>
        </p:nvSpPr>
        <p:spPr>
          <a:xfrm>
            <a:off x="5483713" y="609475"/>
            <a:ext cx="274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rgbClr val="FF0000"/>
                </a:solidFill>
                <a:latin typeface="Lato"/>
                <a:ea typeface="Lato"/>
                <a:cs typeface="Lato"/>
                <a:sym typeface="Lato"/>
              </a:rPr>
              <a:t>Millstone Hill Data Sep-27-19</a:t>
            </a:r>
            <a:endParaRPr b="1">
              <a:solidFill>
                <a:srgbClr val="FF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3" name="Google Shape;183;p23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10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4" name="Google Shape;184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9225" y="2925325"/>
            <a:ext cx="3757225" cy="192334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 txBox="1"/>
          <p:nvPr>
            <p:ph type="title"/>
          </p:nvPr>
        </p:nvSpPr>
        <p:spPr>
          <a:xfrm>
            <a:off x="312825" y="240125"/>
            <a:ext cx="80979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High-</a:t>
            </a:r>
            <a:r>
              <a:rPr lang="en"/>
              <a:t>latitude:</a:t>
            </a:r>
            <a:r>
              <a:rPr lang="en"/>
              <a:t> Observations from RISRN </a:t>
            </a:r>
            <a:endParaRPr/>
          </a:p>
        </p:txBody>
      </p:sp>
      <p:sp>
        <p:nvSpPr>
          <p:cNvPr id="190" name="Google Shape;190;p24"/>
          <p:cNvSpPr txBox="1"/>
          <p:nvPr>
            <p:ph idx="4294967295" type="body"/>
          </p:nvPr>
        </p:nvSpPr>
        <p:spPr>
          <a:xfrm>
            <a:off x="312825" y="1031175"/>
            <a:ext cx="4448100" cy="133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Beam 1 (</a:t>
            </a:r>
            <a:r>
              <a:rPr b="1" lang="en"/>
              <a:t>NW</a:t>
            </a:r>
            <a:r>
              <a:rPr lang="en"/>
              <a:t>) : azimuth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-31, elevation 65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Beam 2 (</a:t>
            </a:r>
            <a:r>
              <a:rPr b="1" lang="en">
                <a:latin typeface="Arial"/>
                <a:ea typeface="Arial"/>
                <a:cs typeface="Arial"/>
                <a:sym typeface="Arial"/>
              </a:rPr>
              <a:t>E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): azimuth 83, elevation 65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191" name="Google Shape;191;p24"/>
          <p:cNvPicPr preferRelativeResize="0"/>
          <p:nvPr/>
        </p:nvPicPr>
        <p:blipFill rotWithShape="1">
          <a:blip r:embed="rId3">
            <a:alphaModFix/>
          </a:blip>
          <a:srcRect b="48059" l="0" r="0" t="6763"/>
          <a:stretch/>
        </p:blipFill>
        <p:spPr>
          <a:xfrm>
            <a:off x="2505375" y="2688313"/>
            <a:ext cx="3447750" cy="249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/>
          <p:cNvPicPr preferRelativeResize="0"/>
          <p:nvPr/>
        </p:nvPicPr>
        <p:blipFill rotWithShape="1">
          <a:blip r:embed="rId4">
            <a:alphaModFix/>
          </a:blip>
          <a:srcRect b="0" l="9412" r="0" t="0"/>
          <a:stretch/>
        </p:blipFill>
        <p:spPr>
          <a:xfrm>
            <a:off x="95449" y="2948225"/>
            <a:ext cx="2842600" cy="197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4"/>
          <p:cNvPicPr preferRelativeResize="0"/>
          <p:nvPr/>
        </p:nvPicPr>
        <p:blipFill rotWithShape="1">
          <a:blip r:embed="rId3">
            <a:alphaModFix/>
          </a:blip>
          <a:srcRect b="4364" l="0" r="0" t="52125"/>
          <a:stretch/>
        </p:blipFill>
        <p:spPr>
          <a:xfrm>
            <a:off x="5696250" y="2688313"/>
            <a:ext cx="3447750" cy="2400326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4"/>
          <p:cNvSpPr txBox="1"/>
          <p:nvPr/>
        </p:nvSpPr>
        <p:spPr>
          <a:xfrm>
            <a:off x="8687750" y="4828425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11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9" name="Google Shape;199;p25"/>
          <p:cNvGrpSpPr/>
          <p:nvPr/>
        </p:nvGrpSpPr>
        <p:grpSpPr>
          <a:xfrm>
            <a:off x="933666" y="78298"/>
            <a:ext cx="7399498" cy="4599798"/>
            <a:chOff x="655989" y="160347"/>
            <a:chExt cx="7693386" cy="4991101"/>
          </a:xfrm>
        </p:grpSpPr>
        <p:pic>
          <p:nvPicPr>
            <p:cNvPr id="200" name="Google Shape;200;p2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55989" y="160347"/>
              <a:ext cx="7693386" cy="49911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01" name="Google Shape;201;p25"/>
            <p:cNvSpPr/>
            <p:nvPr/>
          </p:nvSpPr>
          <p:spPr>
            <a:xfrm>
              <a:off x="1864000" y="727382"/>
              <a:ext cx="350400" cy="4022400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2" name="Google Shape;202;p25"/>
            <p:cNvSpPr/>
            <p:nvPr/>
          </p:nvSpPr>
          <p:spPr>
            <a:xfrm>
              <a:off x="5253800" y="727382"/>
              <a:ext cx="350400" cy="4022400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03" name="Google Shape;203;p25"/>
          <p:cNvSpPr txBox="1"/>
          <p:nvPr>
            <p:ph type="title"/>
          </p:nvPr>
        </p:nvSpPr>
        <p:spPr>
          <a:xfrm>
            <a:off x="2532150" y="0"/>
            <a:ext cx="8520600" cy="381600"/>
          </a:xfrm>
          <a:prstGeom prst="rect">
            <a:avLst/>
          </a:prstGeom>
          <a:solidFill>
            <a:schemeClr val="lt1"/>
          </a:solidFill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47647"/>
              <a:buNone/>
            </a:pPr>
            <a:r>
              <a:rPr lang="en" sz="1870"/>
              <a:t>High-latitude: Observations from RISRN </a:t>
            </a:r>
            <a:endParaRPr sz="1870"/>
          </a:p>
        </p:txBody>
      </p:sp>
      <p:sp>
        <p:nvSpPr>
          <p:cNvPr id="204" name="Google Shape;204;p25"/>
          <p:cNvSpPr txBox="1"/>
          <p:nvPr/>
        </p:nvSpPr>
        <p:spPr>
          <a:xfrm>
            <a:off x="1838525" y="4601200"/>
            <a:ext cx="6219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Strong ion temperature enhancement during our two hour observation window.  Elevated temperatures align with strong line of sight velocities.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5" name="Google Shape;205;p25"/>
          <p:cNvSpPr txBox="1"/>
          <p:nvPr/>
        </p:nvSpPr>
        <p:spPr>
          <a:xfrm>
            <a:off x="8650225" y="48166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0" name="Google Shape;210;p26"/>
          <p:cNvGrpSpPr/>
          <p:nvPr/>
        </p:nvGrpSpPr>
        <p:grpSpPr>
          <a:xfrm>
            <a:off x="1111653" y="110851"/>
            <a:ext cx="6920689" cy="4115448"/>
            <a:chOff x="633025" y="66750"/>
            <a:chExt cx="7737801" cy="4978766"/>
          </a:xfrm>
        </p:grpSpPr>
        <p:grpSp>
          <p:nvGrpSpPr>
            <p:cNvPr id="211" name="Google Shape;211;p26"/>
            <p:cNvGrpSpPr/>
            <p:nvPr/>
          </p:nvGrpSpPr>
          <p:grpSpPr>
            <a:xfrm>
              <a:off x="750670" y="3148272"/>
              <a:ext cx="7247345" cy="1897244"/>
              <a:chOff x="152400" y="792000"/>
              <a:chExt cx="5683301" cy="1303500"/>
            </a:xfrm>
          </p:grpSpPr>
          <p:pic>
            <p:nvPicPr>
              <p:cNvPr id="212" name="Google Shape;212;p26"/>
              <p:cNvPicPr preferRelativeResize="0"/>
              <p:nvPr/>
            </p:nvPicPr>
            <p:blipFill rotWithShape="1">
              <a:blip r:embed="rId3">
                <a:alphaModFix/>
              </a:blip>
              <a:srcRect b="72801" l="0" r="0" t="0"/>
              <a:stretch/>
            </p:blipFill>
            <p:spPr>
              <a:xfrm>
                <a:off x="152400" y="792000"/>
                <a:ext cx="5683301" cy="1142075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3" name="Google Shape;213;p26"/>
              <p:cNvPicPr preferRelativeResize="0"/>
              <p:nvPr/>
            </p:nvPicPr>
            <p:blipFill rotWithShape="1">
              <a:blip r:embed="rId3">
                <a:alphaModFix/>
              </a:blip>
              <a:srcRect b="0" l="0" r="0" t="93616"/>
              <a:stretch/>
            </p:blipFill>
            <p:spPr>
              <a:xfrm>
                <a:off x="152400" y="1827450"/>
                <a:ext cx="5683301" cy="26805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14" name="Google Shape;214;p26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633025" y="66750"/>
              <a:ext cx="7737801" cy="308155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15" name="Google Shape;215;p26"/>
            <p:cNvSpPr/>
            <p:nvPr/>
          </p:nvSpPr>
          <p:spPr>
            <a:xfrm>
              <a:off x="5297675" y="280300"/>
              <a:ext cx="2242500" cy="4372800"/>
            </a:xfrm>
            <a:prstGeom prst="rect">
              <a:avLst/>
            </a:prstGeom>
            <a:noFill/>
            <a:ln cap="flat" cmpd="sng" w="38100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6" name="Google Shape;216;p26"/>
          <p:cNvSpPr txBox="1"/>
          <p:nvPr/>
        </p:nvSpPr>
        <p:spPr>
          <a:xfrm>
            <a:off x="7365875" y="3178400"/>
            <a:ext cx="203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Bz ~= +15nT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7" name="Google Shape;217;p26"/>
          <p:cNvSpPr txBox="1"/>
          <p:nvPr/>
        </p:nvSpPr>
        <p:spPr>
          <a:xfrm>
            <a:off x="1562300" y="4363075"/>
            <a:ext cx="6219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Compare ion temperature enhancements to the IMF measurements  made by DSCOVR. Strong Bz component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18" name="Google Shape;218;p26"/>
          <p:cNvSpPr txBox="1"/>
          <p:nvPr/>
        </p:nvSpPr>
        <p:spPr>
          <a:xfrm>
            <a:off x="8665250" y="4798375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13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7"/>
          <p:cNvSpPr txBox="1"/>
          <p:nvPr>
            <p:ph type="title"/>
          </p:nvPr>
        </p:nvSpPr>
        <p:spPr>
          <a:xfrm>
            <a:off x="4428275" y="512063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300">
                <a:solidFill>
                  <a:srgbClr val="FF0000"/>
                </a:solidFill>
              </a:rPr>
              <a:t>INV</a:t>
            </a:r>
            <a:r>
              <a:rPr lang="en" sz="2200">
                <a:solidFill>
                  <a:srgbClr val="FF0000"/>
                </a:solidFill>
              </a:rPr>
              <a:t> </a:t>
            </a:r>
            <a:r>
              <a:rPr b="0" lang="en" sz="1700"/>
              <a:t>(Inuvik)</a:t>
            </a:r>
            <a:r>
              <a:rPr b="0" lang="en" sz="1800"/>
              <a:t> </a:t>
            </a:r>
            <a:endParaRPr b="0" sz="1200"/>
          </a:p>
        </p:txBody>
      </p:sp>
      <p:pic>
        <p:nvPicPr>
          <p:cNvPr id="224" name="Google Shape;224;p27"/>
          <p:cNvPicPr preferRelativeResize="0"/>
          <p:nvPr/>
        </p:nvPicPr>
        <p:blipFill rotWithShape="1">
          <a:blip r:embed="rId3">
            <a:alphaModFix/>
          </a:blip>
          <a:srcRect b="66999" l="49354" r="0" t="18834"/>
          <a:stretch/>
        </p:blipFill>
        <p:spPr>
          <a:xfrm>
            <a:off x="3762125" y="1026237"/>
            <a:ext cx="5150925" cy="15012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7925" y="999275"/>
            <a:ext cx="3337274" cy="3337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27"/>
          <p:cNvPicPr preferRelativeResize="0"/>
          <p:nvPr/>
        </p:nvPicPr>
        <p:blipFill rotWithShape="1">
          <a:blip r:embed="rId3">
            <a:alphaModFix/>
          </a:blip>
          <a:srcRect b="67000" l="0" r="50743" t="18833"/>
          <a:stretch/>
        </p:blipFill>
        <p:spPr>
          <a:xfrm>
            <a:off x="3832900" y="2862238"/>
            <a:ext cx="5009374" cy="1501273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27"/>
          <p:cNvSpPr txBox="1"/>
          <p:nvPr>
            <p:ph type="title"/>
          </p:nvPr>
        </p:nvSpPr>
        <p:spPr>
          <a:xfrm>
            <a:off x="4304450" y="2451263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200"/>
              <a:t>RKN </a:t>
            </a:r>
            <a:r>
              <a:rPr b="0" lang="en" sz="1300"/>
              <a:t>(Rankin Inlet)</a:t>
            </a:r>
            <a:r>
              <a:rPr lang="en" sz="1800"/>
              <a:t> </a:t>
            </a:r>
            <a:endParaRPr sz="1800"/>
          </a:p>
        </p:txBody>
      </p:sp>
      <p:sp>
        <p:nvSpPr>
          <p:cNvPr id="228" name="Google Shape;228;p27"/>
          <p:cNvSpPr/>
          <p:nvPr/>
        </p:nvSpPr>
        <p:spPr>
          <a:xfrm rot="9046756">
            <a:off x="1978628" y="3045507"/>
            <a:ext cx="170840" cy="294680"/>
          </a:xfrm>
          <a:prstGeom prst="upArrow">
            <a:avLst>
              <a:gd fmla="val 50000" name="adj1"/>
              <a:gd fmla="val 64124" name="adj2"/>
            </a:avLst>
          </a:prstGeom>
          <a:solidFill>
            <a:srgbClr val="0000FF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27"/>
          <p:cNvSpPr txBox="1"/>
          <p:nvPr/>
        </p:nvSpPr>
        <p:spPr>
          <a:xfrm>
            <a:off x="1566175" y="4397788"/>
            <a:ext cx="814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RISR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0" name="Google Shape;230;p27"/>
          <p:cNvSpPr txBox="1"/>
          <p:nvPr/>
        </p:nvSpPr>
        <p:spPr>
          <a:xfrm>
            <a:off x="373400" y="209550"/>
            <a:ext cx="3381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latin typeface="Lato"/>
                <a:ea typeface="Lato"/>
                <a:cs typeface="Lato"/>
                <a:sym typeface="Lato"/>
              </a:rPr>
              <a:t>SuperDARN</a:t>
            </a:r>
            <a:endParaRPr b="1" sz="2400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31" name="Google Shape;231;p27"/>
          <p:cNvCxnSpPr/>
          <p:nvPr/>
        </p:nvCxnSpPr>
        <p:spPr>
          <a:xfrm flipH="1" rot="10800000">
            <a:off x="7349875" y="2040788"/>
            <a:ext cx="621600" cy="437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32" name="Google Shape;232;p27"/>
          <p:cNvCxnSpPr/>
          <p:nvPr/>
        </p:nvCxnSpPr>
        <p:spPr>
          <a:xfrm>
            <a:off x="7361400" y="2742538"/>
            <a:ext cx="633000" cy="1127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3" name="Google Shape;233;p27"/>
          <p:cNvSpPr txBox="1"/>
          <p:nvPr/>
        </p:nvSpPr>
        <p:spPr>
          <a:xfrm>
            <a:off x="6329500" y="2398613"/>
            <a:ext cx="2432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trong , localized velocities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4" name="Google Shape;234;p27"/>
          <p:cNvSpPr/>
          <p:nvPr/>
        </p:nvSpPr>
        <p:spPr>
          <a:xfrm>
            <a:off x="1812925" y="3022600"/>
            <a:ext cx="76200" cy="76200"/>
          </a:xfrm>
          <a:prstGeom prst="flowChartSummingJunction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7"/>
          <p:cNvSpPr/>
          <p:nvPr/>
        </p:nvSpPr>
        <p:spPr>
          <a:xfrm rot="2289791">
            <a:off x="1506021" y="3000890"/>
            <a:ext cx="162161" cy="383920"/>
          </a:xfrm>
          <a:prstGeom prst="upArrow">
            <a:avLst>
              <a:gd fmla="val 50000" name="adj1"/>
              <a:gd fmla="val 50000" name="adj2"/>
            </a:avLst>
          </a:prstGeom>
          <a:solidFill>
            <a:srgbClr val="E06666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236" name="Google Shape;236;p27"/>
          <p:cNvCxnSpPr/>
          <p:nvPr/>
        </p:nvCxnSpPr>
        <p:spPr>
          <a:xfrm flipH="1" rot="10800000">
            <a:off x="1824150" y="3173725"/>
            <a:ext cx="38700" cy="1257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37" name="Google Shape;237;p27"/>
          <p:cNvSpPr txBox="1"/>
          <p:nvPr/>
        </p:nvSpPr>
        <p:spPr>
          <a:xfrm>
            <a:off x="4428275" y="4402925"/>
            <a:ext cx="44139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SuperDARN radars also measure velocity enhancements over Resolute Bay.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8" name="Google Shape;238;p27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3" name="Google Shape;243;p28"/>
          <p:cNvGrpSpPr/>
          <p:nvPr/>
        </p:nvGrpSpPr>
        <p:grpSpPr>
          <a:xfrm>
            <a:off x="526524" y="1892275"/>
            <a:ext cx="3540953" cy="2198352"/>
            <a:chOff x="831324" y="2044675"/>
            <a:chExt cx="3540953" cy="2198352"/>
          </a:xfrm>
        </p:grpSpPr>
        <p:grpSp>
          <p:nvGrpSpPr>
            <p:cNvPr id="244" name="Google Shape;244;p28"/>
            <p:cNvGrpSpPr/>
            <p:nvPr/>
          </p:nvGrpSpPr>
          <p:grpSpPr>
            <a:xfrm>
              <a:off x="1047100" y="2044687"/>
              <a:ext cx="3325177" cy="2198339"/>
              <a:chOff x="3639994" y="792004"/>
              <a:chExt cx="2195706" cy="1303492"/>
            </a:xfrm>
          </p:grpSpPr>
          <p:pic>
            <p:nvPicPr>
              <p:cNvPr id="245" name="Google Shape;245;p28"/>
              <p:cNvPicPr preferRelativeResize="0"/>
              <p:nvPr/>
            </p:nvPicPr>
            <p:blipFill rotWithShape="1">
              <a:blip r:embed="rId3">
                <a:alphaModFix/>
              </a:blip>
              <a:srcRect b="72801" l="62301" r="0" t="0"/>
              <a:stretch/>
            </p:blipFill>
            <p:spPr>
              <a:xfrm>
                <a:off x="3693168" y="792004"/>
                <a:ext cx="2142532" cy="1142068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6" name="Google Shape;246;p28"/>
              <p:cNvPicPr preferRelativeResize="0"/>
              <p:nvPr/>
            </p:nvPicPr>
            <p:blipFill rotWithShape="1">
              <a:blip r:embed="rId3">
                <a:alphaModFix/>
              </a:blip>
              <a:srcRect b="0" l="61367" r="0" t="93616"/>
              <a:stretch/>
            </p:blipFill>
            <p:spPr>
              <a:xfrm>
                <a:off x="3639994" y="1827455"/>
                <a:ext cx="2195705" cy="268041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pic>
          <p:nvPicPr>
            <p:cNvPr id="247" name="Google Shape;247;p28"/>
            <p:cNvPicPr preferRelativeResize="0"/>
            <p:nvPr/>
          </p:nvPicPr>
          <p:blipFill rotWithShape="1">
            <a:blip r:embed="rId3">
              <a:alphaModFix/>
            </a:blip>
            <a:srcRect b="72801" l="0" r="93883" t="0"/>
            <a:stretch/>
          </p:blipFill>
          <p:spPr>
            <a:xfrm>
              <a:off x="831324" y="2044675"/>
              <a:ext cx="526476" cy="19261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48" name="Google Shape;248;p28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What’s happening?</a:t>
            </a:r>
            <a:endParaRPr/>
          </a:p>
        </p:txBody>
      </p:sp>
      <p:sp>
        <p:nvSpPr>
          <p:cNvPr id="249" name="Google Shape;249;p28"/>
          <p:cNvSpPr txBox="1"/>
          <p:nvPr/>
        </p:nvSpPr>
        <p:spPr>
          <a:xfrm>
            <a:off x="172600" y="1051175"/>
            <a:ext cx="38892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Positive Bz (northward magnetic field) leads to reconnection near the magnetic lobes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○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Changes convection pattern!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50" name="Google Shape;250;p28"/>
          <p:cNvCxnSpPr/>
          <p:nvPr/>
        </p:nvCxnSpPr>
        <p:spPr>
          <a:xfrm rot="10800000">
            <a:off x="3165150" y="2938325"/>
            <a:ext cx="827400" cy="391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1" name="Google Shape;251;p28"/>
          <p:cNvSpPr txBox="1"/>
          <p:nvPr/>
        </p:nvSpPr>
        <p:spPr>
          <a:xfrm>
            <a:off x="3430525" y="3253325"/>
            <a:ext cx="1426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By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remains low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2" name="Google Shape;252;p28"/>
          <p:cNvSpPr txBox="1"/>
          <p:nvPr/>
        </p:nvSpPr>
        <p:spPr>
          <a:xfrm>
            <a:off x="178900" y="3888050"/>
            <a:ext cx="4340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●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Strong flow channels —&gt; leads to localized Joule heating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53" name="Google Shape;253;p28"/>
          <p:cNvPicPr preferRelativeResize="0"/>
          <p:nvPr/>
        </p:nvPicPr>
        <p:blipFill rotWithShape="1">
          <a:blip r:embed="rId3">
            <a:alphaModFix/>
          </a:blip>
          <a:srcRect b="91025" l="6139" r="59233" t="4993"/>
          <a:stretch/>
        </p:blipFill>
        <p:spPr>
          <a:xfrm>
            <a:off x="1012300" y="2097875"/>
            <a:ext cx="2980250" cy="281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2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12325" y="556087"/>
            <a:ext cx="4240225" cy="4031324"/>
          </a:xfrm>
          <a:prstGeom prst="rect">
            <a:avLst/>
          </a:prstGeom>
          <a:noFill/>
          <a:ln>
            <a:noFill/>
          </a:ln>
        </p:spPr>
      </p:pic>
      <p:sp>
        <p:nvSpPr>
          <p:cNvPr id="255" name="Google Shape;255;p28"/>
          <p:cNvSpPr txBox="1"/>
          <p:nvPr/>
        </p:nvSpPr>
        <p:spPr>
          <a:xfrm>
            <a:off x="6059750" y="4820400"/>
            <a:ext cx="38892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Trattner, K.J., Petrinec, S.M. &amp; Fuselier, S.A. (2021)</a:t>
            </a:r>
            <a:endParaRPr sz="1100"/>
          </a:p>
        </p:txBody>
      </p:sp>
      <p:sp>
        <p:nvSpPr>
          <p:cNvPr id="256" name="Google Shape;256;p28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9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49499"/>
              <a:buFont typeface="Arial"/>
              <a:buNone/>
            </a:pPr>
            <a:r>
              <a:rPr lang="en" sz="2000"/>
              <a:t>Convection pattern </a:t>
            </a:r>
            <a:endParaRPr/>
          </a:p>
        </p:txBody>
      </p:sp>
      <p:pic>
        <p:nvPicPr>
          <p:cNvPr id="262" name="Google Shape;262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300" y="805600"/>
            <a:ext cx="3316499" cy="3459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03525" y="805600"/>
            <a:ext cx="4718101" cy="3026457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p29"/>
          <p:cNvSpPr txBox="1"/>
          <p:nvPr/>
        </p:nvSpPr>
        <p:spPr>
          <a:xfrm>
            <a:off x="800650" y="4454400"/>
            <a:ext cx="269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IMF Bz &lt; 0: two-cell convection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5" name="Google Shape;265;p29"/>
          <p:cNvSpPr txBox="1"/>
          <p:nvPr/>
        </p:nvSpPr>
        <p:spPr>
          <a:xfrm>
            <a:off x="5408650" y="4454400"/>
            <a:ext cx="2695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IMF Bz &gt; 0: four-cell convection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6" name="Google Shape;266;p29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16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7" name="Google Shape;267;p29"/>
          <p:cNvSpPr txBox="1"/>
          <p:nvPr/>
        </p:nvSpPr>
        <p:spPr>
          <a:xfrm>
            <a:off x="1083550" y="4048350"/>
            <a:ext cx="4325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[Hughes, 1995]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8" name="Google Shape;268;p29"/>
          <p:cNvSpPr txBox="1"/>
          <p:nvPr/>
        </p:nvSpPr>
        <p:spPr>
          <a:xfrm>
            <a:off x="5985800" y="3679050"/>
            <a:ext cx="4325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Lato"/>
                <a:ea typeface="Lato"/>
                <a:cs typeface="Lato"/>
                <a:sym typeface="Lato"/>
              </a:rPr>
              <a:t>[Heelis et al. 1986]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0"/>
          <p:cNvSpPr txBox="1"/>
          <p:nvPr>
            <p:ph type="title"/>
          </p:nvPr>
        </p:nvSpPr>
        <p:spPr>
          <a:xfrm>
            <a:off x="311700" y="332650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00"/>
              <a:t>Convection pattern simulation (from web)</a:t>
            </a:r>
            <a:endParaRPr sz="2000"/>
          </a:p>
        </p:txBody>
      </p:sp>
      <p:pic>
        <p:nvPicPr>
          <p:cNvPr id="274" name="Google Shape;274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350" y="721050"/>
            <a:ext cx="4390887" cy="3932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1962" y="902225"/>
            <a:ext cx="3699899" cy="3627352"/>
          </a:xfrm>
          <a:prstGeom prst="rect">
            <a:avLst/>
          </a:prstGeom>
          <a:noFill/>
          <a:ln>
            <a:noFill/>
          </a:ln>
        </p:spPr>
      </p:pic>
      <p:sp>
        <p:nvSpPr>
          <p:cNvPr id="276" name="Google Shape;276;p30"/>
          <p:cNvSpPr txBox="1"/>
          <p:nvPr/>
        </p:nvSpPr>
        <p:spPr>
          <a:xfrm>
            <a:off x="311700" y="4529575"/>
            <a:ext cx="8984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Four-cell convection,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substantial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FAC —&gt; Joule heating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SuperDARN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simulation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also supports northward IMF but not evident four-cell convection, velocity not high 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7" name="Google Shape;277;p30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17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2" name="Google Shape;282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7575" y="13"/>
            <a:ext cx="4416424" cy="2791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3" name="Google Shape;283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70600" y="2880775"/>
            <a:ext cx="4246601" cy="2183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84" name="Google Shape;284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5325" y="515375"/>
            <a:ext cx="3137274" cy="2312824"/>
          </a:xfrm>
          <a:prstGeom prst="rect">
            <a:avLst/>
          </a:prstGeom>
          <a:noFill/>
          <a:ln>
            <a:noFill/>
          </a:ln>
        </p:spPr>
      </p:pic>
      <p:sp>
        <p:nvSpPr>
          <p:cNvPr id="285" name="Google Shape;285;p31"/>
          <p:cNvSpPr txBox="1"/>
          <p:nvPr/>
        </p:nvSpPr>
        <p:spPr>
          <a:xfrm>
            <a:off x="115325" y="3160675"/>
            <a:ext cx="41466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But if we see a little earlier: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E region enhancement during 10-14 UT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F region density reduce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Bg oscillation shows ionosphere conductivity enhancement: particle precipitation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Reason: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Aurora arc combined with soft energy particle precipitation (maybe protons),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6" name="Google Shape;286;p31"/>
          <p:cNvSpPr txBox="1"/>
          <p:nvPr/>
        </p:nvSpPr>
        <p:spPr>
          <a:xfrm>
            <a:off x="4294200" y="300600"/>
            <a:ext cx="55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SNR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7" name="Google Shape;287;p31"/>
          <p:cNvSpPr txBox="1"/>
          <p:nvPr/>
        </p:nvSpPr>
        <p:spPr>
          <a:xfrm>
            <a:off x="4334900" y="1195688"/>
            <a:ext cx="55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Ne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8" name="Google Shape;288;p31"/>
          <p:cNvSpPr txBox="1"/>
          <p:nvPr/>
        </p:nvSpPr>
        <p:spPr>
          <a:xfrm>
            <a:off x="4262025" y="2090788"/>
            <a:ext cx="55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Vlos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9" name="Google Shape;289;p31"/>
          <p:cNvSpPr txBox="1"/>
          <p:nvPr/>
        </p:nvSpPr>
        <p:spPr>
          <a:xfrm>
            <a:off x="4515325" y="3572375"/>
            <a:ext cx="1734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Ground magnetometer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0" name="Google Shape;290;p31"/>
          <p:cNvSpPr/>
          <p:nvPr/>
        </p:nvSpPr>
        <p:spPr>
          <a:xfrm>
            <a:off x="6502725" y="219775"/>
            <a:ext cx="773400" cy="4691100"/>
          </a:xfrm>
          <a:prstGeom prst="rect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1" name="Google Shape;291;p31"/>
          <p:cNvSpPr txBox="1"/>
          <p:nvPr>
            <p:ph type="title"/>
          </p:nvPr>
        </p:nvSpPr>
        <p:spPr>
          <a:xfrm>
            <a:off x="182900" y="180900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000"/>
              <a:t>PFISR observation</a:t>
            </a:r>
            <a:endParaRPr sz="2000"/>
          </a:p>
        </p:txBody>
      </p:sp>
      <p:sp>
        <p:nvSpPr>
          <p:cNvPr id="292" name="Google Shape;292;p31"/>
          <p:cNvSpPr txBox="1"/>
          <p:nvPr/>
        </p:nvSpPr>
        <p:spPr>
          <a:xfrm>
            <a:off x="317700" y="2700400"/>
            <a:ext cx="2934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Our timespan: quite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3" name="Google Shape;293;p31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18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4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pic>
        <p:nvPicPr>
          <p:cNvPr id="84" name="Google Shape;8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300" y="1167450"/>
            <a:ext cx="3505200" cy="37019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5" name="Google Shape;85;p14"/>
          <p:cNvGrpSpPr/>
          <p:nvPr/>
        </p:nvGrpSpPr>
        <p:grpSpPr>
          <a:xfrm>
            <a:off x="4276925" y="2976750"/>
            <a:ext cx="4771824" cy="1892650"/>
            <a:chOff x="4267400" y="509775"/>
            <a:chExt cx="4771824" cy="1892650"/>
          </a:xfrm>
        </p:grpSpPr>
        <p:pic>
          <p:nvPicPr>
            <p:cNvPr id="86" name="Google Shape;86;p14"/>
            <p:cNvPicPr preferRelativeResize="0"/>
            <p:nvPr/>
          </p:nvPicPr>
          <p:blipFill rotWithShape="1">
            <a:blip r:embed="rId4">
              <a:alphaModFix/>
            </a:blip>
            <a:srcRect b="0" l="0" r="0" t="48828"/>
            <a:stretch/>
          </p:blipFill>
          <p:spPr>
            <a:xfrm>
              <a:off x="4353125" y="924575"/>
              <a:ext cx="4686099" cy="147785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87" name="Google Shape;87;p14"/>
            <p:cNvPicPr preferRelativeResize="0"/>
            <p:nvPr/>
          </p:nvPicPr>
          <p:blipFill rotWithShape="1">
            <a:blip r:embed="rId4">
              <a:alphaModFix/>
            </a:blip>
            <a:srcRect b="85637" l="0" r="0" t="0"/>
            <a:stretch/>
          </p:blipFill>
          <p:spPr>
            <a:xfrm>
              <a:off x="4267400" y="509775"/>
              <a:ext cx="4686099" cy="414799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88" name="Google Shape;88;p14"/>
          <p:cNvSpPr txBox="1"/>
          <p:nvPr/>
        </p:nvSpPr>
        <p:spPr>
          <a:xfrm>
            <a:off x="4052100" y="543575"/>
            <a:ext cx="4771800" cy="123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Lato"/>
              <a:buChar char="●"/>
            </a:pPr>
            <a:r>
              <a:rPr lang="en" sz="1700">
                <a:latin typeface="Lato"/>
                <a:ea typeface="Lato"/>
                <a:cs typeface="Lato"/>
                <a:sym typeface="Lato"/>
              </a:rPr>
              <a:t>Strong solar activity in the days leading up to July 18</a:t>
            </a:r>
            <a:endParaRPr sz="1700">
              <a:latin typeface="Lato"/>
              <a:ea typeface="Lato"/>
              <a:cs typeface="Lato"/>
              <a:sym typeface="Lato"/>
            </a:endParaRPr>
          </a:p>
          <a:p>
            <a:pPr indent="-336550" lvl="0" marL="457200" rtl="0" algn="l">
              <a:spcBef>
                <a:spcPts val="0"/>
              </a:spcBef>
              <a:spcAft>
                <a:spcPts val="0"/>
              </a:spcAft>
              <a:buSzPts val="1700"/>
              <a:buFont typeface="Lato"/>
              <a:buChar char="●"/>
            </a:pPr>
            <a:r>
              <a:rPr lang="en" sz="1700">
                <a:latin typeface="Lato"/>
                <a:ea typeface="Lato"/>
                <a:cs typeface="Lato"/>
                <a:sym typeface="Lato"/>
              </a:rPr>
              <a:t>Forecasted kp index of 3 from 6-8pm July 18th</a:t>
            </a:r>
            <a:endParaRPr sz="17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89" name="Google Shape;89;p14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p32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Summary</a:t>
            </a:r>
            <a:endParaRPr/>
          </a:p>
        </p:txBody>
      </p:sp>
      <p:sp>
        <p:nvSpPr>
          <p:cNvPr id="299" name="Google Shape;299;p32"/>
          <p:cNvSpPr txBox="1"/>
          <p:nvPr>
            <p:ph idx="4294967295" type="body"/>
          </p:nvPr>
        </p:nvSpPr>
        <p:spPr>
          <a:xfrm>
            <a:off x="461996" y="1196200"/>
            <a:ext cx="82200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Quiet pre-sunset conditions at mid-latitudes in summer;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Observed Westward velocities were below the threshold of typical SAPS (200 m/s) (i.e. </a:t>
            </a:r>
            <a:r>
              <a:rPr lang="en"/>
              <a:t>SAPS are </a:t>
            </a:r>
            <a:r>
              <a:rPr lang="en" u="sng"/>
              <a:t>NOT</a:t>
            </a:r>
            <a:r>
              <a:rPr lang="en"/>
              <a:t> observed) due to lack of “ideal” SAPS conditions.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Northward IMF leads to four-cell convection and s</a:t>
            </a:r>
            <a:r>
              <a:rPr lang="en"/>
              <a:t>trong, localized ion temperature enhancements with little Ne change in the high latitude region.</a:t>
            </a:r>
            <a:endParaRPr/>
          </a:p>
        </p:txBody>
      </p:sp>
      <p:sp>
        <p:nvSpPr>
          <p:cNvPr id="300" name="Google Shape;300;p32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19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33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306" name="Google Shape;306;p33"/>
          <p:cNvSpPr txBox="1"/>
          <p:nvPr/>
        </p:nvSpPr>
        <p:spPr>
          <a:xfrm>
            <a:off x="239100" y="1051175"/>
            <a:ext cx="8649000" cy="295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Lamarche, L. J., Varney, R. H., &amp; Reimer, A. S. (2021). Ion heating in the polar cap under northwards IMF Bz. Journal of Geophysical Research: Space Physics, 126, e2021JA029155. https:// doi.org/10.1029/2021JA029155</a:t>
            </a:r>
            <a:endParaRPr sz="120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Trattner, K.J., Petrinec, S.M. &amp; Fuselier, S.A. The Location of Magnetic Reconnection at Earth’s Magnetopause. </a:t>
            </a:r>
            <a:r>
              <a:rPr i="1" lang="en" sz="120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Space Sci Rev</a:t>
            </a:r>
            <a:r>
              <a:rPr lang="en" sz="120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b="1" lang="en" sz="120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217, </a:t>
            </a:r>
            <a:r>
              <a:rPr lang="en" sz="120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41 (2021). </a:t>
            </a:r>
            <a:r>
              <a:rPr lang="en" sz="1200" u="sng">
                <a:solidFill>
                  <a:schemeClr val="hlink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  <a:hlinkClick r:id="rId3"/>
              </a:rPr>
              <a:t>https://doi.org/10.1007/s11214-021-00817-8</a:t>
            </a:r>
            <a:endParaRPr sz="120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Aa E, Zhang S R, Erickson P J, et al. Salient midlatitude ionosphere‐thermosphere disturbances associated with SAPS during a minor but geo‐effective storm at deep solar minimum[J]. Journal of Geophysical Research: Space Physics, 2021, 126(7): e2021JA029509.</a:t>
            </a:r>
            <a:endParaRPr sz="120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Heelis R A, Reiff P H, Winningham J D, et al. Ionospheric convection signatures observed by DE 2 during northward interplanetary magnetic field[J]. Journal of Geophysical Research: Space Physics, 1986, 91(A5): 5817-5830.</a:t>
            </a:r>
            <a:endParaRPr sz="120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333333"/>
                </a:solidFill>
                <a:highlight>
                  <a:srgbClr val="FCFCFC"/>
                </a:highlight>
                <a:latin typeface="Roboto"/>
                <a:ea typeface="Roboto"/>
                <a:cs typeface="Roboto"/>
                <a:sym typeface="Roboto"/>
              </a:rPr>
              <a:t>Hughes W J. The magnetopause, magnetotail, and magnetic reconnection[J]. Introduction to space physics, 1995: 227-287.</a:t>
            </a:r>
            <a:endParaRPr sz="120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333333"/>
              </a:solidFill>
              <a:highlight>
                <a:srgbClr val="FCFCFC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34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35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Papers</a:t>
            </a:r>
            <a:endParaRPr/>
          </a:p>
        </p:txBody>
      </p:sp>
      <p:sp>
        <p:nvSpPr>
          <p:cNvPr id="317" name="Google Shape;317;p35"/>
          <p:cNvSpPr txBox="1"/>
          <p:nvPr>
            <p:ph idx="4294967295" type="body"/>
          </p:nvPr>
        </p:nvSpPr>
        <p:spPr>
          <a:xfrm>
            <a:off x="2202962" y="1469201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62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https://agupubs.onlinelibrary.wiley.com/doi/full/10.1029/2002JA009409</a:t>
            </a:r>
            <a:r>
              <a:rPr lang="en"/>
              <a:t>    (Figure 1; an example of SAPS)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A Statistical Study of the Subauroral Polarization Stream Over North American Sector Using the Millstone Hill Incoherent Scatter Radar 1979–2019 Measurements - Aa - 2020 - Journal of Geophysical Research: Space Physics - Wiley Online Library</a:t>
            </a:r>
            <a:r>
              <a:rPr lang="en"/>
              <a:t> ( Figure 3, dusk line)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600"/>
              <a:t>Storm Enhanced Densities measured by millstone hill isr (quiet and active density vs altitude plots</a:t>
            </a:r>
            <a:r>
              <a:rPr lang="en"/>
              <a:t> </a:t>
            </a:r>
            <a:r>
              <a:rPr lang="en" sz="1500"/>
              <a:t>h</a:t>
            </a:r>
            <a:r>
              <a:rPr lang="en" sz="1500" u="sng">
                <a:solidFill>
                  <a:schemeClr val="hlink"/>
                </a:solidFill>
                <a:hlinkClick r:id="rId5"/>
              </a:rPr>
              <a:t>ttps://agupubs.onlinelibrary.wiley.com/doi/full/10.1002/2015JA021832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Madrigal: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 u="sng">
                <a:solidFill>
                  <a:schemeClr val="hlink"/>
                </a:solidFill>
                <a:hlinkClick r:id="rId6"/>
              </a:rPr>
              <a:t>http://millstonehill.haystack.mit.edu/static/experiments/2022/mlh/18jul22/summary_Nel.html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500"/>
              <a:t> </a:t>
            </a:r>
            <a:endParaRPr sz="1500"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3" name="Google Shape;323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600" y="205550"/>
            <a:ext cx="7048500" cy="485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37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29" name="Google Shape;329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203575"/>
            <a:ext cx="5050032" cy="3787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1250" y="1408725"/>
            <a:ext cx="4214124" cy="316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38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MISA DATA</a:t>
            </a:r>
            <a:endParaRPr/>
          </a:p>
        </p:txBody>
      </p:sp>
      <p:pic>
        <p:nvPicPr>
          <p:cNvPr id="336" name="Google Shape;336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01250" y="49275"/>
            <a:ext cx="5174800" cy="5044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39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IMF</a:t>
            </a:r>
            <a:endParaRPr/>
          </a:p>
        </p:txBody>
      </p:sp>
      <p:pic>
        <p:nvPicPr>
          <p:cNvPr id="342" name="Google Shape;342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350" y="400150"/>
            <a:ext cx="8743300" cy="4198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7" name="Google Shape;34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88025" y="728650"/>
            <a:ext cx="7029450" cy="3686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2" name="Google Shape;352;p4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46425" y="957100"/>
            <a:ext cx="7397601" cy="3500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5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 Design</a:t>
            </a:r>
            <a:endParaRPr/>
          </a:p>
        </p:txBody>
      </p:sp>
      <p:pic>
        <p:nvPicPr>
          <p:cNvPr id="95" name="Google Shape;9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5450" y="199051"/>
            <a:ext cx="3588502" cy="2606498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15"/>
          <p:cNvSpPr txBox="1"/>
          <p:nvPr>
            <p:ph idx="4294967295" type="body"/>
          </p:nvPr>
        </p:nvSpPr>
        <p:spPr>
          <a:xfrm>
            <a:off x="258624" y="1434425"/>
            <a:ext cx="37893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Experiment Type C </a:t>
            </a:r>
            <a:endParaRPr sz="1700"/>
          </a:p>
          <a:p>
            <a:pPr indent="-3365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Timeslot: 18 - 20 LT (22-24)UT</a:t>
            </a:r>
            <a:endParaRPr sz="1700"/>
          </a:p>
          <a:p>
            <a:pPr indent="-3365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MISA</a:t>
            </a:r>
            <a:endParaRPr sz="1700"/>
          </a:p>
          <a:p>
            <a:pPr indent="-3365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Limited radar coverage in latitude and longitude (6 deg elevation, and -25 to -75 deg Azimuth)</a:t>
            </a:r>
            <a:endParaRPr sz="1700"/>
          </a:p>
          <a:p>
            <a:pPr indent="-336550" lvl="0" marL="4572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00"/>
              <a:buChar char="●"/>
            </a:pPr>
            <a:r>
              <a:rPr lang="en" sz="1700"/>
              <a:t>ZENITH</a:t>
            </a:r>
            <a:endParaRPr sz="1700"/>
          </a:p>
          <a:p>
            <a:pPr indent="-336550" lvl="1" marL="91440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1700"/>
              <a:buChar char="○"/>
            </a:pPr>
            <a:r>
              <a:rPr lang="en" sz="1700"/>
              <a:t>68m fixed antenna system creates zenith profiles at end of each scan</a:t>
            </a:r>
            <a:endParaRPr sz="1700"/>
          </a:p>
        </p:txBody>
      </p:sp>
      <p:pic>
        <p:nvPicPr>
          <p:cNvPr id="97" name="Google Shape;9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76136" y="2352831"/>
            <a:ext cx="3112219" cy="2217345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Google Shape;98;p15"/>
          <p:cNvSpPr txBox="1"/>
          <p:nvPr/>
        </p:nvSpPr>
        <p:spPr>
          <a:xfrm>
            <a:off x="5537457" y="4675414"/>
            <a:ext cx="34509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000">
                <a:latin typeface="Lato"/>
                <a:ea typeface="Lato"/>
                <a:cs typeface="Lato"/>
                <a:sym typeface="Lato"/>
              </a:rPr>
              <a:t>Millstone Hill ISR Summer school 2022</a:t>
            </a:r>
            <a:endParaRPr b="1" sz="10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99" name="Google Shape;99;p15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2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Scientific Objectives</a:t>
            </a:r>
            <a:endParaRPr/>
          </a:p>
        </p:txBody>
      </p:sp>
      <p:sp>
        <p:nvSpPr>
          <p:cNvPr id="105" name="Google Shape;105;p16"/>
          <p:cNvSpPr txBox="1"/>
          <p:nvPr>
            <p:ph idx="4294967295" type="body"/>
          </p:nvPr>
        </p:nvSpPr>
        <p:spPr>
          <a:xfrm>
            <a:off x="1411212" y="11752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Attempt to  observe </a:t>
            </a:r>
            <a:r>
              <a:rPr lang="en"/>
              <a:t>Subauroral</a:t>
            </a:r>
            <a:r>
              <a:rPr lang="en"/>
              <a:t> Polarization Streams (SAPS)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Attempt to observe effects of elevated geomagnetic index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Attempt to observe Storm Enhanced Density (SED)</a:t>
            </a:r>
            <a:endParaRPr/>
          </a:p>
        </p:txBody>
      </p:sp>
      <p:sp>
        <p:nvSpPr>
          <p:cNvPr id="106" name="Google Shape;106;p16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3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/>
          <p:nvPr>
            <p:ph type="title"/>
          </p:nvPr>
        </p:nvSpPr>
        <p:spPr>
          <a:xfrm>
            <a:off x="228225" y="2919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ct val="39600"/>
              <a:buFont typeface="Arial"/>
              <a:buNone/>
            </a:pPr>
            <a:r>
              <a:rPr lang="en" sz="2500"/>
              <a:t>Overview </a:t>
            </a:r>
            <a:r>
              <a:rPr lang="en" sz="2500"/>
              <a:t>MISA SCAN and zenith data</a:t>
            </a:r>
            <a:endParaRPr sz="2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2" name="Google Shape;112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8125" y="1070200"/>
            <a:ext cx="3904476" cy="3448325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7"/>
          <p:cNvSpPr txBox="1"/>
          <p:nvPr>
            <p:ph type="title"/>
          </p:nvPr>
        </p:nvSpPr>
        <p:spPr>
          <a:xfrm>
            <a:off x="3891688" y="665425"/>
            <a:ext cx="4054800" cy="88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1800">
                <a:solidFill>
                  <a:schemeClr val="dk2"/>
                </a:solidFill>
              </a:rPr>
              <a:t>L</a:t>
            </a:r>
            <a:r>
              <a:rPr lang="en" sz="1800"/>
              <a:t>ine-of-</a:t>
            </a:r>
            <a:r>
              <a:rPr lang="en" sz="1800">
                <a:solidFill>
                  <a:schemeClr val="dk2"/>
                </a:solidFill>
              </a:rPr>
              <a:t>Sight Velocity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114" name="Google Shape;114;p17"/>
          <p:cNvPicPr preferRelativeResize="0"/>
          <p:nvPr/>
        </p:nvPicPr>
        <p:blipFill rotWithShape="1">
          <a:blip r:embed="rId4">
            <a:alphaModFix/>
          </a:blip>
          <a:srcRect b="0" l="0" r="4834" t="0"/>
          <a:stretch/>
        </p:blipFill>
        <p:spPr>
          <a:xfrm>
            <a:off x="7934525" y="1713963"/>
            <a:ext cx="685600" cy="2703701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17"/>
          <p:cNvSpPr txBox="1"/>
          <p:nvPr/>
        </p:nvSpPr>
        <p:spPr>
          <a:xfrm>
            <a:off x="162288" y="3604450"/>
            <a:ext cx="4325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For our timespan: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no evident density fluctuations;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Plasma move downward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around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UT =23, consistent with the maximum Ne altitude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Lato"/>
              <a:buChar char="-"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16" name="Google Shape;116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28213" y="838550"/>
            <a:ext cx="4193274" cy="2797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715650" y="1070200"/>
            <a:ext cx="3904474" cy="2872386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17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4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8"/>
          <p:cNvSpPr txBox="1"/>
          <p:nvPr>
            <p:ph type="title"/>
          </p:nvPr>
        </p:nvSpPr>
        <p:spPr>
          <a:xfrm>
            <a:off x="351550" y="37622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2500"/>
              <a:t>MISA SCAN</a:t>
            </a:r>
            <a:endParaRPr sz="2500"/>
          </a:p>
        </p:txBody>
      </p:sp>
      <p:pic>
        <p:nvPicPr>
          <p:cNvPr id="124" name="Google Shape;124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5250" y="1000638"/>
            <a:ext cx="4406746" cy="3130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0619" y="1015815"/>
            <a:ext cx="4406757" cy="3099861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18"/>
          <p:cNvSpPr txBox="1"/>
          <p:nvPr/>
        </p:nvSpPr>
        <p:spPr>
          <a:xfrm>
            <a:off x="510725" y="4115675"/>
            <a:ext cx="4325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Longitude range: [75 W, 100 W]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Latitude range: [44.5 N, 62.5 N]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High Density at central region, F2 region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7" name="Google Shape;127;p18"/>
          <p:cNvSpPr txBox="1"/>
          <p:nvPr/>
        </p:nvSpPr>
        <p:spPr>
          <a:xfrm>
            <a:off x="1006325" y="675700"/>
            <a:ext cx="259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Density scanning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8" name="Google Shape;128;p18"/>
          <p:cNvSpPr txBox="1"/>
          <p:nvPr/>
        </p:nvSpPr>
        <p:spPr>
          <a:xfrm>
            <a:off x="5656350" y="745500"/>
            <a:ext cx="259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Velocity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scanning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4835825" y="4115675"/>
            <a:ext cx="43251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LOS velocity is general positive,  moving away from radar, 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indicating</a:t>
            </a:r>
            <a:r>
              <a:rPr lang="en">
                <a:latin typeface="Lato"/>
                <a:ea typeface="Lato"/>
                <a:cs typeface="Lato"/>
                <a:sym typeface="Lato"/>
              </a:rPr>
              <a:t> the west convection moving component.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0" name="Google Shape;130;p18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5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Sub-Auroral Polarization Streams (</a:t>
            </a:r>
            <a:r>
              <a:rPr lang="en"/>
              <a:t>SAPS) </a:t>
            </a:r>
            <a:endParaRPr/>
          </a:p>
        </p:txBody>
      </p:sp>
      <p:sp>
        <p:nvSpPr>
          <p:cNvPr id="136" name="Google Shape;136;p19"/>
          <p:cNvSpPr txBox="1"/>
          <p:nvPr>
            <p:ph idx="4294967295" type="body"/>
          </p:nvPr>
        </p:nvSpPr>
        <p:spPr>
          <a:xfrm>
            <a:off x="446001" y="1534800"/>
            <a:ext cx="76017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2575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W</a:t>
            </a:r>
            <a:r>
              <a:rPr lang="en"/>
              <a:t>estward plasma flows driven by enhanced poleward electric fields in the the subauroral ionosphere region.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Why study </a:t>
            </a:r>
            <a:r>
              <a:rPr b="1" lang="en"/>
              <a:t>SAPS</a:t>
            </a:r>
            <a:r>
              <a:rPr lang="en"/>
              <a:t>?</a:t>
            </a:r>
            <a:endParaRPr/>
          </a:p>
          <a:p>
            <a:pPr indent="-30416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Structuring</a:t>
            </a:r>
            <a:endParaRPr/>
          </a:p>
          <a:p>
            <a:pPr indent="-30416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GPS </a:t>
            </a:r>
            <a:r>
              <a:rPr lang="en"/>
              <a:t>Scintillation</a:t>
            </a: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25755" lvl="0" marL="457200" rtl="0" algn="l">
              <a:spcBef>
                <a:spcPts val="1200"/>
              </a:spcBef>
              <a:spcAft>
                <a:spcPts val="0"/>
              </a:spcAft>
              <a:buSzPct val="100000"/>
              <a:buChar char="●"/>
            </a:pPr>
            <a:r>
              <a:rPr lang="en"/>
              <a:t>When observed?</a:t>
            </a:r>
            <a:endParaRPr/>
          </a:p>
          <a:p>
            <a:pPr indent="-30416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Dawn</a:t>
            </a:r>
            <a:r>
              <a:rPr lang="en"/>
              <a:t>-midnight</a:t>
            </a:r>
            <a:endParaRPr/>
          </a:p>
          <a:p>
            <a:pPr indent="-30416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Winter</a:t>
            </a:r>
            <a:endParaRPr/>
          </a:p>
          <a:p>
            <a:pPr indent="-304165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/>
              <a:t>Active geomagnetic periods</a:t>
            </a:r>
            <a:endParaRPr/>
          </a:p>
        </p:txBody>
      </p:sp>
      <p:pic>
        <p:nvPicPr>
          <p:cNvPr id="137" name="Google Shape;13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33925" y="2226888"/>
            <a:ext cx="5467350" cy="2105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19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6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Sub-Auroral Polarization Streams (SAPS)</a:t>
            </a:r>
            <a:endParaRPr/>
          </a:p>
        </p:txBody>
      </p:sp>
      <p:sp>
        <p:nvSpPr>
          <p:cNvPr id="144" name="Google Shape;144;p20"/>
          <p:cNvSpPr txBox="1"/>
          <p:nvPr>
            <p:ph idx="4294967295" type="body"/>
          </p:nvPr>
        </p:nvSpPr>
        <p:spPr>
          <a:xfrm>
            <a:off x="432451" y="1602675"/>
            <a:ext cx="76017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Measuring the </a:t>
            </a:r>
            <a:r>
              <a:rPr lang="en" u="sng">
                <a:solidFill>
                  <a:srgbClr val="FF0000"/>
                </a:solidFill>
              </a:rPr>
              <a:t>westward velocity </a:t>
            </a:r>
            <a:endParaRPr u="sng">
              <a:solidFill>
                <a:srgbClr val="FF0000"/>
              </a:solidFill>
            </a:endParaRPr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u="sng">
              <a:solidFill>
                <a:srgbClr val="FF0000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Char char="●"/>
            </a:pPr>
            <a:r>
              <a:rPr lang="en"/>
              <a:t>Assumption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sz="1400">
                <a:latin typeface="Times New Roman"/>
                <a:ea typeface="Times New Roman"/>
                <a:cs typeface="Times New Roman"/>
                <a:sym typeface="Times New Roman"/>
              </a:rPr>
              <a:t>Magnetically westward flow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5" name="Google Shape;14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56050" y="2159038"/>
            <a:ext cx="5467350" cy="21050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6" name="Google Shape;146;p20"/>
          <p:cNvCxnSpPr/>
          <p:nvPr/>
        </p:nvCxnSpPr>
        <p:spPr>
          <a:xfrm>
            <a:off x="3162100" y="1954250"/>
            <a:ext cx="2429400" cy="7872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47" name="Google Shape;147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1725" y="3361550"/>
            <a:ext cx="1897709" cy="787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20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7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Sub-Auroral Polarization Streams (SAPS)</a:t>
            </a:r>
            <a:endParaRPr/>
          </a:p>
        </p:txBody>
      </p:sp>
      <p:sp>
        <p:nvSpPr>
          <p:cNvPr id="154" name="Google Shape;154;p21"/>
          <p:cNvSpPr txBox="1"/>
          <p:nvPr>
            <p:ph idx="4294967295" type="body"/>
          </p:nvPr>
        </p:nvSpPr>
        <p:spPr>
          <a:xfrm>
            <a:off x="432451" y="1602675"/>
            <a:ext cx="76017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u="sng">
              <a:solidFill>
                <a:srgbClr val="FF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55" name="Google Shape;15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9375" y="2188025"/>
            <a:ext cx="5209125" cy="200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1"/>
          <p:cNvSpPr/>
          <p:nvPr/>
        </p:nvSpPr>
        <p:spPr>
          <a:xfrm>
            <a:off x="5505450" y="2523925"/>
            <a:ext cx="737100" cy="1333800"/>
          </a:xfrm>
          <a:prstGeom prst="rect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7" name="Google Shape;157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925" y="1449475"/>
            <a:ext cx="3824659" cy="20056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21"/>
          <p:cNvSpPr txBox="1"/>
          <p:nvPr/>
        </p:nvSpPr>
        <p:spPr>
          <a:xfrm>
            <a:off x="473150" y="3543925"/>
            <a:ext cx="2962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latin typeface="Lato"/>
                <a:ea typeface="Lato"/>
                <a:cs typeface="Lato"/>
                <a:sym typeface="Lato"/>
              </a:rPr>
              <a:t>Millstone Hill Westward velocities at (17:00 MLT)</a:t>
            </a:r>
            <a:endParaRPr b="1"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9" name="Google Shape;159;p21"/>
          <p:cNvSpPr txBox="1"/>
          <p:nvPr/>
        </p:nvSpPr>
        <p:spPr>
          <a:xfrm>
            <a:off x="8785375" y="4813400"/>
            <a:ext cx="698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Lato"/>
                <a:ea typeface="Lato"/>
                <a:cs typeface="Lato"/>
                <a:sym typeface="Lato"/>
              </a:rPr>
              <a:t>8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