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43"/>
      <p:bold r:id="rId44"/>
      <p:italic r:id="rId45"/>
      <p:boldItalic r:id="rId46"/>
    </p:embeddedFont>
    <p:embeddedFont>
      <p:font typeface="PT Sans Narrow" panose="020B0506020203020204" pitchFamily="34" charset="77"/>
      <p:regular r:id="rId47"/>
      <p:bold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de496a8cb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3de496a8cb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de496a8c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de496a8cb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3de496a8cb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3de496a8cb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de496a8c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3de496a8c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3de496a8cb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3de496a8cb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3de496a8c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3de496a8cb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3de496a8cb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3de496a8cb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3de496a8c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3de496a8cb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3df0bdca4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3df0bdca43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3ea6828a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3ea6828a1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3dc8638f17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3dc8638f17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3df0bdca4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3df0bdca4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3ea6828a1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3ea6828a1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3df0bdca4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3df0bdca4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3ea6828a1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3ea6828a1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3de496a8c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3de496a8c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3de8f096c8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13de8f096c8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3df0bdca4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3df0bdca43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3de8f096c8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3de8f096c8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3de8f096c8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3de8f096c8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de8f096c8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3de8f096c8_1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df0bdca43_2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3df0bdca43_2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3de8f096c8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3de8f096c8_1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3de8f096c8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3de8f096c8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3de8f096c8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3de8f096c8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3de8f096c8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13de8f096c8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3de8f096c8_1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3de8f096c8_1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3de8f096c8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3de8f096c8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de8f096c8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de8f096c8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3de496a8c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13de496a8c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3df0bdca43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3df0bdca43_1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3de496a8c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3de496a8c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df0bdca4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df0bdca4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3dfb95c13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13dfb95c13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df0bdca43_3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df0bdca43_3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3df0bdca43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3df0bdca43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df0bdca43_3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3df0bdca43_3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3df0bdca43_3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3df0bdca43_3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3de496a8cb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3de496a8cb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Sunrise Data Analysis</a:t>
            </a: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22350" y="2836475"/>
            <a:ext cx="4899300" cy="6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680"/>
              <a:t>ISR School 2022</a:t>
            </a:r>
            <a:endParaRPr sz="7380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1308" baseline="30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39350"/>
            <a:ext cx="1004149" cy="100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7025" y="4185400"/>
            <a:ext cx="1376973" cy="95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29630" y="4185401"/>
            <a:ext cx="849520" cy="95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9150" y="4222663"/>
            <a:ext cx="1973776" cy="8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65875" y="4222675"/>
            <a:ext cx="1376975" cy="101675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/>
        </p:nvSpPr>
        <p:spPr>
          <a:xfrm>
            <a:off x="1088000" y="3290075"/>
            <a:ext cx="6969000" cy="4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Brenna Royersmith</a:t>
            </a:r>
            <a:r>
              <a:rPr lang="en" sz="15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*1</a:t>
            </a:r>
            <a:r>
              <a:rPr lang="en" sz="15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, Veronica Romanek</a:t>
            </a:r>
            <a:r>
              <a:rPr lang="en" sz="15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*2</a:t>
            </a:r>
            <a:r>
              <a:rPr lang="en" sz="15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, Arthur Brock</a:t>
            </a:r>
            <a:r>
              <a:rPr lang="en" sz="15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*3</a:t>
            </a:r>
            <a:r>
              <a:rPr lang="en" sz="15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, Yanlin Li</a:t>
            </a:r>
            <a:r>
              <a:rPr lang="en" sz="15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*4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14275" y="3691375"/>
            <a:ext cx="74100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*1</a:t>
            </a:r>
            <a:r>
              <a:rPr lang="en" sz="9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University of Colorado Boulder, </a:t>
            </a:r>
            <a:r>
              <a:rPr lang="en" sz="9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*2</a:t>
            </a:r>
            <a:r>
              <a:rPr lang="en" sz="9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The University of Scranton, </a:t>
            </a:r>
            <a:r>
              <a:rPr lang="en" sz="9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*3</a:t>
            </a:r>
            <a:r>
              <a:rPr lang="en" sz="9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Embry-Riddle Aeronautical University, </a:t>
            </a:r>
            <a:r>
              <a:rPr lang="en" sz="908" baseline="30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*4</a:t>
            </a:r>
            <a:r>
              <a:rPr lang="en" sz="908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Penn State University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124450" y="815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 Visualization (Zenith)</a:t>
            </a:r>
            <a:endParaRPr/>
          </a:p>
        </p:txBody>
      </p:sp>
      <p:pic>
        <p:nvPicPr>
          <p:cNvPr id="135" name="Google Shape;13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8950"/>
            <a:ext cx="4283639" cy="426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6050" y="852813"/>
            <a:ext cx="4209000" cy="4138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-2102225" y="2402743"/>
            <a:ext cx="8470500" cy="28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+</a:t>
            </a: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+</a:t>
            </a: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Prior Default Data</a:t>
            </a:r>
            <a:endParaRPr sz="220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64" y="711850"/>
            <a:ext cx="4466150" cy="1761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450" y="2767862"/>
            <a:ext cx="4492575" cy="179101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124450" y="815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 Visualization (MISA)</a:t>
            </a:r>
            <a:endParaRPr/>
          </a:p>
        </p:txBody>
      </p:sp>
      <p:pic>
        <p:nvPicPr>
          <p:cNvPr id="145" name="Google Shape;14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94345" y="0"/>
            <a:ext cx="5049656" cy="5037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124450" y="815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 Visualization (MISA)</a:t>
            </a:r>
            <a:endParaRPr/>
          </a:p>
        </p:txBody>
      </p:sp>
      <p:pic>
        <p:nvPicPr>
          <p:cNvPr id="151" name="Google Shape;1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788950"/>
            <a:ext cx="4258824" cy="4248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1225" y="825389"/>
            <a:ext cx="4233826" cy="4165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 txBox="1">
            <a:spLocks noGrp="1"/>
          </p:cNvSpPr>
          <p:nvPr>
            <p:ph type="title"/>
          </p:nvPr>
        </p:nvSpPr>
        <p:spPr>
          <a:xfrm>
            <a:off x="135500" y="48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Particle Velocity</a:t>
            </a:r>
            <a:endParaRPr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88216"/>
            <a:ext cx="4164051" cy="215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9950" y="700855"/>
            <a:ext cx="4164052" cy="2146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" y="2831409"/>
            <a:ext cx="4164046" cy="2179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79955" y="2835443"/>
            <a:ext cx="4164043" cy="21709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>
            <a:spLocks noGrp="1"/>
          </p:cNvSpPr>
          <p:nvPr>
            <p:ph type="title"/>
          </p:nvPr>
        </p:nvSpPr>
        <p:spPr>
          <a:xfrm>
            <a:off x="135500" y="48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Doppler Velocity</a:t>
            </a:r>
            <a:endParaRPr/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700" y="755925"/>
            <a:ext cx="3735262" cy="2322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4040" y="773171"/>
            <a:ext cx="3735259" cy="2304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700" y="3119578"/>
            <a:ext cx="3661923" cy="1871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4038" y="3078029"/>
            <a:ext cx="3735261" cy="1913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4077" y="2916650"/>
            <a:ext cx="2599922" cy="2117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" y="2916650"/>
            <a:ext cx="2622152" cy="2117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2338" y="2616100"/>
            <a:ext cx="2999325" cy="2417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7"/>
          <p:cNvSpPr txBox="1">
            <a:spLocks noGrp="1"/>
          </p:cNvSpPr>
          <p:nvPr>
            <p:ph type="title"/>
          </p:nvPr>
        </p:nvSpPr>
        <p:spPr>
          <a:xfrm>
            <a:off x="135500" y="48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Particle Velocity (zenith)</a:t>
            </a:r>
            <a:endParaRPr/>
          </a:p>
        </p:txBody>
      </p:sp>
      <p:pic>
        <p:nvPicPr>
          <p:cNvPr id="179" name="Google Shape;179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6763" y="688575"/>
            <a:ext cx="3584161" cy="195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99725" y="688577"/>
            <a:ext cx="3293400" cy="1953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9876" y="3061296"/>
            <a:ext cx="2794124" cy="1988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3068476"/>
            <a:ext cx="2794125" cy="1980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71225" y="2747100"/>
            <a:ext cx="3271150" cy="230232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 txBox="1">
            <a:spLocks noGrp="1"/>
          </p:cNvSpPr>
          <p:nvPr>
            <p:ph type="title"/>
          </p:nvPr>
        </p:nvSpPr>
        <p:spPr>
          <a:xfrm>
            <a:off x="135500" y="48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Particle Velocity (MISA)</a:t>
            </a:r>
            <a:endParaRPr/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21828" y="621575"/>
            <a:ext cx="3716397" cy="2013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4008" y="621575"/>
            <a:ext cx="3401466" cy="198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Ionosonde Information</a:t>
            </a:r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body" idx="1"/>
          </p:nvPr>
        </p:nvSpPr>
        <p:spPr>
          <a:xfrm>
            <a:off x="244550" y="125290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97" name="Google Shape;197;p29"/>
          <p:cNvPicPr preferRelativeResize="0"/>
          <p:nvPr/>
        </p:nvPicPr>
        <p:blipFill rotWithShape="1">
          <a:blip r:embed="rId3">
            <a:alphaModFix/>
          </a:blip>
          <a:srcRect l="1743" t="13729" r="9288" b="5553"/>
          <a:stretch/>
        </p:blipFill>
        <p:spPr>
          <a:xfrm>
            <a:off x="0" y="1034075"/>
            <a:ext cx="9078351" cy="402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1500" y="1060062"/>
            <a:ext cx="5302501" cy="397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Ionosonde Information</a:t>
            </a:r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body" idx="1"/>
          </p:nvPr>
        </p:nvSpPr>
        <p:spPr>
          <a:xfrm>
            <a:off x="244550" y="125290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05" name="Google Shape;20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52908"/>
            <a:ext cx="9144001" cy="3843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Ionosonde Information</a:t>
            </a:r>
            <a:endParaRPr/>
          </a:p>
        </p:txBody>
      </p:sp>
      <p:sp>
        <p:nvSpPr>
          <p:cNvPr id="211" name="Google Shape;211;p31"/>
          <p:cNvSpPr txBox="1">
            <a:spLocks noGrp="1"/>
          </p:cNvSpPr>
          <p:nvPr>
            <p:ph type="body" idx="1"/>
          </p:nvPr>
        </p:nvSpPr>
        <p:spPr>
          <a:xfrm>
            <a:off x="244550" y="125290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12" name="Google Shape;21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2433"/>
            <a:ext cx="9144001" cy="3843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and Motivation</a:t>
            </a:r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66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Experiment setup and pulse scheme</a:t>
            </a:r>
            <a:endParaRPr sz="1600" b="1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 b="1"/>
              <a:t>Rapid Regional: </a:t>
            </a:r>
            <a:endParaRPr sz="1200" b="1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Time: 0400 - 0600 LT (Group 2), 2200 - 2400 LT (Group 5, the day before)</a:t>
            </a:r>
            <a:endParaRPr sz="1200"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Pointing: Zenith [Vertical poiointing] and MISA [fixed:Azimuth -45</a:t>
            </a:r>
            <a:r>
              <a:rPr lang="en" sz="1200" baseline="30000"/>
              <a:t>o</a:t>
            </a:r>
            <a:r>
              <a:rPr lang="en" sz="1200"/>
              <a:t>/ Elevation 45</a:t>
            </a:r>
            <a:r>
              <a:rPr lang="en" sz="1200" baseline="30000"/>
              <a:t>o</a:t>
            </a:r>
            <a:r>
              <a:rPr lang="en" sz="1200"/>
              <a:t>]</a:t>
            </a:r>
            <a:endParaRPr sz="1200"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Pulse: Uncoded/Coded</a:t>
            </a:r>
            <a:endParaRPr sz="1200"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IPP: 8.91ms</a:t>
            </a:r>
            <a:endParaRPr sz="1200"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TX Power: 1.45MW</a:t>
            </a:r>
            <a:endParaRPr sz="1200"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Range resolution: 17.9 km [Uncoded], 4.5 km [Coded]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 b="1"/>
              <a:t>Default: </a:t>
            </a:r>
            <a:endParaRPr sz="1200" b="1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Time: 0100 - 0400 LT, 1000-1600 LT</a:t>
            </a:r>
            <a:endParaRPr sz="1200" b="1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Pulse: Uncoded</a:t>
            </a:r>
            <a:endParaRPr sz="12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b="1"/>
              <a:t>Motivation</a:t>
            </a:r>
            <a:r>
              <a:rPr lang="en" b="1"/>
              <a:t> </a:t>
            </a:r>
            <a:endParaRPr b="1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Obtain the ionosphere measurements during the sunrise</a:t>
            </a:r>
            <a:endParaRPr sz="1200"/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Ionosonde Information</a:t>
            </a:r>
            <a:endParaRPr/>
          </a:p>
        </p:txBody>
      </p:sp>
      <p:sp>
        <p:nvSpPr>
          <p:cNvPr id="218" name="Google Shape;218;p32"/>
          <p:cNvSpPr txBox="1">
            <a:spLocks noGrp="1"/>
          </p:cNvSpPr>
          <p:nvPr>
            <p:ph type="body" idx="1"/>
          </p:nvPr>
        </p:nvSpPr>
        <p:spPr>
          <a:xfrm>
            <a:off x="244550" y="125290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19" name="Google Shape;21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52908"/>
            <a:ext cx="9144001" cy="3843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Configuration</a:t>
            </a:r>
            <a:endParaRPr/>
          </a:p>
        </p:txBody>
      </p:sp>
      <p:sp>
        <p:nvSpPr>
          <p:cNvPr id="225" name="Google Shape;225;p3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26" name="Google Shape;226;p33"/>
          <p:cNvPicPr preferRelativeResize="0"/>
          <p:nvPr/>
        </p:nvPicPr>
        <p:blipFill rotWithShape="1">
          <a:blip r:embed="rId3">
            <a:alphaModFix/>
          </a:blip>
          <a:srcRect t="26880" b="8872"/>
          <a:stretch/>
        </p:blipFill>
        <p:spPr>
          <a:xfrm>
            <a:off x="0" y="1266325"/>
            <a:ext cx="9144001" cy="330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and Production Rates</a:t>
            </a:r>
            <a:endParaRPr/>
          </a:p>
        </p:txBody>
      </p:sp>
      <p:sp>
        <p:nvSpPr>
          <p:cNvPr id="232" name="Google Shape;232;p3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Dpdt = G - R</a:t>
            </a:r>
            <a:endParaRPr/>
          </a:p>
        </p:txBody>
      </p:sp>
      <p:pic>
        <p:nvPicPr>
          <p:cNvPr id="233" name="Google Shape;23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39425"/>
            <a:ext cx="7907150" cy="395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and Production Rates</a:t>
            </a:r>
            <a:endParaRPr/>
          </a:p>
        </p:txBody>
      </p:sp>
      <p:sp>
        <p:nvSpPr>
          <p:cNvPr id="239" name="Google Shape;239;p3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Dp/dt = G - R</a:t>
            </a:r>
            <a:endParaRPr/>
          </a:p>
        </p:txBody>
      </p:sp>
      <p:pic>
        <p:nvPicPr>
          <p:cNvPr id="240" name="Google Shape;24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4175" y="983725"/>
            <a:ext cx="53340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>
            <a:spLocks noGrp="1"/>
          </p:cNvSpPr>
          <p:nvPr>
            <p:ph type="title"/>
          </p:nvPr>
        </p:nvSpPr>
        <p:spPr>
          <a:xfrm>
            <a:off x="219050" y="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Traveling Ionospheric Disturbances</a:t>
            </a:r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1"/>
          </p:nvPr>
        </p:nvSpPr>
        <p:spPr>
          <a:xfrm>
            <a:off x="311700" y="648425"/>
            <a:ext cx="4981500" cy="42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Space weather effect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Generated by propagating gravity waves or geomagnetic activity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^ disturb the electron density in the ionosphere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TID = moving wavelike irregularity of charged particles in a planet’s atmosphere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Impact HF communications, GPS systems, anything else dependent on the ionosphere to work properly</a:t>
            </a:r>
            <a:endParaRPr sz="2000"/>
          </a:p>
        </p:txBody>
      </p:sp>
      <p:pic>
        <p:nvPicPr>
          <p:cNvPr id="247" name="Google Shape;24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3200" y="529150"/>
            <a:ext cx="3850800" cy="426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19050" y="238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Traveling Ionospheric Disturbances</a:t>
            </a:r>
            <a:endParaRPr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1"/>
          </p:nvPr>
        </p:nvSpPr>
        <p:spPr>
          <a:xfrm>
            <a:off x="311700" y="1071875"/>
            <a:ext cx="4981500" cy="38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Ways to detect them:</a:t>
            </a:r>
            <a:endParaRPr sz="2000"/>
          </a:p>
          <a:p>
            <a:pPr marL="457200" lvl="0" indent="-355600" algn="l" rtl="0"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Ionosondes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GNSS Systems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 b="1"/>
              <a:t>HF Doppler Systems</a:t>
            </a:r>
            <a:endParaRPr sz="2000"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 b="1"/>
              <a:t>Incoherent Scatter Radars (ISRs)</a:t>
            </a:r>
            <a:endParaRPr sz="2000" b="1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3200" y="812350"/>
            <a:ext cx="3935550" cy="409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 of TIDs</a:t>
            </a:r>
            <a:endParaRPr/>
          </a:p>
        </p:txBody>
      </p:sp>
      <p:pic>
        <p:nvPicPr>
          <p:cNvPr id="260" name="Google Shape;26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4825"/>
            <a:ext cx="3662850" cy="368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7650" y="1304825"/>
            <a:ext cx="3733085" cy="368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8"/>
          <p:cNvSpPr txBox="1"/>
          <p:nvPr/>
        </p:nvSpPr>
        <p:spPr>
          <a:xfrm>
            <a:off x="4130725" y="192600"/>
            <a:ext cx="47016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●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These plots are electron density with a rolling average subtracted from the background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●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Can more easily see fluctuations in electron density around 200 km altitude which indicate a TID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for TID Detection</a:t>
            </a:r>
            <a:endParaRPr/>
          </a:p>
        </p:txBody>
      </p:sp>
      <p:sp>
        <p:nvSpPr>
          <p:cNvPr id="268" name="Google Shape;268;p3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Data: Default Rapid Regional and our Rapid Regional</a:t>
            </a:r>
            <a:endParaRPr sz="19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(00:00 EST - 6:00 EST) or (04:00 UTC - 10:00 UTC)</a:t>
            </a:r>
            <a:endParaRPr sz="15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Electron density at one altitude (350km) for each time value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Resample and interpolate the data into 1 second bins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Cross-correlate the resampled data</a:t>
            </a:r>
            <a:endParaRPr sz="19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0"/>
          <p:cNvSpPr txBox="1">
            <a:spLocks noGrp="1"/>
          </p:cNvSpPr>
          <p:nvPr>
            <p:ph type="title"/>
          </p:nvPr>
        </p:nvSpPr>
        <p:spPr>
          <a:xfrm>
            <a:off x="623400" y="-581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for TID Detection</a:t>
            </a:r>
            <a:endParaRPr/>
          </a:p>
        </p:txBody>
      </p:sp>
      <p:sp>
        <p:nvSpPr>
          <p:cNvPr id="274" name="Google Shape;274;p40"/>
          <p:cNvSpPr/>
          <p:nvPr/>
        </p:nvSpPr>
        <p:spPr>
          <a:xfrm>
            <a:off x="2464575" y="1058875"/>
            <a:ext cx="4027774" cy="1594850"/>
          </a:xfrm>
          <a:custGeom>
            <a:avLst/>
            <a:gdLst/>
            <a:ahLst/>
            <a:cxnLst/>
            <a:rect l="l" t="t" r="r" b="b"/>
            <a:pathLst>
              <a:path w="79170" h="63794" extrusionOk="0">
                <a:moveTo>
                  <a:pt x="0" y="43118"/>
                </a:moveTo>
                <a:cubicBezTo>
                  <a:pt x="1135" y="40303"/>
                  <a:pt x="4035" y="26309"/>
                  <a:pt x="6808" y="26225"/>
                </a:cubicBezTo>
                <a:cubicBezTo>
                  <a:pt x="9582" y="26141"/>
                  <a:pt x="13952" y="42572"/>
                  <a:pt x="16641" y="42614"/>
                </a:cubicBezTo>
                <a:cubicBezTo>
                  <a:pt x="19330" y="42656"/>
                  <a:pt x="20675" y="26519"/>
                  <a:pt x="22944" y="26477"/>
                </a:cubicBezTo>
                <a:cubicBezTo>
                  <a:pt x="25213" y="26435"/>
                  <a:pt x="28533" y="46732"/>
                  <a:pt x="30256" y="42362"/>
                </a:cubicBezTo>
                <a:cubicBezTo>
                  <a:pt x="31979" y="37992"/>
                  <a:pt x="32400" y="-3190"/>
                  <a:pt x="33282" y="256"/>
                </a:cubicBezTo>
                <a:cubicBezTo>
                  <a:pt x="34165" y="3702"/>
                  <a:pt x="34963" y="60012"/>
                  <a:pt x="35551" y="63037"/>
                </a:cubicBezTo>
                <a:cubicBezTo>
                  <a:pt x="36139" y="66063"/>
                  <a:pt x="35930" y="19292"/>
                  <a:pt x="36812" y="18409"/>
                </a:cubicBezTo>
                <a:cubicBezTo>
                  <a:pt x="37695" y="17527"/>
                  <a:pt x="39964" y="56439"/>
                  <a:pt x="40846" y="57742"/>
                </a:cubicBezTo>
                <a:cubicBezTo>
                  <a:pt x="41729" y="59045"/>
                  <a:pt x="40594" y="28915"/>
                  <a:pt x="42107" y="26225"/>
                </a:cubicBezTo>
                <a:cubicBezTo>
                  <a:pt x="43620" y="23536"/>
                  <a:pt x="48116" y="41647"/>
                  <a:pt x="49923" y="41605"/>
                </a:cubicBezTo>
                <a:cubicBezTo>
                  <a:pt x="51730" y="41563"/>
                  <a:pt x="51057" y="26057"/>
                  <a:pt x="52948" y="25973"/>
                </a:cubicBezTo>
                <a:cubicBezTo>
                  <a:pt x="54839" y="25889"/>
                  <a:pt x="58328" y="40975"/>
                  <a:pt x="61269" y="41101"/>
                </a:cubicBezTo>
                <a:cubicBezTo>
                  <a:pt x="64211" y="41227"/>
                  <a:pt x="67614" y="26940"/>
                  <a:pt x="70597" y="26730"/>
                </a:cubicBezTo>
                <a:cubicBezTo>
                  <a:pt x="73581" y="26520"/>
                  <a:pt x="77741" y="37655"/>
                  <a:pt x="79170" y="39840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5" name="Google Shape;275;p40"/>
          <p:cNvSpPr/>
          <p:nvPr/>
        </p:nvSpPr>
        <p:spPr>
          <a:xfrm>
            <a:off x="4998525" y="2653725"/>
            <a:ext cx="4027775" cy="1398945"/>
          </a:xfrm>
          <a:custGeom>
            <a:avLst/>
            <a:gdLst/>
            <a:ahLst/>
            <a:cxnLst/>
            <a:rect l="l" t="t" r="r" b="b"/>
            <a:pathLst>
              <a:path w="161111" h="47446" extrusionOk="0">
                <a:moveTo>
                  <a:pt x="0" y="26965"/>
                </a:moveTo>
                <a:cubicBezTo>
                  <a:pt x="2976" y="26713"/>
                  <a:pt x="11973" y="25494"/>
                  <a:pt x="17853" y="25452"/>
                </a:cubicBezTo>
                <a:cubicBezTo>
                  <a:pt x="23734" y="25410"/>
                  <a:pt x="29266" y="26125"/>
                  <a:pt x="35283" y="26713"/>
                </a:cubicBezTo>
                <a:cubicBezTo>
                  <a:pt x="41300" y="27301"/>
                  <a:pt x="49847" y="33394"/>
                  <a:pt x="53956" y="28982"/>
                </a:cubicBezTo>
                <a:cubicBezTo>
                  <a:pt x="58065" y="24570"/>
                  <a:pt x="58727" y="-2829"/>
                  <a:pt x="59937" y="239"/>
                </a:cubicBezTo>
                <a:cubicBezTo>
                  <a:pt x="61147" y="3307"/>
                  <a:pt x="60194" y="45665"/>
                  <a:pt x="61214" y="47388"/>
                </a:cubicBezTo>
                <a:cubicBezTo>
                  <a:pt x="62234" y="49111"/>
                  <a:pt x="64074" y="11880"/>
                  <a:pt x="66058" y="10577"/>
                </a:cubicBezTo>
                <a:cubicBezTo>
                  <a:pt x="68042" y="9274"/>
                  <a:pt x="71310" y="38690"/>
                  <a:pt x="73117" y="39572"/>
                </a:cubicBezTo>
                <a:cubicBezTo>
                  <a:pt x="74924" y="40454"/>
                  <a:pt x="73641" y="17594"/>
                  <a:pt x="76900" y="15871"/>
                </a:cubicBezTo>
                <a:cubicBezTo>
                  <a:pt x="80159" y="14148"/>
                  <a:pt x="86925" y="27763"/>
                  <a:pt x="92671" y="29234"/>
                </a:cubicBezTo>
                <a:cubicBezTo>
                  <a:pt x="98417" y="30705"/>
                  <a:pt x="107407" y="24822"/>
                  <a:pt x="111374" y="24696"/>
                </a:cubicBezTo>
                <a:cubicBezTo>
                  <a:pt x="115342" y="24570"/>
                  <a:pt x="114492" y="28310"/>
                  <a:pt x="116476" y="28478"/>
                </a:cubicBezTo>
                <a:cubicBezTo>
                  <a:pt x="118460" y="28646"/>
                  <a:pt x="120868" y="25830"/>
                  <a:pt x="123277" y="25704"/>
                </a:cubicBezTo>
                <a:cubicBezTo>
                  <a:pt x="125686" y="25578"/>
                  <a:pt x="128805" y="27722"/>
                  <a:pt x="130930" y="27722"/>
                </a:cubicBezTo>
                <a:cubicBezTo>
                  <a:pt x="133056" y="27722"/>
                  <a:pt x="131779" y="25620"/>
                  <a:pt x="136030" y="25704"/>
                </a:cubicBezTo>
                <a:cubicBezTo>
                  <a:pt x="140281" y="25788"/>
                  <a:pt x="152254" y="27974"/>
                  <a:pt x="156434" y="28226"/>
                </a:cubicBezTo>
                <a:cubicBezTo>
                  <a:pt x="160614" y="28478"/>
                  <a:pt x="160332" y="27385"/>
                  <a:pt x="161111" y="27217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276" name="Google Shape;276;p40"/>
          <p:cNvCxnSpPr/>
          <p:nvPr/>
        </p:nvCxnSpPr>
        <p:spPr>
          <a:xfrm flipH="1">
            <a:off x="3920675" y="674400"/>
            <a:ext cx="25200" cy="3794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1"/>
          <p:cNvSpPr txBox="1">
            <a:spLocks noGrp="1"/>
          </p:cNvSpPr>
          <p:nvPr>
            <p:ph type="title"/>
          </p:nvPr>
        </p:nvSpPr>
        <p:spPr>
          <a:xfrm>
            <a:off x="623400" y="-581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for TID Detection</a:t>
            </a:r>
            <a:endParaRPr/>
          </a:p>
        </p:txBody>
      </p:sp>
      <p:sp>
        <p:nvSpPr>
          <p:cNvPr id="282" name="Google Shape;282;p41"/>
          <p:cNvSpPr/>
          <p:nvPr/>
        </p:nvSpPr>
        <p:spPr>
          <a:xfrm>
            <a:off x="2464575" y="1058875"/>
            <a:ext cx="4027774" cy="1594850"/>
          </a:xfrm>
          <a:custGeom>
            <a:avLst/>
            <a:gdLst/>
            <a:ahLst/>
            <a:cxnLst/>
            <a:rect l="l" t="t" r="r" b="b"/>
            <a:pathLst>
              <a:path w="79170" h="63794" extrusionOk="0">
                <a:moveTo>
                  <a:pt x="0" y="43118"/>
                </a:moveTo>
                <a:cubicBezTo>
                  <a:pt x="1135" y="40303"/>
                  <a:pt x="4035" y="26309"/>
                  <a:pt x="6808" y="26225"/>
                </a:cubicBezTo>
                <a:cubicBezTo>
                  <a:pt x="9582" y="26141"/>
                  <a:pt x="13952" y="42572"/>
                  <a:pt x="16641" y="42614"/>
                </a:cubicBezTo>
                <a:cubicBezTo>
                  <a:pt x="19330" y="42656"/>
                  <a:pt x="20675" y="26519"/>
                  <a:pt x="22944" y="26477"/>
                </a:cubicBezTo>
                <a:cubicBezTo>
                  <a:pt x="25213" y="26435"/>
                  <a:pt x="28533" y="46732"/>
                  <a:pt x="30256" y="42362"/>
                </a:cubicBezTo>
                <a:cubicBezTo>
                  <a:pt x="31979" y="37992"/>
                  <a:pt x="32400" y="-3190"/>
                  <a:pt x="33282" y="256"/>
                </a:cubicBezTo>
                <a:cubicBezTo>
                  <a:pt x="34165" y="3702"/>
                  <a:pt x="34963" y="60012"/>
                  <a:pt x="35551" y="63037"/>
                </a:cubicBezTo>
                <a:cubicBezTo>
                  <a:pt x="36139" y="66063"/>
                  <a:pt x="35930" y="19292"/>
                  <a:pt x="36812" y="18409"/>
                </a:cubicBezTo>
                <a:cubicBezTo>
                  <a:pt x="37695" y="17527"/>
                  <a:pt x="39964" y="56439"/>
                  <a:pt x="40846" y="57742"/>
                </a:cubicBezTo>
                <a:cubicBezTo>
                  <a:pt x="41729" y="59045"/>
                  <a:pt x="40594" y="28915"/>
                  <a:pt x="42107" y="26225"/>
                </a:cubicBezTo>
                <a:cubicBezTo>
                  <a:pt x="43620" y="23536"/>
                  <a:pt x="48116" y="41647"/>
                  <a:pt x="49923" y="41605"/>
                </a:cubicBezTo>
                <a:cubicBezTo>
                  <a:pt x="51730" y="41563"/>
                  <a:pt x="51057" y="26057"/>
                  <a:pt x="52948" y="25973"/>
                </a:cubicBezTo>
                <a:cubicBezTo>
                  <a:pt x="54839" y="25889"/>
                  <a:pt x="58328" y="40975"/>
                  <a:pt x="61269" y="41101"/>
                </a:cubicBezTo>
                <a:cubicBezTo>
                  <a:pt x="64211" y="41227"/>
                  <a:pt x="67614" y="26940"/>
                  <a:pt x="70597" y="26730"/>
                </a:cubicBezTo>
                <a:cubicBezTo>
                  <a:pt x="73581" y="26520"/>
                  <a:pt x="77741" y="37655"/>
                  <a:pt x="79170" y="39840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3" name="Google Shape;283;p41"/>
          <p:cNvSpPr/>
          <p:nvPr/>
        </p:nvSpPr>
        <p:spPr>
          <a:xfrm>
            <a:off x="2622175" y="2653725"/>
            <a:ext cx="4027775" cy="1398945"/>
          </a:xfrm>
          <a:custGeom>
            <a:avLst/>
            <a:gdLst/>
            <a:ahLst/>
            <a:cxnLst/>
            <a:rect l="l" t="t" r="r" b="b"/>
            <a:pathLst>
              <a:path w="161111" h="47446" extrusionOk="0">
                <a:moveTo>
                  <a:pt x="0" y="26965"/>
                </a:moveTo>
                <a:cubicBezTo>
                  <a:pt x="2976" y="26713"/>
                  <a:pt x="11973" y="25494"/>
                  <a:pt x="17853" y="25452"/>
                </a:cubicBezTo>
                <a:cubicBezTo>
                  <a:pt x="23734" y="25410"/>
                  <a:pt x="29266" y="26125"/>
                  <a:pt x="35283" y="26713"/>
                </a:cubicBezTo>
                <a:cubicBezTo>
                  <a:pt x="41300" y="27301"/>
                  <a:pt x="49847" y="33394"/>
                  <a:pt x="53956" y="28982"/>
                </a:cubicBezTo>
                <a:cubicBezTo>
                  <a:pt x="58065" y="24570"/>
                  <a:pt x="58727" y="-2829"/>
                  <a:pt x="59937" y="239"/>
                </a:cubicBezTo>
                <a:cubicBezTo>
                  <a:pt x="61147" y="3307"/>
                  <a:pt x="60194" y="45665"/>
                  <a:pt x="61214" y="47388"/>
                </a:cubicBezTo>
                <a:cubicBezTo>
                  <a:pt x="62234" y="49111"/>
                  <a:pt x="64074" y="11880"/>
                  <a:pt x="66058" y="10577"/>
                </a:cubicBezTo>
                <a:cubicBezTo>
                  <a:pt x="68042" y="9274"/>
                  <a:pt x="71310" y="38690"/>
                  <a:pt x="73117" y="39572"/>
                </a:cubicBezTo>
                <a:cubicBezTo>
                  <a:pt x="74924" y="40454"/>
                  <a:pt x="73641" y="17594"/>
                  <a:pt x="76900" y="15871"/>
                </a:cubicBezTo>
                <a:cubicBezTo>
                  <a:pt x="80159" y="14148"/>
                  <a:pt x="86925" y="27763"/>
                  <a:pt x="92671" y="29234"/>
                </a:cubicBezTo>
                <a:cubicBezTo>
                  <a:pt x="98417" y="30705"/>
                  <a:pt x="107407" y="24822"/>
                  <a:pt x="111374" y="24696"/>
                </a:cubicBezTo>
                <a:cubicBezTo>
                  <a:pt x="115342" y="24570"/>
                  <a:pt x="114492" y="28310"/>
                  <a:pt x="116476" y="28478"/>
                </a:cubicBezTo>
                <a:cubicBezTo>
                  <a:pt x="118460" y="28646"/>
                  <a:pt x="120868" y="25830"/>
                  <a:pt x="123277" y="25704"/>
                </a:cubicBezTo>
                <a:cubicBezTo>
                  <a:pt x="125686" y="25578"/>
                  <a:pt x="128805" y="27722"/>
                  <a:pt x="130930" y="27722"/>
                </a:cubicBezTo>
                <a:cubicBezTo>
                  <a:pt x="133056" y="27722"/>
                  <a:pt x="131779" y="25620"/>
                  <a:pt x="136030" y="25704"/>
                </a:cubicBezTo>
                <a:cubicBezTo>
                  <a:pt x="140281" y="25788"/>
                  <a:pt x="152254" y="27974"/>
                  <a:pt x="156434" y="28226"/>
                </a:cubicBezTo>
                <a:cubicBezTo>
                  <a:pt x="160614" y="28478"/>
                  <a:pt x="160332" y="27385"/>
                  <a:pt x="161111" y="27217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284" name="Google Shape;284;p41"/>
          <p:cNvCxnSpPr/>
          <p:nvPr/>
        </p:nvCxnSpPr>
        <p:spPr>
          <a:xfrm flipH="1">
            <a:off x="3920675" y="674400"/>
            <a:ext cx="25200" cy="3794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and Motivation</a:t>
            </a:r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body" idx="1"/>
          </p:nvPr>
        </p:nvSpPr>
        <p:spPr>
          <a:xfrm>
            <a:off x="311700" y="1152425"/>
            <a:ext cx="8520600" cy="37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Outline:</a:t>
            </a:r>
            <a:endParaRPr b="1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b="1"/>
              <a:t>Electron density visualization</a:t>
            </a:r>
            <a:endParaRPr sz="1500" b="1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Full data plots</a:t>
            </a:r>
            <a:endParaRPr sz="1300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Meteor head echo examples</a:t>
            </a:r>
            <a:endParaRPr sz="1300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Error ratios</a:t>
            </a:r>
            <a:endParaRPr sz="13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b="1"/>
              <a:t>Particle velocity</a:t>
            </a:r>
            <a:endParaRPr sz="1500" b="1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Visualization (ion and doppler velocities)</a:t>
            </a:r>
            <a:endParaRPr sz="1300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Statistical distributions</a:t>
            </a:r>
            <a:endParaRPr sz="13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b="1"/>
              <a:t>Ionosonde analysis</a:t>
            </a:r>
            <a:endParaRPr sz="1500" b="1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What information we can read from it</a:t>
            </a:r>
            <a:endParaRPr sz="1300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Loss and production rates</a:t>
            </a:r>
            <a:endParaRPr sz="13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b="1"/>
              <a:t>TIDs</a:t>
            </a:r>
            <a:endParaRPr sz="1500" b="1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Detections in electron density and correlation</a:t>
            </a:r>
            <a:endParaRPr sz="1300"/>
          </a:p>
          <a:p>
            <a:pPr marL="1371600" lvl="2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Multiple detections -&gt; approximate phase velocity</a:t>
            </a:r>
            <a:endParaRPr sz="13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b="1"/>
              <a:t>Summary and questions</a:t>
            </a:r>
            <a:endParaRPr sz="1500" b="1"/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/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6100" y="606700"/>
            <a:ext cx="3957902" cy="296842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7689900" y="3575125"/>
            <a:ext cx="6344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Photo credit: Anthea Coster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for TID Detection</a:t>
            </a:r>
            <a:endParaRPr/>
          </a:p>
        </p:txBody>
      </p:sp>
      <p:pic>
        <p:nvPicPr>
          <p:cNvPr id="290" name="Google Shape;29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2375" y="1627575"/>
            <a:ext cx="4162700" cy="227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900" y="1612174"/>
            <a:ext cx="3983301" cy="23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42"/>
          <p:cNvSpPr/>
          <p:nvPr/>
        </p:nvSpPr>
        <p:spPr>
          <a:xfrm>
            <a:off x="2836500" y="2849100"/>
            <a:ext cx="516900" cy="5106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42"/>
          <p:cNvSpPr/>
          <p:nvPr/>
        </p:nvSpPr>
        <p:spPr>
          <a:xfrm>
            <a:off x="4267350" y="2527625"/>
            <a:ext cx="655500" cy="32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3"/>
          <p:cNvSpPr txBox="1">
            <a:spLocks noGrp="1"/>
          </p:cNvSpPr>
          <p:nvPr>
            <p:ph type="title"/>
          </p:nvPr>
        </p:nvSpPr>
        <p:spPr>
          <a:xfrm>
            <a:off x="256150" y="1187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Cross Correlation Results</a:t>
            </a:r>
            <a:endParaRPr/>
          </a:p>
        </p:txBody>
      </p:sp>
      <p:sp>
        <p:nvSpPr>
          <p:cNvPr id="299" name="Google Shape;299;p43"/>
          <p:cNvSpPr txBox="1">
            <a:spLocks noGrp="1"/>
          </p:cNvSpPr>
          <p:nvPr>
            <p:ph type="body" idx="1"/>
          </p:nvPr>
        </p:nvSpPr>
        <p:spPr>
          <a:xfrm>
            <a:off x="256150" y="734575"/>
            <a:ext cx="86517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The data suggests several TIDs inclduing ones around 5:30 UTC (1:30 EST) and 6:00 UTC (2:00 EST)</a:t>
            </a:r>
            <a:endParaRPr/>
          </a:p>
        </p:txBody>
      </p:sp>
      <p:pic>
        <p:nvPicPr>
          <p:cNvPr id="300" name="Google Shape;30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3" y="1540278"/>
            <a:ext cx="8520600" cy="3280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6902" y="2865325"/>
            <a:ext cx="3853250" cy="18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TID</a:t>
            </a:r>
            <a:endParaRPr/>
          </a:p>
        </p:txBody>
      </p:sp>
      <p:sp>
        <p:nvSpPr>
          <p:cNvPr id="307" name="Google Shape;307;p44"/>
          <p:cNvSpPr txBox="1">
            <a:spLocks noGrp="1"/>
          </p:cNvSpPr>
          <p:nvPr>
            <p:ph type="body" idx="1"/>
          </p:nvPr>
        </p:nvSpPr>
        <p:spPr>
          <a:xfrm>
            <a:off x="152900" y="1239850"/>
            <a:ext cx="47511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Grape Personal Space Weather Station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Designed by HamSCI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Small multi-instrument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Can be used to make ground-based observations of the space environment</a:t>
            </a:r>
            <a:endParaRPr/>
          </a:p>
        </p:txBody>
      </p:sp>
      <p:pic>
        <p:nvPicPr>
          <p:cNvPr id="308" name="Google Shape;30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8900" y="445025"/>
            <a:ext cx="2778900" cy="218452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4"/>
          <p:cNvSpPr txBox="1"/>
          <p:nvPr/>
        </p:nvSpPr>
        <p:spPr>
          <a:xfrm>
            <a:off x="8055450" y="3381775"/>
            <a:ext cx="7074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b="1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PA</a:t>
            </a:r>
            <a:endParaRPr sz="700" b="1">
              <a:solidFill>
                <a:srgbClr val="0000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0" name="Google Shape;310;p44"/>
          <p:cNvSpPr/>
          <p:nvPr/>
        </p:nvSpPr>
        <p:spPr>
          <a:xfrm>
            <a:off x="7231200" y="3551500"/>
            <a:ext cx="176400" cy="1575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6AA84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5"/>
          <p:cNvSpPr txBox="1">
            <a:spLocks noGrp="1"/>
          </p:cNvSpPr>
          <p:nvPr>
            <p:ph type="title"/>
          </p:nvPr>
        </p:nvSpPr>
        <p:spPr>
          <a:xfrm>
            <a:off x="311700" y="1710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TID</a:t>
            </a:r>
            <a:endParaRPr/>
          </a:p>
        </p:txBody>
      </p:sp>
      <p:sp>
        <p:nvSpPr>
          <p:cNvPr id="316" name="Google Shape;316;p45"/>
          <p:cNvSpPr txBox="1">
            <a:spLocks noGrp="1"/>
          </p:cNvSpPr>
          <p:nvPr>
            <p:ph type="body" idx="1"/>
          </p:nvPr>
        </p:nvSpPr>
        <p:spPr>
          <a:xfrm>
            <a:off x="311700" y="878400"/>
            <a:ext cx="8520600" cy="9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suggests a number of TIDs including ones around 6:00UTC (2:00 EST) and 6:30 UTC (2:30 EST)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(+) lag = Scranton saw it first</a:t>
            </a:r>
            <a:endParaRPr/>
          </a:p>
        </p:txBody>
      </p:sp>
      <p:pic>
        <p:nvPicPr>
          <p:cNvPr id="317" name="Google Shape;31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325" y="1978400"/>
            <a:ext cx="6791325" cy="25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6"/>
          <p:cNvSpPr txBox="1">
            <a:spLocks noGrp="1"/>
          </p:cNvSpPr>
          <p:nvPr>
            <p:ph type="title"/>
          </p:nvPr>
        </p:nvSpPr>
        <p:spPr>
          <a:xfrm>
            <a:off x="311700" y="562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Analysis of TIDs</a:t>
            </a:r>
            <a:endParaRPr/>
          </a:p>
        </p:txBody>
      </p:sp>
      <p:sp>
        <p:nvSpPr>
          <p:cNvPr id="323" name="Google Shape;323;p4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3381900" cy="29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Notice the similar structures: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Possibility 1: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 and C are the same TID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B and D are the same TID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Possibility 2: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 and D are the same TID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Possibility 3: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They are different TIDs </a:t>
            </a:r>
            <a:endParaRPr/>
          </a:p>
        </p:txBody>
      </p:sp>
      <p:pic>
        <p:nvPicPr>
          <p:cNvPr id="324" name="Google Shape;32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8725" y="648375"/>
            <a:ext cx="5020550" cy="193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6"/>
          <p:cNvPicPr preferRelativeResize="0"/>
          <p:nvPr/>
        </p:nvPicPr>
        <p:blipFill rotWithShape="1">
          <a:blip r:embed="rId4">
            <a:alphaModFix/>
          </a:blip>
          <a:srcRect r="20197"/>
          <a:stretch/>
        </p:blipFill>
        <p:spPr>
          <a:xfrm>
            <a:off x="4033175" y="2546750"/>
            <a:ext cx="4388750" cy="205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6"/>
          <p:cNvPicPr preferRelativeResize="0"/>
          <p:nvPr/>
        </p:nvPicPr>
        <p:blipFill rotWithShape="1">
          <a:blip r:embed="rId4">
            <a:alphaModFix/>
          </a:blip>
          <a:srcRect l="89780"/>
          <a:stretch/>
        </p:blipFill>
        <p:spPr>
          <a:xfrm>
            <a:off x="8421925" y="2581450"/>
            <a:ext cx="562026" cy="205177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5411175" y="866125"/>
            <a:ext cx="13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8" name="Google Shape;328;p46"/>
          <p:cNvSpPr txBox="1"/>
          <p:nvPr/>
        </p:nvSpPr>
        <p:spPr>
          <a:xfrm>
            <a:off x="5960950" y="1034475"/>
            <a:ext cx="6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Google Shape;329;p46"/>
          <p:cNvSpPr txBox="1"/>
          <p:nvPr/>
        </p:nvSpPr>
        <p:spPr>
          <a:xfrm>
            <a:off x="5671600" y="2929850"/>
            <a:ext cx="13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0" name="Google Shape;330;p46"/>
          <p:cNvSpPr txBox="1"/>
          <p:nvPr/>
        </p:nvSpPr>
        <p:spPr>
          <a:xfrm>
            <a:off x="6199700" y="2929850"/>
            <a:ext cx="13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7"/>
          <p:cNvSpPr txBox="1">
            <a:spLocks noGrp="1"/>
          </p:cNvSpPr>
          <p:nvPr>
            <p:ph type="title"/>
          </p:nvPr>
        </p:nvSpPr>
        <p:spPr>
          <a:xfrm>
            <a:off x="311700" y="56225"/>
            <a:ext cx="3167700" cy="197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Reason for picking 350km altitude</a:t>
            </a:r>
            <a:endParaRPr/>
          </a:p>
        </p:txBody>
      </p:sp>
      <p:pic>
        <p:nvPicPr>
          <p:cNvPr id="336" name="Google Shape;33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6375" y="56225"/>
            <a:ext cx="5068707" cy="407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750" y="2855400"/>
            <a:ext cx="8963802" cy="22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8"/>
          <p:cNvSpPr txBox="1">
            <a:spLocks noGrp="1"/>
          </p:cNvSpPr>
          <p:nvPr>
            <p:ph type="title"/>
          </p:nvPr>
        </p:nvSpPr>
        <p:spPr>
          <a:xfrm>
            <a:off x="0" y="-41275"/>
            <a:ext cx="4467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/>
              <a:t>Potential Phase Velocity of TID</a:t>
            </a:r>
            <a:endParaRPr sz="3040"/>
          </a:p>
        </p:txBody>
      </p:sp>
      <p:sp>
        <p:nvSpPr>
          <p:cNvPr id="343" name="Google Shape;343;p48"/>
          <p:cNvSpPr txBox="1"/>
          <p:nvPr/>
        </p:nvSpPr>
        <p:spPr>
          <a:xfrm>
            <a:off x="153450" y="770850"/>
            <a:ext cx="3897600" cy="3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Estimating: </a:t>
            </a:r>
            <a:r>
              <a:rPr lang="en" sz="1500" i="1">
                <a:latin typeface="Open Sans"/>
                <a:ea typeface="Open Sans"/>
                <a:cs typeface="Open Sans"/>
                <a:sym typeface="Open Sans"/>
              </a:rPr>
              <a:t>Possibility A</a:t>
            </a:r>
            <a:endParaRPr sz="1500" i="1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1,600 km between refraction point and ISR locations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About 30 minute time window between detection of TIDs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1,600,000m/1,800sec = 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888.889m/sec 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in the general 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Westward direction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Estimating: </a:t>
            </a:r>
            <a:r>
              <a:rPr lang="en" sz="1500" i="1">
                <a:latin typeface="Open Sans"/>
                <a:ea typeface="Open Sans"/>
                <a:cs typeface="Open Sans"/>
                <a:sym typeface="Open Sans"/>
              </a:rPr>
              <a:t>Possibility B</a:t>
            </a:r>
            <a:endParaRPr sz="1500" i="1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1,600 km between refraction point and ISR locations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About 1 hour time window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Open Sans"/>
              <a:buChar char="-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1,600,000m/3600sec = 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444m/sec 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in the general 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Westward direction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4" name="Google Shape;344;p48"/>
          <p:cNvCxnSpPr/>
          <p:nvPr/>
        </p:nvCxnSpPr>
        <p:spPr>
          <a:xfrm>
            <a:off x="6965100" y="456100"/>
            <a:ext cx="6051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5" name="Google Shape;345;p48"/>
          <p:cNvSpPr txBox="1"/>
          <p:nvPr/>
        </p:nvSpPr>
        <p:spPr>
          <a:xfrm>
            <a:off x="7138475" y="367850"/>
            <a:ext cx="19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46" name="Google Shape;346;p48"/>
          <p:cNvPicPr preferRelativeResize="0"/>
          <p:nvPr/>
        </p:nvPicPr>
        <p:blipFill rotWithShape="1">
          <a:blip r:embed="rId3">
            <a:alphaModFix/>
          </a:blip>
          <a:srcRect t="10881"/>
          <a:stretch/>
        </p:blipFill>
        <p:spPr>
          <a:xfrm>
            <a:off x="4456700" y="259675"/>
            <a:ext cx="4496974" cy="3420425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8"/>
          <p:cNvSpPr/>
          <p:nvPr/>
        </p:nvSpPr>
        <p:spPr>
          <a:xfrm>
            <a:off x="6723725" y="1336075"/>
            <a:ext cx="542100" cy="1827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C27BA0"/>
          </a:solidFill>
          <a:ln w="9525" cap="flat" cmpd="sng">
            <a:solidFill>
              <a:srgbClr val="741B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48"/>
          <p:cNvSpPr/>
          <p:nvPr/>
        </p:nvSpPr>
        <p:spPr>
          <a:xfrm>
            <a:off x="6723725" y="1771950"/>
            <a:ext cx="176400" cy="182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8E7CC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48"/>
          <p:cNvSpPr/>
          <p:nvPr/>
        </p:nvSpPr>
        <p:spPr>
          <a:xfrm>
            <a:off x="8258250" y="1518775"/>
            <a:ext cx="157500" cy="1386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8E7CC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0" name="Google Shape;350;p48"/>
          <p:cNvPicPr preferRelativeResize="0"/>
          <p:nvPr/>
        </p:nvPicPr>
        <p:blipFill rotWithShape="1">
          <a:blip r:embed="rId4">
            <a:alphaModFix/>
          </a:blip>
          <a:srcRect l="3642" t="1739"/>
          <a:stretch/>
        </p:blipFill>
        <p:spPr>
          <a:xfrm>
            <a:off x="5042225" y="2571750"/>
            <a:ext cx="3714876" cy="110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48"/>
          <p:cNvPicPr preferRelativeResize="0"/>
          <p:nvPr/>
        </p:nvPicPr>
        <p:blipFill rotWithShape="1">
          <a:blip r:embed="rId5">
            <a:alphaModFix/>
          </a:blip>
          <a:srcRect l="1426" t="1835" r="20203"/>
          <a:stretch/>
        </p:blipFill>
        <p:spPr>
          <a:xfrm>
            <a:off x="5042225" y="3680100"/>
            <a:ext cx="3309899" cy="117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48"/>
          <p:cNvPicPr preferRelativeResize="0"/>
          <p:nvPr/>
        </p:nvPicPr>
        <p:blipFill rotWithShape="1">
          <a:blip r:embed="rId5">
            <a:alphaModFix/>
          </a:blip>
          <a:srcRect l="89780" t="1835" r="742"/>
          <a:stretch/>
        </p:blipFill>
        <p:spPr>
          <a:xfrm>
            <a:off x="8403725" y="3647950"/>
            <a:ext cx="400275" cy="117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8"/>
          <p:cNvSpPr txBox="1"/>
          <p:nvPr/>
        </p:nvSpPr>
        <p:spPr>
          <a:xfrm>
            <a:off x="5938806" y="2643300"/>
            <a:ext cx="9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4" name="Google Shape;354;p48"/>
          <p:cNvSpPr txBox="1"/>
          <p:nvPr/>
        </p:nvSpPr>
        <p:spPr>
          <a:xfrm>
            <a:off x="6545299" y="2681341"/>
            <a:ext cx="50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48"/>
          <p:cNvSpPr txBox="1"/>
          <p:nvPr/>
        </p:nvSpPr>
        <p:spPr>
          <a:xfrm>
            <a:off x="6106096" y="3865111"/>
            <a:ext cx="9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6" name="Google Shape;356;p48"/>
          <p:cNvSpPr txBox="1"/>
          <p:nvPr/>
        </p:nvSpPr>
        <p:spPr>
          <a:xfrm>
            <a:off x="6655244" y="3816811"/>
            <a:ext cx="9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362" name="Google Shape;362;p49"/>
          <p:cNvSpPr txBox="1">
            <a:spLocks noGrp="1"/>
          </p:cNvSpPr>
          <p:nvPr>
            <p:ph type="body" idx="1"/>
          </p:nvPr>
        </p:nvSpPr>
        <p:spPr>
          <a:xfrm>
            <a:off x="311700" y="1152425"/>
            <a:ext cx="8520600" cy="37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density visualization</a:t>
            </a:r>
            <a:endParaRPr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activities associated with sunrise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find structures during the daytime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Less error by uncoded pulse but worse range resolution</a:t>
            </a:r>
            <a:b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Particle velocity</a:t>
            </a:r>
            <a:endParaRPr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Activity through night, but spikes at sunrise abruptly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Doppler velocity implies most particles moving towards us (downward as ionosphere heats)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 errors overall</a:t>
            </a:r>
            <a:b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Ionosonde analysis</a:t>
            </a:r>
            <a:endParaRPr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Confirms observations in electron density data, improves confidence</a:t>
            </a:r>
            <a:b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TIDs</a:t>
            </a:r>
            <a:endParaRPr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Disturbance seen in electron density, especially with background subtracted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TID measured at two different stations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Calculation of velocity and height of refraction of signal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and References</a:t>
            </a:r>
            <a:endParaRPr/>
          </a:p>
        </p:txBody>
      </p:sp>
      <p:sp>
        <p:nvSpPr>
          <p:cNvPr id="368" name="Google Shape;368;p5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*NSF Support for ISF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*Boston University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*MIT Haystack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*HamSCI’s Grape Network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*PHaRLAP (and Danielle)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*UCF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*SRI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*Staff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1"/>
          <p:cNvSpPr txBox="1">
            <a:spLocks noGrp="1"/>
          </p:cNvSpPr>
          <p:nvPr>
            <p:ph type="title"/>
          </p:nvPr>
        </p:nvSpPr>
        <p:spPr>
          <a:xfrm>
            <a:off x="286350" y="162975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Questions?</a:t>
            </a:r>
            <a:endParaRPr sz="6000"/>
          </a:p>
        </p:txBody>
      </p:sp>
      <p:pic>
        <p:nvPicPr>
          <p:cNvPr id="374" name="Google Shape;37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04149" cy="100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7025" y="46050"/>
            <a:ext cx="1376973" cy="95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29630" y="46051"/>
            <a:ext cx="849520" cy="95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9150" y="83313"/>
            <a:ext cx="1973776" cy="8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65875" y="83325"/>
            <a:ext cx="1376975" cy="1016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137675" y="71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Density </a:t>
            </a:r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18075"/>
            <a:ext cx="9143999" cy="4318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Appendix</a:t>
            </a:r>
            <a:endParaRPr/>
          </a:p>
        </p:txBody>
      </p:sp>
      <p:pic>
        <p:nvPicPr>
          <p:cNvPr id="384" name="Google Shape;38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4667" y="445025"/>
            <a:ext cx="6129333" cy="459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137675" y="71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Density Error</a:t>
            </a:r>
            <a:endParaRPr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31600"/>
            <a:ext cx="9144000" cy="4316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>
            <a:spLocks noGrp="1"/>
          </p:cNvSpPr>
          <p:nvPr>
            <p:ph type="title"/>
          </p:nvPr>
        </p:nvSpPr>
        <p:spPr>
          <a:xfrm>
            <a:off x="137675" y="71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Meteor Head Echoes </a:t>
            </a:r>
            <a:endParaRPr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50" y="778925"/>
            <a:ext cx="4977502" cy="405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5323050" y="4438500"/>
            <a:ext cx="20889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Li et al., 2020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5323050" y="908525"/>
            <a:ext cx="31047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Jicamarca Radio Observatory radar RTI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●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Meteor head echoes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●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Meteor head echoes with trail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●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Equatorial Electrojet (EEJ)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>
            <a:spLocks noGrp="1"/>
          </p:cNvSpPr>
          <p:nvPr>
            <p:ph type="title"/>
          </p:nvPr>
        </p:nvSpPr>
        <p:spPr>
          <a:xfrm>
            <a:off x="137675" y="71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Error ratio (Uncoded/Coded)</a:t>
            </a:r>
            <a:endParaRPr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300" y="778925"/>
            <a:ext cx="8969423" cy="4236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xfrm>
            <a:off x="137675" y="715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Error ratio (Uncoded/Coded)</a:t>
            </a:r>
            <a:endParaRPr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950" y="778925"/>
            <a:ext cx="8942099" cy="420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124450" y="815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 Visualization (Zenith)</a:t>
            </a:r>
            <a:endParaRPr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788950"/>
            <a:ext cx="4505923" cy="1704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828327"/>
            <a:ext cx="4505923" cy="1693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8274" y="0"/>
            <a:ext cx="5075725" cy="505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 txBox="1">
            <a:spLocks noGrp="1"/>
          </p:cNvSpPr>
          <p:nvPr>
            <p:ph type="title"/>
          </p:nvPr>
        </p:nvSpPr>
        <p:spPr>
          <a:xfrm>
            <a:off x="-2102225" y="2416100"/>
            <a:ext cx="8520600" cy="28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+</a:t>
            </a: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+</a:t>
            </a:r>
            <a:endParaRPr sz="350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Prior Default Data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821</Words>
  <Application>Microsoft Macintosh PowerPoint</Application>
  <PresentationFormat>On-screen Show (16:9)</PresentationFormat>
  <Paragraphs>168</Paragraphs>
  <Slides>40</Slides>
  <Notes>40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PT Sans Narrow</vt:lpstr>
      <vt:lpstr>Open Sans</vt:lpstr>
      <vt:lpstr>Tropic</vt:lpstr>
      <vt:lpstr>Sunrise Data Analysis</vt:lpstr>
      <vt:lpstr>Introduction and Motivation</vt:lpstr>
      <vt:lpstr>Introduction and Motivation</vt:lpstr>
      <vt:lpstr>Electron Density </vt:lpstr>
      <vt:lpstr>Electron Density Error</vt:lpstr>
      <vt:lpstr>Meteor Head Echoes </vt:lpstr>
      <vt:lpstr>Error ratio (Uncoded/Coded)</vt:lpstr>
      <vt:lpstr>Error ratio (Uncoded/Coded)</vt:lpstr>
      <vt:lpstr>Ne Visualization (Zenith)</vt:lpstr>
      <vt:lpstr>Ne Visualization (Zenith)</vt:lpstr>
      <vt:lpstr>+      + Prior Default Data</vt:lpstr>
      <vt:lpstr>Ne Visualization (MISA)</vt:lpstr>
      <vt:lpstr>Particle Velocity</vt:lpstr>
      <vt:lpstr>Doppler Velocity</vt:lpstr>
      <vt:lpstr>Particle Velocity (zenith)</vt:lpstr>
      <vt:lpstr>Particle Velocity (MISA)</vt:lpstr>
      <vt:lpstr>Ionosonde Information</vt:lpstr>
      <vt:lpstr>Ionosonde Information</vt:lpstr>
      <vt:lpstr>Ionosonde Information</vt:lpstr>
      <vt:lpstr>Ionosonde Information</vt:lpstr>
      <vt:lpstr>Scenario Configuration</vt:lpstr>
      <vt:lpstr>Loss and Production Rates</vt:lpstr>
      <vt:lpstr>Loss and Production Rates</vt:lpstr>
      <vt:lpstr>Traveling Ionospheric Disturbances</vt:lpstr>
      <vt:lpstr>Traveling Ionospheric Disturbances</vt:lpstr>
      <vt:lpstr>Visualization of TIDs</vt:lpstr>
      <vt:lpstr>Method for TID Detection</vt:lpstr>
      <vt:lpstr>Method for TID Detection</vt:lpstr>
      <vt:lpstr>Method for TID Detection</vt:lpstr>
      <vt:lpstr>Method for TID Detection</vt:lpstr>
      <vt:lpstr>Cross Correlation Results</vt:lpstr>
      <vt:lpstr>Comparison TID</vt:lpstr>
      <vt:lpstr>Comparison TID</vt:lpstr>
      <vt:lpstr>Potential Analysis of TIDs</vt:lpstr>
      <vt:lpstr>Reason for picking 350km altitude</vt:lpstr>
      <vt:lpstr>Potential Phase Velocity of TID</vt:lpstr>
      <vt:lpstr>Summary</vt:lpstr>
      <vt:lpstr>Acknowledgements and References</vt:lpstr>
      <vt:lpstr>Questions?</vt:lpstr>
      <vt:lpstr>Appendix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Sunrise Data Analysis</dc:title>
  <cp:lastModifiedBy>Microsoft Office User</cp:lastModifiedBy>
  <cp:revision>1</cp:revision>
  <dcterms:modified xsi:type="dcterms:W3CDTF">2022-07-22T16:16:45Z</dcterms:modified>
</cp:coreProperties>
</file>