
<file path=[Content_Types].xml><?xml version="1.0" encoding="utf-8"?>
<Types xmlns="http://schemas.openxmlformats.org/package/2006/content-types"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83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6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hee8CaQZgHUGFHR76JlL7jGWVJ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9"/>
    <p:restoredTop sz="94640"/>
  </p:normalViewPr>
  <p:slideViewPr>
    <p:cSldViewPr snapToGrid="0" snapToObjects="1">
      <p:cViewPr>
        <p:scale>
          <a:sx n="96" d="100"/>
          <a:sy n="96" d="100"/>
        </p:scale>
        <p:origin x="10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3de614d411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3de614d411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3de614d41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3de614d411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We know activity was happening earlier in the night and can see the effects it had on certain parameters such as electron density, line of sight velocity and ion temperature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3de614d411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3de614d411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3de614d41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3de614d411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3de614d411_2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3de614d411_2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3de614d411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13de614d411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3de614d411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g13de614d41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3de614d411_1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g13de614d411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3de614d411_2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3de614d411_2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3de614d41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13de614d41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3de614d411_3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3de614d411_3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3de614d411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3de614d411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3de614d411_3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3de614d411_3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3de614d411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13de614d411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3de614d411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13de614d411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24976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3de614d411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13de614d411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283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3de614d411_2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13de614d411_2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3de614d41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3de614d41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3de614d411_2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3de614d411_2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3de614d41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3de614d41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image" Target="../media/image5.png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image" Target="../media/image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ov"/><Relationship Id="rId11" Type="http://schemas.openxmlformats.org/officeDocument/2006/relationships/image" Target="../media/image3.png"/><Relationship Id="rId5" Type="http://schemas.microsoft.com/office/2007/relationships/media" Target="../media/media3.mov"/><Relationship Id="rId10" Type="http://schemas.openxmlformats.org/officeDocument/2006/relationships/image" Target="../media/image2.png"/><Relationship Id="rId4" Type="http://schemas.openxmlformats.org/officeDocument/2006/relationships/video" Target="../media/media2.mp4"/><Relationship Id="rId9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frr.alaska.edu/content/aurora-over-venetie" TargetMode="External"/><Relationship Id="rId5" Type="http://schemas.openxmlformats.org/officeDocument/2006/relationships/hyperlink" Target="https://phys.org/news/2019-11-steve-picket.html" TargetMode="Externa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847165"/>
            <a:ext cx="12192000" cy="601083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0" y="201706"/>
            <a:ext cx="12192000" cy="446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pt-BR" sz="23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 latitudes effects </a:t>
            </a:r>
            <a:r>
              <a:rPr lang="pt-BR" sz="23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</a:t>
            </a:r>
            <a:r>
              <a:rPr lang="pt-BR" sz="23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 geomagnetic storm striking the ISR2022 summer school</a:t>
            </a:r>
            <a:endParaRPr sz="23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351673-772F-C746-9DE5-2E3ED07D8922}"/>
              </a:ext>
            </a:extLst>
          </p:cNvPr>
          <p:cNvSpPr txBox="1"/>
          <p:nvPr/>
        </p:nvSpPr>
        <p:spPr>
          <a:xfrm>
            <a:off x="11396870" y="847165"/>
            <a:ext cx="318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Group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3de614d411_0_30"/>
          <p:cNvSpPr/>
          <p:nvPr/>
        </p:nvSpPr>
        <p:spPr>
          <a:xfrm>
            <a:off x="0" y="65175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RISR-N Observations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g13de614d411_0_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3475" y="1216650"/>
            <a:ext cx="7273242" cy="5817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13de614d411_0_30"/>
          <p:cNvPicPr preferRelativeResize="0"/>
          <p:nvPr/>
        </p:nvPicPr>
        <p:blipFill rotWithShape="1">
          <a:blip r:embed="rId4">
            <a:alphaModFix/>
          </a:blip>
          <a:srcRect r="23931"/>
          <a:stretch/>
        </p:blipFill>
        <p:spPr>
          <a:xfrm>
            <a:off x="-136075" y="1235700"/>
            <a:ext cx="5514348" cy="5798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3de614d411_0_45"/>
          <p:cNvSpPr/>
          <p:nvPr/>
        </p:nvSpPr>
        <p:spPr>
          <a:xfrm>
            <a:off x="0" y="65175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RISR-N Observations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" name="Google Shape;168;g13de614d411_0_45"/>
          <p:cNvPicPr preferRelativeResize="0"/>
          <p:nvPr/>
        </p:nvPicPr>
        <p:blipFill rotWithShape="1">
          <a:blip r:embed="rId3">
            <a:alphaModFix/>
          </a:blip>
          <a:srcRect r="24156" b="10889"/>
          <a:stretch/>
        </p:blipFill>
        <p:spPr>
          <a:xfrm>
            <a:off x="-258525" y="1235850"/>
            <a:ext cx="6011423" cy="5648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13de614d411_0_45"/>
          <p:cNvPicPr preferRelativeResize="0"/>
          <p:nvPr/>
        </p:nvPicPr>
        <p:blipFill rotWithShape="1">
          <a:blip r:embed="rId4">
            <a:alphaModFix/>
          </a:blip>
          <a:srcRect l="7316" r="6913" b="10458"/>
          <a:stretch/>
        </p:blipFill>
        <p:spPr>
          <a:xfrm>
            <a:off x="5679623" y="1213225"/>
            <a:ext cx="6792873" cy="56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3de614d411_1_0"/>
          <p:cNvSpPr/>
          <p:nvPr/>
        </p:nvSpPr>
        <p:spPr>
          <a:xfrm>
            <a:off x="0" y="38605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PFISR Observations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5" name="Google Shape;175;g13de614d411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36550" y="1255389"/>
            <a:ext cx="45288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13de614d411_1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4300" y="1255400"/>
            <a:ext cx="45288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13de614d411_1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94300" y="4002677"/>
            <a:ext cx="45288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g13de614d411_1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36552" y="4002675"/>
            <a:ext cx="45288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3de614d411_1_6"/>
          <p:cNvSpPr/>
          <p:nvPr/>
        </p:nvSpPr>
        <p:spPr>
          <a:xfrm>
            <a:off x="0" y="386727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PFISR Observations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Google Shape;184;g13de614d411_1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1438" y="3959452"/>
            <a:ext cx="45288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13de614d411_1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0750" y="1216238"/>
            <a:ext cx="4530174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13de614d411_1_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45725" y="3959452"/>
            <a:ext cx="45288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13de614d411_1_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45724" y="1216239"/>
            <a:ext cx="45288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3de614d411_1_22"/>
          <p:cNvSpPr/>
          <p:nvPr/>
        </p:nvSpPr>
        <p:spPr>
          <a:xfrm>
            <a:off x="0" y="386727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PFISR Observations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3" name="Google Shape;193;g13de614d411_1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3150" y="3990602"/>
            <a:ext cx="45288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g13de614d411_1_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0300" y="1371589"/>
            <a:ext cx="45288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g13de614d411_1_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0297" y="3990602"/>
            <a:ext cx="45288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g13de614d411_1_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63150" y="1371602"/>
            <a:ext cx="45288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g13de614d411_2_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99779"/>
            <a:ext cx="12039599" cy="4468033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13de614d411_2_61"/>
          <p:cNvSpPr txBox="1">
            <a:spLocks noGrp="1"/>
          </p:cNvSpPr>
          <p:nvPr>
            <p:ph type="title"/>
          </p:nvPr>
        </p:nvSpPr>
        <p:spPr>
          <a:xfrm>
            <a:off x="762000" y="489500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imes New Roman"/>
                <a:ea typeface="Times New Roman"/>
                <a:cs typeface="Times New Roman"/>
                <a:sym typeface="Times New Roman"/>
              </a:rPr>
              <a:t>Millstone Hill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"/>
          <p:cNvSpPr/>
          <p:nvPr/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7"/>
          <p:cNvSpPr txBox="1"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Millstone Hill Observations</a:t>
            </a:r>
            <a:endParaRPr/>
          </a:p>
        </p:txBody>
      </p:sp>
      <p:pic>
        <p:nvPicPr>
          <p:cNvPr id="209" name="Google Shape;209;p7" descr="A picture containing monitor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6937"/>
          <a:stretch/>
        </p:blipFill>
        <p:spPr>
          <a:xfrm>
            <a:off x="6385748" y="1388303"/>
            <a:ext cx="6362700" cy="54696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0" name="Google Shape;210;p7"/>
          <p:cNvPicPr preferRelativeResize="0"/>
          <p:nvPr/>
        </p:nvPicPr>
        <p:blipFill rotWithShape="1">
          <a:blip r:embed="rId4">
            <a:alphaModFix/>
          </a:blip>
          <a:srcRect r="9066"/>
          <a:stretch/>
        </p:blipFill>
        <p:spPr>
          <a:xfrm>
            <a:off x="-85500" y="1388300"/>
            <a:ext cx="6217347" cy="54697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1" name="Google Shape;211;p7"/>
          <p:cNvCxnSpPr/>
          <p:nvPr/>
        </p:nvCxnSpPr>
        <p:spPr>
          <a:xfrm>
            <a:off x="6793450" y="2840000"/>
            <a:ext cx="4227900" cy="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12" name="Google Shape;212;p7"/>
          <p:cNvCxnSpPr/>
          <p:nvPr/>
        </p:nvCxnSpPr>
        <p:spPr>
          <a:xfrm>
            <a:off x="6793450" y="4315625"/>
            <a:ext cx="4227900" cy="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8"/>
          <p:cNvSpPr/>
          <p:nvPr/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8"/>
          <p:cNvSpPr txBox="1"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Millstone Hill Observations</a:t>
            </a:r>
            <a:endParaRPr/>
          </a:p>
        </p:txBody>
      </p:sp>
      <p:pic>
        <p:nvPicPr>
          <p:cNvPr id="235" name="Google Shape;235;p8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7215"/>
          <a:stretch/>
        </p:blipFill>
        <p:spPr>
          <a:xfrm>
            <a:off x="6270175" y="1497325"/>
            <a:ext cx="6493328" cy="5598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12252CC1-C35A-C443-8837-D2B7B8B871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1327" y="1497325"/>
            <a:ext cx="6998316" cy="559865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3de614d411_0_59"/>
          <p:cNvSpPr/>
          <p:nvPr/>
        </p:nvSpPr>
        <p:spPr>
          <a:xfrm>
            <a:off x="0" y="65175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g13de614d411_0_59"/>
          <p:cNvSpPr txBox="1">
            <a:spLocks noGrp="1"/>
          </p:cNvSpPr>
          <p:nvPr>
            <p:ph type="title"/>
          </p:nvPr>
        </p:nvSpPr>
        <p:spPr>
          <a:xfrm>
            <a:off x="556532" y="643467"/>
            <a:ext cx="11211000" cy="7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Millstone Hill Observations</a:t>
            </a:r>
            <a:endParaRPr/>
          </a:p>
        </p:txBody>
      </p:sp>
      <p:pic>
        <p:nvPicPr>
          <p:cNvPr id="219" name="Google Shape;219;g13de614d411_0_59"/>
          <p:cNvPicPr preferRelativeResize="0"/>
          <p:nvPr/>
        </p:nvPicPr>
        <p:blipFill rotWithShape="1">
          <a:blip r:embed="rId3">
            <a:alphaModFix/>
          </a:blip>
          <a:srcRect l="6994"/>
          <a:stretch/>
        </p:blipFill>
        <p:spPr>
          <a:xfrm>
            <a:off x="6422575" y="1537925"/>
            <a:ext cx="6362701" cy="547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13de614d411_0_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52400" y="1494425"/>
            <a:ext cx="6949699" cy="5558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3de614d411_0_70"/>
          <p:cNvSpPr/>
          <p:nvPr/>
        </p:nvSpPr>
        <p:spPr>
          <a:xfrm>
            <a:off x="0" y="65175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g13de614d411_0_70"/>
          <p:cNvSpPr txBox="1">
            <a:spLocks noGrp="1"/>
          </p:cNvSpPr>
          <p:nvPr>
            <p:ph type="title"/>
          </p:nvPr>
        </p:nvSpPr>
        <p:spPr>
          <a:xfrm>
            <a:off x="556532" y="643467"/>
            <a:ext cx="11211000" cy="7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Millstone Hill Observations</a:t>
            </a:r>
            <a:endParaRPr/>
          </a:p>
        </p:txBody>
      </p:sp>
      <p:pic>
        <p:nvPicPr>
          <p:cNvPr id="227" name="Google Shape;227;g13de614d411_0_70"/>
          <p:cNvPicPr preferRelativeResize="0"/>
          <p:nvPr/>
        </p:nvPicPr>
        <p:blipFill rotWithShape="1">
          <a:blip r:embed="rId3">
            <a:alphaModFix/>
          </a:blip>
          <a:srcRect l="7271" t="-1579" r="-2949" b="1579"/>
          <a:stretch/>
        </p:blipFill>
        <p:spPr>
          <a:xfrm>
            <a:off x="6493565" y="1464574"/>
            <a:ext cx="6452003" cy="5393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58B4A982-9B20-C54A-84EF-DC8213A9C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97325"/>
            <a:ext cx="6798366" cy="55986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de614d411_1_38"/>
          <p:cNvSpPr txBox="1"/>
          <p:nvPr/>
        </p:nvSpPr>
        <p:spPr>
          <a:xfrm>
            <a:off x="0" y="0"/>
            <a:ext cx="12192000" cy="6494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OVERVIEW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26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Motivations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</a:t>
            </a: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Instruments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26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Previous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Geomagnetic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Activity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26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Observations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3980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PFISR </a:t>
            </a: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3980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RISR</a:t>
            </a: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3980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Millstone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Hill </a:t>
            </a: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26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Machine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learning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</a:t>
            </a:r>
            <a:endParaRPr lang="pt-BR"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26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pt-BR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Conclusions</a:t>
            </a:r>
            <a:r>
              <a:rPr lang="pt-BR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4572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9" descr="A computer screen capture&#10;&#10;Description automatically generated with low confidence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7384" r="1"/>
          <a:stretch/>
        </p:blipFill>
        <p:spPr>
          <a:xfrm>
            <a:off x="6202310" y="1376589"/>
            <a:ext cx="6091289" cy="5261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9" descr="A picture containing text, monitor, screen, fla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2696" t="8815"/>
          <a:stretch/>
        </p:blipFill>
        <p:spPr>
          <a:xfrm>
            <a:off x="111022" y="1843087"/>
            <a:ext cx="6396128" cy="4795091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9"/>
          <p:cNvSpPr/>
          <p:nvPr/>
        </p:nvSpPr>
        <p:spPr>
          <a:xfrm>
            <a:off x="0" y="65175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9"/>
          <p:cNvSpPr txBox="1">
            <a:spLocks noGrp="1"/>
          </p:cNvSpPr>
          <p:nvPr>
            <p:ph type="title"/>
          </p:nvPr>
        </p:nvSpPr>
        <p:spPr>
          <a:xfrm>
            <a:off x="556532" y="643467"/>
            <a:ext cx="11211000" cy="7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pt-BR" sz="3200">
                <a:solidFill>
                  <a:schemeClr val="lt1"/>
                </a:solidFill>
              </a:rPr>
              <a:t>Millstone Hill MSTIDs observations </a:t>
            </a:r>
            <a:endParaRPr/>
          </a:p>
        </p:txBody>
      </p:sp>
      <p:sp>
        <p:nvSpPr>
          <p:cNvPr id="245" name="Google Shape;245;p9"/>
          <p:cNvSpPr txBox="1"/>
          <p:nvPr/>
        </p:nvSpPr>
        <p:spPr>
          <a:xfrm>
            <a:off x="774550" y="1597500"/>
            <a:ext cx="4082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latin typeface="Calibri"/>
                <a:ea typeface="Calibri"/>
                <a:cs typeface="Calibri"/>
                <a:sym typeface="Calibri"/>
              </a:rPr>
              <a:t>July 19, 2022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9"/>
          <p:cNvSpPr txBox="1"/>
          <p:nvPr/>
        </p:nvSpPr>
        <p:spPr>
          <a:xfrm>
            <a:off x="6938675" y="1597500"/>
            <a:ext cx="3651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latin typeface="Calibri"/>
                <a:ea typeface="Calibri"/>
                <a:cs typeface="Calibri"/>
                <a:sym typeface="Calibri"/>
              </a:rPr>
              <a:t>July 15, 2012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g13de614d411_2_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1846225"/>
            <a:ext cx="12039601" cy="5011768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g13de614d411_2_15"/>
          <p:cNvSpPr/>
          <p:nvPr/>
        </p:nvSpPr>
        <p:spPr>
          <a:xfrm>
            <a:off x="0" y="65175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g13de614d411_2_15"/>
          <p:cNvSpPr txBox="1">
            <a:spLocks noGrp="1"/>
          </p:cNvSpPr>
          <p:nvPr>
            <p:ph type="title"/>
          </p:nvPr>
        </p:nvSpPr>
        <p:spPr>
          <a:xfrm>
            <a:off x="556532" y="643467"/>
            <a:ext cx="11211000" cy="7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pt-BR" sz="3200">
                <a:solidFill>
                  <a:schemeClr val="lt1"/>
                </a:solidFill>
              </a:rPr>
              <a:t>Millstone Hill - MSTID structures </a:t>
            </a:r>
            <a:endParaRPr/>
          </a:p>
        </p:txBody>
      </p:sp>
      <p:sp>
        <p:nvSpPr>
          <p:cNvPr id="254" name="Google Shape;254;g13de614d411_2_15"/>
          <p:cNvSpPr txBox="1"/>
          <p:nvPr/>
        </p:nvSpPr>
        <p:spPr>
          <a:xfrm>
            <a:off x="9510075" y="6519300"/>
            <a:ext cx="2856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Source: Disnmore et al. 2021</a:t>
            </a:r>
            <a:endParaRPr sz="1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3de614d411_0_13"/>
          <p:cNvSpPr/>
          <p:nvPr/>
        </p:nvSpPr>
        <p:spPr>
          <a:xfrm>
            <a:off x="0" y="65175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g13de614d411_0_13"/>
          <p:cNvSpPr txBox="1">
            <a:spLocks noGrp="1"/>
          </p:cNvSpPr>
          <p:nvPr>
            <p:ph type="title"/>
          </p:nvPr>
        </p:nvSpPr>
        <p:spPr>
          <a:xfrm>
            <a:off x="556532" y="643467"/>
            <a:ext cx="11211000" cy="7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en-US" dirty="0">
                <a:solidFill>
                  <a:schemeClr val="bg1"/>
                </a:solidFill>
              </a:rPr>
              <a:t>MSTID Period</a:t>
            </a:r>
            <a:endParaRPr dirty="0"/>
          </a:p>
        </p:txBody>
      </p:sp>
      <p:pic>
        <p:nvPicPr>
          <p:cNvPr id="261" name="Google Shape;261;g13de614d411_0_13" descr="A picture containing ch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90688"/>
            <a:ext cx="7014935" cy="561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g13de614d411_0_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4925" y="1829300"/>
            <a:ext cx="5718374" cy="4573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g13de614d411_0_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75000" y="5659200"/>
            <a:ext cx="3648244" cy="73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3de614d411_3_9"/>
          <p:cNvSpPr txBox="1">
            <a:spLocks noGrp="1"/>
          </p:cNvSpPr>
          <p:nvPr>
            <p:ph type="title"/>
          </p:nvPr>
        </p:nvSpPr>
        <p:spPr>
          <a:xfrm>
            <a:off x="838200" y="2766150"/>
            <a:ext cx="10515600" cy="2250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imes New Roman"/>
                <a:ea typeface="Times New Roman"/>
                <a:cs typeface="Times New Roman"/>
                <a:sym typeface="Times New Roman"/>
              </a:rPr>
              <a:t>MACHINE LEARNING RESULTS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imes New Roman"/>
                <a:ea typeface="Times New Roman"/>
                <a:cs typeface="Times New Roman"/>
                <a:sym typeface="Times New Roman"/>
              </a:rPr>
              <a:t>(feat. GN5)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3de614d411_3_0"/>
          <p:cNvSpPr/>
          <p:nvPr/>
        </p:nvSpPr>
        <p:spPr>
          <a:xfrm>
            <a:off x="0" y="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Deep Neural Network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4" name="Google Shape;274;g13de614d411_3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263" y="959063"/>
            <a:ext cx="4662575" cy="3775925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g13de614d411_3_0"/>
          <p:cNvSpPr txBox="1"/>
          <p:nvPr/>
        </p:nvSpPr>
        <p:spPr>
          <a:xfrm>
            <a:off x="0" y="5049625"/>
            <a:ext cx="12192000" cy="14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pt-BR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ML applications related are artificial neural network (ANN) and deep neural network (DNN).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pt-BR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number of hidden layers distinguishes between ANN and DNN.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pt-BR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real time F10.7 and Ap3 indices are from Helmholtz Centre, Potsdam.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6" name="Google Shape;276;g13de614d411_3_0"/>
          <p:cNvSpPr txBox="1"/>
          <p:nvPr/>
        </p:nvSpPr>
        <p:spPr>
          <a:xfrm>
            <a:off x="5569225" y="3319000"/>
            <a:ext cx="61524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 i="1"/>
              <a:t>Credit of real time F10.7 and Ap3 data.</a:t>
            </a:r>
            <a:endParaRPr sz="1600" b="1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Matzka, J., Stolle, C., Yamazaki, Y., Bronkalla, O. and Morschhauser, A., 2021. The geomagnetic Kp index 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# and derived indices of geomagnetic activity. Space Weather, https://doi.org/10.1029/2020SW002641</a:t>
            </a:r>
            <a:endParaRPr sz="1600"/>
          </a:p>
        </p:txBody>
      </p:sp>
      <p:pic>
        <p:nvPicPr>
          <p:cNvPr id="277" name="Google Shape;277;g13de614d411_3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5312" y="888902"/>
            <a:ext cx="3532299" cy="2277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3de614d411_3_4"/>
          <p:cNvSpPr/>
          <p:nvPr/>
        </p:nvSpPr>
        <p:spPr>
          <a:xfrm>
            <a:off x="0" y="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Deep Neural Network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g13de614d411_3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790" y="850475"/>
            <a:ext cx="5878636" cy="3524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g13de614d411_3_4"/>
          <p:cNvSpPr/>
          <p:nvPr/>
        </p:nvSpPr>
        <p:spPr>
          <a:xfrm rot="993290">
            <a:off x="3266244" y="1688978"/>
            <a:ext cx="399041" cy="1061092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g13de614d411_3_4"/>
          <p:cNvSpPr txBox="1"/>
          <p:nvPr/>
        </p:nvSpPr>
        <p:spPr>
          <a:xfrm>
            <a:off x="0" y="4375375"/>
            <a:ext cx="121920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pt-BR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Yellow region highlights our assigned time slot of interest.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pt-BR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 dots with error bars are the observed electron densities from zenith antenna.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pt-BR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Green dots are the DNN results (hourly).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pt-BR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day-to-day diurnal pattern shares the agreement between observation and model results.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pt-BR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Geomagnetic quiet time leads to better agreement between observations and model results (right plot) compared to the geomagnetic disturbed period.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6" name="Google Shape;286;g13de614d411_3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7100" y="850471"/>
            <a:ext cx="5631474" cy="3524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3de614d411_0_82"/>
          <p:cNvSpPr/>
          <p:nvPr/>
        </p:nvSpPr>
        <p:spPr>
          <a:xfrm>
            <a:off x="0" y="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39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</a:p>
        </p:txBody>
      </p:sp>
      <p:sp>
        <p:nvSpPr>
          <p:cNvPr id="292" name="Google Shape;292;g13de614d411_0_82"/>
          <p:cNvSpPr txBox="1"/>
          <p:nvPr/>
        </p:nvSpPr>
        <p:spPr>
          <a:xfrm>
            <a:off x="830025" y="1224650"/>
            <a:ext cx="10736100" cy="4478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en-US" sz="3100" dirty="0">
                <a:latin typeface="Calibri"/>
                <a:ea typeface="Calibri"/>
                <a:cs typeface="Calibri"/>
                <a:sym typeface="Calibri"/>
              </a:rPr>
              <a:t>According to our results, the solar event caused steep changes in the polar region, followed by well defined wave patterns over mid-latitudes</a:t>
            </a:r>
          </a:p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en-US" sz="3100" dirty="0">
                <a:latin typeface="Calibri"/>
                <a:ea typeface="Calibri"/>
                <a:cs typeface="Calibri"/>
                <a:sym typeface="Calibri"/>
              </a:rPr>
              <a:t>Abrupt flow reversal observed at PFISR</a:t>
            </a:r>
          </a:p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en-US" sz="3100" dirty="0">
                <a:latin typeface="Calibri"/>
                <a:ea typeface="Calibri"/>
                <a:cs typeface="Calibri"/>
                <a:sym typeface="Calibri"/>
              </a:rPr>
              <a:t>Period ~ 31 min</a:t>
            </a:r>
          </a:p>
          <a:p>
            <a:pPr marL="457200" lvl="4" indent="-425450">
              <a:buSzPts val="3100"/>
              <a:buFont typeface="Calibri"/>
              <a:buChar char="●"/>
            </a:pPr>
            <a:r>
              <a:rPr lang="en-US" sz="3100" dirty="0">
                <a:latin typeface="Calibri"/>
                <a:ea typeface="Calibri"/>
                <a:cs typeface="Calibri"/>
                <a:sym typeface="Calibri"/>
              </a:rPr>
              <a:t>Likely MSTID</a:t>
            </a:r>
          </a:p>
          <a:p>
            <a:pPr marL="457200" lvl="4" indent="-425450">
              <a:buSzPts val="3100"/>
              <a:buFont typeface="Calibri"/>
              <a:buChar char="●"/>
            </a:pPr>
            <a:r>
              <a:rPr lang="en-US" sz="3100" dirty="0">
                <a:latin typeface="Calibri"/>
                <a:ea typeface="Calibri"/>
                <a:cs typeface="Calibri"/>
                <a:sym typeface="Calibri"/>
              </a:rPr>
              <a:t>DNN captured steep variations in electron density even with sparse inputs</a:t>
            </a:r>
          </a:p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endParaRPr sz="31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3de614d411_0_82"/>
          <p:cNvSpPr/>
          <p:nvPr/>
        </p:nvSpPr>
        <p:spPr>
          <a:xfrm>
            <a:off x="0" y="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sz="3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Acknowledgements</a:t>
            </a:r>
            <a:endParaRPr sz="3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g13de614d411_0_82"/>
          <p:cNvSpPr txBox="1"/>
          <p:nvPr/>
        </p:nvSpPr>
        <p:spPr>
          <a:xfrm>
            <a:off x="830025" y="1224650"/>
            <a:ext cx="10736100" cy="3524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ISR Summer </a:t>
            </a: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School</a:t>
            </a: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Instructors</a:t>
            </a:r>
            <a:endParaRPr sz="31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University</a:t>
            </a: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 Central Florida</a:t>
            </a:r>
            <a:endParaRPr sz="31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Boston </a:t>
            </a: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University</a:t>
            </a:r>
            <a:endParaRPr sz="31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MIT </a:t>
            </a: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Haystack</a:t>
            </a: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Observatory</a:t>
            </a:r>
            <a:endParaRPr sz="31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SRI </a:t>
            </a: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International</a:t>
            </a:r>
            <a:endParaRPr sz="31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NSF</a:t>
            </a:r>
          </a:p>
          <a:p>
            <a:pPr marL="457200" lvl="0" indent="-425450" algn="l" rtl="0">
              <a:spcBef>
                <a:spcPts val="0"/>
              </a:spcBef>
              <a:spcAft>
                <a:spcPts val="0"/>
              </a:spcAft>
              <a:buSzPts val="3100"/>
              <a:buFont typeface="Calibri"/>
              <a:buChar char="●"/>
            </a:pP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Sarah </a:t>
            </a: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 Anna </a:t>
            </a:r>
            <a:r>
              <a:rPr lang="pt-BR" sz="3100" dirty="0" err="1">
                <a:latin typeface="Calibri"/>
                <a:ea typeface="Calibri"/>
                <a:cs typeface="Calibri"/>
                <a:sym typeface="Calibri"/>
              </a:rPr>
              <a:t>Jo</a:t>
            </a:r>
            <a:r>
              <a:rPr lang="pt-BR" sz="3100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sz="31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3" name="Google Shape;293;g13de614d411_0_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914900"/>
            <a:ext cx="1587771" cy="1790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g13de614d411_0_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8574" y="4836700"/>
            <a:ext cx="1934973" cy="194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g13de614d411_0_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15151" y="4983015"/>
            <a:ext cx="2742950" cy="2027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g13de614d411_0_8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01025" y="4838700"/>
            <a:ext cx="1866900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g13de614d411_0_8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518925" y="4992100"/>
            <a:ext cx="2332598" cy="1636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84750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3de614d411_0_82"/>
          <p:cNvSpPr/>
          <p:nvPr/>
        </p:nvSpPr>
        <p:spPr>
          <a:xfrm>
            <a:off x="0" y="2"/>
            <a:ext cx="12192000" cy="73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sz="39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Bonus</a:t>
            </a:r>
            <a:r>
              <a:rPr lang="pt-BR" sz="39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Slide!</a:t>
            </a:r>
            <a:endParaRPr sz="39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51290919-4B0F-FF48-9563-8A7C860BF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8" y="855774"/>
            <a:ext cx="6881590" cy="5505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A64BD-FCB6-7247-A247-FF8BBC69D3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62"/>
          <a:stretch/>
        </p:blipFill>
        <p:spPr>
          <a:xfrm>
            <a:off x="6202019" y="855774"/>
            <a:ext cx="6623369" cy="555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76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0" y="0"/>
            <a:ext cx="12192000" cy="6494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sng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MOTIVATION</a:t>
            </a:r>
            <a:r>
              <a:rPr lang="en-US" sz="3200" b="1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endParaRPr lang="en-US" dirty="0"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26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07/18/2022 various Space weather centers released news of a solar flare that would be visible in our area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These events offer unique opportunities to understand physical    </a:t>
            </a:r>
            <a:r>
              <a:rPr lang="en-US" dirty="0">
                <a:solidFill>
                  <a:schemeClr val="dk1"/>
                </a:solidFill>
                <a:ea typeface="Times New Roman"/>
              </a:rPr>
              <a:t>	</a:t>
            </a: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phenomena in the Sun-Earth environment</a:t>
            </a:r>
          </a:p>
          <a:p>
            <a:pPr marL="4826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Solar events (CMEs, flares) may trigger severe events on Earth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Due to these motivations we chose to run experiment A: Rapid Regional </a:t>
            </a:r>
          </a:p>
          <a:p>
            <a:pPr marL="939800" marR="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Experiment cycle time = ~4.5 minutes</a:t>
            </a:r>
          </a:p>
          <a:p>
            <a:pPr marL="939800" marR="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Primarily focused on the E and F regions </a:t>
            </a:r>
          </a:p>
          <a:p>
            <a:pPr marL="939800" marR="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Time Slot: 6:00am - 8:00am EST (10:00 - 12:00 UTC)</a:t>
            </a: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H0oqRIE2ZdNzh23">
            <a:hlinkClick r:id="" action="ppaction://media"/>
            <a:extLst>
              <a:ext uri="{FF2B5EF4-FFF2-40B4-BE49-F238E27FC236}">
                <a16:creationId xmlns:a16="http://schemas.microsoft.com/office/drawing/2014/main" id="{BE38C7C4-662F-99F2-F574-FD8400F0CB1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0" y="-26894"/>
            <a:ext cx="5325035" cy="3328147"/>
          </a:xfrm>
          <a:prstGeom prst="rect">
            <a:avLst/>
          </a:prstGeom>
        </p:spPr>
      </p:pic>
      <p:pic>
        <p:nvPicPr>
          <p:cNvPr id="5" name="20220716_1080_0304">
            <a:hlinkClick r:id="" action="ppaction://media"/>
            <a:extLst>
              <a:ext uri="{FF2B5EF4-FFF2-40B4-BE49-F238E27FC236}">
                <a16:creationId xmlns:a16="http://schemas.microsoft.com/office/drawing/2014/main" id="{5504487F-3DCA-C6B4-07E8-8CB061BF1F91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338482" y="0"/>
            <a:ext cx="6858000" cy="6858000"/>
          </a:xfrm>
          <a:prstGeom prst="rect">
            <a:avLst/>
          </a:prstGeom>
        </p:spPr>
      </p:pic>
      <p:pic>
        <p:nvPicPr>
          <p:cNvPr id="6" name="Sibeck_Recombination">
            <a:hlinkClick r:id="" action="ppaction://media"/>
            <a:extLst>
              <a:ext uri="{FF2B5EF4-FFF2-40B4-BE49-F238E27FC236}">
                <a16:creationId xmlns:a16="http://schemas.microsoft.com/office/drawing/2014/main" id="{56C48659-2BCA-F005-677B-2B3744F12481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0" y="3858391"/>
            <a:ext cx="5325035" cy="2995333"/>
          </a:xfrm>
          <a:prstGeom prst="rect">
            <a:avLst/>
          </a:prstGeom>
          <a:effectLst>
            <a:softEdge rad="31750"/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8" name="CME">
            <a:hlinkClick r:id="" action="ppaction://media"/>
            <a:extLst>
              <a:ext uri="{FF2B5EF4-FFF2-40B4-BE49-F238E27FC236}">
                <a16:creationId xmlns:a16="http://schemas.microsoft.com/office/drawing/2014/main" id="{5DD78F76-C530-1760-B583-0AF69C8870CB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9753600" y="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6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1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1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8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5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31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3de614d411_2_32"/>
          <p:cNvSpPr txBox="1"/>
          <p:nvPr/>
        </p:nvSpPr>
        <p:spPr>
          <a:xfrm>
            <a:off x="0" y="0"/>
            <a:ext cx="12192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INSTRUMENTS AND METHODS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9" name="Google Shape;109;g13de614d411_2_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725" y="1458300"/>
            <a:ext cx="3513027" cy="33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13de614d411_2_32"/>
          <p:cNvSpPr txBox="1"/>
          <p:nvPr/>
        </p:nvSpPr>
        <p:spPr>
          <a:xfrm>
            <a:off x="4183275" y="1868675"/>
            <a:ext cx="41148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RISR/PIFSR data 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(auroral events)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1" name="Google Shape;111;g13de614d411_2_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6224" y="2934950"/>
            <a:ext cx="41148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13de614d411_2_32"/>
          <p:cNvSpPr txBox="1"/>
          <p:nvPr/>
        </p:nvSpPr>
        <p:spPr>
          <a:xfrm>
            <a:off x="7992950" y="2750250"/>
            <a:ext cx="44100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Millstone Hill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Zenith and MISA (mid-latitude) </a:t>
            </a:r>
            <a:endParaRPr/>
          </a:p>
        </p:txBody>
      </p:sp>
      <p:pic>
        <p:nvPicPr>
          <p:cNvPr id="113" name="Google Shape;113;g13de614d411_2_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762152" y="4175725"/>
            <a:ext cx="3429852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13de614d411_2_32"/>
          <p:cNvSpPr txBox="1"/>
          <p:nvPr/>
        </p:nvSpPr>
        <p:spPr>
          <a:xfrm>
            <a:off x="277625" y="889800"/>
            <a:ext cx="4005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Geomagnetic indices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g13de614d411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120000" cy="436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13de614d411_0_8"/>
          <p:cNvPicPr preferRelativeResize="0"/>
          <p:nvPr/>
        </p:nvPicPr>
        <p:blipFill rotWithShape="1">
          <a:blip r:embed="rId4">
            <a:alphaModFix/>
          </a:blip>
          <a:srcRect l="3159" r="2820"/>
          <a:stretch/>
        </p:blipFill>
        <p:spPr>
          <a:xfrm>
            <a:off x="6072000" y="2494800"/>
            <a:ext cx="6120000" cy="436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13de614d411_0_8"/>
          <p:cNvSpPr txBox="1"/>
          <p:nvPr/>
        </p:nvSpPr>
        <p:spPr>
          <a:xfrm>
            <a:off x="3472050" y="3021150"/>
            <a:ext cx="5247900" cy="8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Geomagnetic Activity </a:t>
            </a:r>
            <a:endParaRPr sz="4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g13de614d411_0_8"/>
          <p:cNvSpPr txBox="1"/>
          <p:nvPr/>
        </p:nvSpPr>
        <p:spPr>
          <a:xfrm>
            <a:off x="0" y="6334800"/>
            <a:ext cx="4806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latin typeface="Calibri"/>
                <a:ea typeface="Calibri"/>
                <a:cs typeface="Calibri"/>
                <a:sym typeface="Calibri"/>
              </a:rPr>
              <a:t>Right: </a:t>
            </a:r>
            <a:r>
              <a:rPr lang="pt-BR" sz="1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https://phys.org/news/2019-11-steve-picket.html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latin typeface="Calibri"/>
                <a:ea typeface="Calibri"/>
                <a:cs typeface="Calibri"/>
                <a:sym typeface="Calibri"/>
              </a:rPr>
              <a:t>Left: </a:t>
            </a:r>
            <a:r>
              <a:rPr lang="pt-BR" sz="1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https://www.pfrr.alaska.edu/content/aurora-over-venetie</a:t>
            </a:r>
            <a:r>
              <a:rPr lang="pt-BR" sz="11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4"/>
          <p:cNvGrpSpPr/>
          <p:nvPr/>
        </p:nvGrpSpPr>
        <p:grpSpPr>
          <a:xfrm>
            <a:off x="-11" y="477514"/>
            <a:ext cx="5875466" cy="6120263"/>
            <a:chOff x="2151529" y="26895"/>
            <a:chExt cx="6225989" cy="6819234"/>
          </a:xfrm>
        </p:grpSpPr>
        <p:pic>
          <p:nvPicPr>
            <p:cNvPr id="128" name="Google Shape;128;p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426609" y="26895"/>
              <a:ext cx="5950909" cy="47638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Google Shape;129;p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51529" y="4827488"/>
              <a:ext cx="6225989" cy="201864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0" name="Google Shape;130;p4"/>
          <p:cNvSpPr txBox="1"/>
          <p:nvPr/>
        </p:nvSpPr>
        <p:spPr>
          <a:xfrm>
            <a:off x="892800" y="180560"/>
            <a:ext cx="4625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July 19, 2022</a:t>
            </a:r>
            <a:endParaRPr/>
          </a:p>
        </p:txBody>
      </p:sp>
      <p:pic>
        <p:nvPicPr>
          <p:cNvPr id="131" name="Google Shape;131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50000" y="549850"/>
            <a:ext cx="5806324" cy="6047798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4"/>
          <p:cNvSpPr txBox="1"/>
          <p:nvPr/>
        </p:nvSpPr>
        <p:spPr>
          <a:xfrm>
            <a:off x="7284600" y="180560"/>
            <a:ext cx="4034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July 15, 2012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8" y="2783537"/>
            <a:ext cx="4074459" cy="40744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5257" y="2783537"/>
            <a:ext cx="4074459" cy="40744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16320" y="2783537"/>
            <a:ext cx="4074459" cy="407445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 txBox="1"/>
          <p:nvPr/>
        </p:nvSpPr>
        <p:spPr>
          <a:xfrm>
            <a:off x="430306" y="699247"/>
            <a:ext cx="2810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Already something there?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g13de614d411_2_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807150" cy="4521074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13de614d411_2_48"/>
          <p:cNvSpPr txBox="1">
            <a:spLocks noGrp="1"/>
          </p:cNvSpPr>
          <p:nvPr>
            <p:ph type="title"/>
          </p:nvPr>
        </p:nvSpPr>
        <p:spPr>
          <a:xfrm>
            <a:off x="670325" y="17735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RISR </a:t>
            </a:r>
            <a:r>
              <a:rPr lang="pt-BR">
                <a:latin typeface="Times New Roman"/>
                <a:ea typeface="Times New Roman"/>
                <a:cs typeface="Times New Roman"/>
                <a:sym typeface="Times New Roman"/>
              </a:rPr>
              <a:t>and </a:t>
            </a:r>
            <a:r>
              <a:rPr lang="pt-BR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PFISR</a:t>
            </a:r>
            <a:endParaRPr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8" name="Google Shape;148;g13de614d411_2_48"/>
          <p:cNvPicPr preferRelativeResize="0"/>
          <p:nvPr/>
        </p:nvPicPr>
        <p:blipFill rotWithShape="1">
          <a:blip r:embed="rId4">
            <a:alphaModFix/>
          </a:blip>
          <a:srcRect t="4906"/>
          <a:stretch/>
        </p:blipFill>
        <p:spPr>
          <a:xfrm>
            <a:off x="5807150" y="2688225"/>
            <a:ext cx="6384849" cy="416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522</Words>
  <Application>Microsoft Macintosh PowerPoint</Application>
  <PresentationFormat>Widescreen</PresentationFormat>
  <Paragraphs>82</Paragraphs>
  <Slides>28</Slides>
  <Notes>27</Notes>
  <HiddenSlides>1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RISR and PFISR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Millstone Hill</vt:lpstr>
      <vt:lpstr>Millstone Hill Observations</vt:lpstr>
      <vt:lpstr>Millstone Hill Observations</vt:lpstr>
      <vt:lpstr>Millstone Hill Observations</vt:lpstr>
      <vt:lpstr>Millstone Hill Observations</vt:lpstr>
      <vt:lpstr>Millstone Hill MSTIDs observations </vt:lpstr>
      <vt:lpstr>Millstone Hill - MSTID structures </vt:lpstr>
      <vt:lpstr>MSTID Period</vt:lpstr>
      <vt:lpstr>MACHINE LEARNING RESULTS (feat. GN5)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Jonas Sousa Santos</dc:creator>
  <cp:lastModifiedBy>Green, Alexander</cp:lastModifiedBy>
  <cp:revision>13</cp:revision>
  <dcterms:created xsi:type="dcterms:W3CDTF">2022-07-20T15:12:37Z</dcterms:created>
  <dcterms:modified xsi:type="dcterms:W3CDTF">2022-07-22T14:36:27Z</dcterms:modified>
</cp:coreProperties>
</file>