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1" r:id="rId12"/>
    <p:sldId id="268" r:id="rId13"/>
    <p:sldId id="269" r:id="rId14"/>
    <p:sldId id="270" r:id="rId15"/>
  </p:sldIdLst>
  <p:sldSz cx="9144000" cy="5143500" type="screen16x9"/>
  <p:notesSz cx="6858000" cy="9144000"/>
  <p:embeddedFontLst>
    <p:embeddedFont>
      <p:font typeface="Arial Black" panose="020B0A04020102020204" pitchFamily="3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90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9a263f501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9a263f501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9a263f501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9a263f501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23034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9a263f501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f9a263f501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d3ce1246c_0_2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ed3ce1246c_0_2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ed3ce1246c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ed3ce1246c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d3ce1246c_0_20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d3ce1246c_0_20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ed3ce1246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ed3ce1246c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ed3ce1246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ed3ce1246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ed3ce1246c_0_20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ed3ce1246c_0_20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efce94fd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efce94fd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fce94fd1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efce94fd1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f9a263f5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f9a263f5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f9a263f501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f9a263f501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2C0B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None/>
              <a:defRPr sz="36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</a:defRPr>
            </a:lvl1pPr>
            <a:lvl2pPr lvl="1" algn="r">
              <a:buNone/>
              <a:defRPr sz="1000">
                <a:solidFill>
                  <a:schemeClr val="dk1"/>
                </a:solidFill>
              </a:defRPr>
            </a:lvl2pPr>
            <a:lvl3pPr lvl="2" algn="r">
              <a:buNone/>
              <a:defRPr sz="1000">
                <a:solidFill>
                  <a:schemeClr val="dk1"/>
                </a:solidFill>
              </a:defRPr>
            </a:lvl3pPr>
            <a:lvl4pPr lvl="3" algn="r">
              <a:buNone/>
              <a:defRPr sz="1000">
                <a:solidFill>
                  <a:schemeClr val="dk1"/>
                </a:solidFill>
              </a:defRPr>
            </a:lvl4pPr>
            <a:lvl5pPr lvl="4" algn="r">
              <a:buNone/>
              <a:defRPr sz="1000">
                <a:solidFill>
                  <a:schemeClr val="dk1"/>
                </a:solidFill>
              </a:defRPr>
            </a:lvl5pPr>
            <a:lvl6pPr lvl="5" algn="r">
              <a:buNone/>
              <a:defRPr sz="1000">
                <a:solidFill>
                  <a:schemeClr val="dk1"/>
                </a:solidFill>
              </a:defRPr>
            </a:lvl6pPr>
            <a:lvl7pPr lvl="6" algn="r">
              <a:buNone/>
              <a:defRPr sz="1000">
                <a:solidFill>
                  <a:schemeClr val="dk1"/>
                </a:solidFill>
              </a:defRPr>
            </a:lvl7pPr>
            <a:lvl8pPr lvl="7" algn="r">
              <a:buNone/>
              <a:defRPr sz="1000">
                <a:solidFill>
                  <a:schemeClr val="dk1"/>
                </a:solidFill>
              </a:defRPr>
            </a:lvl8pPr>
            <a:lvl9pPr lvl="8" algn="r">
              <a:buNone/>
              <a:defRPr sz="10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bleau.com/events/conference/educat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bleau.com/events/conference/educatio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bleau.com/events/conference/educatio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tc21.braindate.com" TargetMode="External"/><Relationship Id="rId5" Type="http://schemas.openxmlformats.org/officeDocument/2006/relationships/hyperlink" Target="http://tc-21.slack.com" TargetMode="External"/><Relationship Id="rId4" Type="http://schemas.openxmlformats.org/officeDocument/2006/relationships/hyperlink" Target="https://tc21.virtualbooth.co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mailto:mit-tableau-user-group-admin@mit.edu" TargetMode="External"/><Relationship Id="rId3" Type="http://schemas.openxmlformats.org/officeDocument/2006/relationships/hyperlink" Target="https://calendar.mit.edu/event/mit_tug_dec_2021" TargetMode="External"/><Relationship Id="rId7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ailman.mit.edu/mailman/listinfo/mit_tableau_user_group" TargetMode="External"/><Relationship Id="rId11" Type="http://schemas.openxmlformats.org/officeDocument/2006/relationships/hyperlink" Target="https://community.tableau.com/s/group/0F94T000000gQYoSAM/higher-education" TargetMode="External"/><Relationship Id="rId5" Type="http://schemas.openxmlformats.org/officeDocument/2006/relationships/hyperlink" Target="http://mit-tableau.slack.com" TargetMode="External"/><Relationship Id="rId10" Type="http://schemas.openxmlformats.org/officeDocument/2006/relationships/hyperlink" Target="https://higher-ed-tableau.slack.com" TargetMode="External"/><Relationship Id="rId4" Type="http://schemas.openxmlformats.org/officeDocument/2006/relationships/hyperlink" Target="http://wikis.mit.edu/confluence/display/MITTUG/" TargetMode="External"/><Relationship Id="rId9" Type="http://schemas.openxmlformats.org/officeDocument/2006/relationships/hyperlink" Target="https://usergroups.tableau.com/HigherEducati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ilman.mit.edu/mailman/listinfo/mit_tableau_user_grou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it-tableau-user-group-admin@mit.ed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ableau.com/conferenc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C0B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MIT Tableau User Group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(MIT TUG)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20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October 26, 2021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Join the conversation on Slack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mit-tableau.slack.com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Yes, we are recording the session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recording will be sent out and posted on Slack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Conference Nov. 9-11</a:t>
            </a:r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Sessions (aka “episodes”)</a:t>
            </a:r>
            <a:endParaRPr b="1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Some how-to, some info, some strategy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Tableau Speed Tips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Tableau Secrets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Advocate for Data Literacy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Education track: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tableau.com/events/conference/education</a:t>
            </a:r>
            <a:endParaRPr sz="16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Multiple simultaneous “live” channels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They’re recorded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Reruns in other markets (if you want to stay up late/wake up early)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Additional on-demand sessions in the month after the conference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Conference Nov. 9-11</a:t>
            </a:r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Sessions (aka “episodes”)</a:t>
            </a:r>
            <a:endParaRPr b="1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Some how-to, some info, some strategy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Tableau Speed Tips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Tableau Secrets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Advocate for Data Literacy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Education track: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tableau.com/events/conference/education</a:t>
            </a:r>
            <a:endParaRPr sz="16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Multiple simultaneous “live” channels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They’re recorded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Reruns in other markets (if you want to stay up late/wake up early)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Additional on-demand sessions in the month after the conference</a:t>
            </a:r>
            <a:endParaRPr sz="1800"/>
          </a:p>
        </p:txBody>
      </p:sp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240" y="0"/>
            <a:ext cx="8945519" cy="514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9893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Conference Nov. 9-11</a:t>
            </a:r>
            <a:endParaRPr/>
          </a:p>
        </p:txBody>
      </p:sp>
      <p:sp>
        <p:nvSpPr>
          <p:cNvPr id="153" name="Google Shape;153;p25"/>
          <p:cNvSpPr txBox="1">
            <a:spLocks noGrp="1"/>
          </p:cNvSpPr>
          <p:nvPr>
            <p:ph type="body" idx="1"/>
          </p:nvPr>
        </p:nvSpPr>
        <p:spPr>
          <a:xfrm>
            <a:off x="311700" y="1830275"/>
            <a:ext cx="3999900" cy="27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Higher Ed Meetup</a:t>
            </a:r>
            <a:endParaRPr sz="2000"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11/10 at 10:45am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Includes breakout sessions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tableau.com/events/conference/education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b="1"/>
              <a:t>Tableau Doctor</a:t>
            </a:r>
            <a:endParaRPr sz="2000"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Connect one-to-one with a Tableau expert to solve technical challenges, review deployments, and more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20 minutes or 45 minutes</a:t>
            </a:r>
            <a:endParaRPr/>
          </a:p>
        </p:txBody>
      </p:sp>
      <p:sp>
        <p:nvSpPr>
          <p:cNvPr id="154" name="Google Shape;154;p25"/>
          <p:cNvSpPr txBox="1">
            <a:spLocks noGrp="1"/>
          </p:cNvSpPr>
          <p:nvPr>
            <p:ph type="body" idx="2"/>
          </p:nvPr>
        </p:nvSpPr>
        <p:spPr>
          <a:xfrm>
            <a:off x="4832400" y="1830425"/>
            <a:ext cx="3999900" cy="31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 sz="2000" b="1"/>
              <a:t>Photo booth</a:t>
            </a:r>
            <a:endParaRPr sz="2000"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tc21.virtualbooth.co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b="1"/>
              <a:t>TC21 Slack</a:t>
            </a:r>
            <a:endParaRPr sz="2000"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tc-21.slack.com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 sz="2000" b="1"/>
              <a:t>Braindates!</a:t>
            </a:r>
            <a:endParaRPr sz="2000"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Informal conversations on any topic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Meet up with small groups (one-on-one or up to 6 people)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New “fishbowl” option (20 people)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6"/>
              </a:rPr>
              <a:t>tc21.braindate.com</a:t>
            </a:r>
            <a:endParaRPr/>
          </a:p>
        </p:txBody>
      </p:sp>
      <p:sp>
        <p:nvSpPr>
          <p:cNvPr id="155" name="Google Shape;155;p25"/>
          <p:cNvSpPr txBox="1"/>
          <p:nvPr/>
        </p:nvSpPr>
        <p:spPr>
          <a:xfrm>
            <a:off x="311700" y="1183925"/>
            <a:ext cx="8520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000" b="1">
                <a:solidFill>
                  <a:schemeClr val="dk1"/>
                </a:solidFill>
              </a:rPr>
              <a:t>Interact!</a:t>
            </a:r>
            <a:endParaRPr sz="3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Conference Nov. 9-11</a:t>
            </a:r>
            <a:endParaRPr/>
          </a:p>
        </p:txBody>
      </p:sp>
      <p:sp>
        <p:nvSpPr>
          <p:cNvPr id="161" name="Google Shape;161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2431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900">
                <a:latin typeface="Arial Black"/>
                <a:ea typeface="Arial Black"/>
                <a:cs typeface="Arial Black"/>
                <a:sym typeface="Arial Black"/>
              </a:rPr>
              <a:t>What is MIT TUG doing?</a:t>
            </a:r>
            <a:endParaRPr sz="29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2" name="Google Shape;162;p26"/>
          <p:cNvSpPr txBox="1">
            <a:spLocks noGrp="1"/>
          </p:cNvSpPr>
          <p:nvPr>
            <p:ph type="body" idx="2"/>
          </p:nvPr>
        </p:nvSpPr>
        <p:spPr>
          <a:xfrm>
            <a:off x="3371050" y="1152475"/>
            <a:ext cx="5461200" cy="37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MIT Tableau Slack channel: #tc21</a:t>
            </a:r>
            <a:endParaRPr sz="2400"/>
          </a:p>
          <a:p>
            <a:pPr marL="457200" lvl="0" indent="-358140" algn="l" rtl="0">
              <a:spcBef>
                <a:spcPts val="0"/>
              </a:spcBef>
              <a:spcAft>
                <a:spcPts val="0"/>
              </a:spcAft>
              <a:buSzPct val="133333"/>
              <a:buChar char="●"/>
            </a:pPr>
            <a:r>
              <a:rPr lang="en" sz="1800"/>
              <a:t>What are you watching?</a:t>
            </a:r>
            <a:endParaRPr sz="1800"/>
          </a:p>
          <a:p>
            <a:pPr marL="457200" lvl="0" indent="-358140" algn="l" rtl="0">
              <a:spcBef>
                <a:spcPts val="0"/>
              </a:spcBef>
              <a:spcAft>
                <a:spcPts val="0"/>
              </a:spcAft>
              <a:buSzPct val="133333"/>
              <a:buChar char="●"/>
            </a:pPr>
            <a:r>
              <a:rPr lang="en" sz="1800"/>
              <a:t>What are you learning?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Coffee break on Nov. 10, 10am</a:t>
            </a:r>
            <a:endParaRPr sz="2400"/>
          </a:p>
          <a:p>
            <a:pPr marL="457200" lvl="0" indent="-358140" algn="l" rtl="0">
              <a:spcBef>
                <a:spcPts val="0"/>
              </a:spcBef>
              <a:spcAft>
                <a:spcPts val="0"/>
              </a:spcAft>
              <a:buSzPct val="133333"/>
              <a:buChar char="●"/>
            </a:pPr>
            <a:r>
              <a:rPr lang="en" sz="1800"/>
              <a:t>Recap day 1</a:t>
            </a:r>
            <a:endParaRPr sz="1800"/>
          </a:p>
          <a:p>
            <a:pPr marL="457200" lvl="0" indent="-358140" algn="l" rtl="0">
              <a:spcBef>
                <a:spcPts val="0"/>
              </a:spcBef>
              <a:spcAft>
                <a:spcPts val="0"/>
              </a:spcAft>
              <a:buSzPct val="133333"/>
              <a:buChar char="●"/>
            </a:pPr>
            <a:r>
              <a:rPr lang="en" sz="1800"/>
              <a:t>Strategize days 2 and 3</a:t>
            </a:r>
            <a:endParaRPr sz="1800"/>
          </a:p>
          <a:p>
            <a:pPr marL="457200" lvl="0" indent="-358140" algn="l" rtl="0">
              <a:spcBef>
                <a:spcPts val="0"/>
              </a:spcBef>
              <a:spcAft>
                <a:spcPts val="0"/>
              </a:spcAft>
              <a:buSzPct val="133333"/>
              <a:buChar char="●"/>
            </a:pPr>
            <a:r>
              <a:rPr lang="en" sz="1800"/>
              <a:t>Zoom link will be in #tc21 Slack and sent to email list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Dec. 1 MIT TUG meeting</a:t>
            </a:r>
            <a:endParaRPr sz="2400"/>
          </a:p>
          <a:p>
            <a:pPr marL="457200" lvl="0" indent="-347345" algn="l" rtl="0">
              <a:spcBef>
                <a:spcPts val="0"/>
              </a:spcBef>
              <a:spcAft>
                <a:spcPts val="0"/>
              </a:spcAft>
              <a:buSzPct val="122222"/>
              <a:buChar char="●"/>
            </a:pPr>
            <a:r>
              <a:rPr lang="en" sz="1800"/>
              <a:t>Highlights from recorded sessions</a:t>
            </a:r>
            <a:endParaRPr sz="1800"/>
          </a:p>
          <a:p>
            <a:pPr marL="457200" lvl="0" indent="-347345" algn="l" rtl="0">
              <a:spcBef>
                <a:spcPts val="0"/>
              </a:spcBef>
              <a:spcAft>
                <a:spcPts val="0"/>
              </a:spcAft>
              <a:buSzPct val="122222"/>
              <a:buChar char="●"/>
            </a:pPr>
            <a:r>
              <a:rPr lang="en" sz="1800"/>
              <a:t>Send us your faves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Links</a:t>
            </a:r>
            <a:endParaRPr/>
          </a:p>
        </p:txBody>
      </p:sp>
      <p:sp>
        <p:nvSpPr>
          <p:cNvPr id="168" name="Google Shape;168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7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rial Black"/>
                <a:ea typeface="Arial Black"/>
                <a:cs typeface="Arial Black"/>
                <a:sym typeface="Arial Black"/>
              </a:rPr>
              <a:t>MIT TUG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Register for the next meeting (Dec. 1</a:t>
            </a:r>
            <a:r>
              <a:rPr lang="en" baseline="30000"/>
              <a:t>st</a:t>
            </a:r>
            <a:r>
              <a:rPr lang="en"/>
              <a:t>) 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3"/>
              </a:rPr>
              <a:t>calendar.mit.edu/event/mit_tug_dec_2021</a:t>
            </a:r>
            <a:endParaRPr>
              <a:solidFill>
                <a:srgbClr val="FF99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Wiki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4"/>
              </a:rPr>
              <a:t>wikis.mit.edu/confluence/display/MITTUG/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5"/>
              </a:rPr>
              <a:t>mit-tableau.slack.com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Join the email list</a:t>
            </a:r>
            <a:br>
              <a:rPr lang="en"/>
            </a:br>
            <a:r>
              <a:rPr lang="en" sz="1000" u="sng">
                <a:solidFill>
                  <a:schemeClr val="hlink"/>
                </a:solidFill>
                <a:hlinkClick r:id="rId6"/>
              </a:rPr>
              <a:t>mailman.mit.edu/mailman/listinfo/mit_tableau_user_group</a:t>
            </a:r>
            <a:endParaRPr sz="10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Contact MIT TUG co-leads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7"/>
              </a:rPr>
              <a:t>#ask-mit-tug-leads</a:t>
            </a:r>
            <a:r>
              <a:rPr lang="en"/>
              <a:t> on Slack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8"/>
              </a:rPr>
              <a:t>mit-tableau-user-group-admin@mit.edu</a:t>
            </a:r>
            <a:endParaRPr/>
          </a:p>
        </p:txBody>
      </p:sp>
      <p:sp>
        <p:nvSpPr>
          <p:cNvPr id="169" name="Google Shape;169;p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Other Higher Ed Tableau Resources</a:t>
            </a:r>
            <a:endParaRPr sz="1800"/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Higher Ed TUG (HETUG)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9"/>
              </a:rPr>
              <a:t>usergroups.tableau.com/HigherEducation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10"/>
              </a:rPr>
              <a:t>higher-ed-tableau.slack.com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Community Group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11"/>
              </a:rPr>
              <a:t>community.tableau.com/s/group/0F94T000000gQYoSAM/higher-education</a:t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community of Tableau users, and those who want to use or are thinking about using Tableau, across MIT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Open to anyone</a:t>
            </a:r>
            <a:endParaRPr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Any MIT department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All skills levels: none to novice to Jedi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Those who use Tableau only, and those who use Tableau with other data tools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Users of any Tableau product (Desktop, Prep, Server, Online, DataDev)</a:t>
            </a:r>
            <a:endParaRPr sz="1700"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89975" y="4107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 the MIT TUG leads</a:t>
            </a:r>
            <a:endParaRPr/>
          </a:p>
        </p:txBody>
      </p:sp>
      <p:sp>
        <p:nvSpPr>
          <p:cNvPr id="67" name="Google Shape;67;p15"/>
          <p:cNvSpPr/>
          <p:nvPr/>
        </p:nvSpPr>
        <p:spPr>
          <a:xfrm>
            <a:off x="338775" y="1298750"/>
            <a:ext cx="1640100" cy="2062500"/>
          </a:xfrm>
          <a:prstGeom prst="ellipse">
            <a:avLst/>
          </a:prstGeom>
          <a:solidFill>
            <a:schemeClr val="dk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369672" y="3393575"/>
            <a:ext cx="15783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Christine</a:t>
            </a:r>
            <a:br>
              <a:rPr lang="en" sz="1800" b="1">
                <a:solidFill>
                  <a:schemeClr val="dk1"/>
                </a:solidFill>
              </a:rPr>
            </a:br>
            <a:r>
              <a:rPr lang="en" sz="1800" b="1">
                <a:solidFill>
                  <a:schemeClr val="dk1"/>
                </a:solidFill>
              </a:rPr>
              <a:t>Malinowski</a:t>
            </a:r>
            <a:endParaRPr sz="1800" b="1">
              <a:solidFill>
                <a:schemeClr val="dk1"/>
              </a:solidFill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2050501" y="1257500"/>
            <a:ext cx="1640100" cy="2062500"/>
          </a:xfrm>
          <a:prstGeom prst="ellipse">
            <a:avLst/>
          </a:prstGeom>
          <a:solidFill>
            <a:schemeClr val="dk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98672" y="4340225"/>
            <a:ext cx="19203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Research Data Librarian</a:t>
            </a:r>
            <a:br>
              <a:rPr lang="en" sz="10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MIT Libraries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2114728" y="3393575"/>
            <a:ext cx="1537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Jen</a:t>
            </a:r>
            <a:endParaRPr sz="1800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Lesar</a:t>
            </a:r>
            <a:endParaRPr sz="1800" b="1">
              <a:solidFill>
                <a:schemeClr val="dk1"/>
              </a:solidFill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1923178" y="4340225"/>
            <a:ext cx="19203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Sr Data Analyst</a:t>
            </a:r>
            <a:br>
              <a:rPr lang="en" sz="10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Student Financial Services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5473952" y="1298750"/>
            <a:ext cx="1640100" cy="2062500"/>
          </a:xfrm>
          <a:prstGeom prst="ellipse">
            <a:avLst/>
          </a:prstGeom>
          <a:solidFill>
            <a:schemeClr val="dk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5527909" y="3393575"/>
            <a:ext cx="1537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Quan</a:t>
            </a:r>
            <a:br>
              <a:rPr lang="en" sz="1800" b="1">
                <a:solidFill>
                  <a:schemeClr val="dk1"/>
                </a:solidFill>
              </a:rPr>
            </a:br>
            <a:r>
              <a:rPr lang="en" sz="1800" b="1">
                <a:solidFill>
                  <a:schemeClr val="dk1"/>
                </a:solidFill>
              </a:rPr>
              <a:t>Nghiem</a:t>
            </a:r>
            <a:endParaRPr sz="1800" b="1">
              <a:solidFill>
                <a:schemeClr val="dk1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5336359" y="4340225"/>
            <a:ext cx="19203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Director, Reporting &amp; Analytics</a:t>
            </a:r>
            <a:br>
              <a:rPr lang="en" sz="10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Resource Development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7185677" y="1298750"/>
            <a:ext cx="1640100" cy="2062500"/>
          </a:xfrm>
          <a:prstGeom prst="ellipse">
            <a:avLst/>
          </a:prstGeom>
          <a:solidFill>
            <a:schemeClr val="dk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7237126" y="3393575"/>
            <a:ext cx="1537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Roshni</a:t>
            </a:r>
            <a:br>
              <a:rPr lang="en" sz="1800" b="1">
                <a:solidFill>
                  <a:schemeClr val="dk1"/>
                </a:solidFill>
              </a:rPr>
            </a:br>
            <a:r>
              <a:rPr lang="en" sz="1800" b="1">
                <a:solidFill>
                  <a:schemeClr val="dk1"/>
                </a:solidFill>
              </a:rPr>
              <a:t>Gohil</a:t>
            </a:r>
            <a:endParaRPr sz="1800" b="1">
              <a:solidFill>
                <a:schemeClr val="dk1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7045576" y="4340225"/>
            <a:ext cx="19203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Data Analyst III</a:t>
            </a:r>
            <a:br>
              <a:rPr lang="en" sz="10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Resource Development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3762226" y="1298750"/>
            <a:ext cx="1640100" cy="2062500"/>
          </a:xfrm>
          <a:prstGeom prst="ellipse">
            <a:avLst/>
          </a:prstGeom>
          <a:solidFill>
            <a:schemeClr val="dk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3818658" y="3393575"/>
            <a:ext cx="1537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Laura</a:t>
            </a:r>
            <a:br>
              <a:rPr lang="en" sz="1800" b="1">
                <a:solidFill>
                  <a:schemeClr val="dk1"/>
                </a:solidFill>
              </a:rPr>
            </a:br>
            <a:r>
              <a:rPr lang="en" sz="1800" b="1">
                <a:solidFill>
                  <a:schemeClr val="dk1"/>
                </a:solidFill>
              </a:rPr>
              <a:t>Urciuoli</a:t>
            </a:r>
            <a:endParaRPr sz="1800" b="1">
              <a:solidFill>
                <a:schemeClr val="dk1"/>
              </a:solidFill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3627108" y="4340223"/>
            <a:ext cx="19203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Data Analyst II</a:t>
            </a:r>
            <a:br>
              <a:rPr lang="en" sz="10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MIT Alumni Association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532" y="1704813"/>
            <a:ext cx="1250386" cy="1250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3675" y="1536350"/>
            <a:ext cx="1537200" cy="1657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16012" y="1791285"/>
            <a:ext cx="1355975" cy="99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 descr="headshot, Christine Malinowski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9968" y="1496870"/>
            <a:ext cx="1537200" cy="173618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3751025" y="1227125"/>
            <a:ext cx="5013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27700" y="1118850"/>
            <a:ext cx="1723325" cy="2287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40"/>
              <a:t>How It Works</a:t>
            </a:r>
            <a:endParaRPr sz="3640"/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Virtual meetings every other month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Community-informed topics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Presentations (informal or formal) specific to Tableau at MIT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Opportunities to meet other Tableau users at MIT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MIT Tableau Slack: </a:t>
            </a:r>
            <a:r>
              <a:rPr lang="en" u="sng">
                <a:solidFill>
                  <a:schemeClr val="hlink"/>
                </a:solidFill>
                <a:hlinkClick r:id="rId3"/>
              </a:rPr>
              <a:t>mit-tableau.slack.com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sz="2100"/>
              <a:t>Check out the poll in #_general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Join the email list: </a:t>
            </a:r>
            <a:r>
              <a:rPr lang="en" sz="2500" u="sng">
                <a:solidFill>
                  <a:schemeClr val="hlink"/>
                </a:solidFill>
                <a:hlinkClick r:id="rId4"/>
              </a:rPr>
              <a:t>mailman.mit.edu/mailman/listinfo/mit_tableau_user_group</a:t>
            </a:r>
            <a:endParaRPr sz="25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Be active</a:t>
            </a:r>
            <a:br>
              <a:rPr lang="en"/>
            </a:br>
            <a:r>
              <a:rPr lang="en" sz="2150"/>
              <a:t>present, share, ask and/or answer questions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Lurk</a:t>
            </a:r>
            <a:br>
              <a:rPr lang="en" sz="3500"/>
            </a:br>
            <a:r>
              <a:rPr lang="en" sz="2150"/>
              <a:t>watch, listen, learn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Anything in between</a:t>
            </a:r>
            <a:endParaRPr sz="3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If you want to present and/or have a topic you want to see, contact the leads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#ask-mit-tug-leads</a:t>
            </a:r>
            <a:r>
              <a:rPr lang="en" sz="1800"/>
              <a:t> on Slack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endParaRPr sz="1800"/>
          </a:p>
        </p:txBody>
      </p:sp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Participate How You Like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 Fellow MIT TUG Members</a:t>
            </a:r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7" b="1"/>
              <a:t>Joining a breakout room</a:t>
            </a:r>
            <a:endParaRPr sz="3307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5"/>
              <a:t>You’ll see a pop-up to join a Breakout Room button pop up. Click </a:t>
            </a:r>
            <a:r>
              <a:rPr lang="en" sz="2005" b="1"/>
              <a:t>Join</a:t>
            </a:r>
            <a:r>
              <a:rPr lang="en" sz="2005"/>
              <a:t>.</a:t>
            </a:r>
            <a:endParaRPr sz="2005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40"/>
              <a:t>If you choose </a:t>
            </a:r>
            <a:r>
              <a:rPr lang="en" sz="2040" b="1"/>
              <a:t>Later</a:t>
            </a:r>
            <a:r>
              <a:rPr lang="en" sz="2040"/>
              <a:t>, click the </a:t>
            </a:r>
            <a:r>
              <a:rPr lang="en" sz="2040" b="1"/>
              <a:t>Breakout Rooms </a:t>
            </a:r>
            <a:r>
              <a:rPr lang="en" sz="2040"/>
              <a:t>button in meeting controls to join.</a:t>
            </a:r>
            <a:endParaRPr sz="204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How this will work</a:t>
            </a:r>
            <a:endParaRPr sz="1800" b="1"/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2 rounds of networking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We’ll randomly assign everyone into breakout rooms for 12-15 minutes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Take turns answering a question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We’ll meet back here between each round and switch rooms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3" name="Google Shape;113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43700" y="2161636"/>
            <a:ext cx="3060900" cy="139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9275" y="4220275"/>
            <a:ext cx="1946150" cy="96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>
          <a:xfrm>
            <a:off x="230650" y="1152475"/>
            <a:ext cx="8913300" cy="382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b="1"/>
              <a:t>Here are a few starter questions (or come up with your own)</a:t>
            </a:r>
            <a:endParaRPr sz="3800" b="1"/>
          </a:p>
          <a:p>
            <a:pPr marL="457200" lvl="0" indent="-347662" algn="l" rtl="0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Tell us about yourself. Who are you? What department are you in?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How long have you been using Tableau?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Share your favorite Tableau horror/success story.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What type of data do you work with, and how do you use Tableau at work?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What’s your favorite Tableau feature?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How did you learn Tableau?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What do you want to learn more about?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What do you wish you had known about Tableau when you first started?</a:t>
            </a:r>
            <a:endParaRPr/>
          </a:p>
          <a:p>
            <a:pPr marL="457200" lvl="0" indent="-347662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If you could make Tableau do one thing that it doesn’t do now, what would that be?</a:t>
            </a:r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 Fellow MIT TUG Members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Conference Nov. 9-11</a:t>
            </a:r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2431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latin typeface="Arial Black"/>
                <a:ea typeface="Arial Black"/>
                <a:cs typeface="Arial Black"/>
                <a:sym typeface="Arial Black"/>
              </a:rPr>
              <a:t>It’s free!</a:t>
            </a:r>
            <a:endParaRPr sz="2900">
              <a:latin typeface="Arial Black"/>
              <a:ea typeface="Arial Black"/>
              <a:cs typeface="Arial Black"/>
              <a:sym typeface="Arial Black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900">
                <a:latin typeface="Arial Black"/>
                <a:ea typeface="Arial Black"/>
                <a:cs typeface="Arial Black"/>
                <a:sym typeface="Arial Black"/>
              </a:rPr>
              <a:t>It’s virtual!</a:t>
            </a:r>
            <a:endParaRPr sz="29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27" name="Google Shape;127;p21"/>
          <p:cNvSpPr txBox="1">
            <a:spLocks noGrp="1"/>
          </p:cNvSpPr>
          <p:nvPr>
            <p:ph type="body" idx="2"/>
          </p:nvPr>
        </p:nvSpPr>
        <p:spPr>
          <a:xfrm>
            <a:off x="3371050" y="1152475"/>
            <a:ext cx="5461200" cy="24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Things to keep in mind</a:t>
            </a:r>
            <a:endParaRPr sz="24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Treat it like an actual conference (block your calendar)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Reruns in other markets/timezones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Recordings after the conference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Don’t forget the commercials!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Musical guest: Beck</a:t>
            </a:r>
            <a:br>
              <a:rPr lang="en" sz="2000"/>
            </a:br>
            <a:r>
              <a:rPr lang="en" sz="2000"/>
              <a:t>♪ Two turn-Tableaus and a microphone  ♪</a:t>
            </a:r>
            <a:endParaRPr sz="2000"/>
          </a:p>
        </p:txBody>
      </p:sp>
      <p:sp>
        <p:nvSpPr>
          <p:cNvPr id="128" name="Google Shape;128;p21"/>
          <p:cNvSpPr txBox="1"/>
          <p:nvPr/>
        </p:nvSpPr>
        <p:spPr>
          <a:xfrm>
            <a:off x="0" y="4441425"/>
            <a:ext cx="8520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</a:rPr>
              <a:t>Register at </a:t>
            </a:r>
            <a:r>
              <a:rPr lang="en" sz="2600" u="sng">
                <a:solidFill>
                  <a:schemeClr val="hlink"/>
                </a:solidFill>
                <a:hlinkClick r:id="rId3"/>
              </a:rPr>
              <a:t>tableau.com/conference</a:t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Main Stage at 12pm (Eastern) daily</a:t>
            </a:r>
            <a:endParaRPr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 b="1"/>
              <a:t>Tuesday: Keynote</a:t>
            </a:r>
            <a:endParaRPr sz="24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What’s coming up in Tableau from Tableau’s President and CEO, Mark Nelson, and Chief Product Officer, Francois Ajenstat, plus special guests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 b="1"/>
              <a:t>Wednesday: Iron Viz</a:t>
            </a:r>
            <a:endParaRPr sz="24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3 challengers build a viz in 20 minutes on the same data set. Who will win?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 b="1"/>
              <a:t>Thursday: Devs on Stage</a:t>
            </a:r>
            <a:endParaRPr sz="2400" b="1"/>
          </a:p>
          <a:p>
            <a:pPr marL="45720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/>
              <a:t>What cool things is the Tableau developer team working on</a:t>
            </a:r>
            <a:endParaRPr sz="1800"/>
          </a:p>
        </p:txBody>
      </p:sp>
      <p:sp>
        <p:nvSpPr>
          <p:cNvPr id="134" name="Google Shape;134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Conference Nov. 9-11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222222"/>
      </a:dk1>
      <a:lt1>
        <a:srgbClr val="FFFFFF"/>
      </a:lt1>
      <a:dk2>
        <a:srgbClr val="595959"/>
      </a:dk2>
      <a:lt2>
        <a:srgbClr val="C2C0BF"/>
      </a:lt2>
      <a:accent1>
        <a:srgbClr val="A31F34"/>
      </a:accent1>
      <a:accent2>
        <a:srgbClr val="222222"/>
      </a:accent2>
      <a:accent3>
        <a:srgbClr val="8A8B8C"/>
      </a:accent3>
      <a:accent4>
        <a:srgbClr val="C2C0BF"/>
      </a:accent4>
      <a:accent5>
        <a:srgbClr val="000000"/>
      </a:accent5>
      <a:accent6>
        <a:srgbClr val="FFFFFF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1067</Words>
  <Application>Microsoft Office PowerPoint</Application>
  <PresentationFormat>On-screen Show (16:9)</PresentationFormat>
  <Paragraphs>153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 Black</vt:lpstr>
      <vt:lpstr>Arial</vt:lpstr>
      <vt:lpstr>Simple Light</vt:lpstr>
      <vt:lpstr>MIT Tableau User Group (MIT TUG)</vt:lpstr>
      <vt:lpstr>What is the MIT TUG?</vt:lpstr>
      <vt:lpstr>Meet the MIT TUG leads</vt:lpstr>
      <vt:lpstr>How It Works</vt:lpstr>
      <vt:lpstr>Participate How You Like</vt:lpstr>
      <vt:lpstr>Meet Fellow MIT TUG Members</vt:lpstr>
      <vt:lpstr>Meet Fellow MIT TUG Members</vt:lpstr>
      <vt:lpstr>Tableau Conference Nov. 9-11</vt:lpstr>
      <vt:lpstr>Tableau Conference Nov. 9-11</vt:lpstr>
      <vt:lpstr>Tableau Conference Nov. 9-11</vt:lpstr>
      <vt:lpstr>Tableau Conference Nov. 9-11</vt:lpstr>
      <vt:lpstr>Tableau Conference Nov. 9-11</vt:lpstr>
      <vt:lpstr>Tableau Conference Nov. 9-11</vt:lpstr>
      <vt:lpstr>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Tableau User Group (MIT TUG)</dc:title>
  <cp:lastModifiedBy>rgohil</cp:lastModifiedBy>
  <cp:revision>1</cp:revision>
  <dcterms:modified xsi:type="dcterms:W3CDTF">2021-12-01T19:27:10Z</dcterms:modified>
</cp:coreProperties>
</file>