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5143500" type="screen16x9"/>
  <p:notesSz cx="6858000" cy="9144000"/>
  <p:embeddedFontLst>
    <p:embeddedFont>
      <p:font typeface="Arial Black" panose="020B0A04020102020204" pitchFamily="34" charset="0"/>
      <p:regular r:id="rId25"/>
      <p:bold r:id="rId26"/>
    </p:embeddedFont>
    <p:embeddedFont>
      <p:font typeface="Verdana" panose="020B0604030504040204" pitchFamily="34" charset="0"/>
      <p:regular r:id="rId27"/>
      <p:bold r:id="rId28"/>
      <p:italic r:id="rId29"/>
      <p:boldItalic r:id="rId3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00" d="100"/>
          <a:sy n="200" d="100"/>
        </p:scale>
        <p:origin x="576" y="1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fc012edb4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fc012edb4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fc012edb4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fc012edb45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04e289f714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04e289f714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4e289f714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04e289f714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04e289f714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04e289f714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fc012edb45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fc012edb45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fc012edb4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fc012edb45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4e289f7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04e289f71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2d0b94a8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02d0b94a8e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4e289f71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04e289f71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ed3ce1246c_0_20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ed3ce1246c_0_20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fc012edb4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fc012edb45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ed3ce1246c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ed3ce1246c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fc012edb45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fc012edb45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ed3ce1246c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ed3ce1246c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d3ce1246c_0_20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ed3ce1246c_0_20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ed3ce1246c_0_20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ed3ce1246c_0_20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fbe8aaba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fbe8aabab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fbe8aabbd8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fbe8aabbd8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fbe8aabbd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fbe8aabbd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c012edb45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fc012edb45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 algn="ctr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 algn="ctr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ctr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419100">
              <a:spcBef>
                <a:spcPts val="0"/>
              </a:spcBef>
              <a:spcAft>
                <a:spcPts val="0"/>
              </a:spcAft>
              <a:buSzPts val="3000"/>
              <a:buChar char="●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C2C0B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Arial Black"/>
              <a:buNone/>
              <a:defRPr sz="3600">
                <a:solidFill>
                  <a:schemeClr val="accen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None/>
              <a:defRPr sz="28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4191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Char char="●"/>
              <a:defRPr sz="3000">
                <a:solidFill>
                  <a:schemeClr val="dk1"/>
                </a:solidFill>
              </a:defRPr>
            </a:lvl1pPr>
            <a:lvl2pPr marL="914400" lvl="1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○"/>
              <a:defRPr sz="2400">
                <a:solidFill>
                  <a:schemeClr val="dk1"/>
                </a:solidFill>
              </a:defRPr>
            </a:lvl2pPr>
            <a:lvl3pPr marL="137160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3pPr>
            <a:lvl4pPr marL="1828800" lvl="3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4pPr>
            <a:lvl5pPr marL="2286000" lvl="4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5pPr>
            <a:lvl6pPr marL="2743200" lvl="5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6pPr>
            <a:lvl7pPr marL="3200400" lvl="6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>
                <a:solidFill>
                  <a:schemeClr val="dk1"/>
                </a:solidFill>
              </a:defRPr>
            </a:lvl7pPr>
            <a:lvl8pPr marL="3657600" lvl="7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 sz="1800">
                <a:solidFill>
                  <a:schemeClr val="dk1"/>
                </a:solidFill>
              </a:defRPr>
            </a:lvl8pPr>
            <a:lvl9pPr marL="4114800" lvl="8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</a:defRPr>
            </a:lvl1pPr>
            <a:lvl2pPr lvl="1" algn="r">
              <a:buNone/>
              <a:defRPr sz="1000">
                <a:solidFill>
                  <a:schemeClr val="dk1"/>
                </a:solidFill>
              </a:defRPr>
            </a:lvl2pPr>
            <a:lvl3pPr lvl="2" algn="r">
              <a:buNone/>
              <a:defRPr sz="1000">
                <a:solidFill>
                  <a:schemeClr val="dk1"/>
                </a:solidFill>
              </a:defRPr>
            </a:lvl3pPr>
            <a:lvl4pPr lvl="3" algn="r">
              <a:buNone/>
              <a:defRPr sz="1000">
                <a:solidFill>
                  <a:schemeClr val="dk1"/>
                </a:solidFill>
              </a:defRPr>
            </a:lvl4pPr>
            <a:lvl5pPr lvl="4" algn="r">
              <a:buNone/>
              <a:defRPr sz="1000">
                <a:solidFill>
                  <a:schemeClr val="dk1"/>
                </a:solidFill>
              </a:defRPr>
            </a:lvl5pPr>
            <a:lvl6pPr lvl="5" algn="r">
              <a:buNone/>
              <a:defRPr sz="1000">
                <a:solidFill>
                  <a:schemeClr val="dk1"/>
                </a:solidFill>
              </a:defRPr>
            </a:lvl6pPr>
            <a:lvl7pPr lvl="6" algn="r">
              <a:buNone/>
              <a:defRPr sz="1000">
                <a:solidFill>
                  <a:schemeClr val="dk1"/>
                </a:solidFill>
              </a:defRPr>
            </a:lvl7pPr>
            <a:lvl8pPr lvl="7" algn="r">
              <a:buNone/>
              <a:defRPr sz="1000">
                <a:solidFill>
                  <a:schemeClr val="dk1"/>
                </a:solidFill>
              </a:defRPr>
            </a:lvl8pPr>
            <a:lvl9pPr lvl="8" algn="r">
              <a:buNone/>
              <a:defRPr sz="1000">
                <a:solidFill>
                  <a:schemeClr val="dk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events/tc/2021/inclusive-design-making-dashboards-engaging-informative-and-accessible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bit.ly/tc21inclusiv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mailto:mit-tableau-user-group-admin@mit.edu" TargetMode="External"/><Relationship Id="rId3" Type="http://schemas.openxmlformats.org/officeDocument/2006/relationships/hyperlink" Target="http://calendar.mit.edu/event/mit_tug_feb_2022" TargetMode="External"/><Relationship Id="rId7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ailman.mit.edu/mailman/listinfo/mit_tableau_user_group" TargetMode="External"/><Relationship Id="rId11" Type="http://schemas.openxmlformats.org/officeDocument/2006/relationships/hyperlink" Target="https://community.tableau.com/s/group/0F94T000000gQYoSAM/higher-education" TargetMode="External"/><Relationship Id="rId5" Type="http://schemas.openxmlformats.org/officeDocument/2006/relationships/hyperlink" Target="http://mit-tableau.slack.com" TargetMode="External"/><Relationship Id="rId10" Type="http://schemas.openxmlformats.org/officeDocument/2006/relationships/hyperlink" Target="https://higher-ed-tableau.slack.com" TargetMode="External"/><Relationship Id="rId4" Type="http://schemas.openxmlformats.org/officeDocument/2006/relationships/hyperlink" Target="http://wikis.mit.edu/confluence/display/MITTUG/" TargetMode="External"/><Relationship Id="rId9" Type="http://schemas.openxmlformats.org/officeDocument/2006/relationships/hyperlink" Target="https://usergroups.tableau.com/HigherEducation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mailman.mit.edu/mailman/listinfo/mit_tableau_user_grou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t-tableau.slack.com/archives/C02DTTZ9UH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mit-tableau-user-group-admin@mit.edu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ableau.com/conference" TargetMode="External"/><Relationship Id="rId7" Type="http://schemas.openxmlformats.org/officeDocument/2006/relationships/hyperlink" Target="https://www.tableau.com/events/conference/2021/tableau-communit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ableau.com/events/conference/2021/new-in-tableau" TargetMode="External"/><Relationship Id="rId5" Type="http://schemas.openxmlformats.org/officeDocument/2006/relationships/hyperlink" Target="https://www.tableau.com/events/conference/2021/new-to-tableau" TargetMode="External"/><Relationship Id="rId4" Type="http://schemas.openxmlformats.org/officeDocument/2006/relationships/hyperlink" Target="https://www.tableau.com/events/conference/2021/educatio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bleau.com/events/conference/2021/fu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ableau.com/events/tc/2021/special-musical-performance-beck" TargetMode="External"/><Relationship Id="rId5" Type="http://schemas.openxmlformats.org/officeDocument/2006/relationships/hyperlink" Target="https://www.tableau.com/events/tc/2021/data-win-episode-2-tom-daley" TargetMode="External"/><Relationship Id="rId4" Type="http://schemas.openxmlformats.org/officeDocument/2006/relationships/hyperlink" Target="https://www.tableau.com/events/tc/2021/data-win-episode-1-allyson-felix-and-jessica-long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ableau.com/events/tc/2021/trucos-rapidos-de-tableau-en-espanol-subtitled-english" TargetMode="External"/><Relationship Id="rId3" Type="http://schemas.openxmlformats.org/officeDocument/2006/relationships/hyperlink" Target="https://www.tableau.com/events/tc/2021/know-your-audience-designing-dashboards-end-user-mind" TargetMode="External"/><Relationship Id="rId7" Type="http://schemas.openxmlformats.org/officeDocument/2006/relationships/hyperlink" Target="https://www.tableau.com/events/tc/2021/tableau-speed-tips-shortcuts-and-tricks-all-skill-levels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tableau.com/events/tc/2021/inclusive-design-making-dashboards-engaging-informative-and-accessible" TargetMode="External"/><Relationship Id="rId5" Type="http://schemas.openxmlformats.org/officeDocument/2006/relationships/hyperlink" Target="https://www.tableau.com/events/tc/2021/make-it-better-tips-better-dashboard-design" TargetMode="External"/><Relationship Id="rId4" Type="http://schemas.openxmlformats.org/officeDocument/2006/relationships/hyperlink" Target="https://www.tableau.com/events/tc/2021/performant-first-approach-designing-efficient-workbooks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2C0B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MIT Tableau User Group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(MIT TUG)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20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December 1, 2021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Join the conversation on Slack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mit-tableau.slack.com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39285"/>
              <a:buFont typeface="Arial"/>
              <a:buNone/>
            </a:pPr>
            <a:r>
              <a:rPr lang="en"/>
              <a:t>Yes, we are recording the session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recording will be sent out and posted on Slack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>
            <a:spLocks noGrp="1"/>
          </p:cNvSpPr>
          <p:nvPr>
            <p:ph type="title" idx="4294967295"/>
          </p:nvPr>
        </p:nvSpPr>
        <p:spPr>
          <a:xfrm>
            <a:off x="322500" y="148825"/>
            <a:ext cx="8499000" cy="10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/>
              <a:t>The Performant-First Approach to Designing Efficient Workbooks</a:t>
            </a:r>
            <a:endParaRPr sz="2800"/>
          </a:p>
        </p:txBody>
      </p:sp>
      <p:sp>
        <p:nvSpPr>
          <p:cNvPr id="109" name="Google Shape;109;p22"/>
          <p:cNvSpPr txBox="1"/>
          <p:nvPr/>
        </p:nvSpPr>
        <p:spPr>
          <a:xfrm>
            <a:off x="462600" y="1058500"/>
            <a:ext cx="8530800" cy="35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1600" b="1">
                <a:solidFill>
                  <a:srgbClr val="980000"/>
                </a:solidFill>
              </a:rPr>
              <a:t>Rationale for designing with performance in mind</a:t>
            </a:r>
            <a:endParaRPr sz="1600" b="1">
              <a:solidFill>
                <a:srgbClr val="980000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Goal is to get user adoption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Users have different tolerance levels for performance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1600" b="1">
                <a:solidFill>
                  <a:srgbClr val="980000"/>
                </a:solidFill>
              </a:rPr>
              <a:t>Performance factors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Environmental factors and design considerations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Tableau dashboard developers have limited ability to affect former, but can affect latter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1600" b="1">
                <a:solidFill>
                  <a:srgbClr val="980000"/>
                </a:solidFill>
              </a:rPr>
              <a:t>Factors that Tableau dashboard developers can influence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Data: data size, model considerations, drivers, hyper extracts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Calculations: data source calculations, granularity, alternative functions, grouping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Visuals, controls, layout: limit dashboard objects, cascading layouts, visuals, images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User experience considerations: wayfinding, reduce clicks, embed Tableau 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11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It Better: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Tips for Better Dashboard Design</a:t>
            </a:r>
            <a:endParaRPr sz="2400"/>
          </a:p>
        </p:txBody>
      </p:sp>
      <p:pic>
        <p:nvPicPr>
          <p:cNvPr id="115" name="Google Shape;11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03240"/>
            <a:ext cx="9144002" cy="3740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042" y="62875"/>
            <a:ext cx="7809932" cy="501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11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It Better: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Tips for Better Dashboard Design</a:t>
            </a:r>
            <a:endParaRPr sz="2400"/>
          </a:p>
        </p:txBody>
      </p:sp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04800"/>
            <a:ext cx="3219450" cy="17526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7" name="Google Shape;12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61288" y="1624475"/>
            <a:ext cx="6429375" cy="24479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8" name="Google Shape;12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13600" y="3321239"/>
            <a:ext cx="4777075" cy="1822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>
            <a:spLocks noGrp="1"/>
          </p:cNvSpPr>
          <p:nvPr>
            <p:ph type="title"/>
          </p:nvPr>
        </p:nvSpPr>
        <p:spPr>
          <a:xfrm>
            <a:off x="311700" y="64025"/>
            <a:ext cx="8520600" cy="11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Make It Better: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Tips for Better Dashboard Design</a:t>
            </a:r>
            <a:endParaRPr sz="2400"/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52800" y="2743838"/>
            <a:ext cx="5791200" cy="239077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35" name="Google Shape;135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12" y="1172213"/>
            <a:ext cx="4124325" cy="1571625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>
            <a:spLocks noGrp="1"/>
          </p:cNvSpPr>
          <p:nvPr>
            <p:ph type="title"/>
          </p:nvPr>
        </p:nvSpPr>
        <p:spPr>
          <a:xfrm>
            <a:off x="311700" y="62000"/>
            <a:ext cx="8520600" cy="104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Inclusive Design:</a:t>
            </a:r>
            <a:br>
              <a:rPr lang="en"/>
            </a:br>
            <a:r>
              <a:rPr lang="en" sz="2000"/>
              <a:t>Making Dashboards Engaging, Informative, and Accessible</a:t>
            </a:r>
            <a:endParaRPr sz="2000"/>
          </a:p>
        </p:txBody>
      </p:sp>
      <p:sp>
        <p:nvSpPr>
          <p:cNvPr id="141" name="Google Shape;141;p27"/>
          <p:cNvSpPr txBox="1">
            <a:spLocks noGrp="1"/>
          </p:cNvSpPr>
          <p:nvPr>
            <p:ph type="body" idx="1"/>
          </p:nvPr>
        </p:nvSpPr>
        <p:spPr>
          <a:xfrm>
            <a:off x="311700" y="1239875"/>
            <a:ext cx="8520600" cy="384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Recording: </a:t>
            </a:r>
            <a:r>
              <a:rPr lang="en" sz="1600" u="sng">
                <a:solidFill>
                  <a:schemeClr val="hlink"/>
                </a:solidFill>
                <a:hlinkClick r:id="rId3"/>
              </a:rPr>
              <a:t>link</a:t>
            </a:r>
            <a:r>
              <a:rPr lang="en" sz="1600"/>
              <a:t> (also in previous recommendations slide)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PDF of slides: </a:t>
            </a:r>
            <a:r>
              <a:rPr lang="en" sz="1600" u="sng">
                <a:solidFill>
                  <a:schemeClr val="hlink"/>
                </a:solidFill>
                <a:hlinkClick r:id="rId4"/>
              </a:rPr>
              <a:t>bit.ly/tc21inclusive</a:t>
            </a:r>
            <a:r>
              <a:rPr lang="en" sz="1600"/>
              <a:t>  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We don't all have the same experience. When you solve for one, you extend to many.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ts val="1100"/>
              <a:buFont typeface="Arial"/>
              <a:buNone/>
            </a:pPr>
            <a:r>
              <a:rPr lang="en" sz="1600" b="1">
                <a:solidFill>
                  <a:schemeClr val="accent1"/>
                </a:solidFill>
              </a:rPr>
              <a:t>Apply inclusive design principles, like: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Be consistent with your conventions (headings, color, layout)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Use accessible typefaces (ex: Arial vs. 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Verdana</a:t>
            </a:r>
            <a:r>
              <a:rPr lang="en" sz="1600"/>
              <a:t>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Provide choice (multiple ways to complete a task, alternate ways of presenting data)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Prioritize content (don’t try to cram in all your data stories into one dashboard)</a:t>
            </a:r>
            <a:endParaRPr sz="16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1"/>
                </a:solidFill>
              </a:rPr>
              <a:t>This (25 mins) talk included: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30200" algn="l" rtl="0">
              <a:spcBef>
                <a:spcPts val="12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Tableau Dashboard Case Study with walkthrough of issues and a detailed before/after 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Considerations list and how to solve for each</a:t>
            </a:r>
            <a:endParaRPr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8"/>
          <p:cNvSpPr txBox="1"/>
          <p:nvPr/>
        </p:nvSpPr>
        <p:spPr>
          <a:xfrm>
            <a:off x="322500" y="887725"/>
            <a:ext cx="8403900" cy="341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980000"/>
                </a:solidFill>
              </a:rPr>
              <a:t>DASHBOARDS</a:t>
            </a:r>
            <a:endParaRPr sz="1600" b="1">
              <a:solidFill>
                <a:srgbClr val="980000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Maintain dashboard layout while adding sheets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Switch between dark/light modes in dashboard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Show and hide your tiled or floating containers (2021.2 on)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How to truly duplicate a dashboard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Filter footers (dashboard breadcrumb trail)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Layout (using hierarchy/controls) </a:t>
            </a: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980000"/>
                </a:solidFill>
              </a:rPr>
              <a:t>MAPS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How to use Mark Layers (buffer)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Map layers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47" name="Google Shape;147;p28"/>
          <p:cNvSpPr txBox="1">
            <a:spLocks noGrp="1"/>
          </p:cNvSpPr>
          <p:nvPr>
            <p:ph type="title" idx="4294967295"/>
          </p:nvPr>
        </p:nvSpPr>
        <p:spPr>
          <a:xfrm>
            <a:off x="322500" y="148825"/>
            <a:ext cx="8499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Tips/Trucos Rápidos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/>
          <p:nvPr/>
        </p:nvSpPr>
        <p:spPr>
          <a:xfrm>
            <a:off x="322500" y="887725"/>
            <a:ext cx="8499000" cy="269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980000"/>
                </a:solidFill>
              </a:rPr>
              <a:t>NAVIGATING/TOOLS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Copy &amp; paste fields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*Copy &amp; paste data (from Excel or partial data source - creates new "Clipboard" database)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Fields search (2020.3 on)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How to use relationships with target data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Pivots (e.g., for columns by date)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Replacing references (similar data sources with different fields)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Dashboard in tooltip 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53" name="Google Shape;153;p29"/>
          <p:cNvSpPr txBox="1">
            <a:spLocks noGrp="1"/>
          </p:cNvSpPr>
          <p:nvPr>
            <p:ph type="title" idx="4294967295"/>
          </p:nvPr>
        </p:nvSpPr>
        <p:spPr>
          <a:xfrm>
            <a:off x="322500" y="148825"/>
            <a:ext cx="8499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Tips/Trucos Rápidos </a:t>
            </a:r>
            <a:r>
              <a:rPr lang="en" sz="3000"/>
              <a:t>(cont.)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0"/>
          <p:cNvSpPr txBox="1"/>
          <p:nvPr/>
        </p:nvSpPr>
        <p:spPr>
          <a:xfrm>
            <a:off x="322500" y="824175"/>
            <a:ext cx="8758800" cy="411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980000"/>
                </a:solidFill>
              </a:rPr>
              <a:t>APPEARANCES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Zoom axis via parameter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*Formatting numbers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*Custom formats (e.g., emojis) (+ve; -ve; 0)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Creating space between bars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Adding a dot at the end of a line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Retain formatting of field (replacing calc in pill)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Multiple color marks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*Random function (to spread out overlapping values)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Names on bars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*Totals on stacked bars (ref line by cell, total, value)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Formatting workbooks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Highlight action to deselect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Emoji alerts 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59" name="Google Shape;159;p30"/>
          <p:cNvSpPr txBox="1">
            <a:spLocks noGrp="1"/>
          </p:cNvSpPr>
          <p:nvPr>
            <p:ph type="title" idx="4294967295"/>
          </p:nvPr>
        </p:nvSpPr>
        <p:spPr>
          <a:xfrm>
            <a:off x="322500" y="148825"/>
            <a:ext cx="8499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Tips/Trucos Rápidos </a:t>
            </a:r>
            <a:r>
              <a:rPr lang="en" sz="3000"/>
              <a:t>(cont.)</a:t>
            </a:r>
            <a:endParaRPr/>
          </a:p>
        </p:txBody>
      </p:sp>
      <p:pic>
        <p:nvPicPr>
          <p:cNvPr id="160" name="Google Shape;16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07450" y="1445713"/>
            <a:ext cx="3136551" cy="1796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07449" y="3242649"/>
            <a:ext cx="3136550" cy="186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1"/>
          <p:cNvSpPr txBox="1"/>
          <p:nvPr/>
        </p:nvSpPr>
        <p:spPr>
          <a:xfrm>
            <a:off x="322500" y="824175"/>
            <a:ext cx="8758800" cy="439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rgbClr val="980000"/>
                </a:solidFill>
              </a:rPr>
              <a:t>CALCULATIONS/FUNCTIONS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Dummy measures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KPIs (dashboard look within a sheet)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Maintaining table calculations while filtering dimensions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How the Set Actions Combinations work together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Creating a dynamic date parameter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Creating dates (parsing, formatting)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Extend date ranks (predictive table calcs)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Max year parameter (last avail date in data source)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*Arrays in functions (e.g, setting -ves to 0; histogram that groups long tail into single final column)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Ranked parameters (w/add'l functionality for dates from 2020.4 on)</a:t>
            </a:r>
            <a:endParaRPr sz="1600" b="1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*Parameter from a list (copy/paste from Excel)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Tooltip filter (e.g., viz in tooltip filtered for region)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" sz="1600">
                <a:solidFill>
                  <a:schemeClr val="dk1"/>
                </a:solidFill>
              </a:rPr>
              <a:t>Nested sorting with table calcs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67" name="Google Shape;167;p31"/>
          <p:cNvSpPr txBox="1">
            <a:spLocks noGrp="1"/>
          </p:cNvSpPr>
          <p:nvPr>
            <p:ph type="title" idx="4294967295"/>
          </p:nvPr>
        </p:nvSpPr>
        <p:spPr>
          <a:xfrm>
            <a:off x="322500" y="148825"/>
            <a:ext cx="84990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Speed Tips/Trucos Rápidos </a:t>
            </a:r>
            <a:r>
              <a:rPr lang="en" sz="3000"/>
              <a:t>(cont.)</a:t>
            </a:r>
            <a:endParaRPr sz="3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77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community of Tableau users, and those who want to use or are thinking about using Tableau, across MIT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Open to anyone</a:t>
            </a:r>
            <a:endParaRPr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Any MIT department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All skills levels: none to novice to Jedi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Those who use Tableau only, and those who use Tableau with other data tools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of any Tableau product (Desktop, Prep, Server, Online, DataDev)</a:t>
            </a:r>
            <a:endParaRPr sz="1700"/>
          </a:p>
        </p:txBody>
      </p:sp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the MIT TUG?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 you recommend?</a:t>
            </a:r>
            <a:endParaRPr/>
          </a:p>
        </p:txBody>
      </p:sp>
      <p:sp>
        <p:nvSpPr>
          <p:cNvPr id="173" name="Google Shape;173;p3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Unmute or share in chat</a:t>
            </a:r>
            <a:endParaRPr/>
          </a:p>
          <a:p>
            <a:pPr marL="457200" lvl="0" indent="-419100" algn="l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Conference sessions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Future MIT TUG topics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Important Links</a:t>
            </a:r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72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latin typeface="Arial Black"/>
                <a:ea typeface="Arial Black"/>
                <a:cs typeface="Arial Black"/>
                <a:sym typeface="Arial Black"/>
              </a:rPr>
              <a:t>MIT TUG</a:t>
            </a:r>
            <a:endParaRPr sz="2400">
              <a:latin typeface="Arial Black"/>
              <a:ea typeface="Arial Black"/>
              <a:cs typeface="Arial Black"/>
              <a:sym typeface="Arial Black"/>
            </a:endParaRPr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Next meeting: Feb. 16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3"/>
              </a:rPr>
              <a:t>calendar.mit.edu/event/mit_tug_feb_2022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Wiki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4"/>
              </a:rPr>
              <a:t>wikis.mit.edu/confluence/display/MITTUG/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5"/>
              </a:rPr>
              <a:t>mit-tableau.slack.com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Join the email list</a:t>
            </a:r>
            <a:br>
              <a:rPr lang="en"/>
            </a:br>
            <a:r>
              <a:rPr lang="en" sz="1000" u="sng">
                <a:solidFill>
                  <a:schemeClr val="hlink"/>
                </a:solidFill>
                <a:hlinkClick r:id="rId6"/>
              </a:rPr>
              <a:t>mailman.mit.edu/mailman/listinfo/mit_tableau_user_group</a:t>
            </a:r>
            <a:endParaRPr sz="10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Contact MIT TUG co-leads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7"/>
              </a:rPr>
              <a:t>#ask-mit-tug-leads</a:t>
            </a:r>
            <a:r>
              <a:rPr lang="en"/>
              <a:t> on Slack</a:t>
            </a:r>
            <a:endParaRPr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Char char="○"/>
            </a:pPr>
            <a:r>
              <a:rPr lang="en" u="sng">
                <a:solidFill>
                  <a:schemeClr val="hlink"/>
                </a:solidFill>
                <a:hlinkClick r:id="rId8"/>
              </a:rPr>
              <a:t>mit-tableau-user-group-admin@mit.edu</a:t>
            </a:r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Other Higher Ed Tableau Resources</a:t>
            </a:r>
            <a:endParaRPr sz="1800"/>
          </a:p>
          <a:p>
            <a:pPr marL="457200" lvl="0" indent="-317500" algn="l" rtl="0">
              <a:spcBef>
                <a:spcPts val="120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Higher Ed TUG (HETUG)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9"/>
              </a:rPr>
              <a:t>usergroups.tableau.com/HigherEducation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Slack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0"/>
              </a:rPr>
              <a:t>higher-ed-tableau.slack.com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Community Group</a:t>
            </a:r>
            <a:br>
              <a:rPr lang="en"/>
            </a:br>
            <a:r>
              <a:rPr lang="en" u="sng">
                <a:solidFill>
                  <a:schemeClr val="hlink"/>
                </a:solidFill>
                <a:hlinkClick r:id="rId11"/>
              </a:rPr>
              <a:t>community.tableau.com/s/group/0F94T000000gQYoSAM/higher-education</a:t>
            </a:r>
            <a:endParaRPr sz="1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Stick around to chat</a:t>
            </a:r>
            <a:endParaRPr/>
          </a:p>
        </p:txBody>
      </p:sp>
      <p:sp>
        <p:nvSpPr>
          <p:cNvPr id="186" name="Google Shape;186;p3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Want to present? Want to see something?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Contact us:</a:t>
            </a:r>
            <a:endParaRPr/>
          </a:p>
          <a:p>
            <a:pPr marL="457200" lvl="0" indent="-419100" algn="l" rtl="0">
              <a:spcBef>
                <a:spcPts val="120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Slack us at #ask-mit-tug-leads</a:t>
            </a:r>
            <a:endParaRPr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Email the MIT TUG co-leads at mit-tableau-user-group-admin@mit.edu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640"/>
              <a:t>How It Works</a:t>
            </a:r>
            <a:endParaRPr sz="3640"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55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Virtual meetings every other month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Community-informed topics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Presentations (informal or formal) specific to Tableau at MIT</a:t>
            </a:r>
            <a:endParaRPr sz="180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Opportunities to meet other Tableau users at MIT</a:t>
            </a:r>
            <a:endParaRPr sz="18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MIT Tableau Slack: </a:t>
            </a:r>
            <a:r>
              <a:rPr lang="en" u="sng">
                <a:solidFill>
                  <a:schemeClr val="hlink"/>
                </a:solidFill>
                <a:hlinkClick r:id="rId3"/>
              </a:rPr>
              <a:t>mit-tableau.slack.com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Join the email list: </a:t>
            </a:r>
            <a:r>
              <a:rPr lang="en" sz="2500" u="sng">
                <a:solidFill>
                  <a:schemeClr val="hlink"/>
                </a:solidFill>
                <a:hlinkClick r:id="rId4"/>
              </a:rPr>
              <a:t>mailman.mit.edu/mailman/listinfo/mit_tableau_user_group</a:t>
            </a:r>
            <a:endParaRPr sz="2500">
              <a:solidFill>
                <a:srgbClr val="FF99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500"/>
              <a:t>Be active</a:t>
            </a:r>
            <a:br>
              <a:rPr lang="en"/>
            </a:br>
            <a:r>
              <a:rPr lang="en" sz="2150"/>
              <a:t>present, share, ask and/or answer questions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Lurk</a:t>
            </a:r>
            <a:br>
              <a:rPr lang="en" sz="3500"/>
            </a:br>
            <a:r>
              <a:rPr lang="en" sz="2150"/>
              <a:t>watch, listen, learn</a:t>
            </a:r>
            <a:endParaRPr sz="215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3500"/>
              <a:t>Anything in between</a:t>
            </a:r>
            <a:endParaRPr sz="3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If you want to present and/or have a topic you want to see, contact the leads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#ask-mit-tug-leads</a:t>
            </a:r>
            <a:r>
              <a:rPr lang="en" sz="1800"/>
              <a:t> on Slack</a:t>
            </a:r>
            <a:endParaRPr sz="1800"/>
          </a:p>
          <a:p>
            <a:pPr marL="457200" lvl="0" indent="-32575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 u="sng">
                <a:solidFill>
                  <a:schemeClr val="hlink"/>
                </a:solidFill>
                <a:hlinkClick r:id="rId4"/>
              </a:rPr>
              <a:t>mit-tableau-user-group-admin@mit.edu</a:t>
            </a:r>
            <a:endParaRPr sz="1800"/>
          </a:p>
        </p:txBody>
      </p:sp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Participate How You Like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Tableau Conference 2021 #TC21</a:t>
            </a:r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was it?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What did we learn?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What are we looking forward to watching?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TC21 Recordings</a:t>
            </a:r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tableau.com/conference</a:t>
            </a:r>
            <a:endParaRPr sz="2400"/>
          </a:p>
          <a:p>
            <a:pPr marL="457200" lvl="0" indent="-381000" algn="l" rtl="0">
              <a:spcBef>
                <a:spcPts val="12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Education</a:t>
            </a:r>
            <a:br>
              <a:rPr lang="en" sz="1800"/>
            </a:br>
            <a:r>
              <a:rPr lang="en" sz="1800" u="sng">
                <a:solidFill>
                  <a:schemeClr val="hlink"/>
                </a:solidFill>
                <a:hlinkClick r:id="rId4"/>
              </a:rPr>
              <a:t>tableau.com/events/conference/2021/education</a:t>
            </a:r>
            <a:endParaRPr sz="18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New to Tableau</a:t>
            </a:r>
            <a:br>
              <a:rPr lang="en" sz="1800"/>
            </a:br>
            <a:r>
              <a:rPr lang="en" sz="1800" u="sng">
                <a:solidFill>
                  <a:schemeClr val="hlink"/>
                </a:solidFill>
                <a:hlinkClick r:id="rId5"/>
              </a:rPr>
              <a:t>tableau.com/events/conference/2021/new-to-tableau</a:t>
            </a:r>
            <a:endParaRPr sz="18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New in Tableau</a:t>
            </a:r>
            <a:br>
              <a:rPr lang="en" sz="1800"/>
            </a:br>
            <a:r>
              <a:rPr lang="en" sz="1800" u="sng">
                <a:solidFill>
                  <a:schemeClr val="hlink"/>
                </a:solidFill>
                <a:hlinkClick r:id="rId6"/>
              </a:rPr>
              <a:t>tableau.com/events/conference/2021/new-in-tableau</a:t>
            </a:r>
            <a:endParaRPr sz="18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Tableau Community</a:t>
            </a:r>
            <a:br>
              <a:rPr lang="en" sz="1800"/>
            </a:br>
            <a:r>
              <a:rPr lang="en" sz="1800" u="sng">
                <a:solidFill>
                  <a:schemeClr val="hlink"/>
                </a:solidFill>
                <a:hlinkClick r:id="rId7"/>
              </a:rPr>
              <a:t>tableau.com/events/conference/2021/tableau-community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 Stuff</a:t>
            </a:r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20000"/>
          </a:bodyPr>
          <a:lstStyle/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Data Music</a:t>
            </a:r>
            <a:br>
              <a:rPr lang="en"/>
            </a:br>
            <a:r>
              <a:rPr lang="en" sz="1897" u="sng">
                <a:solidFill>
                  <a:schemeClr val="hlink"/>
                </a:solidFill>
                <a:hlinkClick r:id="rId3"/>
              </a:rPr>
              <a:t>tableau.com/events/conference/2021/fun</a:t>
            </a:r>
            <a:endParaRPr sz="1897"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Data for the Win, Episode 1: Allyson Felix and Jessica Long</a:t>
            </a:r>
            <a:br>
              <a:rPr lang="en"/>
            </a:br>
            <a:r>
              <a:rPr lang="en" sz="1735" u="sng">
                <a:solidFill>
                  <a:schemeClr val="hlink"/>
                </a:solidFill>
                <a:hlinkClick r:id="rId4"/>
              </a:rPr>
              <a:t>tableau.com/events/tc/2021/data-win-episode-1-allyson-felix-and-jessica-long</a:t>
            </a:r>
            <a:endParaRPr sz="1735"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Data for the Win, Episode 2: Tom Daley</a:t>
            </a:r>
            <a:br>
              <a:rPr lang="en"/>
            </a:br>
            <a:r>
              <a:rPr lang="en" sz="1600" u="sng">
                <a:solidFill>
                  <a:schemeClr val="hlink"/>
                </a:solidFill>
                <a:hlinkClick r:id="rId5"/>
              </a:rPr>
              <a:t>tableau.com/events/tc/2021/data-win-episode-2-tom-daley</a:t>
            </a:r>
            <a:endParaRPr sz="1600"/>
          </a:p>
          <a:p>
            <a:pPr marL="457200" lvl="0" indent="-419100" algn="l" rtl="0">
              <a:spcBef>
                <a:spcPts val="0"/>
              </a:spcBef>
              <a:spcAft>
                <a:spcPts val="0"/>
              </a:spcAft>
              <a:buSzPts val="3000"/>
              <a:buChar char="●"/>
            </a:pPr>
            <a:r>
              <a:rPr lang="en"/>
              <a:t>Special Performance by Beck</a:t>
            </a:r>
            <a:br>
              <a:rPr lang="en"/>
            </a:br>
            <a:r>
              <a:rPr lang="en" sz="1600" u="sng">
                <a:solidFill>
                  <a:schemeClr val="hlink"/>
                </a:solidFill>
                <a:hlinkClick r:id="rId6"/>
              </a:rPr>
              <a:t>tableau.com/events/tc/2021/special-musical-performance-beck</a:t>
            </a:r>
            <a:r>
              <a:rPr lang="en" sz="1600"/>
              <a:t> 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title"/>
          </p:nvPr>
        </p:nvSpPr>
        <p:spPr>
          <a:xfrm>
            <a:off x="311700" y="216425"/>
            <a:ext cx="8520600" cy="73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Recommendations</a:t>
            </a:r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311700" y="923875"/>
            <a:ext cx="8520600" cy="3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 to Tableau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Know Your Audience: Designing Dashboards with the End User in Mind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3"/>
              </a:rPr>
              <a:t>tableau.com/events/tc/2021/know-your-audience-designing-dashboards-end-user-mind</a:t>
            </a:r>
            <a:endParaRPr sz="12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The Performant-First Approach to Designing Efficient Workbooks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4"/>
              </a:rPr>
              <a:t>tableau.com/events/tc/2021/performant-first-approach-designing-efficient-workbooks</a:t>
            </a:r>
            <a:endParaRPr sz="12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Building Better Dashboards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Make It Better: Tips for Better Dashboard Design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5"/>
              </a:rPr>
              <a:t>tableau.com/events/tc/2021/make-it-better-tips-better-dashboard-design</a:t>
            </a:r>
            <a:endParaRPr sz="12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Inclusive Design: Making Dashboards Engaging, Informative, and Accessible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6"/>
              </a:rPr>
              <a:t>tableau.com/events/tc/2021/inclusive-design-making-dashboards-engaging-informative-and-accessible</a:t>
            </a:r>
            <a:endParaRPr sz="12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Tips &amp; Tricks</a:t>
            </a:r>
            <a:endParaRPr sz="16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Tableau Speed Tips: Shortcuts and Tricks for All Skill Levels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7"/>
              </a:rPr>
              <a:t>tableau.com/events/tc/2021/tableau-speed-tips-shortcuts-and-tricks-all-skill-levels</a:t>
            </a:r>
            <a:endParaRPr sz="1200"/>
          </a:p>
          <a:p>
            <a:pPr marL="914400" lvl="1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Trucos Rápidos de Tableau ¡en Español! (subtitled in English)</a:t>
            </a:r>
            <a:br>
              <a:rPr lang="en" sz="1600"/>
            </a:br>
            <a:r>
              <a:rPr lang="en" sz="1200" u="sng">
                <a:solidFill>
                  <a:schemeClr val="hlink"/>
                </a:solidFill>
                <a:hlinkClick r:id="rId8"/>
              </a:rPr>
              <a:t>tableau.com/events/tc/2021/trucos-rapidos-de-tableau-en-espanol-subtitled-english</a:t>
            </a:r>
            <a:endParaRPr sz="120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 idx="4294967295"/>
          </p:nvPr>
        </p:nvSpPr>
        <p:spPr>
          <a:xfrm>
            <a:off x="311700" y="64025"/>
            <a:ext cx="8520600" cy="110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Know Your Audience:</a:t>
            </a:r>
            <a:br>
              <a:rPr lang="en"/>
            </a:br>
            <a:r>
              <a:rPr lang="en" sz="2400"/>
              <a:t>Designing Dashboards with the End User in Mind</a:t>
            </a:r>
            <a:endParaRPr sz="2400"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4294967295"/>
          </p:nvPr>
        </p:nvSpPr>
        <p:spPr>
          <a:xfrm>
            <a:off x="311700" y="1076275"/>
            <a:ext cx="8520600" cy="390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1"/>
                </a:solidFill>
              </a:rPr>
              <a:t>Three main themes of dashboards “not working”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Limited data available and low data integrity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Miscommunication between developer and user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Low user adoption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1"/>
                </a:solidFill>
              </a:rPr>
              <a:t>Limited Data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Checking your data </a:t>
            </a:r>
            <a:r>
              <a:rPr lang="en" sz="1500" b="1"/>
              <a:t>throughout</a:t>
            </a:r>
            <a:r>
              <a:rPr lang="en" sz="1500"/>
              <a:t> the development process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Bring your user in to possibly help you check your data!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1"/>
                </a:solidFill>
              </a:rPr>
              <a:t>Miscommunication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Make sure you know what your user wants to answer and </a:t>
            </a:r>
            <a:r>
              <a:rPr lang="en" sz="1500" i="1"/>
              <a:t>how they want to answer it</a:t>
            </a:r>
            <a:endParaRPr sz="1500" i="1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Where does the user currently go, and how do we get them to go </a:t>
            </a:r>
            <a:r>
              <a:rPr lang="en" sz="1500" b="1"/>
              <a:t>here</a:t>
            </a:r>
            <a:endParaRPr sz="1500" b="1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 b="1">
                <a:solidFill>
                  <a:schemeClr val="accent1"/>
                </a:solidFill>
              </a:rPr>
              <a:t>Successful dashboard should get the point across and allow for follow-up action</a:t>
            </a:r>
            <a:endParaRPr sz="1600" b="1">
              <a:solidFill>
                <a:schemeClr val="accent1"/>
              </a:solidFill>
            </a:endParaRPr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Simple and intuitive!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Needs vs “nice-to-haves”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222222"/>
      </a:dk1>
      <a:lt1>
        <a:srgbClr val="FFFFFF"/>
      </a:lt1>
      <a:dk2>
        <a:srgbClr val="595959"/>
      </a:dk2>
      <a:lt2>
        <a:srgbClr val="C2C0BF"/>
      </a:lt2>
      <a:accent1>
        <a:srgbClr val="A31F34"/>
      </a:accent1>
      <a:accent2>
        <a:srgbClr val="222222"/>
      </a:accent2>
      <a:accent3>
        <a:srgbClr val="8A8B8C"/>
      </a:accent3>
      <a:accent4>
        <a:srgbClr val="C2C0BF"/>
      </a:accent4>
      <a:accent5>
        <a:srgbClr val="000000"/>
      </a:accent5>
      <a:accent6>
        <a:srgbClr val="FFFFFF"/>
      </a:accent6>
      <a:hlink>
        <a:srgbClr val="1C458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1462</Words>
  <Application>Microsoft Office PowerPoint</Application>
  <PresentationFormat>On-screen Show (16:9)</PresentationFormat>
  <Paragraphs>173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 Black</vt:lpstr>
      <vt:lpstr>Verdana</vt:lpstr>
      <vt:lpstr>Arial</vt:lpstr>
      <vt:lpstr>Simple Light</vt:lpstr>
      <vt:lpstr>MIT Tableau User Group (MIT TUG)</vt:lpstr>
      <vt:lpstr>What is the MIT TUG?</vt:lpstr>
      <vt:lpstr>How It Works</vt:lpstr>
      <vt:lpstr>Participate How You Like</vt:lpstr>
      <vt:lpstr>Tableau Conference 2021 #TC21</vt:lpstr>
      <vt:lpstr>TC21 Recordings</vt:lpstr>
      <vt:lpstr>Fun Stuff</vt:lpstr>
      <vt:lpstr>Recommendations</vt:lpstr>
      <vt:lpstr>Know Your Audience: Designing Dashboards with the End User in Mind</vt:lpstr>
      <vt:lpstr>The Performant-First Approach to Designing Efficient Workbooks</vt:lpstr>
      <vt:lpstr>Make It Better: Tips for Better Dashboard Design</vt:lpstr>
      <vt:lpstr>PowerPoint Presentation</vt:lpstr>
      <vt:lpstr>Make It Better: Tips for Better Dashboard Design</vt:lpstr>
      <vt:lpstr>Make It Better: Tips for Better Dashboard Design</vt:lpstr>
      <vt:lpstr>Inclusive Design: Making Dashboards Engaging, Informative, and Accessible</vt:lpstr>
      <vt:lpstr>Speed Tips/Trucos Rápidos</vt:lpstr>
      <vt:lpstr>Speed Tips/Trucos Rápidos (cont.)</vt:lpstr>
      <vt:lpstr>Speed Tips/Trucos Rápidos (cont.)</vt:lpstr>
      <vt:lpstr>Speed Tips/Trucos Rápidos (cont.)</vt:lpstr>
      <vt:lpstr>What do you recommend?</vt:lpstr>
      <vt:lpstr>Important Links</vt:lpstr>
      <vt:lpstr>Stick around to chat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Tableau User Group (MIT TUG)</dc:title>
  <cp:lastModifiedBy>rgohil</cp:lastModifiedBy>
  <cp:revision>1</cp:revision>
  <dcterms:modified xsi:type="dcterms:W3CDTF">2021-12-01T19:31:34Z</dcterms:modified>
</cp:coreProperties>
</file>