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53"/>
  </p:notes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2" r:id="rId45"/>
    <p:sldId id="303" r:id="rId46"/>
    <p:sldId id="304" r:id="rId47"/>
    <p:sldId id="305" r:id="rId48"/>
    <p:sldId id="308" r:id="rId49"/>
    <p:sldId id="310" r:id="rId50"/>
    <p:sldId id="311" r:id="rId51"/>
    <p:sldId id="312" r:id="rId52"/>
  </p:sldIdLst>
  <p:sldSz cx="9144000" cy="5143500" type="screen16x9"/>
  <p:notesSz cx="6858000" cy="9144000"/>
  <p:embeddedFontLst>
    <p:embeddedFont>
      <p:font typeface="Arial Black" panose="020B0A04020102020204" pitchFamily="34" charset="0"/>
      <p:regular r:id="rId54"/>
      <p:bold r:id="rId55"/>
    </p:embeddedFont>
    <p:embeddedFont>
      <p:font typeface="Comic Sans MS" panose="030F0702030302020204" pitchFamily="66" charset="0"/>
      <p:regular r:id="rId56"/>
      <p:bold r:id="rId57"/>
      <p:italic r:id="rId58"/>
      <p:boldItalic r:id="rId5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036" autoAdjust="0"/>
  </p:normalViewPr>
  <p:slideViewPr>
    <p:cSldViewPr snapToGrid="0">
      <p:cViewPr varScale="1">
        <p:scale>
          <a:sx n="120" d="100"/>
          <a:sy n="120" d="100"/>
        </p:scale>
        <p:origin x="1344" y="10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font" Target="fonts/font2.fntdata"/><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font" Target="fonts/font5.fntdata"/><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3.fntdata"/><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6.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fntdata"/><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4.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mailto:reporting-help@mit.edu"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mailto:reporting-help@mit.edu"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1292796074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1292796074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128dd9f9061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128dd9f9061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en" dirty="0"/>
              <a:t>With projects, or folders, a workbook, metric, or other content type can only go in one project. That’s it.</a:t>
            </a:r>
            <a:endParaRPr dirty="0"/>
          </a:p>
          <a:p>
            <a:pPr marL="457200" lvl="0" indent="-298450" algn="l" rtl="0">
              <a:spcBef>
                <a:spcPts val="0"/>
              </a:spcBef>
              <a:spcAft>
                <a:spcPts val="0"/>
              </a:spcAft>
              <a:buClr>
                <a:schemeClr val="dk1"/>
              </a:buClr>
              <a:buSzPts val="1100"/>
              <a:buChar char="-"/>
            </a:pPr>
            <a:r>
              <a:rPr lang="en" dirty="0">
                <a:solidFill>
                  <a:schemeClr val="dk1"/>
                </a:solidFill>
              </a:rPr>
              <a:t>With collections, these objects can go in multiple places (like proposal types in proposal type categories).</a:t>
            </a:r>
            <a:endParaRPr dirty="0">
              <a:solidFill>
                <a:schemeClr val="dk1"/>
              </a:solidFill>
            </a:endParaRPr>
          </a:p>
          <a:p>
            <a:pPr marL="914400" lvl="1" indent="-298450" algn="l" rtl="0">
              <a:spcBef>
                <a:spcPts val="0"/>
              </a:spcBef>
              <a:spcAft>
                <a:spcPts val="0"/>
              </a:spcAft>
              <a:buClr>
                <a:schemeClr val="dk1"/>
              </a:buClr>
              <a:buSzPts val="1100"/>
              <a:buChar char="-"/>
            </a:pPr>
            <a:r>
              <a:rPr lang="en" dirty="0">
                <a:solidFill>
                  <a:schemeClr val="dk1"/>
                </a:solidFill>
              </a:rPr>
              <a:t>That </a:t>
            </a:r>
            <a:r>
              <a:rPr lang="en" dirty="0"/>
              <a:t>means you can create collections around different roles–an “Admin” collection, an “Executive” collection–and have some of the content overlap.</a:t>
            </a:r>
            <a:endParaRPr dirty="0"/>
          </a:p>
          <a:p>
            <a:pPr marL="914400" lvl="1" indent="-298450" algn="l" rtl="0">
              <a:spcBef>
                <a:spcPts val="0"/>
              </a:spcBef>
              <a:spcAft>
                <a:spcPts val="0"/>
              </a:spcAft>
              <a:buSzPts val="1100"/>
              <a:buChar char="-"/>
            </a:pPr>
            <a:r>
              <a:rPr lang="en" dirty="0"/>
              <a:t>You can create team-based collections, collections for onboarding different types of users, and more.</a:t>
            </a:r>
            <a:endParaRPr dirty="0"/>
          </a:p>
          <a:p>
            <a:pPr marL="457200" lvl="0" indent="-298450" algn="l" rtl="0">
              <a:spcBef>
                <a:spcPts val="0"/>
              </a:spcBef>
              <a:spcAft>
                <a:spcPts val="0"/>
              </a:spcAft>
              <a:buSzPts val="1100"/>
              <a:buChar char="-"/>
            </a:pPr>
            <a:r>
              <a:rPr lang="en" dirty="0"/>
              <a:t>Permissions are also customizable in collections, which means more flexibility than projects currently provide.</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128dd9f9061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128dd9f9061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128dd9f9061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128dd9f9061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128dd9f9061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128dd9f9061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Did you know Tableau has a commenting feature that lets you email people about a dashboard, a chart, or a specific value in a workbook? And that you can set up alerts to watch certain measures and notify you when a number goes above or below a threshold?</a:t>
            </a:r>
            <a:endParaRPr dirty="0"/>
          </a:p>
          <a:p>
            <a:pPr marL="0" lvl="0" indent="0" algn="l" rtl="0">
              <a:spcBef>
                <a:spcPts val="0"/>
              </a:spcBef>
              <a:spcAft>
                <a:spcPts val="0"/>
              </a:spcAft>
              <a:buNone/>
            </a:pPr>
            <a:r>
              <a:rPr lang="en" dirty="0"/>
              <a:t>Those communication features have gotten a major upgrade with Slack integration. (Salesforce, the company that bought Tableau a few years ago, also bought Slack. Coincidence?)</a:t>
            </a:r>
            <a:endParaRPr dirty="0"/>
          </a:p>
          <a:p>
            <a:pPr marL="0" lvl="0" indent="0" algn="l" rtl="0">
              <a:spcBef>
                <a:spcPts val="0"/>
              </a:spcBef>
              <a:spcAft>
                <a:spcPts val="0"/>
              </a:spcAft>
              <a:buNone/>
            </a:pPr>
            <a:r>
              <a:rPr lang="en" dirty="0"/>
              <a:t>What Slack integration means is that you can now set up your site to send alerts, comments, and other notifications directly to Slack and have conversations about (and with) a viz directly in Slack. Cool, right?</a:t>
            </a: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128dd9f9061_0_1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128dd9f9061_0_1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Metrics came to Tableau a couple years ago as a way to look at specific KPIs at a glance. Now metrics have a few new features to make them more useful, including the ability to set color indicators for status changes, change your comparison period (e.g., last 12 months only, last quarter only, etc.)..</a:t>
            </a: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128dd9f9061_0_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128dd9f9061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While most of the server improvements are flashy, there are some accessibility features that fly under the …screen reader.</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First, focus order. When you use a keyboard to navigate web pages, you use the Tab key to move from one field or control to the next. On a web page, it’s usually left to right, top to bottom.</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In the past, the tab or focus order in Tableau depended on the order in which you added an object to the dashboard. So if you added the Profit chart at the bottom of this screenshot first, and then added the Sales sheet afterwards, using the Tab key would take you from the dashboard title to the Profit chart, then to the filter(s) for that chart, and then to the Sales chart and its filters. Basically, it was far from intuitive and you’d sometimes be very surprised at where you landed. For someone using a screenreader, a Tableau dashboard could be downright impossible to use.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Now, tab order follows standard web conventions: </a:t>
            </a:r>
            <a:r>
              <a:rPr lang="en" dirty="0">
                <a:solidFill>
                  <a:schemeClr val="dk1"/>
                </a:solidFill>
              </a:rPr>
              <a:t>left to right, </a:t>
            </a:r>
            <a:r>
              <a:rPr lang="en" dirty="0"/>
              <a:t>top to bottom.</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What if you have a workbook whose focus order is all messed up? Open the workbook, and duplicate the dashboard. That new, duplicated dashboard will follow “standard” focus order. Delete the old dashboard, rename the new dashboard so that the tab name matches the deleted one, and then republish. In just a couple minutes, you’ve made your workbook much easier to use for people who like to or NEED to navigate using a keyboard or screenreader.</a:t>
            </a: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128dd9f9061_0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128dd9f9061_0_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The other set of improvements are around how you navigate a single chart or table. You can now use arrow keys, enter, and escape to “walk” the headers of a chart. While these changes may seem small, they are a huge step forward in making Tableau more accessible.</a:t>
            </a: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1292796074f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1292796074f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128dd9f9061_0_1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128dd9f9061_0_1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It’s really easy to create a table in Tableau. But have you ever been charged with creating a dashboard to show X and then just spun your wheels trying to figure out what to highlight, how to show certain data, what comparisons to show, what should be KPIs or BANs (big ass numbers)? Tableau has created a bunch of “accelerators,” basically dashboard starters, in a number of topics–from enrollment to financials to HR. These accelerators and other tools are available to download, many for free, in the Tableau Exchange.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Let’s take a look at the Tableau Exchange, </a:t>
            </a:r>
            <a:r>
              <a:rPr lang="en-US" dirty="0"/>
              <a:t>https://exchange.tableau.com</a:t>
            </a:r>
            <a:r>
              <a:rPr lang="en" dirty="0"/>
              <a:t>.</a:t>
            </a:r>
            <a:endParaRPr dirty="0"/>
          </a:p>
          <a:p>
            <a:pPr marL="457200" lvl="0" indent="-298450" algn="l" rtl="0">
              <a:spcBef>
                <a:spcPts val="0"/>
              </a:spcBef>
              <a:spcAft>
                <a:spcPts val="0"/>
              </a:spcAft>
              <a:buSzPts val="1100"/>
              <a:buChar char="-"/>
            </a:pPr>
            <a:r>
              <a:rPr lang="en" dirty="0"/>
              <a:t>Dashboard extensions let you bring web applications into Tableau. There are extensions to write back to a database, to create different types of charts, to add natural language captions to your dashboards and more. Fun fact: you can build your own extensions, and the file extension is .trex, as in tableau plus extension plus an R because dinosaur :)</a:t>
            </a:r>
            <a:endParaRPr dirty="0"/>
          </a:p>
          <a:p>
            <a:pPr marL="457200" lvl="0" indent="-298450" algn="l" rtl="0">
              <a:spcBef>
                <a:spcPts val="0"/>
              </a:spcBef>
              <a:spcAft>
                <a:spcPts val="0"/>
              </a:spcAft>
              <a:buSzPts val="1100"/>
              <a:buChar char="-"/>
            </a:pPr>
            <a:r>
              <a:rPr lang="en" dirty="0"/>
              <a:t>Connectors let you connect to different databases and applications that aren’t natively supported by Tableau–like SAP Success factors, and Oracle NetSuite, and more. You can also build your own connectors. They’re in .taco files. And it is Tuesday…</a:t>
            </a:r>
            <a:endParaRPr dirty="0"/>
          </a:p>
          <a:p>
            <a:pPr marL="457200" lvl="0" indent="-298450" algn="l" rtl="0">
              <a:spcBef>
                <a:spcPts val="0"/>
              </a:spcBef>
              <a:spcAft>
                <a:spcPts val="0"/>
              </a:spcAft>
              <a:buSzPts val="1100"/>
              <a:buChar char="-"/>
            </a:pPr>
            <a:r>
              <a:rPr lang="en" dirty="0"/>
              <a:t>Finally, the real reason we’re looking at the Exchange, the Accelerators. Accelerators are the newest addition what Tableau calls the Tableau Economy.</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Let’s go ahead and look at available accelerators. We can scroll through the list, but it’s really long. They are tagged by topic – education, financial services, HR, IT, there’s some fundraising ones in there, too.</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Let’s click on Corporate Finance to see some common ones that folks who deal with financials might find useful. The first couple are built by Slalom, a Tableau Partner. Others are </a:t>
            </a:r>
            <a:r>
              <a:rPr lang="en" dirty="0">
                <a:solidFill>
                  <a:schemeClr val="dk1"/>
                </a:solidFill>
              </a:rPr>
              <a:t>created by Tableau. There is a filter to look at just Tableau and Salesforce, and limit to free dashboard starters.</a:t>
            </a: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r>
              <a:rPr lang="en" dirty="0">
                <a:solidFill>
                  <a:schemeClr val="dk1"/>
                </a:solidFill>
              </a:rPr>
              <a:t>One thing I know AOs and FOs care about is budget vs actuals–what do we have to spend and what have we spent. Let’s look at the Actual vs Budget Follow-up. This page tells us about what questions the dashboard can answer, what KPIs are highlighted in the dashboard, what fields it picks up from the data source. There’s a working version of the workbook embedded at the bottom.</a:t>
            </a: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r>
              <a:rPr lang="en" dirty="0">
                <a:solidFill>
                  <a:schemeClr val="dk1"/>
                </a:solidFill>
              </a:rPr>
              <a:t>There are a couple ways to use these accelerators.</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First you can just interact with the embedded dashboard and see what’s in it. Switch tabs, apply filters, etc., and use the dashboard as inspiration. If you’ve ever looked at Tableau Public’s Viz of the Day gallery, you’ve probably seen people promote what I somewhat derisively call data art. It’s pretty to look at, but often hard to use and if you’re thinking of applying to our work at MIT? Get real. These dashboards are on the other end of the spectrum. They’re useful visualization inspiration, and are workhorses that can be applied across a variety of departments and industries.</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It doesn’t stop with inspiration. You can actually download the workbook and swap out the built-in data source with your own data–whether in a spreadsheet, a database, or something else. This is why I call these dashboard starters. They’re basically full-fledged, working templates that you can put YOUR data into. You may need to tweak things here or there, but it may be much easier than starting from scratch.</a:t>
            </a:r>
            <a:endParaRPr dirty="0">
              <a:solidFill>
                <a:schemeClr val="dk1"/>
              </a:solidFill>
            </a:endParaRPr>
          </a:p>
          <a:p>
            <a:pPr marL="0" lvl="0" indent="0" algn="l" rtl="0">
              <a:spcBef>
                <a:spcPts val="0"/>
              </a:spcBef>
              <a:spcAft>
                <a:spcPts val="0"/>
              </a:spcAft>
              <a:buNone/>
            </a:pPr>
            <a:endParaRPr dirty="0">
              <a:solidFill>
                <a:schemeClr val="dk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123fbba3274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123fbba3274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128dd9f9061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128dd9f9061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Another cool addition is the ability to create your own sample workbooks. Everyone has probably seen Superstore, but quick show of hands–how many of you actually deal with the type of data that’s in Superstore–sales, orders, customers? Probably not many.</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One thing that people in the Higher Ed space have been complaining about for a while is that we want to be able to create workbooks with more relevant data. And after the upgrade, that will be possible. I could see some enterprising Tableau developer at MIT creating sample workbooks around MIT financials, HR data, and so on.</a:t>
            </a: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128dd9f9061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128dd9f9061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One of the cool things about Tableau is that you can embed images–logos, background images, and that sort of thing. What happens if your department does some rebranding and changes the logo or colors or whatever. Well then you have to go through every workbook and change the logo. That’s a pain.</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Now you can point to web-based images so that all workbooks that use image X are using actual same image X on your webserver instead of copies of that file embedded in the workbook.</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In addition to making workbooks easier to maintain, using web-based images can also improve the performance of your workbook, especially when you’re using large/high-resolution images. They’ll be loaded more quickly when they’re hosted on the web vs downloaded from the server on each tab.</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One of the coolest aspects of linking to web-based images is that you can include GIFs. I could see recording mini how-to videos, converting them to GIFs, and using them as embedded end-user help.</a:t>
            </a: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128dd9f9061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128dd9f9061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Speaking of animated GIFs, check this out!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One of the features I was most excited about last upgrade was Show/Hide buttons for floating layout containers. In practice, they were a bit of a mixed bag, because floating containers, by definition, float on top of the dashboard, so when you show them, you’re covering actual dashboard content, and as you interact with content in the floating layout container, you may need to hide it again to see whatever’s underneath it. They can actually create a usability issue for users.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Well show/hide buttons got an upgrade–now you can use them with ANY dashboard object, not just floating ones. What I’m most excited about here is that now you’re not forced to cover the dashboard in order show a hidden container. Instead, as in this GIF, you can actually shrink the dashboard content down to fit the once-hidden object. That seems like a game changer for me, though I imagine it may also be a mixed bag in practice (especially if it means you’re now squishing the data viz into a smaller area). (Recommendation: test with your actual users to see if this feature makes things better or worse.)</a:t>
            </a: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128dd9f9061_0_1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128dd9f9061_0_1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Last upgrade, I was most excited about that Show/Hide button. This time around, copy and paste dashboard elements are in my top three. How many times have you wanted to have two (almost) identical buttons or container that you’ve specified color or padding or whatever formatting for, but had to spent multiple minutes fussing recreating the object and fussing with formatting to get them to match. No more! Now you can copy and paste dashboard items.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However, I’m going to add some caveats to this feature:</a:t>
            </a:r>
            <a:endParaRPr dirty="0"/>
          </a:p>
          <a:p>
            <a:pPr marL="457200" lvl="0" indent="-298450" algn="l" rtl="0">
              <a:spcBef>
                <a:spcPts val="0"/>
              </a:spcBef>
              <a:spcAft>
                <a:spcPts val="0"/>
              </a:spcAft>
              <a:buClr>
                <a:schemeClr val="dk1"/>
              </a:buClr>
              <a:buSzPts val="1100"/>
              <a:buChar char="-"/>
            </a:pPr>
            <a:r>
              <a:rPr lang="en" dirty="0">
                <a:solidFill>
                  <a:schemeClr val="dk1"/>
                </a:solidFill>
              </a:rPr>
              <a:t>In order to paste, you have to use CTRL or CMD+V. The object is pasted as a floating object, so you may still have to do some fussing with the item hierarchy and layout containers to the newly-pasted object where you want it.</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You can copy across dashboards, so if you want an image or a blank object or a button, to be formatted similarly across dashboards, you can.</a:t>
            </a:r>
            <a:endParaRPr dirty="0">
              <a:solidFill>
                <a:schemeClr val="dk1"/>
              </a:solidFill>
            </a:endParaRPr>
          </a:p>
          <a:p>
            <a:pPr marL="457200" lvl="0" indent="-298450" algn="l" rtl="0">
              <a:spcBef>
                <a:spcPts val="0"/>
              </a:spcBef>
              <a:spcAft>
                <a:spcPts val="0"/>
              </a:spcAft>
              <a:buSzPts val="1100"/>
              <a:buChar char="-"/>
            </a:pPr>
            <a:r>
              <a:rPr lang="en" dirty="0"/>
              <a:t>You can’t copy and paste EVERYTHING.</a:t>
            </a:r>
            <a:endParaRPr dirty="0"/>
          </a:p>
          <a:p>
            <a:pPr marL="914400" lvl="1" indent="-298450" algn="l" rtl="0">
              <a:spcBef>
                <a:spcPts val="0"/>
              </a:spcBef>
              <a:spcAft>
                <a:spcPts val="0"/>
              </a:spcAft>
              <a:buSzPts val="1100"/>
              <a:buChar char="-"/>
            </a:pPr>
            <a:r>
              <a:rPr lang="en" dirty="0"/>
              <a:t>A worksheet can only appear on a dashboard once, so copying and pasting it onto the same dashboard isn’t possible.</a:t>
            </a:r>
            <a:endParaRPr dirty="0"/>
          </a:p>
          <a:p>
            <a:pPr marL="914400" lvl="1" indent="-298450" algn="l" rtl="0">
              <a:spcBef>
                <a:spcPts val="0"/>
              </a:spcBef>
              <a:spcAft>
                <a:spcPts val="0"/>
              </a:spcAft>
              <a:buSzPts val="1100"/>
              <a:buChar char="-"/>
            </a:pPr>
            <a:r>
              <a:rPr lang="en" dirty="0"/>
              <a:t>The same is true for layout containers that contain worksheets or a dashboard title object. No copy/paste.</a:t>
            </a:r>
            <a:endParaRPr dirty="0"/>
          </a:p>
          <a:p>
            <a:pPr marL="914400" lvl="1" indent="-298450" algn="l" rtl="0">
              <a:spcBef>
                <a:spcPts val="0"/>
              </a:spcBef>
              <a:spcAft>
                <a:spcPts val="0"/>
              </a:spcAft>
              <a:buSzPts val="1100"/>
              <a:buChar char="-"/>
            </a:pPr>
            <a:r>
              <a:rPr lang="en" dirty="0"/>
              <a:t>What about layout containers that only contain blank objects, text objects, buttons, and/or other non-worksheet elements? Those you CAN copy and paste.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That’s why this feature is in my top three, but not at the top of the list.</a:t>
            </a: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128dd9f9061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128dd9f9061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another top three for me, but with another big ol’ caveat.</a:t>
            </a:r>
            <a:endParaRPr/>
          </a:p>
          <a:p>
            <a:pPr marL="0" lvl="0" indent="0" algn="l" rtl="0">
              <a:spcBef>
                <a:spcPts val="0"/>
              </a:spcBef>
              <a:spcAft>
                <a:spcPts val="0"/>
              </a:spcAft>
              <a:buNone/>
            </a:pPr>
            <a:endParaRPr/>
          </a:p>
          <a:p>
            <a:pPr marL="0" lvl="0" indent="0" algn="l" rtl="0">
              <a:spcBef>
                <a:spcPts val="0"/>
              </a:spcBef>
              <a:spcAft>
                <a:spcPts val="0"/>
              </a:spcAft>
              <a:buNone/>
            </a:pPr>
            <a:r>
              <a:rPr lang="en"/>
              <a:t>If I were to ask many seasoned Tableau developers what they find the most annoying in Tableau. One of the most common answers is probably going to be rearranging content in dashboards–dealing with containers and that sort of thing.</a:t>
            </a:r>
            <a:endParaRPr/>
          </a:p>
          <a:p>
            <a:pPr marL="0" lvl="0" indent="0" algn="l" rtl="0">
              <a:spcBef>
                <a:spcPts val="0"/>
              </a:spcBef>
              <a:spcAft>
                <a:spcPts val="0"/>
              </a:spcAft>
              <a:buNone/>
            </a:pPr>
            <a:endParaRPr/>
          </a:p>
          <a:p>
            <a:pPr marL="0" lvl="0" indent="0" algn="l" rtl="0">
              <a:spcBef>
                <a:spcPts val="0"/>
              </a:spcBef>
              <a:spcAft>
                <a:spcPts val="0"/>
              </a:spcAft>
              <a:buNone/>
            </a:pPr>
            <a:r>
              <a:rPr lang="en"/>
              <a:t>Well, there’s an ever-so-slight improvement that comes with our upgrade–the ability to drag and drop elements in the item hierarchy. Now instead of selecting an object and having to click and drag IN THE DASHBOARD and cross your fingers that you let go of the mouse in just the right spot, you can use the nifty hierarchy on the left side of the screen to click and drag and drop it right where you want it in the hierarchy. This is a HUGE improvement in dealing with dashboards.</a:t>
            </a:r>
            <a:endParaRPr/>
          </a:p>
          <a:p>
            <a:pPr marL="0" lvl="0" indent="0" algn="l" rtl="0">
              <a:spcBef>
                <a:spcPts val="0"/>
              </a:spcBef>
              <a:spcAft>
                <a:spcPts val="0"/>
              </a:spcAft>
              <a:buNone/>
            </a:pPr>
            <a:endParaRPr/>
          </a:p>
          <a:p>
            <a:pPr marL="0" lvl="0" indent="0" algn="l" rtl="0">
              <a:spcBef>
                <a:spcPts val="0"/>
              </a:spcBef>
              <a:spcAft>
                <a:spcPts val="0"/>
              </a:spcAft>
              <a:buNone/>
            </a:pPr>
            <a:r>
              <a:rPr lang="en"/>
              <a:t>That big ol’ caveat I mentioned? It’s only available in Web Authoring, not in Tableau Desktop. For those of you using Web Authoring, you’re all set. For those of you who prefer Tableau Desktop, could this be the feature that makes you switch?</a:t>
            </a:r>
            <a:endParaRPr/>
          </a:p>
          <a:p>
            <a:pPr marL="0" lvl="0" indent="0" algn="l" rtl="0">
              <a:spcBef>
                <a:spcPts val="0"/>
              </a:spcBef>
              <a:spcAft>
                <a:spcPts val="0"/>
              </a:spcAft>
              <a:buNone/>
            </a:pPr>
            <a:endParaRPr/>
          </a:p>
          <a:p>
            <a:pPr marL="0" lvl="0" indent="0" algn="l" rtl="0">
              <a:spcBef>
                <a:spcPts val="0"/>
              </a:spcBef>
              <a:spcAft>
                <a:spcPts val="0"/>
              </a:spcAft>
              <a:buNone/>
            </a:pPr>
            <a:r>
              <a:rPr lang="en"/>
              <a:t>A couple of side notes</a:t>
            </a:r>
            <a:endParaRPr/>
          </a:p>
          <a:p>
            <a:pPr marL="457200" lvl="0" indent="-298450" algn="l" rtl="0">
              <a:spcBef>
                <a:spcPts val="0"/>
              </a:spcBef>
              <a:spcAft>
                <a:spcPts val="0"/>
              </a:spcAft>
              <a:buSzPts val="1100"/>
              <a:buChar char="-"/>
            </a:pPr>
            <a:r>
              <a:rPr lang="en"/>
              <a:t>Web Authoring has come a VERY LONG WAY since MIT first got Tableau. And with every upgrade, Web Authoring is getting closer and closer to functioning like Tableau Desktop, though this is probably the first substantial feature I’ve noticed that was introduced on the Web instead of Desktop.</a:t>
            </a:r>
            <a:endParaRPr/>
          </a:p>
          <a:p>
            <a:pPr marL="457200" lvl="0" indent="-298450" algn="l" rtl="0">
              <a:spcBef>
                <a:spcPts val="0"/>
              </a:spcBef>
              <a:spcAft>
                <a:spcPts val="0"/>
              </a:spcAft>
              <a:buSzPts val="1100"/>
              <a:buChar char="-"/>
            </a:pPr>
            <a:r>
              <a:rPr lang="en"/>
              <a:t>If you are thinking of making the switch to Web Authoring, one of the other features that’s part of this upgrade is that you can more seamlessly switch from Web Authoring directly into Tableau Desktop–the “Connected Desktop” feature in v2021.2. There are also other improvements to Web Authoring that we haven’t covered. If there is someone out there who does use Web Authoring a lot or has switched from Desktop to Web Authoring, we’d love to have you come share your experience with us at a future MIT TUG meeting.</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128dd9f9061_5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128dd9f9061_5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final “building” feature is around published data sources, and it’s sort of the data canvas counterpart of Web Authoring. In the past, if you published a data source and then wanted to make a change–whether that change was renaming the data source, updating a column name, adding or removing a column, or joining or relating a new table–all of that had to be done by downloading the data source, and opening it in Tableau Desktop, and crossing your fingers and toes that you wouldn’t break it. (Or so I’ve been told.)</a:t>
            </a:r>
            <a:endParaRPr/>
          </a:p>
          <a:p>
            <a:pPr marL="0" lvl="0" indent="0" algn="l" rtl="0">
              <a:spcBef>
                <a:spcPts val="0"/>
              </a:spcBef>
              <a:spcAft>
                <a:spcPts val="0"/>
              </a:spcAft>
              <a:buNone/>
            </a:pPr>
            <a:endParaRPr/>
          </a:p>
          <a:p>
            <a:pPr marL="0" lvl="0" indent="0" algn="l" rtl="0">
              <a:spcBef>
                <a:spcPts val="0"/>
              </a:spcBef>
              <a:spcAft>
                <a:spcPts val="0"/>
              </a:spcAft>
              <a:buNone/>
            </a:pPr>
            <a:r>
              <a:rPr lang="en"/>
              <a:t>Now, you can edit published data sources on the web–everything from simple renaming to joining or relating tables, and just about everything in between. Again, this is an example of making the web interface as fully-featured as Tableau Desktop.</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1292a5944fd_2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g1292a5944fd_2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rPr>
              <a:t>So that was it for the highlights (so many) for our upcoming upgrade.</a:t>
            </a: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r>
              <a:rPr lang="en" dirty="0">
                <a:solidFill>
                  <a:schemeClr val="dk1"/>
                </a:solidFill>
              </a:rPr>
              <a:t>What are you most excited about? Post it in the chat!</a:t>
            </a:r>
            <a:endParaRPr dirty="0">
              <a:solidFill>
                <a:schemeClr val="dk1"/>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128dd9f9061_7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128dd9f9061_7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Before we leave the topic of the upgrade, we want to talk about what’s NOT in the upgrade. We’re upgrading to v2021.4, but back in March, Tableau actually released v2022.1. As we mentioned before, MIT will always be at least a major version behind. That’s nothing new.</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What’s changing in the future, though, is Tableau’s release timing. They’re switching from updates 4 times a year to twice a year. IS&amp;T is still planning to upgrade once or twice a year, depending on their priorities and what MIT’s Tableau community needs. One key factor is that community need. There’s lots of cool features in the newest version of Tableau that we won’t be getting until summer or fall at the very earliest, or even as far out as a year or more from now if IS&amp;T doesn’t know we’d like the features.</a:t>
            </a:r>
            <a:endParaRPr dirty="0"/>
          </a:p>
          <a:p>
            <a:pPr marL="0" lvl="0" indent="0" algn="l" rtl="0">
              <a:spcBef>
                <a:spcPts val="0"/>
              </a:spcBef>
              <a:spcAft>
                <a:spcPts val="0"/>
              </a:spcAft>
              <a:buNone/>
            </a:pPr>
            <a:endParaRPr dirty="0"/>
          </a:p>
          <a:p>
            <a:pPr marL="0" lvl="0" indent="0" algn="l" rtl="0">
              <a:spcBef>
                <a:spcPts val="0"/>
              </a:spcBef>
              <a:spcAft>
                <a:spcPts val="0"/>
              </a:spcAft>
              <a:buClr>
                <a:schemeClr val="dk1"/>
              </a:buClr>
              <a:buSzPts val="1100"/>
              <a:buFont typeface="Arial"/>
              <a:buNone/>
            </a:pPr>
            <a:r>
              <a:rPr lang="en" dirty="0"/>
              <a:t>To take a line from the MBTA, want something? Say something. If there are features that you see in new releases, let IS&amp;T know by contacting </a:t>
            </a:r>
            <a:r>
              <a:rPr lang="en" u="sng" dirty="0">
                <a:solidFill>
                  <a:schemeClr val="hlink"/>
                </a:solidFill>
                <a:hlinkClick r:id="rId3"/>
              </a:rPr>
              <a:t>reporting-help@mit.edu</a:t>
            </a:r>
            <a:r>
              <a:rPr lang="en" dirty="0"/>
              <a:t>. Let them know what the feature is, what version it’s in, and how it’ll help you do your job better. That’s the best way for us as a community to advocate for timely upgrades.</a:t>
            </a:r>
            <a:endParaRP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128dd9f9061_7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128dd9f9061_7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 what are some of those coming attractions that won’t make it to theaters near us until a second or third run? </a:t>
            </a:r>
            <a:endParaRPr/>
          </a:p>
          <a:p>
            <a:pPr marL="0" lvl="0" indent="0" algn="l" rtl="0">
              <a:spcBef>
                <a:spcPts val="0"/>
              </a:spcBef>
              <a:spcAft>
                <a:spcPts val="0"/>
              </a:spcAft>
              <a:buNone/>
            </a:pPr>
            <a:endParaRPr/>
          </a:p>
          <a:p>
            <a:pPr marL="0" lvl="0" indent="0" algn="l" rtl="0">
              <a:spcBef>
                <a:spcPts val="0"/>
              </a:spcBef>
              <a:spcAft>
                <a:spcPts val="0"/>
              </a:spcAft>
              <a:buNone/>
            </a:pPr>
            <a:r>
              <a:rPr lang="en"/>
              <a:t>Here’s a list of the highlights. We’re going to look at some of these in detail.</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128dd9f9061_7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8" name="Google Shape;248;g128dd9f9061_7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is my top item in v2022.1. The Workbook Optimizer.</a:t>
            </a:r>
            <a:endParaRPr/>
          </a:p>
          <a:p>
            <a:pPr marL="0" lvl="0" indent="0" algn="l" rtl="0">
              <a:spcBef>
                <a:spcPts val="0"/>
              </a:spcBef>
              <a:spcAft>
                <a:spcPts val="0"/>
              </a:spcAft>
              <a:buNone/>
            </a:pPr>
            <a:endParaRPr/>
          </a:p>
          <a:p>
            <a:pPr marL="0" lvl="0" indent="0" algn="l" rtl="0">
              <a:spcBef>
                <a:spcPts val="0"/>
              </a:spcBef>
              <a:spcAft>
                <a:spcPts val="0"/>
              </a:spcAft>
              <a:buNone/>
            </a:pPr>
            <a:r>
              <a:rPr lang="en"/>
              <a:t>Tableau performance is complicated. There are lots of small and big changes you can make to make your dashboards load faster, make interactions work better, and even have extracts refresh more quickly. Unfortunately, there are a lot of factors. Last Fall, Tableau and InterWorks published an 80+ page revision of their Efficient Dashboards whitepaper. Yeah, 80+ pages.</a:t>
            </a:r>
            <a:endParaRPr/>
          </a:p>
          <a:p>
            <a:pPr marL="0" lvl="0" indent="0" algn="l" rtl="0">
              <a:spcBef>
                <a:spcPts val="0"/>
              </a:spcBef>
              <a:spcAft>
                <a:spcPts val="0"/>
              </a:spcAft>
              <a:buNone/>
            </a:pPr>
            <a:endParaRPr/>
          </a:p>
          <a:p>
            <a:pPr marL="0" lvl="0" indent="0" algn="l" rtl="0">
              <a:spcBef>
                <a:spcPts val="0"/>
              </a:spcBef>
              <a:spcAft>
                <a:spcPts val="0"/>
              </a:spcAft>
              <a:buNone/>
            </a:pPr>
            <a:r>
              <a:rPr lang="en"/>
              <a:t>How the heck are you supposed to keep all 80 pages of tips, tricks, and other random details in mind every time you build or publish a dashboard? Well, the Workbook Optimizer actually does it for you. It analyzes your workbook and identifies changes you can make to improve the performance of your dashboard. You can scroll through them, and decide what to change and what to ignore, and after making changes, re-run it to see if your changes introduced new or different issues.</a:t>
            </a:r>
            <a:endParaRPr/>
          </a:p>
          <a:p>
            <a:pPr marL="0" lvl="0" indent="0" algn="l" rtl="0">
              <a:spcBef>
                <a:spcPts val="0"/>
              </a:spcBef>
              <a:spcAft>
                <a:spcPts val="0"/>
              </a:spcAft>
              <a:buNone/>
            </a:pPr>
            <a:endParaRPr/>
          </a:p>
          <a:p>
            <a:pPr marL="0" lvl="0" indent="0" algn="l" rtl="0">
              <a:spcBef>
                <a:spcPts val="0"/>
              </a:spcBef>
              <a:spcAft>
                <a:spcPts val="0"/>
              </a:spcAft>
              <a:buNone/>
            </a:pPr>
            <a:r>
              <a:rPr lang="en"/>
              <a:t>I’m super-excited about this feature…for when it eventually becomes available to us…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ed3ce1246c_0_20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ed3ce1246c_0_20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128dd9f9061_7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128dd9f9061_7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Talking about performance, every new version of Tableau is pretty much guaranteed to have some sort of performance improvement. </a:t>
            </a:r>
            <a:endParaRPr/>
          </a:p>
          <a:p>
            <a:pPr marL="0" lvl="0" indent="0" algn="l" rtl="0">
              <a:spcBef>
                <a:spcPts val="0"/>
              </a:spcBef>
              <a:spcAft>
                <a:spcPts val="0"/>
              </a:spcAft>
              <a:buNone/>
            </a:pPr>
            <a:r>
              <a:rPr lang="en"/>
              <a:t>V2022.1 has a couple:</a:t>
            </a:r>
            <a:endParaRPr/>
          </a:p>
          <a:p>
            <a:pPr marL="457200" lvl="0" indent="-298450" algn="l" rtl="0">
              <a:spcBef>
                <a:spcPts val="0"/>
              </a:spcBef>
              <a:spcAft>
                <a:spcPts val="0"/>
              </a:spcAft>
              <a:buSzPts val="1100"/>
              <a:buChar char="-"/>
            </a:pPr>
            <a:r>
              <a:rPr lang="en">
                <a:solidFill>
                  <a:schemeClr val="dk1"/>
                </a:solidFill>
              </a:rPr>
              <a:t>View Acceleration lets you </a:t>
            </a:r>
            <a:r>
              <a:rPr lang="en"/>
              <a:t>prioritize certain views in a workbook so they always take precedence over others.</a:t>
            </a:r>
            <a:endParaRPr/>
          </a:p>
          <a:p>
            <a:pPr marL="457200" lvl="0" indent="-298450" algn="l" rtl="0">
              <a:spcBef>
                <a:spcPts val="0"/>
              </a:spcBef>
              <a:spcAft>
                <a:spcPts val="0"/>
              </a:spcAft>
              <a:buSzPts val="1100"/>
              <a:buChar char="-"/>
            </a:pPr>
            <a:r>
              <a:rPr lang="en"/>
              <a:t>There are also updates to how filters perform. I know I’m not the only one who has ever added 10 or more filters to a dashboard. (Our users need to be able to slice and dice!) What happens with those filters? Things slow down. While the improvements in v2022.1 won’t fix all your filter problems (best practice exist for a reason–remember, there’s that 80+ page whitepaper on dashboard performance), they should help make filters and other interactivity work at least a little bit better.</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128dd9f9061_7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 name="Google Shape;264;g128dd9f9061_7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There are number of improvements to the Tableau Server interface as well. My guess is that these elements were designed to make using Tableau on mobile devices easier, but the end result, I think, is an improvement for those of us using laptops and big monitors, too.</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These changes include a better search interface that lets you scroll through results across different content types (views, dashboards, metrics) rather than click on tabs for each content type.</a:t>
            </a:r>
            <a:endParaRPr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128dd9f9061_7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 name="Google Shape;273;g128dd9f9061_7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And a new viz toolbar that has easier-to-click buttons (compared to the narrow strip of buttons/words in the old version)</a:t>
            </a:r>
            <a:endParaRPr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128dd9f9061_7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128dd9f9061_7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One of my pet peeves in Tableau is full data. It’s great that we can provide downloads because people want their spreadsheets. But how many times has someone asked you to reorder the columns in their CSV export? Or how many times have you been forced to use some random calculation just to make Tableau display a chart just so, and then had users ask about (or ask you to remove) that random formatting-related element in the export?</a:t>
            </a:r>
            <a:endParaRPr/>
          </a:p>
          <a:p>
            <a:pPr marL="0" lvl="0" indent="0" algn="l" rtl="0">
              <a:spcBef>
                <a:spcPts val="0"/>
              </a:spcBef>
              <a:spcAft>
                <a:spcPts val="0"/>
              </a:spcAft>
              <a:buNone/>
            </a:pPr>
            <a:endParaRPr/>
          </a:p>
          <a:p>
            <a:pPr marL="0" lvl="0" indent="0" algn="l" rtl="0">
              <a:spcBef>
                <a:spcPts val="0"/>
              </a:spcBef>
              <a:spcAft>
                <a:spcPts val="0"/>
              </a:spcAft>
              <a:buNone/>
            </a:pPr>
            <a:r>
              <a:rPr lang="en"/>
              <a:t>Well in v2022.1, you have control over what shows up when you View Data.</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128dd9f9061_7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128dd9f9061_7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When you’re creating a data source, have you ever gotten your tables joined or related just right…only to realize that you really needed that last table to be the first one in the canvas? Need to move it? Good luck–best case, you’ll have to update every relationship or join, or worst case, you may have to start over from scratch. Either way, it’s a pain.</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Well, in v2022.1, you can actually do that rearrangement from the right-click menu. The relationships adjust automatically and and you don’t have to re-add all the tables.</a:t>
            </a:r>
            <a:endParaRPr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1292a5944fd_2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1292a5944fd_2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That’s it for the upgrade.</a:t>
            </a:r>
            <a:endParaRPr dirty="0"/>
          </a:p>
          <a:p>
            <a:pPr marL="457200" lvl="0" indent="-298450" algn="l" rtl="0">
              <a:spcBef>
                <a:spcPts val="0"/>
              </a:spcBef>
              <a:spcAft>
                <a:spcPts val="0"/>
              </a:spcAft>
              <a:buSzPts val="1100"/>
              <a:buChar char="-"/>
            </a:pPr>
            <a:r>
              <a:rPr lang="en" dirty="0"/>
              <a:t>v2021.4 is coming soon–unless there are major issues in testing, expect it before the end of the FY (hopefully sooner)</a:t>
            </a:r>
            <a:endParaRPr dirty="0"/>
          </a:p>
          <a:p>
            <a:pPr marL="457200" lvl="0" indent="-298450" algn="l" rtl="0">
              <a:spcBef>
                <a:spcPts val="0"/>
              </a:spcBef>
              <a:spcAft>
                <a:spcPts val="0"/>
              </a:spcAft>
              <a:buSzPts val="1100"/>
              <a:buChar char="-"/>
            </a:pPr>
            <a:r>
              <a:rPr lang="en" dirty="0"/>
              <a:t>For new features after that, if there’s something new you’re interested in using: Want something? Say something. Contact IS&amp;T at </a:t>
            </a:r>
            <a:r>
              <a:rPr lang="en" u="sng" dirty="0">
                <a:solidFill>
                  <a:schemeClr val="hlink"/>
                </a:solidFill>
                <a:hlinkClick r:id="rId3"/>
              </a:rPr>
              <a:t>reporting-help@mit.edu</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And now, didja know it’s Tuesday? And that we’re talking Tableau. And Tableau Tuesday should have tips and tricks. Today, we have tips and tricks on tooltips, you could say we’ve got Tableau Tuesday tooltip tips and tricks, with MIT’s talented Tableau trailblazer, Laura Urciouli.</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Laura, take it away!</a:t>
            </a:r>
            <a:endParaRPr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23fbba3274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123fbba327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1292e113c0d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1292e113c0d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1292e113c0d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 name="Google Shape;324;g1292e113c0d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https://www.artofvisualization.com/blog/7-golden-rules-of-tableau-tooltips</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1292e113c0d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1" name="Google Shape;331;g1292e113c0d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ed3ce1246c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ed3ce1246c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1292e113c0d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8" name="Google Shape;338;g1292e113c0d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1292e113c0d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 name="Google Shape;345;g1292e113c0d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12834f84ff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12834f84ff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t>May 17-19, 2022</a:t>
            </a:r>
            <a:endParaRPr dirty="0"/>
          </a:p>
          <a:p>
            <a:pPr marL="0" lvl="0" indent="0" algn="l" rtl="0">
              <a:spcBef>
                <a:spcPts val="0"/>
              </a:spcBef>
              <a:spcAft>
                <a:spcPts val="0"/>
              </a:spcAft>
              <a:buClr>
                <a:schemeClr val="dk1"/>
              </a:buClr>
              <a:buSzPts val="1100"/>
              <a:buFont typeface="Arial"/>
              <a:buNone/>
            </a:pPr>
            <a:r>
              <a:rPr lang="en" dirty="0"/>
              <a:t>Virtual and In-Person</a:t>
            </a:r>
            <a:endParaRPr dirty="0"/>
          </a:p>
          <a:p>
            <a:pPr marL="0" lvl="0" indent="0" algn="l" rtl="0">
              <a:spcBef>
                <a:spcPts val="0"/>
              </a:spcBef>
              <a:spcAft>
                <a:spcPts val="0"/>
              </a:spcAft>
              <a:buClr>
                <a:schemeClr val="dk1"/>
              </a:buClr>
              <a:buSzPts val="1100"/>
              <a:buFont typeface="Arial"/>
              <a:buNone/>
            </a:pPr>
            <a:r>
              <a:rPr lang="en" dirty="0"/>
              <a:t>Registration is now open</a:t>
            </a:r>
            <a:endParaRPr dirty="0"/>
          </a:p>
          <a:p>
            <a:pPr marL="0" lvl="0" indent="0" algn="l" rtl="0">
              <a:spcBef>
                <a:spcPts val="0"/>
              </a:spcBef>
              <a:spcAft>
                <a:spcPts val="0"/>
              </a:spcAft>
              <a:buClr>
                <a:schemeClr val="dk1"/>
              </a:buClr>
              <a:buSzPts val="1100"/>
              <a:buFont typeface="Arial"/>
              <a:buNone/>
            </a:pPr>
            <a:r>
              <a:rPr lang="en" dirty="0"/>
              <a:t>tableau.com/conference</a:t>
            </a:r>
            <a:endParaRPr dirty="0"/>
          </a:p>
          <a:p>
            <a:pPr marL="0" lvl="0" indent="0" algn="l" rtl="0">
              <a:spcBef>
                <a:spcPts val="0"/>
              </a:spcBef>
              <a:spcAft>
                <a:spcPts val="0"/>
              </a:spcAft>
              <a:buNone/>
            </a:pPr>
            <a:r>
              <a:rPr lang="en" dirty="0">
                <a:solidFill>
                  <a:schemeClr val="dk1"/>
                </a:solidFill>
              </a:rPr>
              <a:t>LEARN | CONNECT | GROW | INSPIRE</a:t>
            </a:r>
            <a:endParaRPr dirty="0">
              <a:solidFill>
                <a:schemeClr val="dk1"/>
              </a:solidFill>
            </a:endParaRPr>
          </a:p>
          <a:p>
            <a:pPr marL="0" lvl="0" indent="0" algn="l" rtl="0">
              <a:spcBef>
                <a:spcPts val="0"/>
              </a:spcBef>
              <a:spcAft>
                <a:spcPts val="0"/>
              </a:spcAft>
              <a:buNone/>
            </a:pPr>
            <a:r>
              <a:rPr lang="en" dirty="0">
                <a:solidFill>
                  <a:schemeClr val="dk1"/>
                </a:solidFill>
              </a:rPr>
              <a:t>#Data22</a:t>
            </a:r>
            <a:endParaRPr dirty="0">
              <a:solidFill>
                <a:schemeClr val="dk1"/>
              </a:solidFill>
            </a:endParaRPr>
          </a:p>
          <a:p>
            <a:pPr marL="0" lvl="0" indent="0" algn="l" rtl="0">
              <a:spcBef>
                <a:spcPts val="0"/>
              </a:spcBef>
              <a:spcAft>
                <a:spcPts val="0"/>
              </a:spcAft>
              <a:buNone/>
            </a:pPr>
            <a:endParaRPr dirty="0"/>
          </a:p>
          <a:p>
            <a:pPr marL="0" lvl="0" indent="0" algn="l" rtl="0">
              <a:spcBef>
                <a:spcPts val="0"/>
              </a:spcBef>
              <a:spcAft>
                <a:spcPts val="0"/>
              </a:spcAft>
              <a:buClr>
                <a:schemeClr val="dk1"/>
              </a:buClr>
              <a:buSzPts val="1100"/>
              <a:buFont typeface="Arial"/>
              <a:buNone/>
            </a:pPr>
            <a:r>
              <a:rPr lang="en" dirty="0"/>
              <a:t>Virtual Broadcast - FREE:</a:t>
            </a:r>
            <a:endParaRPr dirty="0"/>
          </a:p>
          <a:p>
            <a:pPr marL="0" lvl="0" indent="0" algn="l" rtl="0">
              <a:spcBef>
                <a:spcPts val="0"/>
              </a:spcBef>
              <a:spcAft>
                <a:spcPts val="0"/>
              </a:spcAft>
              <a:buClr>
                <a:schemeClr val="dk1"/>
              </a:buClr>
              <a:buSzPts val="1100"/>
              <a:buFont typeface="Arial"/>
              <a:buNone/>
            </a:pPr>
            <a:r>
              <a:rPr lang="en" dirty="0"/>
              <a:t>● 2 Full Days</a:t>
            </a:r>
            <a:endParaRPr dirty="0"/>
          </a:p>
          <a:p>
            <a:pPr marL="0" lvl="0" indent="0" algn="l" rtl="0">
              <a:spcBef>
                <a:spcPts val="0"/>
              </a:spcBef>
              <a:spcAft>
                <a:spcPts val="0"/>
              </a:spcAft>
              <a:buClr>
                <a:schemeClr val="dk1"/>
              </a:buClr>
              <a:buSzPts val="1100"/>
              <a:buFont typeface="Arial"/>
              <a:buNone/>
            </a:pPr>
            <a:r>
              <a:rPr lang="en" dirty="0"/>
              <a:t>● 100,000 + data lovers.</a:t>
            </a:r>
            <a:endParaRPr dirty="0"/>
          </a:p>
          <a:p>
            <a:pPr marL="0" lvl="0" indent="0" algn="l" rtl="0">
              <a:spcBef>
                <a:spcPts val="0"/>
              </a:spcBef>
              <a:spcAft>
                <a:spcPts val="0"/>
              </a:spcAft>
              <a:buClr>
                <a:schemeClr val="dk1"/>
              </a:buClr>
              <a:buSzPts val="1100"/>
              <a:buFont typeface="Arial"/>
              <a:buNone/>
            </a:pPr>
            <a:r>
              <a:rPr lang="en" dirty="0"/>
              <a:t>● 3 time zones with hours of content/ breakout sessions</a:t>
            </a:r>
            <a:endParaRPr dirty="0"/>
          </a:p>
          <a:p>
            <a:pPr marL="0" lvl="0" indent="0" algn="l" rtl="0">
              <a:spcBef>
                <a:spcPts val="0"/>
              </a:spcBef>
              <a:spcAft>
                <a:spcPts val="0"/>
              </a:spcAft>
              <a:buClr>
                <a:schemeClr val="dk1"/>
              </a:buClr>
              <a:buSzPts val="1100"/>
              <a:buFont typeface="Arial"/>
              <a:buNone/>
            </a:pPr>
            <a:r>
              <a:rPr lang="en" dirty="0"/>
              <a:t>on data insights,trends, and Tableau best practices</a:t>
            </a:r>
            <a:endParaRPr dirty="0"/>
          </a:p>
          <a:p>
            <a:pPr marL="0" lvl="0" indent="0" algn="l" rtl="0">
              <a:spcBef>
                <a:spcPts val="0"/>
              </a:spcBef>
              <a:spcAft>
                <a:spcPts val="0"/>
              </a:spcAft>
              <a:buClr>
                <a:schemeClr val="dk1"/>
              </a:buClr>
              <a:buSzPts val="1100"/>
              <a:buFont typeface="Arial"/>
              <a:buNone/>
            </a:pPr>
            <a:r>
              <a:rPr lang="en" dirty="0"/>
              <a:t>● Tableau Doctor</a:t>
            </a:r>
            <a:endParaRPr dirty="0"/>
          </a:p>
          <a:p>
            <a:pPr marL="0" lvl="0" indent="0" algn="l" rtl="0">
              <a:spcBef>
                <a:spcPts val="0"/>
              </a:spcBef>
              <a:spcAft>
                <a:spcPts val="0"/>
              </a:spcAft>
              <a:buClr>
                <a:schemeClr val="dk1"/>
              </a:buClr>
              <a:buSzPts val="1100"/>
              <a:buFont typeface="Arial"/>
              <a:buNone/>
            </a:pPr>
            <a:r>
              <a:rPr lang="en" dirty="0"/>
              <a:t>● Slack</a:t>
            </a:r>
            <a:endParaRPr dirty="0"/>
          </a:p>
          <a:p>
            <a:pPr marL="0" lvl="0" indent="0" algn="l" rtl="0">
              <a:spcBef>
                <a:spcPts val="0"/>
              </a:spcBef>
              <a:spcAft>
                <a:spcPts val="0"/>
              </a:spcAft>
              <a:buNone/>
            </a:pPr>
            <a:endParaRPr dirty="0"/>
          </a:p>
          <a:p>
            <a:pPr marL="0" lvl="0" indent="0" algn="l" rtl="0">
              <a:spcBef>
                <a:spcPts val="0"/>
              </a:spcBef>
              <a:spcAft>
                <a:spcPts val="0"/>
              </a:spcAft>
              <a:buClr>
                <a:schemeClr val="dk1"/>
              </a:buClr>
              <a:buSzPts val="1100"/>
              <a:buFont typeface="Arial"/>
              <a:buNone/>
            </a:pPr>
            <a:r>
              <a:rPr lang="en" dirty="0"/>
              <a:t>Live In Person in Las Vegas:</a:t>
            </a:r>
            <a:endParaRPr dirty="0"/>
          </a:p>
          <a:p>
            <a:pPr marL="0" lvl="0" indent="0" algn="l" rtl="0">
              <a:spcBef>
                <a:spcPts val="0"/>
              </a:spcBef>
              <a:spcAft>
                <a:spcPts val="0"/>
              </a:spcAft>
              <a:buClr>
                <a:schemeClr val="dk1"/>
              </a:buClr>
              <a:buSzPts val="1100"/>
              <a:buFont typeface="Arial"/>
              <a:buNone/>
            </a:pPr>
            <a:r>
              <a:rPr lang="en" dirty="0"/>
              <a:t>● 2.5 Days</a:t>
            </a:r>
            <a:endParaRPr dirty="0"/>
          </a:p>
          <a:p>
            <a:pPr marL="0" lvl="0" indent="0" algn="l" rtl="0">
              <a:spcBef>
                <a:spcPts val="0"/>
              </a:spcBef>
              <a:spcAft>
                <a:spcPts val="0"/>
              </a:spcAft>
              <a:buClr>
                <a:schemeClr val="dk1"/>
              </a:buClr>
              <a:buSzPts val="1100"/>
              <a:buFont typeface="Arial"/>
              <a:buNone/>
            </a:pPr>
            <a:r>
              <a:rPr lang="en" dirty="0"/>
              <a:t>● 5,000 data lovers</a:t>
            </a:r>
            <a:endParaRPr dirty="0"/>
          </a:p>
          <a:p>
            <a:pPr marL="0" lvl="0" indent="0" algn="l" rtl="0">
              <a:spcBef>
                <a:spcPts val="0"/>
              </a:spcBef>
              <a:spcAft>
                <a:spcPts val="0"/>
              </a:spcAft>
              <a:buClr>
                <a:schemeClr val="dk1"/>
              </a:buClr>
              <a:buSzPts val="1100"/>
              <a:buFont typeface="Arial"/>
              <a:buNone/>
            </a:pPr>
            <a:r>
              <a:rPr lang="en" dirty="0"/>
              <a:t>● 4 Keynotes</a:t>
            </a:r>
            <a:endParaRPr dirty="0"/>
          </a:p>
          <a:p>
            <a:pPr marL="0" lvl="0" indent="0" algn="l" rtl="0">
              <a:spcBef>
                <a:spcPts val="0"/>
              </a:spcBef>
              <a:spcAft>
                <a:spcPts val="0"/>
              </a:spcAft>
              <a:buClr>
                <a:schemeClr val="dk1"/>
              </a:buClr>
              <a:buSzPts val="1100"/>
              <a:buFont typeface="Arial"/>
              <a:buNone/>
            </a:pPr>
            <a:r>
              <a:rPr lang="en" dirty="0"/>
              <a:t>● 1 Iron Viz</a:t>
            </a:r>
            <a:endParaRPr dirty="0"/>
          </a:p>
          <a:p>
            <a:pPr marL="0" lvl="0" indent="0" algn="l" rtl="0">
              <a:spcBef>
                <a:spcPts val="0"/>
              </a:spcBef>
              <a:spcAft>
                <a:spcPts val="0"/>
              </a:spcAft>
              <a:buClr>
                <a:schemeClr val="dk1"/>
              </a:buClr>
              <a:buSzPts val="1100"/>
              <a:buFont typeface="Arial"/>
              <a:buNone/>
            </a:pPr>
            <a:r>
              <a:rPr lang="en" dirty="0"/>
              <a:t>● Hands-on-Training</a:t>
            </a:r>
            <a:endParaRPr dirty="0"/>
          </a:p>
          <a:p>
            <a:pPr marL="0" lvl="0" indent="0" algn="l" rtl="0">
              <a:spcBef>
                <a:spcPts val="0"/>
              </a:spcBef>
              <a:spcAft>
                <a:spcPts val="0"/>
              </a:spcAft>
              <a:buClr>
                <a:schemeClr val="dk1"/>
              </a:buClr>
              <a:buSzPts val="1100"/>
              <a:buFont typeface="Arial"/>
              <a:buNone/>
            </a:pPr>
            <a:r>
              <a:rPr lang="en" dirty="0"/>
              <a:t>● Breakout sessions</a:t>
            </a:r>
            <a:endParaRPr dirty="0"/>
          </a:p>
          <a:p>
            <a:pPr marL="0" lvl="0" indent="0" algn="l" rtl="0">
              <a:spcBef>
                <a:spcPts val="0"/>
              </a:spcBef>
              <a:spcAft>
                <a:spcPts val="0"/>
              </a:spcAft>
              <a:buClr>
                <a:schemeClr val="dk1"/>
              </a:buClr>
              <a:buSzPts val="1100"/>
              <a:buFont typeface="Arial"/>
              <a:buNone/>
            </a:pPr>
            <a:r>
              <a:rPr lang="en" dirty="0"/>
              <a:t>● Tableau Doctor</a:t>
            </a:r>
            <a:endParaRPr dirty="0"/>
          </a:p>
          <a:p>
            <a:pPr marL="0" lvl="0" indent="0" algn="l" rtl="0">
              <a:spcBef>
                <a:spcPts val="0"/>
              </a:spcBef>
              <a:spcAft>
                <a:spcPts val="0"/>
              </a:spcAft>
              <a:buClr>
                <a:schemeClr val="dk1"/>
              </a:buClr>
              <a:buSzPts val="1100"/>
              <a:buFont typeface="Arial"/>
              <a:buNone/>
            </a:pPr>
            <a:r>
              <a:rPr lang="en" dirty="0"/>
              <a:t>● Networking</a:t>
            </a:r>
            <a:endParaRPr dirty="0"/>
          </a:p>
          <a:p>
            <a:pPr marL="0" lvl="0" indent="0" algn="l" rtl="0">
              <a:spcBef>
                <a:spcPts val="0"/>
              </a:spcBef>
              <a:spcAft>
                <a:spcPts val="0"/>
              </a:spcAft>
              <a:buClr>
                <a:schemeClr val="dk1"/>
              </a:buClr>
              <a:buSzPts val="1100"/>
              <a:buFont typeface="Arial"/>
              <a:buNone/>
            </a:pPr>
            <a:r>
              <a:rPr lang="en" dirty="0"/>
              <a:t>● Executive Experience</a:t>
            </a:r>
            <a:endParaRPr dirty="0"/>
          </a:p>
          <a:p>
            <a:pPr marL="0" lvl="0" indent="0" algn="l" rtl="0">
              <a:spcBef>
                <a:spcPts val="0"/>
              </a:spcBef>
              <a:spcAft>
                <a:spcPts val="0"/>
              </a:spcAft>
              <a:buClr>
                <a:schemeClr val="dk1"/>
              </a:buClr>
              <a:buSzPts val="1100"/>
              <a:buFont typeface="Arial"/>
              <a:buNone/>
            </a:pPr>
            <a:r>
              <a:rPr lang="en" dirty="0"/>
              <a:t>● Press/Analyst programming</a:t>
            </a:r>
            <a:endParaRPr dirty="0"/>
          </a:p>
          <a:p>
            <a:pPr marL="0" lvl="0" indent="0" algn="l" rtl="0">
              <a:spcBef>
                <a:spcPts val="0"/>
              </a:spcBef>
              <a:spcAft>
                <a:spcPts val="0"/>
              </a:spcAft>
              <a:buNone/>
            </a:pPr>
            <a:endParaRPr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g12834f84ff1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7" name="Google Shape;357;g12834f84ff1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Themes and Tracks of TC22</a:t>
            </a:r>
            <a:endParaRPr dirty="0"/>
          </a:p>
          <a:p>
            <a:pPr marL="0" lvl="0" indent="0" algn="l" rtl="0">
              <a:spcBef>
                <a:spcPts val="0"/>
              </a:spcBef>
              <a:spcAft>
                <a:spcPts val="0"/>
              </a:spcAft>
              <a:buClr>
                <a:schemeClr val="dk1"/>
              </a:buClr>
              <a:buSzPts val="1100"/>
              <a:buFont typeface="Arial"/>
              <a:buNone/>
            </a:pPr>
            <a:r>
              <a:rPr lang="en" dirty="0"/>
              <a:t>Session Catalog is LIVE! https://www.tableau.com/events/conference/catalog</a:t>
            </a:r>
            <a:endParaRPr dirty="0"/>
          </a:p>
          <a:p>
            <a:pPr marL="0" lvl="0" indent="0" algn="l" rtl="0">
              <a:spcBef>
                <a:spcPts val="0"/>
              </a:spcBef>
              <a:spcAft>
                <a:spcPts val="0"/>
              </a:spcAft>
              <a:buNone/>
            </a:pPr>
            <a:endParaRPr dirty="0"/>
          </a:p>
          <a:p>
            <a:pPr marL="0" lvl="0" indent="0" algn="l" rtl="0">
              <a:spcBef>
                <a:spcPts val="0"/>
              </a:spcBef>
              <a:spcAft>
                <a:spcPts val="0"/>
              </a:spcAft>
              <a:buClr>
                <a:schemeClr val="dk1"/>
              </a:buClr>
              <a:buSzPts val="1100"/>
              <a:buFont typeface="Arial"/>
              <a:buNone/>
            </a:pPr>
            <a:r>
              <a:rPr lang="en" dirty="0"/>
              <a:t>Analytics for Everyone</a:t>
            </a:r>
            <a:endParaRPr dirty="0"/>
          </a:p>
          <a:p>
            <a:pPr marL="0" lvl="0" indent="0" algn="l" rtl="0">
              <a:spcBef>
                <a:spcPts val="0"/>
              </a:spcBef>
              <a:spcAft>
                <a:spcPts val="0"/>
              </a:spcAft>
              <a:buClr>
                <a:schemeClr val="dk1"/>
              </a:buClr>
              <a:buSzPts val="1100"/>
              <a:buFont typeface="Arial"/>
              <a:buNone/>
            </a:pPr>
            <a:r>
              <a:rPr lang="en" dirty="0"/>
              <a:t>Leveraging Tableau’s core business, Analytics for Everyone</a:t>
            </a:r>
            <a:endParaRPr dirty="0"/>
          </a:p>
          <a:p>
            <a:pPr marL="0" lvl="0" indent="0" algn="l" rtl="0">
              <a:spcBef>
                <a:spcPts val="0"/>
              </a:spcBef>
              <a:spcAft>
                <a:spcPts val="0"/>
              </a:spcAft>
              <a:buClr>
                <a:schemeClr val="dk1"/>
              </a:buClr>
              <a:buSzPts val="1100"/>
              <a:buFont typeface="Arial"/>
              <a:buNone/>
            </a:pPr>
            <a:r>
              <a:rPr lang="en" dirty="0"/>
              <a:t>empowers everyone in an organization to use data and</a:t>
            </a:r>
            <a:endParaRPr dirty="0"/>
          </a:p>
          <a:p>
            <a:pPr marL="0" lvl="0" indent="0" algn="l" rtl="0">
              <a:spcBef>
                <a:spcPts val="0"/>
              </a:spcBef>
              <a:spcAft>
                <a:spcPts val="0"/>
              </a:spcAft>
              <a:buClr>
                <a:schemeClr val="dk1"/>
              </a:buClr>
              <a:buSzPts val="1100"/>
              <a:buFont typeface="Arial"/>
              <a:buNone/>
            </a:pPr>
            <a:r>
              <a:rPr lang="en" dirty="0"/>
              <a:t>analytics. These comprise both existing and new innovations and</a:t>
            </a:r>
            <a:endParaRPr dirty="0"/>
          </a:p>
          <a:p>
            <a:pPr marL="0" lvl="0" indent="0" algn="l" rtl="0">
              <a:spcBef>
                <a:spcPts val="0"/>
              </a:spcBef>
              <a:spcAft>
                <a:spcPts val="0"/>
              </a:spcAft>
              <a:buClr>
                <a:schemeClr val="dk1"/>
              </a:buClr>
              <a:buSzPts val="1100"/>
              <a:buFont typeface="Arial"/>
              <a:buNone/>
            </a:pPr>
            <a:r>
              <a:rPr lang="en" dirty="0"/>
              <a:t>smart analytical experiences, like predictive analytics and</a:t>
            </a:r>
            <a:endParaRPr dirty="0"/>
          </a:p>
          <a:p>
            <a:pPr marL="0" lvl="0" indent="0" algn="l" rtl="0">
              <a:spcBef>
                <a:spcPts val="0"/>
              </a:spcBef>
              <a:spcAft>
                <a:spcPts val="0"/>
              </a:spcAft>
              <a:buClr>
                <a:schemeClr val="dk1"/>
              </a:buClr>
              <a:buSzPts val="1100"/>
              <a:buFont typeface="Arial"/>
              <a:buNone/>
            </a:pPr>
            <a:r>
              <a:rPr lang="en" dirty="0"/>
              <a:t>business science, that make it easier for power users to be better</a:t>
            </a:r>
            <a:endParaRPr dirty="0"/>
          </a:p>
          <a:p>
            <a:pPr marL="0" lvl="0" indent="0" algn="l" rtl="0">
              <a:spcBef>
                <a:spcPts val="0"/>
              </a:spcBef>
              <a:spcAft>
                <a:spcPts val="0"/>
              </a:spcAft>
              <a:buClr>
                <a:schemeClr val="dk1"/>
              </a:buClr>
              <a:buSzPts val="1100"/>
              <a:buFont typeface="Arial"/>
              <a:buNone/>
            </a:pPr>
            <a:r>
              <a:rPr lang="en" dirty="0"/>
              <a:t>and faster.</a:t>
            </a:r>
            <a:endParaRPr dirty="0"/>
          </a:p>
          <a:p>
            <a:pPr marL="0" lvl="0" indent="0" algn="l" rtl="0">
              <a:spcBef>
                <a:spcPts val="0"/>
              </a:spcBef>
              <a:spcAft>
                <a:spcPts val="0"/>
              </a:spcAft>
              <a:buNone/>
            </a:pPr>
            <a:endParaRPr dirty="0"/>
          </a:p>
          <a:p>
            <a:pPr marL="0" lvl="0" indent="0" algn="l" rtl="0">
              <a:spcBef>
                <a:spcPts val="0"/>
              </a:spcBef>
              <a:spcAft>
                <a:spcPts val="0"/>
              </a:spcAft>
              <a:buClr>
                <a:schemeClr val="dk1"/>
              </a:buClr>
              <a:buSzPts val="1100"/>
              <a:buFont typeface="Arial"/>
              <a:buNone/>
            </a:pPr>
            <a:r>
              <a:rPr lang="en" dirty="0"/>
              <a:t>Customer 360 Analytics</a:t>
            </a:r>
            <a:endParaRPr dirty="0"/>
          </a:p>
          <a:p>
            <a:pPr marL="0" lvl="0" indent="0" algn="l" rtl="0">
              <a:spcBef>
                <a:spcPts val="0"/>
              </a:spcBef>
              <a:spcAft>
                <a:spcPts val="0"/>
              </a:spcAft>
              <a:buClr>
                <a:schemeClr val="dk1"/>
              </a:buClr>
              <a:buSzPts val="1100"/>
              <a:buFont typeface="Arial"/>
              <a:buNone/>
            </a:pPr>
            <a:r>
              <a:rPr lang="en" dirty="0"/>
              <a:t>Customer 360 Analytics is about how Tableau works with</a:t>
            </a:r>
            <a:endParaRPr dirty="0"/>
          </a:p>
          <a:p>
            <a:pPr marL="0" lvl="0" indent="0" algn="l" rtl="0">
              <a:spcBef>
                <a:spcPts val="0"/>
              </a:spcBef>
              <a:spcAft>
                <a:spcPts val="0"/>
              </a:spcAft>
              <a:buClr>
                <a:schemeClr val="dk1"/>
              </a:buClr>
              <a:buSzPts val="1100"/>
              <a:buFont typeface="Arial"/>
              <a:buNone/>
            </a:pPr>
            <a:r>
              <a:rPr lang="en" dirty="0"/>
              <a:t>Salesforce, Mulesoft, and Slack to help people understand and</a:t>
            </a:r>
            <a:endParaRPr dirty="0"/>
          </a:p>
          <a:p>
            <a:pPr marL="0" lvl="0" indent="0" algn="l" rtl="0">
              <a:spcBef>
                <a:spcPts val="0"/>
              </a:spcBef>
              <a:spcAft>
                <a:spcPts val="0"/>
              </a:spcAft>
              <a:buClr>
                <a:schemeClr val="dk1"/>
              </a:buClr>
              <a:buSzPts val="1100"/>
              <a:buFont typeface="Arial"/>
              <a:buNone/>
            </a:pPr>
            <a:r>
              <a:rPr lang="en" dirty="0"/>
              <a:t>use their data better.</a:t>
            </a:r>
            <a:endParaRPr dirty="0"/>
          </a:p>
          <a:p>
            <a:pPr marL="0" lvl="0" indent="0" algn="l" rtl="0">
              <a:spcBef>
                <a:spcPts val="0"/>
              </a:spcBef>
              <a:spcAft>
                <a:spcPts val="0"/>
              </a:spcAft>
              <a:buNone/>
            </a:pPr>
            <a:endParaRPr dirty="0"/>
          </a:p>
          <a:p>
            <a:pPr marL="0" lvl="0" indent="0" algn="l" rtl="0">
              <a:spcBef>
                <a:spcPts val="0"/>
              </a:spcBef>
              <a:spcAft>
                <a:spcPts val="0"/>
              </a:spcAft>
              <a:buClr>
                <a:schemeClr val="dk1"/>
              </a:buClr>
              <a:buSzPts val="1100"/>
              <a:buFont typeface="Arial"/>
              <a:buNone/>
            </a:pPr>
            <a:r>
              <a:rPr lang="en" dirty="0"/>
              <a:t>Data Fabric</a:t>
            </a:r>
            <a:endParaRPr dirty="0"/>
          </a:p>
          <a:p>
            <a:pPr marL="0" lvl="0" indent="0" algn="l" rtl="0">
              <a:spcBef>
                <a:spcPts val="0"/>
              </a:spcBef>
              <a:spcAft>
                <a:spcPts val="0"/>
              </a:spcAft>
              <a:buClr>
                <a:schemeClr val="dk1"/>
              </a:buClr>
              <a:buSzPts val="1100"/>
              <a:buFont typeface="Arial"/>
              <a:buNone/>
            </a:pPr>
            <a:r>
              <a:rPr lang="en" dirty="0"/>
              <a:t>Data Fabric provides solutions beyond our core analytics to help</a:t>
            </a:r>
            <a:endParaRPr dirty="0"/>
          </a:p>
          <a:p>
            <a:pPr marL="0" lvl="0" indent="0" algn="l" rtl="0">
              <a:spcBef>
                <a:spcPts val="0"/>
              </a:spcBef>
              <a:spcAft>
                <a:spcPts val="0"/>
              </a:spcAft>
              <a:buClr>
                <a:schemeClr val="dk1"/>
              </a:buClr>
              <a:buSzPts val="1100"/>
              <a:buFont typeface="Arial"/>
              <a:buNone/>
            </a:pPr>
            <a:r>
              <a:rPr lang="en" dirty="0"/>
              <a:t>people get more from their data. Data Management is one of</a:t>
            </a:r>
            <a:endParaRPr dirty="0"/>
          </a:p>
          <a:p>
            <a:pPr marL="0" lvl="0" indent="0" algn="l" rtl="0">
              <a:spcBef>
                <a:spcPts val="0"/>
              </a:spcBef>
              <a:spcAft>
                <a:spcPts val="0"/>
              </a:spcAft>
              <a:buClr>
                <a:schemeClr val="dk1"/>
              </a:buClr>
              <a:buSzPts val="1100"/>
              <a:buFont typeface="Arial"/>
              <a:buNone/>
            </a:pPr>
            <a:r>
              <a:rPr lang="en" dirty="0"/>
              <a:t>Salesforce’s fastest growing businesses ever.</a:t>
            </a:r>
            <a:endParaRPr dirty="0"/>
          </a:p>
          <a:p>
            <a:pPr marL="0" lvl="0" indent="0" algn="l" rtl="0">
              <a:spcBef>
                <a:spcPts val="0"/>
              </a:spcBef>
              <a:spcAft>
                <a:spcPts val="0"/>
              </a:spcAft>
              <a:buNone/>
            </a:pPr>
            <a:endParaRPr dirty="0"/>
          </a:p>
          <a:p>
            <a:pPr marL="0" lvl="0" indent="0" algn="l" rtl="0">
              <a:spcBef>
                <a:spcPts val="0"/>
              </a:spcBef>
              <a:spcAft>
                <a:spcPts val="0"/>
              </a:spcAft>
              <a:buClr>
                <a:schemeClr val="dk1"/>
              </a:buClr>
              <a:buSzPts val="1100"/>
              <a:buFont typeface="Arial"/>
              <a:buNone/>
            </a:pPr>
            <a:r>
              <a:rPr lang="en" dirty="0"/>
              <a:t>Data Culture</a:t>
            </a:r>
            <a:endParaRPr dirty="0"/>
          </a:p>
          <a:p>
            <a:pPr marL="0" lvl="0" indent="0" algn="l" rtl="0">
              <a:spcBef>
                <a:spcPts val="0"/>
              </a:spcBef>
              <a:spcAft>
                <a:spcPts val="0"/>
              </a:spcAft>
              <a:buClr>
                <a:schemeClr val="dk1"/>
              </a:buClr>
              <a:buSzPts val="1100"/>
              <a:buFont typeface="Arial"/>
              <a:buNone/>
            </a:pPr>
            <a:r>
              <a:rPr lang="en" dirty="0"/>
              <a:t>A truly data-centric environment means that anyone</a:t>
            </a:r>
            <a:endParaRPr dirty="0"/>
          </a:p>
          <a:p>
            <a:pPr marL="0" lvl="0" indent="0" algn="l" rtl="0">
              <a:spcBef>
                <a:spcPts val="0"/>
              </a:spcBef>
              <a:spcAft>
                <a:spcPts val="0"/>
              </a:spcAft>
              <a:buClr>
                <a:schemeClr val="dk1"/>
              </a:buClr>
              <a:buSzPts val="1100"/>
              <a:buFont typeface="Arial"/>
              <a:buNone/>
            </a:pPr>
            <a:r>
              <a:rPr lang="en" dirty="0"/>
              <a:t>encountering data—of all skill levels and data fluency—can turn</a:t>
            </a:r>
            <a:endParaRPr dirty="0"/>
          </a:p>
          <a:p>
            <a:pPr marL="0" lvl="0" indent="0" algn="l" rtl="0">
              <a:spcBef>
                <a:spcPts val="0"/>
              </a:spcBef>
              <a:spcAft>
                <a:spcPts val="0"/>
              </a:spcAft>
              <a:buClr>
                <a:schemeClr val="dk1"/>
              </a:buClr>
              <a:buSzPts val="1100"/>
              <a:buFont typeface="Arial"/>
              <a:buNone/>
            </a:pPr>
            <a:r>
              <a:rPr lang="en" dirty="0"/>
              <a:t>insights into the next opportunity and innovation. Learn the</a:t>
            </a:r>
            <a:endParaRPr dirty="0"/>
          </a:p>
          <a:p>
            <a:pPr marL="0" lvl="0" indent="0" algn="l" rtl="0">
              <a:spcBef>
                <a:spcPts val="0"/>
              </a:spcBef>
              <a:spcAft>
                <a:spcPts val="0"/>
              </a:spcAft>
              <a:buClr>
                <a:schemeClr val="dk1"/>
              </a:buClr>
              <a:buSzPts val="1100"/>
              <a:buFont typeface="Arial"/>
              <a:buNone/>
            </a:pPr>
            <a:r>
              <a:rPr lang="en" dirty="0"/>
              <a:t>step-by-step process to build the capabilities needed to create a</a:t>
            </a:r>
            <a:endParaRPr dirty="0"/>
          </a:p>
          <a:p>
            <a:pPr marL="0" lvl="0" indent="0" algn="l" rtl="0">
              <a:spcBef>
                <a:spcPts val="0"/>
              </a:spcBef>
              <a:spcAft>
                <a:spcPts val="0"/>
              </a:spcAft>
              <a:buClr>
                <a:schemeClr val="dk1"/>
              </a:buClr>
              <a:buSzPts val="1100"/>
              <a:buFont typeface="Arial"/>
              <a:buNone/>
            </a:pPr>
            <a:r>
              <a:rPr lang="en" dirty="0"/>
              <a:t>successful Data Culture in any organization.</a:t>
            </a:r>
            <a:endParaRPr dirty="0"/>
          </a:p>
          <a:p>
            <a:pPr marL="0" lvl="0" indent="0" algn="l" rtl="0">
              <a:spcBef>
                <a:spcPts val="0"/>
              </a:spcBef>
              <a:spcAft>
                <a:spcPts val="0"/>
              </a:spcAft>
              <a:buNone/>
            </a:pPr>
            <a:endParaRPr dirty="0"/>
          </a:p>
          <a:p>
            <a:pPr marL="0" lvl="0" indent="0" algn="l" rtl="0">
              <a:spcBef>
                <a:spcPts val="0"/>
              </a:spcBef>
              <a:spcAft>
                <a:spcPts val="0"/>
              </a:spcAft>
              <a:buClr>
                <a:schemeClr val="dk1"/>
              </a:buClr>
              <a:buSzPts val="1100"/>
              <a:buFont typeface="Arial"/>
              <a:buNone/>
            </a:pPr>
            <a:r>
              <a:rPr lang="en" dirty="0"/>
              <a:t>Tableau Economy</a:t>
            </a:r>
            <a:endParaRPr dirty="0"/>
          </a:p>
          <a:p>
            <a:pPr marL="0" lvl="0" indent="0" algn="l" rtl="0">
              <a:spcBef>
                <a:spcPts val="0"/>
              </a:spcBef>
              <a:spcAft>
                <a:spcPts val="0"/>
              </a:spcAft>
              <a:buClr>
                <a:schemeClr val="dk1"/>
              </a:buClr>
              <a:buSzPts val="1100"/>
              <a:buFont typeface="Arial"/>
              <a:buNone/>
            </a:pPr>
            <a:r>
              <a:rPr lang="en" dirty="0"/>
              <a:t>The Tableau Economy is the footprint of Tableau and its</a:t>
            </a:r>
            <a:endParaRPr dirty="0"/>
          </a:p>
          <a:p>
            <a:pPr marL="0" lvl="0" indent="0" algn="l" rtl="0">
              <a:spcBef>
                <a:spcPts val="0"/>
              </a:spcBef>
              <a:spcAft>
                <a:spcPts val="0"/>
              </a:spcAft>
              <a:buClr>
                <a:schemeClr val="dk1"/>
              </a:buClr>
              <a:buSzPts val="1100"/>
              <a:buFont typeface="Arial"/>
              <a:buNone/>
            </a:pPr>
            <a:r>
              <a:rPr lang="en" dirty="0"/>
              <a:t>ecosystem on the economy at large. As part of the Tableau</a:t>
            </a:r>
            <a:endParaRPr dirty="0"/>
          </a:p>
          <a:p>
            <a:pPr marL="0" lvl="0" indent="0" algn="l" rtl="0">
              <a:spcBef>
                <a:spcPts val="0"/>
              </a:spcBef>
              <a:spcAft>
                <a:spcPts val="0"/>
              </a:spcAft>
              <a:buClr>
                <a:schemeClr val="dk1"/>
              </a:buClr>
              <a:buSzPts val="1100"/>
              <a:buFont typeface="Arial"/>
              <a:buNone/>
            </a:pPr>
            <a:r>
              <a:rPr lang="en" dirty="0"/>
              <a:t>Economy, Tableau Exchange is the #1 analytics marketplace that</a:t>
            </a:r>
            <a:endParaRPr dirty="0"/>
          </a:p>
          <a:p>
            <a:pPr marL="0" lvl="0" indent="0" algn="l" rtl="0">
              <a:spcBef>
                <a:spcPts val="0"/>
              </a:spcBef>
              <a:spcAft>
                <a:spcPts val="0"/>
              </a:spcAft>
              <a:buClr>
                <a:schemeClr val="dk1"/>
              </a:buClr>
              <a:buSzPts val="1100"/>
              <a:buFont typeface="Arial"/>
              <a:buNone/>
            </a:pPr>
            <a:r>
              <a:rPr lang="en" dirty="0"/>
              <a:t>extends the power of analytics with apps and experts for</a:t>
            </a:r>
            <a:endParaRPr dirty="0"/>
          </a:p>
          <a:p>
            <a:pPr marL="0" lvl="0" indent="0" algn="l" rtl="0">
              <a:spcBef>
                <a:spcPts val="0"/>
              </a:spcBef>
              <a:spcAft>
                <a:spcPts val="0"/>
              </a:spcAft>
              <a:buClr>
                <a:schemeClr val="dk1"/>
              </a:buClr>
              <a:buSzPts val="1100"/>
              <a:buFont typeface="Arial"/>
              <a:buNone/>
            </a:pPr>
            <a:r>
              <a:rPr lang="en" dirty="0"/>
              <a:t>everyone, fueling a world in which analytics is everywhere.</a:t>
            </a:r>
            <a:endParaRPr dirty="0"/>
          </a:p>
          <a:p>
            <a:pPr marL="0" lvl="0" indent="0" algn="l" rtl="0">
              <a:spcBef>
                <a:spcPts val="0"/>
              </a:spcBef>
              <a:spcAft>
                <a:spcPts val="0"/>
              </a:spcAft>
              <a:buNone/>
            </a:pPr>
            <a:endParaRPr dirty="0"/>
          </a:p>
          <a:p>
            <a:pPr marL="0" lvl="0" indent="0" algn="l" rtl="0">
              <a:spcBef>
                <a:spcPts val="0"/>
              </a:spcBef>
              <a:spcAft>
                <a:spcPts val="0"/>
              </a:spcAft>
              <a:buClr>
                <a:schemeClr val="dk1"/>
              </a:buClr>
              <a:buSzPts val="1100"/>
              <a:buFont typeface="Arial"/>
              <a:buNone/>
            </a:pPr>
            <a:r>
              <a:rPr lang="en" dirty="0"/>
              <a:t>Schedule Builder will include only content that is</a:t>
            </a:r>
            <a:endParaRPr dirty="0"/>
          </a:p>
          <a:p>
            <a:pPr marL="0" lvl="0" indent="0" algn="l" rtl="0">
              <a:spcBef>
                <a:spcPts val="0"/>
              </a:spcBef>
              <a:spcAft>
                <a:spcPts val="0"/>
              </a:spcAft>
              <a:buClr>
                <a:schemeClr val="dk1"/>
              </a:buClr>
              <a:buSzPts val="1100"/>
              <a:buFont typeface="Arial"/>
              <a:buNone/>
            </a:pPr>
            <a:r>
              <a:rPr lang="en" dirty="0"/>
              <a:t>appropriate for you based on if you are attending</a:t>
            </a:r>
            <a:endParaRPr dirty="0"/>
          </a:p>
          <a:p>
            <a:pPr marL="0" lvl="0" indent="0" algn="l" rtl="0">
              <a:spcBef>
                <a:spcPts val="0"/>
              </a:spcBef>
              <a:spcAft>
                <a:spcPts val="0"/>
              </a:spcAft>
              <a:buNone/>
            </a:pPr>
            <a:r>
              <a:rPr lang="en" dirty="0"/>
              <a:t>in-person or virtually.</a:t>
            </a:r>
            <a:endParaRPr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g1274ee5eb00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7" name="Google Shape;367;g1274ee5eb00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12834f84ff1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3" name="Google Shape;373;g12834f84ff1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r>
              <a:rPr lang="en" dirty="0">
                <a:solidFill>
                  <a:schemeClr val="dk1"/>
                </a:solidFill>
              </a:rPr>
              <a:t>Hybrid</a:t>
            </a: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r>
              <a:rPr lang="en" dirty="0">
                <a:solidFill>
                  <a:schemeClr val="dk1"/>
                </a:solidFill>
              </a:rPr>
              <a:t>Slack </a:t>
            </a:r>
            <a:endParaRPr dirty="0">
              <a:solidFill>
                <a:schemeClr val="dk1"/>
              </a:solidFill>
            </a:endParaRPr>
          </a:p>
          <a:p>
            <a:pPr marL="0" lvl="0" indent="0" algn="l" rtl="0">
              <a:spcBef>
                <a:spcPts val="0"/>
              </a:spcBef>
              <a:spcAft>
                <a:spcPts val="0"/>
              </a:spcAft>
              <a:buClr>
                <a:schemeClr val="dk1"/>
              </a:buClr>
              <a:buSzPts val="1100"/>
              <a:buFont typeface="Arial"/>
              <a:buNone/>
            </a:pPr>
            <a:r>
              <a:rPr lang="en" dirty="0"/>
              <a:t>IN-PERSON AND VIRTUAL CHANNELS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solidFill>
                  <a:schemeClr val="dk1"/>
                </a:solidFill>
              </a:rPr>
              <a:t>Viz Gallery</a:t>
            </a:r>
            <a:endParaRPr dirty="0">
              <a:solidFill>
                <a:schemeClr val="dk1"/>
              </a:solidFill>
            </a:endParaRPr>
          </a:p>
          <a:p>
            <a:pPr marL="0" lvl="0" indent="0" algn="l" rtl="0">
              <a:spcBef>
                <a:spcPts val="0"/>
              </a:spcBef>
              <a:spcAft>
                <a:spcPts val="0"/>
              </a:spcAft>
              <a:buClr>
                <a:schemeClr val="dk1"/>
              </a:buClr>
              <a:buSzPts val="1100"/>
              <a:buFont typeface="Arial"/>
              <a:buNone/>
            </a:pPr>
            <a:r>
              <a:rPr lang="en" dirty="0"/>
              <a:t>VIRTUAL + DATA VILLAGE GALLERY</a:t>
            </a:r>
            <a:endParaRPr dirty="0"/>
          </a:p>
          <a:p>
            <a:pPr marL="0" lvl="0" indent="0" algn="l" rtl="0">
              <a:spcBef>
                <a:spcPts val="0"/>
              </a:spcBef>
              <a:spcAft>
                <a:spcPts val="0"/>
              </a:spcAft>
              <a:buNone/>
            </a:pPr>
            <a:endParaRPr dirty="0"/>
          </a:p>
          <a:p>
            <a:pPr marL="0" lvl="0" indent="0" algn="l" rtl="0">
              <a:spcBef>
                <a:spcPts val="0"/>
              </a:spcBef>
              <a:spcAft>
                <a:spcPts val="0"/>
              </a:spcAft>
              <a:buClr>
                <a:schemeClr val="dk1"/>
              </a:buClr>
              <a:buSzPts val="1100"/>
              <a:buFont typeface="Arial"/>
              <a:buNone/>
            </a:pPr>
            <a:r>
              <a:rPr lang="en" dirty="0">
                <a:solidFill>
                  <a:schemeClr val="dk1"/>
                </a:solidFill>
              </a:rPr>
              <a:t>Live Streams &amp; Broadcasts</a:t>
            </a: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-DATA + WOMEN</a:t>
            </a: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-DATA + DIVERSITY</a:t>
            </a: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-COMMUNITY CHATS</a:t>
            </a:r>
            <a:endParaRPr dirty="0">
              <a:solidFill>
                <a:schemeClr val="dk1"/>
              </a:solidFill>
            </a:endParaRPr>
          </a:p>
          <a:p>
            <a:pPr marL="0" lvl="0" indent="0" algn="l" rtl="0">
              <a:spcBef>
                <a:spcPts val="0"/>
              </a:spcBef>
              <a:spcAft>
                <a:spcPts val="0"/>
              </a:spcAft>
              <a:buNone/>
            </a:pPr>
            <a:r>
              <a:rPr lang="en" dirty="0">
                <a:solidFill>
                  <a:schemeClr val="dk1"/>
                </a:solidFill>
              </a:rPr>
              <a:t>-ROVING REPORTERS</a:t>
            </a:r>
            <a:endParaRPr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g12834f84ff1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8" name="Google Shape;378;g12834f84ff1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Learn</a:t>
            </a:r>
            <a:endParaRPr dirty="0"/>
          </a:p>
          <a:p>
            <a:pPr marL="0" lvl="0" indent="0" algn="l" rtl="0">
              <a:spcBef>
                <a:spcPts val="0"/>
              </a:spcBef>
              <a:spcAft>
                <a:spcPts val="0"/>
              </a:spcAft>
              <a:buClr>
                <a:schemeClr val="dk1"/>
              </a:buClr>
              <a:buSzPts val="1100"/>
              <a:buFont typeface="Arial"/>
              <a:buNone/>
            </a:pPr>
            <a:r>
              <a:rPr lang="en" dirty="0"/>
              <a:t>Virtual Day 1 (May 17)</a:t>
            </a:r>
            <a:endParaRPr dirty="0"/>
          </a:p>
          <a:p>
            <a:pPr marL="457200" lvl="0" indent="-298450" algn="l" rtl="0">
              <a:spcBef>
                <a:spcPts val="0"/>
              </a:spcBef>
              <a:spcAft>
                <a:spcPts val="0"/>
              </a:spcAft>
              <a:buSzPts val="1100"/>
              <a:buChar char="●"/>
            </a:pPr>
            <a:r>
              <a:rPr lang="en" dirty="0"/>
              <a:t>2-2:30pm EST</a:t>
            </a:r>
            <a:endParaRPr dirty="0"/>
          </a:p>
          <a:p>
            <a:pPr marL="914400" lvl="1" indent="-298450" algn="l" rtl="0">
              <a:spcBef>
                <a:spcPts val="0"/>
              </a:spcBef>
              <a:spcAft>
                <a:spcPts val="0"/>
              </a:spcAft>
              <a:buSzPts val="1100"/>
              <a:buChar char="○"/>
            </a:pPr>
            <a:r>
              <a:rPr lang="en" dirty="0"/>
              <a:t>Back 2 Viz Basics</a:t>
            </a:r>
            <a:endParaRPr dirty="0"/>
          </a:p>
          <a:p>
            <a:pPr marL="1371600" lvl="2" indent="-298450" algn="l" rtl="0">
              <a:spcBef>
                <a:spcPts val="0"/>
              </a:spcBef>
              <a:spcAft>
                <a:spcPts val="0"/>
              </a:spcAft>
              <a:buSzPts val="1100"/>
              <a:buChar char="■"/>
            </a:pPr>
            <a:r>
              <a:rPr lang="en" dirty="0"/>
              <a:t>Speaker: Eric Balash</a:t>
            </a:r>
            <a:endParaRPr dirty="0"/>
          </a:p>
          <a:p>
            <a:pPr marL="1371600" lvl="2" indent="-298450" algn="l" rtl="0">
              <a:spcBef>
                <a:spcPts val="0"/>
              </a:spcBef>
              <a:spcAft>
                <a:spcPts val="0"/>
              </a:spcAft>
              <a:buSzPts val="1100"/>
              <a:buChar char="■"/>
            </a:pPr>
            <a:r>
              <a:rPr lang="en" dirty="0"/>
              <a:t>Recommended by MIT TUG Leads</a:t>
            </a:r>
            <a:endParaRPr dirty="0"/>
          </a:p>
          <a:p>
            <a:pPr marL="914400" lvl="1" indent="-298450" algn="l" rtl="0">
              <a:spcBef>
                <a:spcPts val="0"/>
              </a:spcBef>
              <a:spcAft>
                <a:spcPts val="0"/>
              </a:spcAft>
              <a:buSzPts val="1100"/>
              <a:buChar char="○"/>
            </a:pPr>
            <a:r>
              <a:rPr lang="en" dirty="0"/>
              <a:t>Data+Diversity: Fireside chat with Chad E. Foster and Jackie Yeaney</a:t>
            </a:r>
            <a:endParaRPr dirty="0"/>
          </a:p>
          <a:p>
            <a:pPr marL="1371600" lvl="2" indent="-298450" algn="l" rtl="0">
              <a:spcBef>
                <a:spcPts val="0"/>
              </a:spcBef>
              <a:spcAft>
                <a:spcPts val="0"/>
              </a:spcAft>
              <a:buSzPts val="1100"/>
              <a:buChar char="■"/>
            </a:pPr>
            <a:r>
              <a:rPr lang="en" dirty="0"/>
              <a:t>Speakers: Chad E. Foster, Jackie Yeaney</a:t>
            </a:r>
            <a:endParaRPr dirty="0"/>
          </a:p>
          <a:p>
            <a:pPr marL="457200" lvl="0" indent="-298450" algn="l" rtl="0">
              <a:spcBef>
                <a:spcPts val="0"/>
              </a:spcBef>
              <a:spcAft>
                <a:spcPts val="0"/>
              </a:spcAft>
              <a:buSzPts val="1100"/>
              <a:buChar char="●"/>
            </a:pPr>
            <a:r>
              <a:rPr lang="en" dirty="0"/>
              <a:t>4-4:30pm EST</a:t>
            </a:r>
            <a:endParaRPr dirty="0"/>
          </a:p>
          <a:p>
            <a:pPr marL="914400" lvl="1" indent="-298450" algn="l" rtl="0">
              <a:spcBef>
                <a:spcPts val="0"/>
              </a:spcBef>
              <a:spcAft>
                <a:spcPts val="0"/>
              </a:spcAft>
              <a:buSzPts val="1100"/>
              <a:buChar char="○"/>
            </a:pPr>
            <a:r>
              <a:rPr lang="en" dirty="0"/>
              <a:t>Tableau Speed Tips (Beginner)</a:t>
            </a:r>
            <a:endParaRPr dirty="0"/>
          </a:p>
          <a:p>
            <a:pPr marL="1371600" lvl="2" indent="-298450" algn="l" rtl="0">
              <a:spcBef>
                <a:spcPts val="0"/>
              </a:spcBef>
              <a:spcAft>
                <a:spcPts val="0"/>
              </a:spcAft>
              <a:buSzPts val="1100"/>
              <a:buChar char="■"/>
            </a:pPr>
            <a:r>
              <a:rPr lang="en" dirty="0"/>
              <a:t>Speakers: Annabelle Rincon, Heidi Kalbe</a:t>
            </a:r>
            <a:endParaRPr dirty="0"/>
          </a:p>
          <a:p>
            <a:pPr marL="1371600" lvl="2" indent="-298450" algn="l" rtl="0">
              <a:spcBef>
                <a:spcPts val="0"/>
              </a:spcBef>
              <a:spcAft>
                <a:spcPts val="0"/>
              </a:spcAft>
              <a:buSzPts val="1100"/>
              <a:buChar char="■"/>
            </a:pPr>
            <a:r>
              <a:rPr lang="en" dirty="0">
                <a:solidFill>
                  <a:schemeClr val="dk1"/>
                </a:solidFill>
              </a:rPr>
              <a:t>Recommended by MIT TUG Leads</a:t>
            </a:r>
            <a:endParaRPr dirty="0"/>
          </a:p>
          <a:p>
            <a:pPr marL="914400" lvl="1" indent="-298450" algn="l" rtl="0">
              <a:spcBef>
                <a:spcPts val="0"/>
              </a:spcBef>
              <a:spcAft>
                <a:spcPts val="0"/>
              </a:spcAft>
              <a:buSzPts val="1100"/>
              <a:buChar char="○"/>
            </a:pPr>
            <a:r>
              <a:rPr lang="en" dirty="0"/>
              <a:t>Data+Women: Bridging the Gender Gap with Kyla Guru</a:t>
            </a:r>
            <a:endParaRPr dirty="0"/>
          </a:p>
          <a:p>
            <a:pPr marL="1371600" lvl="2" indent="-298450" algn="l" rtl="0">
              <a:spcBef>
                <a:spcPts val="0"/>
              </a:spcBef>
              <a:spcAft>
                <a:spcPts val="0"/>
              </a:spcAft>
              <a:buSzPts val="1100"/>
              <a:buChar char="■"/>
            </a:pPr>
            <a:r>
              <a:rPr lang="en" dirty="0"/>
              <a:t>Speaker: Kyla Guru</a:t>
            </a:r>
            <a:endParaRPr dirty="0"/>
          </a:p>
          <a:p>
            <a:pPr marL="457200" lvl="0" indent="-298450" algn="l" rtl="0">
              <a:spcBef>
                <a:spcPts val="0"/>
              </a:spcBef>
              <a:spcAft>
                <a:spcPts val="0"/>
              </a:spcAft>
              <a:buSzPts val="1100"/>
              <a:buChar char="●"/>
            </a:pPr>
            <a:r>
              <a:rPr lang="en" dirty="0"/>
              <a:t>4:30-5pm</a:t>
            </a:r>
            <a:endParaRPr dirty="0"/>
          </a:p>
          <a:p>
            <a:pPr marL="914400" lvl="1" indent="-298450" algn="l" rtl="0">
              <a:spcBef>
                <a:spcPts val="0"/>
              </a:spcBef>
              <a:spcAft>
                <a:spcPts val="0"/>
              </a:spcAft>
              <a:buSzPts val="1100"/>
              <a:buChar char="○"/>
            </a:pPr>
            <a:r>
              <a:rPr lang="en" dirty="0"/>
              <a:t>Bring the Wow Factor with Tableau Public Portfolios</a:t>
            </a:r>
            <a:endParaRPr dirty="0"/>
          </a:p>
          <a:p>
            <a:pPr marL="1371600" lvl="2" indent="-298450" algn="l" rtl="0">
              <a:spcBef>
                <a:spcPts val="0"/>
              </a:spcBef>
              <a:spcAft>
                <a:spcPts val="0"/>
              </a:spcAft>
              <a:buSzPts val="1100"/>
              <a:buChar char="■"/>
            </a:pPr>
            <a:r>
              <a:rPr lang="en" dirty="0"/>
              <a:t>Speakers: Autumn Battani, Priyanka Dobhal</a:t>
            </a:r>
            <a:endParaRPr dirty="0"/>
          </a:p>
          <a:p>
            <a:pPr marL="457200" lvl="0" indent="-298450" algn="l" rtl="0">
              <a:spcBef>
                <a:spcPts val="0"/>
              </a:spcBef>
              <a:spcAft>
                <a:spcPts val="0"/>
              </a:spcAft>
              <a:buSzPts val="1100"/>
              <a:buChar char="●"/>
            </a:pPr>
            <a:r>
              <a:rPr lang="en" dirty="0"/>
              <a:t>5-5:30pm</a:t>
            </a:r>
            <a:endParaRPr dirty="0"/>
          </a:p>
          <a:p>
            <a:pPr marL="914400" lvl="1" indent="-298450" algn="l" rtl="0">
              <a:spcBef>
                <a:spcPts val="0"/>
              </a:spcBef>
              <a:spcAft>
                <a:spcPts val="0"/>
              </a:spcAft>
              <a:buSzPts val="1100"/>
              <a:buChar char="○"/>
            </a:pPr>
            <a:r>
              <a:rPr lang="en" dirty="0"/>
              <a:t>Con o sin chimichurri? Strike the Right with Balance Design and Cognitive Load</a:t>
            </a:r>
            <a:endParaRPr dirty="0"/>
          </a:p>
          <a:p>
            <a:pPr marL="1371600" lvl="2" indent="-298450" algn="l" rtl="0">
              <a:spcBef>
                <a:spcPts val="0"/>
              </a:spcBef>
              <a:spcAft>
                <a:spcPts val="0"/>
              </a:spcAft>
              <a:buSzPts val="1100"/>
              <a:buChar char="■"/>
            </a:pPr>
            <a:r>
              <a:rPr lang="en" dirty="0"/>
              <a:t>Speakers: Diego Parker, Pablo Gomez</a:t>
            </a:r>
            <a:endParaRPr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g12834f84ff1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0" name="Google Shape;390;g12834f84ff1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rPr>
              <a:t>Learn</a:t>
            </a:r>
            <a:endParaRPr dirty="0">
              <a:solidFill>
                <a:schemeClr val="dk1"/>
              </a:solidFill>
            </a:endParaRPr>
          </a:p>
          <a:p>
            <a:pPr marL="0" lvl="0" indent="0" algn="l" rtl="0">
              <a:spcBef>
                <a:spcPts val="0"/>
              </a:spcBef>
              <a:spcAft>
                <a:spcPts val="0"/>
              </a:spcAft>
              <a:buNone/>
            </a:pPr>
            <a:r>
              <a:rPr lang="en" dirty="0">
                <a:solidFill>
                  <a:schemeClr val="dk1"/>
                </a:solidFill>
              </a:rPr>
              <a:t>Virtual Day 2 (May 18)</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2:15-2:45pm EST</a:t>
            </a:r>
            <a:endParaRPr dirty="0">
              <a:solidFill>
                <a:schemeClr val="dk1"/>
              </a:solidFill>
            </a:endParaRPr>
          </a:p>
          <a:p>
            <a:pPr marL="914400" lvl="1" indent="-298450" algn="l" rtl="0">
              <a:spcBef>
                <a:spcPts val="0"/>
              </a:spcBef>
              <a:spcAft>
                <a:spcPts val="0"/>
              </a:spcAft>
              <a:buClr>
                <a:schemeClr val="dk1"/>
              </a:buClr>
              <a:buSzPts val="1100"/>
              <a:buChar char="○"/>
            </a:pPr>
            <a:r>
              <a:rPr lang="en" dirty="0"/>
              <a:t>One Hundred Days of the #PreppinData Challenge</a:t>
            </a:r>
            <a:endParaRPr dirty="0"/>
          </a:p>
          <a:p>
            <a:pPr marL="1371600" lvl="2" indent="-298450" algn="l" rtl="0">
              <a:spcBef>
                <a:spcPts val="0"/>
              </a:spcBef>
              <a:spcAft>
                <a:spcPts val="0"/>
              </a:spcAft>
              <a:buClr>
                <a:schemeClr val="dk1"/>
              </a:buClr>
              <a:buSzPts val="1100"/>
              <a:buChar char="■"/>
            </a:pPr>
            <a:r>
              <a:rPr lang="en" dirty="0"/>
              <a:t>Speakers: Jared Flores, Carl Allchin, Jenny Martin</a:t>
            </a:r>
            <a:endParaRPr dirty="0"/>
          </a:p>
          <a:p>
            <a:pPr marL="914400" lvl="1" indent="-298450" algn="l" rtl="0">
              <a:spcBef>
                <a:spcPts val="0"/>
              </a:spcBef>
              <a:spcAft>
                <a:spcPts val="0"/>
              </a:spcAft>
              <a:buClr>
                <a:schemeClr val="dk1"/>
              </a:buClr>
              <a:buSzPts val="1100"/>
              <a:buChar char="○"/>
            </a:pPr>
            <a:r>
              <a:rPr lang="en" dirty="0"/>
              <a:t>Build Accessible Dashboards</a:t>
            </a:r>
            <a:endParaRPr dirty="0"/>
          </a:p>
          <a:p>
            <a:pPr marL="1371600" lvl="2" indent="-298450" algn="l" rtl="0">
              <a:spcBef>
                <a:spcPts val="0"/>
              </a:spcBef>
              <a:spcAft>
                <a:spcPts val="0"/>
              </a:spcAft>
              <a:buClr>
                <a:schemeClr val="dk1"/>
              </a:buClr>
              <a:buSzPts val="1100"/>
              <a:buChar char="■"/>
            </a:pPr>
            <a:r>
              <a:rPr lang="en" dirty="0"/>
              <a:t>Speaker: Emily Kund</a:t>
            </a:r>
            <a:endParaRPr dirty="0"/>
          </a:p>
          <a:p>
            <a:pPr marL="1371600" lvl="2" indent="-298450" algn="l" rtl="0">
              <a:spcBef>
                <a:spcPts val="0"/>
              </a:spcBef>
              <a:spcAft>
                <a:spcPts val="0"/>
              </a:spcAft>
              <a:buClr>
                <a:schemeClr val="dk1"/>
              </a:buClr>
              <a:buSzPts val="1100"/>
              <a:buChar char="■"/>
            </a:pPr>
            <a:r>
              <a:rPr lang="en" dirty="0">
                <a:solidFill>
                  <a:schemeClr val="dk1"/>
                </a:solidFill>
              </a:rPr>
              <a:t>Recommended by MIT TUG Leads</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3:15-3:45pm EST</a:t>
            </a:r>
            <a:endParaRPr dirty="0">
              <a:solidFill>
                <a:schemeClr val="dk1"/>
              </a:solidFill>
            </a:endParaRPr>
          </a:p>
          <a:p>
            <a:pPr marL="914400" lvl="1" indent="-298450" algn="l" rtl="0">
              <a:spcBef>
                <a:spcPts val="0"/>
              </a:spcBef>
              <a:spcAft>
                <a:spcPts val="0"/>
              </a:spcAft>
              <a:buClr>
                <a:schemeClr val="dk1"/>
              </a:buClr>
              <a:buSzPts val="1100"/>
              <a:buChar char="○"/>
            </a:pPr>
            <a:r>
              <a:rPr lang="en" dirty="0">
                <a:solidFill>
                  <a:schemeClr val="dk1"/>
                </a:solidFill>
              </a:rPr>
              <a:t>Lovelytics Five Step Guide To Building Efficient Dashboards</a:t>
            </a:r>
            <a:endParaRPr dirty="0">
              <a:solidFill>
                <a:schemeClr val="dk1"/>
              </a:solidFill>
            </a:endParaRPr>
          </a:p>
          <a:p>
            <a:pPr marL="1371600" lvl="2" indent="-298450" algn="l" rtl="0">
              <a:spcBef>
                <a:spcPts val="0"/>
              </a:spcBef>
              <a:spcAft>
                <a:spcPts val="0"/>
              </a:spcAft>
              <a:buClr>
                <a:schemeClr val="dk1"/>
              </a:buClr>
              <a:buSzPts val="1100"/>
              <a:buChar char="■"/>
            </a:pPr>
            <a:r>
              <a:rPr lang="en" dirty="0">
                <a:solidFill>
                  <a:schemeClr val="dk1"/>
                </a:solidFill>
              </a:rPr>
              <a:t>Speakers: Chantilly Jaggernauth, Agata Ketterick, Sekou Tyler</a:t>
            </a:r>
            <a:endParaRPr dirty="0">
              <a:solidFill>
                <a:schemeClr val="dk1"/>
              </a:solidFill>
            </a:endParaRPr>
          </a:p>
          <a:p>
            <a:pPr marL="1371600" lvl="2" indent="-298450" algn="l" rtl="0">
              <a:spcBef>
                <a:spcPts val="0"/>
              </a:spcBef>
              <a:spcAft>
                <a:spcPts val="0"/>
              </a:spcAft>
              <a:buClr>
                <a:schemeClr val="dk1"/>
              </a:buClr>
              <a:buSzPts val="1100"/>
              <a:buChar char="■"/>
            </a:pPr>
            <a:r>
              <a:rPr lang="en" dirty="0">
                <a:solidFill>
                  <a:schemeClr val="dk1"/>
                </a:solidFill>
              </a:rPr>
              <a:t>Recommended by MIT TUG Leads</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3</a:t>
            </a:r>
            <a:r>
              <a:rPr lang="en" dirty="0"/>
              <a:t>:45-4:15pm</a:t>
            </a:r>
            <a:endParaRPr dirty="0"/>
          </a:p>
          <a:p>
            <a:pPr marL="914400" lvl="1" indent="-298450" algn="l" rtl="0">
              <a:spcBef>
                <a:spcPts val="0"/>
              </a:spcBef>
              <a:spcAft>
                <a:spcPts val="0"/>
              </a:spcAft>
              <a:buClr>
                <a:schemeClr val="dk1"/>
              </a:buClr>
              <a:buSzPts val="1100"/>
              <a:buChar char="○"/>
            </a:pPr>
            <a:r>
              <a:rPr lang="en" dirty="0"/>
              <a:t>DataFam+You</a:t>
            </a:r>
            <a:endParaRPr dirty="0"/>
          </a:p>
          <a:p>
            <a:pPr marL="1371600" lvl="2" indent="-298450" algn="l" rtl="0">
              <a:spcBef>
                <a:spcPts val="0"/>
              </a:spcBef>
              <a:spcAft>
                <a:spcPts val="0"/>
              </a:spcAft>
              <a:buClr>
                <a:schemeClr val="dk1"/>
              </a:buClr>
              <a:buSzPts val="1100"/>
              <a:buChar char="■"/>
            </a:pPr>
            <a:r>
              <a:rPr lang="en" dirty="0"/>
              <a:t>Speakers: Will Sutton, Kimly Scott, Ateken Abla, Katie Kilroy, Zak Geis, Ruy Aguilar, Brandi Beals</a:t>
            </a:r>
            <a:endParaRPr dirty="0"/>
          </a:p>
          <a:p>
            <a:pPr marL="914400" lvl="1" indent="-298450" algn="l" rtl="0">
              <a:spcBef>
                <a:spcPts val="0"/>
              </a:spcBef>
              <a:spcAft>
                <a:spcPts val="0"/>
              </a:spcAft>
              <a:buClr>
                <a:schemeClr val="dk1"/>
              </a:buClr>
              <a:buSzPts val="1100"/>
              <a:buChar char="○"/>
            </a:pPr>
            <a:r>
              <a:rPr lang="en" dirty="0"/>
              <a:t>From Data to Dashboard: Key Features for Analytical Success</a:t>
            </a:r>
            <a:endParaRPr dirty="0"/>
          </a:p>
          <a:p>
            <a:pPr marL="1371600" lvl="2" indent="-298450" algn="l" rtl="0">
              <a:spcBef>
                <a:spcPts val="0"/>
              </a:spcBef>
              <a:spcAft>
                <a:spcPts val="0"/>
              </a:spcAft>
              <a:buClr>
                <a:schemeClr val="dk1"/>
              </a:buClr>
              <a:buSzPts val="1100"/>
              <a:buChar char="■"/>
            </a:pPr>
            <a:r>
              <a:rPr lang="en" dirty="0">
                <a:solidFill>
                  <a:schemeClr val="dk1"/>
                </a:solidFill>
              </a:rPr>
              <a:t>Speakers: Aaron Frein</a:t>
            </a:r>
            <a:endParaRPr dirty="0">
              <a:solidFill>
                <a:schemeClr val="dk1"/>
              </a:solidFill>
            </a:endParaRPr>
          </a:p>
          <a:p>
            <a:pPr marL="1371600" lvl="2" indent="-298450" algn="l" rtl="0">
              <a:spcBef>
                <a:spcPts val="0"/>
              </a:spcBef>
              <a:spcAft>
                <a:spcPts val="0"/>
              </a:spcAft>
              <a:buClr>
                <a:schemeClr val="dk1"/>
              </a:buClr>
              <a:buSzPts val="1100"/>
              <a:buChar char="■"/>
            </a:pPr>
            <a:r>
              <a:rPr lang="en" dirty="0">
                <a:solidFill>
                  <a:schemeClr val="dk1"/>
                </a:solidFill>
              </a:rPr>
              <a:t>Recommended by MIT TUG Leads</a:t>
            </a:r>
            <a:endParaRPr dirty="0"/>
          </a:p>
          <a:p>
            <a:pPr marL="457200" lvl="0" indent="-298450" algn="l" rtl="0">
              <a:spcBef>
                <a:spcPts val="0"/>
              </a:spcBef>
              <a:spcAft>
                <a:spcPts val="0"/>
              </a:spcAft>
              <a:buClr>
                <a:schemeClr val="dk1"/>
              </a:buClr>
              <a:buSzPts val="1100"/>
              <a:buChar char="●"/>
            </a:pPr>
            <a:r>
              <a:rPr lang="en" dirty="0"/>
              <a:t>4:15-4:45pm</a:t>
            </a:r>
            <a:endParaRPr dirty="0"/>
          </a:p>
          <a:p>
            <a:pPr marL="914400" lvl="1" indent="-298450" algn="l" rtl="0">
              <a:spcBef>
                <a:spcPts val="0"/>
              </a:spcBef>
              <a:spcAft>
                <a:spcPts val="0"/>
              </a:spcAft>
              <a:buClr>
                <a:schemeClr val="dk1"/>
              </a:buClr>
              <a:buSzPts val="1100"/>
              <a:buChar char="○"/>
            </a:pPr>
            <a:r>
              <a:rPr lang="en" dirty="0"/>
              <a:t>Tableau Speed Tips (Advanced)</a:t>
            </a:r>
            <a:endParaRPr dirty="0"/>
          </a:p>
          <a:p>
            <a:pPr marL="1371600" lvl="2" indent="-298450" algn="l" rtl="0">
              <a:spcBef>
                <a:spcPts val="0"/>
              </a:spcBef>
              <a:spcAft>
                <a:spcPts val="0"/>
              </a:spcAft>
              <a:buClr>
                <a:schemeClr val="dk1"/>
              </a:buClr>
              <a:buSzPts val="1100"/>
              <a:buChar char="■"/>
            </a:pPr>
            <a:r>
              <a:rPr lang="en" dirty="0"/>
              <a:t>Speakers: Lorna Brown, Ann Jackson</a:t>
            </a:r>
            <a:endParaRPr dirty="0"/>
          </a:p>
          <a:p>
            <a:pPr marL="1371600" lvl="2" indent="-298450" algn="l" rtl="0">
              <a:spcBef>
                <a:spcPts val="0"/>
              </a:spcBef>
              <a:spcAft>
                <a:spcPts val="0"/>
              </a:spcAft>
              <a:buClr>
                <a:schemeClr val="dk1"/>
              </a:buClr>
              <a:buSzPts val="1100"/>
              <a:buChar char="■"/>
            </a:pPr>
            <a:r>
              <a:rPr lang="en" dirty="0">
                <a:solidFill>
                  <a:schemeClr val="dk1"/>
                </a:solidFill>
              </a:rPr>
              <a:t>Recommended by MIT TUG Leads</a:t>
            </a:r>
            <a:endParaRPr dirty="0">
              <a:solidFill>
                <a:schemeClr val="dk1"/>
              </a:solidFill>
            </a:endParaRPr>
          </a:p>
          <a:p>
            <a:pPr marL="914400" lvl="1" indent="-298450" algn="l" rtl="0">
              <a:spcBef>
                <a:spcPts val="0"/>
              </a:spcBef>
              <a:spcAft>
                <a:spcPts val="0"/>
              </a:spcAft>
              <a:buClr>
                <a:schemeClr val="dk1"/>
              </a:buClr>
              <a:buSzPts val="1100"/>
              <a:buChar char="○"/>
            </a:pPr>
            <a:r>
              <a:rPr lang="en" dirty="0"/>
              <a:t>Data Skills Top the Charts for Success</a:t>
            </a:r>
            <a:endParaRPr dirty="0"/>
          </a:p>
          <a:p>
            <a:pPr marL="1371600" lvl="2" indent="-298450" algn="l" rtl="0">
              <a:spcBef>
                <a:spcPts val="0"/>
              </a:spcBef>
              <a:spcAft>
                <a:spcPts val="0"/>
              </a:spcAft>
              <a:buClr>
                <a:schemeClr val="dk1"/>
              </a:buClr>
              <a:buSzPts val="1100"/>
              <a:buChar char="■"/>
            </a:pPr>
            <a:r>
              <a:rPr lang="en" dirty="0"/>
              <a:t>Speakers: Nairanjana (Jan) Dasgupta, Shami Marangwanda, Steve Wexler, Heather Gough</a:t>
            </a:r>
            <a:endParaRPr dirty="0"/>
          </a:p>
          <a:p>
            <a:pPr marL="457200" lvl="0" indent="-298450" algn="l" rtl="0">
              <a:spcBef>
                <a:spcPts val="0"/>
              </a:spcBef>
              <a:spcAft>
                <a:spcPts val="0"/>
              </a:spcAft>
              <a:buClr>
                <a:schemeClr val="dk1"/>
              </a:buClr>
              <a:buSzPts val="1100"/>
              <a:buChar char="●"/>
            </a:pPr>
            <a:r>
              <a:rPr lang="en" dirty="0"/>
              <a:t>4:45-5:15pm</a:t>
            </a:r>
            <a:endParaRPr dirty="0"/>
          </a:p>
          <a:p>
            <a:pPr marL="914400" lvl="1" indent="-298450" algn="l" rtl="0">
              <a:spcBef>
                <a:spcPts val="0"/>
              </a:spcBef>
              <a:spcAft>
                <a:spcPts val="0"/>
              </a:spcAft>
              <a:buClr>
                <a:schemeClr val="dk1"/>
              </a:buClr>
              <a:buSzPts val="1100"/>
              <a:buChar char="○"/>
            </a:pPr>
            <a:r>
              <a:rPr lang="en" dirty="0"/>
              <a:t>Data. Set. Go! Jumpstart Your Data Career</a:t>
            </a:r>
            <a:endParaRPr dirty="0"/>
          </a:p>
          <a:p>
            <a:pPr marL="1371600" lvl="2" indent="-298450" algn="l" rtl="0">
              <a:spcBef>
                <a:spcPts val="0"/>
              </a:spcBef>
              <a:spcAft>
                <a:spcPts val="0"/>
              </a:spcAft>
              <a:buClr>
                <a:schemeClr val="dk1"/>
              </a:buClr>
              <a:buSzPts val="1100"/>
              <a:buChar char="■"/>
            </a:pPr>
            <a:r>
              <a:rPr lang="en" dirty="0"/>
              <a:t>Speakers: Alice McKnight, Prasann Prem, Ausrine Rimeikyte, Ashley Koen</a:t>
            </a:r>
            <a:endParaRPr dirty="0"/>
          </a:p>
          <a:p>
            <a:pPr marL="457200" lvl="0" indent="-298450" algn="l" rtl="0">
              <a:spcBef>
                <a:spcPts val="0"/>
              </a:spcBef>
              <a:spcAft>
                <a:spcPts val="0"/>
              </a:spcAft>
              <a:buClr>
                <a:schemeClr val="dk1"/>
              </a:buClr>
              <a:buSzPts val="1100"/>
              <a:buChar char="●"/>
            </a:pPr>
            <a:r>
              <a:rPr lang="en" dirty="0"/>
              <a:t>5:45-6:15pm</a:t>
            </a:r>
            <a:endParaRPr dirty="0"/>
          </a:p>
          <a:p>
            <a:pPr marL="914400" lvl="1" indent="-298450" algn="l" rtl="0">
              <a:spcBef>
                <a:spcPts val="0"/>
              </a:spcBef>
              <a:spcAft>
                <a:spcPts val="0"/>
              </a:spcAft>
              <a:buClr>
                <a:schemeClr val="dk1"/>
              </a:buClr>
              <a:buSzPts val="1100"/>
              <a:buChar char="○"/>
            </a:pPr>
            <a:r>
              <a:rPr lang="en" dirty="0"/>
              <a:t>Viral Vizzing</a:t>
            </a:r>
            <a:endParaRPr dirty="0"/>
          </a:p>
          <a:p>
            <a:pPr marL="1371600" lvl="2" indent="-298450" algn="l" rtl="0">
              <a:spcBef>
                <a:spcPts val="0"/>
              </a:spcBef>
              <a:spcAft>
                <a:spcPts val="0"/>
              </a:spcAft>
              <a:buClr>
                <a:schemeClr val="dk1"/>
              </a:buClr>
              <a:buSzPts val="1100"/>
              <a:buChar char="■"/>
            </a:pPr>
            <a:r>
              <a:rPr lang="en" dirty="0"/>
              <a:t>Speakers: Wendy Shijia Wang, Adedamola Ladipo</a:t>
            </a:r>
            <a:endParaRPr dirty="0"/>
          </a:p>
          <a:p>
            <a:pPr marL="914400" lvl="1" indent="-298450" algn="l" rtl="0">
              <a:spcBef>
                <a:spcPts val="0"/>
              </a:spcBef>
              <a:spcAft>
                <a:spcPts val="0"/>
              </a:spcAft>
              <a:buClr>
                <a:schemeClr val="dk1"/>
              </a:buClr>
              <a:buSzPts val="1100"/>
              <a:buChar char="○"/>
            </a:pPr>
            <a:r>
              <a:rPr lang="en" dirty="0"/>
              <a:t>Quick and Easy Tableau Tips from Japan's Own Data Heroines</a:t>
            </a:r>
            <a:endParaRPr dirty="0"/>
          </a:p>
          <a:p>
            <a:pPr marL="1371600" lvl="2" indent="-298450" algn="l" rtl="0">
              <a:spcBef>
                <a:spcPts val="0"/>
              </a:spcBef>
              <a:spcAft>
                <a:spcPts val="0"/>
              </a:spcAft>
              <a:buClr>
                <a:schemeClr val="dk1"/>
              </a:buClr>
              <a:buSzPts val="1100"/>
              <a:buChar char="■"/>
            </a:pPr>
            <a:r>
              <a:rPr lang="en" dirty="0"/>
              <a:t>Speakers: Tomoko Wakamatsu, Chiaki Ishida, Kayoko Yamashita</a:t>
            </a:r>
            <a:endParaRPr dirty="0"/>
          </a:p>
          <a:p>
            <a:pPr marL="0" lvl="0" indent="0" algn="l" rtl="0">
              <a:spcBef>
                <a:spcPts val="0"/>
              </a:spcBef>
              <a:spcAft>
                <a:spcPts val="0"/>
              </a:spcAft>
              <a:buNone/>
            </a:pPr>
            <a:endParaRPr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g12834f84ff1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5" name="Google Shape;415;g12834f84ff1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t>Connect</a:t>
            </a:r>
            <a:endParaRPr b="1" dirty="0"/>
          </a:p>
          <a:p>
            <a:pPr marL="0" lvl="0" indent="0" algn="l" rtl="0">
              <a:spcBef>
                <a:spcPts val="0"/>
              </a:spcBef>
              <a:spcAft>
                <a:spcPts val="0"/>
              </a:spcAft>
              <a:buClr>
                <a:schemeClr val="dk1"/>
              </a:buClr>
              <a:buSzPts val="1100"/>
              <a:buFont typeface="Arial"/>
              <a:buNone/>
            </a:pPr>
            <a:r>
              <a:rPr lang="en" dirty="0"/>
              <a:t>Virtual networking using Remo</a:t>
            </a:r>
            <a:endParaRPr dirty="0"/>
          </a:p>
          <a:p>
            <a:pPr marL="0" lvl="0" indent="0" algn="l" rtl="0">
              <a:spcBef>
                <a:spcPts val="0"/>
              </a:spcBef>
              <a:spcAft>
                <a:spcPts val="0"/>
              </a:spcAft>
              <a:buClr>
                <a:schemeClr val="dk1"/>
              </a:buClr>
              <a:buSzPts val="1100"/>
              <a:buFont typeface="Arial"/>
              <a:buNone/>
            </a:pPr>
            <a:r>
              <a:rPr lang="en" dirty="0"/>
              <a:t>https://usergroups.tableau.com/tc22remohangouts</a:t>
            </a:r>
            <a:endParaRPr dirty="0"/>
          </a:p>
          <a:p>
            <a:pPr marL="0" lvl="0" indent="0" algn="l" rtl="0">
              <a:spcBef>
                <a:spcPts val="0"/>
              </a:spcBef>
              <a:spcAft>
                <a:spcPts val="0"/>
              </a:spcAft>
              <a:buNone/>
            </a:pPr>
            <a:endParaRPr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125d28a502e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5" name="Google Shape;425;g125d28a502e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ed3ce1246c_0_20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ed3ce1246c_0_20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ged3ce1246c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1" name="Google Shape;431;ged3ce1246c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fc012edb45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fc012edb45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23fbba327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23fbba327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125d28a502e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125d28a502e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125d28a502e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125d28a502e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128dd9f9061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128dd9f9061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sp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sp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419100" algn="ctr">
              <a:spcBef>
                <a:spcPts val="0"/>
              </a:spcBef>
              <a:spcAft>
                <a:spcPts val="0"/>
              </a:spcAft>
              <a:buSzPts val="3000"/>
              <a:buChar char="●"/>
              <a:defRPr/>
            </a:lvl1pPr>
            <a:lvl2pPr marL="914400" lvl="1" indent="-381000" algn="ctr">
              <a:spcBef>
                <a:spcPts val="0"/>
              </a:spcBef>
              <a:spcAft>
                <a:spcPts val="0"/>
              </a:spcAft>
              <a:buSzPts val="2400"/>
              <a:buChar char="○"/>
              <a:defRPr/>
            </a:lvl2pPr>
            <a:lvl3pPr marL="1371600" lvl="2" indent="-342900" algn="ctr">
              <a:spcBef>
                <a:spcPts val="0"/>
              </a:spcBef>
              <a:spcAft>
                <a:spcPts val="0"/>
              </a:spcAft>
              <a:buSzPts val="1800"/>
              <a:buChar char="■"/>
              <a:defRPr/>
            </a:lvl3pPr>
            <a:lvl4pPr marL="1828800" lvl="3" indent="-342900" algn="ctr">
              <a:spcBef>
                <a:spcPts val="0"/>
              </a:spcBef>
              <a:spcAft>
                <a:spcPts val="0"/>
              </a:spcAft>
              <a:buSzPts val="1800"/>
              <a:buChar char="●"/>
              <a:defRPr/>
            </a:lvl4pPr>
            <a:lvl5pPr marL="2286000" lvl="4" indent="-342900" algn="ctr">
              <a:spcBef>
                <a:spcPts val="0"/>
              </a:spcBef>
              <a:spcAft>
                <a:spcPts val="0"/>
              </a:spcAft>
              <a:buSzPts val="1800"/>
              <a:buChar char="○"/>
              <a:defRPr/>
            </a:lvl5pPr>
            <a:lvl6pPr marL="2743200" lvl="5" indent="-342900" algn="ctr">
              <a:spcBef>
                <a:spcPts val="0"/>
              </a:spcBef>
              <a:spcAft>
                <a:spcPts val="0"/>
              </a:spcAft>
              <a:buSzPts val="1800"/>
              <a:buChar char="■"/>
              <a:defRPr/>
            </a:lvl6pPr>
            <a:lvl7pPr marL="3200400" lvl="6" indent="-342900" algn="ctr">
              <a:spcBef>
                <a:spcPts val="0"/>
              </a:spcBef>
              <a:spcAft>
                <a:spcPts val="0"/>
              </a:spcAft>
              <a:buSzPts val="1800"/>
              <a:buChar char="●"/>
              <a:defRPr/>
            </a:lvl7pPr>
            <a:lvl8pPr marL="3657600" lvl="7" indent="-342900" algn="ctr">
              <a:spcBef>
                <a:spcPts val="0"/>
              </a:spcBef>
              <a:spcAft>
                <a:spcPts val="0"/>
              </a:spcAft>
              <a:buSzPts val="1800"/>
              <a:buChar char="○"/>
              <a:defRPr/>
            </a:lvl8pPr>
            <a:lvl9pPr marL="4114800" lvl="8" indent="-342900" algn="ctr">
              <a:spcBef>
                <a:spcPts val="0"/>
              </a:spcBef>
              <a:spcAft>
                <a:spcPts val="0"/>
              </a:spcAft>
              <a:buSzPts val="18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sp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36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419100">
              <a:spcBef>
                <a:spcPts val="0"/>
              </a:spcBef>
              <a:spcAft>
                <a:spcPts val="0"/>
              </a:spcAft>
              <a:buSzPts val="3000"/>
              <a:buChar char="●"/>
              <a:defRPr/>
            </a:lvl1pPr>
            <a:lvl2pPr marL="914400" lvl="1" indent="-381000">
              <a:spcBef>
                <a:spcPts val="0"/>
              </a:spcBef>
              <a:spcAft>
                <a:spcPts val="0"/>
              </a:spcAft>
              <a:buSzPts val="24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36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36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sp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sp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sp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419100">
              <a:spcBef>
                <a:spcPts val="0"/>
              </a:spcBef>
              <a:spcAft>
                <a:spcPts val="0"/>
              </a:spcAft>
              <a:buSzPts val="3000"/>
              <a:buChar char="●"/>
              <a:defRPr/>
            </a:lvl1pPr>
            <a:lvl2pPr marL="914400" lvl="1" indent="-381000">
              <a:spcBef>
                <a:spcPts val="0"/>
              </a:spcBef>
              <a:spcAft>
                <a:spcPts val="0"/>
              </a:spcAft>
              <a:buSzPts val="24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30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C2C0BF"/>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spAutoFit/>
          </a:bodyPr>
          <a:lstStyle>
            <a:lvl1pPr lvl="0">
              <a:spcBef>
                <a:spcPts val="0"/>
              </a:spcBef>
              <a:spcAft>
                <a:spcPts val="0"/>
              </a:spcAft>
              <a:buClr>
                <a:schemeClr val="accent1"/>
              </a:buClr>
              <a:buSzPts val="3600"/>
              <a:buFont typeface="Arial Black"/>
              <a:buNone/>
              <a:defRPr sz="3600">
                <a:solidFill>
                  <a:schemeClr val="accent1"/>
                </a:solidFill>
                <a:latin typeface="Arial Black"/>
                <a:ea typeface="Arial Black"/>
                <a:cs typeface="Arial Black"/>
                <a:sym typeface="Arial Black"/>
              </a:defRPr>
            </a:lvl1pPr>
            <a:lvl2pPr lvl="1">
              <a:spcBef>
                <a:spcPts val="0"/>
              </a:spcBef>
              <a:spcAft>
                <a:spcPts val="0"/>
              </a:spcAft>
              <a:buClr>
                <a:schemeClr val="accent1"/>
              </a:buClr>
              <a:buSzPts val="2800"/>
              <a:buNone/>
              <a:defRPr sz="2800">
                <a:solidFill>
                  <a:schemeClr val="accent1"/>
                </a:solidFill>
              </a:defRPr>
            </a:lvl2pPr>
            <a:lvl3pPr lvl="2">
              <a:spcBef>
                <a:spcPts val="0"/>
              </a:spcBef>
              <a:spcAft>
                <a:spcPts val="0"/>
              </a:spcAft>
              <a:buClr>
                <a:schemeClr val="accent1"/>
              </a:buClr>
              <a:buSzPts val="2800"/>
              <a:buNone/>
              <a:defRPr sz="2800">
                <a:solidFill>
                  <a:schemeClr val="accent1"/>
                </a:solidFill>
              </a:defRPr>
            </a:lvl3pPr>
            <a:lvl4pPr lvl="3">
              <a:spcBef>
                <a:spcPts val="0"/>
              </a:spcBef>
              <a:spcAft>
                <a:spcPts val="0"/>
              </a:spcAft>
              <a:buClr>
                <a:schemeClr val="accent1"/>
              </a:buClr>
              <a:buSzPts val="2800"/>
              <a:buNone/>
              <a:defRPr sz="2800">
                <a:solidFill>
                  <a:schemeClr val="accent1"/>
                </a:solidFill>
              </a:defRPr>
            </a:lvl4pPr>
            <a:lvl5pPr lvl="4">
              <a:spcBef>
                <a:spcPts val="0"/>
              </a:spcBef>
              <a:spcAft>
                <a:spcPts val="0"/>
              </a:spcAft>
              <a:buClr>
                <a:schemeClr val="accent1"/>
              </a:buClr>
              <a:buSzPts val="2800"/>
              <a:buNone/>
              <a:defRPr sz="2800">
                <a:solidFill>
                  <a:schemeClr val="accent1"/>
                </a:solidFill>
              </a:defRPr>
            </a:lvl5pPr>
            <a:lvl6pPr lvl="5">
              <a:spcBef>
                <a:spcPts val="0"/>
              </a:spcBef>
              <a:spcAft>
                <a:spcPts val="0"/>
              </a:spcAft>
              <a:buClr>
                <a:schemeClr val="accent1"/>
              </a:buClr>
              <a:buSzPts val="2800"/>
              <a:buNone/>
              <a:defRPr sz="2800">
                <a:solidFill>
                  <a:schemeClr val="accent1"/>
                </a:solidFill>
              </a:defRPr>
            </a:lvl6pPr>
            <a:lvl7pPr lvl="6">
              <a:spcBef>
                <a:spcPts val="0"/>
              </a:spcBef>
              <a:spcAft>
                <a:spcPts val="0"/>
              </a:spcAft>
              <a:buClr>
                <a:schemeClr val="accent1"/>
              </a:buClr>
              <a:buSzPts val="2800"/>
              <a:buNone/>
              <a:defRPr sz="2800">
                <a:solidFill>
                  <a:schemeClr val="accent1"/>
                </a:solidFill>
              </a:defRPr>
            </a:lvl7pPr>
            <a:lvl8pPr lvl="7">
              <a:spcBef>
                <a:spcPts val="0"/>
              </a:spcBef>
              <a:spcAft>
                <a:spcPts val="0"/>
              </a:spcAft>
              <a:buClr>
                <a:schemeClr val="accent1"/>
              </a:buClr>
              <a:buSzPts val="2800"/>
              <a:buNone/>
              <a:defRPr sz="2800">
                <a:solidFill>
                  <a:schemeClr val="accent1"/>
                </a:solidFill>
              </a:defRPr>
            </a:lvl8pPr>
            <a:lvl9pPr lvl="8">
              <a:spcBef>
                <a:spcPts val="0"/>
              </a:spcBef>
              <a:spcAft>
                <a:spcPts val="0"/>
              </a:spcAft>
              <a:buClr>
                <a:schemeClr val="accent1"/>
              </a:buClr>
              <a:buSzPts val="2800"/>
              <a:buNone/>
              <a:defRPr sz="2800">
                <a:solidFill>
                  <a:schemeClr val="accent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419100">
              <a:lnSpc>
                <a:spcPct val="115000"/>
              </a:lnSpc>
              <a:spcBef>
                <a:spcPts val="0"/>
              </a:spcBef>
              <a:spcAft>
                <a:spcPts val="0"/>
              </a:spcAft>
              <a:buClr>
                <a:schemeClr val="dk1"/>
              </a:buClr>
              <a:buSzPts val="3000"/>
              <a:buChar char="●"/>
              <a:defRPr sz="3000">
                <a:solidFill>
                  <a:schemeClr val="dk1"/>
                </a:solidFill>
              </a:defRPr>
            </a:lvl1pPr>
            <a:lvl2pPr marL="914400" lvl="1" indent="-381000">
              <a:lnSpc>
                <a:spcPct val="115000"/>
              </a:lnSpc>
              <a:spcBef>
                <a:spcPts val="0"/>
              </a:spcBef>
              <a:spcAft>
                <a:spcPts val="0"/>
              </a:spcAft>
              <a:buClr>
                <a:schemeClr val="dk1"/>
              </a:buClr>
              <a:buSzPts val="2400"/>
              <a:buChar char="○"/>
              <a:defRPr sz="2400">
                <a:solidFill>
                  <a:schemeClr val="dk1"/>
                </a:solidFill>
              </a:defRPr>
            </a:lvl2pPr>
            <a:lvl3pPr marL="1371600" lvl="2" indent="-342900">
              <a:lnSpc>
                <a:spcPct val="115000"/>
              </a:lnSpc>
              <a:spcBef>
                <a:spcPts val="0"/>
              </a:spcBef>
              <a:spcAft>
                <a:spcPts val="0"/>
              </a:spcAft>
              <a:buClr>
                <a:schemeClr val="dk1"/>
              </a:buClr>
              <a:buSzPts val="1800"/>
              <a:buChar char="■"/>
              <a:defRPr sz="1800">
                <a:solidFill>
                  <a:schemeClr val="dk1"/>
                </a:solidFill>
              </a:defRPr>
            </a:lvl3pPr>
            <a:lvl4pPr marL="1828800" lvl="3" indent="-342900">
              <a:lnSpc>
                <a:spcPct val="115000"/>
              </a:lnSpc>
              <a:spcBef>
                <a:spcPts val="0"/>
              </a:spcBef>
              <a:spcAft>
                <a:spcPts val="0"/>
              </a:spcAft>
              <a:buClr>
                <a:schemeClr val="dk1"/>
              </a:buClr>
              <a:buSzPts val="1800"/>
              <a:buChar char="●"/>
              <a:defRPr sz="1800">
                <a:solidFill>
                  <a:schemeClr val="dk1"/>
                </a:solidFill>
              </a:defRPr>
            </a:lvl4pPr>
            <a:lvl5pPr marL="2286000" lvl="4" indent="-342900">
              <a:lnSpc>
                <a:spcPct val="115000"/>
              </a:lnSpc>
              <a:spcBef>
                <a:spcPts val="0"/>
              </a:spcBef>
              <a:spcAft>
                <a:spcPts val="0"/>
              </a:spcAft>
              <a:buClr>
                <a:schemeClr val="dk1"/>
              </a:buClr>
              <a:buSzPts val="1800"/>
              <a:buChar char="○"/>
              <a:defRPr sz="1800">
                <a:solidFill>
                  <a:schemeClr val="dk1"/>
                </a:solidFill>
              </a:defRPr>
            </a:lvl5pPr>
            <a:lvl6pPr marL="2743200" lvl="5" indent="-342900">
              <a:lnSpc>
                <a:spcPct val="115000"/>
              </a:lnSpc>
              <a:spcBef>
                <a:spcPts val="0"/>
              </a:spcBef>
              <a:spcAft>
                <a:spcPts val="0"/>
              </a:spcAft>
              <a:buClr>
                <a:schemeClr val="dk1"/>
              </a:buClr>
              <a:buSzPts val="1800"/>
              <a:buChar char="■"/>
              <a:defRPr sz="1800">
                <a:solidFill>
                  <a:schemeClr val="dk1"/>
                </a:solidFill>
              </a:defRPr>
            </a:lvl6pPr>
            <a:lvl7pPr marL="3200400" lvl="6" indent="-342900">
              <a:lnSpc>
                <a:spcPct val="115000"/>
              </a:lnSpc>
              <a:spcBef>
                <a:spcPts val="0"/>
              </a:spcBef>
              <a:spcAft>
                <a:spcPts val="0"/>
              </a:spcAft>
              <a:buClr>
                <a:schemeClr val="dk1"/>
              </a:buClr>
              <a:buSzPts val="1800"/>
              <a:buChar char="●"/>
              <a:defRPr sz="1800">
                <a:solidFill>
                  <a:schemeClr val="dk1"/>
                </a:solidFill>
              </a:defRPr>
            </a:lvl7pPr>
            <a:lvl8pPr marL="3657600" lvl="7" indent="-342900">
              <a:lnSpc>
                <a:spcPct val="115000"/>
              </a:lnSpc>
              <a:spcBef>
                <a:spcPts val="0"/>
              </a:spcBef>
              <a:spcAft>
                <a:spcPts val="0"/>
              </a:spcAft>
              <a:buClr>
                <a:schemeClr val="dk1"/>
              </a:buClr>
              <a:buSzPts val="1800"/>
              <a:buChar char="○"/>
              <a:defRPr sz="1800">
                <a:solidFill>
                  <a:schemeClr val="dk1"/>
                </a:solidFill>
              </a:defRPr>
            </a:lvl8pPr>
            <a:lvl9pPr marL="4114800" lvl="8" indent="-342900">
              <a:lnSpc>
                <a:spcPct val="115000"/>
              </a:lnSpc>
              <a:spcBef>
                <a:spcPts val="0"/>
              </a:spcBef>
              <a:spcAft>
                <a:spcPts val="0"/>
              </a:spcAft>
              <a:buClr>
                <a:schemeClr val="dk1"/>
              </a:buClr>
              <a:buSzPts val="1800"/>
              <a:buChar char="■"/>
              <a:defRPr sz="1800">
                <a:solidFill>
                  <a:schemeClr val="dk1"/>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defRPr>
            </a:lvl1pPr>
            <a:lvl2pPr lvl="1" algn="r">
              <a:buNone/>
              <a:defRPr sz="1000">
                <a:solidFill>
                  <a:schemeClr val="dk1"/>
                </a:solidFill>
              </a:defRPr>
            </a:lvl2pPr>
            <a:lvl3pPr lvl="2" algn="r">
              <a:buNone/>
              <a:defRPr sz="1000">
                <a:solidFill>
                  <a:schemeClr val="dk1"/>
                </a:solidFill>
              </a:defRPr>
            </a:lvl3pPr>
            <a:lvl4pPr lvl="3" algn="r">
              <a:buNone/>
              <a:defRPr sz="1000">
                <a:solidFill>
                  <a:schemeClr val="dk1"/>
                </a:solidFill>
              </a:defRPr>
            </a:lvl4pPr>
            <a:lvl5pPr lvl="4" algn="r">
              <a:buNone/>
              <a:defRPr sz="1000">
                <a:solidFill>
                  <a:schemeClr val="dk1"/>
                </a:solidFill>
              </a:defRPr>
            </a:lvl5pPr>
            <a:lvl6pPr lvl="5" algn="r">
              <a:buNone/>
              <a:defRPr sz="1000">
                <a:solidFill>
                  <a:schemeClr val="dk1"/>
                </a:solidFill>
              </a:defRPr>
            </a:lvl6pPr>
            <a:lvl7pPr lvl="6" algn="r">
              <a:buNone/>
              <a:defRPr sz="1000">
                <a:solidFill>
                  <a:schemeClr val="dk1"/>
                </a:solidFill>
              </a:defRPr>
            </a:lvl7pPr>
            <a:lvl8pPr lvl="7" algn="r">
              <a:buNone/>
              <a:defRPr sz="1000">
                <a:solidFill>
                  <a:schemeClr val="dk1"/>
                </a:solidFill>
              </a:defRPr>
            </a:lvl8pPr>
            <a:lvl9pPr lvl="8" algn="r">
              <a:buNone/>
              <a:defRPr sz="1000">
                <a:solidFill>
                  <a:schemeClr val="dk1"/>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9.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9.xml"/><Relationship Id="rId5" Type="http://schemas.openxmlformats.org/officeDocument/2006/relationships/hyperlink" Target="https://exchange.tableau.com/" TargetMode="Externa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mailto:reporting-help@mit.edu"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9.xml"/><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0.xml"/><Relationship Id="rId1" Type="http://schemas.openxmlformats.org/officeDocument/2006/relationships/slideLayout" Target="../slideLayouts/slideLayout9.xml"/><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9.xml"/><Relationship Id="rId5" Type="http://schemas.openxmlformats.org/officeDocument/2006/relationships/image" Target="../media/image27.png"/><Relationship Id="rId4" Type="http://schemas.openxmlformats.org/officeDocument/2006/relationships/image" Target="../media/image26.png"/></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9.xml"/><Relationship Id="rId4" Type="http://schemas.openxmlformats.org/officeDocument/2006/relationships/image" Target="../media/image29.png"/></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hyperlink" Target="mailto:reporting-help@mit.edu" TargetMode="External"/><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mit-tableau.slack.com"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hyperlink" Target="https://mailman.mit.edu/mailman/listinfo/mit_tableau_user_group"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hyperlink" Target="https://www.artofvisualization.com/blog/7-golden-rules-of-tableau-tooltips" TargetMode="External"/><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3.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8.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mit-tableau.slack.com/archives/C02DTTZ9UHE"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hyperlink" Target="mailto:mit-tableau-user-group-admin@mit.edu" TargetMode="External"/></Relationships>
</file>

<file path=ppt/slides/_rels/slide50.xml.rels><?xml version="1.0" encoding="UTF-8" standalone="yes"?>
<Relationships xmlns="http://schemas.openxmlformats.org/package/2006/relationships"><Relationship Id="rId8" Type="http://schemas.openxmlformats.org/officeDocument/2006/relationships/hyperlink" Target="https://usergroups.tableau.com/HigherEducation" TargetMode="External"/><Relationship Id="rId3" Type="http://schemas.openxmlformats.org/officeDocument/2006/relationships/hyperlink" Target="http://wikis.mit.edu/confluence/display/MITTUG/" TargetMode="External"/><Relationship Id="rId7" Type="http://schemas.openxmlformats.org/officeDocument/2006/relationships/hyperlink" Target="mailto:mit-tableau-user-group-admin@mit.edu" TargetMode="External"/><Relationship Id="rId2" Type="http://schemas.openxmlformats.org/officeDocument/2006/relationships/notesSlide" Target="../notesSlides/notesSlide50.xml"/><Relationship Id="rId1" Type="http://schemas.openxmlformats.org/officeDocument/2006/relationships/slideLayout" Target="../slideLayouts/slideLayout4.xml"/><Relationship Id="rId6" Type="http://schemas.openxmlformats.org/officeDocument/2006/relationships/hyperlink" Target="https://mit-tableau.slack.com/archives/C02DTTZ9UHE" TargetMode="External"/><Relationship Id="rId5" Type="http://schemas.openxmlformats.org/officeDocument/2006/relationships/hyperlink" Target="https://mailman.mit.edu/mailman/listinfo/mit_tableau_user_group" TargetMode="External"/><Relationship Id="rId10" Type="http://schemas.openxmlformats.org/officeDocument/2006/relationships/hyperlink" Target="https://community.tableau.com/s/group/0F94T000000gQYoSAM/higher-education" TargetMode="External"/><Relationship Id="rId4" Type="http://schemas.openxmlformats.org/officeDocument/2006/relationships/hyperlink" Target="http://mit-tableau.slack.com" TargetMode="External"/><Relationship Id="rId9" Type="http://schemas.openxmlformats.org/officeDocument/2006/relationships/hyperlink" Target="https://higher-ed-tableau.slack.com"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s://mit-tableau.slack.com/archives/C02DTTZ9UHE" TargetMode="External"/><Relationship Id="rId2" Type="http://schemas.openxmlformats.org/officeDocument/2006/relationships/notesSlide" Target="../notesSlides/notesSlide51.xml"/><Relationship Id="rId1" Type="http://schemas.openxmlformats.org/officeDocument/2006/relationships/slideLayout" Target="../slideLayouts/slideLayout3.xml"/><Relationship Id="rId4" Type="http://schemas.openxmlformats.org/officeDocument/2006/relationships/hyperlink" Target="mailto:mit-tableau-user-group-admin@mit.edu"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2C0BF"/>
        </a:solidFill>
        <a:effectLst/>
      </p:bgPr>
    </p:bg>
    <p:spTree>
      <p:nvGrpSpPr>
        <p:cNvPr id="1" name="Shape 65"/>
        <p:cNvGrpSpPr/>
        <p:nvPr/>
      </p:nvGrpSpPr>
      <p:grpSpPr>
        <a:xfrm>
          <a:off x="0" y="0"/>
          <a:ext cx="0" cy="0"/>
          <a:chOff x="0" y="0"/>
          <a:chExt cx="0" cy="0"/>
        </a:xfrm>
      </p:grpSpPr>
      <p:sp>
        <p:nvSpPr>
          <p:cNvPr id="66" name="Google Shape;66;p15"/>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a:t>MIT Tableau User Group</a:t>
            </a:r>
            <a:endParaRPr/>
          </a:p>
          <a:p>
            <a:pPr marL="0" lvl="0" indent="0" algn="ctr" rtl="0">
              <a:spcBef>
                <a:spcPts val="0"/>
              </a:spcBef>
              <a:spcAft>
                <a:spcPts val="0"/>
              </a:spcAft>
              <a:buNone/>
            </a:pPr>
            <a:r>
              <a:rPr lang="en"/>
              <a:t>(MIT TUG)</a:t>
            </a:r>
            <a:endParaRPr/>
          </a:p>
        </p:txBody>
      </p:sp>
      <p:sp>
        <p:nvSpPr>
          <p:cNvPr id="67" name="Google Shape;67;p15"/>
          <p:cNvSpPr txBox="1">
            <a:spLocks noGrp="1"/>
          </p:cNvSpPr>
          <p:nvPr>
            <p:ph type="subTitle" idx="1"/>
          </p:nvPr>
        </p:nvSpPr>
        <p:spPr>
          <a:xfrm>
            <a:off x="311700" y="2834125"/>
            <a:ext cx="8520600" cy="2072700"/>
          </a:xfrm>
          <a:prstGeom prst="rect">
            <a:avLst/>
          </a:prstGeom>
        </p:spPr>
        <p:txBody>
          <a:bodyPr spcFirstLastPara="1" wrap="square" lIns="91425" tIns="91425" rIns="91425" bIns="91425" anchor="t" anchorCtr="0">
            <a:normAutofit fontScale="77500" lnSpcReduction="20000"/>
          </a:bodyPr>
          <a:lstStyle/>
          <a:p>
            <a:pPr marL="0" lvl="0" indent="0" algn="ctr" rtl="0">
              <a:spcBef>
                <a:spcPts val="0"/>
              </a:spcBef>
              <a:spcAft>
                <a:spcPts val="0"/>
              </a:spcAft>
              <a:buClr>
                <a:schemeClr val="accent5"/>
              </a:buClr>
              <a:buSzPct val="39285"/>
              <a:buFont typeface="Arial"/>
              <a:buNone/>
            </a:pPr>
            <a:r>
              <a:rPr lang="en"/>
              <a:t>May 10, 2022</a:t>
            </a:r>
            <a:endParaRPr/>
          </a:p>
          <a:p>
            <a:pPr marL="0" lvl="0" indent="0" algn="ctr" rtl="0">
              <a:spcBef>
                <a:spcPts val="0"/>
              </a:spcBef>
              <a:spcAft>
                <a:spcPts val="0"/>
              </a:spcAft>
              <a:buClr>
                <a:schemeClr val="accent5"/>
              </a:buClr>
              <a:buSzPct val="39285"/>
              <a:buFont typeface="Arial"/>
              <a:buNone/>
            </a:pPr>
            <a:endParaRPr/>
          </a:p>
          <a:p>
            <a:pPr marL="0" lvl="0" indent="0" algn="ctr" rtl="0">
              <a:spcBef>
                <a:spcPts val="0"/>
              </a:spcBef>
              <a:spcAft>
                <a:spcPts val="0"/>
              </a:spcAft>
              <a:buClr>
                <a:schemeClr val="accent5"/>
              </a:buClr>
              <a:buSzPct val="39285"/>
              <a:buFont typeface="Arial"/>
              <a:buNone/>
            </a:pPr>
            <a:r>
              <a:rPr lang="en"/>
              <a:t>Join the conversation on Slack</a:t>
            </a:r>
            <a:endParaRPr/>
          </a:p>
          <a:p>
            <a:pPr marL="0" lvl="0" indent="0" algn="ctr" rtl="0">
              <a:spcBef>
                <a:spcPts val="0"/>
              </a:spcBef>
              <a:spcAft>
                <a:spcPts val="0"/>
              </a:spcAft>
              <a:buClr>
                <a:schemeClr val="accent5"/>
              </a:buClr>
              <a:buSzPct val="39285"/>
              <a:buFont typeface="Arial"/>
              <a:buNone/>
            </a:pPr>
            <a:r>
              <a:rPr lang="en"/>
              <a:t>mit-tableau.slack.com</a:t>
            </a:r>
            <a:endParaRPr/>
          </a:p>
          <a:p>
            <a:pPr marL="0" lvl="0" indent="0" algn="ctr" rtl="0">
              <a:spcBef>
                <a:spcPts val="0"/>
              </a:spcBef>
              <a:spcAft>
                <a:spcPts val="0"/>
              </a:spcAft>
              <a:buClr>
                <a:schemeClr val="accent5"/>
              </a:buClr>
              <a:buSzPct val="39285"/>
              <a:buFont typeface="Arial"/>
              <a:buNone/>
            </a:pPr>
            <a:endParaRPr/>
          </a:p>
          <a:p>
            <a:pPr marL="0" lvl="0" indent="0" algn="ctr" rtl="0">
              <a:spcBef>
                <a:spcPts val="0"/>
              </a:spcBef>
              <a:spcAft>
                <a:spcPts val="0"/>
              </a:spcAft>
              <a:buClr>
                <a:schemeClr val="accent5"/>
              </a:buClr>
              <a:buSzPct val="39285"/>
              <a:buFont typeface="Arial"/>
              <a:buNone/>
            </a:pPr>
            <a:r>
              <a:rPr lang="en"/>
              <a:t>Yes, we are recording the session</a:t>
            </a:r>
            <a:endParaRPr/>
          </a:p>
          <a:p>
            <a:pPr marL="0" lvl="0" indent="0" algn="ctr" rtl="0">
              <a:spcBef>
                <a:spcPts val="0"/>
              </a:spcBef>
              <a:spcAft>
                <a:spcPts val="0"/>
              </a:spcAft>
              <a:buNone/>
            </a:pPr>
            <a:r>
              <a:rPr lang="en"/>
              <a:t>The recording will be sent out and posted on Slack</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24"/>
          <p:cNvSpPr txBox="1">
            <a:spLocks noGrp="1"/>
          </p:cNvSpPr>
          <p:nvPr>
            <p:ph type="title"/>
          </p:nvPr>
        </p:nvSpPr>
        <p:spPr>
          <a:xfrm>
            <a:off x="311700" y="2150850"/>
            <a:ext cx="8520600" cy="1293000"/>
          </a:xfrm>
          <a:prstGeom prst="rect">
            <a:avLst/>
          </a:prstGeom>
        </p:spPr>
        <p:txBody>
          <a:bodyPr spcFirstLastPara="1" wrap="square" lIns="91425" tIns="91425" rIns="91425" bIns="91425" anchor="ctr" anchorCtr="0">
            <a:spAutoFit/>
          </a:bodyPr>
          <a:lstStyle/>
          <a:p>
            <a:pPr marL="0" lvl="0" indent="0" algn="ctr" rtl="0">
              <a:spcBef>
                <a:spcPts val="0"/>
              </a:spcBef>
              <a:spcAft>
                <a:spcPts val="0"/>
              </a:spcAft>
              <a:buNone/>
            </a:pPr>
            <a:r>
              <a:rPr lang="en"/>
              <a:t>New and Updated Server Features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pic>
        <p:nvPicPr>
          <p:cNvPr id="125" name="Google Shape;125;p25"/>
          <p:cNvPicPr preferRelativeResize="0"/>
          <p:nvPr/>
        </p:nvPicPr>
        <p:blipFill rotWithShape="1">
          <a:blip r:embed="rId3">
            <a:alphaModFix/>
          </a:blip>
          <a:srcRect t="1390" b="1390"/>
          <a:stretch/>
        </p:blipFill>
        <p:spPr>
          <a:xfrm>
            <a:off x="0" y="0"/>
            <a:ext cx="8839202" cy="4234645"/>
          </a:xfrm>
          <a:prstGeom prst="rect">
            <a:avLst/>
          </a:prstGeom>
          <a:noFill/>
          <a:ln>
            <a:noFill/>
          </a:ln>
          <a:effectLst>
            <a:outerShdw blurRad="57150" dist="19050" dir="5400000" algn="bl" rotWithShape="0">
              <a:srgbClr val="000000">
                <a:alpha val="50000"/>
              </a:srgbClr>
            </a:outerShdw>
          </a:effectLst>
        </p:spPr>
      </p:pic>
      <p:sp>
        <p:nvSpPr>
          <p:cNvPr id="126" name="Google Shape;126;p25"/>
          <p:cNvSpPr txBox="1">
            <a:spLocks noGrp="1"/>
          </p:cNvSpPr>
          <p:nvPr>
            <p:ph type="body" idx="1"/>
          </p:nvPr>
        </p:nvSpPr>
        <p:spPr>
          <a:xfrm>
            <a:off x="311700" y="4230575"/>
            <a:ext cx="8527500" cy="605100"/>
          </a:xfrm>
          <a:prstGeom prst="rect">
            <a:avLst/>
          </a:prstGeom>
        </p:spPr>
        <p:txBody>
          <a:bodyPr spcFirstLastPara="1" wrap="square" lIns="91425" tIns="91425" rIns="91425" bIns="91425" anchor="ctr" anchorCtr="0">
            <a:normAutofit fontScale="77500" lnSpcReduction="10000"/>
          </a:bodyPr>
          <a:lstStyle/>
          <a:p>
            <a:pPr marL="0" lvl="0" indent="0" algn="l" rtl="0">
              <a:spcBef>
                <a:spcPts val="0"/>
              </a:spcBef>
              <a:spcAft>
                <a:spcPts val="0"/>
              </a:spcAft>
              <a:buNone/>
            </a:pPr>
            <a:r>
              <a:rPr lang="en"/>
              <a:t>Organize content across a site into topic- or role-centric collections</a:t>
            </a:r>
            <a:endParaRPr/>
          </a:p>
        </p:txBody>
      </p:sp>
      <p:sp>
        <p:nvSpPr>
          <p:cNvPr id="127" name="Google Shape;127;p25"/>
          <p:cNvSpPr txBox="1"/>
          <p:nvPr/>
        </p:nvSpPr>
        <p:spPr>
          <a:xfrm>
            <a:off x="311700" y="4789500"/>
            <a:ext cx="42081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accent5"/>
                </a:solidFill>
              </a:rPr>
              <a:t>https://www.tableau.com/2021-2-features#item-81388</a:t>
            </a:r>
            <a:endParaRPr sz="1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pic>
        <p:nvPicPr>
          <p:cNvPr id="132" name="Google Shape;132;p26"/>
          <p:cNvPicPr preferRelativeResize="0"/>
          <p:nvPr/>
        </p:nvPicPr>
        <p:blipFill rotWithShape="1">
          <a:blip r:embed="rId3">
            <a:alphaModFix/>
          </a:blip>
          <a:srcRect t="2088" b="2098"/>
          <a:stretch/>
        </p:blipFill>
        <p:spPr>
          <a:xfrm>
            <a:off x="0" y="0"/>
            <a:ext cx="8839198" cy="4234645"/>
          </a:xfrm>
          <a:prstGeom prst="rect">
            <a:avLst/>
          </a:prstGeom>
          <a:noFill/>
          <a:ln>
            <a:noFill/>
          </a:ln>
          <a:effectLst>
            <a:outerShdw blurRad="57150" dist="19050" dir="5400000" algn="bl" rotWithShape="0">
              <a:srgbClr val="000000">
                <a:alpha val="50000"/>
              </a:srgbClr>
            </a:outerShdw>
          </a:effectLst>
        </p:spPr>
      </p:pic>
      <p:sp>
        <p:nvSpPr>
          <p:cNvPr id="133" name="Google Shape;133;p26"/>
          <p:cNvSpPr txBox="1">
            <a:spLocks noGrp="1"/>
          </p:cNvSpPr>
          <p:nvPr>
            <p:ph type="body" idx="1"/>
          </p:nvPr>
        </p:nvSpPr>
        <p:spPr>
          <a:xfrm>
            <a:off x="311700" y="4230575"/>
            <a:ext cx="8527500" cy="605100"/>
          </a:xfrm>
          <a:prstGeom prst="rect">
            <a:avLst/>
          </a:prstGeom>
        </p:spPr>
        <p:txBody>
          <a:bodyPr spcFirstLastPara="1" wrap="square" lIns="91425" tIns="91425" rIns="91425" bIns="91425" anchor="ctr" anchorCtr="0">
            <a:normAutofit fontScale="70000" lnSpcReduction="10000"/>
          </a:bodyPr>
          <a:lstStyle/>
          <a:p>
            <a:pPr marL="0" lvl="0" indent="0" algn="l" rtl="0">
              <a:spcBef>
                <a:spcPts val="0"/>
              </a:spcBef>
              <a:spcAft>
                <a:spcPts val="0"/>
              </a:spcAft>
              <a:buNone/>
            </a:pPr>
            <a:r>
              <a:rPr lang="en"/>
              <a:t>Personal Space to “save content before it’s ready to be shared with others”</a:t>
            </a:r>
            <a:endParaRPr/>
          </a:p>
        </p:txBody>
      </p:sp>
      <p:sp>
        <p:nvSpPr>
          <p:cNvPr id="134" name="Google Shape;134;p26"/>
          <p:cNvSpPr txBox="1"/>
          <p:nvPr/>
        </p:nvSpPr>
        <p:spPr>
          <a:xfrm>
            <a:off x="311700" y="4789500"/>
            <a:ext cx="42081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accent5"/>
                </a:solidFill>
              </a:rPr>
              <a:t>https://www.tableau.com/2021-3-features#item-83963</a:t>
            </a:r>
            <a:endParaRPr sz="1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pic>
        <p:nvPicPr>
          <p:cNvPr id="139" name="Google Shape;139;p27"/>
          <p:cNvPicPr preferRelativeResize="0"/>
          <p:nvPr/>
        </p:nvPicPr>
        <p:blipFill rotWithShape="1">
          <a:blip r:embed="rId3">
            <a:alphaModFix/>
          </a:blip>
          <a:srcRect t="2088" b="2098"/>
          <a:stretch/>
        </p:blipFill>
        <p:spPr>
          <a:xfrm>
            <a:off x="0" y="0"/>
            <a:ext cx="8839200" cy="4234645"/>
          </a:xfrm>
          <a:prstGeom prst="rect">
            <a:avLst/>
          </a:prstGeom>
          <a:noFill/>
          <a:ln>
            <a:noFill/>
          </a:ln>
          <a:effectLst>
            <a:outerShdw blurRad="57150" dist="19050" dir="5400000" algn="bl" rotWithShape="0">
              <a:srgbClr val="000000">
                <a:alpha val="50000"/>
              </a:srgbClr>
            </a:outerShdw>
          </a:effectLst>
        </p:spPr>
      </p:pic>
      <p:sp>
        <p:nvSpPr>
          <p:cNvPr id="140" name="Google Shape;140;p27"/>
          <p:cNvSpPr txBox="1">
            <a:spLocks noGrp="1"/>
          </p:cNvSpPr>
          <p:nvPr>
            <p:ph type="body" idx="1"/>
          </p:nvPr>
        </p:nvSpPr>
        <p:spPr>
          <a:xfrm>
            <a:off x="311700" y="4230575"/>
            <a:ext cx="8527500" cy="605100"/>
          </a:xfrm>
          <a:prstGeom prst="rect">
            <a:avLst/>
          </a:prstGeom>
        </p:spPr>
        <p:txBody>
          <a:bodyPr spcFirstLastPara="1" wrap="square" lIns="91425" tIns="91425" rIns="91425" bIns="91425" anchor="ctr" anchorCtr="0">
            <a:normAutofit/>
          </a:bodyPr>
          <a:lstStyle/>
          <a:p>
            <a:pPr marL="0" lvl="0" indent="0" algn="l" rtl="0">
              <a:lnSpc>
                <a:spcPct val="90000"/>
              </a:lnSpc>
              <a:spcBef>
                <a:spcPts val="0"/>
              </a:spcBef>
              <a:spcAft>
                <a:spcPts val="0"/>
              </a:spcAft>
              <a:buNone/>
            </a:pPr>
            <a:r>
              <a:rPr lang="en" sz="2100"/>
              <a:t>Set data freshness policy for live connections</a:t>
            </a:r>
            <a:endParaRPr sz="2100"/>
          </a:p>
        </p:txBody>
      </p:sp>
      <p:sp>
        <p:nvSpPr>
          <p:cNvPr id="141" name="Google Shape;141;p27"/>
          <p:cNvSpPr txBox="1"/>
          <p:nvPr/>
        </p:nvSpPr>
        <p:spPr>
          <a:xfrm>
            <a:off x="311700" y="4789500"/>
            <a:ext cx="42081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accent5"/>
                </a:solidFill>
              </a:rPr>
              <a:t>https://www.tableau.com/2021-3-features#item-83270</a:t>
            </a:r>
            <a:endParaRPr sz="1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pic>
        <p:nvPicPr>
          <p:cNvPr id="146" name="Google Shape;146;p28"/>
          <p:cNvPicPr preferRelativeResize="0"/>
          <p:nvPr/>
        </p:nvPicPr>
        <p:blipFill rotWithShape="1">
          <a:blip r:embed="rId3">
            <a:alphaModFix/>
          </a:blip>
          <a:srcRect t="7418" b="7409"/>
          <a:stretch/>
        </p:blipFill>
        <p:spPr>
          <a:xfrm>
            <a:off x="0" y="0"/>
            <a:ext cx="8839199" cy="4234645"/>
          </a:xfrm>
          <a:prstGeom prst="rect">
            <a:avLst/>
          </a:prstGeom>
          <a:noFill/>
          <a:ln>
            <a:noFill/>
          </a:ln>
          <a:effectLst>
            <a:outerShdw blurRad="57150" dist="19050" dir="5400000" algn="bl" rotWithShape="0">
              <a:srgbClr val="000000">
                <a:alpha val="50000"/>
              </a:srgbClr>
            </a:outerShdw>
          </a:effectLst>
        </p:spPr>
      </p:pic>
      <p:sp>
        <p:nvSpPr>
          <p:cNvPr id="147" name="Google Shape;147;p28"/>
          <p:cNvSpPr txBox="1">
            <a:spLocks noGrp="1"/>
          </p:cNvSpPr>
          <p:nvPr>
            <p:ph type="body" idx="1"/>
          </p:nvPr>
        </p:nvSpPr>
        <p:spPr>
          <a:xfrm>
            <a:off x="311700" y="4230575"/>
            <a:ext cx="8527500" cy="605100"/>
          </a:xfrm>
          <a:prstGeom prst="rect">
            <a:avLst/>
          </a:prstGeom>
        </p:spPr>
        <p:txBody>
          <a:bodyPr spcFirstLastPara="1" wrap="square" lIns="91425" tIns="91425" rIns="91425" bIns="91425" anchor="ctr" anchorCtr="0">
            <a:normAutofit fontScale="77500" lnSpcReduction="10000"/>
          </a:bodyPr>
          <a:lstStyle/>
          <a:p>
            <a:pPr marL="0" lvl="0" indent="0" algn="l" rtl="0">
              <a:spcBef>
                <a:spcPts val="0"/>
              </a:spcBef>
              <a:spcAft>
                <a:spcPts val="0"/>
              </a:spcAft>
              <a:buNone/>
            </a:pPr>
            <a:r>
              <a:rPr lang="en"/>
              <a:t>Get Tableau notifications (e.g., alerts and comments) directly in Slack!</a:t>
            </a:r>
            <a:endParaRPr/>
          </a:p>
        </p:txBody>
      </p:sp>
      <p:sp>
        <p:nvSpPr>
          <p:cNvPr id="148" name="Google Shape;148;p28"/>
          <p:cNvSpPr txBox="1"/>
          <p:nvPr/>
        </p:nvSpPr>
        <p:spPr>
          <a:xfrm>
            <a:off x="311700" y="4789500"/>
            <a:ext cx="42081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accent5"/>
                </a:solidFill>
              </a:rPr>
              <a:t>https://www.tableau.com/2021-3-features#item-83774</a:t>
            </a:r>
            <a:endParaRPr sz="1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29"/>
          <p:cNvSpPr txBox="1">
            <a:spLocks noGrp="1"/>
          </p:cNvSpPr>
          <p:nvPr>
            <p:ph type="body" idx="1"/>
          </p:nvPr>
        </p:nvSpPr>
        <p:spPr>
          <a:xfrm>
            <a:off x="311700" y="4230575"/>
            <a:ext cx="8527500" cy="605100"/>
          </a:xfrm>
          <a:prstGeom prst="rect">
            <a:avLst/>
          </a:prstGeom>
        </p:spPr>
        <p:txBody>
          <a:bodyPr spcFirstLastPara="1" wrap="square" lIns="91425" tIns="91425" rIns="91425" bIns="91425" anchor="ctr" anchorCtr="0">
            <a:normAutofit/>
          </a:bodyPr>
          <a:lstStyle/>
          <a:p>
            <a:pPr marL="0" lvl="0" indent="0" algn="l" rtl="0">
              <a:lnSpc>
                <a:spcPct val="90000"/>
              </a:lnSpc>
              <a:spcBef>
                <a:spcPts val="0"/>
              </a:spcBef>
              <a:spcAft>
                <a:spcPts val="0"/>
              </a:spcAft>
              <a:buNone/>
            </a:pPr>
            <a:r>
              <a:rPr lang="en" sz="2100"/>
              <a:t>Metrics improvements</a:t>
            </a:r>
            <a:endParaRPr sz="2100"/>
          </a:p>
        </p:txBody>
      </p:sp>
      <p:sp>
        <p:nvSpPr>
          <p:cNvPr id="154" name="Google Shape;154;p29"/>
          <p:cNvSpPr txBox="1"/>
          <p:nvPr/>
        </p:nvSpPr>
        <p:spPr>
          <a:xfrm>
            <a:off x="311700" y="4789500"/>
            <a:ext cx="42081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accent5"/>
                </a:solidFill>
              </a:rPr>
              <a:t>https://www.tableau.com/2021-4-features#item-86382</a:t>
            </a:r>
            <a:endParaRPr sz="100"/>
          </a:p>
        </p:txBody>
      </p:sp>
      <p:pic>
        <p:nvPicPr>
          <p:cNvPr id="155" name="Google Shape;155;p29"/>
          <p:cNvPicPr preferRelativeResize="0"/>
          <p:nvPr/>
        </p:nvPicPr>
        <p:blipFill>
          <a:blip r:embed="rId3">
            <a:alphaModFix/>
          </a:blip>
          <a:stretch>
            <a:fillRect/>
          </a:stretch>
        </p:blipFill>
        <p:spPr>
          <a:xfrm>
            <a:off x="0" y="0"/>
            <a:ext cx="7565024" cy="4230576"/>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30"/>
          <p:cNvSpPr txBox="1">
            <a:spLocks noGrp="1"/>
          </p:cNvSpPr>
          <p:nvPr>
            <p:ph type="body" idx="1"/>
          </p:nvPr>
        </p:nvSpPr>
        <p:spPr>
          <a:xfrm>
            <a:off x="311700" y="4230575"/>
            <a:ext cx="8527500" cy="605100"/>
          </a:xfrm>
          <a:prstGeom prst="rect">
            <a:avLst/>
          </a:prstGeom>
        </p:spPr>
        <p:txBody>
          <a:bodyPr spcFirstLastPara="1" wrap="square" lIns="91425" tIns="91425" rIns="91425" bIns="91425" anchor="ctr" anchorCtr="0">
            <a:normAutofit fontScale="92500"/>
          </a:bodyPr>
          <a:lstStyle/>
          <a:p>
            <a:pPr marL="0" lvl="0" indent="0" algn="l" rtl="0">
              <a:lnSpc>
                <a:spcPct val="90000"/>
              </a:lnSpc>
              <a:spcBef>
                <a:spcPts val="0"/>
              </a:spcBef>
              <a:spcAft>
                <a:spcPts val="0"/>
              </a:spcAft>
              <a:buNone/>
            </a:pPr>
            <a:r>
              <a:rPr lang="en" sz="2100"/>
              <a:t>Improved keyboard navigation, including tab (focus) order improvements</a:t>
            </a:r>
            <a:endParaRPr sz="2100"/>
          </a:p>
        </p:txBody>
      </p:sp>
      <p:sp>
        <p:nvSpPr>
          <p:cNvPr id="161" name="Google Shape;161;p30"/>
          <p:cNvSpPr txBox="1"/>
          <p:nvPr/>
        </p:nvSpPr>
        <p:spPr>
          <a:xfrm>
            <a:off x="311700" y="4789500"/>
            <a:ext cx="85668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accent5"/>
                </a:solidFill>
              </a:rPr>
              <a:t>https://community.tableau.com/s/news/a0A4T0000020qJLUAY/new-dashboard-focus-order-behavior-in-tableau-20213</a:t>
            </a:r>
            <a:endParaRPr sz="100"/>
          </a:p>
        </p:txBody>
      </p:sp>
      <p:pic>
        <p:nvPicPr>
          <p:cNvPr id="162" name="Google Shape;162;p30"/>
          <p:cNvPicPr preferRelativeResize="0"/>
          <p:nvPr/>
        </p:nvPicPr>
        <p:blipFill rotWithShape="1">
          <a:blip r:embed="rId3">
            <a:alphaModFix/>
          </a:blip>
          <a:srcRect b="22809"/>
          <a:stretch/>
        </p:blipFill>
        <p:spPr>
          <a:xfrm>
            <a:off x="0" y="0"/>
            <a:ext cx="5376374" cy="4141425"/>
          </a:xfrm>
          <a:prstGeom prst="rect">
            <a:avLst/>
          </a:prstGeom>
          <a:noFill/>
          <a:ln>
            <a:noFill/>
          </a:ln>
          <a:effectLst>
            <a:outerShdw blurRad="57150" dist="19050" dir="5400000" algn="bl" rotWithShape="0">
              <a:srgbClr val="000000">
                <a:alpha val="50000"/>
              </a:srgbClr>
            </a:outerShdw>
          </a:effectLst>
        </p:spPr>
      </p:pic>
      <p:sp>
        <p:nvSpPr>
          <p:cNvPr id="163" name="Google Shape;163;p30"/>
          <p:cNvSpPr txBox="1"/>
          <p:nvPr/>
        </p:nvSpPr>
        <p:spPr>
          <a:xfrm>
            <a:off x="5376375" y="91075"/>
            <a:ext cx="3417900" cy="3126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a:solidFill>
                  <a:srgbClr val="333333"/>
                </a:solidFill>
              </a:rPr>
              <a:t>Old dashboard tab order was based on the order in which you added objects to the dashboard</a:t>
            </a:r>
            <a:endParaRPr>
              <a:solidFill>
                <a:srgbClr val="333333"/>
              </a:solidFill>
            </a:endParaRPr>
          </a:p>
          <a:p>
            <a:pPr marL="0" lvl="0" indent="0" algn="l" rtl="0">
              <a:lnSpc>
                <a:spcPct val="115000"/>
              </a:lnSpc>
              <a:spcBef>
                <a:spcPts val="0"/>
              </a:spcBef>
              <a:spcAft>
                <a:spcPts val="0"/>
              </a:spcAft>
              <a:buNone/>
            </a:pPr>
            <a:endParaRPr>
              <a:solidFill>
                <a:srgbClr val="333333"/>
              </a:solidFill>
            </a:endParaRPr>
          </a:p>
          <a:p>
            <a:pPr marL="0" lvl="0" indent="0" algn="l" rtl="0">
              <a:lnSpc>
                <a:spcPct val="115000"/>
              </a:lnSpc>
              <a:spcBef>
                <a:spcPts val="0"/>
              </a:spcBef>
              <a:spcAft>
                <a:spcPts val="0"/>
              </a:spcAft>
              <a:buNone/>
            </a:pPr>
            <a:endParaRPr>
              <a:solidFill>
                <a:srgbClr val="333333"/>
              </a:solidFill>
            </a:endParaRPr>
          </a:p>
          <a:p>
            <a:pPr marL="0" lvl="0" indent="0" algn="l" rtl="0">
              <a:lnSpc>
                <a:spcPct val="115000"/>
              </a:lnSpc>
              <a:spcBef>
                <a:spcPts val="0"/>
              </a:spcBef>
              <a:spcAft>
                <a:spcPts val="0"/>
              </a:spcAft>
              <a:buNone/>
            </a:pPr>
            <a:r>
              <a:rPr lang="en">
                <a:solidFill>
                  <a:srgbClr val="333333"/>
                </a:solidFill>
              </a:rPr>
              <a:t>New dashboard tab order</a:t>
            </a:r>
            <a:endParaRPr>
              <a:solidFill>
                <a:srgbClr val="333333"/>
              </a:solidFill>
            </a:endParaRPr>
          </a:p>
          <a:p>
            <a:pPr marL="457200" lvl="0" indent="-317500" algn="l" rtl="0">
              <a:lnSpc>
                <a:spcPct val="115000"/>
              </a:lnSpc>
              <a:spcBef>
                <a:spcPts val="0"/>
              </a:spcBef>
              <a:spcAft>
                <a:spcPts val="0"/>
              </a:spcAft>
              <a:buClr>
                <a:srgbClr val="333333"/>
              </a:buClr>
              <a:buSzPts val="1400"/>
              <a:buAutoNum type="arabicPeriod"/>
            </a:pPr>
            <a:r>
              <a:rPr lang="en">
                <a:solidFill>
                  <a:srgbClr val="333333"/>
                </a:solidFill>
              </a:rPr>
              <a:t>Dashboard Title</a:t>
            </a:r>
            <a:endParaRPr>
              <a:solidFill>
                <a:srgbClr val="333333"/>
              </a:solidFill>
            </a:endParaRPr>
          </a:p>
          <a:p>
            <a:pPr marL="457200" lvl="0" indent="-317500" algn="l" rtl="0">
              <a:lnSpc>
                <a:spcPct val="115000"/>
              </a:lnSpc>
              <a:spcBef>
                <a:spcPts val="0"/>
              </a:spcBef>
              <a:spcAft>
                <a:spcPts val="0"/>
              </a:spcAft>
              <a:buClr>
                <a:srgbClr val="333333"/>
              </a:buClr>
              <a:buSzPts val="1400"/>
              <a:buAutoNum type="arabicPeriod"/>
            </a:pPr>
            <a:r>
              <a:rPr lang="en">
                <a:solidFill>
                  <a:srgbClr val="333333"/>
                </a:solidFill>
              </a:rPr>
              <a:t>Text Object</a:t>
            </a:r>
            <a:endParaRPr>
              <a:solidFill>
                <a:srgbClr val="333333"/>
              </a:solidFill>
            </a:endParaRPr>
          </a:p>
          <a:p>
            <a:pPr marL="457200" lvl="0" indent="-317500" algn="l" rtl="0">
              <a:lnSpc>
                <a:spcPct val="115000"/>
              </a:lnSpc>
              <a:spcBef>
                <a:spcPts val="0"/>
              </a:spcBef>
              <a:spcAft>
                <a:spcPts val="0"/>
              </a:spcAft>
              <a:buClr>
                <a:srgbClr val="333333"/>
              </a:buClr>
              <a:buSzPts val="1400"/>
              <a:buAutoNum type="arabicPeriod"/>
            </a:pPr>
            <a:r>
              <a:rPr lang="en">
                <a:solidFill>
                  <a:srgbClr val="333333"/>
                </a:solidFill>
              </a:rPr>
              <a:t>View: Sales</a:t>
            </a:r>
            <a:endParaRPr>
              <a:solidFill>
                <a:srgbClr val="333333"/>
              </a:solidFill>
            </a:endParaRPr>
          </a:p>
          <a:p>
            <a:pPr marL="457200" lvl="0" indent="-317500" algn="l" rtl="0">
              <a:lnSpc>
                <a:spcPct val="115000"/>
              </a:lnSpc>
              <a:spcBef>
                <a:spcPts val="0"/>
              </a:spcBef>
              <a:spcAft>
                <a:spcPts val="0"/>
              </a:spcAft>
              <a:buClr>
                <a:srgbClr val="333333"/>
              </a:buClr>
              <a:buSzPts val="1400"/>
              <a:buAutoNum type="arabicPeriod"/>
            </a:pPr>
            <a:r>
              <a:rPr lang="en">
                <a:solidFill>
                  <a:srgbClr val="333333"/>
                </a:solidFill>
              </a:rPr>
              <a:t>Filter: Category</a:t>
            </a:r>
            <a:endParaRPr>
              <a:solidFill>
                <a:srgbClr val="333333"/>
              </a:solidFill>
            </a:endParaRPr>
          </a:p>
          <a:p>
            <a:pPr marL="457200" lvl="0" indent="-317500" algn="l" rtl="0">
              <a:lnSpc>
                <a:spcPct val="115000"/>
              </a:lnSpc>
              <a:spcBef>
                <a:spcPts val="0"/>
              </a:spcBef>
              <a:spcAft>
                <a:spcPts val="0"/>
              </a:spcAft>
              <a:buClr>
                <a:srgbClr val="333333"/>
              </a:buClr>
              <a:buSzPts val="1400"/>
              <a:buAutoNum type="arabicPeriod"/>
            </a:pPr>
            <a:r>
              <a:rPr lang="en">
                <a:solidFill>
                  <a:srgbClr val="333333"/>
                </a:solidFill>
              </a:rPr>
              <a:t>View: Profit</a:t>
            </a:r>
            <a:endParaRPr>
              <a:solidFill>
                <a:srgbClr val="333333"/>
              </a:solidFill>
            </a:endParaRPr>
          </a:p>
          <a:p>
            <a:pPr marL="457200" lvl="0" indent="-317500" algn="l" rtl="0">
              <a:lnSpc>
                <a:spcPct val="115000"/>
              </a:lnSpc>
              <a:spcBef>
                <a:spcPts val="0"/>
              </a:spcBef>
              <a:spcAft>
                <a:spcPts val="0"/>
              </a:spcAft>
              <a:buClr>
                <a:srgbClr val="333333"/>
              </a:buClr>
              <a:buSzPts val="1400"/>
              <a:buAutoNum type="arabicPeriod"/>
            </a:pPr>
            <a:r>
              <a:rPr lang="en">
                <a:solidFill>
                  <a:srgbClr val="333333"/>
                </a:solidFill>
              </a:rPr>
              <a:t>Filter: Sub-Category</a:t>
            </a:r>
            <a:endParaRPr>
              <a:solidFill>
                <a:srgbClr val="333333"/>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31"/>
          <p:cNvSpPr txBox="1">
            <a:spLocks noGrp="1"/>
          </p:cNvSpPr>
          <p:nvPr>
            <p:ph type="body" idx="1"/>
          </p:nvPr>
        </p:nvSpPr>
        <p:spPr>
          <a:xfrm>
            <a:off x="311700" y="4230575"/>
            <a:ext cx="8527500" cy="605100"/>
          </a:xfrm>
          <a:prstGeom prst="rect">
            <a:avLst/>
          </a:prstGeom>
        </p:spPr>
        <p:txBody>
          <a:bodyPr spcFirstLastPara="1" wrap="square" lIns="91425" tIns="91425" rIns="91425" bIns="91425" anchor="ctr" anchorCtr="0">
            <a:normAutofit fontScale="92500"/>
          </a:bodyPr>
          <a:lstStyle/>
          <a:p>
            <a:pPr marL="0" lvl="0" indent="0" algn="l" rtl="0">
              <a:lnSpc>
                <a:spcPct val="90000"/>
              </a:lnSpc>
              <a:spcBef>
                <a:spcPts val="0"/>
              </a:spcBef>
              <a:spcAft>
                <a:spcPts val="0"/>
              </a:spcAft>
              <a:buNone/>
            </a:pPr>
            <a:r>
              <a:rPr lang="en" sz="2100"/>
              <a:t>Improved keyboard/screen reader accessibility, including “walking headers”</a:t>
            </a:r>
            <a:endParaRPr sz="2100"/>
          </a:p>
        </p:txBody>
      </p:sp>
      <p:sp>
        <p:nvSpPr>
          <p:cNvPr id="169" name="Google Shape;169;p31"/>
          <p:cNvSpPr txBox="1"/>
          <p:nvPr/>
        </p:nvSpPr>
        <p:spPr>
          <a:xfrm>
            <a:off x="311700" y="4789500"/>
            <a:ext cx="85275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accent5"/>
                </a:solidFill>
              </a:rPr>
              <a:t>https://help.tableau.com/current/pro/desktop/en-us/access_keyboard_navigation.htm</a:t>
            </a:r>
            <a:endParaRPr sz="100"/>
          </a:p>
        </p:txBody>
      </p:sp>
      <p:pic>
        <p:nvPicPr>
          <p:cNvPr id="170" name="Google Shape;170;p31"/>
          <p:cNvPicPr preferRelativeResize="0"/>
          <p:nvPr/>
        </p:nvPicPr>
        <p:blipFill>
          <a:blip r:embed="rId3">
            <a:alphaModFix/>
          </a:blip>
          <a:stretch>
            <a:fillRect/>
          </a:stretch>
        </p:blipFill>
        <p:spPr>
          <a:xfrm>
            <a:off x="84525" y="84550"/>
            <a:ext cx="4864633" cy="4230575"/>
          </a:xfrm>
          <a:prstGeom prst="rect">
            <a:avLst/>
          </a:prstGeom>
          <a:noFill/>
          <a:ln>
            <a:noFill/>
          </a:ln>
          <a:effectLst>
            <a:outerShdw blurRad="57150" dist="19050" dir="5400000" algn="bl" rotWithShape="0">
              <a:srgbClr val="000000">
                <a:alpha val="50000"/>
              </a:srgbClr>
            </a:outerShdw>
          </a:effectLst>
        </p:spPr>
      </p:pic>
      <p:pic>
        <p:nvPicPr>
          <p:cNvPr id="171" name="Google Shape;171;p31"/>
          <p:cNvPicPr preferRelativeResize="0"/>
          <p:nvPr/>
        </p:nvPicPr>
        <p:blipFill>
          <a:blip r:embed="rId4">
            <a:alphaModFix/>
          </a:blip>
          <a:stretch>
            <a:fillRect/>
          </a:stretch>
        </p:blipFill>
        <p:spPr>
          <a:xfrm>
            <a:off x="2430450" y="1486575"/>
            <a:ext cx="6597925" cy="2686700"/>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32"/>
          <p:cNvSpPr txBox="1">
            <a:spLocks noGrp="1"/>
          </p:cNvSpPr>
          <p:nvPr>
            <p:ph type="title"/>
          </p:nvPr>
        </p:nvSpPr>
        <p:spPr>
          <a:xfrm>
            <a:off x="311700" y="2150850"/>
            <a:ext cx="8520600" cy="738900"/>
          </a:xfrm>
          <a:prstGeom prst="rect">
            <a:avLst/>
          </a:prstGeom>
        </p:spPr>
        <p:txBody>
          <a:bodyPr spcFirstLastPara="1" wrap="square" lIns="91425" tIns="91425" rIns="91425" bIns="91425" anchor="ctr" anchorCtr="0">
            <a:spAutoFit/>
          </a:bodyPr>
          <a:lstStyle/>
          <a:p>
            <a:pPr marL="0" lvl="0" indent="0" algn="ctr" rtl="0">
              <a:spcBef>
                <a:spcPts val="0"/>
              </a:spcBef>
              <a:spcAft>
                <a:spcPts val="0"/>
              </a:spcAft>
              <a:buNone/>
            </a:pPr>
            <a:r>
              <a:rPr lang="en"/>
              <a:t>Creating/Authoring Workbooks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33"/>
          <p:cNvSpPr txBox="1">
            <a:spLocks noGrp="1"/>
          </p:cNvSpPr>
          <p:nvPr>
            <p:ph type="body" idx="1"/>
          </p:nvPr>
        </p:nvSpPr>
        <p:spPr>
          <a:xfrm>
            <a:off x="311700" y="4230575"/>
            <a:ext cx="8527500" cy="605100"/>
          </a:xfrm>
          <a:prstGeom prst="rect">
            <a:avLst/>
          </a:prstGeom>
        </p:spPr>
        <p:txBody>
          <a:bodyPr spcFirstLastPara="1" wrap="square" lIns="91425" tIns="91425" rIns="91425" bIns="91425" anchor="ctr" anchorCtr="0">
            <a:normAutofit fontScale="92500"/>
          </a:bodyPr>
          <a:lstStyle/>
          <a:p>
            <a:pPr marL="0" lvl="0" indent="0" algn="l" rtl="0">
              <a:lnSpc>
                <a:spcPct val="90000"/>
              </a:lnSpc>
              <a:spcBef>
                <a:spcPts val="0"/>
              </a:spcBef>
              <a:spcAft>
                <a:spcPts val="0"/>
              </a:spcAft>
              <a:buNone/>
            </a:pPr>
            <a:r>
              <a:rPr lang="en" sz="2100"/>
              <a:t>Tableau Exchange for Accelerators (a.k.a. dashboard starters) and more</a:t>
            </a:r>
            <a:endParaRPr sz="2100"/>
          </a:p>
        </p:txBody>
      </p:sp>
      <p:sp>
        <p:nvSpPr>
          <p:cNvPr id="182" name="Google Shape;182;p33"/>
          <p:cNvSpPr txBox="1"/>
          <p:nvPr/>
        </p:nvSpPr>
        <p:spPr>
          <a:xfrm>
            <a:off x="311700" y="4789500"/>
            <a:ext cx="42081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accent5"/>
                </a:solidFill>
              </a:rPr>
              <a:t>https://exchange.tableau.com/</a:t>
            </a:r>
            <a:endParaRPr sz="100"/>
          </a:p>
        </p:txBody>
      </p:sp>
      <p:pic>
        <p:nvPicPr>
          <p:cNvPr id="183" name="Google Shape;183;p33"/>
          <p:cNvPicPr preferRelativeResize="0"/>
          <p:nvPr/>
        </p:nvPicPr>
        <p:blipFill>
          <a:blip r:embed="rId3">
            <a:alphaModFix/>
          </a:blip>
          <a:stretch>
            <a:fillRect/>
          </a:stretch>
        </p:blipFill>
        <p:spPr>
          <a:xfrm>
            <a:off x="0" y="0"/>
            <a:ext cx="5032950" cy="3130851"/>
          </a:xfrm>
          <a:prstGeom prst="rect">
            <a:avLst/>
          </a:prstGeom>
          <a:noFill/>
          <a:ln>
            <a:noFill/>
          </a:ln>
          <a:effectLst>
            <a:outerShdw blurRad="57150" dist="19050" dir="5400000" algn="bl" rotWithShape="0">
              <a:srgbClr val="000000">
                <a:alpha val="50000"/>
              </a:srgbClr>
            </a:outerShdw>
          </a:effectLst>
        </p:spPr>
      </p:pic>
      <p:pic>
        <p:nvPicPr>
          <p:cNvPr id="184" name="Google Shape;184;p33"/>
          <p:cNvPicPr preferRelativeResize="0"/>
          <p:nvPr/>
        </p:nvPicPr>
        <p:blipFill>
          <a:blip r:embed="rId4">
            <a:alphaModFix/>
          </a:blip>
          <a:stretch>
            <a:fillRect/>
          </a:stretch>
        </p:blipFill>
        <p:spPr>
          <a:xfrm>
            <a:off x="3803975" y="358100"/>
            <a:ext cx="6673000" cy="3872475"/>
          </a:xfrm>
          <a:prstGeom prst="rect">
            <a:avLst/>
          </a:prstGeom>
          <a:noFill/>
          <a:ln>
            <a:noFill/>
          </a:ln>
          <a:effectLst>
            <a:outerShdw blurRad="57150" dist="19050" dir="5400000" algn="bl" rotWithShape="0">
              <a:srgbClr val="000000">
                <a:alpha val="50000"/>
              </a:srgbClr>
            </a:outerShdw>
          </a:effectLst>
        </p:spPr>
      </p:pic>
      <p:sp>
        <p:nvSpPr>
          <p:cNvPr id="185" name="Google Shape;185;p33">
            <a:hlinkClick r:id="rId5"/>
          </p:cNvPr>
          <p:cNvSpPr/>
          <p:nvPr/>
        </p:nvSpPr>
        <p:spPr>
          <a:xfrm>
            <a:off x="7432600" y="4822200"/>
            <a:ext cx="1678800" cy="2886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300">
                <a:solidFill>
                  <a:schemeClr val="lt1"/>
                </a:solidFill>
              </a:rPr>
              <a:t>Let’s check it out!</a:t>
            </a:r>
            <a:endParaRPr sz="1300">
              <a:solidFill>
                <a:schemeClr val="lt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6"/>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Agenda</a:t>
            </a:r>
            <a:endParaRPr/>
          </a:p>
        </p:txBody>
      </p:sp>
      <p:sp>
        <p:nvSpPr>
          <p:cNvPr id="73" name="Google Shape;73;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dirty="0"/>
              <a:t>What is the MIT TUG</a:t>
            </a:r>
            <a:endParaRPr dirty="0"/>
          </a:p>
          <a:p>
            <a:pPr marL="0" lvl="0" indent="0" algn="l" rtl="0">
              <a:spcBef>
                <a:spcPts val="1200"/>
              </a:spcBef>
              <a:spcAft>
                <a:spcPts val="0"/>
              </a:spcAft>
              <a:buNone/>
            </a:pPr>
            <a:r>
              <a:rPr lang="en" dirty="0"/>
              <a:t>Tableau Upgrade</a:t>
            </a:r>
            <a:endParaRPr dirty="0"/>
          </a:p>
          <a:p>
            <a:pPr marL="0" lvl="0" indent="0" algn="l" rtl="0">
              <a:spcBef>
                <a:spcPts val="1200"/>
              </a:spcBef>
              <a:spcAft>
                <a:spcPts val="0"/>
              </a:spcAft>
              <a:buNone/>
            </a:pPr>
            <a:r>
              <a:rPr lang="en" dirty="0"/>
              <a:t>Tooltip Cool Tricks</a:t>
            </a:r>
            <a:endParaRPr dirty="0"/>
          </a:p>
          <a:p>
            <a:pPr marL="0" lvl="0" indent="0" algn="l" rtl="0">
              <a:spcBef>
                <a:spcPts val="1200"/>
              </a:spcBef>
              <a:spcAft>
                <a:spcPts val="0"/>
              </a:spcAft>
              <a:buNone/>
            </a:pPr>
            <a:r>
              <a:rPr lang="en" dirty="0"/>
              <a:t>Tableau Conference 2022 (#TC22)</a:t>
            </a:r>
            <a:endParaRPr dirty="0"/>
          </a:p>
          <a:p>
            <a:pPr marL="0" lvl="0" indent="0" algn="l" rtl="0">
              <a:spcBef>
                <a:spcPts val="1200"/>
              </a:spcBef>
              <a:spcAft>
                <a:spcPts val="1200"/>
              </a:spcAft>
              <a:buNone/>
            </a:pPr>
            <a:r>
              <a:rPr lang="en" dirty="0"/>
              <a:t>Tableau AMA (Ask Me Anything)</a:t>
            </a: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pic>
        <p:nvPicPr>
          <p:cNvPr id="190" name="Google Shape;190;p34"/>
          <p:cNvPicPr preferRelativeResize="0"/>
          <p:nvPr/>
        </p:nvPicPr>
        <p:blipFill rotWithShape="1">
          <a:blip r:embed="rId3">
            <a:alphaModFix/>
          </a:blip>
          <a:srcRect t="7849" b="7840"/>
          <a:stretch/>
        </p:blipFill>
        <p:spPr>
          <a:xfrm>
            <a:off x="0" y="0"/>
            <a:ext cx="8839198" cy="4234645"/>
          </a:xfrm>
          <a:prstGeom prst="rect">
            <a:avLst/>
          </a:prstGeom>
          <a:noFill/>
          <a:ln>
            <a:noFill/>
          </a:ln>
          <a:effectLst>
            <a:outerShdw blurRad="57150" dist="19050" dir="5400000" algn="bl" rotWithShape="0">
              <a:srgbClr val="000000">
                <a:alpha val="50000"/>
              </a:srgbClr>
            </a:outerShdw>
          </a:effectLst>
        </p:spPr>
      </p:pic>
      <p:sp>
        <p:nvSpPr>
          <p:cNvPr id="191" name="Google Shape;191;p34"/>
          <p:cNvSpPr txBox="1">
            <a:spLocks noGrp="1"/>
          </p:cNvSpPr>
          <p:nvPr>
            <p:ph type="body" idx="1"/>
          </p:nvPr>
        </p:nvSpPr>
        <p:spPr>
          <a:xfrm>
            <a:off x="311700" y="4230575"/>
            <a:ext cx="8527500" cy="605100"/>
          </a:xfrm>
          <a:prstGeom prst="rect">
            <a:avLst/>
          </a:prstGeom>
        </p:spPr>
        <p:txBody>
          <a:bodyPr spcFirstLastPara="1" wrap="square" lIns="91425" tIns="91425" rIns="91425" bIns="91425" anchor="ctr" anchorCtr="0">
            <a:normAutofit fontScale="85000" lnSpcReduction="10000"/>
          </a:bodyPr>
          <a:lstStyle/>
          <a:p>
            <a:pPr marL="0" lvl="0" indent="0" algn="l" rtl="0">
              <a:spcBef>
                <a:spcPts val="0"/>
              </a:spcBef>
              <a:spcAft>
                <a:spcPts val="0"/>
              </a:spcAft>
              <a:buNone/>
            </a:pPr>
            <a:r>
              <a:rPr lang="en"/>
              <a:t>Forget Superstore! Share custom sample workbooks in Desktop</a:t>
            </a:r>
            <a:endParaRPr/>
          </a:p>
        </p:txBody>
      </p:sp>
      <p:sp>
        <p:nvSpPr>
          <p:cNvPr id="192" name="Google Shape;192;p34"/>
          <p:cNvSpPr txBox="1"/>
          <p:nvPr/>
        </p:nvSpPr>
        <p:spPr>
          <a:xfrm>
            <a:off x="311700" y="4789500"/>
            <a:ext cx="42081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accent5"/>
                </a:solidFill>
              </a:rPr>
              <a:t>https://www.tableau.com/2021-3-features#item-83227</a:t>
            </a:r>
            <a:endParaRPr sz="1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35"/>
          <p:cNvSpPr txBox="1">
            <a:spLocks noGrp="1"/>
          </p:cNvSpPr>
          <p:nvPr>
            <p:ph type="body" idx="1"/>
          </p:nvPr>
        </p:nvSpPr>
        <p:spPr>
          <a:xfrm>
            <a:off x="311700" y="4230575"/>
            <a:ext cx="8527500" cy="605100"/>
          </a:xfrm>
          <a:prstGeom prst="rect">
            <a:avLst/>
          </a:prstGeom>
        </p:spPr>
        <p:txBody>
          <a:bodyPr spcFirstLastPara="1" wrap="square" lIns="91425" tIns="91425" rIns="91425" bIns="91425" anchor="ctr" anchorCtr="0">
            <a:normAutofit fontScale="55000" lnSpcReduction="20000"/>
          </a:bodyPr>
          <a:lstStyle/>
          <a:p>
            <a:pPr marL="0" lvl="0" indent="0" algn="l" rtl="0">
              <a:spcBef>
                <a:spcPts val="0"/>
              </a:spcBef>
              <a:spcAft>
                <a:spcPts val="0"/>
              </a:spcAft>
              <a:buNone/>
            </a:pPr>
            <a:r>
              <a:rPr lang="en"/>
              <a:t>Display web-based images in dashboards to improve load times for large images and embed GIFs</a:t>
            </a:r>
            <a:endParaRPr/>
          </a:p>
        </p:txBody>
      </p:sp>
      <p:sp>
        <p:nvSpPr>
          <p:cNvPr id="198" name="Google Shape;198;p35"/>
          <p:cNvSpPr txBox="1"/>
          <p:nvPr/>
        </p:nvSpPr>
        <p:spPr>
          <a:xfrm>
            <a:off x="311700" y="4789500"/>
            <a:ext cx="85275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accent5"/>
                </a:solidFill>
              </a:rPr>
              <a:t>https://help.tableau.com/current/pro/desktop/en-us/whatsnew_previous_versions_desktop_webauthor.htm#Display</a:t>
            </a:r>
            <a:endParaRPr sz="100"/>
          </a:p>
        </p:txBody>
      </p:sp>
      <p:pic>
        <p:nvPicPr>
          <p:cNvPr id="199" name="Google Shape;199;p35"/>
          <p:cNvPicPr preferRelativeResize="0"/>
          <p:nvPr/>
        </p:nvPicPr>
        <p:blipFill>
          <a:blip r:embed="rId3">
            <a:alphaModFix/>
          </a:blip>
          <a:stretch>
            <a:fillRect/>
          </a:stretch>
        </p:blipFill>
        <p:spPr>
          <a:xfrm>
            <a:off x="152400" y="152400"/>
            <a:ext cx="3562350" cy="3667125"/>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pic>
        <p:nvPicPr>
          <p:cNvPr id="204" name="Google Shape;204;p36"/>
          <p:cNvPicPr preferRelativeResize="0"/>
          <p:nvPr/>
        </p:nvPicPr>
        <p:blipFill rotWithShape="1">
          <a:blip r:embed="rId3">
            <a:alphaModFix/>
          </a:blip>
          <a:srcRect t="1114" b="1114"/>
          <a:stretch/>
        </p:blipFill>
        <p:spPr>
          <a:xfrm>
            <a:off x="0" y="0"/>
            <a:ext cx="8839198" cy="4234646"/>
          </a:xfrm>
          <a:prstGeom prst="rect">
            <a:avLst/>
          </a:prstGeom>
          <a:noFill/>
          <a:ln>
            <a:noFill/>
          </a:ln>
          <a:effectLst>
            <a:outerShdw blurRad="57150" dist="19050" dir="5400000" algn="bl" rotWithShape="0">
              <a:srgbClr val="000000">
                <a:alpha val="50000"/>
              </a:srgbClr>
            </a:outerShdw>
          </a:effectLst>
        </p:spPr>
      </p:pic>
      <p:sp>
        <p:nvSpPr>
          <p:cNvPr id="205" name="Google Shape;205;p36"/>
          <p:cNvSpPr txBox="1">
            <a:spLocks noGrp="1"/>
          </p:cNvSpPr>
          <p:nvPr>
            <p:ph type="body" idx="1"/>
          </p:nvPr>
        </p:nvSpPr>
        <p:spPr>
          <a:xfrm>
            <a:off x="311700" y="4230575"/>
            <a:ext cx="8527500" cy="605100"/>
          </a:xfrm>
          <a:prstGeom prst="rect">
            <a:avLst/>
          </a:prstGeom>
        </p:spPr>
        <p:txBody>
          <a:bodyPr spcFirstLastPara="1" wrap="square" lIns="91425" tIns="91425" rIns="91425" bIns="91425" anchor="ctr" anchorCtr="0">
            <a:normAutofit fontScale="62500" lnSpcReduction="10000"/>
          </a:bodyPr>
          <a:lstStyle/>
          <a:p>
            <a:pPr marL="0" lvl="0" indent="0" algn="l" rtl="0">
              <a:spcBef>
                <a:spcPts val="0"/>
              </a:spcBef>
              <a:spcAft>
                <a:spcPts val="0"/>
              </a:spcAft>
              <a:buNone/>
            </a:pPr>
            <a:r>
              <a:rPr lang="en"/>
              <a:t>Create Show/Hide buttons for any dashboard object (not just floating layout containers)</a:t>
            </a:r>
            <a:endParaRPr/>
          </a:p>
        </p:txBody>
      </p:sp>
      <p:sp>
        <p:nvSpPr>
          <p:cNvPr id="206" name="Google Shape;206;p36"/>
          <p:cNvSpPr txBox="1"/>
          <p:nvPr/>
        </p:nvSpPr>
        <p:spPr>
          <a:xfrm>
            <a:off x="311700" y="4789500"/>
            <a:ext cx="84756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accent5"/>
                </a:solidFill>
              </a:rPr>
              <a:t>https://help.tableau.com/current/pro/desktop/en-us/whatsnew_previous_versions_desktop_webauthor.htm#Create2</a:t>
            </a:r>
            <a:endParaRPr sz="1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pic>
        <p:nvPicPr>
          <p:cNvPr id="211" name="Google Shape;211;p37"/>
          <p:cNvPicPr preferRelativeResize="0"/>
          <p:nvPr/>
        </p:nvPicPr>
        <p:blipFill rotWithShape="1">
          <a:blip r:embed="rId3">
            <a:alphaModFix/>
          </a:blip>
          <a:srcRect t="7418" b="7409"/>
          <a:stretch/>
        </p:blipFill>
        <p:spPr>
          <a:xfrm>
            <a:off x="0" y="0"/>
            <a:ext cx="8839200" cy="4234646"/>
          </a:xfrm>
          <a:prstGeom prst="rect">
            <a:avLst/>
          </a:prstGeom>
          <a:noFill/>
          <a:ln>
            <a:noFill/>
          </a:ln>
          <a:effectLst>
            <a:outerShdw blurRad="57150" dist="19050" dir="5400000" algn="bl" rotWithShape="0">
              <a:srgbClr val="000000">
                <a:alpha val="50000"/>
              </a:srgbClr>
            </a:outerShdw>
          </a:effectLst>
        </p:spPr>
      </p:pic>
      <p:sp>
        <p:nvSpPr>
          <p:cNvPr id="212" name="Google Shape;212;p37"/>
          <p:cNvSpPr txBox="1">
            <a:spLocks noGrp="1"/>
          </p:cNvSpPr>
          <p:nvPr>
            <p:ph type="body" idx="1"/>
          </p:nvPr>
        </p:nvSpPr>
        <p:spPr>
          <a:xfrm>
            <a:off x="311700" y="4230575"/>
            <a:ext cx="8527500" cy="605100"/>
          </a:xfrm>
          <a:prstGeom prst="rect">
            <a:avLst/>
          </a:prstGeom>
        </p:spPr>
        <p:txBody>
          <a:bodyPr spcFirstLastPara="1" wrap="square" lIns="91425" tIns="91425" rIns="91425" bIns="91425" anchor="ctr" anchorCtr="0">
            <a:normAutofit/>
          </a:bodyPr>
          <a:lstStyle/>
          <a:p>
            <a:pPr marL="0" lvl="0" indent="0" algn="l" rtl="0">
              <a:lnSpc>
                <a:spcPct val="90000"/>
              </a:lnSpc>
              <a:spcBef>
                <a:spcPts val="0"/>
              </a:spcBef>
              <a:spcAft>
                <a:spcPts val="0"/>
              </a:spcAft>
              <a:buNone/>
            </a:pPr>
            <a:r>
              <a:rPr lang="en" sz="2100"/>
              <a:t>Copy and paste dashboard elements (e.g., images, text boxes, etc.)</a:t>
            </a:r>
            <a:endParaRPr sz="2100"/>
          </a:p>
        </p:txBody>
      </p:sp>
      <p:sp>
        <p:nvSpPr>
          <p:cNvPr id="213" name="Google Shape;213;p37"/>
          <p:cNvSpPr txBox="1"/>
          <p:nvPr/>
        </p:nvSpPr>
        <p:spPr>
          <a:xfrm>
            <a:off x="311700" y="4789500"/>
            <a:ext cx="42081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accent5"/>
                </a:solidFill>
              </a:rPr>
              <a:t>https://www.tableau.com/2021-4-features#item-86344</a:t>
            </a:r>
            <a:endParaRPr sz="1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pic>
        <p:nvPicPr>
          <p:cNvPr id="218" name="Google Shape;218;p38"/>
          <p:cNvPicPr preferRelativeResize="0"/>
          <p:nvPr/>
        </p:nvPicPr>
        <p:blipFill rotWithShape="1">
          <a:blip r:embed="rId3">
            <a:alphaModFix/>
          </a:blip>
          <a:srcRect t="2088" b="2098"/>
          <a:stretch/>
        </p:blipFill>
        <p:spPr>
          <a:xfrm>
            <a:off x="0" y="0"/>
            <a:ext cx="8839198" cy="4234646"/>
          </a:xfrm>
          <a:prstGeom prst="rect">
            <a:avLst/>
          </a:prstGeom>
          <a:noFill/>
          <a:ln>
            <a:noFill/>
          </a:ln>
          <a:effectLst>
            <a:outerShdw blurRad="57150" dist="19050" dir="5400000" algn="bl" rotWithShape="0">
              <a:srgbClr val="000000">
                <a:alpha val="50000"/>
              </a:srgbClr>
            </a:outerShdw>
          </a:effectLst>
        </p:spPr>
      </p:pic>
      <p:sp>
        <p:nvSpPr>
          <p:cNvPr id="219" name="Google Shape;219;p38"/>
          <p:cNvSpPr txBox="1">
            <a:spLocks noGrp="1"/>
          </p:cNvSpPr>
          <p:nvPr>
            <p:ph type="body" idx="1"/>
          </p:nvPr>
        </p:nvSpPr>
        <p:spPr>
          <a:xfrm>
            <a:off x="311700" y="4230575"/>
            <a:ext cx="8527500" cy="605100"/>
          </a:xfrm>
          <a:prstGeom prst="rect">
            <a:avLst/>
          </a:prstGeom>
        </p:spPr>
        <p:txBody>
          <a:bodyPr spcFirstLastPara="1" wrap="square" lIns="91425" tIns="91425" rIns="91425" bIns="91425" anchor="ctr" anchorCtr="0">
            <a:normAutofit fontScale="77500" lnSpcReduction="10000"/>
          </a:bodyPr>
          <a:lstStyle/>
          <a:p>
            <a:pPr marL="0" lvl="0" indent="0" algn="l" rtl="0">
              <a:spcBef>
                <a:spcPts val="0"/>
              </a:spcBef>
              <a:spcAft>
                <a:spcPts val="0"/>
              </a:spcAft>
              <a:buNone/>
            </a:pPr>
            <a:r>
              <a:rPr lang="en"/>
              <a:t>Drag and drop elements in the item hierarchy (Web Authoring only)</a:t>
            </a:r>
            <a:endParaRPr/>
          </a:p>
        </p:txBody>
      </p:sp>
      <p:sp>
        <p:nvSpPr>
          <p:cNvPr id="220" name="Google Shape;220;p38"/>
          <p:cNvSpPr txBox="1"/>
          <p:nvPr/>
        </p:nvSpPr>
        <p:spPr>
          <a:xfrm>
            <a:off x="311700" y="4789500"/>
            <a:ext cx="42081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accent5"/>
                </a:solidFill>
              </a:rPr>
              <a:t>https://www.tableau.com/2021-3-features#item-85275</a:t>
            </a:r>
            <a:endParaRPr sz="1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pic>
        <p:nvPicPr>
          <p:cNvPr id="225" name="Google Shape;225;p39"/>
          <p:cNvPicPr preferRelativeResize="0"/>
          <p:nvPr/>
        </p:nvPicPr>
        <p:blipFill rotWithShape="1">
          <a:blip r:embed="rId3">
            <a:alphaModFix/>
          </a:blip>
          <a:srcRect t="7418" b="7409"/>
          <a:stretch/>
        </p:blipFill>
        <p:spPr>
          <a:xfrm>
            <a:off x="0" y="0"/>
            <a:ext cx="8839200" cy="4234645"/>
          </a:xfrm>
          <a:prstGeom prst="rect">
            <a:avLst/>
          </a:prstGeom>
          <a:noFill/>
          <a:ln>
            <a:noFill/>
          </a:ln>
        </p:spPr>
      </p:pic>
      <p:sp>
        <p:nvSpPr>
          <p:cNvPr id="226" name="Google Shape;226;p39"/>
          <p:cNvSpPr txBox="1">
            <a:spLocks noGrp="1"/>
          </p:cNvSpPr>
          <p:nvPr>
            <p:ph type="body" idx="1"/>
          </p:nvPr>
        </p:nvSpPr>
        <p:spPr>
          <a:xfrm>
            <a:off x="311700" y="4230575"/>
            <a:ext cx="8527500" cy="605100"/>
          </a:xfrm>
          <a:prstGeom prst="rect">
            <a:avLst/>
          </a:prstGeom>
        </p:spPr>
        <p:txBody>
          <a:bodyPr spcFirstLastPara="1" wrap="square" lIns="91425" tIns="91425" rIns="91425" bIns="91425" anchor="ctr" anchorCtr="0">
            <a:normAutofit/>
          </a:bodyPr>
          <a:lstStyle/>
          <a:p>
            <a:pPr marL="0" lvl="0" indent="0" algn="l" rtl="0">
              <a:lnSpc>
                <a:spcPct val="90000"/>
              </a:lnSpc>
              <a:spcBef>
                <a:spcPts val="0"/>
              </a:spcBef>
              <a:spcAft>
                <a:spcPts val="0"/>
              </a:spcAft>
              <a:buNone/>
            </a:pPr>
            <a:r>
              <a:rPr lang="en" sz="2100"/>
              <a:t>Edit published data sources on Tableau Server</a:t>
            </a:r>
            <a:endParaRPr sz="2100"/>
          </a:p>
        </p:txBody>
      </p:sp>
      <p:sp>
        <p:nvSpPr>
          <p:cNvPr id="227" name="Google Shape;227;p39"/>
          <p:cNvSpPr txBox="1"/>
          <p:nvPr/>
        </p:nvSpPr>
        <p:spPr>
          <a:xfrm>
            <a:off x="311700" y="4789500"/>
            <a:ext cx="42081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accent5"/>
                </a:solidFill>
              </a:rPr>
              <a:t>https://www.tableau.com/2021-4-features#item-86341</a:t>
            </a:r>
            <a:endParaRPr sz="1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40"/>
          <p:cNvSpPr txBox="1">
            <a:spLocks noGrp="1"/>
          </p:cNvSpPr>
          <p:nvPr>
            <p:ph type="title"/>
          </p:nvPr>
        </p:nvSpPr>
        <p:spPr>
          <a:xfrm>
            <a:off x="311700" y="445025"/>
            <a:ext cx="8520600" cy="12930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What are you most excited about?</a:t>
            </a:r>
            <a:endParaRPr/>
          </a:p>
        </p:txBody>
      </p:sp>
      <p:sp>
        <p:nvSpPr>
          <p:cNvPr id="233" name="Google Shape;233;p40"/>
          <p:cNvSpPr txBox="1">
            <a:spLocks noGrp="1"/>
          </p:cNvSpPr>
          <p:nvPr>
            <p:ph type="body" idx="1"/>
          </p:nvPr>
        </p:nvSpPr>
        <p:spPr>
          <a:xfrm>
            <a:off x="311700" y="1936175"/>
            <a:ext cx="8520600" cy="26328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a:t>Post it in the chat!</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41"/>
          <p:cNvSpPr txBox="1">
            <a:spLocks noGrp="1"/>
          </p:cNvSpPr>
          <p:nvPr>
            <p:ph type="title"/>
          </p:nvPr>
        </p:nvSpPr>
        <p:spPr>
          <a:xfrm>
            <a:off x="311700" y="445025"/>
            <a:ext cx="8520600" cy="6618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sz="3100"/>
              <a:t>Tableau Upgrades v2022.1 and beyond</a:t>
            </a:r>
            <a:endParaRPr sz="3100"/>
          </a:p>
        </p:txBody>
      </p:sp>
      <p:sp>
        <p:nvSpPr>
          <p:cNvPr id="239" name="Google Shape;239;p4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10000"/>
          </a:bodyPr>
          <a:lstStyle/>
          <a:p>
            <a:pPr marL="457200" lvl="0" indent="-419100" algn="l" rtl="0">
              <a:spcBef>
                <a:spcPts val="0"/>
              </a:spcBef>
              <a:spcAft>
                <a:spcPts val="0"/>
              </a:spcAft>
              <a:buSzPts val="3000"/>
              <a:buChar char="●"/>
            </a:pPr>
            <a:r>
              <a:rPr lang="en"/>
              <a:t>Starting in 2022, Tableau is releasing upgrades twice a year (spring v202X.1 and fall v202X.3)</a:t>
            </a:r>
            <a:endParaRPr/>
          </a:p>
          <a:p>
            <a:pPr marL="457200" lvl="0" indent="-419100" algn="l" rtl="0">
              <a:spcBef>
                <a:spcPts val="0"/>
              </a:spcBef>
              <a:spcAft>
                <a:spcPts val="0"/>
              </a:spcAft>
              <a:buSzPts val="3000"/>
              <a:buChar char="●"/>
            </a:pPr>
            <a:r>
              <a:rPr lang="en"/>
              <a:t>MIT will continue to upgrade 1-2 times a year</a:t>
            </a:r>
            <a:endParaRPr/>
          </a:p>
          <a:p>
            <a:pPr marL="914400" lvl="1" indent="-381000" algn="l" rtl="0">
              <a:spcBef>
                <a:spcPts val="0"/>
              </a:spcBef>
              <a:spcAft>
                <a:spcPts val="0"/>
              </a:spcAft>
              <a:buSzPts val="2400"/>
              <a:buChar char="○"/>
            </a:pPr>
            <a:r>
              <a:rPr lang="en"/>
              <a:t>Timing depends on IS&amp;T priorities and user interest</a:t>
            </a:r>
            <a:endParaRPr/>
          </a:p>
          <a:p>
            <a:pPr marL="914400" lvl="1" indent="-381000" algn="l" rtl="0">
              <a:spcBef>
                <a:spcPts val="0"/>
              </a:spcBef>
              <a:spcAft>
                <a:spcPts val="0"/>
              </a:spcAft>
              <a:buSzPts val="2400"/>
              <a:buChar char="○"/>
            </a:pPr>
            <a:r>
              <a:rPr lang="en"/>
              <a:t>Want something? Say something </a:t>
            </a:r>
            <a:r>
              <a:rPr lang="en" u="sng">
                <a:solidFill>
                  <a:schemeClr val="hlink"/>
                </a:solidFill>
                <a:hlinkClick r:id="rId3"/>
              </a:rPr>
              <a:t>reporting-help@mit.edu</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pic>
        <p:nvPicPr>
          <p:cNvPr id="244" name="Google Shape;244;p42"/>
          <p:cNvPicPr preferRelativeResize="0"/>
          <p:nvPr/>
        </p:nvPicPr>
        <p:blipFill rotWithShape="1">
          <a:blip r:embed="rId3">
            <a:alphaModFix/>
          </a:blip>
          <a:srcRect l="1371" r="1380"/>
          <a:stretch/>
        </p:blipFill>
        <p:spPr>
          <a:xfrm>
            <a:off x="0" y="0"/>
            <a:ext cx="9144001" cy="4818738"/>
          </a:xfrm>
          <a:prstGeom prst="rect">
            <a:avLst/>
          </a:prstGeom>
          <a:noFill/>
          <a:ln>
            <a:noFill/>
          </a:ln>
          <a:effectLst>
            <a:outerShdw blurRad="57150" dist="19050" dir="5400000" algn="bl" rotWithShape="0">
              <a:srgbClr val="000000">
                <a:alpha val="50000"/>
              </a:srgbClr>
            </a:outerShdw>
          </a:effectLst>
        </p:spPr>
      </p:pic>
      <p:sp>
        <p:nvSpPr>
          <p:cNvPr id="245" name="Google Shape;245;p42"/>
          <p:cNvSpPr txBox="1">
            <a:spLocks noGrp="1"/>
          </p:cNvSpPr>
          <p:nvPr>
            <p:ph type="body" idx="4294967295"/>
          </p:nvPr>
        </p:nvSpPr>
        <p:spPr>
          <a:xfrm>
            <a:off x="303300" y="4818750"/>
            <a:ext cx="5998800" cy="324900"/>
          </a:xfrm>
          <a:prstGeom prst="rect">
            <a:avLst/>
          </a:prstGeom>
        </p:spPr>
        <p:txBody>
          <a:bodyPr spcFirstLastPara="1" wrap="square" lIns="91425" tIns="91425" rIns="91425" bIns="91425" anchor="t" anchorCtr="0">
            <a:normAutofit fontScale="25000" lnSpcReduction="20000"/>
          </a:bodyPr>
          <a:lstStyle/>
          <a:p>
            <a:pPr marL="0" lvl="0" indent="0" algn="l" rtl="0">
              <a:lnSpc>
                <a:spcPct val="90000"/>
              </a:lnSpc>
              <a:spcBef>
                <a:spcPts val="0"/>
              </a:spcBef>
              <a:spcAft>
                <a:spcPts val="1200"/>
              </a:spcAft>
              <a:buNone/>
            </a:pPr>
            <a:r>
              <a:rPr lang="en" sz="2100"/>
              <a:t>https://www.tableau.com/2022-1-features</a:t>
            </a:r>
            <a:endParaRPr sz="21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43"/>
          <p:cNvSpPr txBox="1">
            <a:spLocks noGrp="1"/>
          </p:cNvSpPr>
          <p:nvPr>
            <p:ph type="body" idx="1"/>
          </p:nvPr>
        </p:nvSpPr>
        <p:spPr>
          <a:xfrm>
            <a:off x="311700" y="4230575"/>
            <a:ext cx="8527500" cy="605100"/>
          </a:xfrm>
          <a:prstGeom prst="rect">
            <a:avLst/>
          </a:prstGeom>
        </p:spPr>
        <p:txBody>
          <a:bodyPr spcFirstLastPara="1" wrap="square" lIns="91425" tIns="91425" rIns="91425" bIns="91425" anchor="ctr" anchorCtr="0">
            <a:normAutofit/>
          </a:bodyPr>
          <a:lstStyle/>
          <a:p>
            <a:pPr marL="0" lvl="0" indent="0" algn="l" rtl="0">
              <a:lnSpc>
                <a:spcPct val="90000"/>
              </a:lnSpc>
              <a:spcBef>
                <a:spcPts val="0"/>
              </a:spcBef>
              <a:spcAft>
                <a:spcPts val="0"/>
              </a:spcAft>
              <a:buNone/>
            </a:pPr>
            <a:r>
              <a:rPr lang="en" sz="2100"/>
              <a:t>Workbook Optimizer</a:t>
            </a:r>
            <a:endParaRPr sz="2100"/>
          </a:p>
        </p:txBody>
      </p:sp>
      <p:sp>
        <p:nvSpPr>
          <p:cNvPr id="251" name="Google Shape;251;p43"/>
          <p:cNvSpPr txBox="1"/>
          <p:nvPr/>
        </p:nvSpPr>
        <p:spPr>
          <a:xfrm>
            <a:off x="311700" y="4789500"/>
            <a:ext cx="42081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accent5"/>
                </a:solidFill>
              </a:rPr>
              <a:t>https://www.tableau.com/products/new-features#item-89136</a:t>
            </a:r>
            <a:endParaRPr sz="100"/>
          </a:p>
        </p:txBody>
      </p:sp>
      <p:pic>
        <p:nvPicPr>
          <p:cNvPr id="252" name="Google Shape;252;p43"/>
          <p:cNvPicPr preferRelativeResize="0"/>
          <p:nvPr/>
        </p:nvPicPr>
        <p:blipFill>
          <a:blip r:embed="rId3">
            <a:alphaModFix/>
          </a:blip>
          <a:stretch>
            <a:fillRect/>
          </a:stretch>
        </p:blipFill>
        <p:spPr>
          <a:xfrm>
            <a:off x="0" y="0"/>
            <a:ext cx="8839197" cy="3905692"/>
          </a:xfrm>
          <a:prstGeom prst="rect">
            <a:avLst/>
          </a:prstGeom>
          <a:noFill/>
          <a:ln>
            <a:noFill/>
          </a:ln>
          <a:effectLst>
            <a:outerShdw blurRad="57150" dist="19050" dir="5400000" algn="bl" rotWithShape="0">
              <a:srgbClr val="000000">
                <a:alpha val="50000"/>
              </a:srgbClr>
            </a:outerShdw>
          </a:effectLst>
        </p:spPr>
      </p:pic>
      <p:pic>
        <p:nvPicPr>
          <p:cNvPr id="253" name="Google Shape;253;p43"/>
          <p:cNvPicPr preferRelativeResize="0"/>
          <p:nvPr/>
        </p:nvPicPr>
        <p:blipFill>
          <a:blip r:embed="rId4">
            <a:alphaModFix/>
          </a:blip>
          <a:stretch>
            <a:fillRect/>
          </a:stretch>
        </p:blipFill>
        <p:spPr>
          <a:xfrm>
            <a:off x="4116100" y="797725"/>
            <a:ext cx="5027900" cy="3548050"/>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7"/>
          <p:cNvSpPr txBox="1">
            <a:spLocks noGrp="1"/>
          </p:cNvSpPr>
          <p:nvPr>
            <p:ph type="body" idx="1"/>
          </p:nvPr>
        </p:nvSpPr>
        <p:spPr>
          <a:xfrm>
            <a:off x="311700" y="1152475"/>
            <a:ext cx="8520600" cy="3773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 community of Tableau users, and those who want to use or are thinking about using Tableau, across MIT</a:t>
            </a:r>
            <a:endParaRPr/>
          </a:p>
          <a:p>
            <a:pPr marL="0" lvl="0" indent="0" algn="l" rtl="0">
              <a:spcBef>
                <a:spcPts val="1200"/>
              </a:spcBef>
              <a:spcAft>
                <a:spcPts val="0"/>
              </a:spcAft>
              <a:buNone/>
            </a:pPr>
            <a:r>
              <a:rPr lang="en"/>
              <a:t>Open to anyone</a:t>
            </a:r>
            <a:endParaRPr/>
          </a:p>
          <a:p>
            <a:pPr marL="457200" lvl="0" indent="-336550" algn="l" rtl="0">
              <a:spcBef>
                <a:spcPts val="0"/>
              </a:spcBef>
              <a:spcAft>
                <a:spcPts val="0"/>
              </a:spcAft>
              <a:buSzPts val="1700"/>
              <a:buChar char="●"/>
            </a:pPr>
            <a:r>
              <a:rPr lang="en" sz="1700"/>
              <a:t>Any MIT department</a:t>
            </a:r>
            <a:endParaRPr sz="1700"/>
          </a:p>
          <a:p>
            <a:pPr marL="457200" lvl="0" indent="-336550" algn="l" rtl="0">
              <a:spcBef>
                <a:spcPts val="0"/>
              </a:spcBef>
              <a:spcAft>
                <a:spcPts val="0"/>
              </a:spcAft>
              <a:buSzPts val="1700"/>
              <a:buChar char="●"/>
            </a:pPr>
            <a:r>
              <a:rPr lang="en" sz="1700"/>
              <a:t>All skills levels: none to novice to Jedi</a:t>
            </a:r>
            <a:endParaRPr sz="1700"/>
          </a:p>
          <a:p>
            <a:pPr marL="457200" lvl="0" indent="-336550" algn="l" rtl="0">
              <a:spcBef>
                <a:spcPts val="0"/>
              </a:spcBef>
              <a:spcAft>
                <a:spcPts val="0"/>
              </a:spcAft>
              <a:buSzPts val="1700"/>
              <a:buChar char="●"/>
            </a:pPr>
            <a:r>
              <a:rPr lang="en" sz="1700"/>
              <a:t>Those who use Tableau only, and those who use Tableau with other data tools</a:t>
            </a:r>
            <a:endParaRPr sz="1700"/>
          </a:p>
          <a:p>
            <a:pPr marL="457200" lvl="0" indent="-336550" algn="l" rtl="0">
              <a:spcBef>
                <a:spcPts val="0"/>
              </a:spcBef>
              <a:spcAft>
                <a:spcPts val="0"/>
              </a:spcAft>
              <a:buSzPts val="1700"/>
              <a:buChar char="●"/>
            </a:pPr>
            <a:r>
              <a:rPr lang="en" sz="1700"/>
              <a:t>Users of any Tableau product (Desktop, Prep, Server, Online, DataDev)</a:t>
            </a:r>
            <a:endParaRPr sz="1700"/>
          </a:p>
        </p:txBody>
      </p:sp>
      <p:sp>
        <p:nvSpPr>
          <p:cNvPr id="79" name="Google Shape;79;p17"/>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What is the MIT TUG?</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44"/>
          <p:cNvSpPr txBox="1">
            <a:spLocks noGrp="1"/>
          </p:cNvSpPr>
          <p:nvPr>
            <p:ph type="body" idx="1"/>
          </p:nvPr>
        </p:nvSpPr>
        <p:spPr>
          <a:xfrm>
            <a:off x="311700" y="4230575"/>
            <a:ext cx="8527500" cy="605100"/>
          </a:xfrm>
          <a:prstGeom prst="rect">
            <a:avLst/>
          </a:prstGeom>
        </p:spPr>
        <p:txBody>
          <a:bodyPr spcFirstLastPara="1" wrap="square" lIns="91425" tIns="91425" rIns="91425" bIns="91425" anchor="ctr" anchorCtr="0">
            <a:normAutofit/>
          </a:bodyPr>
          <a:lstStyle/>
          <a:p>
            <a:pPr marL="0" lvl="0" indent="0" algn="l" rtl="0">
              <a:lnSpc>
                <a:spcPct val="90000"/>
              </a:lnSpc>
              <a:spcBef>
                <a:spcPts val="0"/>
              </a:spcBef>
              <a:spcAft>
                <a:spcPts val="0"/>
              </a:spcAft>
              <a:buNone/>
            </a:pPr>
            <a:r>
              <a:rPr lang="en" sz="2100"/>
              <a:t>Performance updates</a:t>
            </a:r>
            <a:endParaRPr sz="2100"/>
          </a:p>
        </p:txBody>
      </p:sp>
      <p:sp>
        <p:nvSpPr>
          <p:cNvPr id="259" name="Google Shape;259;p44"/>
          <p:cNvSpPr txBox="1"/>
          <p:nvPr/>
        </p:nvSpPr>
        <p:spPr>
          <a:xfrm>
            <a:off x="311700" y="4789500"/>
            <a:ext cx="86799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accent5"/>
                </a:solidFill>
              </a:rPr>
              <a:t>https://www.tableau.com/products/new-features#item-89151 and https://www.tableau.com/products/new-features#item-89158</a:t>
            </a:r>
            <a:endParaRPr sz="100"/>
          </a:p>
        </p:txBody>
      </p:sp>
      <p:pic>
        <p:nvPicPr>
          <p:cNvPr id="260" name="Google Shape;260;p44"/>
          <p:cNvPicPr preferRelativeResize="0"/>
          <p:nvPr/>
        </p:nvPicPr>
        <p:blipFill>
          <a:blip r:embed="rId3">
            <a:alphaModFix/>
          </a:blip>
          <a:stretch>
            <a:fillRect/>
          </a:stretch>
        </p:blipFill>
        <p:spPr>
          <a:xfrm>
            <a:off x="152400" y="1509700"/>
            <a:ext cx="8839201" cy="1614568"/>
          </a:xfrm>
          <a:prstGeom prst="rect">
            <a:avLst/>
          </a:prstGeom>
          <a:noFill/>
          <a:ln>
            <a:noFill/>
          </a:ln>
          <a:effectLst>
            <a:outerShdw blurRad="57150" dist="19050" dir="5400000" algn="bl" rotWithShape="0">
              <a:srgbClr val="000000">
                <a:alpha val="50000"/>
              </a:srgbClr>
            </a:outerShdw>
          </a:effectLst>
        </p:spPr>
      </p:pic>
      <p:pic>
        <p:nvPicPr>
          <p:cNvPr id="261" name="Google Shape;261;p44"/>
          <p:cNvPicPr preferRelativeResize="0"/>
          <p:nvPr/>
        </p:nvPicPr>
        <p:blipFill>
          <a:blip r:embed="rId4">
            <a:alphaModFix/>
          </a:blip>
          <a:stretch>
            <a:fillRect/>
          </a:stretch>
        </p:blipFill>
        <p:spPr>
          <a:xfrm>
            <a:off x="155850" y="150668"/>
            <a:ext cx="8839200" cy="1156677"/>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45"/>
          <p:cNvSpPr txBox="1">
            <a:spLocks noGrp="1"/>
          </p:cNvSpPr>
          <p:nvPr>
            <p:ph type="body" idx="1"/>
          </p:nvPr>
        </p:nvSpPr>
        <p:spPr>
          <a:xfrm>
            <a:off x="311700" y="4230575"/>
            <a:ext cx="8527500" cy="605100"/>
          </a:xfrm>
          <a:prstGeom prst="rect">
            <a:avLst/>
          </a:prstGeom>
        </p:spPr>
        <p:txBody>
          <a:bodyPr spcFirstLastPara="1" wrap="square" lIns="91425" tIns="91425" rIns="91425" bIns="91425" anchor="ctr" anchorCtr="0">
            <a:normAutofit/>
          </a:bodyPr>
          <a:lstStyle/>
          <a:p>
            <a:pPr marL="0" lvl="0" indent="0" algn="l" rtl="0">
              <a:lnSpc>
                <a:spcPct val="90000"/>
              </a:lnSpc>
              <a:spcBef>
                <a:spcPts val="0"/>
              </a:spcBef>
              <a:spcAft>
                <a:spcPts val="0"/>
              </a:spcAft>
              <a:buNone/>
            </a:pPr>
            <a:r>
              <a:rPr lang="en" sz="2100"/>
              <a:t>New Search Experience</a:t>
            </a:r>
            <a:endParaRPr sz="2100"/>
          </a:p>
        </p:txBody>
      </p:sp>
      <p:sp>
        <p:nvSpPr>
          <p:cNvPr id="267" name="Google Shape;267;p45"/>
          <p:cNvSpPr txBox="1"/>
          <p:nvPr/>
        </p:nvSpPr>
        <p:spPr>
          <a:xfrm>
            <a:off x="311700" y="4789500"/>
            <a:ext cx="42081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accent5"/>
                </a:solidFill>
              </a:rPr>
              <a:t>https://www.tableau.com/products/new-features#item-89157</a:t>
            </a:r>
            <a:endParaRPr sz="100"/>
          </a:p>
        </p:txBody>
      </p:sp>
      <p:pic>
        <p:nvPicPr>
          <p:cNvPr id="268" name="Google Shape;268;p45"/>
          <p:cNvPicPr preferRelativeResize="0"/>
          <p:nvPr/>
        </p:nvPicPr>
        <p:blipFill>
          <a:blip r:embed="rId3">
            <a:alphaModFix/>
          </a:blip>
          <a:stretch>
            <a:fillRect/>
          </a:stretch>
        </p:blipFill>
        <p:spPr>
          <a:xfrm>
            <a:off x="0" y="0"/>
            <a:ext cx="6265958" cy="3925775"/>
          </a:xfrm>
          <a:prstGeom prst="rect">
            <a:avLst/>
          </a:prstGeom>
          <a:noFill/>
          <a:ln>
            <a:noFill/>
          </a:ln>
          <a:effectLst>
            <a:outerShdw blurRad="57150" dist="19050" dir="5400000" algn="bl" rotWithShape="0">
              <a:srgbClr val="000000">
                <a:alpha val="50000"/>
              </a:srgbClr>
            </a:outerShdw>
          </a:effectLst>
        </p:spPr>
      </p:pic>
      <p:pic>
        <p:nvPicPr>
          <p:cNvPr id="269" name="Google Shape;269;p45"/>
          <p:cNvPicPr preferRelativeResize="0"/>
          <p:nvPr/>
        </p:nvPicPr>
        <p:blipFill>
          <a:blip r:embed="rId4">
            <a:alphaModFix/>
          </a:blip>
          <a:stretch>
            <a:fillRect/>
          </a:stretch>
        </p:blipFill>
        <p:spPr>
          <a:xfrm>
            <a:off x="3426825" y="608863"/>
            <a:ext cx="6304281" cy="3925775"/>
          </a:xfrm>
          <a:prstGeom prst="rect">
            <a:avLst/>
          </a:prstGeom>
          <a:noFill/>
          <a:ln>
            <a:noFill/>
          </a:ln>
          <a:effectLst>
            <a:outerShdw blurRad="57150" dist="19050" dir="5400000" algn="bl" rotWithShape="0">
              <a:srgbClr val="000000">
                <a:alpha val="50000"/>
              </a:srgbClr>
            </a:outerShdw>
          </a:effectLst>
        </p:spPr>
      </p:pic>
      <p:pic>
        <p:nvPicPr>
          <p:cNvPr id="270" name="Google Shape;270;p45"/>
          <p:cNvPicPr preferRelativeResize="0"/>
          <p:nvPr/>
        </p:nvPicPr>
        <p:blipFill>
          <a:blip r:embed="rId5">
            <a:alphaModFix/>
          </a:blip>
          <a:stretch>
            <a:fillRect/>
          </a:stretch>
        </p:blipFill>
        <p:spPr>
          <a:xfrm>
            <a:off x="6063801" y="2197825"/>
            <a:ext cx="6439776" cy="4024249"/>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46"/>
          <p:cNvSpPr txBox="1">
            <a:spLocks noGrp="1"/>
          </p:cNvSpPr>
          <p:nvPr>
            <p:ph type="body" idx="1"/>
          </p:nvPr>
        </p:nvSpPr>
        <p:spPr>
          <a:xfrm>
            <a:off x="311700" y="4230575"/>
            <a:ext cx="8527500" cy="605100"/>
          </a:xfrm>
          <a:prstGeom prst="rect">
            <a:avLst/>
          </a:prstGeom>
        </p:spPr>
        <p:txBody>
          <a:bodyPr spcFirstLastPara="1" wrap="square" lIns="91425" tIns="91425" rIns="91425" bIns="91425" anchor="ctr" anchorCtr="0">
            <a:normAutofit/>
          </a:bodyPr>
          <a:lstStyle/>
          <a:p>
            <a:pPr marL="0" lvl="0" indent="0" algn="l" rtl="0">
              <a:lnSpc>
                <a:spcPct val="90000"/>
              </a:lnSpc>
              <a:spcBef>
                <a:spcPts val="0"/>
              </a:spcBef>
              <a:spcAft>
                <a:spcPts val="0"/>
              </a:spcAft>
              <a:buNone/>
            </a:pPr>
            <a:r>
              <a:rPr lang="en" sz="2100"/>
              <a:t>New Viz Toolbar</a:t>
            </a:r>
            <a:endParaRPr sz="2100"/>
          </a:p>
        </p:txBody>
      </p:sp>
      <p:sp>
        <p:nvSpPr>
          <p:cNvPr id="276" name="Google Shape;276;p46"/>
          <p:cNvSpPr txBox="1"/>
          <p:nvPr/>
        </p:nvSpPr>
        <p:spPr>
          <a:xfrm>
            <a:off x="311700" y="4789500"/>
            <a:ext cx="42081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accent5"/>
                </a:solidFill>
              </a:rPr>
              <a:t>https://www.tableau.com/products/new-features#item-89154</a:t>
            </a:r>
            <a:endParaRPr sz="100"/>
          </a:p>
        </p:txBody>
      </p:sp>
      <p:pic>
        <p:nvPicPr>
          <p:cNvPr id="277" name="Google Shape;277;p46"/>
          <p:cNvPicPr preferRelativeResize="0"/>
          <p:nvPr/>
        </p:nvPicPr>
        <p:blipFill>
          <a:blip r:embed="rId3">
            <a:alphaModFix/>
          </a:blip>
          <a:stretch>
            <a:fillRect/>
          </a:stretch>
        </p:blipFill>
        <p:spPr>
          <a:xfrm>
            <a:off x="0" y="0"/>
            <a:ext cx="6835548" cy="3856450"/>
          </a:xfrm>
          <a:prstGeom prst="rect">
            <a:avLst/>
          </a:prstGeom>
          <a:noFill/>
          <a:ln>
            <a:noFill/>
          </a:ln>
          <a:effectLst>
            <a:outerShdw blurRad="57150" dist="19050" dir="5400000" algn="bl" rotWithShape="0">
              <a:srgbClr val="000000">
                <a:alpha val="50000"/>
              </a:srgbClr>
            </a:outerShdw>
          </a:effectLst>
        </p:spPr>
      </p:pic>
      <p:pic>
        <p:nvPicPr>
          <p:cNvPr id="278" name="Google Shape;278;p46"/>
          <p:cNvPicPr preferRelativeResize="0"/>
          <p:nvPr/>
        </p:nvPicPr>
        <p:blipFill>
          <a:blip r:embed="rId4">
            <a:alphaModFix/>
          </a:blip>
          <a:stretch>
            <a:fillRect/>
          </a:stretch>
        </p:blipFill>
        <p:spPr>
          <a:xfrm>
            <a:off x="0" y="4023079"/>
            <a:ext cx="9144001" cy="207493"/>
          </a:xfrm>
          <a:prstGeom prst="rect">
            <a:avLst/>
          </a:prstGeom>
          <a:noFill/>
          <a:ln>
            <a:noFill/>
          </a:ln>
        </p:spPr>
      </p:pic>
      <p:sp>
        <p:nvSpPr>
          <p:cNvPr id="279" name="Google Shape;279;p46"/>
          <p:cNvSpPr txBox="1"/>
          <p:nvPr/>
        </p:nvSpPr>
        <p:spPr>
          <a:xfrm>
            <a:off x="7453550" y="202050"/>
            <a:ext cx="543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New</a:t>
            </a:r>
            <a:endParaRPr/>
          </a:p>
        </p:txBody>
      </p:sp>
      <p:cxnSp>
        <p:nvCxnSpPr>
          <p:cNvPr id="280" name="Google Shape;280;p46"/>
          <p:cNvCxnSpPr>
            <a:stCxn id="279" idx="1"/>
          </p:cNvCxnSpPr>
          <p:nvPr/>
        </p:nvCxnSpPr>
        <p:spPr>
          <a:xfrm rot="10800000">
            <a:off x="6835550" y="387150"/>
            <a:ext cx="618000" cy="15000"/>
          </a:xfrm>
          <a:prstGeom prst="straightConnector1">
            <a:avLst/>
          </a:prstGeom>
          <a:noFill/>
          <a:ln w="38100" cap="flat" cmpd="sng">
            <a:solidFill>
              <a:schemeClr val="dk2"/>
            </a:solidFill>
            <a:prstDash val="solid"/>
            <a:round/>
            <a:headEnd type="none" w="med" len="med"/>
            <a:tailEnd type="triangle" w="med" len="med"/>
          </a:ln>
        </p:spPr>
      </p:cxnSp>
      <p:sp>
        <p:nvSpPr>
          <p:cNvPr id="281" name="Google Shape;281;p46"/>
          <p:cNvSpPr txBox="1"/>
          <p:nvPr/>
        </p:nvSpPr>
        <p:spPr>
          <a:xfrm>
            <a:off x="7627700" y="3225050"/>
            <a:ext cx="543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Old</a:t>
            </a:r>
            <a:endParaRPr/>
          </a:p>
        </p:txBody>
      </p:sp>
      <p:cxnSp>
        <p:nvCxnSpPr>
          <p:cNvPr id="282" name="Google Shape;282;p46"/>
          <p:cNvCxnSpPr>
            <a:stCxn id="281" idx="2"/>
          </p:cNvCxnSpPr>
          <p:nvPr/>
        </p:nvCxnSpPr>
        <p:spPr>
          <a:xfrm>
            <a:off x="7899650" y="3625250"/>
            <a:ext cx="4800" cy="407100"/>
          </a:xfrm>
          <a:prstGeom prst="straightConnector1">
            <a:avLst/>
          </a:prstGeom>
          <a:noFill/>
          <a:ln w="38100" cap="flat" cmpd="sng">
            <a:solidFill>
              <a:schemeClr val="dk2"/>
            </a:solidFill>
            <a:prstDash val="solid"/>
            <a:round/>
            <a:headEnd type="none" w="med" len="med"/>
            <a:tailEnd type="triangle" w="med" len="med"/>
          </a:ln>
        </p:spPr>
      </p:cxn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47"/>
          <p:cNvSpPr txBox="1">
            <a:spLocks noGrp="1"/>
          </p:cNvSpPr>
          <p:nvPr>
            <p:ph type="body" idx="1"/>
          </p:nvPr>
        </p:nvSpPr>
        <p:spPr>
          <a:xfrm>
            <a:off x="311700" y="4230575"/>
            <a:ext cx="8527500" cy="605100"/>
          </a:xfrm>
          <a:prstGeom prst="rect">
            <a:avLst/>
          </a:prstGeom>
        </p:spPr>
        <p:txBody>
          <a:bodyPr spcFirstLastPara="1" wrap="square" lIns="91425" tIns="91425" rIns="91425" bIns="91425" anchor="ctr" anchorCtr="0">
            <a:normAutofit/>
          </a:bodyPr>
          <a:lstStyle/>
          <a:p>
            <a:pPr marL="0" lvl="0" indent="0" algn="l" rtl="0">
              <a:lnSpc>
                <a:spcPct val="90000"/>
              </a:lnSpc>
              <a:spcBef>
                <a:spcPts val="0"/>
              </a:spcBef>
              <a:spcAft>
                <a:spcPts val="0"/>
              </a:spcAft>
              <a:buNone/>
            </a:pPr>
            <a:r>
              <a:rPr lang="en" sz="2100"/>
              <a:t>Customize View Data</a:t>
            </a:r>
            <a:endParaRPr sz="2100"/>
          </a:p>
        </p:txBody>
      </p:sp>
      <p:sp>
        <p:nvSpPr>
          <p:cNvPr id="288" name="Google Shape;288;p47"/>
          <p:cNvSpPr txBox="1"/>
          <p:nvPr/>
        </p:nvSpPr>
        <p:spPr>
          <a:xfrm>
            <a:off x="311700" y="4789500"/>
            <a:ext cx="42081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accent5"/>
                </a:solidFill>
              </a:rPr>
              <a:t>https://www.tableau.com/products/new-features#item-89137</a:t>
            </a:r>
            <a:endParaRPr sz="100"/>
          </a:p>
        </p:txBody>
      </p:sp>
      <p:pic>
        <p:nvPicPr>
          <p:cNvPr id="289" name="Google Shape;289;p47"/>
          <p:cNvPicPr preferRelativeResize="0"/>
          <p:nvPr/>
        </p:nvPicPr>
        <p:blipFill>
          <a:blip r:embed="rId3">
            <a:alphaModFix/>
          </a:blip>
          <a:stretch>
            <a:fillRect/>
          </a:stretch>
        </p:blipFill>
        <p:spPr>
          <a:xfrm>
            <a:off x="0" y="0"/>
            <a:ext cx="5975385" cy="4230576"/>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48"/>
          <p:cNvSpPr txBox="1">
            <a:spLocks noGrp="1"/>
          </p:cNvSpPr>
          <p:nvPr>
            <p:ph type="body" idx="1"/>
          </p:nvPr>
        </p:nvSpPr>
        <p:spPr>
          <a:xfrm>
            <a:off x="311700" y="4230575"/>
            <a:ext cx="8527500" cy="605100"/>
          </a:xfrm>
          <a:prstGeom prst="rect">
            <a:avLst/>
          </a:prstGeom>
        </p:spPr>
        <p:txBody>
          <a:bodyPr spcFirstLastPara="1" wrap="square" lIns="91425" tIns="91425" rIns="91425" bIns="91425" anchor="ctr" anchorCtr="0">
            <a:normAutofit/>
          </a:bodyPr>
          <a:lstStyle/>
          <a:p>
            <a:pPr marL="0" lvl="0" indent="0" algn="l" rtl="0">
              <a:lnSpc>
                <a:spcPct val="90000"/>
              </a:lnSpc>
              <a:spcBef>
                <a:spcPts val="0"/>
              </a:spcBef>
              <a:spcAft>
                <a:spcPts val="0"/>
              </a:spcAft>
              <a:buNone/>
            </a:pPr>
            <a:r>
              <a:rPr lang="en" sz="2100"/>
              <a:t>Swap with Root Table</a:t>
            </a:r>
            <a:endParaRPr sz="2100"/>
          </a:p>
        </p:txBody>
      </p:sp>
      <p:sp>
        <p:nvSpPr>
          <p:cNvPr id="295" name="Google Shape;295;p48"/>
          <p:cNvSpPr txBox="1"/>
          <p:nvPr/>
        </p:nvSpPr>
        <p:spPr>
          <a:xfrm>
            <a:off x="311700" y="4789500"/>
            <a:ext cx="42081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accent5"/>
                </a:solidFill>
              </a:rPr>
              <a:t>https://www.tableau.com/products/new-features#item-89146</a:t>
            </a:r>
            <a:endParaRPr sz="100"/>
          </a:p>
        </p:txBody>
      </p:sp>
      <p:pic>
        <p:nvPicPr>
          <p:cNvPr id="296" name="Google Shape;296;p48"/>
          <p:cNvPicPr preferRelativeResize="0"/>
          <p:nvPr/>
        </p:nvPicPr>
        <p:blipFill>
          <a:blip r:embed="rId3">
            <a:alphaModFix/>
          </a:blip>
          <a:stretch>
            <a:fillRect/>
          </a:stretch>
        </p:blipFill>
        <p:spPr>
          <a:xfrm>
            <a:off x="0" y="0"/>
            <a:ext cx="9143999" cy="4151704"/>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49"/>
          <p:cNvSpPr txBox="1">
            <a:spLocks noGrp="1"/>
          </p:cNvSpPr>
          <p:nvPr>
            <p:ph type="title"/>
          </p:nvPr>
        </p:nvSpPr>
        <p:spPr>
          <a:xfrm>
            <a:off x="311700" y="445025"/>
            <a:ext cx="8520600" cy="6618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sz="3100"/>
              <a:t>What’s next?</a:t>
            </a:r>
            <a:endParaRPr sz="3100"/>
          </a:p>
        </p:txBody>
      </p:sp>
      <p:sp>
        <p:nvSpPr>
          <p:cNvPr id="302" name="Google Shape;302;p4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419100" algn="l" rtl="0">
              <a:spcBef>
                <a:spcPts val="0"/>
              </a:spcBef>
              <a:spcAft>
                <a:spcPts val="0"/>
              </a:spcAft>
              <a:buSzPts val="3000"/>
              <a:buChar char="●"/>
            </a:pPr>
            <a:r>
              <a:rPr lang="en"/>
              <a:t>v2021.4 is coming soon to the Tableau prod server</a:t>
            </a:r>
            <a:endParaRPr/>
          </a:p>
          <a:p>
            <a:pPr marL="457200" lvl="0" indent="-419100" algn="l" rtl="0">
              <a:spcBef>
                <a:spcPts val="0"/>
              </a:spcBef>
              <a:spcAft>
                <a:spcPts val="0"/>
              </a:spcAft>
              <a:buSzPts val="3000"/>
              <a:buChar char="●"/>
            </a:pPr>
            <a:r>
              <a:rPr lang="en"/>
              <a:t>For v2022.1 and beyond</a:t>
            </a:r>
            <a:br>
              <a:rPr lang="en"/>
            </a:br>
            <a:r>
              <a:rPr lang="en"/>
              <a:t>Want something? Say something </a:t>
            </a:r>
            <a:r>
              <a:rPr lang="en" u="sng">
                <a:solidFill>
                  <a:schemeClr val="hlink"/>
                </a:solidFill>
                <a:hlinkClick r:id="rId3"/>
              </a:rPr>
              <a:t>reporting-help@mit.edu</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50"/>
          <p:cNvSpPr/>
          <p:nvPr/>
        </p:nvSpPr>
        <p:spPr>
          <a:xfrm>
            <a:off x="1583825" y="2359750"/>
            <a:ext cx="1262400" cy="1166400"/>
          </a:xfrm>
          <a:prstGeom prst="star5">
            <a:avLst>
              <a:gd name="adj" fmla="val 19098"/>
              <a:gd name="hf" fmla="val 105146"/>
              <a:gd name="vf" fmla="val 110557"/>
            </a:avLst>
          </a:prstGeom>
          <a:solidFill>
            <a:srgbClr val="00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50"/>
          <p:cNvSpPr/>
          <p:nvPr/>
        </p:nvSpPr>
        <p:spPr>
          <a:xfrm flipH="1">
            <a:off x="4124200" y="1168275"/>
            <a:ext cx="1403514" cy="1074168"/>
          </a:xfrm>
          <a:prstGeom prst="lightningBolt">
            <a:avLst/>
          </a:prstGeom>
          <a:solidFill>
            <a:srgbClr val="FF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50"/>
          <p:cNvSpPr/>
          <p:nvPr/>
        </p:nvSpPr>
        <p:spPr>
          <a:xfrm>
            <a:off x="3042200" y="2775600"/>
            <a:ext cx="2963790" cy="1270188"/>
          </a:xfrm>
          <a:prstGeom prst="irregularSeal2">
            <a:avLst/>
          </a:prstGeom>
          <a:solidFill>
            <a:srgbClr val="00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50"/>
          <p:cNvSpPr/>
          <p:nvPr/>
        </p:nvSpPr>
        <p:spPr>
          <a:xfrm>
            <a:off x="1756325" y="666451"/>
            <a:ext cx="1936656" cy="1575990"/>
          </a:xfrm>
          <a:prstGeom prst="irregularSeal2">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11" name="Google Shape;311;p50"/>
          <p:cNvPicPr preferRelativeResize="0"/>
          <p:nvPr/>
        </p:nvPicPr>
        <p:blipFill>
          <a:blip r:embed="rId3">
            <a:alphaModFix/>
          </a:blip>
          <a:stretch>
            <a:fillRect/>
          </a:stretch>
        </p:blipFill>
        <p:spPr>
          <a:xfrm>
            <a:off x="783025" y="162925"/>
            <a:ext cx="7407075" cy="4934600"/>
          </a:xfrm>
          <a:prstGeom prst="rect">
            <a:avLst/>
          </a:prstGeom>
          <a:noFill/>
          <a:ln>
            <a:noFill/>
          </a:ln>
        </p:spPr>
      </p:pic>
      <p:sp>
        <p:nvSpPr>
          <p:cNvPr id="312" name="Google Shape;312;p50"/>
          <p:cNvSpPr/>
          <p:nvPr/>
        </p:nvSpPr>
        <p:spPr>
          <a:xfrm>
            <a:off x="1702523" y="1209425"/>
            <a:ext cx="4123127" cy="1166300"/>
          </a:xfrm>
          <a:prstGeom prst="rect">
            <a:avLst/>
          </a:prstGeom>
        </p:spPr>
        <p:txBody>
          <a:bodyPr>
            <a:prstTxWarp prst="textPlain">
              <a:avLst/>
            </a:prstTxWarp>
          </a:bodyPr>
          <a:lstStyle/>
          <a:p>
            <a:pPr lvl="0" algn="ctr"/>
            <a:r>
              <a:rPr b="0" i="0">
                <a:ln w="28575" cap="flat" cmpd="sng">
                  <a:solidFill>
                    <a:srgbClr val="000000"/>
                  </a:solidFill>
                  <a:prstDash val="solid"/>
                  <a:round/>
                  <a:headEnd type="none" w="sm" len="sm"/>
                  <a:tailEnd type="none" w="sm" len="sm"/>
                </a:ln>
                <a:solidFill>
                  <a:srgbClr val="FF9900"/>
                </a:solidFill>
                <a:latin typeface="Comic Sans MS"/>
              </a:rPr>
              <a:t>Tooltips</a:t>
            </a:r>
          </a:p>
        </p:txBody>
      </p:sp>
      <p:sp>
        <p:nvSpPr>
          <p:cNvPr id="313" name="Google Shape;313;p50"/>
          <p:cNvSpPr/>
          <p:nvPr/>
        </p:nvSpPr>
        <p:spPr>
          <a:xfrm>
            <a:off x="1445500" y="2655525"/>
            <a:ext cx="4637173" cy="574849"/>
          </a:xfrm>
          <a:prstGeom prst="rect">
            <a:avLst/>
          </a:prstGeom>
        </p:spPr>
        <p:txBody>
          <a:bodyPr>
            <a:prstTxWarp prst="textPlain">
              <a:avLst/>
            </a:prstTxWarp>
          </a:bodyPr>
          <a:lstStyle/>
          <a:p>
            <a:pPr lvl="0" algn="ctr"/>
            <a:r>
              <a:rPr b="0" i="0">
                <a:ln w="28575" cap="flat" cmpd="sng">
                  <a:solidFill>
                    <a:srgbClr val="000000"/>
                  </a:solidFill>
                  <a:prstDash val="solid"/>
                  <a:round/>
                  <a:headEnd type="none" w="sm" len="sm"/>
                  <a:tailEnd type="none" w="sm" len="sm"/>
                </a:ln>
                <a:solidFill>
                  <a:srgbClr val="FF9900"/>
                </a:solidFill>
                <a:latin typeface="Comic Sans MS"/>
              </a:rPr>
              <a:t>Cool Tricks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2"/>
                                        </p:tgtEl>
                                        <p:attrNameLst>
                                          <p:attrName>style.visibility</p:attrName>
                                        </p:attrNameLst>
                                      </p:cBhvr>
                                      <p:to>
                                        <p:strVal val="visible"/>
                                      </p:to>
                                    </p:set>
                                  </p:childTnLst>
                                </p:cTn>
                              </p:par>
                              <p:par>
                                <p:cTn id="7" presetID="8" presetClass="emph" presetSubtype="0" fill="hold" nodeType="withEffect">
                                  <p:stCondLst>
                                    <p:cond delay="0"/>
                                  </p:stCondLst>
                                  <p:childTnLst>
                                    <p:animRot by="-21600000">
                                      <p:cBhvr>
                                        <p:cTn id="8" dur="1000" fill="hold"/>
                                        <p:tgtEl>
                                          <p:spTgt spid="312"/>
                                        </p:tgtEl>
                                        <p:attrNameLst>
                                          <p:attrName>r</p:attrName>
                                        </p:attrNameLst>
                                      </p:cBhvr>
                                    </p:animRo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13"/>
                                        </p:tgtEl>
                                        <p:attrNameLst>
                                          <p:attrName>style.visibility</p:attrName>
                                        </p:attrNameLst>
                                      </p:cBhvr>
                                      <p:to>
                                        <p:strVal val="visible"/>
                                      </p:to>
                                    </p:set>
                                    <p:animEffect transition="in" filter="fade">
                                      <p:cBhvr>
                                        <p:cTn id="13" dur="1"/>
                                        <p:tgtEl>
                                          <p:spTgt spid="313"/>
                                        </p:tgtEl>
                                      </p:cBhvr>
                                    </p:animEffect>
                                  </p:childTnLst>
                                </p:cTn>
                              </p:par>
                              <p:par>
                                <p:cTn id="14" presetID="8" presetClass="emph" presetSubtype="0" fill="hold" nodeType="withEffect">
                                  <p:stCondLst>
                                    <p:cond delay="0"/>
                                  </p:stCondLst>
                                  <p:childTnLst>
                                    <p:animRot by="-21600000">
                                      <p:cBhvr>
                                        <p:cTn id="15" dur="1000" fill="hold"/>
                                        <p:tgtEl>
                                          <p:spTgt spid="3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51"/>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What are Tooltips?</a:t>
            </a:r>
            <a:endParaRPr/>
          </a:p>
        </p:txBody>
      </p:sp>
      <p:sp>
        <p:nvSpPr>
          <p:cNvPr id="319" name="Google Shape;319;p5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a:t>Tooltips are the info box that appears when hovering over a viz object</a:t>
            </a:r>
            <a:endParaRPr/>
          </a:p>
        </p:txBody>
      </p:sp>
      <p:pic>
        <p:nvPicPr>
          <p:cNvPr id="320" name="Google Shape;320;p51"/>
          <p:cNvPicPr preferRelativeResize="0"/>
          <p:nvPr/>
        </p:nvPicPr>
        <p:blipFill>
          <a:blip r:embed="rId3">
            <a:alphaModFix/>
          </a:blip>
          <a:stretch>
            <a:fillRect/>
          </a:stretch>
        </p:blipFill>
        <p:spPr>
          <a:xfrm>
            <a:off x="1886124" y="2280722"/>
            <a:ext cx="5371750" cy="2691700"/>
          </a:xfrm>
          <a:prstGeom prst="rect">
            <a:avLst/>
          </a:prstGeom>
          <a:noFill/>
          <a:ln>
            <a:noFill/>
          </a:ln>
        </p:spPr>
      </p:pic>
      <p:sp>
        <p:nvSpPr>
          <p:cNvPr id="321" name="Google Shape;321;p51"/>
          <p:cNvSpPr/>
          <p:nvPr/>
        </p:nvSpPr>
        <p:spPr>
          <a:xfrm>
            <a:off x="4327400" y="2749050"/>
            <a:ext cx="637500" cy="3024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52"/>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Tooltips can help you…</a:t>
            </a:r>
            <a:endParaRPr/>
          </a:p>
        </p:txBody>
      </p:sp>
      <p:sp>
        <p:nvSpPr>
          <p:cNvPr id="327" name="Google Shape;327;p5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a:t>Show the actual values</a:t>
            </a:r>
            <a:endParaRPr sz="2000"/>
          </a:p>
        </p:txBody>
      </p:sp>
      <p:pic>
        <p:nvPicPr>
          <p:cNvPr id="328" name="Google Shape;328;p52"/>
          <p:cNvPicPr preferRelativeResize="0"/>
          <p:nvPr/>
        </p:nvPicPr>
        <p:blipFill>
          <a:blip r:embed="rId3">
            <a:alphaModFix/>
          </a:blip>
          <a:stretch>
            <a:fillRect/>
          </a:stretch>
        </p:blipFill>
        <p:spPr>
          <a:xfrm>
            <a:off x="2094325" y="1939575"/>
            <a:ext cx="3714750" cy="209550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53"/>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Tooltips can help you…</a:t>
            </a:r>
            <a:endParaRPr/>
          </a:p>
        </p:txBody>
      </p:sp>
      <p:sp>
        <p:nvSpPr>
          <p:cNvPr id="334" name="Google Shape;334;p5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a:t>Explain your data</a:t>
            </a:r>
            <a:endParaRPr/>
          </a:p>
        </p:txBody>
      </p:sp>
      <p:pic>
        <p:nvPicPr>
          <p:cNvPr id="335" name="Google Shape;335;p53"/>
          <p:cNvPicPr preferRelativeResize="0"/>
          <p:nvPr/>
        </p:nvPicPr>
        <p:blipFill>
          <a:blip r:embed="rId3">
            <a:alphaModFix/>
          </a:blip>
          <a:stretch>
            <a:fillRect/>
          </a:stretch>
        </p:blipFill>
        <p:spPr>
          <a:xfrm>
            <a:off x="2148350" y="1818650"/>
            <a:ext cx="5316175" cy="29554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640"/>
              <a:t>How It Works</a:t>
            </a:r>
            <a:endParaRPr sz="3640"/>
          </a:p>
        </p:txBody>
      </p:sp>
      <p:sp>
        <p:nvSpPr>
          <p:cNvPr id="85" name="Google Shape;85;p18"/>
          <p:cNvSpPr txBox="1">
            <a:spLocks noGrp="1"/>
          </p:cNvSpPr>
          <p:nvPr>
            <p:ph type="body" idx="1"/>
          </p:nvPr>
        </p:nvSpPr>
        <p:spPr>
          <a:xfrm>
            <a:off x="311700" y="1152475"/>
            <a:ext cx="8520600" cy="355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Virtual meetings every other month</a:t>
            </a:r>
            <a:endParaRPr dirty="0"/>
          </a:p>
          <a:p>
            <a:pPr marL="457200" lvl="0" indent="-342900" algn="l" rtl="0">
              <a:spcBef>
                <a:spcPts val="0"/>
              </a:spcBef>
              <a:spcAft>
                <a:spcPts val="0"/>
              </a:spcAft>
              <a:buSzPts val="1800"/>
              <a:buChar char="●"/>
            </a:pPr>
            <a:r>
              <a:rPr lang="en" sz="1800" dirty="0"/>
              <a:t>Community-informed topics</a:t>
            </a:r>
            <a:endParaRPr sz="1800" dirty="0"/>
          </a:p>
          <a:p>
            <a:pPr marL="457200" lvl="0" indent="-342900" algn="l" rtl="0">
              <a:spcBef>
                <a:spcPts val="0"/>
              </a:spcBef>
              <a:spcAft>
                <a:spcPts val="0"/>
              </a:spcAft>
              <a:buSzPts val="1800"/>
              <a:buChar char="●"/>
            </a:pPr>
            <a:r>
              <a:rPr lang="en" sz="1800" dirty="0"/>
              <a:t>Presentations (informal or formal) specific to Tableau at MIT</a:t>
            </a:r>
            <a:endParaRPr sz="1800" dirty="0"/>
          </a:p>
          <a:p>
            <a:pPr marL="457200" lvl="0" indent="-342900" algn="l" rtl="0">
              <a:spcBef>
                <a:spcPts val="0"/>
              </a:spcBef>
              <a:spcAft>
                <a:spcPts val="0"/>
              </a:spcAft>
              <a:buSzPts val="1800"/>
              <a:buChar char="●"/>
            </a:pPr>
            <a:r>
              <a:rPr lang="en" sz="1800" dirty="0"/>
              <a:t>Opportunities to meet other Tableau users at MIT</a:t>
            </a:r>
            <a:endParaRPr sz="1800" dirty="0"/>
          </a:p>
          <a:p>
            <a:pPr marL="0" lvl="0" indent="0" algn="l" rtl="0">
              <a:spcBef>
                <a:spcPts val="1200"/>
              </a:spcBef>
              <a:spcAft>
                <a:spcPts val="0"/>
              </a:spcAft>
              <a:buNone/>
            </a:pPr>
            <a:r>
              <a:rPr lang="en" dirty="0"/>
              <a:t>MIT Tableau Slack: </a:t>
            </a:r>
            <a:r>
              <a:rPr lang="en" u="sng" dirty="0">
                <a:solidFill>
                  <a:schemeClr val="hlink"/>
                </a:solidFill>
                <a:hlinkClick r:id="rId3"/>
              </a:rPr>
              <a:t>mit-tableau.slack.com</a:t>
            </a:r>
            <a:endParaRPr dirty="0"/>
          </a:p>
          <a:p>
            <a:pPr marL="0" lvl="0" indent="0" algn="l" rtl="0">
              <a:spcBef>
                <a:spcPts val="0"/>
              </a:spcBef>
              <a:spcAft>
                <a:spcPts val="1200"/>
              </a:spcAft>
              <a:buNone/>
            </a:pPr>
            <a:r>
              <a:rPr lang="en" dirty="0"/>
              <a:t>Join the email list: </a:t>
            </a:r>
            <a:r>
              <a:rPr lang="en" sz="2500" u="sng" dirty="0">
                <a:solidFill>
                  <a:schemeClr val="hlink"/>
                </a:solidFill>
                <a:hlinkClick r:id="rId4"/>
              </a:rPr>
              <a:t>mailman.mit.edu/mailman/listinfo/mit_tableau_user_group</a:t>
            </a:r>
            <a:endParaRPr sz="2500" dirty="0">
              <a:solidFill>
                <a:srgbClr val="FF9900"/>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54"/>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Tooltips can help you…</a:t>
            </a:r>
            <a:endParaRPr/>
          </a:p>
        </p:txBody>
      </p:sp>
      <p:sp>
        <p:nvSpPr>
          <p:cNvPr id="341" name="Google Shape;341;p5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a:t>Further break up your data</a:t>
            </a:r>
            <a:endParaRPr/>
          </a:p>
        </p:txBody>
      </p:sp>
      <p:pic>
        <p:nvPicPr>
          <p:cNvPr id="342" name="Google Shape;342;p54"/>
          <p:cNvPicPr preferRelativeResize="0"/>
          <p:nvPr/>
        </p:nvPicPr>
        <p:blipFill>
          <a:blip r:embed="rId3">
            <a:alphaModFix/>
          </a:blip>
          <a:stretch>
            <a:fillRect/>
          </a:stretch>
        </p:blipFill>
        <p:spPr>
          <a:xfrm>
            <a:off x="1579525" y="1866075"/>
            <a:ext cx="5039000" cy="2940275"/>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p55"/>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Clr>
                <a:schemeClr val="accent5"/>
              </a:buClr>
              <a:buSzPts val="1100"/>
              <a:buFont typeface="Arial"/>
              <a:buNone/>
            </a:pPr>
            <a:r>
              <a:rPr lang="en"/>
              <a:t>Tooltips can help you…</a:t>
            </a:r>
            <a:endParaRPr/>
          </a:p>
        </p:txBody>
      </p:sp>
      <p:sp>
        <p:nvSpPr>
          <p:cNvPr id="348" name="Google Shape;348;p5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77500" lnSpcReduction="20000"/>
          </a:bodyPr>
          <a:lstStyle/>
          <a:p>
            <a:pPr marL="0" lvl="0" indent="0" algn="l" rtl="0">
              <a:spcBef>
                <a:spcPts val="0"/>
              </a:spcBef>
              <a:spcAft>
                <a:spcPts val="0"/>
              </a:spcAft>
              <a:buNone/>
            </a:pPr>
            <a:endParaRPr/>
          </a:p>
          <a:p>
            <a:pPr marL="0" lvl="0" indent="0" algn="l" rtl="0">
              <a:spcBef>
                <a:spcPts val="1200"/>
              </a:spcBef>
              <a:spcAft>
                <a:spcPts val="0"/>
              </a:spcAft>
              <a:buNone/>
            </a:pPr>
            <a:r>
              <a:rPr lang="en"/>
              <a:t>SO MUCH MORE!!!</a:t>
            </a:r>
            <a:endParaRPr/>
          </a:p>
          <a:p>
            <a:pPr marL="0" lvl="0" indent="0" algn="l" rtl="0">
              <a:spcBef>
                <a:spcPts val="1200"/>
              </a:spcBef>
              <a:spcAft>
                <a:spcPts val="0"/>
              </a:spcAft>
              <a:buNone/>
            </a:pPr>
            <a:r>
              <a:rPr lang="en"/>
              <a:t>TUNE IN NEXT TIME FOR…</a:t>
            </a: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r>
              <a:rPr lang="en" sz="2000"/>
              <a:t>Examples are from:</a:t>
            </a:r>
            <a:endParaRPr sz="2000"/>
          </a:p>
          <a:p>
            <a:pPr marL="0" lvl="0" indent="0" algn="l" rtl="0">
              <a:lnSpc>
                <a:spcPct val="100000"/>
              </a:lnSpc>
              <a:spcBef>
                <a:spcPts val="1200"/>
              </a:spcBef>
              <a:spcAft>
                <a:spcPts val="0"/>
              </a:spcAft>
              <a:buClr>
                <a:schemeClr val="accent5"/>
              </a:buClr>
              <a:buSzPct val="55000"/>
              <a:buFont typeface="Arial"/>
              <a:buNone/>
            </a:pPr>
            <a:r>
              <a:rPr lang="en" sz="2000" u="sng">
                <a:solidFill>
                  <a:schemeClr val="hlink"/>
                </a:solidFill>
                <a:hlinkClick r:id="rId3"/>
              </a:rPr>
              <a:t>https://www.artofvisualization.com/blog/7-golden-rules-of-tableau-tooltips</a:t>
            </a:r>
            <a:endParaRPr sz="2000" u="sng">
              <a:solidFill>
                <a:srgbClr val="0000FF"/>
              </a:solidFill>
            </a:endParaRPr>
          </a:p>
          <a:p>
            <a:pPr marL="0" lvl="0" indent="0" algn="l" rtl="0">
              <a:spcBef>
                <a:spcPts val="0"/>
              </a:spcBef>
              <a:spcAft>
                <a:spcPts val="1200"/>
              </a:spcAft>
              <a:buNone/>
            </a:pPr>
            <a:endParaRPr/>
          </a:p>
        </p:txBody>
      </p:sp>
      <p:sp>
        <p:nvSpPr>
          <p:cNvPr id="349" name="Google Shape;349;p55"/>
          <p:cNvSpPr/>
          <p:nvPr/>
        </p:nvSpPr>
        <p:spPr>
          <a:xfrm>
            <a:off x="1021225" y="2571750"/>
            <a:ext cx="6417845" cy="882275"/>
          </a:xfrm>
          <a:prstGeom prst="rect">
            <a:avLst/>
          </a:prstGeom>
        </p:spPr>
        <p:txBody>
          <a:bodyPr>
            <a:prstTxWarp prst="textPlain">
              <a:avLst/>
            </a:prstTxWarp>
          </a:bodyPr>
          <a:lstStyle/>
          <a:p>
            <a:pPr lvl="0" algn="ctr"/>
            <a:r>
              <a:rPr b="0" i="0">
                <a:ln w="28575" cap="flat" cmpd="sng">
                  <a:solidFill>
                    <a:srgbClr val="000000"/>
                  </a:solidFill>
                  <a:prstDash val="solid"/>
                  <a:round/>
                  <a:headEnd type="none" w="sm" len="sm"/>
                  <a:tailEnd type="none" w="sm" len="sm"/>
                </a:ln>
                <a:solidFill>
                  <a:srgbClr val="FF9900"/>
                </a:solidFill>
                <a:latin typeface="Comic Sans MS"/>
              </a:rPr>
              <a:t>Viz in Tooltips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9"/>
                                        </p:tgtEl>
                                        <p:attrNameLst>
                                          <p:attrName>style.visibility</p:attrName>
                                        </p:attrNameLst>
                                      </p:cBhvr>
                                      <p:to>
                                        <p:strVal val="visible"/>
                                      </p:to>
                                    </p:set>
                                    <p:animEffect transition="in" filter="fade">
                                      <p:cBhvr>
                                        <p:cTn id="7" dur="1"/>
                                        <p:tgtEl>
                                          <p:spTgt spid="349"/>
                                        </p:tgtEl>
                                      </p:cBhvr>
                                    </p:animEffect>
                                  </p:childTnLst>
                                </p:cTn>
                              </p:par>
                              <p:par>
                                <p:cTn id="8" presetID="8" presetClass="emph" presetSubtype="0" fill="hold" nodeType="withEffect">
                                  <p:stCondLst>
                                    <p:cond delay="0"/>
                                  </p:stCondLst>
                                  <p:childTnLst>
                                    <p:animRot by="-21600000">
                                      <p:cBhvr>
                                        <p:cTn id="9" dur="1000" fill="hold"/>
                                        <p:tgtEl>
                                          <p:spTgt spid="3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pic>
        <p:nvPicPr>
          <p:cNvPr id="354" name="Google Shape;354;p56"/>
          <p:cNvPicPr preferRelativeResize="0"/>
          <p:nvPr/>
        </p:nvPicPr>
        <p:blipFill>
          <a:blip r:embed="rId3">
            <a:alphaModFix/>
          </a:blip>
          <a:stretch>
            <a:fillRect/>
          </a:stretch>
        </p:blipFill>
        <p:spPr>
          <a:xfrm>
            <a:off x="0" y="0"/>
            <a:ext cx="9144003" cy="5143501"/>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pic>
        <p:nvPicPr>
          <p:cNvPr id="359" name="Google Shape;359;p57"/>
          <p:cNvPicPr preferRelativeResize="0"/>
          <p:nvPr/>
        </p:nvPicPr>
        <p:blipFill>
          <a:blip r:embed="rId3">
            <a:alphaModFix/>
          </a:blip>
          <a:stretch>
            <a:fillRect/>
          </a:stretch>
        </p:blipFill>
        <p:spPr>
          <a:xfrm>
            <a:off x="152400" y="152400"/>
            <a:ext cx="8602133" cy="4838700"/>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59"/>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Keynotes &amp; Iron Viz</a:t>
            </a:r>
            <a:endParaRPr/>
          </a:p>
        </p:txBody>
      </p:sp>
      <p:sp>
        <p:nvSpPr>
          <p:cNvPr id="370" name="Google Shape;370;p5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62500" lnSpcReduction="20000"/>
          </a:bodyPr>
          <a:lstStyle/>
          <a:p>
            <a:pPr marL="457200" lvl="0" indent="-347662" algn="l" rtl="0">
              <a:spcBef>
                <a:spcPts val="0"/>
              </a:spcBef>
              <a:spcAft>
                <a:spcPts val="0"/>
              </a:spcAft>
              <a:buSzPct val="100000"/>
              <a:buChar char="●"/>
            </a:pPr>
            <a:r>
              <a:rPr lang="en"/>
              <a:t>Keynotes</a:t>
            </a:r>
            <a:endParaRPr/>
          </a:p>
          <a:p>
            <a:pPr marL="914400" lvl="1" indent="-323850" algn="l" rtl="0">
              <a:spcBef>
                <a:spcPts val="0"/>
              </a:spcBef>
              <a:spcAft>
                <a:spcPts val="0"/>
              </a:spcAft>
              <a:buSzPct val="100000"/>
              <a:buChar char="○"/>
            </a:pPr>
            <a:r>
              <a:rPr lang="en" i="1"/>
              <a:t>Opening: </a:t>
            </a:r>
            <a:r>
              <a:rPr lang="en"/>
              <a:t>…hear about the data opportunity ahead and new innovations that are shaping how the world sees, understands, and acts on data. Featuring a special edition of Devs on Stage!</a:t>
            </a:r>
            <a:endParaRPr/>
          </a:p>
          <a:p>
            <a:pPr marL="914400" lvl="1" indent="-323850" algn="l" rtl="0">
              <a:spcBef>
                <a:spcPts val="0"/>
              </a:spcBef>
              <a:spcAft>
                <a:spcPts val="0"/>
              </a:spcAft>
              <a:buSzPct val="100000"/>
              <a:buChar char="○"/>
            </a:pPr>
            <a:r>
              <a:rPr lang="en" i="1"/>
              <a:t>The Promise of Data: </a:t>
            </a:r>
            <a:r>
              <a:rPr lang="en"/>
              <a:t>…Learn how data has become instrumental in empowering people and communities to have their issues seen and understood, and to shape new solutions.</a:t>
            </a:r>
            <a:endParaRPr/>
          </a:p>
          <a:p>
            <a:pPr marL="914400" lvl="1" indent="-323850" algn="l" rtl="0">
              <a:spcBef>
                <a:spcPts val="0"/>
              </a:spcBef>
              <a:spcAft>
                <a:spcPts val="0"/>
              </a:spcAft>
              <a:buSzPct val="100000"/>
              <a:buChar char="○"/>
            </a:pPr>
            <a:r>
              <a:rPr lang="en" i="1"/>
              <a:t>Thought Leader:</a:t>
            </a:r>
            <a:r>
              <a:rPr lang="en"/>
              <a:t> featuring Hannah Fry, a Professor of Mathematics of Cities at the Centre for Advanced Spatial Analysis at UCL. </a:t>
            </a:r>
            <a:endParaRPr/>
          </a:p>
          <a:p>
            <a:pPr marL="457200" lvl="0" indent="-347662" algn="l" rtl="0">
              <a:spcBef>
                <a:spcPts val="0"/>
              </a:spcBef>
              <a:spcAft>
                <a:spcPts val="0"/>
              </a:spcAft>
              <a:buSzPct val="100000"/>
              <a:buChar char="●"/>
            </a:pPr>
            <a:r>
              <a:rPr lang="en"/>
              <a:t>Iron Viz </a:t>
            </a:r>
            <a:endParaRPr/>
          </a:p>
          <a:p>
            <a:pPr marL="914400" lvl="1" indent="-323850" algn="l" rtl="0">
              <a:spcBef>
                <a:spcPts val="0"/>
              </a:spcBef>
              <a:spcAft>
                <a:spcPts val="0"/>
              </a:spcAft>
              <a:buSzPct val="100000"/>
              <a:buChar char="○"/>
            </a:pPr>
            <a:r>
              <a:rPr lang="en"/>
              <a:t>Three finalists take the stage to compete for bragging rights (and $10,000 cash) in the world's largest data visualization competition. Watch, learn, and cheer with other Data Rockstars around the globe.</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pic>
        <p:nvPicPr>
          <p:cNvPr id="375" name="Google Shape;375;p60"/>
          <p:cNvPicPr preferRelativeResize="0"/>
          <p:nvPr/>
        </p:nvPicPr>
        <p:blipFill>
          <a:blip r:embed="rId3">
            <a:alphaModFix/>
          </a:blip>
          <a:stretch>
            <a:fillRect/>
          </a:stretch>
        </p:blipFill>
        <p:spPr>
          <a:xfrm>
            <a:off x="0" y="0"/>
            <a:ext cx="9143997" cy="5143496"/>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pic>
        <p:nvPicPr>
          <p:cNvPr id="380" name="Google Shape;380;p61"/>
          <p:cNvPicPr preferRelativeResize="0"/>
          <p:nvPr/>
        </p:nvPicPr>
        <p:blipFill>
          <a:blip r:embed="rId3">
            <a:alphaModFix/>
          </a:blip>
          <a:stretch>
            <a:fillRect/>
          </a:stretch>
        </p:blipFill>
        <p:spPr>
          <a:xfrm>
            <a:off x="0" y="0"/>
            <a:ext cx="9143997" cy="5143496"/>
          </a:xfrm>
          <a:prstGeom prst="rect">
            <a:avLst/>
          </a:prstGeom>
          <a:noFill/>
          <a:ln>
            <a:noFill/>
          </a:ln>
        </p:spPr>
      </p:pic>
      <p:sp>
        <p:nvSpPr>
          <p:cNvPr id="381" name="Google Shape;381;p61"/>
          <p:cNvSpPr/>
          <p:nvPr/>
        </p:nvSpPr>
        <p:spPr>
          <a:xfrm>
            <a:off x="2650400" y="1954425"/>
            <a:ext cx="6216300" cy="386100"/>
          </a:xfrm>
          <a:prstGeom prst="rect">
            <a:avLst/>
          </a:prstGeom>
          <a:noFill/>
          <a:ln w="1143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61"/>
          <p:cNvSpPr/>
          <p:nvPr/>
        </p:nvSpPr>
        <p:spPr>
          <a:xfrm>
            <a:off x="2650400" y="2845675"/>
            <a:ext cx="6216300" cy="524400"/>
          </a:xfrm>
          <a:prstGeom prst="rect">
            <a:avLst/>
          </a:prstGeom>
          <a:noFill/>
          <a:ln w="1143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61"/>
          <p:cNvSpPr txBox="1"/>
          <p:nvPr/>
        </p:nvSpPr>
        <p:spPr>
          <a:xfrm>
            <a:off x="1249000" y="1577925"/>
            <a:ext cx="586200" cy="431100"/>
          </a:xfrm>
          <a:prstGeom prst="rect">
            <a:avLst/>
          </a:prstGeom>
          <a:solidFill>
            <a:srgbClr val="073763"/>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a:solidFill>
                  <a:schemeClr val="lt1"/>
                </a:solidFill>
              </a:rPr>
              <a:t>EST</a:t>
            </a:r>
            <a:endParaRPr sz="1600">
              <a:solidFill>
                <a:schemeClr val="lt1"/>
              </a:solidFill>
            </a:endParaRPr>
          </a:p>
        </p:txBody>
      </p:sp>
      <p:sp>
        <p:nvSpPr>
          <p:cNvPr id="384" name="Google Shape;384;p61"/>
          <p:cNvSpPr txBox="1"/>
          <p:nvPr/>
        </p:nvSpPr>
        <p:spPr>
          <a:xfrm>
            <a:off x="505300" y="2216600"/>
            <a:ext cx="1730400" cy="400200"/>
          </a:xfrm>
          <a:prstGeom prst="rect">
            <a:avLst/>
          </a:prstGeom>
          <a:solidFill>
            <a:srgbClr val="F3F3F3"/>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2:00PM - 2:30PM</a:t>
            </a:r>
            <a:endParaRPr/>
          </a:p>
        </p:txBody>
      </p:sp>
      <p:sp>
        <p:nvSpPr>
          <p:cNvPr id="385" name="Google Shape;385;p61"/>
          <p:cNvSpPr txBox="1"/>
          <p:nvPr/>
        </p:nvSpPr>
        <p:spPr>
          <a:xfrm>
            <a:off x="505300" y="3131700"/>
            <a:ext cx="1730400" cy="400200"/>
          </a:xfrm>
          <a:prstGeom prst="rect">
            <a:avLst/>
          </a:prstGeom>
          <a:solidFill>
            <a:schemeClr val="accent6"/>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4:00PM - 4:30PM</a:t>
            </a:r>
            <a:endParaRPr/>
          </a:p>
        </p:txBody>
      </p:sp>
      <p:sp>
        <p:nvSpPr>
          <p:cNvPr id="386" name="Google Shape;386;p61"/>
          <p:cNvSpPr txBox="1"/>
          <p:nvPr/>
        </p:nvSpPr>
        <p:spPr>
          <a:xfrm>
            <a:off x="505300" y="3894250"/>
            <a:ext cx="1730400" cy="400200"/>
          </a:xfrm>
          <a:prstGeom prst="rect">
            <a:avLst/>
          </a:prstGeom>
          <a:solidFill>
            <a:srgbClr val="F3F3F3"/>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4:30PM - 5:00PM</a:t>
            </a:r>
            <a:endParaRPr/>
          </a:p>
        </p:txBody>
      </p:sp>
      <p:sp>
        <p:nvSpPr>
          <p:cNvPr id="387" name="Google Shape;387;p61"/>
          <p:cNvSpPr txBox="1"/>
          <p:nvPr/>
        </p:nvSpPr>
        <p:spPr>
          <a:xfrm>
            <a:off x="505300" y="4432775"/>
            <a:ext cx="1730400" cy="400200"/>
          </a:xfrm>
          <a:prstGeom prst="rect">
            <a:avLst/>
          </a:prstGeom>
          <a:solidFill>
            <a:schemeClr val="accent6"/>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5:00PM - 5:30PM</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pic>
        <p:nvPicPr>
          <p:cNvPr id="392" name="Google Shape;392;p62"/>
          <p:cNvPicPr preferRelativeResize="0"/>
          <p:nvPr/>
        </p:nvPicPr>
        <p:blipFill>
          <a:blip r:embed="rId3">
            <a:alphaModFix/>
          </a:blip>
          <a:stretch>
            <a:fillRect/>
          </a:stretch>
        </p:blipFill>
        <p:spPr>
          <a:xfrm>
            <a:off x="0" y="0"/>
            <a:ext cx="9143997" cy="5143490"/>
          </a:xfrm>
          <a:prstGeom prst="rect">
            <a:avLst/>
          </a:prstGeom>
          <a:noFill/>
          <a:ln>
            <a:noFill/>
          </a:ln>
        </p:spPr>
      </p:pic>
      <p:sp>
        <p:nvSpPr>
          <p:cNvPr id="393" name="Google Shape;393;p62"/>
          <p:cNvSpPr txBox="1"/>
          <p:nvPr/>
        </p:nvSpPr>
        <p:spPr>
          <a:xfrm>
            <a:off x="552934" y="1649300"/>
            <a:ext cx="1558800" cy="384900"/>
          </a:xfrm>
          <a:prstGeom prst="rect">
            <a:avLst/>
          </a:prstGeom>
          <a:solidFill>
            <a:srgbClr val="EFEFEF"/>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a:t>2:15PM - 2:45PM</a:t>
            </a:r>
            <a:endParaRPr sz="1300"/>
          </a:p>
        </p:txBody>
      </p:sp>
      <p:sp>
        <p:nvSpPr>
          <p:cNvPr id="394" name="Google Shape;394;p62"/>
          <p:cNvSpPr txBox="1"/>
          <p:nvPr/>
        </p:nvSpPr>
        <p:spPr>
          <a:xfrm>
            <a:off x="552934" y="2250500"/>
            <a:ext cx="1558800" cy="384900"/>
          </a:xfrm>
          <a:prstGeom prst="rect">
            <a:avLst/>
          </a:prstGeom>
          <a:solidFill>
            <a:srgbClr val="FFFFFF"/>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a:t>3:45PM - 4:15PM</a:t>
            </a:r>
            <a:endParaRPr sz="1300"/>
          </a:p>
        </p:txBody>
      </p:sp>
      <p:sp>
        <p:nvSpPr>
          <p:cNvPr id="395" name="Google Shape;395;p62"/>
          <p:cNvSpPr txBox="1"/>
          <p:nvPr/>
        </p:nvSpPr>
        <p:spPr>
          <a:xfrm>
            <a:off x="552934" y="2936050"/>
            <a:ext cx="1558800" cy="384900"/>
          </a:xfrm>
          <a:prstGeom prst="rect">
            <a:avLst/>
          </a:prstGeom>
          <a:solidFill>
            <a:srgbClr val="EFEFEF"/>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a:t>4:15PM - 4:45PM</a:t>
            </a:r>
            <a:endParaRPr sz="1300"/>
          </a:p>
        </p:txBody>
      </p:sp>
      <p:sp>
        <p:nvSpPr>
          <p:cNvPr id="396" name="Google Shape;396;p62"/>
          <p:cNvSpPr txBox="1"/>
          <p:nvPr/>
        </p:nvSpPr>
        <p:spPr>
          <a:xfrm>
            <a:off x="552934" y="3622325"/>
            <a:ext cx="1558800" cy="384900"/>
          </a:xfrm>
          <a:prstGeom prst="rect">
            <a:avLst/>
          </a:prstGeom>
          <a:solidFill>
            <a:srgbClr val="FFFFFF"/>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a:t>4:45PM - 5:15PM</a:t>
            </a:r>
            <a:endParaRPr sz="1300"/>
          </a:p>
        </p:txBody>
      </p:sp>
      <p:sp>
        <p:nvSpPr>
          <p:cNvPr id="397" name="Google Shape;397;p62"/>
          <p:cNvSpPr txBox="1"/>
          <p:nvPr/>
        </p:nvSpPr>
        <p:spPr>
          <a:xfrm>
            <a:off x="552934" y="4351550"/>
            <a:ext cx="1558800" cy="384900"/>
          </a:xfrm>
          <a:prstGeom prst="rect">
            <a:avLst/>
          </a:prstGeom>
          <a:solidFill>
            <a:srgbClr val="EFEFEF"/>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a:t>5:45PM - 6:15PM</a:t>
            </a:r>
            <a:endParaRPr sz="1300"/>
          </a:p>
        </p:txBody>
      </p:sp>
      <p:sp>
        <p:nvSpPr>
          <p:cNvPr id="398" name="Google Shape;398;p62"/>
          <p:cNvSpPr/>
          <p:nvPr/>
        </p:nvSpPr>
        <p:spPr>
          <a:xfrm>
            <a:off x="2102200" y="1816175"/>
            <a:ext cx="6893100" cy="386100"/>
          </a:xfrm>
          <a:prstGeom prst="rect">
            <a:avLst/>
          </a:prstGeom>
          <a:noFill/>
          <a:ln w="1143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62"/>
          <p:cNvSpPr/>
          <p:nvPr/>
        </p:nvSpPr>
        <p:spPr>
          <a:xfrm>
            <a:off x="2102200" y="2683625"/>
            <a:ext cx="6893100" cy="386100"/>
          </a:xfrm>
          <a:prstGeom prst="rect">
            <a:avLst/>
          </a:prstGeom>
          <a:noFill/>
          <a:ln w="1143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62"/>
          <p:cNvSpPr txBox="1"/>
          <p:nvPr/>
        </p:nvSpPr>
        <p:spPr>
          <a:xfrm>
            <a:off x="1129849" y="1163125"/>
            <a:ext cx="462300" cy="338700"/>
          </a:xfrm>
          <a:prstGeom prst="rect">
            <a:avLst/>
          </a:prstGeom>
          <a:solidFill>
            <a:srgbClr val="1C4587"/>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solidFill>
                  <a:schemeClr val="lt1"/>
                </a:solidFill>
              </a:rPr>
              <a:t>EST</a:t>
            </a:r>
            <a:endParaRPr sz="1000">
              <a:solidFill>
                <a:schemeClr val="lt1"/>
              </a:solidFill>
            </a:endParaRPr>
          </a:p>
        </p:txBody>
      </p:sp>
      <p:sp>
        <p:nvSpPr>
          <p:cNvPr id="401" name="Google Shape;401;p62"/>
          <p:cNvSpPr/>
          <p:nvPr/>
        </p:nvSpPr>
        <p:spPr>
          <a:xfrm>
            <a:off x="457625" y="73275"/>
            <a:ext cx="8504100" cy="1032600"/>
          </a:xfrm>
          <a:prstGeom prst="roundRect">
            <a:avLst>
              <a:gd name="adj" fmla="val 16667"/>
            </a:avLst>
          </a:prstGeom>
          <a:solidFill>
            <a:srgbClr val="FF99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a:solidFill>
                  <a:schemeClr val="lt1"/>
                </a:solidFill>
              </a:rPr>
              <a:t>Also check out</a:t>
            </a:r>
            <a:endParaRPr sz="2000" b="1">
              <a:solidFill>
                <a:schemeClr val="lt1"/>
              </a:solidFill>
            </a:endParaRPr>
          </a:p>
          <a:p>
            <a:pPr marL="0" lvl="0" indent="0" algn="l" rtl="0">
              <a:spcBef>
                <a:spcPts val="0"/>
              </a:spcBef>
              <a:spcAft>
                <a:spcPts val="0"/>
              </a:spcAft>
              <a:buNone/>
            </a:pPr>
            <a:r>
              <a:rPr lang="en" sz="1700">
                <a:solidFill>
                  <a:schemeClr val="lt1"/>
                </a:solidFill>
              </a:rPr>
              <a:t>3:15PM - 3:45PM	Lovelytics Five Step Guide To Building Efficient Dashboards</a:t>
            </a:r>
            <a:endParaRPr sz="1700">
              <a:solidFill>
                <a:schemeClr val="lt1"/>
              </a:solidFill>
            </a:endParaRPr>
          </a:p>
          <a:p>
            <a:pPr marL="0" lvl="0" indent="0" algn="l" rtl="0">
              <a:spcBef>
                <a:spcPts val="0"/>
              </a:spcBef>
              <a:spcAft>
                <a:spcPts val="0"/>
              </a:spcAft>
              <a:buNone/>
            </a:pPr>
            <a:r>
              <a:rPr lang="en" sz="1700">
                <a:solidFill>
                  <a:schemeClr val="lt1"/>
                </a:solidFill>
              </a:rPr>
              <a:t>3:45PM - 4:15PM	From Data to Dashboard: Key Features for Analytical Success</a:t>
            </a:r>
            <a:endParaRPr sz="1700">
              <a:solidFill>
                <a:schemeClr val="l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pic>
        <p:nvPicPr>
          <p:cNvPr id="417" name="Google Shape;417;p65"/>
          <p:cNvPicPr preferRelativeResize="0"/>
          <p:nvPr/>
        </p:nvPicPr>
        <p:blipFill>
          <a:blip r:embed="rId3">
            <a:alphaModFix/>
          </a:blip>
          <a:stretch>
            <a:fillRect/>
          </a:stretch>
        </p:blipFill>
        <p:spPr>
          <a:xfrm>
            <a:off x="0" y="0"/>
            <a:ext cx="9144003" cy="5143499"/>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Google Shape;427;p67"/>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Tableau AMA (Ask Me Anything)</a:t>
            </a:r>
            <a:endParaRPr/>
          </a:p>
        </p:txBody>
      </p:sp>
      <p:sp>
        <p:nvSpPr>
          <p:cNvPr id="428" name="Google Shape;428;p6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We’ve got some special guests from Tableau!</a:t>
            </a:r>
            <a:endParaRPr/>
          </a:p>
          <a:p>
            <a:pPr marL="457200" lvl="0" indent="-412750" algn="l" rtl="0">
              <a:spcBef>
                <a:spcPts val="1200"/>
              </a:spcBef>
              <a:spcAft>
                <a:spcPts val="0"/>
              </a:spcAft>
              <a:buSzPts val="2900"/>
              <a:buChar char="●"/>
            </a:pPr>
            <a:r>
              <a:rPr lang="en" sz="2900"/>
              <a:t>Jeremy Weatherall</a:t>
            </a:r>
            <a:br>
              <a:rPr lang="en" sz="2900"/>
            </a:br>
            <a:r>
              <a:rPr lang="en" sz="2900"/>
              <a:t>Principal Solution Engineer</a:t>
            </a:r>
            <a:endParaRPr sz="2900"/>
          </a:p>
          <a:p>
            <a:pPr marL="457200" lvl="0" indent="-412750" algn="l" rtl="0">
              <a:spcBef>
                <a:spcPts val="0"/>
              </a:spcBef>
              <a:spcAft>
                <a:spcPts val="0"/>
              </a:spcAft>
              <a:buSzPts val="2900"/>
              <a:buChar char="●"/>
            </a:pPr>
            <a:r>
              <a:rPr lang="en" sz="2900"/>
              <a:t>Denise Youngberg</a:t>
            </a:r>
            <a:br>
              <a:rPr lang="en" sz="2900"/>
            </a:br>
            <a:r>
              <a:rPr lang="en" sz="2900"/>
              <a:t>Account Executive, Education</a:t>
            </a:r>
            <a:br>
              <a:rPr lang="en" sz="2900"/>
            </a:br>
            <a:r>
              <a:rPr lang="en" sz="2900"/>
              <a:t>(MIT’s Account Exec)</a:t>
            </a:r>
            <a:endParaRPr sz="29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0"/>
              </a:spcAft>
              <a:buNone/>
            </a:pPr>
            <a:r>
              <a:rPr lang="en" sz="3500"/>
              <a:t>Be active</a:t>
            </a:r>
            <a:br>
              <a:rPr lang="en"/>
            </a:br>
            <a:r>
              <a:rPr lang="en" sz="2150"/>
              <a:t>present, share, ask and/or answer questions</a:t>
            </a:r>
            <a:endParaRPr sz="2150"/>
          </a:p>
          <a:p>
            <a:pPr marL="0" lvl="0" indent="0" algn="l" rtl="0">
              <a:spcBef>
                <a:spcPts val="1200"/>
              </a:spcBef>
              <a:spcAft>
                <a:spcPts val="0"/>
              </a:spcAft>
              <a:buNone/>
            </a:pPr>
            <a:r>
              <a:rPr lang="en" sz="3500"/>
              <a:t>Lurk</a:t>
            </a:r>
            <a:br>
              <a:rPr lang="en" sz="3500"/>
            </a:br>
            <a:r>
              <a:rPr lang="en" sz="2150"/>
              <a:t>watch, listen, learn</a:t>
            </a:r>
            <a:endParaRPr sz="2150"/>
          </a:p>
          <a:p>
            <a:pPr marL="0" lvl="0" indent="0" algn="l" rtl="0">
              <a:spcBef>
                <a:spcPts val="1200"/>
              </a:spcBef>
              <a:spcAft>
                <a:spcPts val="0"/>
              </a:spcAft>
              <a:buNone/>
            </a:pPr>
            <a:r>
              <a:rPr lang="en" sz="3500"/>
              <a:t>Anything in between</a:t>
            </a:r>
            <a:endParaRPr sz="3500"/>
          </a:p>
          <a:p>
            <a:pPr marL="0" lvl="0" indent="0" algn="l" rtl="0">
              <a:spcBef>
                <a:spcPts val="1200"/>
              </a:spcBef>
              <a:spcAft>
                <a:spcPts val="0"/>
              </a:spcAft>
              <a:buNone/>
            </a:pPr>
            <a:endParaRPr sz="1800"/>
          </a:p>
          <a:p>
            <a:pPr marL="0" lvl="0" indent="0" algn="l" rtl="0">
              <a:lnSpc>
                <a:spcPct val="100000"/>
              </a:lnSpc>
              <a:spcBef>
                <a:spcPts val="1200"/>
              </a:spcBef>
              <a:spcAft>
                <a:spcPts val="0"/>
              </a:spcAft>
              <a:buNone/>
            </a:pPr>
            <a:r>
              <a:rPr lang="en" sz="1800"/>
              <a:t>If you want to present and/or have a topic you want to see, contact the leads</a:t>
            </a:r>
            <a:endParaRPr sz="1800"/>
          </a:p>
          <a:p>
            <a:pPr marL="457200" lvl="0" indent="-325755" algn="l" rtl="0">
              <a:lnSpc>
                <a:spcPct val="100000"/>
              </a:lnSpc>
              <a:spcBef>
                <a:spcPts val="0"/>
              </a:spcBef>
              <a:spcAft>
                <a:spcPts val="0"/>
              </a:spcAft>
              <a:buSzPct val="100000"/>
              <a:buChar char="●"/>
            </a:pPr>
            <a:r>
              <a:rPr lang="en" sz="1800" u="sng">
                <a:solidFill>
                  <a:schemeClr val="hlink"/>
                </a:solidFill>
                <a:hlinkClick r:id="rId3"/>
              </a:rPr>
              <a:t>#ask-mit-tug-leads</a:t>
            </a:r>
            <a:r>
              <a:rPr lang="en" sz="1800"/>
              <a:t> on Slack</a:t>
            </a:r>
            <a:endParaRPr sz="1800"/>
          </a:p>
          <a:p>
            <a:pPr marL="457200" lvl="0" indent="-325755" algn="l" rtl="0">
              <a:lnSpc>
                <a:spcPct val="100000"/>
              </a:lnSpc>
              <a:spcBef>
                <a:spcPts val="0"/>
              </a:spcBef>
              <a:spcAft>
                <a:spcPts val="0"/>
              </a:spcAft>
              <a:buSzPct val="100000"/>
              <a:buChar char="●"/>
            </a:pPr>
            <a:r>
              <a:rPr lang="en" sz="1800" u="sng">
                <a:solidFill>
                  <a:schemeClr val="hlink"/>
                </a:solidFill>
                <a:hlinkClick r:id="rId4"/>
              </a:rPr>
              <a:t>mit-tableau-user-group-admin@mit.edu</a:t>
            </a:r>
            <a:endParaRPr sz="1800"/>
          </a:p>
        </p:txBody>
      </p:sp>
      <p:sp>
        <p:nvSpPr>
          <p:cNvPr id="91" name="Google Shape;91;p19"/>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Participate How You Like</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p68"/>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Important Links</a:t>
            </a:r>
            <a:endParaRPr/>
          </a:p>
        </p:txBody>
      </p:sp>
      <p:sp>
        <p:nvSpPr>
          <p:cNvPr id="434" name="Google Shape;434;p68"/>
          <p:cNvSpPr txBox="1">
            <a:spLocks noGrp="1"/>
          </p:cNvSpPr>
          <p:nvPr>
            <p:ph type="body" idx="1"/>
          </p:nvPr>
        </p:nvSpPr>
        <p:spPr>
          <a:xfrm>
            <a:off x="311700" y="1152475"/>
            <a:ext cx="3999900" cy="37242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400" dirty="0">
                <a:latin typeface="Arial Black"/>
                <a:ea typeface="Arial Black"/>
                <a:cs typeface="Arial Black"/>
                <a:sym typeface="Arial Black"/>
              </a:rPr>
              <a:t>MIT TUG</a:t>
            </a:r>
            <a:endParaRPr sz="2400" dirty="0">
              <a:latin typeface="Arial Black"/>
              <a:ea typeface="Arial Black"/>
              <a:cs typeface="Arial Black"/>
              <a:sym typeface="Arial Black"/>
            </a:endParaRPr>
          </a:p>
          <a:p>
            <a:pPr marL="457200" lvl="0" indent="-317500" algn="l" rtl="0">
              <a:spcBef>
                <a:spcPts val="1200"/>
              </a:spcBef>
              <a:spcAft>
                <a:spcPts val="0"/>
              </a:spcAft>
              <a:buSzPts val="1400"/>
              <a:buChar char="●"/>
            </a:pPr>
            <a:r>
              <a:rPr lang="en" dirty="0"/>
              <a:t>Next meeting: TBD</a:t>
            </a:r>
            <a:br>
              <a:rPr lang="en" dirty="0"/>
            </a:br>
            <a:endParaRPr dirty="0"/>
          </a:p>
          <a:p>
            <a:pPr marL="457200" lvl="0" indent="-317500" algn="l" rtl="0">
              <a:spcBef>
                <a:spcPts val="0"/>
              </a:spcBef>
              <a:spcAft>
                <a:spcPts val="0"/>
              </a:spcAft>
              <a:buSzPts val="1400"/>
              <a:buChar char="●"/>
            </a:pPr>
            <a:r>
              <a:rPr lang="en" dirty="0"/>
              <a:t>Wiki</a:t>
            </a:r>
            <a:br>
              <a:rPr lang="en" dirty="0"/>
            </a:br>
            <a:r>
              <a:rPr lang="en" u="sng" dirty="0">
                <a:solidFill>
                  <a:schemeClr val="hlink"/>
                </a:solidFill>
                <a:hlinkClick r:id="rId3"/>
              </a:rPr>
              <a:t>wikis.mit.edu/confluence/display/MITTUG/ </a:t>
            </a:r>
            <a:endParaRPr dirty="0"/>
          </a:p>
          <a:p>
            <a:pPr marL="457200" lvl="0" indent="-317500" algn="l" rtl="0">
              <a:spcBef>
                <a:spcPts val="0"/>
              </a:spcBef>
              <a:spcAft>
                <a:spcPts val="0"/>
              </a:spcAft>
              <a:buSzPts val="1400"/>
              <a:buChar char="●"/>
            </a:pPr>
            <a:r>
              <a:rPr lang="en" dirty="0"/>
              <a:t>Slack</a:t>
            </a:r>
            <a:br>
              <a:rPr lang="en" dirty="0"/>
            </a:br>
            <a:r>
              <a:rPr lang="en" u="sng" dirty="0">
                <a:solidFill>
                  <a:schemeClr val="hlink"/>
                </a:solidFill>
                <a:hlinkClick r:id="rId4"/>
              </a:rPr>
              <a:t>mit-tableau.slack.com</a:t>
            </a:r>
            <a:endParaRPr dirty="0"/>
          </a:p>
          <a:p>
            <a:pPr marL="457200" lvl="0" indent="-317500" algn="l" rtl="0">
              <a:spcBef>
                <a:spcPts val="0"/>
              </a:spcBef>
              <a:spcAft>
                <a:spcPts val="0"/>
              </a:spcAft>
              <a:buSzPts val="1400"/>
              <a:buChar char="●"/>
            </a:pPr>
            <a:r>
              <a:rPr lang="en" dirty="0"/>
              <a:t>Join the email list</a:t>
            </a:r>
            <a:br>
              <a:rPr lang="en" dirty="0"/>
            </a:br>
            <a:r>
              <a:rPr lang="en" sz="1000" u="sng" dirty="0">
                <a:solidFill>
                  <a:schemeClr val="hlink"/>
                </a:solidFill>
                <a:hlinkClick r:id="rId5"/>
              </a:rPr>
              <a:t>mailman.mit.edu/mailman/listinfo/mit_tableau_user_group</a:t>
            </a:r>
            <a:endParaRPr sz="1000" dirty="0"/>
          </a:p>
          <a:p>
            <a:pPr marL="457200" lvl="0" indent="-317500" algn="l" rtl="0">
              <a:spcBef>
                <a:spcPts val="0"/>
              </a:spcBef>
              <a:spcAft>
                <a:spcPts val="0"/>
              </a:spcAft>
              <a:buSzPts val="1400"/>
              <a:buChar char="●"/>
            </a:pPr>
            <a:r>
              <a:rPr lang="en" dirty="0"/>
              <a:t>Contact MIT TUG co-leads</a:t>
            </a:r>
            <a:endParaRPr dirty="0"/>
          </a:p>
          <a:p>
            <a:pPr marL="914400" lvl="1" indent="-304800" algn="l" rtl="0">
              <a:spcBef>
                <a:spcPts val="0"/>
              </a:spcBef>
              <a:spcAft>
                <a:spcPts val="0"/>
              </a:spcAft>
              <a:buSzPts val="1200"/>
              <a:buChar char="○"/>
            </a:pPr>
            <a:r>
              <a:rPr lang="en" u="sng" dirty="0">
                <a:solidFill>
                  <a:schemeClr val="hlink"/>
                </a:solidFill>
                <a:hlinkClick r:id="rId6"/>
              </a:rPr>
              <a:t>#ask-mit-tug-leads</a:t>
            </a:r>
            <a:r>
              <a:rPr lang="en" dirty="0"/>
              <a:t> on Slack</a:t>
            </a:r>
            <a:endParaRPr dirty="0"/>
          </a:p>
          <a:p>
            <a:pPr marL="914400" lvl="1" indent="-304800" algn="l" rtl="0">
              <a:spcBef>
                <a:spcPts val="0"/>
              </a:spcBef>
              <a:spcAft>
                <a:spcPts val="0"/>
              </a:spcAft>
              <a:buSzPts val="1200"/>
              <a:buChar char="○"/>
            </a:pPr>
            <a:r>
              <a:rPr lang="en" u="sng" dirty="0">
                <a:solidFill>
                  <a:schemeClr val="hlink"/>
                </a:solidFill>
                <a:hlinkClick r:id="rId7"/>
              </a:rPr>
              <a:t>mit-tableau-user-group-admin@mit.edu</a:t>
            </a:r>
            <a:endParaRPr dirty="0"/>
          </a:p>
        </p:txBody>
      </p:sp>
      <p:sp>
        <p:nvSpPr>
          <p:cNvPr id="435" name="Google Shape;435;p68"/>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800"/>
              <a:t>Other Higher Ed Tableau Resources</a:t>
            </a:r>
            <a:endParaRPr sz="1800"/>
          </a:p>
          <a:p>
            <a:pPr marL="457200" lvl="0" indent="-317500" algn="l" rtl="0">
              <a:spcBef>
                <a:spcPts val="1200"/>
              </a:spcBef>
              <a:spcAft>
                <a:spcPts val="0"/>
              </a:spcAft>
              <a:buSzPts val="1400"/>
              <a:buChar char="●"/>
            </a:pPr>
            <a:r>
              <a:rPr lang="en"/>
              <a:t>Higher Ed TUG (HETUG)</a:t>
            </a:r>
            <a:br>
              <a:rPr lang="en"/>
            </a:br>
            <a:r>
              <a:rPr lang="en" u="sng">
                <a:solidFill>
                  <a:schemeClr val="hlink"/>
                </a:solidFill>
                <a:hlinkClick r:id="rId8"/>
              </a:rPr>
              <a:t>usergroups.tableau.com/HigherEducation</a:t>
            </a:r>
            <a:endParaRPr/>
          </a:p>
          <a:p>
            <a:pPr marL="457200" lvl="0" indent="-317500" algn="l" rtl="0">
              <a:spcBef>
                <a:spcPts val="0"/>
              </a:spcBef>
              <a:spcAft>
                <a:spcPts val="0"/>
              </a:spcAft>
              <a:buSzPts val="1400"/>
              <a:buChar char="●"/>
            </a:pPr>
            <a:r>
              <a:rPr lang="en"/>
              <a:t>Slack</a:t>
            </a:r>
            <a:br>
              <a:rPr lang="en"/>
            </a:br>
            <a:r>
              <a:rPr lang="en" u="sng">
                <a:solidFill>
                  <a:schemeClr val="hlink"/>
                </a:solidFill>
                <a:hlinkClick r:id="rId9"/>
              </a:rPr>
              <a:t>higher-ed-tableau.slack.com</a:t>
            </a:r>
            <a:endParaRPr/>
          </a:p>
          <a:p>
            <a:pPr marL="457200" lvl="0" indent="-317500" algn="l" rtl="0">
              <a:spcBef>
                <a:spcPts val="0"/>
              </a:spcBef>
              <a:spcAft>
                <a:spcPts val="0"/>
              </a:spcAft>
              <a:buSzPts val="1400"/>
              <a:buChar char="●"/>
            </a:pPr>
            <a:r>
              <a:rPr lang="en"/>
              <a:t>Community Group</a:t>
            </a:r>
            <a:br>
              <a:rPr lang="en"/>
            </a:br>
            <a:r>
              <a:rPr lang="en" u="sng">
                <a:solidFill>
                  <a:schemeClr val="hlink"/>
                </a:solidFill>
                <a:hlinkClick r:id="rId10"/>
              </a:rPr>
              <a:t>community.tableau.com/s/group/0F94T000000gQYoSAM/higher-education</a:t>
            </a:r>
            <a:endParaRPr sz="160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p69"/>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Stick around to chat</a:t>
            </a:r>
            <a:endParaRPr/>
          </a:p>
        </p:txBody>
      </p:sp>
      <p:sp>
        <p:nvSpPr>
          <p:cNvPr id="441" name="Google Shape;441;p6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dirty="0"/>
              <a:t>Want to present? Want to see something?</a:t>
            </a:r>
            <a:endParaRPr dirty="0"/>
          </a:p>
          <a:p>
            <a:pPr marL="0" lvl="0" indent="0" algn="l" rtl="0">
              <a:spcBef>
                <a:spcPts val="1200"/>
              </a:spcBef>
              <a:spcAft>
                <a:spcPts val="0"/>
              </a:spcAft>
              <a:buNone/>
            </a:pPr>
            <a:r>
              <a:rPr lang="en" dirty="0"/>
              <a:t>Contact us:</a:t>
            </a:r>
            <a:endParaRPr dirty="0"/>
          </a:p>
          <a:p>
            <a:pPr marL="457200" lvl="0" indent="-419100" algn="l" rtl="0">
              <a:spcBef>
                <a:spcPts val="1200"/>
              </a:spcBef>
              <a:spcAft>
                <a:spcPts val="0"/>
              </a:spcAft>
              <a:buSzPts val="3000"/>
              <a:buChar char="●"/>
            </a:pPr>
            <a:r>
              <a:rPr lang="en" dirty="0"/>
              <a:t>Slack us at </a:t>
            </a:r>
            <a:r>
              <a:rPr lang="en" dirty="0">
                <a:hlinkClick r:id="rId3"/>
              </a:rPr>
              <a:t>#ask-mit-tug-leads</a:t>
            </a:r>
            <a:endParaRPr dirty="0"/>
          </a:p>
          <a:p>
            <a:pPr marL="457200" lvl="0" indent="-419100" algn="l" rtl="0">
              <a:spcBef>
                <a:spcPts val="0"/>
              </a:spcBef>
              <a:spcAft>
                <a:spcPts val="0"/>
              </a:spcAft>
              <a:buSzPts val="3000"/>
              <a:buChar char="●"/>
            </a:pPr>
            <a:r>
              <a:rPr lang="en" dirty="0"/>
              <a:t>Email the MIT TUG co-leads at </a:t>
            </a:r>
            <a:r>
              <a:rPr lang="en" dirty="0">
                <a:hlinkClick r:id="rId4"/>
              </a:rPr>
              <a:t>mit-tableau-user-group-admin@mit.edu</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20"/>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Tableau Upgrade to v2021.4</a:t>
            </a:r>
            <a:endParaRPr/>
          </a:p>
        </p:txBody>
      </p:sp>
      <p:sp>
        <p:nvSpPr>
          <p:cNvPr id="97" name="Google Shape;97;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92500"/>
          </a:bodyPr>
          <a:lstStyle/>
          <a:p>
            <a:pPr marL="457200" lvl="0" indent="-419100" algn="l" rtl="0">
              <a:spcBef>
                <a:spcPts val="0"/>
              </a:spcBef>
              <a:spcAft>
                <a:spcPts val="0"/>
              </a:spcAft>
              <a:buSzPts val="3000"/>
              <a:buChar char="●"/>
            </a:pPr>
            <a:r>
              <a:rPr lang="en"/>
              <a:t>Through 2021, Tableau released quarterly upgrades</a:t>
            </a:r>
            <a:endParaRPr/>
          </a:p>
          <a:p>
            <a:pPr marL="457200" lvl="0" indent="-419100" algn="l" rtl="0">
              <a:spcBef>
                <a:spcPts val="0"/>
              </a:spcBef>
              <a:spcAft>
                <a:spcPts val="0"/>
              </a:spcAft>
              <a:buSzPts val="3000"/>
              <a:buChar char="●"/>
            </a:pPr>
            <a:r>
              <a:rPr lang="en"/>
              <a:t>IS&amp;T upgrades MIT’s Tableau Server 1-2 times a year</a:t>
            </a:r>
            <a:endParaRPr/>
          </a:p>
          <a:p>
            <a:pPr marL="914400" lvl="1" indent="-381000" algn="l" rtl="0">
              <a:spcBef>
                <a:spcPts val="0"/>
              </a:spcBef>
              <a:spcAft>
                <a:spcPts val="0"/>
              </a:spcAft>
              <a:buSzPts val="2400"/>
              <a:buChar char="○"/>
            </a:pPr>
            <a:r>
              <a:rPr lang="en"/>
              <a:t>Usually to the previous (stable) version</a:t>
            </a:r>
            <a:endParaRPr/>
          </a:p>
          <a:p>
            <a:pPr marL="457200" lvl="0" indent="-419100" algn="l" rtl="0">
              <a:spcBef>
                <a:spcPts val="0"/>
              </a:spcBef>
              <a:spcAft>
                <a:spcPts val="0"/>
              </a:spcAft>
              <a:buSzPts val="3000"/>
              <a:buChar char="●"/>
            </a:pPr>
            <a:r>
              <a:rPr lang="en"/>
              <a:t>We’re moving from v2021.1 to v2021.4 (v2022.1 was released in late March)</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pic>
        <p:nvPicPr>
          <p:cNvPr id="102" name="Google Shape;102;p21"/>
          <p:cNvPicPr preferRelativeResize="0"/>
          <p:nvPr/>
        </p:nvPicPr>
        <p:blipFill rotWithShape="1">
          <a:blip r:embed="rId3">
            <a:alphaModFix/>
          </a:blip>
          <a:srcRect t="59" b="69"/>
          <a:stretch/>
        </p:blipFill>
        <p:spPr>
          <a:xfrm>
            <a:off x="0" y="-6"/>
            <a:ext cx="9143999" cy="4601218"/>
          </a:xfrm>
          <a:prstGeom prst="rect">
            <a:avLst/>
          </a:prstGeom>
          <a:noFill/>
          <a:ln>
            <a:noFill/>
          </a:ln>
          <a:effectLst>
            <a:outerShdw blurRad="57150" dist="19050" dir="5400000" algn="bl" rotWithShape="0">
              <a:srgbClr val="000000">
                <a:alpha val="50000"/>
              </a:srgbClr>
            </a:outerShdw>
          </a:effectLst>
        </p:spPr>
      </p:pic>
      <p:sp>
        <p:nvSpPr>
          <p:cNvPr id="103" name="Google Shape;103;p21"/>
          <p:cNvSpPr txBox="1">
            <a:spLocks noGrp="1"/>
          </p:cNvSpPr>
          <p:nvPr>
            <p:ph type="body" idx="1"/>
          </p:nvPr>
        </p:nvSpPr>
        <p:spPr>
          <a:xfrm>
            <a:off x="303300" y="4538400"/>
            <a:ext cx="5998800" cy="605100"/>
          </a:xfrm>
          <a:prstGeom prst="rect">
            <a:avLst/>
          </a:prstGeom>
        </p:spPr>
        <p:txBody>
          <a:bodyPr spcFirstLastPara="1" wrap="square" lIns="91425" tIns="91425" rIns="91425" bIns="91425" anchor="ctr" anchorCtr="0">
            <a:normAutofit/>
          </a:bodyPr>
          <a:lstStyle/>
          <a:p>
            <a:pPr marL="0" lvl="0" indent="0" algn="l" rtl="0">
              <a:lnSpc>
                <a:spcPct val="90000"/>
              </a:lnSpc>
              <a:spcBef>
                <a:spcPts val="0"/>
              </a:spcBef>
              <a:spcAft>
                <a:spcPts val="0"/>
              </a:spcAft>
              <a:buNone/>
            </a:pPr>
            <a:r>
              <a:rPr lang="en" sz="2100" dirty="0"/>
              <a:t>https://www.tableau.com/2021-2-features</a:t>
            </a:r>
            <a:endParaRPr sz="21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2"/>
          <p:cNvPicPr preferRelativeResize="0"/>
          <p:nvPr/>
        </p:nvPicPr>
        <p:blipFill rotWithShape="1">
          <a:blip r:embed="rId3">
            <a:alphaModFix/>
          </a:blip>
          <a:srcRect l="2033" r="2043"/>
          <a:stretch/>
        </p:blipFill>
        <p:spPr>
          <a:xfrm>
            <a:off x="152400" y="0"/>
            <a:ext cx="8839199" cy="4592643"/>
          </a:xfrm>
          <a:prstGeom prst="rect">
            <a:avLst/>
          </a:prstGeom>
          <a:noFill/>
          <a:ln>
            <a:noFill/>
          </a:ln>
          <a:effectLst>
            <a:outerShdw blurRad="57150" dist="19050" dir="5400000" algn="bl" rotWithShape="0">
              <a:srgbClr val="000000">
                <a:alpha val="50000"/>
              </a:srgbClr>
            </a:outerShdw>
          </a:effectLst>
        </p:spPr>
      </p:pic>
      <p:sp>
        <p:nvSpPr>
          <p:cNvPr id="109" name="Google Shape;109;p22"/>
          <p:cNvSpPr txBox="1">
            <a:spLocks noGrp="1"/>
          </p:cNvSpPr>
          <p:nvPr>
            <p:ph type="body" idx="4294967295"/>
          </p:nvPr>
        </p:nvSpPr>
        <p:spPr>
          <a:xfrm>
            <a:off x="303300" y="4538400"/>
            <a:ext cx="5998800" cy="605100"/>
          </a:xfrm>
          <a:prstGeom prst="rect">
            <a:avLst/>
          </a:prstGeom>
        </p:spPr>
        <p:txBody>
          <a:bodyPr spcFirstLastPara="1" wrap="square" lIns="91425" tIns="91425" rIns="91425" bIns="91425" anchor="t" anchorCtr="0">
            <a:normAutofit lnSpcReduction="10000"/>
          </a:bodyPr>
          <a:lstStyle/>
          <a:p>
            <a:pPr marL="0" lvl="0" indent="0" algn="l" rtl="0">
              <a:lnSpc>
                <a:spcPct val="90000"/>
              </a:lnSpc>
              <a:spcBef>
                <a:spcPts val="0"/>
              </a:spcBef>
              <a:spcAft>
                <a:spcPts val="1200"/>
              </a:spcAft>
              <a:buNone/>
            </a:pPr>
            <a:r>
              <a:rPr lang="en" sz="2100"/>
              <a:t>https://www.tableau.com/2021-3-features</a:t>
            </a:r>
            <a:endParaRPr sz="21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pic>
        <p:nvPicPr>
          <p:cNvPr id="114" name="Google Shape;114;p23"/>
          <p:cNvPicPr preferRelativeResize="0"/>
          <p:nvPr/>
        </p:nvPicPr>
        <p:blipFill rotWithShape="1">
          <a:blip r:embed="rId3">
            <a:alphaModFix/>
          </a:blip>
          <a:srcRect t="3320" b="2339"/>
          <a:stretch/>
        </p:blipFill>
        <p:spPr>
          <a:xfrm>
            <a:off x="0" y="0"/>
            <a:ext cx="9144000" cy="4545799"/>
          </a:xfrm>
          <a:prstGeom prst="rect">
            <a:avLst/>
          </a:prstGeom>
          <a:noFill/>
          <a:ln>
            <a:noFill/>
          </a:ln>
          <a:effectLst>
            <a:outerShdw blurRad="57150" dist="19050" dir="5400000" algn="bl" rotWithShape="0">
              <a:srgbClr val="000000">
                <a:alpha val="50000"/>
              </a:srgbClr>
            </a:outerShdw>
          </a:effectLst>
        </p:spPr>
      </p:pic>
      <p:sp>
        <p:nvSpPr>
          <p:cNvPr id="115" name="Google Shape;115;p23"/>
          <p:cNvSpPr txBox="1">
            <a:spLocks noGrp="1"/>
          </p:cNvSpPr>
          <p:nvPr>
            <p:ph type="body" idx="4294967295"/>
          </p:nvPr>
        </p:nvSpPr>
        <p:spPr>
          <a:xfrm>
            <a:off x="303300" y="4538400"/>
            <a:ext cx="5998800" cy="605100"/>
          </a:xfrm>
          <a:prstGeom prst="rect">
            <a:avLst/>
          </a:prstGeom>
        </p:spPr>
        <p:txBody>
          <a:bodyPr spcFirstLastPara="1" wrap="square" lIns="91425" tIns="91425" rIns="91425" bIns="91425" anchor="t" anchorCtr="0">
            <a:normAutofit lnSpcReduction="10000"/>
          </a:bodyPr>
          <a:lstStyle/>
          <a:p>
            <a:pPr marL="0" lvl="0" indent="0" algn="l" rtl="0">
              <a:lnSpc>
                <a:spcPct val="90000"/>
              </a:lnSpc>
              <a:spcBef>
                <a:spcPts val="0"/>
              </a:spcBef>
              <a:spcAft>
                <a:spcPts val="1200"/>
              </a:spcAft>
              <a:buNone/>
            </a:pPr>
            <a:r>
              <a:rPr lang="en" sz="2100"/>
              <a:t>https://www.tableau.com/2021-4-features</a:t>
            </a:r>
            <a:endParaRPr sz="2100"/>
          </a:p>
        </p:txBody>
      </p:sp>
    </p:spTree>
  </p:cSld>
  <p:clrMapOvr>
    <a:masterClrMapping/>
  </p:clrMapOvr>
</p:sld>
</file>

<file path=ppt/theme/theme1.xml><?xml version="1.0" encoding="utf-8"?>
<a:theme xmlns:a="http://schemas.openxmlformats.org/drawingml/2006/main" name="Simple Light">
  <a:themeElements>
    <a:clrScheme name="Simple Light">
      <a:dk1>
        <a:srgbClr val="222222"/>
      </a:dk1>
      <a:lt1>
        <a:srgbClr val="FFFFFF"/>
      </a:lt1>
      <a:dk2>
        <a:srgbClr val="595959"/>
      </a:dk2>
      <a:lt2>
        <a:srgbClr val="C2C0BF"/>
      </a:lt2>
      <a:accent1>
        <a:srgbClr val="A31F34"/>
      </a:accent1>
      <a:accent2>
        <a:srgbClr val="222222"/>
      </a:accent2>
      <a:accent3>
        <a:srgbClr val="8A8B8C"/>
      </a:accent3>
      <a:accent4>
        <a:srgbClr val="C2C0BF"/>
      </a:accent4>
      <a:accent5>
        <a:srgbClr val="000000"/>
      </a:accent5>
      <a:accent6>
        <a:srgbClr val="FFFFFF"/>
      </a:accent6>
      <a:hlink>
        <a:srgbClr val="1C458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5838</Words>
  <Application>Microsoft Office PowerPoint</Application>
  <PresentationFormat>On-screen Show (16:9)</PresentationFormat>
  <Paragraphs>423</Paragraphs>
  <Slides>51</Slides>
  <Notes>51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51</vt:i4>
      </vt:variant>
    </vt:vector>
  </HeadingPairs>
  <TitlesOfParts>
    <vt:vector size="55" baseType="lpstr">
      <vt:lpstr>Arial Black</vt:lpstr>
      <vt:lpstr>Comic Sans MS</vt:lpstr>
      <vt:lpstr>Arial</vt:lpstr>
      <vt:lpstr>Simple Light</vt:lpstr>
      <vt:lpstr>MIT Tableau User Group (MIT TUG)</vt:lpstr>
      <vt:lpstr>Agenda</vt:lpstr>
      <vt:lpstr>What is the MIT TUG?</vt:lpstr>
      <vt:lpstr>How It Works</vt:lpstr>
      <vt:lpstr>Participate How You Like</vt:lpstr>
      <vt:lpstr>Tableau Upgrade to v2021.4</vt:lpstr>
      <vt:lpstr>PowerPoint Presentation</vt:lpstr>
      <vt:lpstr>PowerPoint Presentation</vt:lpstr>
      <vt:lpstr>PowerPoint Presentation</vt:lpstr>
      <vt:lpstr>New and Updated Server Features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Creating/Authoring Workbooks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are you most excited about?</vt:lpstr>
      <vt:lpstr>Tableau Upgrades v2022.1 and beyond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What’s next?</vt:lpstr>
      <vt:lpstr>PowerPoint Presentation</vt:lpstr>
      <vt:lpstr>What are Tooltips?</vt:lpstr>
      <vt:lpstr>Tooltips can help you…</vt:lpstr>
      <vt:lpstr>Tooltips can help you…</vt:lpstr>
      <vt:lpstr>Tooltips can help you…</vt:lpstr>
      <vt:lpstr>Tooltips can help you…</vt:lpstr>
      <vt:lpstr>PowerPoint Presentation</vt:lpstr>
      <vt:lpstr>PowerPoint Presentation</vt:lpstr>
      <vt:lpstr>Keynotes &amp; Iron Viz</vt:lpstr>
      <vt:lpstr>PowerPoint Presentation</vt:lpstr>
      <vt:lpstr>PowerPoint Presentation</vt:lpstr>
      <vt:lpstr>PowerPoint Presentation</vt:lpstr>
      <vt:lpstr>PowerPoint Presentation</vt:lpstr>
      <vt:lpstr>Tableau AMA (Ask Me Anything)</vt:lpstr>
      <vt:lpstr>Important Links</vt:lpstr>
      <vt:lpstr>Stick around to chat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MIT Tableau User Group (MIT TUG)</dc:title>
  <cp:lastModifiedBy>Roshni Gohil</cp:lastModifiedBy>
  <cp:revision>3</cp:revision>
  <dcterms:modified xsi:type="dcterms:W3CDTF">2022-05-12T13:33:41Z</dcterms:modified>
</cp:coreProperties>
</file>