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9" r:id="rId14"/>
    <p:sldId id="271" r:id="rId15"/>
    <p:sldId id="272" r:id="rId16"/>
    <p:sldId id="270" r:id="rId17"/>
    <p:sldId id="273" r:id="rId18"/>
    <p:sldId id="274" r:id="rId19"/>
    <p:sldId id="275" r:id="rId20"/>
    <p:sldId id="26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838" autoAdjust="0"/>
  </p:normalViewPr>
  <p:slideViewPr>
    <p:cSldViewPr>
      <p:cViewPr varScale="1">
        <p:scale>
          <a:sx n="61" d="100"/>
          <a:sy n="61" d="100"/>
        </p:scale>
        <p:origin x="-90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635DF-7064-4F54-9AC0-A3294562F3A8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7F628-7739-4C12-AB2A-055A171BF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7F628-7739-4C12-AB2A-055A171BF49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89E19-6CA4-49EF-B8AC-0798D97AED3C}" type="datetimeFigureOut">
              <a:rPr lang="en-US" smtClean="0"/>
              <a:pPr/>
              <a:t>6/20/2008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4BA03-A798-4268-9604-A50138DF6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commonfederation.org/participants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atmire.com/lirias.ph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dp.mit.edu/shibboleth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MIT Touchstone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SAIS</a:t>
            </a:r>
            <a:r>
              <a:rPr lang="en-US" dirty="0" smtClean="0"/>
              <a:t> briefing </a:t>
            </a:r>
            <a:endParaRPr lang="en-US" dirty="0" smtClean="0"/>
          </a:p>
          <a:p>
            <a:r>
              <a:rPr lang="en-US" dirty="0" smtClean="0"/>
              <a:t>June</a:t>
            </a:r>
            <a:r>
              <a:rPr lang="en-US" dirty="0" smtClean="0"/>
              <a:t> </a:t>
            </a:r>
            <a:r>
              <a:rPr lang="en-US" dirty="0" smtClean="0"/>
              <a:t>20</a:t>
            </a:r>
            <a:r>
              <a:rPr lang="en-US" dirty="0" smtClean="0"/>
              <a:t>,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smtClean="0"/>
              <a:t>SAML </a:t>
            </a:r>
            <a:r>
              <a:rPr lang="en-US" dirty="0" smtClean="0"/>
              <a:t>Assertion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smtClean="0"/>
              <a:t>&lt;Response </a:t>
            </a:r>
            <a:r>
              <a:rPr lang="en-US" dirty="0" err="1" smtClean="0"/>
              <a:t>xmlns</a:t>
            </a:r>
            <a:r>
              <a:rPr lang="en-US" dirty="0" smtClean="0"/>
              <a:t>="urn:oasis:names:tc:SAML:1.0:protocol" </a:t>
            </a:r>
            <a:r>
              <a:rPr lang="en-US" dirty="0" err="1" smtClean="0"/>
              <a:t>InResponseTo</a:t>
            </a:r>
            <a:r>
              <a:rPr lang="en-US" dirty="0" smtClean="0"/>
              <a:t>="_0a189e60e90898256cfb267f4e9166e5" </a:t>
            </a:r>
            <a:r>
              <a:rPr lang="en-US" dirty="0" err="1" smtClean="0"/>
              <a:t>IssueInstant</a:t>
            </a:r>
            <a:r>
              <a:rPr lang="en-US" dirty="0" smtClean="0"/>
              <a:t>="2008-05-06T18:10:02.569Z" </a:t>
            </a:r>
            <a:r>
              <a:rPr lang="en-US" dirty="0" err="1" smtClean="0"/>
              <a:t>MajorVersion</a:t>
            </a:r>
            <a:r>
              <a:rPr lang="en-US" dirty="0" smtClean="0"/>
              <a:t>="1" </a:t>
            </a:r>
            <a:r>
              <a:rPr lang="en-US" dirty="0" err="1" smtClean="0"/>
              <a:t>MinorVersion</a:t>
            </a:r>
            <a:r>
              <a:rPr lang="en-US" dirty="0" smtClean="0"/>
              <a:t>="1" </a:t>
            </a:r>
            <a:r>
              <a:rPr lang="en-US" dirty="0" err="1" smtClean="0"/>
              <a:t>ResponseID</a:t>
            </a:r>
            <a:r>
              <a:rPr lang="en-US" dirty="0" smtClean="0"/>
              <a:t>="_aacbbada3fe6ff28a28f7180c7e511ef" </a:t>
            </a:r>
            <a:r>
              <a:rPr lang="en-US" dirty="0" err="1" smtClean="0"/>
              <a:t>xmlns:saml</a:t>
            </a:r>
            <a:r>
              <a:rPr lang="en-US" dirty="0" smtClean="0"/>
              <a:t>="urn:oasis:names:tc:SAML:1.0:assertion" </a:t>
            </a:r>
            <a:r>
              <a:rPr lang="en-US" dirty="0" err="1" smtClean="0"/>
              <a:t>xmlns:samlp</a:t>
            </a:r>
            <a:r>
              <a:rPr lang="en-US" dirty="0" smtClean="0"/>
              <a:t>="urn:oasis:names:tc:SAML:1.0:protocol" </a:t>
            </a:r>
            <a:r>
              <a:rPr lang="en-US" dirty="0" err="1" smtClean="0"/>
              <a:t>xmlns:xsd</a:t>
            </a:r>
            <a:r>
              <a:rPr lang="en-US" dirty="0" smtClean="0"/>
              <a:t>="http://www.w3.org/2001/XMLSchema" </a:t>
            </a:r>
            <a:r>
              <a:rPr lang="en-US" dirty="0" err="1" smtClean="0"/>
              <a:t>xmlns:xsi</a:t>
            </a:r>
            <a:r>
              <a:rPr lang="en-US" dirty="0" smtClean="0"/>
              <a:t>="http://www.w3.org/2001/XMLSchema-instance"&gt;</a:t>
            </a:r>
          </a:p>
          <a:p>
            <a:pPr>
              <a:buNone/>
            </a:pPr>
            <a:r>
              <a:rPr lang="en-US" dirty="0" smtClean="0"/>
              <a:t>  &lt;Status&gt;</a:t>
            </a:r>
          </a:p>
          <a:p>
            <a:pPr>
              <a:buNone/>
            </a:pPr>
            <a:r>
              <a:rPr lang="en-US" dirty="0" smtClean="0"/>
              <a:t>    &lt;</a:t>
            </a:r>
            <a:r>
              <a:rPr lang="en-US" dirty="0" err="1" smtClean="0"/>
              <a:t>StatusCode</a:t>
            </a:r>
            <a:r>
              <a:rPr lang="en-US" dirty="0" smtClean="0"/>
              <a:t> Value="</a:t>
            </a:r>
            <a:r>
              <a:rPr lang="en-US" dirty="0" err="1" smtClean="0"/>
              <a:t>samlp:Success</a:t>
            </a:r>
            <a:r>
              <a:rPr lang="en-US" dirty="0" smtClean="0"/>
              <a:t>"/&gt;</a:t>
            </a:r>
          </a:p>
          <a:p>
            <a:pPr>
              <a:buNone/>
            </a:pPr>
            <a:r>
              <a:rPr lang="en-US" dirty="0" smtClean="0"/>
              <a:t>  &lt;/Status&gt;</a:t>
            </a:r>
          </a:p>
          <a:p>
            <a:pPr>
              <a:buNone/>
            </a:pPr>
            <a:r>
              <a:rPr lang="en-US" dirty="0" smtClean="0"/>
              <a:t>  &lt;Assertion </a:t>
            </a:r>
            <a:r>
              <a:rPr lang="en-US" dirty="0" err="1" smtClean="0"/>
              <a:t>xmlns</a:t>
            </a:r>
            <a:r>
              <a:rPr lang="en-US" dirty="0" smtClean="0"/>
              <a:t>="urn:oasis:names:tc:SAML:1.0:assertion" </a:t>
            </a:r>
            <a:r>
              <a:rPr lang="en-US" dirty="0" err="1" smtClean="0"/>
              <a:t>AssertionID</a:t>
            </a:r>
            <a:r>
              <a:rPr lang="en-US" dirty="0" smtClean="0"/>
              <a:t>="_001a35010c27af0867ff2c9fda6b6397" </a:t>
            </a:r>
            <a:r>
              <a:rPr lang="en-US" dirty="0" err="1" smtClean="0"/>
              <a:t>IssueInstant</a:t>
            </a:r>
            <a:r>
              <a:rPr lang="en-US" dirty="0" smtClean="0"/>
              <a:t>="2008-05-06T18:10:02.569Z" Issuer="https://idp.foonalagoona.mit.edu/shibboleth" </a:t>
            </a:r>
            <a:r>
              <a:rPr lang="en-US" dirty="0" err="1" smtClean="0"/>
              <a:t>MajorVersion</a:t>
            </a:r>
            <a:r>
              <a:rPr lang="en-US" dirty="0" smtClean="0"/>
              <a:t>="1" </a:t>
            </a:r>
            <a:r>
              <a:rPr lang="en-US" dirty="0" err="1" smtClean="0"/>
              <a:t>MinorVersion</a:t>
            </a:r>
            <a:r>
              <a:rPr lang="en-US" dirty="0" smtClean="0"/>
              <a:t>="1"&gt;</a:t>
            </a:r>
          </a:p>
          <a:p>
            <a:pPr>
              <a:buNone/>
            </a:pPr>
            <a:r>
              <a:rPr lang="en-US" dirty="0" smtClean="0"/>
              <a:t>    &lt;Conditions </a:t>
            </a:r>
            <a:r>
              <a:rPr lang="en-US" dirty="0" err="1" smtClean="0"/>
              <a:t>NotBefore</a:t>
            </a:r>
            <a:r>
              <a:rPr lang="en-US" dirty="0" smtClean="0"/>
              <a:t>="2008-05-06T18:10:02.569Z" </a:t>
            </a:r>
            <a:r>
              <a:rPr lang="en-US" dirty="0" err="1" smtClean="0"/>
              <a:t>NotOnOrAfter</a:t>
            </a:r>
            <a:r>
              <a:rPr lang="en-US" dirty="0" smtClean="0"/>
              <a:t>="2008-05-06T18:40:02.569Z"&gt;</a:t>
            </a:r>
          </a:p>
          <a:p>
            <a:pPr>
              <a:buNone/>
            </a:pPr>
            <a:r>
              <a:rPr lang="en-US" dirty="0" smtClean="0"/>
              <a:t>      &lt;</a:t>
            </a:r>
            <a:r>
              <a:rPr lang="en-US" dirty="0" err="1" smtClean="0"/>
              <a:t>AudienceRestrictionCondition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&lt;Audience&gt;</a:t>
            </a:r>
          </a:p>
          <a:p>
            <a:pPr>
              <a:buNone/>
            </a:pPr>
            <a:r>
              <a:rPr lang="en-US" dirty="0" smtClean="0"/>
              <a:t>          https://posteverything.mit.edu/shibboleth</a:t>
            </a:r>
          </a:p>
          <a:p>
            <a:pPr>
              <a:buNone/>
            </a:pPr>
            <a:r>
              <a:rPr lang="en-US" dirty="0" smtClean="0"/>
              <a:t>        &lt;/Audience&gt;</a:t>
            </a:r>
          </a:p>
          <a:p>
            <a:pPr>
              <a:buNone/>
            </a:pPr>
            <a:r>
              <a:rPr lang="en-US" dirty="0" smtClean="0"/>
              <a:t>        &lt;Audience&gt;</a:t>
            </a:r>
          </a:p>
          <a:p>
            <a:pPr>
              <a:buNone/>
            </a:pPr>
            <a:r>
              <a:rPr lang="en-US" dirty="0" smtClean="0"/>
              <a:t>          https://isda-shib-test.mit.edu</a:t>
            </a:r>
          </a:p>
          <a:p>
            <a:pPr>
              <a:buNone/>
            </a:pPr>
            <a:r>
              <a:rPr lang="en-US" dirty="0" smtClean="0"/>
              <a:t>        &lt;/Audience&gt;</a:t>
            </a:r>
          </a:p>
          <a:p>
            <a:pPr>
              <a:buNone/>
            </a:pPr>
            <a:r>
              <a:rPr lang="en-US" dirty="0" smtClean="0"/>
              <a:t>      &lt;/</a:t>
            </a:r>
            <a:r>
              <a:rPr lang="en-US" dirty="0" err="1" smtClean="0"/>
              <a:t>AudienceRestrictionCondition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&lt;/Conditions&gt;</a:t>
            </a:r>
          </a:p>
          <a:p>
            <a:pPr>
              <a:buNone/>
            </a:pPr>
            <a:r>
              <a:rPr lang="en-US" dirty="0" smtClean="0"/>
              <a:t>    &lt;</a:t>
            </a:r>
            <a:r>
              <a:rPr lang="en-US" dirty="0" err="1" smtClean="0"/>
              <a:t>AttributeStatement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&lt;Subject&gt;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NameIdentifier</a:t>
            </a:r>
            <a:r>
              <a:rPr lang="en-US" dirty="0" smtClean="0"/>
              <a:t> Format="urn:mace:shibboleth:1.0:nameIdentifier" </a:t>
            </a:r>
            <a:r>
              <a:rPr lang="en-US" dirty="0" err="1" smtClean="0"/>
              <a:t>NameQualifier</a:t>
            </a:r>
            <a:r>
              <a:rPr lang="en-US" dirty="0" smtClean="0"/>
              <a:t>="https://idp.foonalagoona.mit.edu/shibboleth"&gt;</a:t>
            </a:r>
          </a:p>
          <a:p>
            <a:pPr>
              <a:buNone/>
            </a:pPr>
            <a:r>
              <a:rPr lang="en-US" dirty="0" smtClean="0"/>
              <a:t>          _9c6b3a718cc609ccb55286bc18b17ad7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NameIdentifier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&lt;/Subject&gt;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urn:mace:dir:attribute-def:eduPersonNickname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Paul B Hill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urn:mace:dir:attribute-def:eduPersonScopedAffiliation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 Scope="mit.edu"&gt;</a:t>
            </a:r>
          </a:p>
          <a:p>
            <a:pPr>
              <a:buNone/>
            </a:pPr>
            <a:r>
              <a:rPr lang="en-US" dirty="0" smtClean="0"/>
              <a:t>          staff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urn:mace:dir:attribute-def:eduPersonAffiliation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staff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SAML Assertion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smtClean="0"/>
              <a:t>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urn:mace:dir:attribute-def:ou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Information Services &amp;amp; Technology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urn:mace:dir:attribute-def:givenName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Paul B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urn:mace:dir:attribute-def:mail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pbh@mit.edu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urn:mace:dir:attribute-def:eduPersonPrimaryAffiliation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staff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urn:mace:dir:attribute-def:telephoneNumber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617-253-0124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urn:mace:dir:attribute-def:cn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Paul B Hill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urn:mace:dir:attribute-def:sn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    Hill</a:t>
            </a:r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  &lt;Attribute </a:t>
            </a:r>
            <a:r>
              <a:rPr lang="en-US" dirty="0" err="1" smtClean="0"/>
              <a:t>AttributeName</a:t>
            </a:r>
            <a:r>
              <a:rPr lang="en-US" dirty="0" smtClean="0"/>
              <a:t>="</a:t>
            </a:r>
            <a:r>
              <a:rPr lang="en-US" dirty="0" err="1" smtClean="0"/>
              <a:t>urn:mace:dir:attribute-def:eduPersonPrincipalName</a:t>
            </a:r>
            <a:r>
              <a:rPr lang="en-US" dirty="0" smtClean="0"/>
              <a:t>" </a:t>
            </a:r>
            <a:r>
              <a:rPr lang="en-US" dirty="0" err="1" smtClean="0"/>
              <a:t>AttributeNamespace</a:t>
            </a:r>
            <a:r>
              <a:rPr lang="en-US" dirty="0" smtClean="0"/>
              <a:t>="urn:mace:shibboleth:1.0:attributeNamespace:uri"&gt;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en-US" dirty="0" err="1" smtClean="0"/>
              <a:t>AttributeValue</a:t>
            </a:r>
            <a:r>
              <a:rPr lang="en-US" dirty="0" smtClean="0"/>
              <a:t> Scope="mit.edu"&gt;</a:t>
            </a:r>
          </a:p>
          <a:p>
            <a:pPr>
              <a:buNone/>
            </a:pPr>
            <a:r>
              <a:rPr lang="en-US" dirty="0" smtClean="0"/>
              <a:t>          </a:t>
            </a:r>
            <a:r>
              <a:rPr lang="en-US" dirty="0" err="1" smtClean="0"/>
              <a:t>pbh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&lt;/</a:t>
            </a:r>
            <a:r>
              <a:rPr lang="en-US" dirty="0" err="1" smtClean="0"/>
              <a:t>AttributeValue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&lt;/Attribute&gt;</a:t>
            </a:r>
          </a:p>
          <a:p>
            <a:pPr>
              <a:buNone/>
            </a:pPr>
            <a:r>
              <a:rPr lang="en-US" dirty="0" smtClean="0"/>
              <a:t>    &lt;/</a:t>
            </a:r>
            <a:r>
              <a:rPr lang="en-US" dirty="0" err="1" smtClean="0"/>
              <a:t>AttributeStatement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&lt;/Assertion&gt;</a:t>
            </a:r>
          </a:p>
          <a:p>
            <a:pPr>
              <a:buNone/>
            </a:pPr>
            <a:r>
              <a:rPr lang="en-US" dirty="0" smtClean="0"/>
              <a:t>&lt;/Response&gt;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Stellar, </a:t>
            </a:r>
            <a:r>
              <a:rPr lang="en-US" dirty="0" err="1" smtClean="0"/>
              <a:t>Jira</a:t>
            </a:r>
            <a:r>
              <a:rPr lang="en-US" dirty="0" smtClean="0"/>
              <a:t>, and Wikis started last fall</a:t>
            </a:r>
          </a:p>
          <a:p>
            <a:r>
              <a:rPr lang="en-US" dirty="0" smtClean="0"/>
              <a:t>CAMS portion – July 2008 (service readiness)</a:t>
            </a:r>
          </a:p>
          <a:p>
            <a:r>
              <a:rPr lang="en-US" dirty="0" smtClean="0"/>
              <a:t>Developer outreach </a:t>
            </a:r>
            <a:r>
              <a:rPr lang="en-US" dirty="0" smtClean="0"/>
              <a:t>October </a:t>
            </a:r>
            <a:r>
              <a:rPr lang="en-US" dirty="0" smtClean="0"/>
              <a:t>2008</a:t>
            </a:r>
          </a:p>
          <a:p>
            <a:r>
              <a:rPr lang="en-US" dirty="0" smtClean="0"/>
              <a:t>Libraries: </a:t>
            </a:r>
            <a:r>
              <a:rPr lang="en-US" dirty="0" err="1" smtClean="0"/>
              <a:t>Dspace</a:t>
            </a:r>
            <a:r>
              <a:rPr lang="en-US" dirty="0" smtClean="0"/>
              <a:t>, Document Delivery, </a:t>
            </a:r>
            <a:r>
              <a:rPr lang="en-US" dirty="0" err="1" smtClean="0"/>
              <a:t>GeoWeb</a:t>
            </a:r>
            <a:r>
              <a:rPr lang="en-US" dirty="0" smtClean="0"/>
              <a:t>, EZ Proxy – working with them.</a:t>
            </a:r>
          </a:p>
          <a:p>
            <a:r>
              <a:rPr lang="en-US" dirty="0" smtClean="0"/>
              <a:t>SDLS – dependent on</a:t>
            </a:r>
          </a:p>
          <a:p>
            <a:r>
              <a:rPr lang="en-US" dirty="0" smtClean="0"/>
              <a:t>NIST Citrix farm – in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Shibboleth and Liberty convergence</a:t>
            </a:r>
          </a:p>
          <a:p>
            <a:r>
              <a:rPr lang="en-US" dirty="0" smtClean="0"/>
              <a:t>Shibboleth and ADFS </a:t>
            </a:r>
            <a:r>
              <a:rPr lang="en-US" dirty="0" smtClean="0"/>
              <a:t>interoperability</a:t>
            </a:r>
          </a:p>
          <a:p>
            <a:r>
              <a:rPr lang="en-US" dirty="0" err="1" smtClean="0"/>
              <a:t>InCommon</a:t>
            </a:r>
            <a:r>
              <a:rPr lang="en-US" dirty="0" smtClean="0"/>
              <a:t> – coming fast – 86 members including MIT</a:t>
            </a:r>
          </a:p>
          <a:p>
            <a:r>
              <a:rPr lang="en-US" dirty="0" smtClean="0">
                <a:hlinkClick r:id="rId2"/>
              </a:rPr>
              <a:t>http://www.incommonfederation.org/participants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platforms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IIS 6.0</a:t>
            </a:r>
          </a:p>
          <a:p>
            <a:r>
              <a:rPr lang="en-US" dirty="0" smtClean="0"/>
              <a:t>Apache 2.0.x and later</a:t>
            </a:r>
          </a:p>
          <a:p>
            <a:pPr lvl="1"/>
            <a:r>
              <a:rPr lang="en-US" dirty="0" smtClean="0"/>
              <a:t>Linux (RHEL preferred)</a:t>
            </a:r>
          </a:p>
          <a:p>
            <a:pPr lvl="1"/>
            <a:r>
              <a:rPr lang="en-US" dirty="0" smtClean="0"/>
              <a:t>Solaris 10.x</a:t>
            </a:r>
          </a:p>
          <a:p>
            <a:pPr lvl="1"/>
            <a:r>
              <a:rPr lang="en-US" dirty="0" err="1" smtClean="0"/>
              <a:t>MacOS</a:t>
            </a:r>
            <a:r>
              <a:rPr lang="en-US" dirty="0" smtClean="0"/>
              <a:t> 10.3 and higher tested at other sites</a:t>
            </a:r>
          </a:p>
          <a:p>
            <a:r>
              <a:rPr lang="en-US" dirty="0" smtClean="0"/>
              <a:t>Apache 1.3.x has been done elsewhere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Shibboleth and SAP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Rumors that a site in France has succeeded integrating with SAP ERP</a:t>
            </a:r>
          </a:p>
          <a:p>
            <a:r>
              <a:rPr lang="en-US" dirty="0" err="1" smtClean="0"/>
              <a:t>K.U.Leuven</a:t>
            </a:r>
            <a:r>
              <a:rPr lang="en-US" dirty="0" smtClean="0"/>
              <a:t> </a:t>
            </a:r>
            <a:r>
              <a:rPr lang="en-US" dirty="0" smtClean="0"/>
              <a:t>has also done </a:t>
            </a:r>
            <a:r>
              <a:rPr lang="en-US" dirty="0" smtClean="0"/>
              <a:t>this work (</a:t>
            </a:r>
            <a:r>
              <a:rPr lang="en-US" dirty="0" smtClean="0">
                <a:hlinkClick r:id="rId2"/>
              </a:rPr>
              <a:t>http://atmire.com/lirias.php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typically integrate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r>
              <a:rPr lang="en-US" dirty="0" err="1" smtClean="0"/>
              <a:t>htaccess</a:t>
            </a:r>
            <a:r>
              <a:rPr lang="en-US" dirty="0" smtClean="0"/>
              <a:t> directives available on Apache</a:t>
            </a:r>
          </a:p>
          <a:p>
            <a:r>
              <a:rPr lang="en-US" dirty="0" smtClean="0"/>
              <a:t>Shibboleth configuration files</a:t>
            </a:r>
          </a:p>
          <a:p>
            <a:r>
              <a:rPr lang="en-US" dirty="0" smtClean="0"/>
              <a:t>HTTP headers and CGI environment variables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Apache </a:t>
            </a:r>
            <a:r>
              <a:rPr lang="en-US" dirty="0" err="1" smtClean="0"/>
              <a:t>htaccess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simply want users (from the Federation) to be authenticated:</a:t>
            </a:r>
          </a:p>
          <a:p>
            <a:pPr lvl="2">
              <a:buNone/>
            </a:pPr>
            <a:r>
              <a:rPr lang="en-US" dirty="0" err="1" smtClean="0"/>
              <a:t>AuthType</a:t>
            </a:r>
            <a:r>
              <a:rPr lang="en-US" dirty="0" smtClean="0"/>
              <a:t> shibboleth</a:t>
            </a:r>
          </a:p>
          <a:p>
            <a:pPr lvl="2">
              <a:buNone/>
            </a:pPr>
            <a:r>
              <a:rPr lang="en-US" dirty="0" err="1" smtClean="0"/>
              <a:t>ShibRequireSession</a:t>
            </a:r>
            <a:r>
              <a:rPr lang="en-US" dirty="0" smtClean="0"/>
              <a:t> On</a:t>
            </a:r>
          </a:p>
          <a:p>
            <a:pPr lvl="2">
              <a:buNone/>
            </a:pPr>
            <a:r>
              <a:rPr lang="en-US" dirty="0" smtClean="0"/>
              <a:t>Require valid-user</a:t>
            </a:r>
          </a:p>
          <a:p>
            <a:r>
              <a:rPr lang="en-US" dirty="0" smtClean="0"/>
              <a:t>Note this doesn’t say where they are from or who they are.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Apache </a:t>
            </a:r>
            <a:r>
              <a:rPr lang="en-US" dirty="0" err="1" smtClean="0"/>
              <a:t>htaccess</a:t>
            </a:r>
            <a:r>
              <a:rPr lang="en-US" dirty="0" smtClean="0"/>
              <a:t>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we want to require that the user have an MIT account?</a:t>
            </a:r>
          </a:p>
          <a:p>
            <a:pPr lvl="3">
              <a:buNone/>
            </a:pPr>
            <a:r>
              <a:rPr lang="en-US" dirty="0" err="1" smtClean="0"/>
              <a:t>AuthType</a:t>
            </a:r>
            <a:r>
              <a:rPr lang="en-US" dirty="0" smtClean="0"/>
              <a:t> shibboleth</a:t>
            </a:r>
          </a:p>
          <a:p>
            <a:pPr lvl="3">
              <a:buNone/>
            </a:pPr>
            <a:r>
              <a:rPr lang="en-US" dirty="0" err="1" smtClean="0"/>
              <a:t>ShibRequireSession</a:t>
            </a:r>
            <a:r>
              <a:rPr lang="en-US" dirty="0" smtClean="0"/>
              <a:t> On</a:t>
            </a:r>
          </a:p>
          <a:p>
            <a:pPr lvl="3">
              <a:buNone/>
            </a:pPr>
            <a:r>
              <a:rPr lang="en-US" dirty="0" err="1" smtClean="0"/>
              <a:t>ShibRequireAll</a:t>
            </a:r>
            <a:r>
              <a:rPr lang="en-US" dirty="0" smtClean="0"/>
              <a:t> On</a:t>
            </a:r>
          </a:p>
          <a:p>
            <a:pPr lvl="3">
              <a:buNone/>
            </a:pPr>
            <a:r>
              <a:rPr lang="en-US" dirty="0" smtClean="0"/>
              <a:t>Require </a:t>
            </a:r>
            <a:r>
              <a:rPr lang="en-US" dirty="0" err="1" smtClean="0"/>
              <a:t>ShibIdentityProvider</a:t>
            </a:r>
            <a:r>
              <a:rPr lang="en-US" dirty="0" smtClean="0"/>
              <a:t>  </a:t>
            </a:r>
            <a:r>
              <a:rPr lang="en-US" dirty="0" smtClean="0">
                <a:hlinkClick r:id="rId2"/>
              </a:rPr>
              <a:t>https://idp.mit.edu/shibboleth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using Shibboleth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Shibboleth.xml</a:t>
            </a:r>
          </a:p>
          <a:p>
            <a:pPr>
              <a:buNone/>
            </a:pPr>
            <a:r>
              <a:rPr lang="en-US" dirty="0" smtClean="0"/>
              <a:t>...</a:t>
            </a:r>
            <a:br>
              <a:rPr lang="en-US" dirty="0" smtClean="0"/>
            </a:br>
            <a:r>
              <a:rPr lang="en-US" dirty="0" smtClean="0"/>
              <a:t>&lt;Host name="sp.example.org"&gt;</a:t>
            </a:r>
            <a:br>
              <a:rPr lang="en-US" dirty="0" smtClean="0"/>
            </a:br>
            <a:r>
              <a:rPr lang="en-US" dirty="0" smtClean="0"/>
              <a:t>    &lt;Path name="secure" </a:t>
            </a:r>
            <a:r>
              <a:rPr lang="en-US" dirty="0" err="1" smtClean="0"/>
              <a:t>authType</a:t>
            </a:r>
            <a:r>
              <a:rPr lang="en-US" dirty="0" smtClean="0"/>
              <a:t>="shibboleth" </a:t>
            </a:r>
            <a:r>
              <a:rPr lang="en-US" dirty="0" err="1" smtClean="0"/>
              <a:t>requireSession</a:t>
            </a:r>
            <a:r>
              <a:rPr lang="en-US" dirty="0" smtClean="0"/>
              <a:t>="true"&gt;</a:t>
            </a:r>
            <a:br>
              <a:rPr lang="en-US" dirty="0" smtClean="0"/>
            </a:br>
            <a:r>
              <a:rPr lang="en-US" dirty="0" smtClean="0"/>
              <a:t>        &lt;</a:t>
            </a:r>
            <a:r>
              <a:rPr lang="en-US" dirty="0" err="1" smtClean="0"/>
              <a:t>AccessControl</a:t>
            </a:r>
            <a:r>
              <a:rPr lang="en-US" dirty="0" smtClean="0"/>
              <a:t>&gt;</a:t>
            </a:r>
            <a:br>
              <a:rPr lang="en-US" dirty="0" smtClean="0"/>
            </a:br>
            <a:r>
              <a:rPr lang="en-US" dirty="0" smtClean="0"/>
              <a:t>            &lt;AND&gt;</a:t>
            </a:r>
            <a:br>
              <a:rPr lang="en-US" dirty="0" smtClean="0"/>
            </a:br>
            <a:r>
              <a:rPr lang="en-US" dirty="0" smtClean="0"/>
              <a:t>                &lt;Rule require="affiliation"&gt;student&lt;/Rule&gt;</a:t>
            </a:r>
            <a:br>
              <a:rPr lang="en-US" dirty="0" smtClean="0"/>
            </a:br>
            <a:r>
              <a:rPr lang="en-US" dirty="0" smtClean="0"/>
              <a:t>                &lt;OR&gt;</a:t>
            </a:r>
            <a:br>
              <a:rPr lang="en-US" dirty="0" smtClean="0"/>
            </a:br>
            <a:r>
              <a:rPr lang="en-US" dirty="0" smtClean="0"/>
              <a:t>                    &lt;Rule require="</a:t>
            </a:r>
            <a:r>
              <a:rPr lang="en-US" dirty="0" err="1" smtClean="0"/>
              <a:t>homeOrganization</a:t>
            </a:r>
            <a:r>
              <a:rPr lang="en-US" dirty="0" smtClean="0"/>
              <a:t>"&gt;ethz.ch&lt;/Rule&gt;</a:t>
            </a:r>
            <a:br>
              <a:rPr lang="en-US" dirty="0" smtClean="0"/>
            </a:br>
            <a:r>
              <a:rPr lang="en-US" dirty="0" smtClean="0"/>
              <a:t>                    &lt;Rule require="</a:t>
            </a:r>
            <a:r>
              <a:rPr lang="en-US" dirty="0" err="1" smtClean="0"/>
              <a:t>homeOrganization</a:t>
            </a:r>
            <a:r>
              <a:rPr lang="en-US" dirty="0" smtClean="0"/>
              <a:t>"&gt;unizh.ch&lt;/Rule&gt;</a:t>
            </a:r>
            <a:br>
              <a:rPr lang="en-US" dirty="0" smtClean="0"/>
            </a:br>
            <a:r>
              <a:rPr lang="en-US" dirty="0" smtClean="0"/>
              <a:t>                &lt;/OR&gt;</a:t>
            </a:r>
            <a:br>
              <a:rPr lang="en-US" dirty="0" smtClean="0"/>
            </a:br>
            <a:r>
              <a:rPr lang="en-US" dirty="0" smtClean="0"/>
              <a:t>                &lt;NOT&gt;</a:t>
            </a:r>
            <a:br>
              <a:rPr lang="en-US" dirty="0" smtClean="0"/>
            </a:br>
            <a:r>
              <a:rPr lang="en-US" dirty="0" smtClean="0"/>
              <a:t>                    &lt;Rule require="</a:t>
            </a:r>
            <a:r>
              <a:rPr lang="en-US" dirty="0" err="1" smtClean="0"/>
              <a:t>homeOrganization</a:t>
            </a:r>
            <a:r>
              <a:rPr lang="en-US" dirty="0" smtClean="0"/>
              <a:t>"&gt;vho-switchaai.ch&lt;/Rule&gt;</a:t>
            </a:r>
            <a:br>
              <a:rPr lang="en-US" dirty="0" smtClean="0"/>
            </a:br>
            <a:r>
              <a:rPr lang="en-US" dirty="0" smtClean="0"/>
              <a:t>                &lt;/NOT&gt;</a:t>
            </a:r>
            <a:br>
              <a:rPr lang="en-US" dirty="0" smtClean="0"/>
            </a:br>
            <a:r>
              <a:rPr lang="en-US" dirty="0" smtClean="0"/>
              <a:t>            &lt;/AND&gt;</a:t>
            </a:r>
            <a:br>
              <a:rPr lang="en-US" dirty="0" smtClean="0"/>
            </a:br>
            <a:r>
              <a:rPr lang="en-US" dirty="0" smtClean="0"/>
              <a:t>        &lt;/</a:t>
            </a:r>
            <a:r>
              <a:rPr lang="en-US" dirty="0" err="1" smtClean="0"/>
              <a:t>AccessControl</a:t>
            </a:r>
            <a:r>
              <a:rPr lang="en-US" dirty="0" smtClean="0"/>
              <a:t>&gt;</a:t>
            </a:r>
            <a:br>
              <a:rPr lang="en-US" dirty="0" smtClean="0"/>
            </a:br>
            <a:r>
              <a:rPr lang="en-US" dirty="0" smtClean="0"/>
              <a:t>    &lt;/Path&gt;</a:t>
            </a:r>
            <a:br>
              <a:rPr lang="en-US" dirty="0" smtClean="0"/>
            </a:br>
            <a:r>
              <a:rPr lang="en-US" dirty="0" smtClean="0"/>
              <a:t>&lt;/Host&gt;</a:t>
            </a:r>
            <a:br>
              <a:rPr lang="en-US" dirty="0" smtClean="0"/>
            </a:br>
            <a:r>
              <a:rPr lang="en-US" dirty="0" smtClean="0"/>
              <a:t>...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Bob </a:t>
            </a:r>
            <a:r>
              <a:rPr lang="en-US" dirty="0" err="1" smtClean="0"/>
              <a:t>Basch</a:t>
            </a:r>
            <a:endParaRPr lang="en-US" dirty="0" smtClean="0"/>
          </a:p>
          <a:p>
            <a:r>
              <a:rPr lang="en-US" dirty="0" smtClean="0"/>
              <a:t>Vijay </a:t>
            </a:r>
            <a:r>
              <a:rPr lang="en-US" dirty="0" err="1" smtClean="0"/>
              <a:t>Konda</a:t>
            </a:r>
            <a:endParaRPr lang="en-US" dirty="0" smtClean="0"/>
          </a:p>
          <a:p>
            <a:r>
              <a:rPr lang="en-US" dirty="0" err="1" smtClean="0"/>
              <a:t>Arnis</a:t>
            </a:r>
            <a:r>
              <a:rPr lang="en-US" dirty="0" smtClean="0"/>
              <a:t> </a:t>
            </a:r>
            <a:r>
              <a:rPr lang="en-US" dirty="0" err="1" smtClean="0"/>
              <a:t>Kletnieks</a:t>
            </a:r>
            <a:endParaRPr lang="en-US" dirty="0" smtClean="0"/>
          </a:p>
          <a:p>
            <a:r>
              <a:rPr lang="en-US" dirty="0" smtClean="0"/>
              <a:t>Laura Watts</a:t>
            </a:r>
          </a:p>
          <a:p>
            <a:r>
              <a:rPr lang="en-US" dirty="0" smtClean="0"/>
              <a:t>Joanna </a:t>
            </a:r>
            <a:r>
              <a:rPr lang="en-US" dirty="0" err="1" smtClean="0"/>
              <a:t>Proulx</a:t>
            </a:r>
            <a:endParaRPr lang="en-US" dirty="0" smtClean="0"/>
          </a:p>
          <a:p>
            <a:r>
              <a:rPr lang="en-US" dirty="0" smtClean="0"/>
              <a:t>Brian Knoll</a:t>
            </a:r>
          </a:p>
          <a:p>
            <a:r>
              <a:rPr lang="en-US" dirty="0" smtClean="0"/>
              <a:t>Paul Hill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of the environment </a:t>
            </a:r>
            <a:r>
              <a:rPr lang="en-US" dirty="0"/>
              <a:t>v</a:t>
            </a:r>
            <a:r>
              <a:rPr lang="en-US" dirty="0" smtClean="0"/>
              <a:t>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HTTP_REMOTE_USER HTTP_SHIB_APPLICATION_ID default </a:t>
            </a:r>
          </a:p>
          <a:p>
            <a:pPr>
              <a:buNone/>
            </a:pPr>
            <a:r>
              <a:rPr lang="en-US" dirty="0" smtClean="0"/>
              <a:t>HTTP_SHIB_AUTHENTICATION_METHOD urn:oasis:names:tc:SAML:1.0:am:unspecified</a:t>
            </a:r>
          </a:p>
          <a:p>
            <a:pPr>
              <a:buNone/>
            </a:pPr>
            <a:r>
              <a:rPr lang="en-US" dirty="0" smtClean="0"/>
              <a:t>HTTP_SHIB_EP_AFFILIATION staff@mit.edu </a:t>
            </a:r>
          </a:p>
          <a:p>
            <a:pPr>
              <a:buNone/>
            </a:pPr>
            <a:r>
              <a:rPr lang="en-US" dirty="0" smtClean="0"/>
              <a:t>HTTP_SHIB_EP_ENTITLEMENT </a:t>
            </a:r>
          </a:p>
          <a:p>
            <a:pPr>
              <a:buNone/>
            </a:pPr>
            <a:r>
              <a:rPr lang="en-US" dirty="0" smtClean="0"/>
              <a:t>HTTP_SHIB_EP_NICKNAME Paul B Hill </a:t>
            </a:r>
          </a:p>
          <a:p>
            <a:pPr>
              <a:buNone/>
            </a:pPr>
            <a:r>
              <a:rPr lang="en-US" dirty="0" smtClean="0"/>
              <a:t>HTTP_SHIB_EP_PRIMARYAFFILIATION staff </a:t>
            </a:r>
          </a:p>
          <a:p>
            <a:pPr>
              <a:buNone/>
            </a:pPr>
            <a:r>
              <a:rPr lang="en-US" dirty="0" smtClean="0"/>
              <a:t>HTTP_SHIB_EP_PRIMARYORGUNITDN </a:t>
            </a:r>
          </a:p>
          <a:p>
            <a:pPr>
              <a:buNone/>
            </a:pPr>
            <a:r>
              <a:rPr lang="en-US" dirty="0" smtClean="0"/>
              <a:t>HTTP_SHIB_EP_UNSCOPEDAFFILIATION staff </a:t>
            </a:r>
          </a:p>
          <a:p>
            <a:pPr>
              <a:buNone/>
            </a:pPr>
            <a:r>
              <a:rPr lang="en-US" dirty="0" smtClean="0"/>
              <a:t>HTTP_SHIB_IDENTITY_PROVIDER https://idp.foonalagoona.mit.edu/shibboleth</a:t>
            </a:r>
          </a:p>
          <a:p>
            <a:pPr>
              <a:buNone/>
            </a:pPr>
            <a:r>
              <a:rPr lang="en-US" dirty="0" smtClean="0"/>
              <a:t>HTTP_SHIB_INETORGPERSON_GIVENNAME Paul B </a:t>
            </a:r>
          </a:p>
          <a:p>
            <a:pPr>
              <a:buNone/>
            </a:pPr>
            <a:r>
              <a:rPr lang="en-US" dirty="0" smtClean="0"/>
              <a:t>HTTP_SHIB_INETORGPERSON_MAIL pbh@mit.edu </a:t>
            </a:r>
          </a:p>
          <a:p>
            <a:pPr>
              <a:buNone/>
            </a:pPr>
            <a:r>
              <a:rPr lang="en-US" dirty="0" smtClean="0"/>
              <a:t>HTTP_SHIB_ORGPERSON_ORGUNIT Information Services &amp; Technology </a:t>
            </a:r>
          </a:p>
          <a:p>
            <a:pPr>
              <a:buNone/>
            </a:pPr>
            <a:r>
              <a:rPr lang="en-US" dirty="0" smtClean="0"/>
              <a:t>HTTP_SHIB_ORIGIN_SITE https://idp.foonalagoona.mit.edu/shibboleth</a:t>
            </a:r>
          </a:p>
          <a:p>
            <a:pPr>
              <a:buNone/>
            </a:pPr>
            <a:r>
              <a:rPr lang="en-US" dirty="0" smtClean="0"/>
              <a:t>HTTP_SHIB_PERSON_COMMONNAME Paul B Hill </a:t>
            </a:r>
          </a:p>
          <a:p>
            <a:pPr>
              <a:buNone/>
            </a:pPr>
            <a:r>
              <a:rPr lang="en-US" dirty="0" smtClean="0"/>
              <a:t>HTTP_SHIB_PERSON_DESCRIPTION </a:t>
            </a:r>
          </a:p>
          <a:p>
            <a:pPr>
              <a:buNone/>
            </a:pPr>
            <a:r>
              <a:rPr lang="en-US" dirty="0" smtClean="0"/>
              <a:t>HTTP_SHIB_PERSON_SURNAME Hill </a:t>
            </a:r>
          </a:p>
          <a:p>
            <a:pPr>
              <a:buNone/>
            </a:pPr>
            <a:r>
              <a:rPr lang="en-US" dirty="0" smtClean="0"/>
              <a:t>HTTP_SHIB_PERSON_TELEPHONENUMBER 617-253-0124 </a:t>
            </a:r>
          </a:p>
          <a:p>
            <a:pPr>
              <a:buNone/>
            </a:pPr>
            <a:r>
              <a:rPr lang="en-US" dirty="0" smtClean="0"/>
              <a:t>HTTP_SHIB_TARGETEDID REMOTE_USER pbh@mit.edu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situations where x.509 certificates are not practical</a:t>
            </a:r>
          </a:p>
          <a:p>
            <a:r>
              <a:rPr lang="en-US" dirty="0" smtClean="0"/>
              <a:t>Federated web authentication</a:t>
            </a:r>
          </a:p>
          <a:p>
            <a:r>
              <a:rPr lang="en-US" dirty="0" smtClean="0"/>
              <a:t>Web SSO</a:t>
            </a:r>
          </a:p>
          <a:p>
            <a:r>
              <a:rPr lang="en-US" dirty="0" smtClean="0"/>
              <a:t>Provide a clear integration strategy to MIT web developers</a:t>
            </a:r>
          </a:p>
          <a:p>
            <a:r>
              <a:rPr lang="en-US" dirty="0" smtClean="0"/>
              <a:t>Ability to adopt new technologies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MIT – a federation of (at least) two</a:t>
            </a:r>
          </a:p>
          <a:p>
            <a:pPr lvl="1"/>
            <a:r>
              <a:rPr lang="en-US" dirty="0" smtClean="0"/>
              <a:t>People with a Kerberos account and the ability to obtain a certificate</a:t>
            </a:r>
          </a:p>
          <a:p>
            <a:pPr lvl="1"/>
            <a:r>
              <a:rPr lang="en-US" dirty="0" smtClean="0"/>
              <a:t>External collaborators – know by an email address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Shibboleth</a:t>
            </a:r>
          </a:p>
          <a:p>
            <a:r>
              <a:rPr lang="en-US" dirty="0" err="1" smtClean="0"/>
              <a:t>IdP</a:t>
            </a:r>
            <a:endParaRPr lang="en-US" dirty="0" smtClean="0"/>
          </a:p>
          <a:p>
            <a:r>
              <a:rPr lang="en-US" dirty="0" err="1" smtClean="0"/>
              <a:t>Shib</a:t>
            </a:r>
            <a:r>
              <a:rPr lang="en-US" dirty="0" smtClean="0"/>
              <a:t>-HA</a:t>
            </a:r>
          </a:p>
          <a:p>
            <a:r>
              <a:rPr lang="en-US" dirty="0" smtClean="0"/>
              <a:t>LDAP</a:t>
            </a:r>
          </a:p>
          <a:p>
            <a:r>
              <a:rPr lang="en-US" dirty="0" smtClean="0"/>
              <a:t>SP</a:t>
            </a:r>
          </a:p>
          <a:p>
            <a:r>
              <a:rPr lang="en-US" dirty="0" err="1" smtClean="0"/>
              <a:t>InCommon</a:t>
            </a:r>
            <a:endParaRPr lang="en-US" dirty="0" smtClean="0"/>
          </a:p>
          <a:p>
            <a:r>
              <a:rPr lang="en-US" dirty="0" smtClean="0"/>
              <a:t>WAYF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Stanford </a:t>
            </a:r>
            <a:r>
              <a:rPr lang="en-US" dirty="0" err="1" smtClean="0"/>
              <a:t>WebAuth</a:t>
            </a:r>
            <a:endParaRPr lang="en-US" dirty="0" smtClean="0"/>
          </a:p>
          <a:p>
            <a:pPr lvl="1"/>
            <a:r>
              <a:rPr lang="en-US" dirty="0" smtClean="0"/>
              <a:t>Username and password</a:t>
            </a:r>
          </a:p>
          <a:p>
            <a:pPr lvl="1"/>
            <a:r>
              <a:rPr lang="en-US" dirty="0" smtClean="0"/>
              <a:t>X.509</a:t>
            </a:r>
          </a:p>
          <a:p>
            <a:pPr lvl="1"/>
            <a:r>
              <a:rPr lang="en-US" dirty="0" smtClean="0"/>
              <a:t>http-</a:t>
            </a:r>
            <a:r>
              <a:rPr lang="en-US" dirty="0" err="1" smtClean="0"/>
              <a:t>spnego</a:t>
            </a:r>
            <a:endParaRPr lang="en-US" dirty="0" smtClean="0"/>
          </a:p>
          <a:p>
            <a:r>
              <a:rPr lang="en-US" dirty="0" smtClean="0"/>
              <a:t>CAMS</a:t>
            </a:r>
          </a:p>
          <a:p>
            <a:pPr lvl="1"/>
            <a:r>
              <a:rPr lang="en-US" dirty="0" smtClean="0"/>
              <a:t>Account management application</a:t>
            </a:r>
          </a:p>
          <a:p>
            <a:pPr lvl="1"/>
            <a:r>
              <a:rPr lang="en-US" dirty="0" smtClean="0"/>
              <a:t>Authentication server</a:t>
            </a:r>
          </a:p>
          <a:p>
            <a:pPr lvl="2"/>
            <a:r>
              <a:rPr lang="en-US" dirty="0" smtClean="0"/>
              <a:t>Email address and password</a:t>
            </a:r>
          </a:p>
          <a:p>
            <a:pPr lvl="2"/>
            <a:r>
              <a:rPr lang="en-US" dirty="0" smtClean="0"/>
              <a:t>http-</a:t>
            </a:r>
            <a:r>
              <a:rPr lang="en-US" dirty="0" err="1" smtClean="0"/>
              <a:t>spnego</a:t>
            </a:r>
            <a:r>
              <a:rPr lang="en-US" dirty="0" smtClean="0"/>
              <a:t> (x-realm)</a:t>
            </a:r>
          </a:p>
          <a:p>
            <a:pPr lvl="2"/>
            <a:r>
              <a:rPr lang="en-US" dirty="0" err="1" smtClean="0"/>
              <a:t>OpenID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4799"/>
            <a:ext cx="9144000" cy="655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"/>
            <a:ext cx="86105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1" y="0"/>
            <a:ext cx="8763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8610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865</Words>
  <Application>Microsoft Office PowerPoint</Application>
  <PresentationFormat>On-screen Show (4:3)</PresentationFormat>
  <Paragraphs>181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MIT Touchstone</vt:lpstr>
      <vt:lpstr>Who?</vt:lpstr>
      <vt:lpstr>Why?</vt:lpstr>
      <vt:lpstr>How?</vt:lpstr>
      <vt:lpstr>What?</vt:lpstr>
      <vt:lpstr>Slide 6</vt:lpstr>
      <vt:lpstr>Slide 7</vt:lpstr>
      <vt:lpstr>Slide 8</vt:lpstr>
      <vt:lpstr>Slide 9</vt:lpstr>
      <vt:lpstr>A SAML Assertion</vt:lpstr>
      <vt:lpstr>SAML Assertion (2)</vt:lpstr>
      <vt:lpstr>When?</vt:lpstr>
      <vt:lpstr>Future?</vt:lpstr>
      <vt:lpstr>Supported platforms</vt:lpstr>
      <vt:lpstr>Shibboleth and SAP</vt:lpstr>
      <vt:lpstr>How to typically integrate</vt:lpstr>
      <vt:lpstr>Apache htaccess</vt:lpstr>
      <vt:lpstr>Apache htaccess continued</vt:lpstr>
      <vt:lpstr>Example of using Shibboleth configuration</vt:lpstr>
      <vt:lpstr>Some of the environment variables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 Touchstone</dc:title>
  <dc:creator>pbh.local</dc:creator>
  <cp:lastModifiedBy>pbh.local</cp:lastModifiedBy>
  <cp:revision>5</cp:revision>
  <dcterms:created xsi:type="dcterms:W3CDTF">2008-05-06T17:15:17Z</dcterms:created>
  <dcterms:modified xsi:type="dcterms:W3CDTF">2008-06-20T18:14:50Z</dcterms:modified>
</cp:coreProperties>
</file>