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Default Extension="pdf" ContentType="application/pdf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74" r:id="rId4"/>
    <p:sldId id="276" r:id="rId5"/>
    <p:sldId id="293" r:id="rId6"/>
    <p:sldId id="261" r:id="rId7"/>
    <p:sldId id="268" r:id="rId8"/>
    <p:sldId id="269" r:id="rId9"/>
    <p:sldId id="279" r:id="rId10"/>
    <p:sldId id="285" r:id="rId11"/>
    <p:sldId id="280" r:id="rId12"/>
    <p:sldId id="284" r:id="rId13"/>
    <p:sldId id="282" r:id="rId14"/>
    <p:sldId id="288" r:id="rId15"/>
    <p:sldId id="292" r:id="rId16"/>
    <p:sldId id="290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4E6DE"/>
    <a:srgbClr val="9D06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howOutlineIcons="0">
    <p:restoredLeft sz="18147" autoAdjust="0"/>
    <p:restoredTop sz="72292" autoAdjust="0"/>
  </p:normalViewPr>
  <p:slideViewPr>
    <p:cSldViewPr snapToGrid="0">
      <p:cViewPr varScale="1">
        <p:scale>
          <a:sx n="133" d="100"/>
          <a:sy n="133" d="100"/>
        </p:scale>
        <p:origin x="-2792" y="-104"/>
      </p:cViewPr>
      <p:guideLst>
        <p:guide orient="horz" pos="2803"/>
        <p:guide pos="6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handoutMaster" Target="handoutMasters/handoutMaster1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C13B61-9ECB-4901-8E85-987645ED259C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D35612E-CDCE-4762-82FE-62D71FF7B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C5340A8-D8FA-4E07-9D74-5899B16917A1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B5A85C4-8C73-42B8-858C-B9D3B4FCA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Documentation, support and theme design</a:t>
            </a:r>
          </a:p>
          <a:p>
            <a:pPr>
              <a:spcBef>
                <a:spcPct val="0"/>
              </a:spcBef>
            </a:pPr>
            <a:r>
              <a:rPr lang="en-US" smtClean="0"/>
              <a:t>Online documentation and video help</a:t>
            </a:r>
          </a:p>
          <a:p>
            <a:pPr>
              <a:spcBef>
                <a:spcPct val="0"/>
              </a:spcBef>
            </a:pPr>
            <a:r>
              <a:rPr lang="en-US" smtClean="0"/>
              <a:t>Second tier support</a:t>
            </a:r>
          </a:p>
          <a:p>
            <a:pPr>
              <a:spcBef>
                <a:spcPct val="0"/>
              </a:spcBef>
            </a:pPr>
            <a:r>
              <a:rPr lang="en-US" smtClean="0"/>
              <a:t>MIT theme</a:t>
            </a:r>
          </a:p>
          <a:p>
            <a:pPr>
              <a:spcBef>
                <a:spcPct val="0"/>
              </a:spcBef>
            </a:pPr>
            <a:r>
              <a:rPr lang="en-US" smtClean="0"/>
              <a:t>Outreach and usability testing for Confluence 3.0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Issues with attachments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FF5556-15FE-4C02-92FC-F0AB59C49C9F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Overview: User Interface and Design work on MIT Mobile website</a:t>
            </a:r>
          </a:p>
          <a:p>
            <a:pPr>
              <a:spcBef>
                <a:spcPct val="0"/>
              </a:spcBef>
            </a:pPr>
            <a:r>
              <a:rPr lang="en-US" smtClean="0"/>
              <a:t>Numerous functionality and interface enhancements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New module added (TechCash)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Existing modules have been enhanced (Campus Map, Shuttle Track)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Homepage is now customizable</a:t>
            </a:r>
          </a:p>
          <a:p>
            <a:pPr>
              <a:spcBef>
                <a:spcPct val="0"/>
              </a:spcBef>
            </a:pPr>
            <a:r>
              <a:rPr lang="en-US" smtClean="0"/>
              <a:t>Native iPhone application in-progress: free download and access an enhanced set of MIT services. 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BB3C5-2868-445E-80ED-53C5BA6915FB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Building of the Reporting And Forecasting Tool (RAFT)</a:t>
            </a:r>
          </a:p>
          <a:p>
            <a:pPr>
              <a:spcBef>
                <a:spcPct val="0"/>
              </a:spcBef>
            </a:pPr>
            <a:r>
              <a:rPr lang="en-US" sz="1400" smtClean="0"/>
              <a:t>Provides financial officers a snapshot of their accounts.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Tracks funding and spending</a:t>
            </a:r>
          </a:p>
          <a:p>
            <a:pPr>
              <a:spcBef>
                <a:spcPct val="0"/>
              </a:spcBef>
            </a:pPr>
            <a:r>
              <a:rPr lang="en-US" smtClean="0"/>
              <a:t>Decreases likelihood for under spending</a:t>
            </a:r>
          </a:p>
          <a:p>
            <a:pPr>
              <a:spcBef>
                <a:spcPct val="0"/>
              </a:spcBef>
            </a:pPr>
            <a:r>
              <a:rPr lang="en-US" smtClean="0"/>
              <a:t>User-friendly web interface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E6F774-EC92-402B-AC51-059A69014112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Overview: Evaluation of CMS solutions for OCW; wireframes for DOS Meta-portal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and evaluation of Drupal and Plone content management systems</a:t>
            </a:r>
          </a:p>
          <a:p>
            <a:pPr>
              <a:spcBef>
                <a:spcPct val="0"/>
              </a:spcBef>
            </a:pPr>
            <a:r>
              <a:rPr lang="en-US" smtClean="0"/>
              <a:t>Meta-portal design aimed to facilitate accessing of content, files and information, regardless of the systems of storage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Done * for Drupal 6 &amp; Plone 3</a:t>
            </a:r>
            <a:br>
              <a:rPr lang="en-US" smtClean="0"/>
            </a:br>
            <a:r>
              <a:rPr lang="en-US" smtClean="0"/>
              <a:t>In progress * Iteration 3 of Faculty meta-portal, Student meta-portal?</a:t>
            </a:r>
            <a:br>
              <a:rPr lang="en-US" smtClean="0"/>
            </a:br>
            <a:r>
              <a:rPr lang="en-US" smtClean="0"/>
              <a:t>Coming up * APIs, Prototype Wireframes; Usability Testing, Documentation, Training 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Allows faculty to interact with their content across MIT and across time</a:t>
            </a: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54ACE-DB1D-486F-9DFC-FCBF6FEFF837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Feature-rich web tools encourage alumni engagement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Content editing features cooperate with existing publishing process (i.e., removes editorial speed bumps)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Savings of $100K in annual licensing fees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Overview: Migration of MIT Alumni Association website from a proprietary CMS to </a:t>
            </a:r>
            <a:r>
              <a:rPr lang="en-US" dirty="0" err="1" smtClean="0"/>
              <a:t>Drupal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C9E910-A2B8-42AA-A46E-86AFF22DE0A2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a typeface="+mn-ea"/>
                <a:cs typeface="+mn-cs"/>
              </a:rPr>
              <a:t>Strategic: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Stellar Advisory Board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drawn from wide MIT community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Academic Department representation includes Math, Physics, and ....?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Departmental and Administrative representation includes Sloan, Libraries, Registrar, DUE and OEIT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Student interests are represented by presence of Graduate and Undergraduate Student Council Presidents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 smtClean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DUE and OEIT partner with us as LMS advisors and as liaisons to the Faculty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Our relationship with the Libraries includes a Stellar service dependency on the AMPS video services for SMA sites, </a:t>
            </a:r>
            <a:r>
              <a:rPr lang="en-US" dirty="0" err="1" smtClean="0">
                <a:ea typeface="+mn-ea"/>
                <a:cs typeface="+mn-cs"/>
              </a:rPr>
              <a:t>eReserves</a:t>
            </a:r>
            <a:r>
              <a:rPr lang="en-US" dirty="0" smtClean="0">
                <a:ea typeface="+mn-ea"/>
                <a:cs typeface="+mn-cs"/>
              </a:rPr>
              <a:t> data for Stellar and OTI collaboration along with involvement in the DOS project and participation in the Stellar Advisory Board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OCW is a long-standing partner WRT content from Stellar courses as well as the DOS project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b="1" dirty="0" smtClean="0"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Operational: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Service Desk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RT, support for Stellar &amp; Wikis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Application User Experience – newly-formed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usability, accessibility, training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</a:rPr>
              <a:t> we have our Support </a:t>
            </a:r>
            <a:r>
              <a:rPr lang="en-US" dirty="0" err="1" smtClean="0">
                <a:ea typeface="+mn-ea"/>
              </a:rPr>
              <a:t>Braintrust</a:t>
            </a:r>
            <a:r>
              <a:rPr lang="en-US" dirty="0" smtClean="0">
                <a:ea typeface="+mn-ea"/>
              </a:rPr>
              <a:t> meeting with these two entities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QA – mostly testing enablement for PE usage of the </a:t>
            </a:r>
            <a:r>
              <a:rPr lang="en-US" dirty="0" err="1" smtClean="0">
                <a:ea typeface="+mn-ea"/>
                <a:cs typeface="+mn-cs"/>
              </a:rPr>
              <a:t>Gradebook</a:t>
            </a:r>
            <a:r>
              <a:rPr lang="en-US" dirty="0" smtClean="0">
                <a:ea typeface="+mn-ea"/>
                <a:cs typeface="+mn-cs"/>
              </a:rPr>
              <a:t>, which is very specific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SIS – online grade submission project, weekly knowledge-sharing with UI team, HASS project updates to the Stellar Course Guide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SESO – server ops, hardware support for LMS and wikis, first responders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NIST – LDAP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ea typeface="+mn-ea"/>
                <a:cs typeface="+mn-cs"/>
              </a:rPr>
              <a:t> DSPS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	- Touchstone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	- AMIT application management for wikis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- DRS – Data Warehouse, MITBI project, Roles UI  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FB7BD0-8B73-4A54-BBB4-2288E62B07D8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Stellar 2.2.1 </a:t>
            </a:r>
          </a:p>
          <a:p>
            <a:pPr marL="70866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Helvetica Neue Light"/>
                <a:ea typeface="+mn-ea"/>
                <a:cs typeface="Helvetica Neue Light"/>
              </a:rPr>
              <a:t>CAMS sign-on</a:t>
            </a:r>
          </a:p>
          <a:p>
            <a:pPr marL="70866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latin typeface="Helvetica Neue Light"/>
                <a:ea typeface="+mn-ea"/>
                <a:cs typeface="Helvetica Neue Light"/>
              </a:rPr>
              <a:t>Gradebook</a:t>
            </a:r>
            <a:r>
              <a:rPr lang="en-US" dirty="0" smtClean="0">
                <a:latin typeface="Helvetica Neue Light"/>
                <a:ea typeface="+mn-ea"/>
                <a:cs typeface="Helvetica Neue Light"/>
              </a:rPr>
              <a:t> adopted by Course 8 and 18</a:t>
            </a:r>
          </a:p>
          <a:p>
            <a:pPr marL="2514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latin typeface="Helvetica Neue Light"/>
              <a:ea typeface="+mn-ea"/>
              <a:cs typeface="Helvetica Neue Light"/>
            </a:endParaRPr>
          </a:p>
          <a:p>
            <a:pPr marL="2514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latin typeface="Helvetica Neue Light"/>
                <a:ea typeface="+mn-ea"/>
                <a:cs typeface="Helvetica Neue Light"/>
              </a:rPr>
              <a:t>Thalia</a:t>
            </a:r>
            <a:r>
              <a:rPr lang="en-US" dirty="0" smtClean="0">
                <a:latin typeface="Helvetica Neue Light"/>
                <a:ea typeface="+mn-ea"/>
                <a:cs typeface="Helvetica Neue Light"/>
              </a:rPr>
              <a:t> (out of pilot)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NG – candidate recommendation; presentation to ACCORD, ISDA and SAB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Mobile 1.0 and 2.0 released over Q4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D859C2-DC80-4786-A86B-AD4C305B8D9F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SAB -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/>
                <a:ea typeface="+mn-ea"/>
                <a:cs typeface="Helvetica Neue Light"/>
              </a:rPr>
              <a:t>Stellar Advisory Board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Helvetica Neue Light"/>
              <a:ea typeface="+mn-ea"/>
              <a:cs typeface="Helvetica Neue Ligh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/>
                <a:ea typeface="+mn-ea"/>
                <a:cs typeface="Helvetica Neue Light"/>
              </a:rPr>
              <a:t>Wikis 3.0.1 upgrade then 3.1 if warranted.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Helvetica Neue Light"/>
              <a:ea typeface="+mn-ea"/>
              <a:cs typeface="Helvetica Neue Ligh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Helvetica Neue Light"/>
              <a:ea typeface="+mn-ea"/>
              <a:cs typeface="Helvetica Neue Ligh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393C1F-59B6-4058-A0D8-03305B6A4E68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000"/>
              <a:t>Loosely based on Sakai 2 gradebook, but greatly improved.  Additional features, graphing, role-based configuration.</a:t>
            </a:r>
          </a:p>
          <a:p>
            <a:r>
              <a:rPr lang="en-US" sz="1000"/>
              <a:t>MITSIS, PE reg.  On horizon: Online grading.</a:t>
            </a:r>
          </a:p>
          <a:p>
            <a:r>
              <a:rPr lang="en-US" sz="1000"/>
              <a:t>Export/import features: MIT IDS and section data now included in export spreadsheet.  Match students directly to IDS and to sections.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Information regarding humanities requirements to be added to courseguide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At left – Sakai 3 Dashboard portal page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At right – Drupal 6 proof of concept for Stellar test site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19550B-5E82-4300-AF54-5ED58BD0C060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1EEC0-21DF-4A44-A9D3-7D2C643662CC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3304-B473-4873-B184-3A2BBA837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A6B52-2EC9-4107-BE21-CB84DC7A335E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E63D-7E70-4C6B-B5CA-BC44CDF8A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776F-7DFD-4374-B83B-8820F78BF4F3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8C97-26F1-45D4-8C93-9598040AEC38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27BE-6AA0-416C-B92E-1CBEA9F96074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C737E-FE1E-453B-8B38-C265EE3EF93F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0BBBB-9A4D-4303-A054-6D0AC0183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E2BDF-53BE-4E8E-98D6-50DCB7B290C1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3FFA-6FF9-4A7D-8785-C9464EC60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4060-8609-493D-B68A-1A4C65392C97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25977-EABF-486A-B369-272EE5CB6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493F0-BD95-4362-83C1-FF601D6366F0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rtlCol="0" anchor="b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ctr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E2C0D-B195-43D3-B636-94CA4A3A793B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ACAA2-ACD0-409E-9EFD-2E73AC76F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9ABF-FA8A-4BC3-BE35-CC6D8A09CA7B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87A93-7597-4DA0-A9F1-58434F4A9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FBF4-D152-474D-B8AA-806643ECA3BC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E981B-AEEF-488E-99B4-1EC9E7203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DF83-D1F9-4F5E-8BEC-1D55DD2787A8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98ED6-32AF-40AC-8AD1-C71E9417F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ADE35-6B64-4A15-9746-323FD4A703C5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5821B-7A2B-4067-B6BB-C5081C432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84686-F514-4EF5-8492-BB186BDD6938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31BE3-691E-47CA-B766-E27BA9F01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123950"/>
            <a:ext cx="8913813" cy="914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14425" y="2595563"/>
            <a:ext cx="7610475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188" y="1889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A37B365-D363-4949-BC9D-B0583119B9A3}" type="datetimeFigureOut">
              <a:rPr lang="en-US"/>
              <a:pPr>
                <a:defRPr/>
              </a:pPr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775" y="1889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988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7AF2DE-A6A7-4CE4-8F72-C7F72A914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5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438"/>
            <a:ext cx="7999413" cy="1825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1033" name="Picture 1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120650" y="254000"/>
            <a:ext cx="1455738" cy="563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4" r:id="rId3"/>
    <p:sldLayoutId id="2147483691" r:id="rId4"/>
    <p:sldLayoutId id="2147483690" r:id="rId5"/>
    <p:sldLayoutId id="2147483695" r:id="rId6"/>
    <p:sldLayoutId id="2147483689" r:id="rId7"/>
    <p:sldLayoutId id="2147483688" r:id="rId8"/>
    <p:sldLayoutId id="2147483687" r:id="rId9"/>
    <p:sldLayoutId id="2147483686" r:id="rId10"/>
    <p:sldLayoutId id="2147483696" r:id="rId11"/>
    <p:sldLayoutId id="2147483697" r:id="rId12"/>
    <p:sldLayoutId id="2147483698" r:id="rId13"/>
    <p:sldLayoutId id="2147483685" r:id="rId14"/>
    <p:sldLayoutId id="214748368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chemeClr val="accent1"/>
        </a:buClr>
        <a:buFont typeface="Wingdings 2" pitchFamily="-123" charset="2"/>
        <a:buChar char=""/>
        <a:defRPr sz="2000" kern="1200">
          <a:solidFill>
            <a:srgbClr val="595959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685800" indent="-336550" algn="l" rtl="0" fontAlgn="base">
        <a:spcBef>
          <a:spcPts val="600"/>
        </a:spcBef>
        <a:spcAft>
          <a:spcPct val="0"/>
        </a:spcAft>
        <a:buClr>
          <a:srgbClr val="51640B"/>
        </a:buClr>
        <a:buFont typeface="Wingdings 2" pitchFamily="-123" charset="2"/>
        <a:buChar char=""/>
        <a:defRPr kern="1200">
          <a:solidFill>
            <a:srgbClr val="595959"/>
          </a:solidFill>
          <a:latin typeface="+mn-lt"/>
          <a:ea typeface="ＭＳ Ｐゴシック" pitchFamily="-123" charset="-128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Wingdings 2" pitchFamily="-123" charset="2"/>
        <a:buChar char=""/>
        <a:defRPr kern="1200">
          <a:solidFill>
            <a:srgbClr val="595959"/>
          </a:solidFill>
          <a:latin typeface="+mn-lt"/>
          <a:ea typeface="ＭＳ Ｐゴシック" pitchFamily="-123" charset="-128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Clr>
          <a:srgbClr val="51640B"/>
        </a:buClr>
        <a:buFont typeface="Wingdings 2" pitchFamily="-123" charset="2"/>
        <a:buChar char=""/>
        <a:defRPr kern="1200">
          <a:solidFill>
            <a:srgbClr val="595959"/>
          </a:solidFill>
          <a:latin typeface="+mn-lt"/>
          <a:ea typeface="ＭＳ Ｐゴシック" pitchFamily="-123" charset="-128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Wingdings 2" pitchFamily="-123" charset="2"/>
        <a:buChar char=""/>
        <a:defRPr kern="1200">
          <a:solidFill>
            <a:srgbClr val="595959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df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d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86113"/>
            <a:ext cx="8915400" cy="2286000"/>
          </a:xfrm>
        </p:spPr>
        <p:txBody>
          <a:bodyPr anchor="ctr">
            <a:normAutofit fontScale="90000"/>
          </a:bodyPr>
          <a:lstStyle/>
          <a:p>
            <a:r>
              <a:rPr lang="en-US" sz="4000" smtClean="0">
                <a:ea typeface="ＭＳ Ｐゴシック" pitchFamily="-123" charset="-128"/>
                <a:cs typeface="ＭＳ Ｐゴシック" pitchFamily="-123" charset="-128"/>
              </a:rPr>
              <a:t/>
            </a:r>
            <a:br>
              <a:rPr lang="en-US" sz="4000" smtClean="0">
                <a:ea typeface="ＭＳ Ｐゴシック" pitchFamily="-123" charset="-128"/>
                <a:cs typeface="ＭＳ Ｐゴシック" pitchFamily="-123" charset="-128"/>
              </a:rPr>
            </a:br>
            <a:r>
              <a:rPr lang="en-US" sz="4000" smtClean="0">
                <a:ea typeface="ＭＳ Ｐゴシック" pitchFamily="-123" charset="-128"/>
                <a:cs typeface="ＭＳ Ｐゴシック" pitchFamily="-123" charset="-128"/>
              </a:rPr>
              <a:t>Content and Collaboration Services</a:t>
            </a:r>
            <a:br>
              <a:rPr lang="en-US" sz="4000" smtClean="0">
                <a:ea typeface="ＭＳ Ｐゴシック" pitchFamily="-123" charset="-128"/>
                <a:cs typeface="ＭＳ Ｐゴシック" pitchFamily="-123" charset="-128"/>
              </a:rPr>
            </a:br>
            <a:endParaRPr lang="en-US" sz="4000" smtClean="0"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25" y="254000"/>
            <a:ext cx="4078288" cy="158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42975" y="5491162"/>
            <a:ext cx="7964488" cy="94432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en-US" dirty="0" smtClean="0"/>
              <a:t>ISDA ALL-Hands, September 24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MIT Wikis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213"/>
            <a:ext cx="8001000" cy="1855787"/>
          </a:xfrm>
        </p:spPr>
        <p:txBody>
          <a:bodyPr/>
          <a:lstStyle/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Done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3.0 upgrade,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new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support plan,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user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documentation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In progress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FAQ,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user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testing,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err="1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p</a:t>
            </a:r>
            <a:r>
              <a:rPr lang="en-US" dirty="0" err="1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lugin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rollout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Coming up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3.0.1,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service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enhancements, 3.1 roadmap</a:t>
            </a:r>
          </a:p>
          <a:p>
            <a:pPr marL="342900" indent="-342900"/>
            <a:endParaRPr lang="en-US" dirty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7891" name="Picture Placeholder 4" descr="Picture 17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-362" r="-362" b="15169"/>
          <a:stretch>
            <a:fillRect/>
          </a:stretch>
        </p:blipFill>
        <p:spPr>
          <a:xfrm>
            <a:off x="1782763" y="463550"/>
            <a:ext cx="7178675" cy="3605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MIT Mobile</a:t>
            </a:r>
          </a:p>
        </p:txBody>
      </p:sp>
      <p:sp>
        <p:nvSpPr>
          <p:cNvPr id="48130" name="Text Placeholder 2"/>
          <p:cNvSpPr>
            <a:spLocks noGrp="1"/>
          </p:cNvSpPr>
          <p:nvPr>
            <p:ph type="body" idx="1"/>
          </p:nvPr>
        </p:nvSpPr>
        <p:spPr>
          <a:xfrm>
            <a:off x="1120775" y="2017713"/>
            <a:ext cx="3565525" cy="877887"/>
          </a:xfrm>
        </p:spPr>
        <p:txBody>
          <a:bodyPr/>
          <a:lstStyle/>
          <a:p>
            <a:r>
              <a:rPr lang="en-US" smtClean="0"/>
              <a:t>m.mit.edu</a:t>
            </a:r>
          </a:p>
        </p:txBody>
      </p:sp>
      <p:sp>
        <p:nvSpPr>
          <p:cNvPr id="4813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8263" y="2017713"/>
            <a:ext cx="3565525" cy="877887"/>
          </a:xfrm>
        </p:spPr>
        <p:txBody>
          <a:bodyPr/>
          <a:lstStyle/>
          <a:p>
            <a:r>
              <a:rPr lang="en-US" smtClean="0"/>
              <a:t>iPhone app</a:t>
            </a:r>
          </a:p>
        </p:txBody>
      </p:sp>
      <p:pic>
        <p:nvPicPr>
          <p:cNvPr id="48132" name="Content Placeholder 18" descr="m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8111" r="-18111"/>
          <a:stretch>
            <a:fillRect/>
          </a:stretch>
        </p:blipFill>
        <p:spPr>
          <a:xfrm>
            <a:off x="1120775" y="3065463"/>
            <a:ext cx="3565525" cy="3211512"/>
          </a:xfrm>
        </p:spPr>
      </p:pic>
      <p:pic>
        <p:nvPicPr>
          <p:cNvPr id="48133" name="Content Placeholder 17" descr="iphoneui.pn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l="-4337" r="-4337"/>
          <a:stretch>
            <a:fillRect/>
          </a:stretch>
        </p:blipFill>
        <p:spPr>
          <a:xfrm>
            <a:off x="5148263" y="3065463"/>
            <a:ext cx="3565525" cy="3211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/>
          <a:lstStyle/>
          <a:p>
            <a:r>
              <a:rPr lang="en-US" sz="3200" smtClean="0"/>
              <a:t>MITBI RAFT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927100" y="5002213"/>
            <a:ext cx="8001000" cy="1855787"/>
          </a:xfrm>
        </p:spPr>
        <p:txBody>
          <a:bodyPr/>
          <a:lstStyle/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Done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UX workflow design &amp; implementation,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usability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, QA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In progress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Documentation,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u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ser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testing,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sprint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1 development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Coming up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Graphing features</a:t>
            </a:r>
            <a:endParaRPr lang="en-US" dirty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41987" name="Picture Placeholder 12" descr="Picture 13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-8356" r="-8376" b="9029"/>
          <a:stretch>
            <a:fillRect/>
          </a:stretch>
        </p:blipFill>
        <p:spPr>
          <a:xfrm>
            <a:off x="223838" y="925513"/>
            <a:ext cx="9339262" cy="31702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213"/>
            <a:ext cx="8001000" cy="1855787"/>
          </a:xfrm>
        </p:spPr>
        <p:txBody>
          <a:bodyPr/>
          <a:lstStyle/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Done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Meta-portal wireframes, CMS selection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In progress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Student meta-portal</a:t>
            </a: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Coming up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Stellar integration,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documentation</a:t>
            </a:r>
            <a:endParaRPr lang="en-US" dirty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46083" name="Picture Placeholder 4" descr="meta-portal-v2.pdf"/>
          <p:cNvPicPr>
            <a:picLocks noGrp="1" noChangeAspect="1"/>
          </p:cNvPicPr>
          <p:nvPr>
            <p:ph type="pic" sz="quarter" idx="13"/>
          </p:nvPr>
        </p:nvPicPr>
        <mc:AlternateContent xmlns:ma="http://schemas.microsoft.com/office/mac/drawingml/2008/main">
          <mc:Choice Requires="ma">
            <p:blipFill>
              <a:blip r:embed="rId3"/>
              <a:srcRect l="-1053" t="916" r="1286" b="91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rcRect l="-1053" t="916" r="1286" b="916"/>
              <a:stretch>
                <a:fillRect/>
              </a:stretch>
            </p:blipFill>
          </mc:Fallback>
        </mc:AlternateContent>
        <p:spPr>
          <a:xfrm>
            <a:off x="2670175" y="195263"/>
            <a:ext cx="6238875" cy="3919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ctrTitle"/>
          </p:nvPr>
        </p:nvSpPr>
        <p:spPr>
          <a:xfrm>
            <a:off x="0" y="4141788"/>
            <a:ext cx="8915400" cy="877887"/>
          </a:xfrm>
        </p:spPr>
        <p:txBody>
          <a:bodyPr/>
          <a:lstStyle/>
          <a:p>
            <a:r>
              <a:rPr lang="en-US" sz="3200" smtClean="0"/>
              <a:t>MITAA</a:t>
            </a:r>
          </a:p>
        </p:txBody>
      </p:sp>
      <p:pic>
        <p:nvPicPr>
          <p:cNvPr id="44035" name="Picture Placeholder 5" descr="mitaa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7031" r="1820" b="4688"/>
          <a:stretch>
            <a:fillRect/>
          </a:stretch>
        </p:blipFill>
        <p:spPr>
          <a:xfrm>
            <a:off x="3478213" y="347663"/>
            <a:ext cx="5424487" cy="3789362"/>
          </a:xfrm>
        </p:spPr>
      </p:pic>
      <p:sp>
        <p:nvSpPr>
          <p:cNvPr id="3" name="Subtitle 2"/>
          <p:cNvSpPr>
            <a:spLocks/>
          </p:cNvSpPr>
          <p:nvPr/>
        </p:nvSpPr>
        <p:spPr bwMode="auto">
          <a:xfrm>
            <a:off x="915988" y="5027613"/>
            <a:ext cx="8013700" cy="1830387"/>
          </a:xfrm>
          <a:prstGeom prst="rect">
            <a:avLst/>
          </a:prstGeom>
          <a:solidFill>
            <a:srgbClr val="E4E6DE"/>
          </a:solidFill>
          <a:ln w="25400">
            <a:noFill/>
            <a:miter lim="800000"/>
            <a:headEnd/>
            <a:tailEnd/>
          </a:ln>
        </p:spPr>
        <p:txBody>
          <a:bodyPr lIns="292608" tIns="137160" rIns="274320" bIns="137160">
            <a:prstTxWarp prst="textNoShape">
              <a:avLst/>
            </a:prstTxWarp>
          </a:bodyPr>
          <a:lstStyle/>
          <a:p>
            <a:pPr marL="273050" indent="-273050" defTabSz="914400">
              <a:spcBef>
                <a:spcPts val="2000"/>
              </a:spcBef>
              <a:buClr>
                <a:schemeClr val="accent1"/>
              </a:buClr>
              <a:buFont typeface="Wingdings" pitchFamily="-123" charset="2"/>
              <a:buChar char="§"/>
            </a:pPr>
            <a:r>
              <a:rPr lang="en-US" sz="1600">
                <a:solidFill>
                  <a:schemeClr val="folHlink"/>
                </a:solidFill>
                <a:latin typeface="Century Gothic" pitchFamily="-123" charset="0"/>
              </a:rPr>
              <a:t>Migration of MITAA from proprietary CMS to Drupal</a:t>
            </a:r>
          </a:p>
          <a:p>
            <a:pPr marL="273050" indent="-273050" defTabSz="914400">
              <a:spcBef>
                <a:spcPts val="2000"/>
              </a:spcBef>
              <a:buClr>
                <a:schemeClr val="accent1"/>
              </a:buClr>
              <a:buFont typeface="Wingdings" pitchFamily="-123" charset="2"/>
              <a:buChar char="§"/>
            </a:pPr>
            <a:r>
              <a:rPr lang="en-US" sz="1600">
                <a:solidFill>
                  <a:schemeClr val="folHlink"/>
                </a:solidFill>
                <a:latin typeface="Century Gothic" pitchFamily="-123" charset="0"/>
              </a:rPr>
              <a:t>Full site relaunch in Q3 2010</a:t>
            </a:r>
          </a:p>
          <a:p>
            <a:pPr marL="273050" indent="-273050" defTabSz="914400">
              <a:spcBef>
                <a:spcPts val="2000"/>
              </a:spcBef>
              <a:buClr>
                <a:schemeClr val="accent1"/>
              </a:buClr>
              <a:buFont typeface="Wingdings" pitchFamily="-123" charset="2"/>
              <a:buChar char="§"/>
            </a:pPr>
            <a:r>
              <a:rPr lang="en-US" sz="1600">
                <a:solidFill>
                  <a:schemeClr val="folHlink"/>
                </a:solidFill>
                <a:latin typeface="Century Gothic" pitchFamily="-123" charset="0"/>
              </a:rPr>
              <a:t>Savings of $100K in annual licensing fees</a:t>
            </a:r>
            <a:endParaRPr lang="en-US" sz="2000">
              <a:solidFill>
                <a:srgbClr val="595959"/>
              </a:solidFill>
              <a:latin typeface="Century Gothic" pitchFamily="-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CCS People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351" y="2845282"/>
            <a:ext cx="9144000" cy="3517503"/>
          </a:xfrm>
        </p:spPr>
        <p:txBody>
          <a:bodyPr numCol="3" rtlCol="0">
            <a:normAutofit/>
          </a:bodyPr>
          <a:lstStyle/>
          <a:p>
            <a:pPr marL="347472" indent="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Architecture, Integration    &amp; Development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(Ajay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Bhandari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)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Joe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Calzaretta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Robin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Colodzin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Qing Dong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Janet Riley-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Bowker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627063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Interface Development &amp; User Experience</a:t>
            </a:r>
          </a:p>
          <a:p>
            <a:pPr marL="979488"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(Joanna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Proulx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)</a:t>
            </a:r>
          </a:p>
          <a:p>
            <a:pPr marL="979488"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Justin Anderson</a:t>
            </a:r>
          </a:p>
          <a:p>
            <a:pPr marL="979488"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Alexis Ellwood</a:t>
            </a:r>
          </a:p>
          <a:p>
            <a:pPr marL="979488"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Laura Watts</a:t>
            </a:r>
          </a:p>
          <a:p>
            <a:pPr marL="1028700" lvl="1" indent="-398463" defTabSz="912813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346075" indent="0" defTabSz="912813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Outreach                            &amp; Support</a:t>
            </a:r>
          </a:p>
          <a:p>
            <a:pPr marL="682625" lvl="1" indent="-346075" defTabSz="912813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(Jeanne Chiang)</a:t>
            </a:r>
          </a:p>
          <a:p>
            <a:pPr marL="682625" lvl="1" indent="-346075" defTabSz="912813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Carlyn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Jorgensen</a:t>
            </a:r>
          </a:p>
          <a:p>
            <a:pPr marL="682625" lvl="1" indent="-346075" defTabSz="912813" fontAlgn="auto"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Devin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Stronge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411413"/>
            <a:ext cx="9144000" cy="320675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500">
                <a:solidFill>
                  <a:srgbClr val="595959"/>
                </a:solidFill>
                <a:latin typeface="Century Gothic" pitchFamily="-123" charset="0"/>
              </a:rPr>
              <a:t>Derek Jaeger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0" y="3200400"/>
            <a:ext cx="8915400" cy="2286000"/>
          </a:xfrm>
        </p:spPr>
        <p:txBody>
          <a:bodyPr/>
          <a:lstStyle/>
          <a:p>
            <a:r>
              <a:rPr lang="en-US" sz="4400" smtClean="0">
                <a:ea typeface="ＭＳ Ｐゴシック" pitchFamily="-123" charset="-128"/>
                <a:cs typeface="ＭＳ Ｐゴシック" pitchFamily="-123" charset="-128"/>
              </a:rPr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813"/>
            <a:ext cx="8001000" cy="776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err="1" smtClean="0"/>
              <a:t>isda-ccs@mit.edu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 descr="ccs-ecosyste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0" y="782638"/>
            <a:ext cx="914400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4237037" y="-2701924"/>
            <a:ext cx="917575" cy="8896350"/>
          </a:xfrm>
        </p:spPr>
        <p:txBody>
          <a:bodyPr>
            <a:normAutofit fontScale="90000"/>
          </a:bodyPr>
          <a:lstStyle/>
          <a:p>
            <a:r>
              <a:rPr lang="en-US" sz="3200" smtClean="0"/>
              <a:t>CCS Roadmap: FY 2009                       </a:t>
            </a:r>
          </a:p>
        </p:txBody>
      </p:sp>
      <p:sp>
        <p:nvSpPr>
          <p:cNvPr id="25603" name="Text Placeholder 28"/>
          <p:cNvSpPr>
            <a:spLocks noGrp="1"/>
          </p:cNvSpPr>
          <p:nvPr>
            <p:ph type="body" sz="quarter" idx="4294967295"/>
          </p:nvPr>
        </p:nvSpPr>
        <p:spPr>
          <a:xfrm>
            <a:off x="887413" y="2490788"/>
            <a:ext cx="3695926" cy="2108269"/>
          </a:xfrm>
        </p:spPr>
        <p:txBody>
          <a:bodyPr wrap="square">
            <a:spAutoFit/>
          </a:bodyPr>
          <a:lstStyle/>
          <a:p>
            <a:pPr marL="365125" defTabSz="457200"/>
            <a:r>
              <a:rPr lang="en-US" sz="2100" dirty="0" smtClean="0">
                <a:solidFill>
                  <a:schemeClr val="tx1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2.2 release</a:t>
            </a:r>
            <a:endParaRPr lang="en-US" sz="2400" dirty="0" smtClean="0">
              <a:solidFill>
                <a:schemeClr val="tx1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  <a:p>
            <a:pPr marL="365125" defTabSz="457200"/>
            <a:r>
              <a:rPr lang="en-US" dirty="0" smtClean="0">
                <a:solidFill>
                  <a:schemeClr val="tx1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2.2.1 release </a:t>
            </a:r>
          </a:p>
          <a:p>
            <a:pPr marL="365125" defTabSz="457200"/>
            <a:r>
              <a:rPr lang="en-US" dirty="0" smtClean="0">
                <a:solidFill>
                  <a:schemeClr val="tx1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Thalia community release</a:t>
            </a:r>
          </a:p>
          <a:p>
            <a:pPr marL="365125" defTabSz="457200"/>
            <a:r>
              <a:rPr lang="en-US" dirty="0" smtClean="0">
                <a:solidFill>
                  <a:schemeClr val="tx1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Dev </a:t>
            </a:r>
            <a:r>
              <a:rPr lang="en-US" dirty="0" smtClean="0">
                <a:solidFill>
                  <a:schemeClr val="tx1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Docs, user guide</a:t>
            </a:r>
            <a:endParaRPr lang="en-US" dirty="0" smtClean="0">
              <a:solidFill>
                <a:schemeClr val="tx1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</p:txBody>
      </p:sp>
      <p:sp>
        <p:nvSpPr>
          <p:cNvPr id="25604" name="Text Placeholder 28"/>
          <p:cNvSpPr txBox="1">
            <a:spLocks/>
          </p:cNvSpPr>
          <p:nvPr/>
        </p:nvSpPr>
        <p:spPr bwMode="auto">
          <a:xfrm>
            <a:off x="4810125" y="2466975"/>
            <a:ext cx="389096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65125" indent="-342900">
              <a:spcBef>
                <a:spcPts val="2000"/>
              </a:spcBef>
              <a:buClr>
                <a:schemeClr val="accent1"/>
              </a:buClr>
              <a:buFont typeface="Wingdings 2" pitchFamily="-123" charset="2"/>
              <a:buChar char=""/>
            </a:pPr>
            <a:r>
              <a:rPr lang="en-US" sz="2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NG proofs-of-concept</a:t>
            </a:r>
          </a:p>
          <a:p>
            <a:pPr marL="365125" indent="-342900">
              <a:spcBef>
                <a:spcPts val="2000"/>
              </a:spcBef>
              <a:buClr>
                <a:schemeClr val="accent1"/>
              </a:buClr>
              <a:buFont typeface="Wingdings 2" pitchFamily="-123" charset="2"/>
              <a:buChar char=""/>
            </a:pPr>
            <a:r>
              <a:rPr lang="en-US" sz="2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Mobile features &amp; interface</a:t>
            </a:r>
          </a:p>
          <a:p>
            <a:pPr marL="365125" indent="-342900">
              <a:spcBef>
                <a:spcPts val="2000"/>
              </a:spcBef>
              <a:buClr>
                <a:schemeClr val="accent1"/>
              </a:buClr>
              <a:buFont typeface="Wingdings 2" pitchFamily="-123" charset="2"/>
              <a:buChar char=""/>
            </a:pPr>
            <a:r>
              <a:rPr lang="en-US" sz="2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Wikis 2</a:t>
            </a:r>
            <a:r>
              <a:rPr lang="en-US" sz="2000" baseline="30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nd</a:t>
            </a:r>
            <a:r>
              <a:rPr lang="en-US" sz="2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 tier support rollout</a:t>
            </a:r>
          </a:p>
          <a:p>
            <a:pPr marL="365125" indent="-342900">
              <a:spcBef>
                <a:spcPts val="2000"/>
              </a:spcBef>
              <a:buClr>
                <a:schemeClr val="accent1"/>
              </a:buClr>
              <a:buFont typeface="Wingdings 2" pitchFamily="-123" charset="2"/>
              <a:buChar char=""/>
            </a:pPr>
            <a:r>
              <a:rPr lang="en-US" sz="2000"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DOS CMS selection/scalability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4237037" y="-2701924"/>
            <a:ext cx="917575" cy="8896350"/>
          </a:xfrm>
        </p:spPr>
        <p:txBody>
          <a:bodyPr>
            <a:normAutofit fontScale="90000"/>
          </a:bodyPr>
          <a:lstStyle/>
          <a:p>
            <a:r>
              <a:rPr lang="en-US" sz="3200" smtClean="0"/>
              <a:t>CCS Roadmap: FY 2010                       1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2013" y="4916488"/>
            <a:ext cx="8059737" cy="1771650"/>
          </a:xfrm>
        </p:spPr>
        <p:txBody>
          <a:bodyPr anchor="b">
            <a:normAutofit/>
          </a:bodyPr>
          <a:lstStyle/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dirty="0" smtClean="0"/>
          </a:p>
          <a:p>
            <a:pPr marL="457200" indent="-365125">
              <a:buClr>
                <a:srgbClr val="CCCCCC"/>
              </a:buClr>
              <a:buFont typeface="Wingdings" pitchFamily="-123" charset="2"/>
              <a:buChar char="u"/>
            </a:pPr>
            <a:r>
              <a:rPr lang="en-US" sz="1800" b="1" dirty="0" smtClean="0">
                <a:solidFill>
                  <a:srgbClr val="7F7F7F"/>
                </a:solidFill>
              </a:rPr>
              <a:t>Q2-3 </a:t>
            </a:r>
            <a:r>
              <a:rPr lang="en-US" sz="1800" b="1" dirty="0" smtClean="0">
                <a:solidFill>
                  <a:srgbClr val="7F7F7F"/>
                </a:solidFill>
              </a:rPr>
              <a:t>2010</a:t>
            </a:r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dirty="0" smtClean="0"/>
          </a:p>
          <a:p>
            <a:pPr marL="457200" indent="-365125">
              <a:spcBef>
                <a:spcPts val="1400"/>
              </a:spcBef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 2" pitchFamily="-123" charset="2"/>
              <a:buNone/>
            </a:pPr>
            <a:endParaRPr lang="en-US" b="1" dirty="0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r>
              <a:rPr lang="en-US" sz="1800" b="1" dirty="0" smtClean="0"/>
              <a:t>Q1 2010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4294967295"/>
          </p:nvPr>
        </p:nvSpPr>
        <p:spPr>
          <a:xfrm>
            <a:off x="5813425" y="2339312"/>
            <a:ext cx="3124200" cy="2708434"/>
          </a:xfrm>
        </p:spPr>
        <p:txBody>
          <a:bodyPr wrap="square">
            <a:spAutoFit/>
          </a:bodyPr>
          <a:lstStyle/>
          <a:p>
            <a:pPr marL="365125" defTabSz="457200"/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NG </a:t>
            </a:r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decision</a:t>
            </a:r>
          </a:p>
          <a:p>
            <a:pPr marL="365125" defTabSz="457200"/>
            <a:r>
              <a:rPr lang="en-US" dirty="0" err="1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Gradebook</a:t>
            </a:r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 </a:t>
            </a:r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out of pilot</a:t>
            </a:r>
          </a:p>
          <a:p>
            <a:pPr marL="365125" defTabSz="457200"/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automation</a:t>
            </a:r>
          </a:p>
          <a:p>
            <a:pPr marL="365125" defTabSz="457200"/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Wikis upgrades/</a:t>
            </a:r>
            <a:r>
              <a:rPr lang="en-US" dirty="0" err="1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plugins</a:t>
            </a:r>
            <a:endParaRPr lang="en-US" dirty="0" smtClean="0">
              <a:solidFill>
                <a:srgbClr val="7F7F7F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  <a:p>
            <a:pPr marL="365125" defTabSz="457200"/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MITAA site</a:t>
            </a:r>
            <a:r>
              <a:rPr lang="en-US" dirty="0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 </a:t>
            </a:r>
            <a:r>
              <a:rPr lang="en-US" dirty="0" err="1" smtClean="0">
                <a:solidFill>
                  <a:srgbClr val="7F7F7F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relaunch</a:t>
            </a:r>
            <a:endParaRPr lang="en-US" dirty="0" smtClean="0">
              <a:solidFill>
                <a:srgbClr val="7F7F7F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</p:txBody>
      </p:sp>
      <p:sp>
        <p:nvSpPr>
          <p:cNvPr id="27652" name="Content Placeholder 29"/>
          <p:cNvSpPr>
            <a:spLocks noGrp="1"/>
          </p:cNvSpPr>
          <p:nvPr>
            <p:ph sz="quarter" idx="4294967295"/>
          </p:nvPr>
        </p:nvSpPr>
        <p:spPr>
          <a:xfrm>
            <a:off x="876300" y="2263775"/>
            <a:ext cx="4889500" cy="2660650"/>
          </a:xfrm>
        </p:spPr>
        <p:txBody>
          <a:bodyPr/>
          <a:lstStyle/>
          <a:p>
            <a:pPr marL="365125" defTabSz="457200"/>
            <a:r>
              <a:rPr lang="en-US" smtClean="0">
                <a:solidFill>
                  <a:srgbClr val="000000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Wikis 3 upgrade &amp; support rollout</a:t>
            </a:r>
          </a:p>
          <a:p>
            <a:pPr marL="365125" defTabSz="457200"/>
            <a:r>
              <a:rPr lang="en-US" smtClean="0">
                <a:solidFill>
                  <a:srgbClr val="000000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Stellar &amp; Wikis full Touchstone sign-on</a:t>
            </a:r>
          </a:p>
          <a:p>
            <a:pPr marL="365125" defTabSz="457200"/>
            <a:r>
              <a:rPr lang="en-US" smtClean="0">
                <a:solidFill>
                  <a:srgbClr val="000000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DOS faculty portal wireframes</a:t>
            </a:r>
          </a:p>
          <a:p>
            <a:pPr marL="365125" defTabSz="457200"/>
            <a:r>
              <a:rPr lang="en-US" smtClean="0">
                <a:solidFill>
                  <a:srgbClr val="000000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MITBI RAFT UX design &amp; development</a:t>
            </a:r>
          </a:p>
          <a:p>
            <a:pPr marL="365125" defTabSz="457200"/>
            <a:r>
              <a:rPr lang="en-US" smtClean="0">
                <a:solidFill>
                  <a:srgbClr val="000000"/>
                </a:solidFill>
                <a:latin typeface="Helvetica Neue Light" pitchFamily="-123" charset="0"/>
                <a:ea typeface="Helvetica Neue Light" pitchFamily="-123" charset="0"/>
                <a:cs typeface="Helvetica Neue Light" pitchFamily="-123" charset="0"/>
              </a:rPr>
              <a:t>Native iPhone app for Mobile</a:t>
            </a:r>
          </a:p>
          <a:p>
            <a:pPr marL="365125" defTabSz="457200"/>
            <a:endParaRPr lang="en-US" smtClean="0">
              <a:solidFill>
                <a:srgbClr val="000000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2013" y="4910138"/>
            <a:ext cx="8053387" cy="1778000"/>
          </a:xfrm>
        </p:spPr>
        <p:txBody>
          <a:bodyPr anchor="b">
            <a:normAutofit/>
          </a:bodyPr>
          <a:lstStyle/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smtClean="0"/>
          </a:p>
          <a:p>
            <a:pPr marL="457200" indent="-365125">
              <a:buClr>
                <a:srgbClr val="999999"/>
              </a:buClr>
              <a:buFont typeface="Wingdings" pitchFamily="-123" charset="2"/>
              <a:buChar char="u"/>
            </a:pPr>
            <a:endParaRPr lang="en-US" b="1" smtClean="0"/>
          </a:p>
          <a:p>
            <a:pPr marL="457200" indent="-365125">
              <a:buClr>
                <a:srgbClr val="CCCCCC"/>
              </a:buClr>
              <a:buFont typeface="Wingdings" pitchFamily="-123" charset="2"/>
              <a:buChar char="u"/>
            </a:pPr>
            <a:r>
              <a:rPr lang="en-US" b="1" smtClean="0">
                <a:solidFill>
                  <a:srgbClr val="7F7F7F"/>
                </a:solidFill>
              </a:rPr>
              <a:t>Q3 2010</a:t>
            </a:r>
            <a:endParaRPr lang="en-US" b="1" smtClean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4237037" y="-2701924"/>
            <a:ext cx="917575" cy="8896350"/>
          </a:xfrm>
        </p:spPr>
        <p:txBody>
          <a:bodyPr>
            <a:normAutofit fontScale="90000"/>
          </a:bodyPr>
          <a:lstStyle/>
          <a:p>
            <a:r>
              <a:rPr lang="en-US" sz="3200" smtClean="0"/>
              <a:t>CCS Roadmap: FY 2010                       2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4294967295"/>
          </p:nvPr>
        </p:nvSpPr>
        <p:spPr>
          <a:xfrm>
            <a:off x="903288" y="2957513"/>
            <a:ext cx="7634287" cy="1190625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7F7F7F"/>
              </a:solidFill>
              <a:latin typeface="Helvetica Neue Light" pitchFamily="-123" charset="0"/>
              <a:ea typeface="Helvetica Neue Light" pitchFamily="-123" charset="0"/>
              <a:cs typeface="Helvetica Neue Light" pitchFamily="-123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04" y="2203852"/>
            <a:ext cx="8890496" cy="4403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CCS Work</a:t>
            </a:r>
          </a:p>
        </p:txBody>
      </p:sp>
      <p:sp>
        <p:nvSpPr>
          <p:cNvPr id="30722" name="Text Placeholder 10"/>
          <p:cNvSpPr>
            <a:spLocks noGrp="1"/>
          </p:cNvSpPr>
          <p:nvPr>
            <p:ph type="body" idx="1"/>
          </p:nvPr>
        </p:nvSpPr>
        <p:spPr>
          <a:xfrm>
            <a:off x="1120775" y="2017713"/>
            <a:ext cx="3565525" cy="877887"/>
          </a:xfrm>
        </p:spPr>
        <p:txBody>
          <a:bodyPr/>
          <a:lstStyle/>
          <a:p>
            <a:r>
              <a:rPr lang="en-US" sz="3600" smtClean="0"/>
              <a:t>Services</a:t>
            </a:r>
          </a:p>
        </p:txBody>
      </p:sp>
      <p:sp>
        <p:nvSpPr>
          <p:cNvPr id="30723" name="Content Placeholder 17"/>
          <p:cNvSpPr>
            <a:spLocks noGrp="1"/>
          </p:cNvSpPr>
          <p:nvPr>
            <p:ph sz="half" idx="2"/>
          </p:nvPr>
        </p:nvSpPr>
        <p:spPr>
          <a:xfrm>
            <a:off x="1120775" y="3065463"/>
            <a:ext cx="3565525" cy="3211512"/>
          </a:xfrm>
        </p:spPr>
        <p:txBody>
          <a:bodyPr/>
          <a:lstStyle/>
          <a:p>
            <a:pPr>
              <a:buFont typeface="Wingdings" pitchFamily="-123" charset="2"/>
              <a:buChar char="§"/>
            </a:pPr>
            <a:r>
              <a:rPr lang="en-US" sz="2800" smtClean="0"/>
              <a:t>Stellar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Stellar NG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MIT Wikis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Thalia</a:t>
            </a:r>
          </a:p>
        </p:txBody>
      </p:sp>
      <p:sp>
        <p:nvSpPr>
          <p:cNvPr id="30724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5148263" y="2017713"/>
            <a:ext cx="3565525" cy="877887"/>
          </a:xfrm>
        </p:spPr>
        <p:txBody>
          <a:bodyPr/>
          <a:lstStyle/>
          <a:p>
            <a:r>
              <a:rPr lang="en-US" sz="3600" smtClean="0"/>
              <a:t>Projects</a:t>
            </a:r>
          </a:p>
        </p:txBody>
      </p:sp>
      <p:sp>
        <p:nvSpPr>
          <p:cNvPr id="30725" name="Content Placeholder 18"/>
          <p:cNvSpPr>
            <a:spLocks noGrp="1"/>
          </p:cNvSpPr>
          <p:nvPr>
            <p:ph sz="quarter" idx="4"/>
          </p:nvPr>
        </p:nvSpPr>
        <p:spPr>
          <a:xfrm>
            <a:off x="5148263" y="3065463"/>
            <a:ext cx="3565525" cy="3211512"/>
          </a:xfrm>
        </p:spPr>
        <p:txBody>
          <a:bodyPr/>
          <a:lstStyle/>
          <a:p>
            <a:pPr>
              <a:buFont typeface="Wingdings" pitchFamily="-123" charset="2"/>
              <a:buChar char="§"/>
            </a:pPr>
            <a:r>
              <a:rPr lang="en-US" sz="2800" smtClean="0"/>
              <a:t>MITBI RAFT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MITAA Website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DOS</a:t>
            </a:r>
          </a:p>
          <a:p>
            <a:pPr>
              <a:buFont typeface="Wingdings" pitchFamily="-123" charset="2"/>
              <a:buChar char="§"/>
            </a:pPr>
            <a:r>
              <a:rPr lang="en-US" sz="2800" smtClean="0"/>
              <a:t>MIT Mobile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Stellar </a:t>
            </a:r>
            <a:r>
              <a:rPr lang="en-US" sz="2800" dirty="0" err="1" smtClean="0"/>
              <a:t>Gradebook</a:t>
            </a:r>
            <a:endParaRPr lang="en-US" sz="28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213"/>
            <a:ext cx="8001000" cy="1855787"/>
          </a:xfrm>
        </p:spPr>
        <p:txBody>
          <a:bodyPr/>
          <a:lstStyle/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One of the most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feature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-</a:t>
            </a:r>
            <a:r>
              <a:rPr lang="en-US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rich gradebooks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available</a:t>
            </a:r>
          </a:p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Well-integrated with MIT infrastructure</a:t>
            </a:r>
          </a:p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Export/import features allow interoperability with Registrar and WTW</a:t>
            </a:r>
          </a:p>
        </p:txBody>
      </p:sp>
      <p:pic>
        <p:nvPicPr>
          <p:cNvPr id="33795" name="Picture Placeholder 9" descr="Picture 21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35" r="1035" b="5772"/>
          <a:stretch>
            <a:fillRect/>
          </a:stretch>
        </p:blipFill>
        <p:spPr>
          <a:xfrm>
            <a:off x="1878013" y="803275"/>
            <a:ext cx="7134225" cy="3284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Stellar Course Guide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388" y="5002213"/>
            <a:ext cx="8001000" cy="1855787"/>
          </a:xfrm>
        </p:spPr>
        <p:txBody>
          <a:bodyPr>
            <a:normAutofit/>
          </a:bodyPr>
          <a:lstStyle/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Online Textbook Information (OTI) availability expanded</a:t>
            </a:r>
          </a:p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HASS requirement information coming up</a:t>
            </a:r>
          </a:p>
          <a:p>
            <a:pPr marL="273050" indent="-273050">
              <a:buFont typeface="Wingdings" pitchFamily="-123" charset="2"/>
              <a:buChar char="§"/>
            </a:pP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Integration with new OCW CMS</a:t>
            </a:r>
          </a:p>
        </p:txBody>
      </p:sp>
      <p:pic>
        <p:nvPicPr>
          <p:cNvPr id="34819" name="Picture Placeholder 7" descr="Picture 6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211" b="1158"/>
          <a:stretch>
            <a:fillRect/>
          </a:stretch>
        </p:blipFill>
        <p:spPr>
          <a:xfrm>
            <a:off x="911225" y="1158875"/>
            <a:ext cx="4400550" cy="2938463"/>
          </a:xfrm>
        </p:spPr>
      </p:pic>
      <p:pic>
        <p:nvPicPr>
          <p:cNvPr id="34820" name="Picture Placeholder 10" descr="Picture 2.png"/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-229" r="-229" b="1341"/>
          <a:stretch>
            <a:fillRect/>
          </a:stretch>
        </p:blipFill>
        <p:spPr>
          <a:xfrm>
            <a:off x="5416550" y="1160463"/>
            <a:ext cx="3506788" cy="2941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Stellar Next Generation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914400" y="5002213"/>
            <a:ext cx="8001000" cy="1855787"/>
          </a:xfrm>
        </p:spPr>
        <p:txBody>
          <a:bodyPr/>
          <a:lstStyle/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Done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Candidates,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use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cases,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proofs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of concept,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recommendation</a:t>
            </a:r>
            <a:endParaRPr lang="en-US" sz="1400" dirty="0" smtClean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In progress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S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ocialization,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stakeholder decision</a:t>
            </a:r>
            <a:endParaRPr lang="en-US" sz="1400" dirty="0" smtClean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Font typeface="Wingdings" pitchFamily="-123" charset="2"/>
              <a:buChar char="§"/>
            </a:pPr>
            <a:r>
              <a:rPr lang="en-US" b="1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Coming up</a:t>
            </a:r>
            <a:r>
              <a:rPr lang="en-US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	*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Prototypes,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 user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adoption </a:t>
            </a:r>
            <a:r>
              <a:rPr lang="en-US" sz="1400" dirty="0" smtClean="0">
                <a:solidFill>
                  <a:srgbClr val="595959"/>
                </a:solidFill>
                <a:ea typeface="ＭＳ Ｐゴシック" pitchFamily="-123" charset="-128"/>
                <a:cs typeface="ＭＳ Ｐゴシック" pitchFamily="-123" charset="-128"/>
              </a:rPr>
              <a:t>testing</a:t>
            </a:r>
            <a:endParaRPr lang="en-US" sz="1400" dirty="0">
              <a:solidFill>
                <a:srgbClr val="595959"/>
              </a:solidFill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5843" name="Picture Placeholder 11" descr="sakai3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6801" r="16801"/>
          <a:stretch>
            <a:fillRect/>
          </a:stretch>
        </p:blipFill>
        <p:spPr>
          <a:xfrm>
            <a:off x="915988" y="1139825"/>
            <a:ext cx="4048125" cy="2944813"/>
          </a:xfrm>
        </p:spPr>
      </p:pic>
      <p:pic>
        <p:nvPicPr>
          <p:cNvPr id="35844" name="Picture Placeholder 15" descr="Picture 18.png"/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352" t="862" r="352" b="6898"/>
          <a:stretch>
            <a:fillRect/>
          </a:stretch>
        </p:blipFill>
        <p:spPr>
          <a:xfrm>
            <a:off x="5026025" y="1139825"/>
            <a:ext cx="3870325" cy="2935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5730</TotalTime>
  <Words>1064</Words>
  <Application>Microsoft Macintosh PowerPoint</Application>
  <PresentationFormat>On-screen Show (4:3)</PresentationFormat>
  <Paragraphs>200</Paragraphs>
  <Slides>16</Slides>
  <Notes>16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Perspective</vt:lpstr>
      <vt:lpstr> Content and Collaboration Services </vt:lpstr>
      <vt:lpstr>Slide 2</vt:lpstr>
      <vt:lpstr>CCS Roadmap: FY 2009                       </vt:lpstr>
      <vt:lpstr>CCS Roadmap: FY 2010                       1</vt:lpstr>
      <vt:lpstr>CCS Roadmap: FY 2010                       2</vt:lpstr>
      <vt:lpstr>CCS Work</vt:lpstr>
      <vt:lpstr>Stellar Gradebook</vt:lpstr>
      <vt:lpstr>Stellar Course Guide</vt:lpstr>
      <vt:lpstr>Stellar Next Generation</vt:lpstr>
      <vt:lpstr>MIT Wikis</vt:lpstr>
      <vt:lpstr>MIT Mobile</vt:lpstr>
      <vt:lpstr>MITBI RAFT</vt:lpstr>
      <vt:lpstr>DOS</vt:lpstr>
      <vt:lpstr>MITAA</vt:lpstr>
      <vt:lpstr>CCS People</vt:lpstr>
      <vt:lpstr>Thank you</vt:lpstr>
    </vt:vector>
  </TitlesOfParts>
  <Company>MIT : IS&amp;T : ISDA : CCS : UXD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and Collaboration Services</dc:title>
  <dc:creator>Joanna Proulx</dc:creator>
  <cp:lastModifiedBy>Derek Jaeger</cp:lastModifiedBy>
  <cp:revision>142</cp:revision>
  <cp:lastPrinted>2009-09-22T20:08:47Z</cp:lastPrinted>
  <dcterms:created xsi:type="dcterms:W3CDTF">2009-09-24T14:53:16Z</dcterms:created>
  <dcterms:modified xsi:type="dcterms:W3CDTF">2009-09-24T16:55:43Z</dcterms:modified>
</cp:coreProperties>
</file>