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344" r:id="rId2"/>
    <p:sldId id="354" r:id="rId3"/>
    <p:sldId id="355" r:id="rId4"/>
    <p:sldId id="356" r:id="rId5"/>
    <p:sldId id="357" r:id="rId6"/>
    <p:sldId id="358" r:id="rId7"/>
    <p:sldId id="359" r:id="rId8"/>
    <p:sldId id="3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C45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6"/>
    <p:restoredTop sz="96327" autoAdjust="0"/>
  </p:normalViewPr>
  <p:slideViewPr>
    <p:cSldViewPr snapToGrid="0" snapToObjects="1">
      <p:cViewPr varScale="1">
        <p:scale>
          <a:sx n="128" d="100"/>
          <a:sy n="128" d="100"/>
        </p:scale>
        <p:origin x="21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0D215-F42E-D64C-BCF0-05027ED245F7}" type="datetimeFigureOut">
              <a:rPr lang="en-US" smtClean="0">
                <a:latin typeface="Calibri"/>
              </a:rPr>
              <a:t>6/14/22</a:t>
            </a:fld>
            <a:endParaRPr lang="en-US" dirty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93C76-F617-C840-B59A-2FB2BFC3C33E}" type="slidenum">
              <a:rPr lang="en-US" smtClean="0">
                <a:latin typeface="Calibri"/>
              </a:rPr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006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/>
              </a:defRPr>
            </a:lvl1pPr>
          </a:lstStyle>
          <a:p>
            <a:fld id="{E89C83FF-BB12-A04B-8184-A9C70BC40656}" type="datetimeFigureOut">
              <a:rPr lang="en-US" smtClean="0"/>
              <a:pPr/>
              <a:t>6/14/22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/>
              </a:defRPr>
            </a:lvl1pPr>
          </a:lstStyle>
          <a:p>
            <a:fld id="{11F1C3C0-4216-AB45-BCA3-1484D1E247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13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50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5650" cy="3425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553" y="4345216"/>
            <a:ext cx="5486901" cy="41138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9909" tIns="39957" rIns="79909" bIns="39957"/>
          <a:lstStyle/>
          <a:p>
            <a:pPr eaLnBrk="1" hangingPunct="1"/>
            <a:endParaRPr lang="ja-JP" alt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549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5650" cy="3425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553" y="4345216"/>
            <a:ext cx="5486901" cy="41138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9909" tIns="39957" rIns="79909" bIns="39957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442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343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972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5650" cy="3425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553" y="4345216"/>
            <a:ext cx="5486901" cy="41138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9909" tIns="39957" rIns="79909" bIns="39957"/>
          <a:lstStyle/>
          <a:p>
            <a:pPr eaLnBrk="1" hangingPunct="1"/>
            <a:endParaRPr lang="ja-JP" alt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949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50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©2022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marL="457200" indent="-457200"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21716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8389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933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309" y="0"/>
            <a:ext cx="781449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©2022 Massachusetts Institute of Technology, IS&amp;T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5" y="6640829"/>
            <a:ext cx="749808" cy="210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B1034F62-00B0-0E49-BBA0-CC97FDD87B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diamond cube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 dt="0"/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800" b="0" i="0" kern="1200" baseline="0">
          <a:solidFill>
            <a:srgbClr val="9E3C45"/>
          </a:solidFill>
          <a:latin typeface="Calibri" charset="0"/>
          <a:ea typeface="+mj-ea"/>
          <a:cs typeface="Calibri"/>
        </a:defRPr>
      </a:lvl1pPr>
    </p:titleStyle>
    <p:bodyStyle>
      <a:lvl1pPr marL="457200" marR="0" indent="-4572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Calibri"/>
        </a:defRPr>
      </a:lvl1pPr>
      <a:lvl2pPr marL="7429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cloud-accounts.mit.edu/" TargetMode="External"/><Relationship Id="rId7" Type="http://schemas.openxmlformats.org/officeDocument/2006/relationships/hyperlink" Target="https://cloud.google.com/free/docs/aws-azure-gcp-service-comparis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u.google.com/intl/ALL_us/programs/credits/?modal_active=none" TargetMode="External"/><Relationship Id="rId5" Type="http://schemas.openxmlformats.org/officeDocument/2006/relationships/hyperlink" Target="https://aws.amazon.com/government-education/research-and-technical-computing/cloud-credit-for-research/" TargetMode="External"/><Relationship Id="rId4" Type="http://schemas.openxmlformats.org/officeDocument/2006/relationships/hyperlink" Target="https://ist.mit.edu/cloud-accou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Cloud Computing at MIT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2022 IT Partners Virtual Conference</a:t>
            </a:r>
          </a:p>
          <a:p>
            <a:r>
              <a:rPr lang="en-US" dirty="0"/>
              <a:t>June 14, 2022</a:t>
            </a:r>
          </a:p>
          <a:p>
            <a:r>
              <a:rPr lang="en-US" dirty="0" err="1"/>
              <a:t>Rikus</a:t>
            </a:r>
            <a:r>
              <a:rPr lang="en-US" dirty="0"/>
              <a:t> </a:t>
            </a:r>
            <a:r>
              <a:rPr lang="en-US" dirty="0" err="1"/>
              <a:t>Goosen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79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10" y="6859"/>
            <a:ext cx="7814490" cy="70598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What is Cloud Computing?</a:t>
            </a:r>
          </a:p>
          <a:p>
            <a:r>
              <a:rPr lang="en-US" dirty="0"/>
              <a:t>What is Cloud Computing at MIT?</a:t>
            </a:r>
          </a:p>
          <a:p>
            <a:r>
              <a:rPr lang="en-US" dirty="0"/>
              <a:t>How to choose a provider?</a:t>
            </a:r>
          </a:p>
          <a:p>
            <a:r>
              <a:rPr lang="en-US" dirty="0"/>
              <a:t>How to get an account?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6C9A69-BA3A-CBA3-C7FF-F6A429C9C152}"/>
              </a:ext>
            </a:extLst>
          </p:cNvPr>
          <p:cNvGrpSpPr/>
          <p:nvPr/>
        </p:nvGrpSpPr>
        <p:grpSpPr>
          <a:xfrm>
            <a:off x="280254" y="1228074"/>
            <a:ext cx="4215547" cy="2761719"/>
            <a:chOff x="-13157" y="1094987"/>
            <a:chExt cx="4215547" cy="2761719"/>
          </a:xfrm>
        </p:grpSpPr>
        <p:pic>
          <p:nvPicPr>
            <p:cNvPr id="9" name="Picture 8" descr="diamond cube.png">
              <a:extLst>
                <a:ext uri="{FF2B5EF4-FFF2-40B4-BE49-F238E27FC236}">
                  <a16:creationId xmlns:a16="http://schemas.microsoft.com/office/drawing/2014/main" id="{2801C245-7B90-9049-E9F2-F87DD50B1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157" y="1094987"/>
              <a:ext cx="2643800" cy="2761719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06B71BC-EC9D-55F9-1736-D9A004D66122}"/>
                </a:ext>
              </a:extLst>
            </p:cNvPr>
            <p:cNvGrpSpPr/>
            <p:nvPr/>
          </p:nvGrpSpPr>
          <p:grpSpPr>
            <a:xfrm>
              <a:off x="2531363" y="2331891"/>
              <a:ext cx="1671027" cy="295984"/>
              <a:chOff x="1658002" y="1756566"/>
              <a:chExt cx="1671027" cy="295984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494D166-8597-202E-A104-2B0DBF1CE4C2}"/>
                  </a:ext>
                </a:extLst>
              </p:cNvPr>
              <p:cNvCxnSpPr/>
              <p:nvPr/>
            </p:nvCxnSpPr>
            <p:spPr>
              <a:xfrm>
                <a:off x="1658002" y="1899289"/>
                <a:ext cx="1671027" cy="0"/>
              </a:xfrm>
              <a:prstGeom prst="line">
                <a:avLst/>
              </a:prstGeom>
              <a:ln w="9525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AD440A5-A6C3-FE7D-A150-A23AE034A285}"/>
                  </a:ext>
                </a:extLst>
              </p:cNvPr>
              <p:cNvSpPr/>
              <p:nvPr/>
            </p:nvSpPr>
            <p:spPr>
              <a:xfrm>
                <a:off x="3033045" y="1756566"/>
                <a:ext cx="295984" cy="295984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652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7"/>
            <a:ext cx="9139682" cy="6847501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3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cxnSp>
        <p:nvCxnSpPr>
          <p:cNvPr id="17" name="Straight Connector 1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sp>
        <p:nvSpPr>
          <p:cNvPr id="18" name="Rectangle 17"/>
          <p:cNvSpPr/>
          <p:nvPr/>
        </p:nvSpPr>
        <p:spPr>
          <a:xfrm>
            <a:off x="-3" y="2469358"/>
            <a:ext cx="6333895" cy="1948956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0" y="2365726"/>
            <a:ext cx="6144322" cy="2173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 baseline="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>
                <a:solidFill>
                  <a:schemeClr val="bg1"/>
                </a:solidFill>
              </a:rPr>
              <a:t>What is Cloud Computing?</a:t>
            </a:r>
            <a:br>
              <a:rPr lang="en-US" sz="1800" dirty="0">
                <a:solidFill>
                  <a:schemeClr val="bg1"/>
                </a:solidFill>
              </a:rPr>
            </a:b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1"/>
            <a:ext cx="1657350" cy="16573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0223393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37359"/>
            <a:ext cx="9144001" cy="6887217"/>
          </a:xfrm>
          <a:prstGeom prst="rect">
            <a:avLst/>
          </a:prstGeom>
        </p:spPr>
      </p:pic>
      <p:cxnSp>
        <p:nvCxnSpPr>
          <p:cNvPr id="24578" name="Straight Connector 1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sp>
        <p:nvSpPr>
          <p:cNvPr id="8" name="Rectangle 7"/>
          <p:cNvSpPr/>
          <p:nvPr/>
        </p:nvSpPr>
        <p:spPr>
          <a:xfrm>
            <a:off x="0" y="-37358"/>
            <a:ext cx="9144000" cy="139935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1394648" y="-36513"/>
            <a:ext cx="7749352" cy="1241426"/>
          </a:xfrm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3100" dirty="0">
                <a:solidFill>
                  <a:schemeClr val="bg1"/>
                </a:solidFill>
              </a:rPr>
              <a:t>What is Cloud Computing at MIT?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360"/>
            <a:ext cx="1394648" cy="13946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8641116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10" y="6859"/>
            <a:ext cx="7814490" cy="705980"/>
          </a:xfrm>
        </p:spPr>
        <p:txBody>
          <a:bodyPr/>
          <a:lstStyle/>
          <a:p>
            <a:r>
              <a:rPr lang="en-US" dirty="0"/>
              <a:t>MIT Cloud Program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1" y="1589049"/>
            <a:ext cx="4486983" cy="4525963"/>
          </a:xfrm>
        </p:spPr>
        <p:txBody>
          <a:bodyPr/>
          <a:lstStyle/>
          <a:p>
            <a:r>
              <a:rPr lang="en-US" dirty="0"/>
              <a:t>Consolidated billing via cost objects</a:t>
            </a:r>
          </a:p>
          <a:p>
            <a:r>
              <a:rPr lang="en-US" dirty="0"/>
              <a:t>Enterprise-level technical support</a:t>
            </a:r>
          </a:p>
          <a:p>
            <a:r>
              <a:rPr lang="en-US" dirty="0"/>
              <a:t>Usage analytics and billing reports</a:t>
            </a:r>
          </a:p>
          <a:p>
            <a:r>
              <a:rPr lang="en-US" dirty="0"/>
              <a:t>Single point of contact for all billing and account matters</a:t>
            </a:r>
          </a:p>
          <a:p>
            <a:r>
              <a:rPr lang="en-US" dirty="0"/>
              <a:t>Request new or migrate existing accounts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6C9A69-BA3A-CBA3-C7FF-F6A429C9C152}"/>
              </a:ext>
            </a:extLst>
          </p:cNvPr>
          <p:cNvGrpSpPr/>
          <p:nvPr/>
        </p:nvGrpSpPr>
        <p:grpSpPr>
          <a:xfrm>
            <a:off x="280255" y="1228075"/>
            <a:ext cx="3065112" cy="1905418"/>
            <a:chOff x="-13157" y="1094987"/>
            <a:chExt cx="4215547" cy="2761719"/>
          </a:xfrm>
        </p:grpSpPr>
        <p:pic>
          <p:nvPicPr>
            <p:cNvPr id="9" name="Picture 8" descr="diamond cube.png">
              <a:extLst>
                <a:ext uri="{FF2B5EF4-FFF2-40B4-BE49-F238E27FC236}">
                  <a16:creationId xmlns:a16="http://schemas.microsoft.com/office/drawing/2014/main" id="{2801C245-7B90-9049-E9F2-F87DD50B1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157" y="1094987"/>
              <a:ext cx="2643800" cy="2761719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06B71BC-EC9D-55F9-1736-D9A004D66122}"/>
                </a:ext>
              </a:extLst>
            </p:cNvPr>
            <p:cNvGrpSpPr/>
            <p:nvPr/>
          </p:nvGrpSpPr>
          <p:grpSpPr>
            <a:xfrm>
              <a:off x="2531363" y="2331891"/>
              <a:ext cx="1671027" cy="295984"/>
              <a:chOff x="1658002" y="1756566"/>
              <a:chExt cx="1671027" cy="295984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494D166-8597-202E-A104-2B0DBF1CE4C2}"/>
                  </a:ext>
                </a:extLst>
              </p:cNvPr>
              <p:cNvCxnSpPr/>
              <p:nvPr/>
            </p:nvCxnSpPr>
            <p:spPr>
              <a:xfrm>
                <a:off x="1658002" y="1899289"/>
                <a:ext cx="1671027" cy="0"/>
              </a:xfrm>
              <a:prstGeom prst="line">
                <a:avLst/>
              </a:prstGeom>
              <a:ln w="9525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AD440A5-A6C3-FE7D-A150-A23AE034A285}"/>
                  </a:ext>
                </a:extLst>
              </p:cNvPr>
              <p:cNvSpPr/>
              <p:nvPr/>
            </p:nvSpPr>
            <p:spPr>
              <a:xfrm>
                <a:off x="3033045" y="1756566"/>
                <a:ext cx="295984" cy="295984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/>
                </a:endParaRPr>
              </a:p>
            </p:txBody>
          </p:sp>
        </p:grp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73BAFE0-C62C-34E6-D2DA-3C85DB949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712" y="3773534"/>
            <a:ext cx="8229600" cy="567813"/>
          </a:xfrm>
        </p:spPr>
        <p:txBody>
          <a:bodyPr/>
          <a:lstStyle/>
          <a:p>
            <a:r>
              <a:rPr lang="en-US" dirty="0"/>
              <a:t>Discounts with Providers</a:t>
            </a:r>
          </a:p>
          <a:p>
            <a:endParaRPr lang="en-US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F6B9B36-2251-559A-3AC2-5704074E4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947347"/>
              </p:ext>
            </p:extLst>
          </p:nvPr>
        </p:nvGraphicFramePr>
        <p:xfrm>
          <a:off x="1447801" y="4431420"/>
          <a:ext cx="6096000" cy="15688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99788816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2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Azure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200">
                <a:tc>
                  <a:txBody>
                    <a:bodyPr/>
                    <a:lstStyle/>
                    <a:p>
                      <a:r>
                        <a:rPr lang="en-US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200">
                <a:tc>
                  <a:txBody>
                    <a:bodyPr/>
                    <a:lstStyle/>
                    <a:p>
                      <a:r>
                        <a:rPr lang="en-US" dirty="0"/>
                        <a:t>NIH STRIDES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200">
                <a:tc>
                  <a:txBody>
                    <a:bodyPr/>
                    <a:lstStyle/>
                    <a:p>
                      <a:r>
                        <a:rPr lang="en-US" dirty="0"/>
                        <a:t>Data Egress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FB65235-27F4-D6F5-77E9-F98B148EF255}"/>
              </a:ext>
            </a:extLst>
          </p:cNvPr>
          <p:cNvSpPr txBox="1"/>
          <p:nvPr/>
        </p:nvSpPr>
        <p:spPr>
          <a:xfrm>
            <a:off x="998089" y="6156500"/>
            <a:ext cx="4694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Note there is a 5% service fee charged by IS&amp;T</a:t>
            </a:r>
          </a:p>
        </p:txBody>
      </p:sp>
    </p:spTree>
    <p:extLst>
      <p:ext uri="{BB962C8B-B14F-4D97-AF65-F5344CB8AC3E}">
        <p14:creationId xmlns:p14="http://schemas.microsoft.com/office/powerpoint/2010/main" val="43322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41"/>
            <a:ext cx="9144000" cy="684985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4893" y="2477759"/>
            <a:ext cx="6036551" cy="1387058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" descr="&lt;tags&gt;&lt;tag n=&quot;TagName&quot; v=&quot;Title&quot; /&gt;&lt;tag n=&quot;Top&quot; v=&quot;417.8752&quot; /&gt;&lt;tag n=&quot;Left&quot; v=&quot;53.25&quot; /&gt;&lt;tag n=&quot;Height&quot; v=&quot;54.37496&quot; /&gt;&lt;tag n=&quot;Width&quot; v=&quot;463.4999&quot; /&gt;&lt;/tags&gt;"/>
          <p:cNvSpPr txBox="1">
            <a:spLocks noChangeArrowheads="1"/>
          </p:cNvSpPr>
          <p:nvPr/>
        </p:nvSpPr>
        <p:spPr>
          <a:xfrm>
            <a:off x="1149790" y="2520671"/>
            <a:ext cx="4089401" cy="130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C80000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altLang="ja-JP" dirty="0">
                <a:solidFill>
                  <a:srgbClr val="FFFFFF"/>
                </a:solidFill>
                <a:ea typeface="MS PGothic" pitchFamily="34" charset="-128"/>
              </a:rPr>
              <a:t>How to choose a provider?</a:t>
            </a:r>
            <a:endParaRPr lang="en-US" altLang="ja-JP" sz="2000" dirty="0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4648" cy="139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5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6310"/>
            <a:ext cx="9139682" cy="6847501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7</a:t>
            </a:fld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cxnSp>
        <p:nvCxnSpPr>
          <p:cNvPr id="17" name="Straight Connector 1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sp>
        <p:nvSpPr>
          <p:cNvPr id="18" name="Rectangle 17"/>
          <p:cNvSpPr/>
          <p:nvPr/>
        </p:nvSpPr>
        <p:spPr>
          <a:xfrm>
            <a:off x="-3" y="2469357"/>
            <a:ext cx="8508383" cy="2449603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0" y="2365726"/>
            <a:ext cx="6144322" cy="2173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 baseline="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>
                <a:solidFill>
                  <a:schemeClr val="bg1"/>
                </a:solidFill>
              </a:rPr>
              <a:t>How to get an account?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1"/>
            <a:ext cx="1657350" cy="1657350"/>
          </a:xfrm>
          <a:prstGeom prst="rect">
            <a:avLst/>
          </a:prstGeom>
        </p:spPr>
      </p:pic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59921DC4-AFAD-67D2-3105-37C128BDF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4109" y="2592949"/>
            <a:ext cx="1389533" cy="13895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17FB261-70E2-5C7D-738E-95FA0E70C90C}"/>
              </a:ext>
            </a:extLst>
          </p:cNvPr>
          <p:cNvSpPr txBox="1"/>
          <p:nvPr/>
        </p:nvSpPr>
        <p:spPr>
          <a:xfrm>
            <a:off x="4310800" y="4034298"/>
            <a:ext cx="43761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MIT Cloud Accounts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https://cloud-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accounts.mit.edu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9545822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10" y="6859"/>
            <a:ext cx="7814490" cy="705980"/>
          </a:xfrm>
        </p:spPr>
        <p:txBody>
          <a:bodyPr/>
          <a:lstStyle/>
          <a:p>
            <a:r>
              <a:rPr lang="en-US" dirty="0"/>
              <a:t>Resources and Q&amp;A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254" y="3631932"/>
            <a:ext cx="8406546" cy="24214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Resources:</a:t>
            </a:r>
          </a:p>
          <a:p>
            <a:r>
              <a:rPr lang="en-US" dirty="0"/>
              <a:t>MIT Cloud Accounts Platform: </a:t>
            </a:r>
            <a:r>
              <a:rPr lang="en-US" sz="1600" u="sng" dirty="0">
                <a:hlinkClick r:id="rId3"/>
              </a:rPr>
              <a:t>https://cloud-accounts.mit.edu</a:t>
            </a:r>
            <a:endParaRPr lang="en-US" sz="1600" dirty="0"/>
          </a:p>
          <a:p>
            <a:r>
              <a:rPr lang="en-US" dirty="0"/>
              <a:t>Cloud Accounts Services Page: </a:t>
            </a:r>
            <a:r>
              <a:rPr lang="en-US" sz="1600" u="sng" dirty="0">
                <a:hlinkClick r:id="rId4"/>
              </a:rPr>
              <a:t>https://ist.mit.edu/cloud-accounts</a:t>
            </a:r>
            <a:endParaRPr lang="en-US" sz="1600" dirty="0"/>
          </a:p>
          <a:p>
            <a:r>
              <a:rPr lang="en-US" dirty="0"/>
              <a:t>AWS Credits: </a:t>
            </a:r>
            <a:r>
              <a:rPr lang="en-US" sz="1600" u="sng" dirty="0">
                <a:hlinkClick r:id="rId5"/>
              </a:rPr>
              <a:t>https://aws.amazon.com/government-education/research-and-technical-computing/cloud-credit-for-research/</a:t>
            </a:r>
            <a:endParaRPr lang="en-US" sz="1600" dirty="0"/>
          </a:p>
          <a:p>
            <a:r>
              <a:rPr lang="en-US" dirty="0"/>
              <a:t>GCP Credits: </a:t>
            </a:r>
            <a:r>
              <a:rPr lang="en-US" sz="1600" u="sng" dirty="0">
                <a:hlinkClick r:id="rId6"/>
              </a:rPr>
              <a:t>https://edu.google.com/intl/ALL_us/programs/credits/?modal_active=none</a:t>
            </a:r>
            <a:endParaRPr lang="en-US" sz="1600" dirty="0"/>
          </a:p>
          <a:p>
            <a:r>
              <a:rPr lang="en-US" dirty="0"/>
              <a:t>Comparison: </a:t>
            </a:r>
            <a:r>
              <a:rPr lang="en-US" sz="1600" u="sng" dirty="0">
                <a:hlinkClick r:id="rId7"/>
              </a:rPr>
              <a:t>https://cloud.google.com/free/docs/aws-azure-gcp-service-comparison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©2022 Massachusetts Institute of Technology, IS&amp;T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6C9A69-BA3A-CBA3-C7FF-F6A429C9C152}"/>
              </a:ext>
            </a:extLst>
          </p:cNvPr>
          <p:cNvGrpSpPr/>
          <p:nvPr/>
        </p:nvGrpSpPr>
        <p:grpSpPr>
          <a:xfrm>
            <a:off x="280254" y="1228075"/>
            <a:ext cx="2987053" cy="1883116"/>
            <a:chOff x="-13157" y="1094987"/>
            <a:chExt cx="4215547" cy="2761719"/>
          </a:xfrm>
        </p:grpSpPr>
        <p:pic>
          <p:nvPicPr>
            <p:cNvPr id="9" name="Picture 8" descr="diamond cube.png">
              <a:extLst>
                <a:ext uri="{FF2B5EF4-FFF2-40B4-BE49-F238E27FC236}">
                  <a16:creationId xmlns:a16="http://schemas.microsoft.com/office/drawing/2014/main" id="{2801C245-7B90-9049-E9F2-F87DD50B1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157" y="1094987"/>
              <a:ext cx="2643800" cy="2761719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06B71BC-EC9D-55F9-1736-D9A004D66122}"/>
                </a:ext>
              </a:extLst>
            </p:cNvPr>
            <p:cNvGrpSpPr/>
            <p:nvPr/>
          </p:nvGrpSpPr>
          <p:grpSpPr>
            <a:xfrm>
              <a:off x="2531363" y="2331891"/>
              <a:ext cx="1671027" cy="295984"/>
              <a:chOff x="1658002" y="1756566"/>
              <a:chExt cx="1671027" cy="295984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494D166-8597-202E-A104-2B0DBF1CE4C2}"/>
                  </a:ext>
                </a:extLst>
              </p:cNvPr>
              <p:cNvCxnSpPr/>
              <p:nvPr/>
            </p:nvCxnSpPr>
            <p:spPr>
              <a:xfrm>
                <a:off x="1658002" y="1899289"/>
                <a:ext cx="1671027" cy="0"/>
              </a:xfrm>
              <a:prstGeom prst="line">
                <a:avLst/>
              </a:prstGeom>
              <a:ln w="9525" cmpd="sng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AD440A5-A6C3-FE7D-A150-A23AE034A285}"/>
                  </a:ext>
                </a:extLst>
              </p:cNvPr>
              <p:cNvSpPr/>
              <p:nvPr/>
            </p:nvSpPr>
            <p:spPr>
              <a:xfrm>
                <a:off x="3033045" y="1756566"/>
                <a:ext cx="295984" cy="295984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libri"/>
                </a:endParaRPr>
              </a:p>
            </p:txBody>
          </p:sp>
        </p:grpSp>
      </p:grp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7ACA1DF-04B2-7A3D-7C41-D95D4ECAEA8F}"/>
              </a:ext>
            </a:extLst>
          </p:cNvPr>
          <p:cNvSpPr txBox="1">
            <a:spLocks/>
          </p:cNvSpPr>
          <p:nvPr/>
        </p:nvSpPr>
        <p:spPr>
          <a:xfrm>
            <a:off x="3739973" y="1778167"/>
            <a:ext cx="4270966" cy="1571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1145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Thank you!</a:t>
            </a:r>
          </a:p>
          <a:p>
            <a:r>
              <a:rPr lang="en-US" dirty="0" err="1"/>
              <a:t>cloud-accounts@mit.edu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027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2&quot; /&gt;&lt;tag n=&quot;name&quot; v=&quot;CoverPageNoImage&quot; /&gt;&lt;/tags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2&quot; /&gt;&lt;tag n=&quot;name&quot; v=&quot;CoverPageNoImage&quot; /&gt;&lt;/tags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S" val="&lt;tags&gt;&lt;tag n=&quot;id&quot; v=&quot;2&quot; /&gt;&lt;tag n=&quot;name&quot; v=&quot;CoverPageNoImage&quot; /&gt;&lt;/tags&gt;"/>
</p:tagLst>
</file>

<file path=ppt/theme/theme1.xml><?xml version="1.0" encoding="utf-8"?>
<a:theme xmlns:a="http://schemas.openxmlformats.org/drawingml/2006/main" name="Custom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31865</TotalTime>
  <Words>337</Words>
  <Application>Microsoft Macintosh PowerPoint</Application>
  <PresentationFormat>On-screen Show (4:3)</PresentationFormat>
  <Paragraphs>69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ArumSans Regular</vt:lpstr>
      <vt:lpstr>Calibri</vt:lpstr>
      <vt:lpstr>Wingdings</vt:lpstr>
      <vt:lpstr>Custom Design</vt:lpstr>
      <vt:lpstr>Cloud Computing at MIT</vt:lpstr>
      <vt:lpstr>Agenda</vt:lpstr>
      <vt:lpstr>PowerPoint Presentation</vt:lpstr>
      <vt:lpstr>What is Cloud Computing at MIT?</vt:lpstr>
      <vt:lpstr>MIT Cloud Program</vt:lpstr>
      <vt:lpstr>PowerPoint Presentation</vt:lpstr>
      <vt:lpstr>PowerPoint Presentation</vt:lpstr>
      <vt:lpstr>Resources and Q&amp;A</vt:lpstr>
    </vt:vector>
  </TitlesOfParts>
  <Manager/>
  <Company>MIT IS&amp;T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Rikus Goosen</cp:lastModifiedBy>
  <cp:revision>175</cp:revision>
  <dcterms:created xsi:type="dcterms:W3CDTF">2014-04-01T14:47:16Z</dcterms:created>
  <dcterms:modified xsi:type="dcterms:W3CDTF">2022-06-14T15:55:27Z</dcterms:modified>
  <cp:category/>
</cp:coreProperties>
</file>