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8"/>
  </p:notesMasterIdLst>
  <p:sldIdLst>
    <p:sldId id="257" r:id="rId3"/>
    <p:sldId id="297" r:id="rId4"/>
    <p:sldId id="274" r:id="rId5"/>
    <p:sldId id="296" r:id="rId6"/>
    <p:sldId id="298" r:id="rId7"/>
    <p:sldId id="291" r:id="rId8"/>
    <p:sldId id="284" r:id="rId9"/>
    <p:sldId id="293" r:id="rId10"/>
    <p:sldId id="299" r:id="rId11"/>
    <p:sldId id="300" r:id="rId12"/>
    <p:sldId id="295" r:id="rId13"/>
    <p:sldId id="301" r:id="rId14"/>
    <p:sldId id="302" r:id="rId15"/>
    <p:sldId id="285" r:id="rId16"/>
    <p:sldId id="30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28" autoAdjust="0"/>
  </p:normalViewPr>
  <p:slideViewPr>
    <p:cSldViewPr>
      <p:cViewPr varScale="1">
        <p:scale>
          <a:sx n="93" d="100"/>
          <a:sy n="93" d="100"/>
        </p:scale>
        <p:origin x="14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4.emf"/><Relationship Id="rId5" Type="http://schemas.openxmlformats.org/officeDocument/2006/relationships/image" Target="../media/image5.emf"/><Relationship Id="rId4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45EF59-9206-4D25-9FEC-1BCC45C922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640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56D1B-4FBA-483A-9093-DE4DBB2E1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28678"/>
      </p:ext>
    </p:extLst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BF585-26B0-4D09-9C56-3E59BD5F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13171"/>
      </p:ext>
    </p:extLst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99D90-0F3E-4B28-B376-0D3ECC5DC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3714"/>
      </p:ext>
    </p:extLst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A696E-806B-4644-91AE-112541465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86032"/>
      </p:ext>
    </p:extLst>
  </p:cSld>
  <p:clrMapOvr>
    <a:masterClrMapping/>
  </p:clrMapOvr>
  <p:transition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C6E526-C0C2-4CC2-9406-CC0FB96B02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181639"/>
      </p:ext>
    </p:extLst>
  </p:cSld>
  <p:clrMapOvr>
    <a:masterClrMapping/>
  </p:clrMapOvr>
  <p:transition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676400"/>
            <a:ext cx="60960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200400"/>
            <a:ext cx="6096000" cy="914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096000" y="6245225"/>
            <a:ext cx="163195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13AAF-8A0E-4A48-9EAD-4ED708F10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12942"/>
      </p:ext>
    </p:extLst>
  </p:cSld>
  <p:clrMapOvr>
    <a:masterClrMapping/>
  </p:clrMapOvr>
  <p:transition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0160D-A29C-4F06-AE11-81B9088A3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10046"/>
      </p:ext>
    </p:extLst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7EDF4-6EAD-4968-8178-B29FDE9EF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99186"/>
      </p:ext>
    </p:extLst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752600"/>
            <a:ext cx="30480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0480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2755C-3DB4-4C42-AC2F-7B73196BC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43393"/>
      </p:ext>
    </p:extLst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76CC6-5D69-4F03-80BE-45AD2DFAD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1436"/>
      </p:ext>
    </p:extLst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E3CA0-4FBB-4DDE-8387-1E7E037DB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33835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D1DB7-E030-4BEC-94F5-24F97BBD6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927547"/>
      </p:ext>
    </p:extLst>
  </p:cSld>
  <p:clrMapOvr>
    <a:masterClrMapping/>
  </p:clrMapOvr>
  <p:transition>
    <p:pull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8AB8C-5C86-47AA-AA8C-EF8AAC469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119736"/>
      </p:ext>
    </p:extLst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C35D5-6873-4A92-B0EA-84DACDA81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33289"/>
      </p:ext>
    </p:extLst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A17EE-6C34-45E1-826B-981D995E3D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52827"/>
      </p:ext>
    </p:extLst>
  </p:cSld>
  <p:clrMapOvr>
    <a:masterClrMapping/>
  </p:clrMapOvr>
  <p:transition>
    <p:pull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C192B-E0C1-4D59-8647-9DDB0241D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28196"/>
      </p:ext>
    </p:extLst>
  </p:cSld>
  <p:clrMapOvr>
    <a:masterClrMapping/>
  </p:clrMapOvr>
  <p:transition>
    <p:pull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4100" y="457200"/>
            <a:ext cx="15621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457200"/>
            <a:ext cx="45339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CA70E-14F1-4E9D-9316-FFFF73320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225785"/>
      </p:ext>
    </p:extLst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8BD2-267B-42E3-9CBF-1982AFFFF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01053"/>
      </p:ext>
    </p:extLst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6CA81-3EBB-4C6F-A76A-5CA6A220F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07158"/>
      </p:ext>
    </p:extLst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DA242-0D5B-41E6-93BC-231D7A7AE5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87189"/>
      </p:ext>
    </p:extLst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C8FFD-3E79-4AAE-BAE2-6D48EC6CA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28381"/>
      </p:ext>
    </p:extLst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44173-EECF-4726-8330-3E43FD5C0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07107"/>
      </p:ext>
    </p:extLst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9E9BF-CCDA-4667-BA5B-D4FCF145B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94828"/>
      </p:ext>
    </p:extLst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303A8-6349-47B3-88D6-EDB83579E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83663"/>
      </p:ext>
    </p:extLst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FD00F9C4-9992-4F43-A825-0931515FDF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24" r:id="rId13"/>
  </p:sldLayoutIdLst>
  <p:transition>
    <p:pull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457200"/>
            <a:ext cx="6248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752600"/>
            <a:ext cx="62484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600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5225"/>
            <a:ext cx="162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A4184F63-8F74-48D8-9BF2-D9A4E2AC2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4.bin"/><Relationship Id="rId18" Type="http://schemas.openxmlformats.org/officeDocument/2006/relationships/oleObject" Target="../embeddings/oleObject16.bin"/><Relationship Id="rId26" Type="http://schemas.openxmlformats.org/officeDocument/2006/relationships/oleObject" Target="../embeddings/oleObject24.bin"/><Relationship Id="rId39" Type="http://schemas.openxmlformats.org/officeDocument/2006/relationships/image" Target="../media/image13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9.bin"/><Relationship Id="rId34" Type="http://schemas.openxmlformats.org/officeDocument/2006/relationships/image" Target="../media/image8.emf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3.bin"/><Relationship Id="rId17" Type="http://schemas.openxmlformats.org/officeDocument/2006/relationships/oleObject" Target="../embeddings/oleObject15.bin"/><Relationship Id="rId25" Type="http://schemas.openxmlformats.org/officeDocument/2006/relationships/oleObject" Target="../embeddings/oleObject23.bin"/><Relationship Id="rId33" Type="http://schemas.openxmlformats.org/officeDocument/2006/relationships/oleObject" Target="../embeddings/oleObject8.bin"/><Relationship Id="rId38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8.bin"/><Relationship Id="rId29" Type="http://schemas.openxmlformats.org/officeDocument/2006/relationships/oleObject" Target="../embeddings/oleObject6.bin"/><Relationship Id="rId41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2.bin"/><Relationship Id="rId24" Type="http://schemas.openxmlformats.org/officeDocument/2006/relationships/oleObject" Target="../embeddings/oleObject22.bin"/><Relationship Id="rId32" Type="http://schemas.openxmlformats.org/officeDocument/2006/relationships/image" Target="../media/image7.emf"/><Relationship Id="rId37" Type="http://schemas.openxmlformats.org/officeDocument/2006/relationships/image" Target="../media/image11.emf"/><Relationship Id="rId40" Type="http://schemas.openxmlformats.org/officeDocument/2006/relationships/image" Target="../media/image14.emf"/><Relationship Id="rId5" Type="http://schemas.openxmlformats.org/officeDocument/2006/relationships/oleObject" Target="../embeddings/oleObject9.bin"/><Relationship Id="rId15" Type="http://schemas.openxmlformats.org/officeDocument/2006/relationships/image" Target="../media/image18.emf"/><Relationship Id="rId23" Type="http://schemas.openxmlformats.org/officeDocument/2006/relationships/oleObject" Target="../embeddings/oleObject21.bin"/><Relationship Id="rId28" Type="http://schemas.openxmlformats.org/officeDocument/2006/relationships/oleObject" Target="../embeddings/oleObject26.bin"/><Relationship Id="rId36" Type="http://schemas.openxmlformats.org/officeDocument/2006/relationships/image" Target="../media/image10.emf"/><Relationship Id="rId10" Type="http://schemas.openxmlformats.org/officeDocument/2006/relationships/image" Target="../media/image5.emf"/><Relationship Id="rId19" Type="http://schemas.openxmlformats.org/officeDocument/2006/relationships/oleObject" Target="../embeddings/oleObject17.bin"/><Relationship Id="rId31" Type="http://schemas.openxmlformats.org/officeDocument/2006/relationships/oleObject" Target="../embeddings/oleObject7.bin"/><Relationship Id="rId4" Type="http://schemas.openxmlformats.org/officeDocument/2006/relationships/image" Target="../media/image4.emf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20.bin"/><Relationship Id="rId27" Type="http://schemas.openxmlformats.org/officeDocument/2006/relationships/oleObject" Target="../embeddings/oleObject25.bin"/><Relationship Id="rId30" Type="http://schemas.openxmlformats.org/officeDocument/2006/relationships/image" Target="../media/image6.emf"/><Relationship Id="rId35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9.emf"/><Relationship Id="rId26" Type="http://schemas.openxmlformats.org/officeDocument/2006/relationships/image" Target="../media/image5.emf"/><Relationship Id="rId3" Type="http://schemas.openxmlformats.org/officeDocument/2006/relationships/oleObject" Target="../embeddings/oleObject27.bin"/><Relationship Id="rId21" Type="http://schemas.openxmlformats.org/officeDocument/2006/relationships/image" Target="../media/image12.emf"/><Relationship Id="rId7" Type="http://schemas.openxmlformats.org/officeDocument/2006/relationships/image" Target="../media/image6.emf"/><Relationship Id="rId12" Type="http://schemas.openxmlformats.org/officeDocument/2006/relationships/oleObject" Target="../embeddings/oleObject32.bin"/><Relationship Id="rId17" Type="http://schemas.openxmlformats.org/officeDocument/2006/relationships/oleObject" Target="../embeddings/oleObject37.bin"/><Relationship Id="rId25" Type="http://schemas.openxmlformats.org/officeDocument/2006/relationships/oleObject" Target="../embeddings/oleObject38.bin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36.bin"/><Relationship Id="rId20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8.emf"/><Relationship Id="rId24" Type="http://schemas.openxmlformats.org/officeDocument/2006/relationships/image" Target="../media/image15.emf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5.bin"/><Relationship Id="rId23" Type="http://schemas.openxmlformats.org/officeDocument/2006/relationships/image" Target="../media/image14.emf"/><Relationship Id="rId10" Type="http://schemas.openxmlformats.org/officeDocument/2006/relationships/oleObject" Target="../embeddings/oleObject31.bin"/><Relationship Id="rId19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7.emf"/><Relationship Id="rId14" Type="http://schemas.openxmlformats.org/officeDocument/2006/relationships/oleObject" Target="../embeddings/oleObject34.bin"/><Relationship Id="rId2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18" Type="http://schemas.openxmlformats.org/officeDocument/2006/relationships/image" Target="../media/image6.e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8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3.emf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emf"/><Relationship Id="rId2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2.e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11.emf"/><Relationship Id="rId19" Type="http://schemas.openxmlformats.org/officeDocument/2006/relationships/oleObject" Target="../embeddings/oleObject7.bin"/><Relationship Id="rId4" Type="http://schemas.openxmlformats.org/officeDocument/2006/relationships/image" Target="../media/image4.emf"/><Relationship Id="rId9" Type="http://schemas.openxmlformats.org/officeDocument/2006/relationships/image" Target="../media/image10.emf"/><Relationship Id="rId14" Type="http://schemas.openxmlformats.org/officeDocument/2006/relationships/image" Target="../media/image15.emf"/><Relationship Id="rId22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534400" cy="788987"/>
          </a:xfrm>
        </p:spPr>
        <p:txBody>
          <a:bodyPr/>
          <a:lstStyle/>
          <a:p>
            <a:r>
              <a:rPr lang="en-US" sz="2400" dirty="0">
                <a:latin typeface="Times New Roman" pitchFamily="18" charset="0"/>
              </a:rPr>
              <a:t>Office </a:t>
            </a:r>
            <a:r>
              <a:rPr lang="en-US" sz="2400" dirty="0" smtClean="0">
                <a:latin typeface="Times New Roman" pitchFamily="18" charset="0"/>
              </a:rPr>
              <a:t>365: </a:t>
            </a:r>
            <a:r>
              <a:rPr lang="en-US" sz="2400" dirty="0" smtClean="0">
                <a:latin typeface="Times New Roman" pitchFamily="18" charset="0"/>
              </a:rPr>
              <a:t>Services</a:t>
            </a:r>
            <a:r>
              <a:rPr lang="en-US" sz="2400" dirty="0" smtClean="0">
                <a:latin typeface="Times New Roman" pitchFamily="18" charset="0"/>
              </a:rPr>
              <a:t>, Offerings and efforts under development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6203576"/>
            <a:ext cx="2794637" cy="495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11" y="6241789"/>
            <a:ext cx="1993900" cy="45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8800" y="6547042"/>
            <a:ext cx="12112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Richard Edelson</a:t>
            </a:r>
            <a:endParaRPr lang="en-US" sz="1200" i="1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107141" y="1371600"/>
            <a:ext cx="7082118" cy="4146486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What’s in a name? It’s called M365 now</a:t>
            </a:r>
          </a:p>
          <a:p>
            <a:endParaRPr lang="en-US" altLang="en-US" sz="1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M365 </a:t>
            </a:r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Architecture and Licensing </a:t>
            </a:r>
            <a:endParaRPr lang="en-US" altLang="en-US" sz="1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endParaRPr lang="en-US" altLang="en-US" sz="1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Azure Active Directory Applications and Integrations</a:t>
            </a:r>
            <a:endParaRPr lang="en-US" altLang="en-US" sz="1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sz="1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M365 Platforms </a:t>
            </a:r>
          </a:p>
          <a:p>
            <a:endParaRPr lang="en-US" altLang="en-US" sz="1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What is IS&amp;T offering at  this time?</a:t>
            </a:r>
          </a:p>
          <a:p>
            <a:endParaRPr lang="en-US" altLang="en-US" sz="1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Efforts under development </a:t>
            </a:r>
          </a:p>
          <a:p>
            <a:endParaRPr lang="en-US" altLang="en-US" sz="1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Questions</a:t>
            </a:r>
          </a:p>
          <a:p>
            <a:endParaRPr lang="en-US" altLang="en-US" sz="1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55612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What does </a:t>
            </a:r>
            <a:r>
              <a:rPr lang="en-US" sz="2800" dirty="0" smtClean="0"/>
              <a:t>the EXO </a:t>
            </a:r>
            <a:r>
              <a:rPr lang="en-US" sz="2800" dirty="0" smtClean="0"/>
              <a:t>migration process look like?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Pre-migration checklist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there users who have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GB of mail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Delegate info inventory: Who must manage others calendars or mail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Calendar Resource inventory: Including permissions to migrate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Client preparation 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Give out new OWA URL: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outlook.com/owa/exchange.mit.edu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 to standard UPN format: user@mit.edu, this means no user@exchange.mit.edu or EXCHANGE\user 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Communicate and schedule the migration date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Mailbox and Resource Migration	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IS&amp;T will migrate data up to 95% completion prior to the user migration date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time of the scheduled migration IS&amp;T will complete the remaining 5% and the migration will be live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Users won’t logon for a few minutes while mailbox cleanup is in progress</a:t>
            </a:r>
          </a:p>
          <a:p>
            <a:pPr lvl="1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is recommended that the go live time be when support staff are available to assist users in the transition</a:t>
            </a:r>
          </a:p>
        </p:txBody>
      </p:sp>
    </p:spTree>
    <p:extLst>
      <p:ext uri="{BB962C8B-B14F-4D97-AF65-F5344CB8AC3E}">
        <p14:creationId xmlns:p14="http://schemas.microsoft.com/office/powerpoint/2010/main" val="3450798321"/>
      </p:ext>
    </p:extLst>
  </p:cSld>
  <p:clrMapOvr>
    <a:masterClrMapping/>
  </p:clrMapOvr>
  <p:transition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Object 40"/>
          <p:cNvGraphicFramePr>
            <a:graphicFrameLocks noChangeAspect="1"/>
          </p:cNvGraphicFramePr>
          <p:nvPr>
            <p:extLst/>
          </p:nvPr>
        </p:nvGraphicFramePr>
        <p:xfrm>
          <a:off x="1919084" y="1976686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0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4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084" y="1976686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 Exchange Online and campus email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EOP</a:t>
            </a:r>
          </a:p>
        </p:txBody>
      </p:sp>
      <p:graphicFrame>
        <p:nvGraphicFramePr>
          <p:cNvPr id="1030" name="Object 10"/>
          <p:cNvGraphicFramePr>
            <a:graphicFrameLocks noChangeAspect="1"/>
          </p:cNvGraphicFramePr>
          <p:nvPr>
            <p:extLst/>
          </p:nvPr>
        </p:nvGraphicFramePr>
        <p:xfrm>
          <a:off x="2290336" y="2809240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1" name="Visio" r:id="rId5" imgW="579120" imgH="915478" progId="Visio.Drawing.11">
                  <p:embed/>
                </p:oleObj>
              </mc:Choice>
              <mc:Fallback>
                <p:oleObj name="Visio" r:id="rId5" imgW="579120" imgH="915478" progId="Visio.Drawing.11">
                  <p:embed/>
                  <p:pic>
                    <p:nvPicPr>
                      <p:cNvPr id="103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336" y="2809240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1"/>
          <p:cNvGraphicFramePr>
            <a:graphicFrameLocks noChangeAspect="1"/>
          </p:cNvGraphicFramePr>
          <p:nvPr>
            <p:extLst/>
          </p:nvPr>
        </p:nvGraphicFramePr>
        <p:xfrm>
          <a:off x="2365346" y="2903299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2" name="Visio" r:id="rId6" imgW="579120" imgH="915478" progId="Visio.Drawing.11">
                  <p:embed/>
                </p:oleObj>
              </mc:Choice>
              <mc:Fallback>
                <p:oleObj name="Visio" r:id="rId6" imgW="579120" imgH="915478" progId="Visio.Drawing.11">
                  <p:embed/>
                  <p:pic>
                    <p:nvPicPr>
                      <p:cNvPr id="103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346" y="2903299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2"/>
          <p:cNvGraphicFramePr>
            <a:graphicFrameLocks noChangeAspect="1"/>
          </p:cNvGraphicFramePr>
          <p:nvPr>
            <p:extLst/>
          </p:nvPr>
        </p:nvGraphicFramePr>
        <p:xfrm>
          <a:off x="2479646" y="3017599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3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1032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646" y="3017599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3"/>
          <p:cNvGraphicFramePr>
            <a:graphicFrameLocks noChangeAspect="1"/>
          </p:cNvGraphicFramePr>
          <p:nvPr>
            <p:extLst/>
          </p:nvPr>
        </p:nvGraphicFramePr>
        <p:xfrm>
          <a:off x="2593946" y="3131899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4" name="Visio" r:id="rId8" imgW="579120" imgH="915478" progId="Visio.Drawing.11">
                  <p:embed/>
                </p:oleObj>
              </mc:Choice>
              <mc:Fallback>
                <p:oleObj name="Visio" r:id="rId8" imgW="579120" imgH="915478" progId="Visio.Drawing.11">
                  <p:embed/>
                  <p:pic>
                    <p:nvPicPr>
                      <p:cNvPr id="103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3946" y="3131899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1" name="Text Box 19"/>
          <p:cNvSpPr txBox="1">
            <a:spLocks noChangeArrowheads="1"/>
          </p:cNvSpPr>
          <p:nvPr/>
        </p:nvSpPr>
        <p:spPr bwMode="auto">
          <a:xfrm>
            <a:off x="2112133" y="3409461"/>
            <a:ext cx="1047082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DMZ inbound mailers</a:t>
            </a:r>
          </a:p>
        </p:txBody>
      </p:sp>
      <p:graphicFrame>
        <p:nvGraphicFramePr>
          <p:cNvPr id="1047" name="Object 33"/>
          <p:cNvGraphicFramePr>
            <a:graphicFrameLocks noChangeAspect="1"/>
          </p:cNvGraphicFramePr>
          <p:nvPr>
            <p:extLst/>
          </p:nvPr>
        </p:nvGraphicFramePr>
        <p:xfrm>
          <a:off x="5198591" y="3417113"/>
          <a:ext cx="400050" cy="346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5" name="Visio" r:id="rId9" imgW="767737" imgH="666391" progId="Visio.Drawing.11">
                  <p:embed/>
                </p:oleObj>
              </mc:Choice>
              <mc:Fallback>
                <p:oleObj name="Visio" r:id="rId9" imgW="767737" imgH="666391" progId="Visio.Drawing.11">
                  <p:embed/>
                  <p:pic>
                    <p:nvPicPr>
                      <p:cNvPr id="1047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8591" y="3417113"/>
                        <a:ext cx="400050" cy="346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9" name="Object 38"/>
          <p:cNvGraphicFramePr>
            <a:graphicFrameLocks noChangeAspect="1"/>
          </p:cNvGraphicFramePr>
          <p:nvPr/>
        </p:nvGraphicFramePr>
        <p:xfrm>
          <a:off x="5582841" y="3317082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6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04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2841" y="3317082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0" name="Object 39"/>
          <p:cNvGraphicFramePr>
            <a:graphicFrameLocks noChangeAspect="1"/>
          </p:cNvGraphicFramePr>
          <p:nvPr/>
        </p:nvGraphicFramePr>
        <p:xfrm>
          <a:off x="5657851" y="34111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7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105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7851" y="34111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1" name="Object 40"/>
          <p:cNvGraphicFramePr>
            <a:graphicFrameLocks noChangeAspect="1"/>
          </p:cNvGraphicFramePr>
          <p:nvPr/>
        </p:nvGraphicFramePr>
        <p:xfrm>
          <a:off x="5772151" y="35254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8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05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2151" y="35254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2" name="Object 41"/>
          <p:cNvGraphicFramePr>
            <a:graphicFrameLocks noChangeAspect="1"/>
          </p:cNvGraphicFramePr>
          <p:nvPr/>
        </p:nvGraphicFramePr>
        <p:xfrm>
          <a:off x="5886451" y="36397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9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05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6451" y="36397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9" name="Text Box 46"/>
          <p:cNvSpPr txBox="1">
            <a:spLocks noChangeArrowheads="1"/>
          </p:cNvSpPr>
          <p:nvPr/>
        </p:nvSpPr>
        <p:spPr bwMode="auto">
          <a:xfrm>
            <a:off x="5581651" y="3908961"/>
            <a:ext cx="85792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Outgoing mailers</a:t>
            </a:r>
          </a:p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Load balanced</a:t>
            </a:r>
          </a:p>
        </p:txBody>
      </p:sp>
      <p:sp>
        <p:nvSpPr>
          <p:cNvPr id="1105" name="Line 55"/>
          <p:cNvSpPr>
            <a:spLocks noChangeShapeType="1"/>
          </p:cNvSpPr>
          <p:nvPr/>
        </p:nvSpPr>
        <p:spPr bwMode="auto">
          <a:xfrm flipV="1">
            <a:off x="6057901" y="2582273"/>
            <a:ext cx="893885" cy="1068069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08" name="Line 58"/>
          <p:cNvSpPr>
            <a:spLocks noChangeShapeType="1"/>
          </p:cNvSpPr>
          <p:nvPr/>
        </p:nvSpPr>
        <p:spPr bwMode="auto">
          <a:xfrm flipH="1" flipV="1">
            <a:off x="5499427" y="3766543"/>
            <a:ext cx="818072" cy="514984"/>
          </a:xfrm>
          <a:prstGeom prst="line">
            <a:avLst/>
          </a:prstGeom>
          <a:noFill/>
          <a:ln w="12700">
            <a:solidFill>
              <a:schemeClr val="tx1"/>
            </a:solidFill>
            <a:prstDash val="sysDot"/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068" name="Object 80"/>
          <p:cNvGraphicFramePr>
            <a:graphicFrameLocks noChangeAspect="1"/>
          </p:cNvGraphicFramePr>
          <p:nvPr>
            <p:extLst/>
          </p:nvPr>
        </p:nvGraphicFramePr>
        <p:xfrm>
          <a:off x="1672403" y="4793318"/>
          <a:ext cx="31789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0" name="Visio" r:id="rId14" imgW="1768557" imgH="1907875" progId="Visio.Drawing.11">
                  <p:embed/>
                </p:oleObj>
              </mc:Choice>
              <mc:Fallback>
                <p:oleObj name="Visio" r:id="rId14" imgW="1768557" imgH="1907875" progId="Visio.Drawing.11">
                  <p:embed/>
                  <p:pic>
                    <p:nvPicPr>
                      <p:cNvPr id="1068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2403" y="4793318"/>
                        <a:ext cx="317897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3" name="Text Box 81"/>
          <p:cNvSpPr txBox="1">
            <a:spLocks noChangeArrowheads="1"/>
          </p:cNvSpPr>
          <p:nvPr/>
        </p:nvSpPr>
        <p:spPr bwMode="auto">
          <a:xfrm>
            <a:off x="1958152" y="4907619"/>
            <a:ext cx="678391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SAN storage</a:t>
            </a:r>
          </a:p>
        </p:txBody>
      </p:sp>
      <p:sp>
        <p:nvSpPr>
          <p:cNvPr id="1115" name="Text Box 83"/>
          <p:cNvSpPr txBox="1">
            <a:spLocks noChangeArrowheads="1"/>
          </p:cNvSpPr>
          <p:nvPr/>
        </p:nvSpPr>
        <p:spPr bwMode="auto">
          <a:xfrm>
            <a:off x="1158053" y="5079069"/>
            <a:ext cx="1204176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Exchange mailbox servers</a:t>
            </a:r>
          </a:p>
        </p:txBody>
      </p:sp>
      <p:graphicFrame>
        <p:nvGraphicFramePr>
          <p:cNvPr id="1069" name="Object 84"/>
          <p:cNvGraphicFramePr>
            <a:graphicFrameLocks noChangeAspect="1"/>
          </p:cNvGraphicFramePr>
          <p:nvPr>
            <p:extLst/>
          </p:nvPr>
        </p:nvGraphicFramePr>
        <p:xfrm>
          <a:off x="1280649" y="4232282"/>
          <a:ext cx="203597" cy="322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1" name="Visio" r:id="rId16" imgW="579120" imgH="915478" progId="Visio.Drawing.11">
                  <p:embed/>
                </p:oleObj>
              </mc:Choice>
              <mc:Fallback>
                <p:oleObj name="Visio" r:id="rId16" imgW="579120" imgH="915478" progId="Visio.Drawing.11">
                  <p:embed/>
                  <p:pic>
                    <p:nvPicPr>
                      <p:cNvPr id="1069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0649" y="4232282"/>
                        <a:ext cx="203597" cy="3226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0" name="Object 85"/>
          <p:cNvGraphicFramePr>
            <a:graphicFrameLocks noChangeAspect="1"/>
          </p:cNvGraphicFramePr>
          <p:nvPr>
            <p:extLst/>
          </p:nvPr>
        </p:nvGraphicFramePr>
        <p:xfrm>
          <a:off x="1355659" y="43263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2" name="Visio" r:id="rId17" imgW="579120" imgH="915478" progId="Visio.Drawing.11">
                  <p:embed/>
                </p:oleObj>
              </mc:Choice>
              <mc:Fallback>
                <p:oleObj name="Visio" r:id="rId17" imgW="579120" imgH="915478" progId="Visio.Drawing.11">
                  <p:embed/>
                  <p:pic>
                    <p:nvPicPr>
                      <p:cNvPr id="107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5659" y="43263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1" name="Object 86"/>
          <p:cNvGraphicFramePr>
            <a:graphicFrameLocks noChangeAspect="1"/>
          </p:cNvGraphicFramePr>
          <p:nvPr>
            <p:extLst/>
          </p:nvPr>
        </p:nvGraphicFramePr>
        <p:xfrm>
          <a:off x="1469959" y="44406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3" name="Visio" r:id="rId18" imgW="579120" imgH="915478" progId="Visio.Drawing.11">
                  <p:embed/>
                </p:oleObj>
              </mc:Choice>
              <mc:Fallback>
                <p:oleObj name="Visio" r:id="rId18" imgW="579120" imgH="915478" progId="Visio.Drawing.11">
                  <p:embed/>
                  <p:pic>
                    <p:nvPicPr>
                      <p:cNvPr id="1071" name="Object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9959" y="44406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2" name="Object 87"/>
          <p:cNvGraphicFramePr>
            <a:graphicFrameLocks noChangeAspect="1"/>
          </p:cNvGraphicFramePr>
          <p:nvPr>
            <p:extLst/>
          </p:nvPr>
        </p:nvGraphicFramePr>
        <p:xfrm>
          <a:off x="1584259" y="455494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4" name="Visio" r:id="rId19" imgW="579120" imgH="915478" progId="Visio.Drawing.11">
                  <p:embed/>
                </p:oleObj>
              </mc:Choice>
              <mc:Fallback>
                <p:oleObj name="Visio" r:id="rId19" imgW="579120" imgH="915478" progId="Visio.Drawing.11">
                  <p:embed/>
                  <p:pic>
                    <p:nvPicPr>
                      <p:cNvPr id="1072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4259" y="455494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3" name="Object 89"/>
          <p:cNvGraphicFramePr>
            <a:graphicFrameLocks noChangeAspect="1"/>
          </p:cNvGraphicFramePr>
          <p:nvPr/>
        </p:nvGraphicFramePr>
        <p:xfrm>
          <a:off x="3779704" y="3811806"/>
          <a:ext cx="203597" cy="322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5" name="Visio" r:id="rId20" imgW="579120" imgH="915478" progId="Visio.Drawing.11">
                  <p:embed/>
                </p:oleObj>
              </mc:Choice>
              <mc:Fallback>
                <p:oleObj name="Visio" r:id="rId20" imgW="579120" imgH="915478" progId="Visio.Drawing.11">
                  <p:embed/>
                  <p:pic>
                    <p:nvPicPr>
                      <p:cNvPr id="1073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704" y="3811806"/>
                        <a:ext cx="203597" cy="3226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4" name="Object 90"/>
          <p:cNvGraphicFramePr>
            <a:graphicFrameLocks noChangeAspect="1"/>
          </p:cNvGraphicFramePr>
          <p:nvPr/>
        </p:nvGraphicFramePr>
        <p:xfrm>
          <a:off x="3854714" y="3905865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6" name="Visio" r:id="rId21" imgW="579120" imgH="915478" progId="Visio.Drawing.11">
                  <p:embed/>
                </p:oleObj>
              </mc:Choice>
              <mc:Fallback>
                <p:oleObj name="Visio" r:id="rId21" imgW="579120" imgH="915478" progId="Visio.Drawing.11">
                  <p:embed/>
                  <p:pic>
                    <p:nvPicPr>
                      <p:cNvPr id="1074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4714" y="3905865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" name="Object 91"/>
          <p:cNvGraphicFramePr>
            <a:graphicFrameLocks noChangeAspect="1"/>
          </p:cNvGraphicFramePr>
          <p:nvPr/>
        </p:nvGraphicFramePr>
        <p:xfrm>
          <a:off x="3969014" y="4020165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7" name="Visio" r:id="rId22" imgW="579120" imgH="915478" progId="Visio.Drawing.11">
                  <p:embed/>
                </p:oleObj>
              </mc:Choice>
              <mc:Fallback>
                <p:oleObj name="Visio" r:id="rId22" imgW="579120" imgH="915478" progId="Visio.Drawing.11">
                  <p:embed/>
                  <p:pic>
                    <p:nvPicPr>
                      <p:cNvPr id="1075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9014" y="4020165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" name="Object 92"/>
          <p:cNvGraphicFramePr>
            <a:graphicFrameLocks noChangeAspect="1"/>
          </p:cNvGraphicFramePr>
          <p:nvPr/>
        </p:nvGraphicFramePr>
        <p:xfrm>
          <a:off x="4083314" y="4134465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8" name="Visio" r:id="rId23" imgW="579120" imgH="915478" progId="Visio.Drawing.11">
                  <p:embed/>
                </p:oleObj>
              </mc:Choice>
              <mc:Fallback>
                <p:oleObj name="Visio" r:id="rId23" imgW="579120" imgH="915478" progId="Visio.Drawing.11">
                  <p:embed/>
                  <p:pic>
                    <p:nvPicPr>
                      <p:cNvPr id="1076" name="Object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3314" y="4134465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7" name="Text Box 93"/>
          <p:cNvSpPr txBox="1">
            <a:spLocks noChangeArrowheads="1"/>
          </p:cNvSpPr>
          <p:nvPr/>
        </p:nvSpPr>
        <p:spPr bwMode="auto">
          <a:xfrm>
            <a:off x="3683263" y="4420216"/>
            <a:ext cx="117692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>
                <a:latin typeface="Times New Roman" panose="02020603050405020304" pitchFamily="18" charset="0"/>
              </a:rPr>
              <a:t>Exchange outbound Edge</a:t>
            </a:r>
          </a:p>
          <a:p>
            <a:pPr eaLnBrk="1" hangingPunct="1"/>
            <a:r>
              <a:rPr lang="en-US" altLang="en-US" sz="750">
                <a:latin typeface="Times New Roman" panose="02020603050405020304" pitchFamily="18" charset="0"/>
              </a:rPr>
              <a:t>Transport servers</a:t>
            </a:r>
          </a:p>
        </p:txBody>
      </p:sp>
      <p:sp>
        <p:nvSpPr>
          <p:cNvPr id="1119" name="Line 95"/>
          <p:cNvSpPr>
            <a:spLocks noChangeShapeType="1"/>
          </p:cNvSpPr>
          <p:nvPr/>
        </p:nvSpPr>
        <p:spPr bwMode="auto">
          <a:xfrm flipV="1">
            <a:off x="1697108" y="4163061"/>
            <a:ext cx="2077692" cy="31663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0" name="Line 96"/>
          <p:cNvSpPr>
            <a:spLocks noChangeShapeType="1"/>
          </p:cNvSpPr>
          <p:nvPr/>
        </p:nvSpPr>
        <p:spPr bwMode="auto">
          <a:xfrm>
            <a:off x="4218918" y="4114225"/>
            <a:ext cx="707042" cy="1625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077" name="Object 97"/>
          <p:cNvGraphicFramePr>
            <a:graphicFrameLocks noChangeAspect="1"/>
          </p:cNvGraphicFramePr>
          <p:nvPr/>
        </p:nvGraphicFramePr>
        <p:xfrm>
          <a:off x="5582840" y="5048655"/>
          <a:ext cx="400050" cy="346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9" name="Visio" r:id="rId24" imgW="767737" imgH="666391" progId="Visio.Drawing.11">
                  <p:embed/>
                </p:oleObj>
              </mc:Choice>
              <mc:Fallback>
                <p:oleObj name="Visio" r:id="rId24" imgW="767737" imgH="666391" progId="Visio.Drawing.11">
                  <p:embed/>
                  <p:pic>
                    <p:nvPicPr>
                      <p:cNvPr id="1077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2840" y="5048655"/>
                        <a:ext cx="400050" cy="346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8" name="Object 98"/>
          <p:cNvGraphicFramePr>
            <a:graphicFrameLocks noChangeAspect="1"/>
          </p:cNvGraphicFramePr>
          <p:nvPr/>
        </p:nvGraphicFramePr>
        <p:xfrm>
          <a:off x="5143501" y="4914900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0" name="Visio" r:id="rId25" imgW="579120" imgH="915478" progId="Visio.Drawing.11">
                  <p:embed/>
                </p:oleObj>
              </mc:Choice>
              <mc:Fallback>
                <p:oleObj name="Visio" r:id="rId25" imgW="579120" imgH="915478" progId="Visio.Drawing.11">
                  <p:embed/>
                  <p:pic>
                    <p:nvPicPr>
                      <p:cNvPr id="1078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1" y="4914900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9" name="Object 99"/>
          <p:cNvGraphicFramePr>
            <a:graphicFrameLocks noChangeAspect="1"/>
          </p:cNvGraphicFramePr>
          <p:nvPr/>
        </p:nvGraphicFramePr>
        <p:xfrm>
          <a:off x="5257801" y="5029200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1" name="Visio" r:id="rId26" imgW="579120" imgH="915478" progId="Visio.Drawing.11">
                  <p:embed/>
                </p:oleObj>
              </mc:Choice>
              <mc:Fallback>
                <p:oleObj name="Visio" r:id="rId26" imgW="579120" imgH="915478" progId="Visio.Drawing.11">
                  <p:embed/>
                  <p:pic>
                    <p:nvPicPr>
                      <p:cNvPr id="1079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1" y="5029200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0" name="Object 100"/>
          <p:cNvGraphicFramePr>
            <a:graphicFrameLocks noChangeAspect="1"/>
          </p:cNvGraphicFramePr>
          <p:nvPr/>
        </p:nvGraphicFramePr>
        <p:xfrm>
          <a:off x="5372101" y="5143500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2" name="Visio" r:id="rId27" imgW="579120" imgH="915478" progId="Visio.Drawing.11">
                  <p:embed/>
                </p:oleObj>
              </mc:Choice>
              <mc:Fallback>
                <p:oleObj name="Visio" r:id="rId27" imgW="579120" imgH="915478" progId="Visio.Drawing.11">
                  <p:embed/>
                  <p:pic>
                    <p:nvPicPr>
                      <p:cNvPr id="108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1" y="5143500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1" name="Object 101"/>
          <p:cNvGraphicFramePr>
            <a:graphicFrameLocks noChangeAspect="1"/>
          </p:cNvGraphicFramePr>
          <p:nvPr/>
        </p:nvGraphicFramePr>
        <p:xfrm>
          <a:off x="5486401" y="5257801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3" name="Visio" r:id="rId28" imgW="579120" imgH="915478" progId="Visio.Drawing.11">
                  <p:embed/>
                </p:oleObj>
              </mc:Choice>
              <mc:Fallback>
                <p:oleObj name="Visio" r:id="rId28" imgW="579120" imgH="915478" progId="Visio.Drawing.11">
                  <p:embed/>
                  <p:pic>
                    <p:nvPicPr>
                      <p:cNvPr id="1081" name="Object 1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1" y="5257801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1" name="Text Box 103"/>
          <p:cNvSpPr txBox="1">
            <a:spLocks noChangeArrowheads="1"/>
          </p:cNvSpPr>
          <p:nvPr/>
        </p:nvSpPr>
        <p:spPr bwMode="auto">
          <a:xfrm>
            <a:off x="4629150" y="5525424"/>
            <a:ext cx="171232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Exchange OWA and web proxy servers</a:t>
            </a:r>
          </a:p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Load balanced: https and IMAP</a:t>
            </a:r>
          </a:p>
          <a:p>
            <a:pPr eaLnBrk="1" hangingPunct="1"/>
            <a:endParaRPr lang="en-US" altLang="en-US" sz="75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82" name="Object 104"/>
          <p:cNvGraphicFramePr>
            <a:graphicFrameLocks noChangeAspect="1"/>
          </p:cNvGraphicFramePr>
          <p:nvPr/>
        </p:nvGraphicFramePr>
        <p:xfrm>
          <a:off x="6654337" y="5086350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4" name="Visio" r:id="rId29" imgW="1021618" imgH="1125747" progId="Visio.Drawing.11">
                  <p:embed/>
                </p:oleObj>
              </mc:Choice>
              <mc:Fallback>
                <p:oleObj name="Visio" r:id="rId29" imgW="1021618" imgH="1125747" progId="Visio.Drawing.11">
                  <p:embed/>
                  <p:pic>
                    <p:nvPicPr>
                      <p:cNvPr id="1082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4337" y="5086350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3" name="Object 105"/>
          <p:cNvGraphicFramePr>
            <a:graphicFrameLocks noChangeAspect="1"/>
          </p:cNvGraphicFramePr>
          <p:nvPr/>
        </p:nvGraphicFramePr>
        <p:xfrm>
          <a:off x="6597187" y="5029200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5" name="Visio" r:id="rId31" imgW="1021618" imgH="1125747" progId="Visio.Drawing.11">
                  <p:embed/>
                </p:oleObj>
              </mc:Choice>
              <mc:Fallback>
                <p:oleObj name="Visio" r:id="rId31" imgW="1021618" imgH="1125747" progId="Visio.Drawing.11">
                  <p:embed/>
                  <p:pic>
                    <p:nvPicPr>
                      <p:cNvPr id="1083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7187" y="5029200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4" name="Object 106"/>
          <p:cNvGraphicFramePr>
            <a:graphicFrameLocks noChangeAspect="1"/>
          </p:cNvGraphicFramePr>
          <p:nvPr/>
        </p:nvGraphicFramePr>
        <p:xfrm>
          <a:off x="6540037" y="4972050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6" name="Visio" r:id="rId33" imgW="1021618" imgH="1125747" progId="Visio.Drawing.11">
                  <p:embed/>
                </p:oleObj>
              </mc:Choice>
              <mc:Fallback>
                <p:oleObj name="Visio" r:id="rId33" imgW="1021618" imgH="1125747" progId="Visio.Drawing.11">
                  <p:embed/>
                  <p:pic>
                    <p:nvPicPr>
                      <p:cNvPr id="1084" name="Object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40037" y="4972050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2" name="Text Box 107"/>
          <p:cNvSpPr txBox="1">
            <a:spLocks noChangeArrowheads="1"/>
          </p:cNvSpPr>
          <p:nvPr/>
        </p:nvSpPr>
        <p:spPr bwMode="auto">
          <a:xfrm>
            <a:off x="6556110" y="5300115"/>
            <a:ext cx="5661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Exchange</a:t>
            </a:r>
          </a:p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Clients</a:t>
            </a:r>
          </a:p>
        </p:txBody>
      </p:sp>
      <p:sp>
        <p:nvSpPr>
          <p:cNvPr id="1123" name="Line 108"/>
          <p:cNvSpPr>
            <a:spLocks noChangeShapeType="1"/>
          </p:cNvSpPr>
          <p:nvPr/>
        </p:nvSpPr>
        <p:spPr bwMode="auto">
          <a:xfrm flipH="1">
            <a:off x="5997189" y="5206848"/>
            <a:ext cx="545305" cy="447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4" name="Line 109"/>
          <p:cNvSpPr>
            <a:spLocks noChangeShapeType="1"/>
          </p:cNvSpPr>
          <p:nvPr/>
        </p:nvSpPr>
        <p:spPr bwMode="auto">
          <a:xfrm flipH="1" flipV="1">
            <a:off x="1855646" y="4639123"/>
            <a:ext cx="3273554" cy="554811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04" name="Object 38"/>
          <p:cNvGraphicFramePr>
            <a:graphicFrameLocks noChangeAspect="1"/>
          </p:cNvGraphicFramePr>
          <p:nvPr/>
        </p:nvGraphicFramePr>
        <p:xfrm>
          <a:off x="6310462" y="4040572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7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04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462" y="4040572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" name="Object 39"/>
          <p:cNvGraphicFramePr>
            <a:graphicFrameLocks noChangeAspect="1"/>
          </p:cNvGraphicFramePr>
          <p:nvPr/>
        </p:nvGraphicFramePr>
        <p:xfrm>
          <a:off x="6385473" y="413463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8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105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5473" y="413463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Object 40"/>
          <p:cNvGraphicFramePr>
            <a:graphicFrameLocks noChangeAspect="1"/>
          </p:cNvGraphicFramePr>
          <p:nvPr/>
        </p:nvGraphicFramePr>
        <p:xfrm>
          <a:off x="6499773" y="424893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9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06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773" y="424893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" name="Object 41"/>
          <p:cNvGraphicFramePr>
            <a:graphicFrameLocks noChangeAspect="1"/>
          </p:cNvGraphicFramePr>
          <p:nvPr/>
        </p:nvGraphicFramePr>
        <p:xfrm>
          <a:off x="6614073" y="4363231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0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07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4073" y="4363231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38"/>
          <p:cNvGraphicFramePr>
            <a:graphicFrameLocks noChangeAspect="1"/>
          </p:cNvGraphicFramePr>
          <p:nvPr/>
        </p:nvGraphicFramePr>
        <p:xfrm>
          <a:off x="5060212" y="3863869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1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08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0212" y="3863869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" name="Object 39"/>
          <p:cNvGraphicFramePr>
            <a:graphicFrameLocks noChangeAspect="1"/>
          </p:cNvGraphicFramePr>
          <p:nvPr/>
        </p:nvGraphicFramePr>
        <p:xfrm>
          <a:off x="5135223" y="3957928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2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109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5223" y="3957928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" name="Object 40"/>
          <p:cNvGraphicFramePr>
            <a:graphicFrameLocks noChangeAspect="1"/>
          </p:cNvGraphicFramePr>
          <p:nvPr/>
        </p:nvGraphicFramePr>
        <p:xfrm>
          <a:off x="5249523" y="4072228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3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1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9523" y="4072228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" name="Object 41"/>
          <p:cNvGraphicFramePr>
            <a:graphicFrameLocks noChangeAspect="1"/>
          </p:cNvGraphicFramePr>
          <p:nvPr/>
        </p:nvGraphicFramePr>
        <p:xfrm>
          <a:off x="5363823" y="4186528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4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1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3823" y="4186528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" name="Object 33"/>
          <p:cNvGraphicFramePr>
            <a:graphicFrameLocks noChangeAspect="1"/>
          </p:cNvGraphicFramePr>
          <p:nvPr/>
        </p:nvGraphicFramePr>
        <p:xfrm>
          <a:off x="4927207" y="4179828"/>
          <a:ext cx="321068" cy="278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5" name="Visio" r:id="rId9" imgW="767737" imgH="666391" progId="Visio.Drawing.11">
                  <p:embed/>
                </p:oleObj>
              </mc:Choice>
              <mc:Fallback>
                <p:oleObj name="Visio" r:id="rId9" imgW="767737" imgH="666391" progId="Visio.Drawing.11">
                  <p:embed/>
                  <p:pic>
                    <p:nvPicPr>
                      <p:cNvPr id="112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7207" y="4179828"/>
                        <a:ext cx="321068" cy="2780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Object 33"/>
          <p:cNvGraphicFramePr>
            <a:graphicFrameLocks noChangeAspect="1"/>
          </p:cNvGraphicFramePr>
          <p:nvPr/>
        </p:nvGraphicFramePr>
        <p:xfrm>
          <a:off x="6215123" y="4396330"/>
          <a:ext cx="328725" cy="284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6" name="Visio" r:id="rId9" imgW="767737" imgH="666391" progId="Visio.Drawing.11">
                  <p:embed/>
                </p:oleObj>
              </mc:Choice>
              <mc:Fallback>
                <p:oleObj name="Visio" r:id="rId9" imgW="767737" imgH="666391" progId="Visio.Drawing.11">
                  <p:embed/>
                  <p:pic>
                    <p:nvPicPr>
                      <p:cNvPr id="113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5123" y="4396330"/>
                        <a:ext cx="328725" cy="284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" name="Text Box 46"/>
          <p:cNvSpPr txBox="1">
            <a:spLocks noChangeArrowheads="1"/>
          </p:cNvSpPr>
          <p:nvPr/>
        </p:nvSpPr>
        <p:spPr bwMode="auto">
          <a:xfrm>
            <a:off x="4800947" y="4479131"/>
            <a:ext cx="124264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/>
              <a:t>Outgoing mailers</a:t>
            </a:r>
          </a:p>
          <a:p>
            <a:pPr eaLnBrk="1" hangingPunct="1"/>
            <a:r>
              <a:rPr lang="en-US" altLang="en-US" sz="750" dirty="0"/>
              <a:t>outgoing-exchange.mit.edu</a:t>
            </a:r>
          </a:p>
          <a:p>
            <a:pPr eaLnBrk="1" hangingPunct="1"/>
            <a:r>
              <a:rPr lang="en-US" altLang="en-US" sz="750" dirty="0"/>
              <a:t>Load balanced </a:t>
            </a:r>
          </a:p>
        </p:txBody>
      </p:sp>
      <p:sp>
        <p:nvSpPr>
          <p:cNvPr id="115" name="Line 95"/>
          <p:cNvSpPr>
            <a:spLocks noChangeShapeType="1"/>
          </p:cNvSpPr>
          <p:nvPr/>
        </p:nvSpPr>
        <p:spPr bwMode="auto">
          <a:xfrm flipV="1">
            <a:off x="5407820" y="3732610"/>
            <a:ext cx="26319" cy="328511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6" name="Line 95"/>
          <p:cNvSpPr>
            <a:spLocks noChangeShapeType="1"/>
          </p:cNvSpPr>
          <p:nvPr/>
        </p:nvSpPr>
        <p:spPr bwMode="auto">
          <a:xfrm>
            <a:off x="5605463" y="4395828"/>
            <a:ext cx="621450" cy="10339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" name="Text Box 60"/>
          <p:cNvSpPr txBox="1">
            <a:spLocks noChangeArrowheads="1"/>
          </p:cNvSpPr>
          <p:nvPr/>
        </p:nvSpPr>
        <p:spPr bwMode="auto">
          <a:xfrm>
            <a:off x="6012657" y="4626024"/>
            <a:ext cx="145264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/>
              <a:t>exchange-forwarding.mit.edu</a:t>
            </a:r>
          </a:p>
          <a:p>
            <a:pPr eaLnBrk="1" hangingPunct="1"/>
            <a:r>
              <a:rPr lang="en-US" altLang="en-US" sz="750" dirty="0"/>
              <a:t>split/forwarded for internal users</a:t>
            </a:r>
          </a:p>
        </p:txBody>
      </p:sp>
      <p:sp>
        <p:nvSpPr>
          <p:cNvPr id="119" name="Line 15"/>
          <p:cNvSpPr>
            <a:spLocks noChangeShapeType="1"/>
          </p:cNvSpPr>
          <p:nvPr/>
        </p:nvSpPr>
        <p:spPr bwMode="auto">
          <a:xfrm>
            <a:off x="2766657" y="3112126"/>
            <a:ext cx="2426826" cy="43951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36" name="Object 38"/>
          <p:cNvGraphicFramePr>
            <a:graphicFrameLocks noChangeAspect="1"/>
          </p:cNvGraphicFramePr>
          <p:nvPr>
            <p:extLst/>
          </p:nvPr>
        </p:nvGraphicFramePr>
        <p:xfrm>
          <a:off x="5701926" y="2818344"/>
          <a:ext cx="203597" cy="322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7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36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1926" y="2818344"/>
                        <a:ext cx="203597" cy="322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" name="Object 39"/>
          <p:cNvGraphicFramePr>
            <a:graphicFrameLocks noChangeAspect="1"/>
          </p:cNvGraphicFramePr>
          <p:nvPr>
            <p:extLst/>
          </p:nvPr>
        </p:nvGraphicFramePr>
        <p:xfrm>
          <a:off x="5776936" y="2912403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8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137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36" y="2912403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8" name="Object 40"/>
          <p:cNvGraphicFramePr>
            <a:graphicFrameLocks noChangeAspect="1"/>
          </p:cNvGraphicFramePr>
          <p:nvPr>
            <p:extLst/>
          </p:nvPr>
        </p:nvGraphicFramePr>
        <p:xfrm>
          <a:off x="5891236" y="3026703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09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38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236" y="3026703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" name="Object 41"/>
          <p:cNvGraphicFramePr>
            <a:graphicFrameLocks noChangeAspect="1"/>
          </p:cNvGraphicFramePr>
          <p:nvPr>
            <p:extLst/>
          </p:nvPr>
        </p:nvGraphicFramePr>
        <p:xfrm>
          <a:off x="6005536" y="3141003"/>
          <a:ext cx="216694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0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39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5536" y="3141003"/>
                        <a:ext cx="216694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0" name="Object 33"/>
          <p:cNvGraphicFramePr>
            <a:graphicFrameLocks noChangeAspect="1"/>
          </p:cNvGraphicFramePr>
          <p:nvPr>
            <p:extLst/>
          </p:nvPr>
        </p:nvGraphicFramePr>
        <p:xfrm>
          <a:off x="5999577" y="2879426"/>
          <a:ext cx="328725" cy="284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1" name="Visio" r:id="rId9" imgW="767737" imgH="666391" progId="Visio.Drawing.11">
                  <p:embed/>
                </p:oleObj>
              </mc:Choice>
              <mc:Fallback>
                <p:oleObj name="Visio" r:id="rId9" imgW="767737" imgH="666391" progId="Visio.Drawing.11">
                  <p:embed/>
                  <p:pic>
                    <p:nvPicPr>
                      <p:cNvPr id="14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9577" y="2879426"/>
                        <a:ext cx="328725" cy="284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" name="Text Box 60"/>
          <p:cNvSpPr txBox="1">
            <a:spLocks noChangeArrowheads="1"/>
          </p:cNvSpPr>
          <p:nvPr/>
        </p:nvSpPr>
        <p:spPr bwMode="auto">
          <a:xfrm>
            <a:off x="4941537" y="2821507"/>
            <a:ext cx="88678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/>
              <a:t>Exchange Hybrid </a:t>
            </a:r>
          </a:p>
          <a:p>
            <a:pPr eaLnBrk="1" hangingPunct="1"/>
            <a:r>
              <a:rPr lang="en-US" altLang="en-US" sz="750" dirty="0"/>
              <a:t>front end pool </a:t>
            </a:r>
          </a:p>
          <a:p>
            <a:pPr eaLnBrk="1" hangingPunct="1"/>
            <a:r>
              <a:rPr lang="en-US" altLang="en-US" sz="750" dirty="0"/>
              <a:t>https and smtp</a:t>
            </a:r>
          </a:p>
        </p:txBody>
      </p:sp>
      <p:graphicFrame>
        <p:nvGraphicFramePr>
          <p:cNvPr id="142" name="Object 38"/>
          <p:cNvGraphicFramePr>
            <a:graphicFrameLocks noChangeAspect="1"/>
          </p:cNvGraphicFramePr>
          <p:nvPr>
            <p:extLst/>
          </p:nvPr>
        </p:nvGraphicFramePr>
        <p:xfrm>
          <a:off x="2013860" y="2080305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2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42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3860" y="2080305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" name="Object 39"/>
          <p:cNvGraphicFramePr>
            <a:graphicFrameLocks noChangeAspect="1"/>
          </p:cNvGraphicFramePr>
          <p:nvPr>
            <p:extLst/>
          </p:nvPr>
        </p:nvGraphicFramePr>
        <p:xfrm>
          <a:off x="2105183" y="2162458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3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143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183" y="2162458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" name="Object 38"/>
          <p:cNvGraphicFramePr>
            <a:graphicFrameLocks noChangeAspect="1"/>
          </p:cNvGraphicFramePr>
          <p:nvPr>
            <p:extLst/>
          </p:nvPr>
        </p:nvGraphicFramePr>
        <p:xfrm>
          <a:off x="1495170" y="2234906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4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14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170" y="2234906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Object 40"/>
          <p:cNvGraphicFramePr>
            <a:graphicFrameLocks noChangeAspect="1"/>
          </p:cNvGraphicFramePr>
          <p:nvPr>
            <p:extLst/>
          </p:nvPr>
        </p:nvGraphicFramePr>
        <p:xfrm>
          <a:off x="1761298" y="2605480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5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5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1298" y="2605480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Object 41"/>
          <p:cNvGraphicFramePr>
            <a:graphicFrameLocks noChangeAspect="1"/>
          </p:cNvGraphicFramePr>
          <p:nvPr>
            <p:extLst/>
          </p:nvPr>
        </p:nvGraphicFramePr>
        <p:xfrm>
          <a:off x="1873495" y="2677311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6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53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495" y="2677311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" name="Text Box 60"/>
          <p:cNvSpPr txBox="1">
            <a:spLocks noChangeArrowheads="1"/>
          </p:cNvSpPr>
          <p:nvPr/>
        </p:nvSpPr>
        <p:spPr bwMode="auto">
          <a:xfrm>
            <a:off x="1790816" y="1845878"/>
            <a:ext cx="83708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Active Directory</a:t>
            </a:r>
          </a:p>
        </p:txBody>
      </p:sp>
      <p:sp>
        <p:nvSpPr>
          <p:cNvPr id="156" name="Text Box 60"/>
          <p:cNvSpPr txBox="1">
            <a:spLocks noChangeArrowheads="1"/>
          </p:cNvSpPr>
          <p:nvPr/>
        </p:nvSpPr>
        <p:spPr bwMode="auto">
          <a:xfrm>
            <a:off x="1359188" y="2457384"/>
            <a:ext cx="42030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Moira</a:t>
            </a:r>
          </a:p>
        </p:txBody>
      </p:sp>
      <p:sp>
        <p:nvSpPr>
          <p:cNvPr id="157" name="Line 15"/>
          <p:cNvSpPr>
            <a:spLocks noChangeShapeType="1"/>
          </p:cNvSpPr>
          <p:nvPr/>
        </p:nvSpPr>
        <p:spPr bwMode="auto">
          <a:xfrm flipV="1">
            <a:off x="1692606" y="2341128"/>
            <a:ext cx="340910" cy="1610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8" name="Text Box 60"/>
          <p:cNvSpPr txBox="1">
            <a:spLocks noChangeArrowheads="1"/>
          </p:cNvSpPr>
          <p:nvPr/>
        </p:nvSpPr>
        <p:spPr bwMode="auto">
          <a:xfrm>
            <a:off x="1500398" y="2911545"/>
            <a:ext cx="66877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ldap.mit.edu</a:t>
            </a:r>
          </a:p>
        </p:txBody>
      </p:sp>
      <p:sp>
        <p:nvSpPr>
          <p:cNvPr id="159" name="Line 15"/>
          <p:cNvSpPr>
            <a:spLocks noChangeShapeType="1"/>
          </p:cNvSpPr>
          <p:nvPr/>
        </p:nvSpPr>
        <p:spPr bwMode="auto">
          <a:xfrm flipV="1">
            <a:off x="1994229" y="2415095"/>
            <a:ext cx="69575" cy="225419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60" name="Object 41"/>
          <p:cNvGraphicFramePr>
            <a:graphicFrameLocks noChangeAspect="1"/>
          </p:cNvGraphicFramePr>
          <p:nvPr>
            <p:extLst/>
          </p:nvPr>
        </p:nvGraphicFramePr>
        <p:xfrm>
          <a:off x="4165944" y="2057597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7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6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5944" y="2057597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" name="Object 41"/>
          <p:cNvGraphicFramePr>
            <a:graphicFrameLocks noChangeAspect="1"/>
          </p:cNvGraphicFramePr>
          <p:nvPr>
            <p:extLst/>
          </p:nvPr>
        </p:nvGraphicFramePr>
        <p:xfrm>
          <a:off x="4261650" y="2145151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8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16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1650" y="2145151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" name="Line 94"/>
          <p:cNvSpPr>
            <a:spLocks noChangeShapeType="1"/>
          </p:cNvSpPr>
          <p:nvPr/>
        </p:nvSpPr>
        <p:spPr bwMode="auto">
          <a:xfrm>
            <a:off x="2259203" y="2144813"/>
            <a:ext cx="189738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64" name="Picture 6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775" y="1966251"/>
            <a:ext cx="955883" cy="73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5" name="Group 20"/>
          <p:cNvGrpSpPr>
            <a:grpSpLocks noChangeAspect="1"/>
          </p:cNvGrpSpPr>
          <p:nvPr/>
        </p:nvGrpSpPr>
        <p:grpSpPr bwMode="auto">
          <a:xfrm>
            <a:off x="6977064" y="2243685"/>
            <a:ext cx="646921" cy="180691"/>
            <a:chOff x="720" y="3072"/>
            <a:chExt cx="865" cy="662"/>
          </a:xfrm>
        </p:grpSpPr>
        <p:sp>
          <p:nvSpPr>
            <p:cNvPr id="166" name="AutoShape 21"/>
            <p:cNvSpPr>
              <a:spLocks noChangeAspect="1" noChangeArrowheads="1" noTextEdit="1"/>
            </p:cNvSpPr>
            <p:nvPr/>
          </p:nvSpPr>
          <p:spPr bwMode="auto">
            <a:xfrm>
              <a:off x="720" y="3072"/>
              <a:ext cx="865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22"/>
            <p:cNvSpPr>
              <a:spLocks noEditPoints="1"/>
            </p:cNvSpPr>
            <p:nvPr/>
          </p:nvSpPr>
          <p:spPr bwMode="auto">
            <a:xfrm>
              <a:off x="849" y="3176"/>
              <a:ext cx="607" cy="439"/>
            </a:xfrm>
            <a:custGeom>
              <a:avLst/>
              <a:gdLst>
                <a:gd name="T0" fmla="*/ 102 w 607"/>
                <a:gd name="T1" fmla="*/ 379 h 439"/>
                <a:gd name="T2" fmla="*/ 303 w 607"/>
                <a:gd name="T3" fmla="*/ 227 h 439"/>
                <a:gd name="T4" fmla="*/ 303 w 607"/>
                <a:gd name="T5" fmla="*/ 439 h 439"/>
                <a:gd name="T6" fmla="*/ 303 w 607"/>
                <a:gd name="T7" fmla="*/ 227 h 439"/>
                <a:gd name="T8" fmla="*/ 506 w 607"/>
                <a:gd name="T9" fmla="*/ 379 h 439"/>
                <a:gd name="T10" fmla="*/ 303 w 607"/>
                <a:gd name="T11" fmla="*/ 227 h 439"/>
                <a:gd name="T12" fmla="*/ 607 w 607"/>
                <a:gd name="T13" fmla="*/ 227 h 439"/>
                <a:gd name="T14" fmla="*/ 303 w 607"/>
                <a:gd name="T15" fmla="*/ 227 h 439"/>
                <a:gd name="T16" fmla="*/ 506 w 607"/>
                <a:gd name="T17" fmla="*/ 76 h 439"/>
                <a:gd name="T18" fmla="*/ 303 w 607"/>
                <a:gd name="T19" fmla="*/ 227 h 439"/>
                <a:gd name="T20" fmla="*/ 303 w 607"/>
                <a:gd name="T21" fmla="*/ 0 h 439"/>
                <a:gd name="T22" fmla="*/ 303 w 607"/>
                <a:gd name="T23" fmla="*/ 227 h 439"/>
                <a:gd name="T24" fmla="*/ 165 w 607"/>
                <a:gd name="T25" fmla="*/ 101 h 439"/>
                <a:gd name="T26" fmla="*/ 303 w 607"/>
                <a:gd name="T27" fmla="*/ 227 h 439"/>
                <a:gd name="T28" fmla="*/ 0 w 607"/>
                <a:gd name="T29" fmla="*/ 227 h 439"/>
                <a:gd name="T30" fmla="*/ 303 w 607"/>
                <a:gd name="T31" fmla="*/ 2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7" h="439">
                  <a:moveTo>
                    <a:pt x="102" y="379"/>
                  </a:moveTo>
                  <a:lnTo>
                    <a:pt x="303" y="227"/>
                  </a:lnTo>
                  <a:moveTo>
                    <a:pt x="303" y="439"/>
                  </a:moveTo>
                  <a:lnTo>
                    <a:pt x="303" y="227"/>
                  </a:lnTo>
                  <a:moveTo>
                    <a:pt x="506" y="379"/>
                  </a:moveTo>
                  <a:lnTo>
                    <a:pt x="303" y="227"/>
                  </a:lnTo>
                  <a:moveTo>
                    <a:pt x="607" y="227"/>
                  </a:moveTo>
                  <a:lnTo>
                    <a:pt x="303" y="227"/>
                  </a:lnTo>
                  <a:moveTo>
                    <a:pt x="506" y="76"/>
                  </a:moveTo>
                  <a:lnTo>
                    <a:pt x="303" y="227"/>
                  </a:lnTo>
                  <a:moveTo>
                    <a:pt x="303" y="0"/>
                  </a:moveTo>
                  <a:lnTo>
                    <a:pt x="303" y="227"/>
                  </a:lnTo>
                  <a:moveTo>
                    <a:pt x="165" y="101"/>
                  </a:moveTo>
                  <a:lnTo>
                    <a:pt x="303" y="227"/>
                  </a:lnTo>
                  <a:moveTo>
                    <a:pt x="0" y="227"/>
                  </a:moveTo>
                  <a:lnTo>
                    <a:pt x="303" y="227"/>
                  </a:ln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Rectangle 23"/>
            <p:cNvSpPr>
              <a:spLocks noChangeArrowheads="1"/>
            </p:cNvSpPr>
            <p:nvPr/>
          </p:nvSpPr>
          <p:spPr bwMode="auto">
            <a:xfrm>
              <a:off x="739" y="3091"/>
              <a:ext cx="829" cy="10"/>
            </a:xfrm>
            <a:prstGeom prst="rect">
              <a:avLst/>
            </a:prstGeom>
            <a:solidFill>
              <a:srgbClr val="4E8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Rectangle 24"/>
            <p:cNvSpPr>
              <a:spLocks noChangeArrowheads="1"/>
            </p:cNvSpPr>
            <p:nvPr/>
          </p:nvSpPr>
          <p:spPr bwMode="auto">
            <a:xfrm>
              <a:off x="739" y="3101"/>
              <a:ext cx="829" cy="9"/>
            </a:xfrm>
            <a:prstGeom prst="rect">
              <a:avLst/>
            </a:prstGeom>
            <a:solidFill>
              <a:srgbClr val="4D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Rectangle 25"/>
            <p:cNvSpPr>
              <a:spLocks noChangeArrowheads="1"/>
            </p:cNvSpPr>
            <p:nvPr/>
          </p:nvSpPr>
          <p:spPr bwMode="auto">
            <a:xfrm>
              <a:off x="739" y="3110"/>
              <a:ext cx="829" cy="10"/>
            </a:xfrm>
            <a:prstGeom prst="rect">
              <a:avLst/>
            </a:prstGeom>
            <a:solidFill>
              <a:srgbClr val="4B8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Rectangle 26"/>
            <p:cNvSpPr>
              <a:spLocks noChangeArrowheads="1"/>
            </p:cNvSpPr>
            <p:nvPr/>
          </p:nvSpPr>
          <p:spPr bwMode="auto">
            <a:xfrm>
              <a:off x="739" y="3120"/>
              <a:ext cx="829" cy="9"/>
            </a:xfrm>
            <a:prstGeom prst="rect">
              <a:avLst/>
            </a:prstGeom>
            <a:solidFill>
              <a:srgbClr val="4A8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Rectangle 27"/>
            <p:cNvSpPr>
              <a:spLocks noChangeArrowheads="1"/>
            </p:cNvSpPr>
            <p:nvPr/>
          </p:nvSpPr>
          <p:spPr bwMode="auto">
            <a:xfrm>
              <a:off x="739" y="3129"/>
              <a:ext cx="829" cy="10"/>
            </a:xfrm>
            <a:prstGeom prst="rect">
              <a:avLst/>
            </a:prstGeom>
            <a:solidFill>
              <a:srgbClr val="498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Rectangle 28"/>
            <p:cNvSpPr>
              <a:spLocks noChangeArrowheads="1"/>
            </p:cNvSpPr>
            <p:nvPr/>
          </p:nvSpPr>
          <p:spPr bwMode="auto">
            <a:xfrm>
              <a:off x="739" y="3139"/>
              <a:ext cx="829" cy="9"/>
            </a:xfrm>
            <a:prstGeom prst="rect">
              <a:avLst/>
            </a:prstGeom>
            <a:solidFill>
              <a:srgbClr val="488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Rectangle 29"/>
            <p:cNvSpPr>
              <a:spLocks noChangeArrowheads="1"/>
            </p:cNvSpPr>
            <p:nvPr/>
          </p:nvSpPr>
          <p:spPr bwMode="auto">
            <a:xfrm>
              <a:off x="739" y="3148"/>
              <a:ext cx="829" cy="10"/>
            </a:xfrm>
            <a:prstGeom prst="rect">
              <a:avLst/>
            </a:prstGeom>
            <a:solidFill>
              <a:srgbClr val="478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Rectangle 30"/>
            <p:cNvSpPr>
              <a:spLocks noChangeArrowheads="1"/>
            </p:cNvSpPr>
            <p:nvPr/>
          </p:nvSpPr>
          <p:spPr bwMode="auto">
            <a:xfrm>
              <a:off x="739" y="3158"/>
              <a:ext cx="829" cy="9"/>
            </a:xfrm>
            <a:prstGeom prst="rect">
              <a:avLst/>
            </a:prstGeom>
            <a:solidFill>
              <a:srgbClr val="457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Rectangle 31"/>
            <p:cNvSpPr>
              <a:spLocks noChangeArrowheads="1"/>
            </p:cNvSpPr>
            <p:nvPr/>
          </p:nvSpPr>
          <p:spPr bwMode="auto">
            <a:xfrm>
              <a:off x="739" y="3167"/>
              <a:ext cx="829" cy="10"/>
            </a:xfrm>
            <a:prstGeom prst="rect">
              <a:avLst/>
            </a:prstGeom>
            <a:solidFill>
              <a:srgbClr val="447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Rectangle 32"/>
            <p:cNvSpPr>
              <a:spLocks noChangeArrowheads="1"/>
            </p:cNvSpPr>
            <p:nvPr/>
          </p:nvSpPr>
          <p:spPr bwMode="auto">
            <a:xfrm>
              <a:off x="739" y="3177"/>
              <a:ext cx="829" cy="9"/>
            </a:xfrm>
            <a:prstGeom prst="rect">
              <a:avLst/>
            </a:prstGeom>
            <a:solidFill>
              <a:srgbClr val="437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Rectangle 33"/>
            <p:cNvSpPr>
              <a:spLocks noChangeArrowheads="1"/>
            </p:cNvSpPr>
            <p:nvPr/>
          </p:nvSpPr>
          <p:spPr bwMode="auto">
            <a:xfrm>
              <a:off x="739" y="3186"/>
              <a:ext cx="829" cy="10"/>
            </a:xfrm>
            <a:prstGeom prst="rect">
              <a:avLst/>
            </a:prstGeom>
            <a:solidFill>
              <a:srgbClr val="427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Rectangle 34"/>
            <p:cNvSpPr>
              <a:spLocks noChangeArrowheads="1"/>
            </p:cNvSpPr>
            <p:nvPr/>
          </p:nvSpPr>
          <p:spPr bwMode="auto">
            <a:xfrm>
              <a:off x="739" y="3196"/>
              <a:ext cx="829" cy="9"/>
            </a:xfrm>
            <a:prstGeom prst="rect">
              <a:avLst/>
            </a:prstGeom>
            <a:solidFill>
              <a:srgbClr val="417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Rectangle 35"/>
            <p:cNvSpPr>
              <a:spLocks noChangeArrowheads="1"/>
            </p:cNvSpPr>
            <p:nvPr/>
          </p:nvSpPr>
          <p:spPr bwMode="auto">
            <a:xfrm>
              <a:off x="739" y="3205"/>
              <a:ext cx="829" cy="10"/>
            </a:xfrm>
            <a:prstGeom prst="rect">
              <a:avLst/>
            </a:prstGeom>
            <a:solidFill>
              <a:srgbClr val="3F7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Rectangle 36"/>
            <p:cNvSpPr>
              <a:spLocks noChangeArrowheads="1"/>
            </p:cNvSpPr>
            <p:nvPr/>
          </p:nvSpPr>
          <p:spPr bwMode="auto">
            <a:xfrm>
              <a:off x="739" y="3215"/>
              <a:ext cx="829" cy="9"/>
            </a:xfrm>
            <a:prstGeom prst="rect">
              <a:avLst/>
            </a:prstGeom>
            <a:solidFill>
              <a:srgbClr val="3E7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Rectangle 37"/>
            <p:cNvSpPr>
              <a:spLocks noChangeArrowheads="1"/>
            </p:cNvSpPr>
            <p:nvPr/>
          </p:nvSpPr>
          <p:spPr bwMode="auto">
            <a:xfrm>
              <a:off x="739" y="3224"/>
              <a:ext cx="829" cy="10"/>
            </a:xfrm>
            <a:prstGeom prst="rect">
              <a:avLst/>
            </a:prstGeom>
            <a:solidFill>
              <a:srgbClr val="3D7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Rectangle 38"/>
            <p:cNvSpPr>
              <a:spLocks noChangeArrowheads="1"/>
            </p:cNvSpPr>
            <p:nvPr/>
          </p:nvSpPr>
          <p:spPr bwMode="auto">
            <a:xfrm>
              <a:off x="739" y="3234"/>
              <a:ext cx="829" cy="9"/>
            </a:xfrm>
            <a:prstGeom prst="rect">
              <a:avLst/>
            </a:prstGeom>
            <a:solidFill>
              <a:srgbClr val="3C6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Rectangle 39"/>
            <p:cNvSpPr>
              <a:spLocks noChangeArrowheads="1"/>
            </p:cNvSpPr>
            <p:nvPr/>
          </p:nvSpPr>
          <p:spPr bwMode="auto">
            <a:xfrm>
              <a:off x="739" y="3243"/>
              <a:ext cx="829" cy="10"/>
            </a:xfrm>
            <a:prstGeom prst="rect">
              <a:avLst/>
            </a:prstGeom>
            <a:solidFill>
              <a:srgbClr val="3B6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Rectangle 40"/>
            <p:cNvSpPr>
              <a:spLocks noChangeArrowheads="1"/>
            </p:cNvSpPr>
            <p:nvPr/>
          </p:nvSpPr>
          <p:spPr bwMode="auto">
            <a:xfrm>
              <a:off x="739" y="3253"/>
              <a:ext cx="829" cy="9"/>
            </a:xfrm>
            <a:prstGeom prst="rect">
              <a:avLst/>
            </a:prstGeom>
            <a:solidFill>
              <a:srgbClr val="3A6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Rectangle 41"/>
            <p:cNvSpPr>
              <a:spLocks noChangeArrowheads="1"/>
            </p:cNvSpPr>
            <p:nvPr/>
          </p:nvSpPr>
          <p:spPr bwMode="auto">
            <a:xfrm>
              <a:off x="739" y="3262"/>
              <a:ext cx="829" cy="10"/>
            </a:xfrm>
            <a:prstGeom prst="rect">
              <a:avLst/>
            </a:prstGeom>
            <a:solidFill>
              <a:srgbClr val="396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Rectangle 42"/>
            <p:cNvSpPr>
              <a:spLocks noChangeArrowheads="1"/>
            </p:cNvSpPr>
            <p:nvPr/>
          </p:nvSpPr>
          <p:spPr bwMode="auto">
            <a:xfrm>
              <a:off x="739" y="3272"/>
              <a:ext cx="829" cy="9"/>
            </a:xfrm>
            <a:prstGeom prst="rect">
              <a:avLst/>
            </a:prstGeom>
            <a:solidFill>
              <a:srgbClr val="386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Rectangle 43"/>
            <p:cNvSpPr>
              <a:spLocks noChangeArrowheads="1"/>
            </p:cNvSpPr>
            <p:nvPr/>
          </p:nvSpPr>
          <p:spPr bwMode="auto">
            <a:xfrm>
              <a:off x="739" y="3281"/>
              <a:ext cx="829" cy="10"/>
            </a:xfrm>
            <a:prstGeom prst="rect">
              <a:avLst/>
            </a:prstGeom>
            <a:solidFill>
              <a:srgbClr val="376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Rectangle 44"/>
            <p:cNvSpPr>
              <a:spLocks noChangeArrowheads="1"/>
            </p:cNvSpPr>
            <p:nvPr/>
          </p:nvSpPr>
          <p:spPr bwMode="auto">
            <a:xfrm>
              <a:off x="739" y="3291"/>
              <a:ext cx="829" cy="9"/>
            </a:xfrm>
            <a:prstGeom prst="rect">
              <a:avLst/>
            </a:prstGeom>
            <a:solidFill>
              <a:srgbClr val="356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Rectangle 45"/>
            <p:cNvSpPr>
              <a:spLocks noChangeArrowheads="1"/>
            </p:cNvSpPr>
            <p:nvPr/>
          </p:nvSpPr>
          <p:spPr bwMode="auto">
            <a:xfrm>
              <a:off x="739" y="3300"/>
              <a:ext cx="829" cy="10"/>
            </a:xfrm>
            <a:prstGeom prst="rect">
              <a:avLst/>
            </a:prstGeom>
            <a:solidFill>
              <a:srgbClr val="34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Rectangle 46"/>
            <p:cNvSpPr>
              <a:spLocks noChangeArrowheads="1"/>
            </p:cNvSpPr>
            <p:nvPr/>
          </p:nvSpPr>
          <p:spPr bwMode="auto">
            <a:xfrm>
              <a:off x="739" y="3310"/>
              <a:ext cx="829" cy="10"/>
            </a:xfrm>
            <a:prstGeom prst="rect">
              <a:avLst/>
            </a:prstGeom>
            <a:solidFill>
              <a:srgbClr val="335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Rectangle 47"/>
            <p:cNvSpPr>
              <a:spLocks noChangeArrowheads="1"/>
            </p:cNvSpPr>
            <p:nvPr/>
          </p:nvSpPr>
          <p:spPr bwMode="auto">
            <a:xfrm>
              <a:off x="739" y="3320"/>
              <a:ext cx="829" cy="9"/>
            </a:xfrm>
            <a:prstGeom prst="rect">
              <a:avLst/>
            </a:prstGeom>
            <a:solidFill>
              <a:srgbClr val="325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Rectangle 48"/>
            <p:cNvSpPr>
              <a:spLocks noChangeArrowheads="1"/>
            </p:cNvSpPr>
            <p:nvPr/>
          </p:nvSpPr>
          <p:spPr bwMode="auto">
            <a:xfrm>
              <a:off x="739" y="3329"/>
              <a:ext cx="829" cy="10"/>
            </a:xfrm>
            <a:prstGeom prst="rect">
              <a:avLst/>
            </a:prstGeom>
            <a:solidFill>
              <a:srgbClr val="305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Rectangle 49"/>
            <p:cNvSpPr>
              <a:spLocks noChangeArrowheads="1"/>
            </p:cNvSpPr>
            <p:nvPr/>
          </p:nvSpPr>
          <p:spPr bwMode="auto">
            <a:xfrm>
              <a:off x="739" y="3339"/>
              <a:ext cx="829" cy="9"/>
            </a:xfrm>
            <a:prstGeom prst="rect">
              <a:avLst/>
            </a:prstGeom>
            <a:solidFill>
              <a:srgbClr val="2F5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Rectangle 50"/>
            <p:cNvSpPr>
              <a:spLocks noChangeArrowheads="1"/>
            </p:cNvSpPr>
            <p:nvPr/>
          </p:nvSpPr>
          <p:spPr bwMode="auto">
            <a:xfrm>
              <a:off x="739" y="3348"/>
              <a:ext cx="829" cy="10"/>
            </a:xfrm>
            <a:prstGeom prst="rect">
              <a:avLst/>
            </a:prstGeom>
            <a:solidFill>
              <a:srgbClr val="2E5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Rectangle 51"/>
            <p:cNvSpPr>
              <a:spLocks noChangeArrowheads="1"/>
            </p:cNvSpPr>
            <p:nvPr/>
          </p:nvSpPr>
          <p:spPr bwMode="auto">
            <a:xfrm>
              <a:off x="739" y="3358"/>
              <a:ext cx="829" cy="9"/>
            </a:xfrm>
            <a:prstGeom prst="rect">
              <a:avLst/>
            </a:prstGeom>
            <a:solidFill>
              <a:srgbClr val="2D5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Rectangle 52"/>
            <p:cNvSpPr>
              <a:spLocks noChangeArrowheads="1"/>
            </p:cNvSpPr>
            <p:nvPr/>
          </p:nvSpPr>
          <p:spPr bwMode="auto">
            <a:xfrm>
              <a:off x="739" y="3367"/>
              <a:ext cx="829" cy="10"/>
            </a:xfrm>
            <a:prstGeom prst="rect">
              <a:avLst/>
            </a:prstGeom>
            <a:solidFill>
              <a:srgbClr val="2C4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Rectangle 53"/>
            <p:cNvSpPr>
              <a:spLocks noChangeArrowheads="1"/>
            </p:cNvSpPr>
            <p:nvPr/>
          </p:nvSpPr>
          <p:spPr bwMode="auto">
            <a:xfrm>
              <a:off x="739" y="3377"/>
              <a:ext cx="829" cy="9"/>
            </a:xfrm>
            <a:prstGeom prst="rect">
              <a:avLst/>
            </a:prstGeom>
            <a:solidFill>
              <a:srgbClr val="2A4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Rectangle 54"/>
            <p:cNvSpPr>
              <a:spLocks noChangeArrowheads="1"/>
            </p:cNvSpPr>
            <p:nvPr/>
          </p:nvSpPr>
          <p:spPr bwMode="auto">
            <a:xfrm>
              <a:off x="739" y="3386"/>
              <a:ext cx="829" cy="10"/>
            </a:xfrm>
            <a:prstGeom prst="rect">
              <a:avLst/>
            </a:prstGeom>
            <a:solidFill>
              <a:srgbClr val="294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Rectangle 55"/>
            <p:cNvSpPr>
              <a:spLocks noChangeArrowheads="1"/>
            </p:cNvSpPr>
            <p:nvPr/>
          </p:nvSpPr>
          <p:spPr bwMode="auto">
            <a:xfrm>
              <a:off x="739" y="3396"/>
              <a:ext cx="829" cy="9"/>
            </a:xfrm>
            <a:prstGeom prst="rect">
              <a:avLst/>
            </a:prstGeom>
            <a:solidFill>
              <a:srgbClr val="284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Rectangle 56"/>
            <p:cNvSpPr>
              <a:spLocks noChangeArrowheads="1"/>
            </p:cNvSpPr>
            <p:nvPr/>
          </p:nvSpPr>
          <p:spPr bwMode="auto">
            <a:xfrm>
              <a:off x="739" y="3405"/>
              <a:ext cx="829" cy="10"/>
            </a:xfrm>
            <a:prstGeom prst="rect">
              <a:avLst/>
            </a:prstGeom>
            <a:solidFill>
              <a:srgbClr val="274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Rectangle 57"/>
            <p:cNvSpPr>
              <a:spLocks noChangeArrowheads="1"/>
            </p:cNvSpPr>
            <p:nvPr/>
          </p:nvSpPr>
          <p:spPr bwMode="auto">
            <a:xfrm>
              <a:off x="739" y="3415"/>
              <a:ext cx="829" cy="9"/>
            </a:xfrm>
            <a:prstGeom prst="rect">
              <a:avLst/>
            </a:prstGeom>
            <a:solidFill>
              <a:srgbClr val="254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Rectangle 58"/>
            <p:cNvSpPr>
              <a:spLocks noChangeArrowheads="1"/>
            </p:cNvSpPr>
            <p:nvPr/>
          </p:nvSpPr>
          <p:spPr bwMode="auto">
            <a:xfrm>
              <a:off x="739" y="3424"/>
              <a:ext cx="829" cy="10"/>
            </a:xfrm>
            <a:prstGeom prst="rect">
              <a:avLst/>
            </a:prstGeom>
            <a:solidFill>
              <a:srgbClr val="244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Rectangle 59"/>
            <p:cNvSpPr>
              <a:spLocks noChangeArrowheads="1"/>
            </p:cNvSpPr>
            <p:nvPr/>
          </p:nvSpPr>
          <p:spPr bwMode="auto">
            <a:xfrm>
              <a:off x="739" y="3434"/>
              <a:ext cx="829" cy="9"/>
            </a:xfrm>
            <a:prstGeom prst="rect">
              <a:avLst/>
            </a:prstGeom>
            <a:solidFill>
              <a:srgbClr val="234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Rectangle 60"/>
            <p:cNvSpPr>
              <a:spLocks noChangeArrowheads="1"/>
            </p:cNvSpPr>
            <p:nvPr/>
          </p:nvSpPr>
          <p:spPr bwMode="auto">
            <a:xfrm>
              <a:off x="739" y="3443"/>
              <a:ext cx="829" cy="10"/>
            </a:xfrm>
            <a:prstGeom prst="rect">
              <a:avLst/>
            </a:prstGeom>
            <a:solidFill>
              <a:srgbClr val="223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Rectangle 61"/>
            <p:cNvSpPr>
              <a:spLocks noChangeArrowheads="1"/>
            </p:cNvSpPr>
            <p:nvPr/>
          </p:nvSpPr>
          <p:spPr bwMode="auto">
            <a:xfrm>
              <a:off x="739" y="3453"/>
              <a:ext cx="829" cy="9"/>
            </a:xfrm>
            <a:prstGeom prst="rect">
              <a:avLst/>
            </a:prstGeom>
            <a:solidFill>
              <a:srgbClr val="213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Rectangle 62"/>
            <p:cNvSpPr>
              <a:spLocks noChangeArrowheads="1"/>
            </p:cNvSpPr>
            <p:nvPr/>
          </p:nvSpPr>
          <p:spPr bwMode="auto">
            <a:xfrm>
              <a:off x="739" y="3462"/>
              <a:ext cx="829" cy="10"/>
            </a:xfrm>
            <a:prstGeom prst="rect">
              <a:avLst/>
            </a:prstGeom>
            <a:solidFill>
              <a:srgbClr val="1F3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Rectangle 63"/>
            <p:cNvSpPr>
              <a:spLocks noChangeArrowheads="1"/>
            </p:cNvSpPr>
            <p:nvPr/>
          </p:nvSpPr>
          <p:spPr bwMode="auto">
            <a:xfrm>
              <a:off x="739" y="3472"/>
              <a:ext cx="829" cy="9"/>
            </a:xfrm>
            <a:prstGeom prst="rect">
              <a:avLst/>
            </a:prstGeom>
            <a:solidFill>
              <a:srgbClr val="1E3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Rectangle 64"/>
            <p:cNvSpPr>
              <a:spLocks noChangeArrowheads="1"/>
            </p:cNvSpPr>
            <p:nvPr/>
          </p:nvSpPr>
          <p:spPr bwMode="auto">
            <a:xfrm>
              <a:off x="739" y="3481"/>
              <a:ext cx="829" cy="10"/>
            </a:xfrm>
            <a:prstGeom prst="rect">
              <a:avLst/>
            </a:prstGeom>
            <a:solidFill>
              <a:srgbClr val="1D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Rectangle 65"/>
            <p:cNvSpPr>
              <a:spLocks noChangeArrowheads="1"/>
            </p:cNvSpPr>
            <p:nvPr/>
          </p:nvSpPr>
          <p:spPr bwMode="auto">
            <a:xfrm>
              <a:off x="739" y="3491"/>
              <a:ext cx="829" cy="9"/>
            </a:xfrm>
            <a:prstGeom prst="rect">
              <a:avLst/>
            </a:prstGeom>
            <a:solidFill>
              <a:srgbClr val="1C3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Rectangle 66"/>
            <p:cNvSpPr>
              <a:spLocks noChangeArrowheads="1"/>
            </p:cNvSpPr>
            <p:nvPr/>
          </p:nvSpPr>
          <p:spPr bwMode="auto">
            <a:xfrm>
              <a:off x="739" y="3500"/>
              <a:ext cx="829" cy="10"/>
            </a:xfrm>
            <a:prstGeom prst="rect">
              <a:avLst/>
            </a:prstGeom>
            <a:solidFill>
              <a:srgbClr val="1B3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Rectangle 67"/>
            <p:cNvSpPr>
              <a:spLocks noChangeArrowheads="1"/>
            </p:cNvSpPr>
            <p:nvPr/>
          </p:nvSpPr>
          <p:spPr bwMode="auto">
            <a:xfrm>
              <a:off x="739" y="3510"/>
              <a:ext cx="829" cy="9"/>
            </a:xfrm>
            <a:prstGeom prst="rect">
              <a:avLst/>
            </a:prstGeom>
            <a:solidFill>
              <a:srgbClr val="192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Rectangle 68"/>
            <p:cNvSpPr>
              <a:spLocks noChangeArrowheads="1"/>
            </p:cNvSpPr>
            <p:nvPr/>
          </p:nvSpPr>
          <p:spPr bwMode="auto">
            <a:xfrm>
              <a:off x="739" y="3519"/>
              <a:ext cx="829" cy="10"/>
            </a:xfrm>
            <a:prstGeom prst="rect">
              <a:avLst/>
            </a:prstGeom>
            <a:solidFill>
              <a:srgbClr val="18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Rectangle 69"/>
            <p:cNvSpPr>
              <a:spLocks noChangeArrowheads="1"/>
            </p:cNvSpPr>
            <p:nvPr/>
          </p:nvSpPr>
          <p:spPr bwMode="auto">
            <a:xfrm>
              <a:off x="739" y="3529"/>
              <a:ext cx="829" cy="10"/>
            </a:xfrm>
            <a:prstGeom prst="rect">
              <a:avLst/>
            </a:prstGeom>
            <a:solidFill>
              <a:srgbClr val="172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Rectangle 70"/>
            <p:cNvSpPr>
              <a:spLocks noChangeArrowheads="1"/>
            </p:cNvSpPr>
            <p:nvPr/>
          </p:nvSpPr>
          <p:spPr bwMode="auto">
            <a:xfrm>
              <a:off x="739" y="3539"/>
              <a:ext cx="829" cy="9"/>
            </a:xfrm>
            <a:prstGeom prst="rect">
              <a:avLst/>
            </a:prstGeom>
            <a:solidFill>
              <a:srgbClr val="16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Rectangle 71"/>
            <p:cNvSpPr>
              <a:spLocks noChangeArrowheads="1"/>
            </p:cNvSpPr>
            <p:nvPr/>
          </p:nvSpPr>
          <p:spPr bwMode="auto">
            <a:xfrm>
              <a:off x="739" y="3548"/>
              <a:ext cx="829" cy="10"/>
            </a:xfrm>
            <a:prstGeom prst="rect">
              <a:avLst/>
            </a:prstGeom>
            <a:solidFill>
              <a:srgbClr val="152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Rectangle 72"/>
            <p:cNvSpPr>
              <a:spLocks noChangeArrowheads="1"/>
            </p:cNvSpPr>
            <p:nvPr/>
          </p:nvSpPr>
          <p:spPr bwMode="auto">
            <a:xfrm>
              <a:off x="739" y="3558"/>
              <a:ext cx="829" cy="9"/>
            </a:xfrm>
            <a:prstGeom prst="rect">
              <a:avLst/>
            </a:prstGeom>
            <a:solidFill>
              <a:srgbClr val="14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Rectangle 73"/>
            <p:cNvSpPr>
              <a:spLocks noChangeArrowheads="1"/>
            </p:cNvSpPr>
            <p:nvPr/>
          </p:nvSpPr>
          <p:spPr bwMode="auto">
            <a:xfrm>
              <a:off x="739" y="3567"/>
              <a:ext cx="829" cy="10"/>
            </a:xfrm>
            <a:prstGeom prst="rect">
              <a:avLst/>
            </a:prstGeom>
            <a:solidFill>
              <a:srgbClr val="132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Rectangle 74"/>
            <p:cNvSpPr>
              <a:spLocks noChangeArrowheads="1"/>
            </p:cNvSpPr>
            <p:nvPr/>
          </p:nvSpPr>
          <p:spPr bwMode="auto">
            <a:xfrm>
              <a:off x="739" y="3577"/>
              <a:ext cx="829" cy="9"/>
            </a:xfrm>
            <a:prstGeom prst="rect">
              <a:avLst/>
            </a:prstGeom>
            <a:solidFill>
              <a:srgbClr val="122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75"/>
            <p:cNvSpPr>
              <a:spLocks noChangeArrowheads="1"/>
            </p:cNvSpPr>
            <p:nvPr/>
          </p:nvSpPr>
          <p:spPr bwMode="auto">
            <a:xfrm>
              <a:off x="739" y="3586"/>
              <a:ext cx="829" cy="10"/>
            </a:xfrm>
            <a:prstGeom prst="rect">
              <a:avLst/>
            </a:prstGeom>
            <a:solidFill>
              <a:srgbClr val="111E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76"/>
            <p:cNvSpPr>
              <a:spLocks noChangeArrowheads="1"/>
            </p:cNvSpPr>
            <p:nvPr/>
          </p:nvSpPr>
          <p:spPr bwMode="auto">
            <a:xfrm>
              <a:off x="739" y="3596"/>
              <a:ext cx="829" cy="9"/>
            </a:xfrm>
            <a:prstGeom prst="rect">
              <a:avLst/>
            </a:prstGeom>
            <a:solidFill>
              <a:srgbClr val="0F1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Rectangle 77"/>
            <p:cNvSpPr>
              <a:spLocks noChangeArrowheads="1"/>
            </p:cNvSpPr>
            <p:nvPr/>
          </p:nvSpPr>
          <p:spPr bwMode="auto">
            <a:xfrm>
              <a:off x="739" y="3605"/>
              <a:ext cx="829" cy="10"/>
            </a:xfrm>
            <a:prstGeom prst="rect">
              <a:avLst/>
            </a:prstGeom>
            <a:solidFill>
              <a:srgbClr val="0E19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Rectangle 78"/>
            <p:cNvSpPr>
              <a:spLocks noChangeArrowheads="1"/>
            </p:cNvSpPr>
            <p:nvPr/>
          </p:nvSpPr>
          <p:spPr bwMode="auto">
            <a:xfrm>
              <a:off x="739" y="3615"/>
              <a:ext cx="829" cy="9"/>
            </a:xfrm>
            <a:prstGeom prst="rect">
              <a:avLst/>
            </a:prstGeom>
            <a:solidFill>
              <a:srgbClr val="0D1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Rectangle 79"/>
            <p:cNvSpPr>
              <a:spLocks noChangeArrowheads="1"/>
            </p:cNvSpPr>
            <p:nvPr/>
          </p:nvSpPr>
          <p:spPr bwMode="auto">
            <a:xfrm>
              <a:off x="739" y="3624"/>
              <a:ext cx="829" cy="10"/>
            </a:xfrm>
            <a:prstGeom prst="rect">
              <a:avLst/>
            </a:prstGeom>
            <a:solidFill>
              <a:srgbClr val="0C1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Rectangle 80"/>
            <p:cNvSpPr>
              <a:spLocks noChangeArrowheads="1"/>
            </p:cNvSpPr>
            <p:nvPr/>
          </p:nvSpPr>
          <p:spPr bwMode="auto">
            <a:xfrm>
              <a:off x="739" y="3634"/>
              <a:ext cx="829" cy="9"/>
            </a:xfrm>
            <a:prstGeom prst="rect">
              <a:avLst/>
            </a:prstGeom>
            <a:solidFill>
              <a:srgbClr val="0A1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Rectangle 81"/>
            <p:cNvSpPr>
              <a:spLocks noChangeArrowheads="1"/>
            </p:cNvSpPr>
            <p:nvPr/>
          </p:nvSpPr>
          <p:spPr bwMode="auto">
            <a:xfrm>
              <a:off x="739" y="3643"/>
              <a:ext cx="829" cy="10"/>
            </a:xfrm>
            <a:prstGeom prst="rect">
              <a:avLst/>
            </a:prstGeom>
            <a:solidFill>
              <a:srgbClr val="09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2"/>
            <p:cNvSpPr>
              <a:spLocks noChangeArrowheads="1"/>
            </p:cNvSpPr>
            <p:nvPr/>
          </p:nvSpPr>
          <p:spPr bwMode="auto">
            <a:xfrm>
              <a:off x="739" y="3653"/>
              <a:ext cx="829" cy="9"/>
            </a:xfrm>
            <a:prstGeom prst="rect">
              <a:avLst/>
            </a:prstGeom>
            <a:solidFill>
              <a:srgbClr val="08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Rectangle 83"/>
            <p:cNvSpPr>
              <a:spLocks noChangeArrowheads="1"/>
            </p:cNvSpPr>
            <p:nvPr/>
          </p:nvSpPr>
          <p:spPr bwMode="auto">
            <a:xfrm>
              <a:off x="739" y="3662"/>
              <a:ext cx="829" cy="10"/>
            </a:xfrm>
            <a:prstGeom prst="rect">
              <a:avLst/>
            </a:prstGeom>
            <a:solidFill>
              <a:srgbClr val="070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Rectangle 84"/>
            <p:cNvSpPr>
              <a:spLocks noChangeArrowheads="1"/>
            </p:cNvSpPr>
            <p:nvPr/>
          </p:nvSpPr>
          <p:spPr bwMode="auto">
            <a:xfrm>
              <a:off x="739" y="3672"/>
              <a:ext cx="829" cy="9"/>
            </a:xfrm>
            <a:prstGeom prst="rect">
              <a:avLst/>
            </a:prstGeom>
            <a:solidFill>
              <a:srgbClr val="060A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Rectangle 85"/>
            <p:cNvSpPr>
              <a:spLocks noChangeArrowheads="1"/>
            </p:cNvSpPr>
            <p:nvPr/>
          </p:nvSpPr>
          <p:spPr bwMode="auto">
            <a:xfrm>
              <a:off x="739" y="3681"/>
              <a:ext cx="829" cy="10"/>
            </a:xfrm>
            <a:prstGeom prst="rect">
              <a:avLst/>
            </a:prstGeom>
            <a:solidFill>
              <a:srgbClr val="0408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Rectangle 86"/>
            <p:cNvSpPr>
              <a:spLocks noChangeArrowheads="1"/>
            </p:cNvSpPr>
            <p:nvPr/>
          </p:nvSpPr>
          <p:spPr bwMode="auto">
            <a:xfrm>
              <a:off x="739" y="3691"/>
              <a:ext cx="829" cy="9"/>
            </a:xfrm>
            <a:prstGeom prst="rect">
              <a:avLst/>
            </a:prstGeom>
            <a:solidFill>
              <a:srgbClr val="0306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Rectangle 87"/>
            <p:cNvSpPr>
              <a:spLocks noChangeArrowheads="1"/>
            </p:cNvSpPr>
            <p:nvPr/>
          </p:nvSpPr>
          <p:spPr bwMode="auto">
            <a:xfrm>
              <a:off x="739" y="3700"/>
              <a:ext cx="829" cy="10"/>
            </a:xfrm>
            <a:prstGeom prst="rect">
              <a:avLst/>
            </a:prstGeom>
            <a:solidFill>
              <a:srgbClr val="020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Rectangle 88"/>
            <p:cNvSpPr>
              <a:spLocks noChangeArrowheads="1"/>
            </p:cNvSpPr>
            <p:nvPr/>
          </p:nvSpPr>
          <p:spPr bwMode="auto">
            <a:xfrm>
              <a:off x="739" y="3710"/>
              <a:ext cx="829" cy="9"/>
            </a:xfrm>
            <a:prstGeom prst="rect">
              <a:avLst/>
            </a:prstGeom>
            <a:solidFill>
              <a:srgbClr val="0101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89"/>
            <p:cNvSpPr>
              <a:spLocks/>
            </p:cNvSpPr>
            <p:nvPr/>
          </p:nvSpPr>
          <p:spPr bwMode="auto">
            <a:xfrm>
              <a:off x="741" y="3090"/>
              <a:ext cx="817" cy="634"/>
            </a:xfrm>
            <a:custGeom>
              <a:avLst/>
              <a:gdLst>
                <a:gd name="T0" fmla="*/ 62 w 817"/>
                <a:gd name="T1" fmla="*/ 294 h 634"/>
                <a:gd name="T2" fmla="*/ 199 w 817"/>
                <a:gd name="T3" fmla="*/ 173 h 634"/>
                <a:gd name="T4" fmla="*/ 238 w 817"/>
                <a:gd name="T5" fmla="*/ 193 h 634"/>
                <a:gd name="T6" fmla="*/ 337 w 817"/>
                <a:gd name="T7" fmla="*/ 117 h 634"/>
                <a:gd name="T8" fmla="*/ 380 w 817"/>
                <a:gd name="T9" fmla="*/ 155 h 634"/>
                <a:gd name="T10" fmla="*/ 404 w 817"/>
                <a:gd name="T11" fmla="*/ 75 h 634"/>
                <a:gd name="T12" fmla="*/ 454 w 817"/>
                <a:gd name="T13" fmla="*/ 87 h 634"/>
                <a:gd name="T14" fmla="*/ 547 w 817"/>
                <a:gd name="T15" fmla="*/ 70 h 634"/>
                <a:gd name="T16" fmla="*/ 628 w 817"/>
                <a:gd name="T17" fmla="*/ 14 h 634"/>
                <a:gd name="T18" fmla="*/ 671 w 817"/>
                <a:gd name="T19" fmla="*/ 73 h 634"/>
                <a:gd name="T20" fmla="*/ 771 w 817"/>
                <a:gd name="T21" fmla="*/ 157 h 634"/>
                <a:gd name="T22" fmla="*/ 767 w 817"/>
                <a:gd name="T23" fmla="*/ 221 h 634"/>
                <a:gd name="T24" fmla="*/ 816 w 817"/>
                <a:gd name="T25" fmla="*/ 287 h 634"/>
                <a:gd name="T26" fmla="*/ 792 w 817"/>
                <a:gd name="T27" fmla="*/ 343 h 634"/>
                <a:gd name="T28" fmla="*/ 707 w 817"/>
                <a:gd name="T29" fmla="*/ 504 h 634"/>
                <a:gd name="T30" fmla="*/ 671 w 817"/>
                <a:gd name="T31" fmla="*/ 504 h 634"/>
                <a:gd name="T32" fmla="*/ 613 w 817"/>
                <a:gd name="T33" fmla="*/ 538 h 634"/>
                <a:gd name="T34" fmla="*/ 594 w 817"/>
                <a:gd name="T35" fmla="*/ 519 h 634"/>
                <a:gd name="T36" fmla="*/ 493 w 817"/>
                <a:gd name="T37" fmla="*/ 568 h 634"/>
                <a:gd name="T38" fmla="*/ 405 w 817"/>
                <a:gd name="T39" fmla="*/ 578 h 634"/>
                <a:gd name="T40" fmla="*/ 241 w 817"/>
                <a:gd name="T41" fmla="*/ 565 h 634"/>
                <a:gd name="T42" fmla="*/ 236 w 817"/>
                <a:gd name="T43" fmla="*/ 556 h 634"/>
                <a:gd name="T44" fmla="*/ 182 w 817"/>
                <a:gd name="T45" fmla="*/ 554 h 634"/>
                <a:gd name="T46" fmla="*/ 171 w 817"/>
                <a:gd name="T47" fmla="*/ 518 h 634"/>
                <a:gd name="T48" fmla="*/ 60 w 817"/>
                <a:gd name="T49" fmla="*/ 475 h 634"/>
                <a:gd name="T50" fmla="*/ 9 w 817"/>
                <a:gd name="T51" fmla="*/ 361 h 634"/>
                <a:gd name="T52" fmla="*/ 62 w 817"/>
                <a:gd name="T53" fmla="*/ 29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7" h="634">
                  <a:moveTo>
                    <a:pt x="62" y="294"/>
                  </a:moveTo>
                  <a:cubicBezTo>
                    <a:pt x="74" y="210"/>
                    <a:pt x="136" y="156"/>
                    <a:pt x="199" y="173"/>
                  </a:cubicBezTo>
                  <a:cubicBezTo>
                    <a:pt x="213" y="177"/>
                    <a:pt x="226" y="183"/>
                    <a:pt x="238" y="193"/>
                  </a:cubicBezTo>
                  <a:cubicBezTo>
                    <a:pt x="249" y="136"/>
                    <a:pt x="294" y="102"/>
                    <a:pt x="337" y="117"/>
                  </a:cubicBezTo>
                  <a:cubicBezTo>
                    <a:pt x="354" y="123"/>
                    <a:pt x="369" y="136"/>
                    <a:pt x="380" y="155"/>
                  </a:cubicBezTo>
                  <a:cubicBezTo>
                    <a:pt x="370" y="124"/>
                    <a:pt x="381" y="88"/>
                    <a:pt x="404" y="75"/>
                  </a:cubicBezTo>
                  <a:cubicBezTo>
                    <a:pt x="422" y="65"/>
                    <a:pt x="441" y="69"/>
                    <a:pt x="454" y="87"/>
                  </a:cubicBezTo>
                  <a:cubicBezTo>
                    <a:pt x="481" y="61"/>
                    <a:pt x="516" y="54"/>
                    <a:pt x="547" y="70"/>
                  </a:cubicBezTo>
                  <a:cubicBezTo>
                    <a:pt x="558" y="25"/>
                    <a:pt x="594" y="0"/>
                    <a:pt x="628" y="14"/>
                  </a:cubicBezTo>
                  <a:cubicBezTo>
                    <a:pt x="650" y="23"/>
                    <a:pt x="666" y="45"/>
                    <a:pt x="671" y="73"/>
                  </a:cubicBezTo>
                  <a:cubicBezTo>
                    <a:pt x="716" y="60"/>
                    <a:pt x="761" y="97"/>
                    <a:pt x="771" y="157"/>
                  </a:cubicBezTo>
                  <a:cubicBezTo>
                    <a:pt x="774" y="178"/>
                    <a:pt x="772" y="200"/>
                    <a:pt x="767" y="221"/>
                  </a:cubicBezTo>
                  <a:cubicBezTo>
                    <a:pt x="794" y="221"/>
                    <a:pt x="817" y="250"/>
                    <a:pt x="816" y="287"/>
                  </a:cubicBezTo>
                  <a:cubicBezTo>
                    <a:pt x="816" y="310"/>
                    <a:pt x="806" y="332"/>
                    <a:pt x="792" y="343"/>
                  </a:cubicBezTo>
                  <a:cubicBezTo>
                    <a:pt x="802" y="419"/>
                    <a:pt x="764" y="491"/>
                    <a:pt x="707" y="504"/>
                  </a:cubicBezTo>
                  <a:cubicBezTo>
                    <a:pt x="695" y="507"/>
                    <a:pt x="683" y="507"/>
                    <a:pt x="671" y="504"/>
                  </a:cubicBezTo>
                  <a:cubicBezTo>
                    <a:pt x="663" y="535"/>
                    <a:pt x="637" y="550"/>
                    <a:pt x="613" y="538"/>
                  </a:cubicBezTo>
                  <a:cubicBezTo>
                    <a:pt x="606" y="534"/>
                    <a:pt x="599" y="528"/>
                    <a:pt x="594" y="519"/>
                  </a:cubicBezTo>
                  <a:cubicBezTo>
                    <a:pt x="577" y="566"/>
                    <a:pt x="533" y="587"/>
                    <a:pt x="493" y="568"/>
                  </a:cubicBezTo>
                  <a:cubicBezTo>
                    <a:pt x="465" y="584"/>
                    <a:pt x="434" y="587"/>
                    <a:pt x="405" y="578"/>
                  </a:cubicBezTo>
                  <a:cubicBezTo>
                    <a:pt x="357" y="634"/>
                    <a:pt x="283" y="628"/>
                    <a:pt x="241" y="565"/>
                  </a:cubicBezTo>
                  <a:cubicBezTo>
                    <a:pt x="239" y="562"/>
                    <a:pt x="237" y="559"/>
                    <a:pt x="236" y="556"/>
                  </a:cubicBezTo>
                  <a:cubicBezTo>
                    <a:pt x="220" y="575"/>
                    <a:pt x="196" y="575"/>
                    <a:pt x="182" y="554"/>
                  </a:cubicBezTo>
                  <a:cubicBezTo>
                    <a:pt x="175" y="545"/>
                    <a:pt x="171" y="532"/>
                    <a:pt x="171" y="518"/>
                  </a:cubicBezTo>
                  <a:cubicBezTo>
                    <a:pt x="132" y="543"/>
                    <a:pt x="83" y="525"/>
                    <a:pt x="60" y="475"/>
                  </a:cubicBezTo>
                  <a:cubicBezTo>
                    <a:pt x="22" y="462"/>
                    <a:pt x="0" y="411"/>
                    <a:pt x="9" y="361"/>
                  </a:cubicBezTo>
                  <a:cubicBezTo>
                    <a:pt x="16" y="328"/>
                    <a:pt x="36" y="302"/>
                    <a:pt x="62" y="294"/>
                  </a:cubicBez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" name="Picture 90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" name="Picture 91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7" name="Picture 92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8" name="Picture 93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94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0" name="Picture 95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1" name="TextBox 240"/>
          <p:cNvSpPr txBox="1"/>
          <p:nvPr/>
        </p:nvSpPr>
        <p:spPr>
          <a:xfrm>
            <a:off x="6812542" y="2760439"/>
            <a:ext cx="11817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/>
              <a:t>Inbound mail </a:t>
            </a:r>
          </a:p>
          <a:p>
            <a:r>
              <a:rPr lang="en-US" sz="825" dirty="0"/>
              <a:t>MX record for mit.edu</a:t>
            </a:r>
          </a:p>
          <a:p>
            <a:r>
              <a:rPr lang="en-US" sz="825" dirty="0"/>
              <a:t>ExchangeOnline/EOP</a:t>
            </a:r>
          </a:p>
          <a:p>
            <a:r>
              <a:rPr lang="en-US" sz="825" dirty="0"/>
              <a:t>Azure Active Directory</a:t>
            </a:r>
          </a:p>
        </p:txBody>
      </p:sp>
      <p:sp>
        <p:nvSpPr>
          <p:cNvPr id="242" name="Line 15"/>
          <p:cNvSpPr>
            <a:spLocks noChangeShapeType="1"/>
          </p:cNvSpPr>
          <p:nvPr/>
        </p:nvSpPr>
        <p:spPr bwMode="auto">
          <a:xfrm>
            <a:off x="4467272" y="2255483"/>
            <a:ext cx="2445539" cy="649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3" name="Line 108"/>
          <p:cNvSpPr>
            <a:spLocks noChangeShapeType="1"/>
          </p:cNvSpPr>
          <p:nvPr/>
        </p:nvSpPr>
        <p:spPr bwMode="auto">
          <a:xfrm flipH="1">
            <a:off x="6242032" y="2544796"/>
            <a:ext cx="670779" cy="38062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44" name="Object 40"/>
          <p:cNvGraphicFramePr>
            <a:graphicFrameLocks noChangeAspect="1"/>
          </p:cNvGraphicFramePr>
          <p:nvPr>
            <p:extLst/>
          </p:nvPr>
        </p:nvGraphicFramePr>
        <p:xfrm>
          <a:off x="2801221" y="2229598"/>
          <a:ext cx="207903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9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4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221" y="2229598"/>
                        <a:ext cx="207903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" name="Object 41"/>
          <p:cNvGraphicFramePr>
            <a:graphicFrameLocks noChangeAspect="1"/>
          </p:cNvGraphicFramePr>
          <p:nvPr>
            <p:extLst/>
          </p:nvPr>
        </p:nvGraphicFramePr>
        <p:xfrm>
          <a:off x="2913418" y="2301428"/>
          <a:ext cx="207903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0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24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3418" y="2301428"/>
                        <a:ext cx="207903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" name="Text Box 60"/>
          <p:cNvSpPr txBox="1">
            <a:spLocks noChangeArrowheads="1"/>
          </p:cNvSpPr>
          <p:nvPr/>
        </p:nvSpPr>
        <p:spPr bwMode="auto">
          <a:xfrm>
            <a:off x="2554751" y="2535855"/>
            <a:ext cx="143500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MIT Touchstone Authentication</a:t>
            </a:r>
          </a:p>
        </p:txBody>
      </p:sp>
      <p:graphicFrame>
        <p:nvGraphicFramePr>
          <p:cNvPr id="247" name="Object 33"/>
          <p:cNvGraphicFramePr>
            <a:graphicFrameLocks noChangeAspect="1"/>
          </p:cNvGraphicFramePr>
          <p:nvPr>
            <p:extLst/>
          </p:nvPr>
        </p:nvGraphicFramePr>
        <p:xfrm>
          <a:off x="3109109" y="2278726"/>
          <a:ext cx="328725" cy="284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" name="Visio" r:id="rId9" imgW="767737" imgH="666391" progId="Visio.Drawing.11">
                  <p:embed/>
                </p:oleObj>
              </mc:Choice>
              <mc:Fallback>
                <p:oleObj name="Visio" r:id="rId9" imgW="767737" imgH="666391" progId="Visio.Drawing.11">
                  <p:embed/>
                  <p:pic>
                    <p:nvPicPr>
                      <p:cNvPr id="247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109" y="2278726"/>
                        <a:ext cx="328725" cy="284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" name="Line 15"/>
          <p:cNvSpPr>
            <a:spLocks noChangeShapeType="1"/>
          </p:cNvSpPr>
          <p:nvPr/>
        </p:nvSpPr>
        <p:spPr bwMode="auto">
          <a:xfrm flipH="1" flipV="1">
            <a:off x="2408792" y="2359066"/>
            <a:ext cx="390326" cy="553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9" name="Line 108"/>
          <p:cNvSpPr>
            <a:spLocks noChangeShapeType="1"/>
          </p:cNvSpPr>
          <p:nvPr/>
        </p:nvSpPr>
        <p:spPr bwMode="auto">
          <a:xfrm flipH="1">
            <a:off x="3437835" y="2453089"/>
            <a:ext cx="3417491" cy="345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0" name="Line 55"/>
          <p:cNvSpPr>
            <a:spLocks noChangeShapeType="1"/>
          </p:cNvSpPr>
          <p:nvPr/>
        </p:nvSpPr>
        <p:spPr bwMode="auto">
          <a:xfrm flipH="1" flipV="1">
            <a:off x="7459325" y="2640514"/>
            <a:ext cx="260688" cy="23122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3" name="Line 108"/>
          <p:cNvSpPr>
            <a:spLocks noChangeShapeType="1"/>
          </p:cNvSpPr>
          <p:nvPr/>
        </p:nvSpPr>
        <p:spPr bwMode="auto">
          <a:xfrm flipH="1">
            <a:off x="1595967" y="3156374"/>
            <a:ext cx="4162015" cy="122481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" name="Line 108"/>
          <p:cNvSpPr>
            <a:spLocks noChangeShapeType="1"/>
          </p:cNvSpPr>
          <p:nvPr/>
        </p:nvSpPr>
        <p:spPr bwMode="auto">
          <a:xfrm flipH="1">
            <a:off x="2690127" y="2498606"/>
            <a:ext cx="4195007" cy="55971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5" name="Text Box 19"/>
          <p:cNvSpPr txBox="1">
            <a:spLocks noChangeArrowheads="1"/>
          </p:cNvSpPr>
          <p:nvPr/>
        </p:nvSpPr>
        <p:spPr bwMode="auto">
          <a:xfrm>
            <a:off x="4089203" y="2628187"/>
            <a:ext cx="85311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Forwarding only </a:t>
            </a:r>
          </a:p>
        </p:txBody>
      </p:sp>
      <p:sp>
        <p:nvSpPr>
          <p:cNvPr id="256" name="Line 108"/>
          <p:cNvSpPr>
            <a:spLocks noChangeShapeType="1"/>
          </p:cNvSpPr>
          <p:nvPr/>
        </p:nvSpPr>
        <p:spPr bwMode="auto">
          <a:xfrm flipV="1">
            <a:off x="5918914" y="2522369"/>
            <a:ext cx="986185" cy="37753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7" name="Line 108"/>
          <p:cNvSpPr>
            <a:spLocks noChangeShapeType="1"/>
          </p:cNvSpPr>
          <p:nvPr/>
        </p:nvSpPr>
        <p:spPr bwMode="auto">
          <a:xfrm flipV="1">
            <a:off x="1637641" y="3196581"/>
            <a:ext cx="4137089" cy="121854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52" name="Object 41"/>
          <p:cNvGraphicFramePr>
            <a:graphicFrameLocks noChangeAspect="1"/>
          </p:cNvGraphicFramePr>
          <p:nvPr>
            <p:extLst/>
          </p:nvPr>
        </p:nvGraphicFramePr>
        <p:xfrm>
          <a:off x="1068358" y="2019580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25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8358" y="2019580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" name="Text Box 60"/>
          <p:cNvSpPr txBox="1">
            <a:spLocks noChangeArrowheads="1"/>
          </p:cNvSpPr>
          <p:nvPr/>
        </p:nvSpPr>
        <p:spPr bwMode="auto">
          <a:xfrm>
            <a:off x="695261" y="2253815"/>
            <a:ext cx="856325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Kerberos KDC’s </a:t>
            </a:r>
          </a:p>
        </p:txBody>
      </p:sp>
      <p:graphicFrame>
        <p:nvGraphicFramePr>
          <p:cNvPr id="259" name="Object 40"/>
          <p:cNvGraphicFramePr>
            <a:graphicFrameLocks noChangeAspect="1"/>
          </p:cNvGraphicFramePr>
          <p:nvPr>
            <p:extLst/>
          </p:nvPr>
        </p:nvGraphicFramePr>
        <p:xfrm>
          <a:off x="978900" y="1933761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3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59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8900" y="1933761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" name="Line 15"/>
          <p:cNvSpPr>
            <a:spLocks noChangeShapeType="1"/>
          </p:cNvSpPr>
          <p:nvPr/>
        </p:nvSpPr>
        <p:spPr bwMode="auto">
          <a:xfrm>
            <a:off x="1300045" y="2144134"/>
            <a:ext cx="688034" cy="10746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61" name="Object 40"/>
          <p:cNvGraphicFramePr>
            <a:graphicFrameLocks noChangeAspect="1"/>
          </p:cNvGraphicFramePr>
          <p:nvPr>
            <p:extLst/>
          </p:nvPr>
        </p:nvGraphicFramePr>
        <p:xfrm>
          <a:off x="912491" y="1840968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6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491" y="1840968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2" name="Object 38"/>
          <p:cNvGraphicFramePr>
            <a:graphicFrameLocks noChangeAspect="1"/>
          </p:cNvGraphicFramePr>
          <p:nvPr>
            <p:extLst/>
          </p:nvPr>
        </p:nvGraphicFramePr>
        <p:xfrm>
          <a:off x="2183716" y="2255098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5" name="Visio" r:id="rId11" imgW="579120" imgH="915478" progId="Visio.Drawing.11">
                  <p:embed/>
                </p:oleObj>
              </mc:Choice>
              <mc:Fallback>
                <p:oleObj name="Visio" r:id="rId11" imgW="579120" imgH="915478" progId="Visio.Drawing.11">
                  <p:embed/>
                  <p:pic>
                    <p:nvPicPr>
                      <p:cNvPr id="262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3716" y="2255098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1" name="Text Box 60"/>
          <p:cNvSpPr txBox="1">
            <a:spLocks noChangeArrowheads="1"/>
          </p:cNvSpPr>
          <p:nvPr/>
        </p:nvSpPr>
        <p:spPr bwMode="auto">
          <a:xfrm>
            <a:off x="3691146" y="1710757"/>
            <a:ext cx="12891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Directory 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Sync and </a:t>
            </a:r>
          </a:p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License Management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3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altLang="en-US" sz="2800" dirty="0"/>
              <a:t>MIT email </a:t>
            </a:r>
            <a:r>
              <a:rPr lang="en-US" altLang="en-US" sz="2800" dirty="0" smtClean="0"/>
              <a:t>– </a:t>
            </a:r>
            <a:r>
              <a:rPr lang="en-US" altLang="en-US" sz="2800" dirty="0"/>
              <a:t>MIT Alum </a:t>
            </a:r>
            <a:r>
              <a:rPr lang="en-US" altLang="en-US" sz="2800" dirty="0" smtClean="0"/>
              <a:t>email architecture</a:t>
            </a:r>
            <a:r>
              <a:rPr lang="en-US" altLang="en-US" sz="2800" dirty="0"/>
              <a:t>: Logical view</a:t>
            </a:r>
            <a:r>
              <a:rPr lang="en-US" altLang="en-US" dirty="0"/>
              <a:t>  </a:t>
            </a:r>
          </a:p>
        </p:txBody>
      </p:sp>
      <p:sp>
        <p:nvSpPr>
          <p:cNvPr id="21551" name="Line 47"/>
          <p:cNvSpPr>
            <a:spLocks noChangeShapeType="1"/>
          </p:cNvSpPr>
          <p:nvPr/>
        </p:nvSpPr>
        <p:spPr bwMode="auto">
          <a:xfrm flipH="1" flipV="1">
            <a:off x="4222945" y="5711531"/>
            <a:ext cx="1469391" cy="84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1556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710403"/>
              </p:ext>
            </p:extLst>
          </p:nvPr>
        </p:nvGraphicFramePr>
        <p:xfrm>
          <a:off x="3819606" y="5383784"/>
          <a:ext cx="27146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6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1556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9606" y="5383784"/>
                        <a:ext cx="271462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57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9342234"/>
              </p:ext>
            </p:extLst>
          </p:nvPr>
        </p:nvGraphicFramePr>
        <p:xfrm>
          <a:off x="3919618" y="5509196"/>
          <a:ext cx="288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" name="Visio" r:id="rId5" imgW="579120" imgH="915478" progId="Visio.Drawing.11">
                  <p:embed/>
                </p:oleObj>
              </mc:Choice>
              <mc:Fallback>
                <p:oleObj name="Visio" r:id="rId5" imgW="579120" imgH="915478" progId="Visio.Drawing.11">
                  <p:embed/>
                  <p:pic>
                    <p:nvPicPr>
                      <p:cNvPr id="21557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9618" y="5509196"/>
                        <a:ext cx="2889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64" name="Text Box 60"/>
          <p:cNvSpPr txBox="1">
            <a:spLocks noChangeArrowheads="1"/>
          </p:cNvSpPr>
          <p:nvPr/>
        </p:nvSpPr>
        <p:spPr bwMode="auto">
          <a:xfrm>
            <a:off x="3236388" y="6102517"/>
            <a:ext cx="163698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 dirty="0" smtClean="0">
                <a:latin typeface="Times New Roman" panose="02020603050405020304" pitchFamily="18" charset="0"/>
              </a:rPr>
              <a:t>MIT Alum LDAP Directory</a:t>
            </a:r>
          </a:p>
        </p:txBody>
      </p:sp>
      <p:graphicFrame>
        <p:nvGraphicFramePr>
          <p:cNvPr id="21569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7548203"/>
              </p:ext>
            </p:extLst>
          </p:nvPr>
        </p:nvGraphicFramePr>
        <p:xfrm>
          <a:off x="5866777" y="4446359"/>
          <a:ext cx="3460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8" name="Visio" r:id="rId6" imgW="1021618" imgH="1125747" progId="Visio.Drawing.11">
                  <p:embed/>
                </p:oleObj>
              </mc:Choice>
              <mc:Fallback>
                <p:oleObj name="Visio" r:id="rId6" imgW="1021618" imgH="1125747" progId="Visio.Drawing.11">
                  <p:embed/>
                  <p:pic>
                    <p:nvPicPr>
                      <p:cNvPr id="21569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6777" y="4446359"/>
                        <a:ext cx="34607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70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004243"/>
              </p:ext>
            </p:extLst>
          </p:nvPr>
        </p:nvGraphicFramePr>
        <p:xfrm>
          <a:off x="5790577" y="4370159"/>
          <a:ext cx="3460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9" name="Visio" r:id="rId8" imgW="1021618" imgH="1125747" progId="Visio.Drawing.11">
                  <p:embed/>
                </p:oleObj>
              </mc:Choice>
              <mc:Fallback>
                <p:oleObj name="Visio" r:id="rId8" imgW="1021618" imgH="1125747" progId="Visio.Drawing.11">
                  <p:embed/>
                  <p:pic>
                    <p:nvPicPr>
                      <p:cNvPr id="2157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0577" y="4370159"/>
                        <a:ext cx="34607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71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582162"/>
              </p:ext>
            </p:extLst>
          </p:nvPr>
        </p:nvGraphicFramePr>
        <p:xfrm>
          <a:off x="5714377" y="4293959"/>
          <a:ext cx="3460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" name="Visio" r:id="rId10" imgW="1021618" imgH="1125747" progId="Visio.Drawing.11">
                  <p:embed/>
                </p:oleObj>
              </mc:Choice>
              <mc:Fallback>
                <p:oleObj name="Visio" r:id="rId10" imgW="1021618" imgH="1125747" progId="Visio.Drawing.11">
                  <p:embed/>
                  <p:pic>
                    <p:nvPicPr>
                      <p:cNvPr id="21571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377" y="4293959"/>
                        <a:ext cx="34607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72" name="Text Box 68"/>
          <p:cNvSpPr txBox="1">
            <a:spLocks noChangeArrowheads="1"/>
          </p:cNvSpPr>
          <p:nvPr/>
        </p:nvSpPr>
        <p:spPr bwMode="auto">
          <a:xfrm>
            <a:off x="5700288" y="4689427"/>
            <a:ext cx="82266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 dirty="0" smtClean="0">
                <a:latin typeface="Times New Roman" panose="02020603050405020304" pitchFamily="18" charset="0"/>
              </a:rPr>
              <a:t>Web Clients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61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9580254"/>
              </p:ext>
            </p:extLst>
          </p:nvPr>
        </p:nvGraphicFramePr>
        <p:xfrm>
          <a:off x="5722553" y="5384627"/>
          <a:ext cx="288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1" name="Visio" r:id="rId12" imgW="579120" imgH="915478" progId="Visio.Drawing.11">
                  <p:embed/>
                </p:oleObj>
              </mc:Choice>
              <mc:Fallback>
                <p:oleObj name="Visio" r:id="rId12" imgW="579120" imgH="915478" progId="Visio.Drawing.11">
                  <p:embed/>
                  <p:pic>
                    <p:nvPicPr>
                      <p:cNvPr id="61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2553" y="5384627"/>
                        <a:ext cx="2889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28720"/>
              </p:ext>
            </p:extLst>
          </p:nvPr>
        </p:nvGraphicFramePr>
        <p:xfrm>
          <a:off x="5874953" y="5537027"/>
          <a:ext cx="288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2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62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4953" y="5537027"/>
                        <a:ext cx="2889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Text Box 68"/>
          <p:cNvSpPr txBox="1">
            <a:spLocks noChangeArrowheads="1"/>
          </p:cNvSpPr>
          <p:nvPr/>
        </p:nvSpPr>
        <p:spPr bwMode="auto">
          <a:xfrm>
            <a:off x="5350211" y="6102516"/>
            <a:ext cx="168817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000" dirty="0" smtClean="0">
                <a:latin typeface="Times New Roman" panose="02020603050405020304" pitchFamily="18" charset="0"/>
              </a:rPr>
              <a:t>Infinite Connection website 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4" name="Line 47"/>
          <p:cNvSpPr>
            <a:spLocks noChangeShapeType="1"/>
          </p:cNvSpPr>
          <p:nvPr/>
        </p:nvSpPr>
        <p:spPr bwMode="auto">
          <a:xfrm>
            <a:off x="6060452" y="4883080"/>
            <a:ext cx="0" cy="626116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54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4532277"/>
              </p:ext>
            </p:extLst>
          </p:nvPr>
        </p:nvGraphicFramePr>
        <p:xfrm>
          <a:off x="970674" y="2462130"/>
          <a:ext cx="239791" cy="380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3" name="Visio" r:id="rId14" imgW="579120" imgH="915478" progId="Visio.Drawing.11">
                  <p:embed/>
                </p:oleObj>
              </mc:Choice>
              <mc:Fallback>
                <p:oleObj name="Visio" r:id="rId14" imgW="579120" imgH="915478" progId="Visio.Drawing.11">
                  <p:embed/>
                  <p:pic>
                    <p:nvPicPr>
                      <p:cNvPr id="54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0674" y="2462130"/>
                        <a:ext cx="239791" cy="3800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760435"/>
              </p:ext>
            </p:extLst>
          </p:nvPr>
        </p:nvGraphicFramePr>
        <p:xfrm>
          <a:off x="1092439" y="2571667"/>
          <a:ext cx="255216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4" name="Visio" r:id="rId15" imgW="579120" imgH="915478" progId="Visio.Drawing.11">
                  <p:embed/>
                </p:oleObj>
              </mc:Choice>
              <mc:Fallback>
                <p:oleObj name="Visio" r:id="rId15" imgW="579120" imgH="915478" progId="Visio.Drawing.11">
                  <p:embed/>
                  <p:pic>
                    <p:nvPicPr>
                      <p:cNvPr id="55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439" y="2571667"/>
                        <a:ext cx="255216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902779"/>
              </p:ext>
            </p:extLst>
          </p:nvPr>
        </p:nvGraphicFramePr>
        <p:xfrm>
          <a:off x="1244839" y="2693243"/>
          <a:ext cx="255216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5" name="Visio" r:id="rId16" imgW="579120" imgH="915478" progId="Visio.Drawing.11">
                  <p:embed/>
                </p:oleObj>
              </mc:Choice>
              <mc:Fallback>
                <p:oleObj name="Visio" r:id="rId16" imgW="579120" imgH="915478" progId="Visio.Drawing.11">
                  <p:embed/>
                  <p:pic>
                    <p:nvPicPr>
                      <p:cNvPr id="56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839" y="2693243"/>
                        <a:ext cx="255216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 Box 60"/>
          <p:cNvSpPr txBox="1">
            <a:spLocks noChangeArrowheads="1"/>
          </p:cNvSpPr>
          <p:nvPr/>
        </p:nvSpPr>
        <p:spPr bwMode="auto">
          <a:xfrm>
            <a:off x="703764" y="2269930"/>
            <a:ext cx="10534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Active Directory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65" name="Line 15"/>
          <p:cNvSpPr>
            <a:spLocks noChangeShapeType="1"/>
          </p:cNvSpPr>
          <p:nvPr/>
        </p:nvSpPr>
        <p:spPr bwMode="auto">
          <a:xfrm flipH="1" flipV="1">
            <a:off x="1987042" y="4390857"/>
            <a:ext cx="1790636" cy="111833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68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7910991"/>
              </p:ext>
            </p:extLst>
          </p:nvPr>
        </p:nvGraphicFramePr>
        <p:xfrm>
          <a:off x="3840121" y="2431852"/>
          <a:ext cx="255216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6" name="Visio" r:id="rId17" imgW="579120" imgH="915478" progId="Visio.Drawing.11">
                  <p:embed/>
                </p:oleObj>
              </mc:Choice>
              <mc:Fallback>
                <p:oleObj name="Visio" r:id="rId17" imgW="579120" imgH="915478" progId="Visio.Drawing.11">
                  <p:embed/>
                  <p:pic>
                    <p:nvPicPr>
                      <p:cNvPr id="68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0121" y="2431852"/>
                        <a:ext cx="255216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8198802"/>
              </p:ext>
            </p:extLst>
          </p:nvPr>
        </p:nvGraphicFramePr>
        <p:xfrm>
          <a:off x="3967729" y="2548591"/>
          <a:ext cx="255216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7" name="Visio" r:id="rId17" imgW="579120" imgH="915478" progId="Visio.Drawing.11">
                  <p:embed/>
                </p:oleObj>
              </mc:Choice>
              <mc:Fallback>
                <p:oleObj name="Visio" r:id="rId17" imgW="579120" imgH="915478" progId="Visio.Drawing.11">
                  <p:embed/>
                  <p:pic>
                    <p:nvPicPr>
                      <p:cNvPr id="69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7729" y="2548591"/>
                        <a:ext cx="255216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Text Box 60"/>
          <p:cNvSpPr txBox="1">
            <a:spLocks noChangeArrowheads="1"/>
          </p:cNvSpPr>
          <p:nvPr/>
        </p:nvSpPr>
        <p:spPr bwMode="auto">
          <a:xfrm>
            <a:off x="3409786" y="2072260"/>
            <a:ext cx="12891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Directory 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Sync and </a:t>
            </a:r>
          </a:p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License Management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sp>
        <p:nvSpPr>
          <p:cNvPr id="71" name="Line 94"/>
          <p:cNvSpPr>
            <a:spLocks noChangeShapeType="1"/>
          </p:cNvSpPr>
          <p:nvPr/>
        </p:nvSpPr>
        <p:spPr bwMode="auto">
          <a:xfrm flipV="1">
            <a:off x="1380181" y="2679969"/>
            <a:ext cx="2455120" cy="4489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72" name="Picture 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563" y="2310057"/>
            <a:ext cx="1274510" cy="97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" name="Group 20"/>
          <p:cNvGrpSpPr>
            <a:grpSpLocks noChangeAspect="1"/>
          </p:cNvGrpSpPr>
          <p:nvPr/>
        </p:nvGrpSpPr>
        <p:grpSpPr bwMode="auto">
          <a:xfrm>
            <a:off x="7588279" y="2679970"/>
            <a:ext cx="862561" cy="240921"/>
            <a:chOff x="720" y="3072"/>
            <a:chExt cx="865" cy="662"/>
          </a:xfrm>
        </p:grpSpPr>
        <p:sp>
          <p:nvSpPr>
            <p:cNvPr id="74" name="AutoShape 21"/>
            <p:cNvSpPr>
              <a:spLocks noChangeAspect="1" noChangeArrowheads="1" noTextEdit="1"/>
            </p:cNvSpPr>
            <p:nvPr/>
          </p:nvSpPr>
          <p:spPr bwMode="auto">
            <a:xfrm>
              <a:off x="720" y="3072"/>
              <a:ext cx="865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22"/>
            <p:cNvSpPr>
              <a:spLocks noEditPoints="1"/>
            </p:cNvSpPr>
            <p:nvPr/>
          </p:nvSpPr>
          <p:spPr bwMode="auto">
            <a:xfrm>
              <a:off x="849" y="3176"/>
              <a:ext cx="607" cy="439"/>
            </a:xfrm>
            <a:custGeom>
              <a:avLst/>
              <a:gdLst>
                <a:gd name="T0" fmla="*/ 102 w 607"/>
                <a:gd name="T1" fmla="*/ 379 h 439"/>
                <a:gd name="T2" fmla="*/ 303 w 607"/>
                <a:gd name="T3" fmla="*/ 227 h 439"/>
                <a:gd name="T4" fmla="*/ 303 w 607"/>
                <a:gd name="T5" fmla="*/ 439 h 439"/>
                <a:gd name="T6" fmla="*/ 303 w 607"/>
                <a:gd name="T7" fmla="*/ 227 h 439"/>
                <a:gd name="T8" fmla="*/ 506 w 607"/>
                <a:gd name="T9" fmla="*/ 379 h 439"/>
                <a:gd name="T10" fmla="*/ 303 w 607"/>
                <a:gd name="T11" fmla="*/ 227 h 439"/>
                <a:gd name="T12" fmla="*/ 607 w 607"/>
                <a:gd name="T13" fmla="*/ 227 h 439"/>
                <a:gd name="T14" fmla="*/ 303 w 607"/>
                <a:gd name="T15" fmla="*/ 227 h 439"/>
                <a:gd name="T16" fmla="*/ 506 w 607"/>
                <a:gd name="T17" fmla="*/ 76 h 439"/>
                <a:gd name="T18" fmla="*/ 303 w 607"/>
                <a:gd name="T19" fmla="*/ 227 h 439"/>
                <a:gd name="T20" fmla="*/ 303 w 607"/>
                <a:gd name="T21" fmla="*/ 0 h 439"/>
                <a:gd name="T22" fmla="*/ 303 w 607"/>
                <a:gd name="T23" fmla="*/ 227 h 439"/>
                <a:gd name="T24" fmla="*/ 165 w 607"/>
                <a:gd name="T25" fmla="*/ 101 h 439"/>
                <a:gd name="T26" fmla="*/ 303 w 607"/>
                <a:gd name="T27" fmla="*/ 227 h 439"/>
                <a:gd name="T28" fmla="*/ 0 w 607"/>
                <a:gd name="T29" fmla="*/ 227 h 439"/>
                <a:gd name="T30" fmla="*/ 303 w 607"/>
                <a:gd name="T31" fmla="*/ 2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7" h="439">
                  <a:moveTo>
                    <a:pt x="102" y="379"/>
                  </a:moveTo>
                  <a:lnTo>
                    <a:pt x="303" y="227"/>
                  </a:lnTo>
                  <a:moveTo>
                    <a:pt x="303" y="439"/>
                  </a:moveTo>
                  <a:lnTo>
                    <a:pt x="303" y="227"/>
                  </a:lnTo>
                  <a:moveTo>
                    <a:pt x="506" y="379"/>
                  </a:moveTo>
                  <a:lnTo>
                    <a:pt x="303" y="227"/>
                  </a:lnTo>
                  <a:moveTo>
                    <a:pt x="607" y="227"/>
                  </a:moveTo>
                  <a:lnTo>
                    <a:pt x="303" y="227"/>
                  </a:lnTo>
                  <a:moveTo>
                    <a:pt x="506" y="76"/>
                  </a:moveTo>
                  <a:lnTo>
                    <a:pt x="303" y="227"/>
                  </a:lnTo>
                  <a:moveTo>
                    <a:pt x="303" y="0"/>
                  </a:moveTo>
                  <a:lnTo>
                    <a:pt x="303" y="227"/>
                  </a:lnTo>
                  <a:moveTo>
                    <a:pt x="165" y="101"/>
                  </a:moveTo>
                  <a:lnTo>
                    <a:pt x="303" y="227"/>
                  </a:lnTo>
                  <a:moveTo>
                    <a:pt x="0" y="227"/>
                  </a:moveTo>
                  <a:lnTo>
                    <a:pt x="303" y="227"/>
                  </a:ln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Rectangle 23"/>
            <p:cNvSpPr>
              <a:spLocks noChangeArrowheads="1"/>
            </p:cNvSpPr>
            <p:nvPr/>
          </p:nvSpPr>
          <p:spPr bwMode="auto">
            <a:xfrm>
              <a:off x="739" y="3091"/>
              <a:ext cx="829" cy="10"/>
            </a:xfrm>
            <a:prstGeom prst="rect">
              <a:avLst/>
            </a:prstGeom>
            <a:solidFill>
              <a:srgbClr val="4E8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24"/>
            <p:cNvSpPr>
              <a:spLocks noChangeArrowheads="1"/>
            </p:cNvSpPr>
            <p:nvPr/>
          </p:nvSpPr>
          <p:spPr bwMode="auto">
            <a:xfrm>
              <a:off x="739" y="3101"/>
              <a:ext cx="829" cy="9"/>
            </a:xfrm>
            <a:prstGeom prst="rect">
              <a:avLst/>
            </a:prstGeom>
            <a:solidFill>
              <a:srgbClr val="4D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Rectangle 25"/>
            <p:cNvSpPr>
              <a:spLocks noChangeArrowheads="1"/>
            </p:cNvSpPr>
            <p:nvPr/>
          </p:nvSpPr>
          <p:spPr bwMode="auto">
            <a:xfrm>
              <a:off x="739" y="3110"/>
              <a:ext cx="829" cy="10"/>
            </a:xfrm>
            <a:prstGeom prst="rect">
              <a:avLst/>
            </a:prstGeom>
            <a:solidFill>
              <a:srgbClr val="4B8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Rectangle 26"/>
            <p:cNvSpPr>
              <a:spLocks noChangeArrowheads="1"/>
            </p:cNvSpPr>
            <p:nvPr/>
          </p:nvSpPr>
          <p:spPr bwMode="auto">
            <a:xfrm>
              <a:off x="739" y="3120"/>
              <a:ext cx="829" cy="9"/>
            </a:xfrm>
            <a:prstGeom prst="rect">
              <a:avLst/>
            </a:prstGeom>
            <a:solidFill>
              <a:srgbClr val="4A8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27"/>
            <p:cNvSpPr>
              <a:spLocks noChangeArrowheads="1"/>
            </p:cNvSpPr>
            <p:nvPr/>
          </p:nvSpPr>
          <p:spPr bwMode="auto">
            <a:xfrm>
              <a:off x="739" y="3129"/>
              <a:ext cx="829" cy="10"/>
            </a:xfrm>
            <a:prstGeom prst="rect">
              <a:avLst/>
            </a:prstGeom>
            <a:solidFill>
              <a:srgbClr val="498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28"/>
            <p:cNvSpPr>
              <a:spLocks noChangeArrowheads="1"/>
            </p:cNvSpPr>
            <p:nvPr/>
          </p:nvSpPr>
          <p:spPr bwMode="auto">
            <a:xfrm>
              <a:off x="739" y="3139"/>
              <a:ext cx="829" cy="9"/>
            </a:xfrm>
            <a:prstGeom prst="rect">
              <a:avLst/>
            </a:prstGeom>
            <a:solidFill>
              <a:srgbClr val="488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Rectangle 29"/>
            <p:cNvSpPr>
              <a:spLocks noChangeArrowheads="1"/>
            </p:cNvSpPr>
            <p:nvPr/>
          </p:nvSpPr>
          <p:spPr bwMode="auto">
            <a:xfrm>
              <a:off x="739" y="3148"/>
              <a:ext cx="829" cy="10"/>
            </a:xfrm>
            <a:prstGeom prst="rect">
              <a:avLst/>
            </a:prstGeom>
            <a:solidFill>
              <a:srgbClr val="478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Rectangle 30"/>
            <p:cNvSpPr>
              <a:spLocks noChangeArrowheads="1"/>
            </p:cNvSpPr>
            <p:nvPr/>
          </p:nvSpPr>
          <p:spPr bwMode="auto">
            <a:xfrm>
              <a:off x="739" y="3158"/>
              <a:ext cx="829" cy="9"/>
            </a:xfrm>
            <a:prstGeom prst="rect">
              <a:avLst/>
            </a:prstGeom>
            <a:solidFill>
              <a:srgbClr val="457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Rectangle 31"/>
            <p:cNvSpPr>
              <a:spLocks noChangeArrowheads="1"/>
            </p:cNvSpPr>
            <p:nvPr/>
          </p:nvSpPr>
          <p:spPr bwMode="auto">
            <a:xfrm>
              <a:off x="739" y="3167"/>
              <a:ext cx="829" cy="10"/>
            </a:xfrm>
            <a:prstGeom prst="rect">
              <a:avLst/>
            </a:prstGeom>
            <a:solidFill>
              <a:srgbClr val="447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32"/>
            <p:cNvSpPr>
              <a:spLocks noChangeArrowheads="1"/>
            </p:cNvSpPr>
            <p:nvPr/>
          </p:nvSpPr>
          <p:spPr bwMode="auto">
            <a:xfrm>
              <a:off x="739" y="3177"/>
              <a:ext cx="829" cy="9"/>
            </a:xfrm>
            <a:prstGeom prst="rect">
              <a:avLst/>
            </a:prstGeom>
            <a:solidFill>
              <a:srgbClr val="437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Rectangle 33"/>
            <p:cNvSpPr>
              <a:spLocks noChangeArrowheads="1"/>
            </p:cNvSpPr>
            <p:nvPr/>
          </p:nvSpPr>
          <p:spPr bwMode="auto">
            <a:xfrm>
              <a:off x="739" y="3186"/>
              <a:ext cx="829" cy="10"/>
            </a:xfrm>
            <a:prstGeom prst="rect">
              <a:avLst/>
            </a:prstGeom>
            <a:solidFill>
              <a:srgbClr val="427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Rectangle 34"/>
            <p:cNvSpPr>
              <a:spLocks noChangeArrowheads="1"/>
            </p:cNvSpPr>
            <p:nvPr/>
          </p:nvSpPr>
          <p:spPr bwMode="auto">
            <a:xfrm>
              <a:off x="739" y="3196"/>
              <a:ext cx="829" cy="9"/>
            </a:xfrm>
            <a:prstGeom prst="rect">
              <a:avLst/>
            </a:prstGeom>
            <a:solidFill>
              <a:srgbClr val="417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35"/>
            <p:cNvSpPr>
              <a:spLocks noChangeArrowheads="1"/>
            </p:cNvSpPr>
            <p:nvPr/>
          </p:nvSpPr>
          <p:spPr bwMode="auto">
            <a:xfrm>
              <a:off x="739" y="3205"/>
              <a:ext cx="829" cy="10"/>
            </a:xfrm>
            <a:prstGeom prst="rect">
              <a:avLst/>
            </a:prstGeom>
            <a:solidFill>
              <a:srgbClr val="3F7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Rectangle 36"/>
            <p:cNvSpPr>
              <a:spLocks noChangeArrowheads="1"/>
            </p:cNvSpPr>
            <p:nvPr/>
          </p:nvSpPr>
          <p:spPr bwMode="auto">
            <a:xfrm>
              <a:off x="739" y="3215"/>
              <a:ext cx="829" cy="9"/>
            </a:xfrm>
            <a:prstGeom prst="rect">
              <a:avLst/>
            </a:prstGeom>
            <a:solidFill>
              <a:srgbClr val="3E7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Rectangle 37"/>
            <p:cNvSpPr>
              <a:spLocks noChangeArrowheads="1"/>
            </p:cNvSpPr>
            <p:nvPr/>
          </p:nvSpPr>
          <p:spPr bwMode="auto">
            <a:xfrm>
              <a:off x="739" y="3224"/>
              <a:ext cx="829" cy="10"/>
            </a:xfrm>
            <a:prstGeom prst="rect">
              <a:avLst/>
            </a:prstGeom>
            <a:solidFill>
              <a:srgbClr val="3D7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Rectangle 38"/>
            <p:cNvSpPr>
              <a:spLocks noChangeArrowheads="1"/>
            </p:cNvSpPr>
            <p:nvPr/>
          </p:nvSpPr>
          <p:spPr bwMode="auto">
            <a:xfrm>
              <a:off x="739" y="3234"/>
              <a:ext cx="829" cy="9"/>
            </a:xfrm>
            <a:prstGeom prst="rect">
              <a:avLst/>
            </a:prstGeom>
            <a:solidFill>
              <a:srgbClr val="3C6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39"/>
            <p:cNvSpPr>
              <a:spLocks noChangeArrowheads="1"/>
            </p:cNvSpPr>
            <p:nvPr/>
          </p:nvSpPr>
          <p:spPr bwMode="auto">
            <a:xfrm>
              <a:off x="739" y="3243"/>
              <a:ext cx="829" cy="10"/>
            </a:xfrm>
            <a:prstGeom prst="rect">
              <a:avLst/>
            </a:prstGeom>
            <a:solidFill>
              <a:srgbClr val="3B6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Rectangle 40"/>
            <p:cNvSpPr>
              <a:spLocks noChangeArrowheads="1"/>
            </p:cNvSpPr>
            <p:nvPr/>
          </p:nvSpPr>
          <p:spPr bwMode="auto">
            <a:xfrm>
              <a:off x="739" y="3253"/>
              <a:ext cx="829" cy="9"/>
            </a:xfrm>
            <a:prstGeom prst="rect">
              <a:avLst/>
            </a:prstGeom>
            <a:solidFill>
              <a:srgbClr val="3A6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Rectangle 41"/>
            <p:cNvSpPr>
              <a:spLocks noChangeArrowheads="1"/>
            </p:cNvSpPr>
            <p:nvPr/>
          </p:nvSpPr>
          <p:spPr bwMode="auto">
            <a:xfrm>
              <a:off x="739" y="3262"/>
              <a:ext cx="829" cy="10"/>
            </a:xfrm>
            <a:prstGeom prst="rect">
              <a:avLst/>
            </a:prstGeom>
            <a:solidFill>
              <a:srgbClr val="396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Rectangle 42"/>
            <p:cNvSpPr>
              <a:spLocks noChangeArrowheads="1"/>
            </p:cNvSpPr>
            <p:nvPr/>
          </p:nvSpPr>
          <p:spPr bwMode="auto">
            <a:xfrm>
              <a:off x="739" y="3272"/>
              <a:ext cx="829" cy="9"/>
            </a:xfrm>
            <a:prstGeom prst="rect">
              <a:avLst/>
            </a:prstGeom>
            <a:solidFill>
              <a:srgbClr val="386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Rectangle 43"/>
            <p:cNvSpPr>
              <a:spLocks noChangeArrowheads="1"/>
            </p:cNvSpPr>
            <p:nvPr/>
          </p:nvSpPr>
          <p:spPr bwMode="auto">
            <a:xfrm>
              <a:off x="739" y="3281"/>
              <a:ext cx="829" cy="10"/>
            </a:xfrm>
            <a:prstGeom prst="rect">
              <a:avLst/>
            </a:prstGeom>
            <a:solidFill>
              <a:srgbClr val="376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Rectangle 44"/>
            <p:cNvSpPr>
              <a:spLocks noChangeArrowheads="1"/>
            </p:cNvSpPr>
            <p:nvPr/>
          </p:nvSpPr>
          <p:spPr bwMode="auto">
            <a:xfrm>
              <a:off x="739" y="3291"/>
              <a:ext cx="829" cy="9"/>
            </a:xfrm>
            <a:prstGeom prst="rect">
              <a:avLst/>
            </a:prstGeom>
            <a:solidFill>
              <a:srgbClr val="356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Rectangle 45"/>
            <p:cNvSpPr>
              <a:spLocks noChangeArrowheads="1"/>
            </p:cNvSpPr>
            <p:nvPr/>
          </p:nvSpPr>
          <p:spPr bwMode="auto">
            <a:xfrm>
              <a:off x="739" y="3300"/>
              <a:ext cx="829" cy="10"/>
            </a:xfrm>
            <a:prstGeom prst="rect">
              <a:avLst/>
            </a:prstGeom>
            <a:solidFill>
              <a:srgbClr val="34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Rectangle 46"/>
            <p:cNvSpPr>
              <a:spLocks noChangeArrowheads="1"/>
            </p:cNvSpPr>
            <p:nvPr/>
          </p:nvSpPr>
          <p:spPr bwMode="auto">
            <a:xfrm>
              <a:off x="739" y="3310"/>
              <a:ext cx="829" cy="10"/>
            </a:xfrm>
            <a:prstGeom prst="rect">
              <a:avLst/>
            </a:prstGeom>
            <a:solidFill>
              <a:srgbClr val="335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Rectangle 47"/>
            <p:cNvSpPr>
              <a:spLocks noChangeArrowheads="1"/>
            </p:cNvSpPr>
            <p:nvPr/>
          </p:nvSpPr>
          <p:spPr bwMode="auto">
            <a:xfrm>
              <a:off x="739" y="3320"/>
              <a:ext cx="829" cy="9"/>
            </a:xfrm>
            <a:prstGeom prst="rect">
              <a:avLst/>
            </a:prstGeom>
            <a:solidFill>
              <a:srgbClr val="325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Rectangle 48"/>
            <p:cNvSpPr>
              <a:spLocks noChangeArrowheads="1"/>
            </p:cNvSpPr>
            <p:nvPr/>
          </p:nvSpPr>
          <p:spPr bwMode="auto">
            <a:xfrm>
              <a:off x="739" y="3329"/>
              <a:ext cx="829" cy="10"/>
            </a:xfrm>
            <a:prstGeom prst="rect">
              <a:avLst/>
            </a:prstGeom>
            <a:solidFill>
              <a:srgbClr val="305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Rectangle 49"/>
            <p:cNvSpPr>
              <a:spLocks noChangeArrowheads="1"/>
            </p:cNvSpPr>
            <p:nvPr/>
          </p:nvSpPr>
          <p:spPr bwMode="auto">
            <a:xfrm>
              <a:off x="739" y="3339"/>
              <a:ext cx="829" cy="9"/>
            </a:xfrm>
            <a:prstGeom prst="rect">
              <a:avLst/>
            </a:prstGeom>
            <a:solidFill>
              <a:srgbClr val="2F5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Rectangle 50"/>
            <p:cNvSpPr>
              <a:spLocks noChangeArrowheads="1"/>
            </p:cNvSpPr>
            <p:nvPr/>
          </p:nvSpPr>
          <p:spPr bwMode="auto">
            <a:xfrm>
              <a:off x="739" y="3348"/>
              <a:ext cx="829" cy="10"/>
            </a:xfrm>
            <a:prstGeom prst="rect">
              <a:avLst/>
            </a:prstGeom>
            <a:solidFill>
              <a:srgbClr val="2E5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Rectangle 51"/>
            <p:cNvSpPr>
              <a:spLocks noChangeArrowheads="1"/>
            </p:cNvSpPr>
            <p:nvPr/>
          </p:nvSpPr>
          <p:spPr bwMode="auto">
            <a:xfrm>
              <a:off x="739" y="3358"/>
              <a:ext cx="829" cy="9"/>
            </a:xfrm>
            <a:prstGeom prst="rect">
              <a:avLst/>
            </a:prstGeom>
            <a:solidFill>
              <a:srgbClr val="2D5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Rectangle 52"/>
            <p:cNvSpPr>
              <a:spLocks noChangeArrowheads="1"/>
            </p:cNvSpPr>
            <p:nvPr/>
          </p:nvSpPr>
          <p:spPr bwMode="auto">
            <a:xfrm>
              <a:off x="739" y="3367"/>
              <a:ext cx="829" cy="10"/>
            </a:xfrm>
            <a:prstGeom prst="rect">
              <a:avLst/>
            </a:prstGeom>
            <a:solidFill>
              <a:srgbClr val="2C4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Rectangle 53"/>
            <p:cNvSpPr>
              <a:spLocks noChangeArrowheads="1"/>
            </p:cNvSpPr>
            <p:nvPr/>
          </p:nvSpPr>
          <p:spPr bwMode="auto">
            <a:xfrm>
              <a:off x="739" y="3377"/>
              <a:ext cx="829" cy="9"/>
            </a:xfrm>
            <a:prstGeom prst="rect">
              <a:avLst/>
            </a:prstGeom>
            <a:solidFill>
              <a:srgbClr val="2A4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Rectangle 54"/>
            <p:cNvSpPr>
              <a:spLocks noChangeArrowheads="1"/>
            </p:cNvSpPr>
            <p:nvPr/>
          </p:nvSpPr>
          <p:spPr bwMode="auto">
            <a:xfrm>
              <a:off x="739" y="3386"/>
              <a:ext cx="829" cy="10"/>
            </a:xfrm>
            <a:prstGeom prst="rect">
              <a:avLst/>
            </a:prstGeom>
            <a:solidFill>
              <a:srgbClr val="294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Rectangle 55"/>
            <p:cNvSpPr>
              <a:spLocks noChangeArrowheads="1"/>
            </p:cNvSpPr>
            <p:nvPr/>
          </p:nvSpPr>
          <p:spPr bwMode="auto">
            <a:xfrm>
              <a:off x="739" y="3396"/>
              <a:ext cx="829" cy="9"/>
            </a:xfrm>
            <a:prstGeom prst="rect">
              <a:avLst/>
            </a:prstGeom>
            <a:solidFill>
              <a:srgbClr val="284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Rectangle 56"/>
            <p:cNvSpPr>
              <a:spLocks noChangeArrowheads="1"/>
            </p:cNvSpPr>
            <p:nvPr/>
          </p:nvSpPr>
          <p:spPr bwMode="auto">
            <a:xfrm>
              <a:off x="739" y="3405"/>
              <a:ext cx="829" cy="10"/>
            </a:xfrm>
            <a:prstGeom prst="rect">
              <a:avLst/>
            </a:prstGeom>
            <a:solidFill>
              <a:srgbClr val="274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Rectangle 57"/>
            <p:cNvSpPr>
              <a:spLocks noChangeArrowheads="1"/>
            </p:cNvSpPr>
            <p:nvPr/>
          </p:nvSpPr>
          <p:spPr bwMode="auto">
            <a:xfrm>
              <a:off x="739" y="3415"/>
              <a:ext cx="829" cy="9"/>
            </a:xfrm>
            <a:prstGeom prst="rect">
              <a:avLst/>
            </a:prstGeom>
            <a:solidFill>
              <a:srgbClr val="254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Rectangle 58"/>
            <p:cNvSpPr>
              <a:spLocks noChangeArrowheads="1"/>
            </p:cNvSpPr>
            <p:nvPr/>
          </p:nvSpPr>
          <p:spPr bwMode="auto">
            <a:xfrm>
              <a:off x="739" y="3424"/>
              <a:ext cx="829" cy="10"/>
            </a:xfrm>
            <a:prstGeom prst="rect">
              <a:avLst/>
            </a:prstGeom>
            <a:solidFill>
              <a:srgbClr val="244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Rectangle 59"/>
            <p:cNvSpPr>
              <a:spLocks noChangeArrowheads="1"/>
            </p:cNvSpPr>
            <p:nvPr/>
          </p:nvSpPr>
          <p:spPr bwMode="auto">
            <a:xfrm>
              <a:off x="739" y="3434"/>
              <a:ext cx="829" cy="9"/>
            </a:xfrm>
            <a:prstGeom prst="rect">
              <a:avLst/>
            </a:prstGeom>
            <a:solidFill>
              <a:srgbClr val="234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Rectangle 60"/>
            <p:cNvSpPr>
              <a:spLocks noChangeArrowheads="1"/>
            </p:cNvSpPr>
            <p:nvPr/>
          </p:nvSpPr>
          <p:spPr bwMode="auto">
            <a:xfrm>
              <a:off x="739" y="3443"/>
              <a:ext cx="829" cy="10"/>
            </a:xfrm>
            <a:prstGeom prst="rect">
              <a:avLst/>
            </a:prstGeom>
            <a:solidFill>
              <a:srgbClr val="223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Rectangle 61"/>
            <p:cNvSpPr>
              <a:spLocks noChangeArrowheads="1"/>
            </p:cNvSpPr>
            <p:nvPr/>
          </p:nvSpPr>
          <p:spPr bwMode="auto">
            <a:xfrm>
              <a:off x="739" y="3453"/>
              <a:ext cx="829" cy="9"/>
            </a:xfrm>
            <a:prstGeom prst="rect">
              <a:avLst/>
            </a:prstGeom>
            <a:solidFill>
              <a:srgbClr val="213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Rectangle 62"/>
            <p:cNvSpPr>
              <a:spLocks noChangeArrowheads="1"/>
            </p:cNvSpPr>
            <p:nvPr/>
          </p:nvSpPr>
          <p:spPr bwMode="auto">
            <a:xfrm>
              <a:off x="739" y="3462"/>
              <a:ext cx="829" cy="10"/>
            </a:xfrm>
            <a:prstGeom prst="rect">
              <a:avLst/>
            </a:prstGeom>
            <a:solidFill>
              <a:srgbClr val="1F3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Rectangle 63"/>
            <p:cNvSpPr>
              <a:spLocks noChangeArrowheads="1"/>
            </p:cNvSpPr>
            <p:nvPr/>
          </p:nvSpPr>
          <p:spPr bwMode="auto">
            <a:xfrm>
              <a:off x="739" y="3472"/>
              <a:ext cx="829" cy="9"/>
            </a:xfrm>
            <a:prstGeom prst="rect">
              <a:avLst/>
            </a:prstGeom>
            <a:solidFill>
              <a:srgbClr val="1E3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Rectangle 64"/>
            <p:cNvSpPr>
              <a:spLocks noChangeArrowheads="1"/>
            </p:cNvSpPr>
            <p:nvPr/>
          </p:nvSpPr>
          <p:spPr bwMode="auto">
            <a:xfrm>
              <a:off x="739" y="3481"/>
              <a:ext cx="829" cy="10"/>
            </a:xfrm>
            <a:prstGeom prst="rect">
              <a:avLst/>
            </a:prstGeom>
            <a:solidFill>
              <a:srgbClr val="1D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Rectangle 65"/>
            <p:cNvSpPr>
              <a:spLocks noChangeArrowheads="1"/>
            </p:cNvSpPr>
            <p:nvPr/>
          </p:nvSpPr>
          <p:spPr bwMode="auto">
            <a:xfrm>
              <a:off x="739" y="3491"/>
              <a:ext cx="829" cy="9"/>
            </a:xfrm>
            <a:prstGeom prst="rect">
              <a:avLst/>
            </a:prstGeom>
            <a:solidFill>
              <a:srgbClr val="1C3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Rectangle 66"/>
            <p:cNvSpPr>
              <a:spLocks noChangeArrowheads="1"/>
            </p:cNvSpPr>
            <p:nvPr/>
          </p:nvSpPr>
          <p:spPr bwMode="auto">
            <a:xfrm>
              <a:off x="739" y="3500"/>
              <a:ext cx="829" cy="10"/>
            </a:xfrm>
            <a:prstGeom prst="rect">
              <a:avLst/>
            </a:prstGeom>
            <a:solidFill>
              <a:srgbClr val="1B3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Rectangle 67"/>
            <p:cNvSpPr>
              <a:spLocks noChangeArrowheads="1"/>
            </p:cNvSpPr>
            <p:nvPr/>
          </p:nvSpPr>
          <p:spPr bwMode="auto">
            <a:xfrm>
              <a:off x="739" y="3510"/>
              <a:ext cx="829" cy="9"/>
            </a:xfrm>
            <a:prstGeom prst="rect">
              <a:avLst/>
            </a:prstGeom>
            <a:solidFill>
              <a:srgbClr val="192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Rectangle 68"/>
            <p:cNvSpPr>
              <a:spLocks noChangeArrowheads="1"/>
            </p:cNvSpPr>
            <p:nvPr/>
          </p:nvSpPr>
          <p:spPr bwMode="auto">
            <a:xfrm>
              <a:off x="739" y="3519"/>
              <a:ext cx="829" cy="10"/>
            </a:xfrm>
            <a:prstGeom prst="rect">
              <a:avLst/>
            </a:prstGeom>
            <a:solidFill>
              <a:srgbClr val="18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69"/>
            <p:cNvSpPr>
              <a:spLocks noChangeArrowheads="1"/>
            </p:cNvSpPr>
            <p:nvPr/>
          </p:nvSpPr>
          <p:spPr bwMode="auto">
            <a:xfrm>
              <a:off x="739" y="3529"/>
              <a:ext cx="829" cy="10"/>
            </a:xfrm>
            <a:prstGeom prst="rect">
              <a:avLst/>
            </a:prstGeom>
            <a:solidFill>
              <a:srgbClr val="172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Rectangle 70"/>
            <p:cNvSpPr>
              <a:spLocks noChangeArrowheads="1"/>
            </p:cNvSpPr>
            <p:nvPr/>
          </p:nvSpPr>
          <p:spPr bwMode="auto">
            <a:xfrm>
              <a:off x="739" y="3539"/>
              <a:ext cx="829" cy="9"/>
            </a:xfrm>
            <a:prstGeom prst="rect">
              <a:avLst/>
            </a:prstGeom>
            <a:solidFill>
              <a:srgbClr val="16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Rectangle 71"/>
            <p:cNvSpPr>
              <a:spLocks noChangeArrowheads="1"/>
            </p:cNvSpPr>
            <p:nvPr/>
          </p:nvSpPr>
          <p:spPr bwMode="auto">
            <a:xfrm>
              <a:off x="739" y="3548"/>
              <a:ext cx="829" cy="10"/>
            </a:xfrm>
            <a:prstGeom prst="rect">
              <a:avLst/>
            </a:prstGeom>
            <a:solidFill>
              <a:srgbClr val="152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Rectangle 72"/>
            <p:cNvSpPr>
              <a:spLocks noChangeArrowheads="1"/>
            </p:cNvSpPr>
            <p:nvPr/>
          </p:nvSpPr>
          <p:spPr bwMode="auto">
            <a:xfrm>
              <a:off x="739" y="3558"/>
              <a:ext cx="829" cy="9"/>
            </a:xfrm>
            <a:prstGeom prst="rect">
              <a:avLst/>
            </a:prstGeom>
            <a:solidFill>
              <a:srgbClr val="14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Rectangle 73"/>
            <p:cNvSpPr>
              <a:spLocks noChangeArrowheads="1"/>
            </p:cNvSpPr>
            <p:nvPr/>
          </p:nvSpPr>
          <p:spPr bwMode="auto">
            <a:xfrm>
              <a:off x="739" y="3567"/>
              <a:ext cx="829" cy="10"/>
            </a:xfrm>
            <a:prstGeom prst="rect">
              <a:avLst/>
            </a:prstGeom>
            <a:solidFill>
              <a:srgbClr val="132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Rectangle 74"/>
            <p:cNvSpPr>
              <a:spLocks noChangeArrowheads="1"/>
            </p:cNvSpPr>
            <p:nvPr/>
          </p:nvSpPr>
          <p:spPr bwMode="auto">
            <a:xfrm>
              <a:off x="739" y="3577"/>
              <a:ext cx="829" cy="9"/>
            </a:xfrm>
            <a:prstGeom prst="rect">
              <a:avLst/>
            </a:prstGeom>
            <a:solidFill>
              <a:srgbClr val="122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Rectangle 75"/>
            <p:cNvSpPr>
              <a:spLocks noChangeArrowheads="1"/>
            </p:cNvSpPr>
            <p:nvPr/>
          </p:nvSpPr>
          <p:spPr bwMode="auto">
            <a:xfrm>
              <a:off x="739" y="3586"/>
              <a:ext cx="829" cy="10"/>
            </a:xfrm>
            <a:prstGeom prst="rect">
              <a:avLst/>
            </a:prstGeom>
            <a:solidFill>
              <a:srgbClr val="111E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Rectangle 76"/>
            <p:cNvSpPr>
              <a:spLocks noChangeArrowheads="1"/>
            </p:cNvSpPr>
            <p:nvPr/>
          </p:nvSpPr>
          <p:spPr bwMode="auto">
            <a:xfrm>
              <a:off x="739" y="3596"/>
              <a:ext cx="829" cy="9"/>
            </a:xfrm>
            <a:prstGeom prst="rect">
              <a:avLst/>
            </a:prstGeom>
            <a:solidFill>
              <a:srgbClr val="0F1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Rectangle 77"/>
            <p:cNvSpPr>
              <a:spLocks noChangeArrowheads="1"/>
            </p:cNvSpPr>
            <p:nvPr/>
          </p:nvSpPr>
          <p:spPr bwMode="auto">
            <a:xfrm>
              <a:off x="739" y="3605"/>
              <a:ext cx="829" cy="10"/>
            </a:xfrm>
            <a:prstGeom prst="rect">
              <a:avLst/>
            </a:prstGeom>
            <a:solidFill>
              <a:srgbClr val="0E19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Rectangle 78"/>
            <p:cNvSpPr>
              <a:spLocks noChangeArrowheads="1"/>
            </p:cNvSpPr>
            <p:nvPr/>
          </p:nvSpPr>
          <p:spPr bwMode="auto">
            <a:xfrm>
              <a:off x="739" y="3615"/>
              <a:ext cx="829" cy="9"/>
            </a:xfrm>
            <a:prstGeom prst="rect">
              <a:avLst/>
            </a:prstGeom>
            <a:solidFill>
              <a:srgbClr val="0D1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Rectangle 79"/>
            <p:cNvSpPr>
              <a:spLocks noChangeArrowheads="1"/>
            </p:cNvSpPr>
            <p:nvPr/>
          </p:nvSpPr>
          <p:spPr bwMode="auto">
            <a:xfrm>
              <a:off x="739" y="3624"/>
              <a:ext cx="829" cy="10"/>
            </a:xfrm>
            <a:prstGeom prst="rect">
              <a:avLst/>
            </a:prstGeom>
            <a:solidFill>
              <a:srgbClr val="0C1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Rectangle 80"/>
            <p:cNvSpPr>
              <a:spLocks noChangeArrowheads="1"/>
            </p:cNvSpPr>
            <p:nvPr/>
          </p:nvSpPr>
          <p:spPr bwMode="auto">
            <a:xfrm>
              <a:off x="739" y="3634"/>
              <a:ext cx="829" cy="9"/>
            </a:xfrm>
            <a:prstGeom prst="rect">
              <a:avLst/>
            </a:prstGeom>
            <a:solidFill>
              <a:srgbClr val="0A1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Rectangle 81"/>
            <p:cNvSpPr>
              <a:spLocks noChangeArrowheads="1"/>
            </p:cNvSpPr>
            <p:nvPr/>
          </p:nvSpPr>
          <p:spPr bwMode="auto">
            <a:xfrm>
              <a:off x="739" y="3643"/>
              <a:ext cx="829" cy="10"/>
            </a:xfrm>
            <a:prstGeom prst="rect">
              <a:avLst/>
            </a:prstGeom>
            <a:solidFill>
              <a:srgbClr val="09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Rectangle 82"/>
            <p:cNvSpPr>
              <a:spLocks noChangeArrowheads="1"/>
            </p:cNvSpPr>
            <p:nvPr/>
          </p:nvSpPr>
          <p:spPr bwMode="auto">
            <a:xfrm>
              <a:off x="739" y="3653"/>
              <a:ext cx="829" cy="9"/>
            </a:xfrm>
            <a:prstGeom prst="rect">
              <a:avLst/>
            </a:prstGeom>
            <a:solidFill>
              <a:srgbClr val="08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Rectangle 83"/>
            <p:cNvSpPr>
              <a:spLocks noChangeArrowheads="1"/>
            </p:cNvSpPr>
            <p:nvPr/>
          </p:nvSpPr>
          <p:spPr bwMode="auto">
            <a:xfrm>
              <a:off x="739" y="3662"/>
              <a:ext cx="829" cy="10"/>
            </a:xfrm>
            <a:prstGeom prst="rect">
              <a:avLst/>
            </a:prstGeom>
            <a:solidFill>
              <a:srgbClr val="070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Rectangle 84"/>
            <p:cNvSpPr>
              <a:spLocks noChangeArrowheads="1"/>
            </p:cNvSpPr>
            <p:nvPr/>
          </p:nvSpPr>
          <p:spPr bwMode="auto">
            <a:xfrm>
              <a:off x="739" y="3672"/>
              <a:ext cx="829" cy="9"/>
            </a:xfrm>
            <a:prstGeom prst="rect">
              <a:avLst/>
            </a:prstGeom>
            <a:solidFill>
              <a:srgbClr val="060A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Rectangle 85"/>
            <p:cNvSpPr>
              <a:spLocks noChangeArrowheads="1"/>
            </p:cNvSpPr>
            <p:nvPr/>
          </p:nvSpPr>
          <p:spPr bwMode="auto">
            <a:xfrm>
              <a:off x="739" y="3681"/>
              <a:ext cx="829" cy="10"/>
            </a:xfrm>
            <a:prstGeom prst="rect">
              <a:avLst/>
            </a:prstGeom>
            <a:solidFill>
              <a:srgbClr val="0408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Rectangle 86"/>
            <p:cNvSpPr>
              <a:spLocks noChangeArrowheads="1"/>
            </p:cNvSpPr>
            <p:nvPr/>
          </p:nvSpPr>
          <p:spPr bwMode="auto">
            <a:xfrm>
              <a:off x="739" y="3691"/>
              <a:ext cx="829" cy="9"/>
            </a:xfrm>
            <a:prstGeom prst="rect">
              <a:avLst/>
            </a:prstGeom>
            <a:solidFill>
              <a:srgbClr val="0306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Rectangle 87"/>
            <p:cNvSpPr>
              <a:spLocks noChangeArrowheads="1"/>
            </p:cNvSpPr>
            <p:nvPr/>
          </p:nvSpPr>
          <p:spPr bwMode="auto">
            <a:xfrm>
              <a:off x="739" y="3700"/>
              <a:ext cx="829" cy="10"/>
            </a:xfrm>
            <a:prstGeom prst="rect">
              <a:avLst/>
            </a:prstGeom>
            <a:solidFill>
              <a:srgbClr val="020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Rectangle 88"/>
            <p:cNvSpPr>
              <a:spLocks noChangeArrowheads="1"/>
            </p:cNvSpPr>
            <p:nvPr/>
          </p:nvSpPr>
          <p:spPr bwMode="auto">
            <a:xfrm>
              <a:off x="739" y="3710"/>
              <a:ext cx="829" cy="9"/>
            </a:xfrm>
            <a:prstGeom prst="rect">
              <a:avLst/>
            </a:prstGeom>
            <a:solidFill>
              <a:srgbClr val="0101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89"/>
            <p:cNvSpPr>
              <a:spLocks/>
            </p:cNvSpPr>
            <p:nvPr/>
          </p:nvSpPr>
          <p:spPr bwMode="auto">
            <a:xfrm>
              <a:off x="741" y="3090"/>
              <a:ext cx="817" cy="634"/>
            </a:xfrm>
            <a:custGeom>
              <a:avLst/>
              <a:gdLst>
                <a:gd name="T0" fmla="*/ 62 w 817"/>
                <a:gd name="T1" fmla="*/ 294 h 634"/>
                <a:gd name="T2" fmla="*/ 199 w 817"/>
                <a:gd name="T3" fmla="*/ 173 h 634"/>
                <a:gd name="T4" fmla="*/ 238 w 817"/>
                <a:gd name="T5" fmla="*/ 193 h 634"/>
                <a:gd name="T6" fmla="*/ 337 w 817"/>
                <a:gd name="T7" fmla="*/ 117 h 634"/>
                <a:gd name="T8" fmla="*/ 380 w 817"/>
                <a:gd name="T9" fmla="*/ 155 h 634"/>
                <a:gd name="T10" fmla="*/ 404 w 817"/>
                <a:gd name="T11" fmla="*/ 75 h 634"/>
                <a:gd name="T12" fmla="*/ 454 w 817"/>
                <a:gd name="T13" fmla="*/ 87 h 634"/>
                <a:gd name="T14" fmla="*/ 547 w 817"/>
                <a:gd name="T15" fmla="*/ 70 h 634"/>
                <a:gd name="T16" fmla="*/ 628 w 817"/>
                <a:gd name="T17" fmla="*/ 14 h 634"/>
                <a:gd name="T18" fmla="*/ 671 w 817"/>
                <a:gd name="T19" fmla="*/ 73 h 634"/>
                <a:gd name="T20" fmla="*/ 771 w 817"/>
                <a:gd name="T21" fmla="*/ 157 h 634"/>
                <a:gd name="T22" fmla="*/ 767 w 817"/>
                <a:gd name="T23" fmla="*/ 221 h 634"/>
                <a:gd name="T24" fmla="*/ 816 w 817"/>
                <a:gd name="T25" fmla="*/ 287 h 634"/>
                <a:gd name="T26" fmla="*/ 792 w 817"/>
                <a:gd name="T27" fmla="*/ 343 h 634"/>
                <a:gd name="T28" fmla="*/ 707 w 817"/>
                <a:gd name="T29" fmla="*/ 504 h 634"/>
                <a:gd name="T30" fmla="*/ 671 w 817"/>
                <a:gd name="T31" fmla="*/ 504 h 634"/>
                <a:gd name="T32" fmla="*/ 613 w 817"/>
                <a:gd name="T33" fmla="*/ 538 h 634"/>
                <a:gd name="T34" fmla="*/ 594 w 817"/>
                <a:gd name="T35" fmla="*/ 519 h 634"/>
                <a:gd name="T36" fmla="*/ 493 w 817"/>
                <a:gd name="T37" fmla="*/ 568 h 634"/>
                <a:gd name="T38" fmla="*/ 405 w 817"/>
                <a:gd name="T39" fmla="*/ 578 h 634"/>
                <a:gd name="T40" fmla="*/ 241 w 817"/>
                <a:gd name="T41" fmla="*/ 565 h 634"/>
                <a:gd name="T42" fmla="*/ 236 w 817"/>
                <a:gd name="T43" fmla="*/ 556 h 634"/>
                <a:gd name="T44" fmla="*/ 182 w 817"/>
                <a:gd name="T45" fmla="*/ 554 h 634"/>
                <a:gd name="T46" fmla="*/ 171 w 817"/>
                <a:gd name="T47" fmla="*/ 518 h 634"/>
                <a:gd name="T48" fmla="*/ 60 w 817"/>
                <a:gd name="T49" fmla="*/ 475 h 634"/>
                <a:gd name="T50" fmla="*/ 9 w 817"/>
                <a:gd name="T51" fmla="*/ 361 h 634"/>
                <a:gd name="T52" fmla="*/ 62 w 817"/>
                <a:gd name="T53" fmla="*/ 29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7" h="634">
                  <a:moveTo>
                    <a:pt x="62" y="294"/>
                  </a:moveTo>
                  <a:cubicBezTo>
                    <a:pt x="74" y="210"/>
                    <a:pt x="136" y="156"/>
                    <a:pt x="199" y="173"/>
                  </a:cubicBezTo>
                  <a:cubicBezTo>
                    <a:pt x="213" y="177"/>
                    <a:pt x="226" y="183"/>
                    <a:pt x="238" y="193"/>
                  </a:cubicBezTo>
                  <a:cubicBezTo>
                    <a:pt x="249" y="136"/>
                    <a:pt x="294" y="102"/>
                    <a:pt x="337" y="117"/>
                  </a:cubicBezTo>
                  <a:cubicBezTo>
                    <a:pt x="354" y="123"/>
                    <a:pt x="369" y="136"/>
                    <a:pt x="380" y="155"/>
                  </a:cubicBezTo>
                  <a:cubicBezTo>
                    <a:pt x="370" y="124"/>
                    <a:pt x="381" y="88"/>
                    <a:pt x="404" y="75"/>
                  </a:cubicBezTo>
                  <a:cubicBezTo>
                    <a:pt x="422" y="65"/>
                    <a:pt x="441" y="69"/>
                    <a:pt x="454" y="87"/>
                  </a:cubicBezTo>
                  <a:cubicBezTo>
                    <a:pt x="481" y="61"/>
                    <a:pt x="516" y="54"/>
                    <a:pt x="547" y="70"/>
                  </a:cubicBezTo>
                  <a:cubicBezTo>
                    <a:pt x="558" y="25"/>
                    <a:pt x="594" y="0"/>
                    <a:pt x="628" y="14"/>
                  </a:cubicBezTo>
                  <a:cubicBezTo>
                    <a:pt x="650" y="23"/>
                    <a:pt x="666" y="45"/>
                    <a:pt x="671" y="73"/>
                  </a:cubicBezTo>
                  <a:cubicBezTo>
                    <a:pt x="716" y="60"/>
                    <a:pt x="761" y="97"/>
                    <a:pt x="771" y="157"/>
                  </a:cubicBezTo>
                  <a:cubicBezTo>
                    <a:pt x="774" y="178"/>
                    <a:pt x="772" y="200"/>
                    <a:pt x="767" y="221"/>
                  </a:cubicBezTo>
                  <a:cubicBezTo>
                    <a:pt x="794" y="221"/>
                    <a:pt x="817" y="250"/>
                    <a:pt x="816" y="287"/>
                  </a:cubicBezTo>
                  <a:cubicBezTo>
                    <a:pt x="816" y="310"/>
                    <a:pt x="806" y="332"/>
                    <a:pt x="792" y="343"/>
                  </a:cubicBezTo>
                  <a:cubicBezTo>
                    <a:pt x="802" y="419"/>
                    <a:pt x="764" y="491"/>
                    <a:pt x="707" y="504"/>
                  </a:cubicBezTo>
                  <a:cubicBezTo>
                    <a:pt x="695" y="507"/>
                    <a:pt x="683" y="507"/>
                    <a:pt x="671" y="504"/>
                  </a:cubicBezTo>
                  <a:cubicBezTo>
                    <a:pt x="663" y="535"/>
                    <a:pt x="637" y="550"/>
                    <a:pt x="613" y="538"/>
                  </a:cubicBezTo>
                  <a:cubicBezTo>
                    <a:pt x="606" y="534"/>
                    <a:pt x="599" y="528"/>
                    <a:pt x="594" y="519"/>
                  </a:cubicBezTo>
                  <a:cubicBezTo>
                    <a:pt x="577" y="566"/>
                    <a:pt x="533" y="587"/>
                    <a:pt x="493" y="568"/>
                  </a:cubicBezTo>
                  <a:cubicBezTo>
                    <a:pt x="465" y="584"/>
                    <a:pt x="434" y="587"/>
                    <a:pt x="405" y="578"/>
                  </a:cubicBezTo>
                  <a:cubicBezTo>
                    <a:pt x="357" y="634"/>
                    <a:pt x="283" y="628"/>
                    <a:pt x="241" y="565"/>
                  </a:cubicBezTo>
                  <a:cubicBezTo>
                    <a:pt x="239" y="562"/>
                    <a:pt x="237" y="559"/>
                    <a:pt x="236" y="556"/>
                  </a:cubicBezTo>
                  <a:cubicBezTo>
                    <a:pt x="220" y="575"/>
                    <a:pt x="196" y="575"/>
                    <a:pt x="182" y="554"/>
                  </a:cubicBezTo>
                  <a:cubicBezTo>
                    <a:pt x="175" y="545"/>
                    <a:pt x="171" y="532"/>
                    <a:pt x="171" y="518"/>
                  </a:cubicBezTo>
                  <a:cubicBezTo>
                    <a:pt x="132" y="543"/>
                    <a:pt x="83" y="525"/>
                    <a:pt x="60" y="475"/>
                  </a:cubicBezTo>
                  <a:cubicBezTo>
                    <a:pt x="22" y="462"/>
                    <a:pt x="0" y="411"/>
                    <a:pt x="9" y="361"/>
                  </a:cubicBezTo>
                  <a:cubicBezTo>
                    <a:pt x="16" y="328"/>
                    <a:pt x="36" y="302"/>
                    <a:pt x="62" y="294"/>
                  </a:cubicBez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43" name="Picture 9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4" name="Picture 9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" name="Picture 9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6" name="Picture 9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Picture 9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8" name="Picture 9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9" name="TextBox 148"/>
          <p:cNvSpPr txBox="1"/>
          <p:nvPr/>
        </p:nvSpPr>
        <p:spPr>
          <a:xfrm>
            <a:off x="7084248" y="3325104"/>
            <a:ext cx="1781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Inbound mail </a:t>
            </a:r>
          </a:p>
          <a:p>
            <a:r>
              <a:rPr lang="en-US" sz="1100" dirty="0" smtClean="0"/>
              <a:t>MX record for alum mit.edu</a:t>
            </a:r>
          </a:p>
          <a:p>
            <a:r>
              <a:rPr lang="en-US" sz="1100" dirty="0" smtClean="0"/>
              <a:t>ExchangeOnline</a:t>
            </a:r>
          </a:p>
          <a:p>
            <a:r>
              <a:rPr lang="en-US" sz="1100" dirty="0" smtClean="0"/>
              <a:t>Azure Active Directory</a:t>
            </a:r>
          </a:p>
        </p:txBody>
      </p:sp>
      <p:sp>
        <p:nvSpPr>
          <p:cNvPr id="150" name="Line 15"/>
          <p:cNvSpPr>
            <a:spLocks noChangeShapeType="1"/>
          </p:cNvSpPr>
          <p:nvPr/>
        </p:nvSpPr>
        <p:spPr bwMode="auto">
          <a:xfrm>
            <a:off x="4241890" y="2695700"/>
            <a:ext cx="3260719" cy="8653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5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0429416"/>
              </p:ext>
            </p:extLst>
          </p:nvPr>
        </p:nvGraphicFramePr>
        <p:xfrm>
          <a:off x="3628082" y="3211093"/>
          <a:ext cx="277204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8" name="Visio" r:id="rId16" imgW="579120" imgH="915478" progId="Visio.Drawing.11">
                  <p:embed/>
                </p:oleObj>
              </mc:Choice>
              <mc:Fallback>
                <p:oleObj name="Visio" r:id="rId16" imgW="579120" imgH="915478" progId="Visio.Drawing.11">
                  <p:embed/>
                  <p:pic>
                    <p:nvPicPr>
                      <p:cNvPr id="152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8082" y="3211093"/>
                        <a:ext cx="277204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52586"/>
              </p:ext>
            </p:extLst>
          </p:nvPr>
        </p:nvGraphicFramePr>
        <p:xfrm>
          <a:off x="3777678" y="3306867"/>
          <a:ext cx="277204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9" name="Visio" r:id="rId17" imgW="579120" imgH="915478" progId="Visio.Drawing.11">
                  <p:embed/>
                </p:oleObj>
              </mc:Choice>
              <mc:Fallback>
                <p:oleObj name="Visio" r:id="rId17" imgW="579120" imgH="915478" progId="Visio.Drawing.11">
                  <p:embed/>
                  <p:pic>
                    <p:nvPicPr>
                      <p:cNvPr id="153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7678" y="3306867"/>
                        <a:ext cx="277204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" name="Text Box 60"/>
          <p:cNvSpPr txBox="1">
            <a:spLocks noChangeArrowheads="1"/>
          </p:cNvSpPr>
          <p:nvPr/>
        </p:nvSpPr>
        <p:spPr bwMode="auto">
          <a:xfrm>
            <a:off x="3299455" y="3619436"/>
            <a:ext cx="18982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MIT Touchstone Authentication</a:t>
            </a:r>
          </a:p>
          <a:p>
            <a:pPr eaLnBrk="1" hangingPunct="1"/>
            <a:r>
              <a:rPr lang="en-US" altLang="en-US" sz="1000" dirty="0" smtClean="0">
                <a:latin typeface="Times New Roman" panose="02020603050405020304" pitchFamily="18" charset="0"/>
              </a:rPr>
              <a:t>dedicated idp instance for alumni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55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397438"/>
              </p:ext>
            </p:extLst>
          </p:nvPr>
        </p:nvGraphicFramePr>
        <p:xfrm>
          <a:off x="4038600" y="3276600"/>
          <a:ext cx="438300" cy="379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0" name="Visio" r:id="rId25" imgW="767737" imgH="666391" progId="Visio.Drawing.11">
                  <p:embed/>
                </p:oleObj>
              </mc:Choice>
              <mc:Fallback>
                <p:oleObj name="Visio" r:id="rId25" imgW="767737" imgH="666391" progId="Visio.Drawing.11">
                  <p:embed/>
                  <p:pic>
                    <p:nvPicPr>
                      <p:cNvPr id="155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276600"/>
                        <a:ext cx="438300" cy="3795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" name="Line 15"/>
          <p:cNvSpPr>
            <a:spLocks noChangeShapeType="1"/>
          </p:cNvSpPr>
          <p:nvPr/>
        </p:nvSpPr>
        <p:spPr bwMode="auto">
          <a:xfrm>
            <a:off x="3967729" y="4094544"/>
            <a:ext cx="33170" cy="1274151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7" name="Line 108"/>
          <p:cNvSpPr>
            <a:spLocks noChangeShapeType="1"/>
          </p:cNvSpPr>
          <p:nvPr/>
        </p:nvSpPr>
        <p:spPr bwMode="auto">
          <a:xfrm flipH="1">
            <a:off x="4393307" y="2959175"/>
            <a:ext cx="3032654" cy="43163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8" name="Line 55"/>
          <p:cNvSpPr>
            <a:spLocks noChangeShapeType="1"/>
          </p:cNvSpPr>
          <p:nvPr/>
        </p:nvSpPr>
        <p:spPr bwMode="auto">
          <a:xfrm flipH="1" flipV="1">
            <a:off x="8231295" y="3209076"/>
            <a:ext cx="347584" cy="30829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6" name="Text Box 60"/>
          <p:cNvSpPr txBox="1">
            <a:spLocks noChangeArrowheads="1"/>
          </p:cNvSpPr>
          <p:nvPr/>
        </p:nvSpPr>
        <p:spPr bwMode="auto">
          <a:xfrm>
            <a:off x="1397219" y="4604452"/>
            <a:ext cx="8435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 dirty="0" smtClean="0">
                <a:latin typeface="Times New Roman" panose="02020603050405020304" pitchFamily="18" charset="0"/>
              </a:rPr>
              <a:t>Alum LDAP</a:t>
            </a:r>
          </a:p>
          <a:p>
            <a:r>
              <a:rPr lang="en-US" altLang="en-US" sz="1000" dirty="0" smtClean="0">
                <a:latin typeface="Times New Roman" panose="02020603050405020304" pitchFamily="18" charset="0"/>
              </a:rPr>
              <a:t>Incremental</a:t>
            </a:r>
          </a:p>
        </p:txBody>
      </p:sp>
      <p:graphicFrame>
        <p:nvGraphicFramePr>
          <p:cNvPr id="178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375133"/>
              </p:ext>
            </p:extLst>
          </p:nvPr>
        </p:nvGraphicFramePr>
        <p:xfrm>
          <a:off x="1398187" y="2809244"/>
          <a:ext cx="255216" cy="403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1" name="Visio" r:id="rId16" imgW="579120" imgH="915478" progId="Visio.Drawing.11">
                  <p:embed/>
                </p:oleObj>
              </mc:Choice>
              <mc:Fallback>
                <p:oleObj name="Visio" r:id="rId16" imgW="579120" imgH="915478" progId="Visio.Drawing.11">
                  <p:embed/>
                  <p:pic>
                    <p:nvPicPr>
                      <p:cNvPr id="178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8187" y="2809244"/>
                        <a:ext cx="255216" cy="4038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Object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786981"/>
              </p:ext>
            </p:extLst>
          </p:nvPr>
        </p:nvGraphicFramePr>
        <p:xfrm>
          <a:off x="1653403" y="4074276"/>
          <a:ext cx="288925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62" name="Visio" r:id="rId13" imgW="579120" imgH="915478" progId="Visio.Drawing.11">
                  <p:embed/>
                </p:oleObj>
              </mc:Choice>
              <mc:Fallback>
                <p:oleObj name="Visio" r:id="rId13" imgW="579120" imgH="915478" progId="Visio.Drawing.11">
                  <p:embed/>
                  <p:pic>
                    <p:nvPicPr>
                      <p:cNvPr id="62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403" y="4074276"/>
                        <a:ext cx="288925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Line 15"/>
          <p:cNvSpPr>
            <a:spLocks noChangeShapeType="1"/>
          </p:cNvSpPr>
          <p:nvPr/>
        </p:nvSpPr>
        <p:spPr bwMode="auto">
          <a:xfrm flipH="1" flipV="1">
            <a:off x="1229278" y="3048502"/>
            <a:ext cx="408564" cy="1046042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0" name="Line 47"/>
          <p:cNvSpPr>
            <a:spLocks noChangeShapeType="1"/>
          </p:cNvSpPr>
          <p:nvPr/>
        </p:nvSpPr>
        <p:spPr bwMode="auto">
          <a:xfrm flipV="1">
            <a:off x="6212852" y="3104746"/>
            <a:ext cx="1289304" cy="102459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5" name="Text Box 68"/>
          <p:cNvSpPr txBox="1">
            <a:spLocks noChangeArrowheads="1"/>
          </p:cNvSpPr>
          <p:nvPr/>
        </p:nvSpPr>
        <p:spPr bwMode="auto">
          <a:xfrm>
            <a:off x="5597224" y="4113772"/>
            <a:ext cx="88517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 dirty="0" smtClean="0">
                <a:latin typeface="Times New Roman" panose="02020603050405020304" pitchFamily="18" charset="0"/>
              </a:rPr>
              <a:t>Email </a:t>
            </a:r>
            <a:r>
              <a:rPr lang="en-US" altLang="en-US" sz="1000" dirty="0" smtClean="0">
                <a:latin typeface="Times New Roman" panose="02020603050405020304" pitchFamily="18" charset="0"/>
              </a:rPr>
              <a:t>Clients</a:t>
            </a:r>
            <a:endParaRPr lang="en-US" altLang="en-US" sz="1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827478"/>
      </p:ext>
    </p:extLst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Email Security Technologies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200" y="1676400"/>
            <a:ext cx="8229600" cy="4572000"/>
          </a:xfrm>
        </p:spPr>
        <p:txBody>
          <a:bodyPr/>
          <a:lstStyle/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SPF (Sender Permitted From) – Initial standard for improved email source authorization; allows for sites to designated IP addresses permitted to send mail from a domain.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MIT, many decentralized systems send mail from @mit.edu addresses directly to external sites without going through central infrastructure, i.e. outgoing.mit.edu.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third-party email marketing services frequently requires addition to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mit.edu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SPF record – concerns about scaling.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Breaks simple email forwarding without adoption of additional standards, e.g. SRS. 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Resulted in intermittent issues with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mit.edu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 forwarding to Google / Gmail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DKIM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Domain Keys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Identified Mail) – Follow-on standard to SPF; allows for sites to cryptographically sign outgoing mail to ensure address isn’t forged and can be validated by remote recipients.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Improves upon SPF to validate more than origin IP of the email message.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Requires all mail being sent go through systems with access to private (signing) key.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not in use at MIT.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scaling concerns to SPF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 (Authenticated Received Chain) – Successor to SPF / DKIM that resolves distribution list and forwarding issues introduced by prior technologies.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Supported by major cloud provided (Google, Microsoft)</a:t>
            </a:r>
          </a:p>
          <a:p>
            <a:pPr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currently supported by legacy MIT email handling infrastructure (Brightmail).</a:t>
            </a:r>
          </a:p>
        </p:txBody>
      </p:sp>
    </p:spTree>
    <p:extLst>
      <p:ext uri="{BB962C8B-B14F-4D97-AF65-F5344CB8AC3E}">
        <p14:creationId xmlns:p14="http://schemas.microsoft.com/office/powerpoint/2010/main" val="2449504600"/>
      </p:ext>
    </p:extLst>
  </p:cSld>
  <p:clrMapOvr>
    <a:masterClrMapping/>
  </p:clrMapOvr>
  <p:transition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Microsoft Intune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168" y="1219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altLang="en-US" sz="16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IS&amp;T is currently conducting an internal pilot using Intune for management of Windows computers. There is no community offering for Intune at this time</a:t>
            </a:r>
            <a:endParaRPr lang="en-US" altLang="en-US" sz="16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Our model is a native M365 Intune environment, not a Hybrid model. This means we do not sync computer objects from on campus AD</a:t>
            </a:r>
            <a:endParaRPr lang="en-US" altLang="en-US" sz="16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We are looking into the integration of an MECM gateway to provide additional functionality to the platform</a:t>
            </a:r>
            <a:endParaRPr lang="en-US" altLang="en-US" sz="16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Since MIT uses federated Touchstone authentication with M365, we are leveraging a new feature in Windows 10 known as the web sign-in option. This option is currently in preview status in Intune and based </a:t>
            </a:r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on our discussions with Microsoft they are expecting some portion to move to GA near the end of 2021. </a:t>
            </a: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Authentication model: Once a user logs on the computer for the first time via the web sign-in feature, they will enable “Windows Hello” for that device, this will allow them to use a PIN logon on the device going forward instead of the web sign-in </a:t>
            </a: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Intune has the ability to upgrade the version of Windows 10 from Pro to Enterprise without a reinstallation of the operating system</a:t>
            </a: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Once on Intune, a device receives monthly patches from Microsoft Update instead of the MIT WSUS services</a:t>
            </a:r>
          </a:p>
          <a:p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Intune can perform software distribution of Office and other packages to devices</a:t>
            </a:r>
            <a:endParaRPr lang="en-US" alt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9041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63443197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988723"/>
              </p:ext>
            </p:extLst>
          </p:nvPr>
        </p:nvGraphicFramePr>
        <p:xfrm>
          <a:off x="2107533" y="2184031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0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4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7533" y="2184031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M365 Architecture: Directory Data Flow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0868407"/>
              </p:ext>
            </p:extLst>
          </p:nvPr>
        </p:nvGraphicFramePr>
        <p:xfrm>
          <a:off x="2202309" y="2287650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1" name="Visio" r:id="rId5" imgW="579120" imgH="915478" progId="Visio.Drawing.11">
                  <p:embed/>
                </p:oleObj>
              </mc:Choice>
              <mc:Fallback>
                <p:oleObj name="Visio" r:id="rId5" imgW="579120" imgH="915478" progId="Visio.Drawing.11">
                  <p:embed/>
                  <p:pic>
                    <p:nvPicPr>
                      <p:cNvPr id="142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2309" y="2287650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803131"/>
              </p:ext>
            </p:extLst>
          </p:nvPr>
        </p:nvGraphicFramePr>
        <p:xfrm>
          <a:off x="2293632" y="2369803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2" name="Visio" r:id="rId6" imgW="579120" imgH="915478" progId="Visio.Drawing.11">
                  <p:embed/>
                </p:oleObj>
              </mc:Choice>
              <mc:Fallback>
                <p:oleObj name="Visio" r:id="rId6" imgW="579120" imgH="915478" progId="Visio.Drawing.11">
                  <p:embed/>
                  <p:pic>
                    <p:nvPicPr>
                      <p:cNvPr id="143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3632" y="2369803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027382"/>
              </p:ext>
            </p:extLst>
          </p:nvPr>
        </p:nvGraphicFramePr>
        <p:xfrm>
          <a:off x="1268376" y="3301028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3" name="Visio" r:id="rId5" imgW="579120" imgH="915478" progId="Visio.Drawing.11">
                  <p:embed/>
                </p:oleObj>
              </mc:Choice>
              <mc:Fallback>
                <p:oleObj name="Visio" r:id="rId5" imgW="579120" imgH="915478" progId="Visio.Drawing.11">
                  <p:embed/>
                  <p:pic>
                    <p:nvPicPr>
                      <p:cNvPr id="14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376" y="3301028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878957"/>
              </p:ext>
            </p:extLst>
          </p:nvPr>
        </p:nvGraphicFramePr>
        <p:xfrm>
          <a:off x="1990023" y="3868051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4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15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023" y="3868051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84907"/>
              </p:ext>
            </p:extLst>
          </p:nvPr>
        </p:nvGraphicFramePr>
        <p:xfrm>
          <a:off x="2102220" y="3939882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5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153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2220" y="3939882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" name="Text Box 60"/>
          <p:cNvSpPr txBox="1">
            <a:spLocks noChangeArrowheads="1"/>
          </p:cNvSpPr>
          <p:nvPr/>
        </p:nvSpPr>
        <p:spPr bwMode="auto">
          <a:xfrm>
            <a:off x="1979265" y="2053223"/>
            <a:ext cx="837089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Active Directory</a:t>
            </a:r>
          </a:p>
        </p:txBody>
      </p:sp>
      <p:sp>
        <p:nvSpPr>
          <p:cNvPr id="156" name="Text Box 60"/>
          <p:cNvSpPr txBox="1">
            <a:spLocks noChangeArrowheads="1"/>
          </p:cNvSpPr>
          <p:nvPr/>
        </p:nvSpPr>
        <p:spPr bwMode="auto">
          <a:xfrm>
            <a:off x="1082198" y="3592717"/>
            <a:ext cx="42030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Moira</a:t>
            </a:r>
          </a:p>
        </p:txBody>
      </p:sp>
      <p:sp>
        <p:nvSpPr>
          <p:cNvPr id="157" name="Line 15"/>
          <p:cNvSpPr>
            <a:spLocks noChangeShapeType="1"/>
          </p:cNvSpPr>
          <p:nvPr/>
        </p:nvSpPr>
        <p:spPr bwMode="auto">
          <a:xfrm flipV="1">
            <a:off x="1431855" y="2530584"/>
            <a:ext cx="693078" cy="75255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8" name="Text Box 60"/>
          <p:cNvSpPr txBox="1">
            <a:spLocks noChangeArrowheads="1"/>
          </p:cNvSpPr>
          <p:nvPr/>
        </p:nvSpPr>
        <p:spPr bwMode="auto">
          <a:xfrm>
            <a:off x="1819313" y="4223168"/>
            <a:ext cx="668773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ldap.mit.edu</a:t>
            </a:r>
          </a:p>
        </p:txBody>
      </p:sp>
      <p:sp>
        <p:nvSpPr>
          <p:cNvPr id="159" name="Line 15"/>
          <p:cNvSpPr>
            <a:spLocks noChangeShapeType="1"/>
          </p:cNvSpPr>
          <p:nvPr/>
        </p:nvSpPr>
        <p:spPr bwMode="auto">
          <a:xfrm flipV="1">
            <a:off x="2176528" y="2622438"/>
            <a:ext cx="75726" cy="116796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160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941492"/>
              </p:ext>
            </p:extLst>
          </p:nvPr>
        </p:nvGraphicFramePr>
        <p:xfrm>
          <a:off x="4354393" y="2264942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6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16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393" y="2264942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1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4715322"/>
              </p:ext>
            </p:extLst>
          </p:nvPr>
        </p:nvGraphicFramePr>
        <p:xfrm>
          <a:off x="4450099" y="2352496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7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161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0099" y="2352496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" name="Text Box 60"/>
          <p:cNvSpPr txBox="1">
            <a:spLocks noChangeArrowheads="1"/>
          </p:cNvSpPr>
          <p:nvPr/>
        </p:nvSpPr>
        <p:spPr bwMode="auto">
          <a:xfrm>
            <a:off x="4072758" y="1779664"/>
            <a:ext cx="94609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Directory </a:t>
            </a:r>
            <a:r>
              <a:rPr lang="en-US" altLang="en-US" sz="750" dirty="0" smtClean="0">
                <a:latin typeface="Times New Roman" panose="02020603050405020304" pitchFamily="18" charset="0"/>
              </a:rPr>
              <a:t>Sync,</a:t>
            </a:r>
          </a:p>
          <a:p>
            <a:pPr eaLnBrk="1" hangingPunct="1"/>
            <a:r>
              <a:rPr lang="en-US" altLang="en-US" sz="750" dirty="0" smtClean="0">
                <a:latin typeface="Times New Roman" panose="02020603050405020304" pitchFamily="18" charset="0"/>
              </a:rPr>
              <a:t>Password sync and</a:t>
            </a:r>
          </a:p>
          <a:p>
            <a:pPr eaLnBrk="1" hangingPunct="1"/>
            <a:r>
              <a:rPr lang="en-US" altLang="en-US" sz="750" dirty="0" smtClean="0">
                <a:latin typeface="Times New Roman" panose="02020603050405020304" pitchFamily="18" charset="0"/>
              </a:rPr>
              <a:t>License automation</a:t>
            </a:r>
            <a:endParaRPr lang="en-US" altLang="en-US" sz="750" dirty="0">
              <a:latin typeface="Times New Roman" panose="02020603050405020304" pitchFamily="18" charset="0"/>
            </a:endParaRPr>
          </a:p>
        </p:txBody>
      </p:sp>
      <p:sp>
        <p:nvSpPr>
          <p:cNvPr id="163" name="Line 94"/>
          <p:cNvSpPr>
            <a:spLocks noChangeShapeType="1"/>
          </p:cNvSpPr>
          <p:nvPr/>
        </p:nvSpPr>
        <p:spPr bwMode="auto">
          <a:xfrm>
            <a:off x="2447652" y="2352158"/>
            <a:ext cx="189738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pic>
        <p:nvPicPr>
          <p:cNvPr id="16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224" y="2173596"/>
            <a:ext cx="955883" cy="731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5" name="Group 20"/>
          <p:cNvGrpSpPr>
            <a:grpSpLocks noChangeAspect="1"/>
          </p:cNvGrpSpPr>
          <p:nvPr/>
        </p:nvGrpSpPr>
        <p:grpSpPr bwMode="auto">
          <a:xfrm>
            <a:off x="7165513" y="2451030"/>
            <a:ext cx="646921" cy="180691"/>
            <a:chOff x="720" y="3072"/>
            <a:chExt cx="865" cy="662"/>
          </a:xfrm>
        </p:grpSpPr>
        <p:sp>
          <p:nvSpPr>
            <p:cNvPr id="166" name="AutoShape 21"/>
            <p:cNvSpPr>
              <a:spLocks noChangeAspect="1" noChangeArrowheads="1" noTextEdit="1"/>
            </p:cNvSpPr>
            <p:nvPr/>
          </p:nvSpPr>
          <p:spPr bwMode="auto">
            <a:xfrm>
              <a:off x="720" y="3072"/>
              <a:ext cx="865" cy="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22"/>
            <p:cNvSpPr>
              <a:spLocks noEditPoints="1"/>
            </p:cNvSpPr>
            <p:nvPr/>
          </p:nvSpPr>
          <p:spPr bwMode="auto">
            <a:xfrm>
              <a:off x="849" y="3176"/>
              <a:ext cx="607" cy="439"/>
            </a:xfrm>
            <a:custGeom>
              <a:avLst/>
              <a:gdLst>
                <a:gd name="T0" fmla="*/ 102 w 607"/>
                <a:gd name="T1" fmla="*/ 379 h 439"/>
                <a:gd name="T2" fmla="*/ 303 w 607"/>
                <a:gd name="T3" fmla="*/ 227 h 439"/>
                <a:gd name="T4" fmla="*/ 303 w 607"/>
                <a:gd name="T5" fmla="*/ 439 h 439"/>
                <a:gd name="T6" fmla="*/ 303 w 607"/>
                <a:gd name="T7" fmla="*/ 227 h 439"/>
                <a:gd name="T8" fmla="*/ 506 w 607"/>
                <a:gd name="T9" fmla="*/ 379 h 439"/>
                <a:gd name="T10" fmla="*/ 303 w 607"/>
                <a:gd name="T11" fmla="*/ 227 h 439"/>
                <a:gd name="T12" fmla="*/ 607 w 607"/>
                <a:gd name="T13" fmla="*/ 227 h 439"/>
                <a:gd name="T14" fmla="*/ 303 w 607"/>
                <a:gd name="T15" fmla="*/ 227 h 439"/>
                <a:gd name="T16" fmla="*/ 506 w 607"/>
                <a:gd name="T17" fmla="*/ 76 h 439"/>
                <a:gd name="T18" fmla="*/ 303 w 607"/>
                <a:gd name="T19" fmla="*/ 227 h 439"/>
                <a:gd name="T20" fmla="*/ 303 w 607"/>
                <a:gd name="T21" fmla="*/ 0 h 439"/>
                <a:gd name="T22" fmla="*/ 303 w 607"/>
                <a:gd name="T23" fmla="*/ 227 h 439"/>
                <a:gd name="T24" fmla="*/ 165 w 607"/>
                <a:gd name="T25" fmla="*/ 101 h 439"/>
                <a:gd name="T26" fmla="*/ 303 w 607"/>
                <a:gd name="T27" fmla="*/ 227 h 439"/>
                <a:gd name="T28" fmla="*/ 0 w 607"/>
                <a:gd name="T29" fmla="*/ 227 h 439"/>
                <a:gd name="T30" fmla="*/ 303 w 607"/>
                <a:gd name="T31" fmla="*/ 2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7" h="439">
                  <a:moveTo>
                    <a:pt x="102" y="379"/>
                  </a:moveTo>
                  <a:lnTo>
                    <a:pt x="303" y="227"/>
                  </a:lnTo>
                  <a:moveTo>
                    <a:pt x="303" y="439"/>
                  </a:moveTo>
                  <a:lnTo>
                    <a:pt x="303" y="227"/>
                  </a:lnTo>
                  <a:moveTo>
                    <a:pt x="506" y="379"/>
                  </a:moveTo>
                  <a:lnTo>
                    <a:pt x="303" y="227"/>
                  </a:lnTo>
                  <a:moveTo>
                    <a:pt x="607" y="227"/>
                  </a:moveTo>
                  <a:lnTo>
                    <a:pt x="303" y="227"/>
                  </a:lnTo>
                  <a:moveTo>
                    <a:pt x="506" y="76"/>
                  </a:moveTo>
                  <a:lnTo>
                    <a:pt x="303" y="227"/>
                  </a:lnTo>
                  <a:moveTo>
                    <a:pt x="303" y="0"/>
                  </a:moveTo>
                  <a:lnTo>
                    <a:pt x="303" y="227"/>
                  </a:lnTo>
                  <a:moveTo>
                    <a:pt x="165" y="101"/>
                  </a:moveTo>
                  <a:lnTo>
                    <a:pt x="303" y="227"/>
                  </a:lnTo>
                  <a:moveTo>
                    <a:pt x="0" y="227"/>
                  </a:moveTo>
                  <a:lnTo>
                    <a:pt x="303" y="227"/>
                  </a:ln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Rectangle 23"/>
            <p:cNvSpPr>
              <a:spLocks noChangeArrowheads="1"/>
            </p:cNvSpPr>
            <p:nvPr/>
          </p:nvSpPr>
          <p:spPr bwMode="auto">
            <a:xfrm>
              <a:off x="739" y="3091"/>
              <a:ext cx="829" cy="10"/>
            </a:xfrm>
            <a:prstGeom prst="rect">
              <a:avLst/>
            </a:prstGeom>
            <a:solidFill>
              <a:srgbClr val="4E8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Rectangle 24"/>
            <p:cNvSpPr>
              <a:spLocks noChangeArrowheads="1"/>
            </p:cNvSpPr>
            <p:nvPr/>
          </p:nvSpPr>
          <p:spPr bwMode="auto">
            <a:xfrm>
              <a:off x="739" y="3101"/>
              <a:ext cx="829" cy="9"/>
            </a:xfrm>
            <a:prstGeom prst="rect">
              <a:avLst/>
            </a:prstGeom>
            <a:solidFill>
              <a:srgbClr val="4D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Rectangle 25"/>
            <p:cNvSpPr>
              <a:spLocks noChangeArrowheads="1"/>
            </p:cNvSpPr>
            <p:nvPr/>
          </p:nvSpPr>
          <p:spPr bwMode="auto">
            <a:xfrm>
              <a:off x="739" y="3110"/>
              <a:ext cx="829" cy="10"/>
            </a:xfrm>
            <a:prstGeom prst="rect">
              <a:avLst/>
            </a:prstGeom>
            <a:solidFill>
              <a:srgbClr val="4B89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Rectangle 26"/>
            <p:cNvSpPr>
              <a:spLocks noChangeArrowheads="1"/>
            </p:cNvSpPr>
            <p:nvPr/>
          </p:nvSpPr>
          <p:spPr bwMode="auto">
            <a:xfrm>
              <a:off x="739" y="3120"/>
              <a:ext cx="829" cy="9"/>
            </a:xfrm>
            <a:prstGeom prst="rect">
              <a:avLst/>
            </a:prstGeom>
            <a:solidFill>
              <a:srgbClr val="4A8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Rectangle 27"/>
            <p:cNvSpPr>
              <a:spLocks noChangeArrowheads="1"/>
            </p:cNvSpPr>
            <p:nvPr/>
          </p:nvSpPr>
          <p:spPr bwMode="auto">
            <a:xfrm>
              <a:off x="739" y="3129"/>
              <a:ext cx="829" cy="10"/>
            </a:xfrm>
            <a:prstGeom prst="rect">
              <a:avLst/>
            </a:prstGeom>
            <a:solidFill>
              <a:srgbClr val="498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Rectangle 28"/>
            <p:cNvSpPr>
              <a:spLocks noChangeArrowheads="1"/>
            </p:cNvSpPr>
            <p:nvPr/>
          </p:nvSpPr>
          <p:spPr bwMode="auto">
            <a:xfrm>
              <a:off x="739" y="3139"/>
              <a:ext cx="829" cy="9"/>
            </a:xfrm>
            <a:prstGeom prst="rect">
              <a:avLst/>
            </a:prstGeom>
            <a:solidFill>
              <a:srgbClr val="488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Rectangle 29"/>
            <p:cNvSpPr>
              <a:spLocks noChangeArrowheads="1"/>
            </p:cNvSpPr>
            <p:nvPr/>
          </p:nvSpPr>
          <p:spPr bwMode="auto">
            <a:xfrm>
              <a:off x="739" y="3148"/>
              <a:ext cx="829" cy="10"/>
            </a:xfrm>
            <a:prstGeom prst="rect">
              <a:avLst/>
            </a:prstGeom>
            <a:solidFill>
              <a:srgbClr val="4781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Rectangle 30"/>
            <p:cNvSpPr>
              <a:spLocks noChangeArrowheads="1"/>
            </p:cNvSpPr>
            <p:nvPr/>
          </p:nvSpPr>
          <p:spPr bwMode="auto">
            <a:xfrm>
              <a:off x="739" y="3158"/>
              <a:ext cx="829" cy="9"/>
            </a:xfrm>
            <a:prstGeom prst="rect">
              <a:avLst/>
            </a:prstGeom>
            <a:solidFill>
              <a:srgbClr val="457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Rectangle 31"/>
            <p:cNvSpPr>
              <a:spLocks noChangeArrowheads="1"/>
            </p:cNvSpPr>
            <p:nvPr/>
          </p:nvSpPr>
          <p:spPr bwMode="auto">
            <a:xfrm>
              <a:off x="739" y="3167"/>
              <a:ext cx="829" cy="10"/>
            </a:xfrm>
            <a:prstGeom prst="rect">
              <a:avLst/>
            </a:prstGeom>
            <a:solidFill>
              <a:srgbClr val="447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Rectangle 32"/>
            <p:cNvSpPr>
              <a:spLocks noChangeArrowheads="1"/>
            </p:cNvSpPr>
            <p:nvPr/>
          </p:nvSpPr>
          <p:spPr bwMode="auto">
            <a:xfrm>
              <a:off x="739" y="3177"/>
              <a:ext cx="829" cy="9"/>
            </a:xfrm>
            <a:prstGeom prst="rect">
              <a:avLst/>
            </a:prstGeom>
            <a:solidFill>
              <a:srgbClr val="437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Rectangle 33"/>
            <p:cNvSpPr>
              <a:spLocks noChangeArrowheads="1"/>
            </p:cNvSpPr>
            <p:nvPr/>
          </p:nvSpPr>
          <p:spPr bwMode="auto">
            <a:xfrm>
              <a:off x="739" y="3186"/>
              <a:ext cx="829" cy="10"/>
            </a:xfrm>
            <a:prstGeom prst="rect">
              <a:avLst/>
            </a:prstGeom>
            <a:solidFill>
              <a:srgbClr val="427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Rectangle 34"/>
            <p:cNvSpPr>
              <a:spLocks noChangeArrowheads="1"/>
            </p:cNvSpPr>
            <p:nvPr/>
          </p:nvSpPr>
          <p:spPr bwMode="auto">
            <a:xfrm>
              <a:off x="739" y="3196"/>
              <a:ext cx="829" cy="9"/>
            </a:xfrm>
            <a:prstGeom prst="rect">
              <a:avLst/>
            </a:prstGeom>
            <a:solidFill>
              <a:srgbClr val="4176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Rectangle 35"/>
            <p:cNvSpPr>
              <a:spLocks noChangeArrowheads="1"/>
            </p:cNvSpPr>
            <p:nvPr/>
          </p:nvSpPr>
          <p:spPr bwMode="auto">
            <a:xfrm>
              <a:off x="739" y="3205"/>
              <a:ext cx="829" cy="10"/>
            </a:xfrm>
            <a:prstGeom prst="rect">
              <a:avLst/>
            </a:prstGeom>
            <a:solidFill>
              <a:srgbClr val="3F7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Rectangle 36"/>
            <p:cNvSpPr>
              <a:spLocks noChangeArrowheads="1"/>
            </p:cNvSpPr>
            <p:nvPr/>
          </p:nvSpPr>
          <p:spPr bwMode="auto">
            <a:xfrm>
              <a:off x="739" y="3215"/>
              <a:ext cx="829" cy="9"/>
            </a:xfrm>
            <a:prstGeom prst="rect">
              <a:avLst/>
            </a:prstGeom>
            <a:solidFill>
              <a:srgbClr val="3E72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Rectangle 37"/>
            <p:cNvSpPr>
              <a:spLocks noChangeArrowheads="1"/>
            </p:cNvSpPr>
            <p:nvPr/>
          </p:nvSpPr>
          <p:spPr bwMode="auto">
            <a:xfrm>
              <a:off x="739" y="3224"/>
              <a:ext cx="829" cy="10"/>
            </a:xfrm>
            <a:prstGeom prst="rect">
              <a:avLst/>
            </a:prstGeom>
            <a:solidFill>
              <a:srgbClr val="3D7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Rectangle 38"/>
            <p:cNvSpPr>
              <a:spLocks noChangeArrowheads="1"/>
            </p:cNvSpPr>
            <p:nvPr/>
          </p:nvSpPr>
          <p:spPr bwMode="auto">
            <a:xfrm>
              <a:off x="739" y="3234"/>
              <a:ext cx="829" cy="9"/>
            </a:xfrm>
            <a:prstGeom prst="rect">
              <a:avLst/>
            </a:prstGeom>
            <a:solidFill>
              <a:srgbClr val="3C6E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Rectangle 39"/>
            <p:cNvSpPr>
              <a:spLocks noChangeArrowheads="1"/>
            </p:cNvSpPr>
            <p:nvPr/>
          </p:nvSpPr>
          <p:spPr bwMode="auto">
            <a:xfrm>
              <a:off x="739" y="3243"/>
              <a:ext cx="829" cy="10"/>
            </a:xfrm>
            <a:prstGeom prst="rect">
              <a:avLst/>
            </a:prstGeom>
            <a:solidFill>
              <a:srgbClr val="3B6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Rectangle 40"/>
            <p:cNvSpPr>
              <a:spLocks noChangeArrowheads="1"/>
            </p:cNvSpPr>
            <p:nvPr/>
          </p:nvSpPr>
          <p:spPr bwMode="auto">
            <a:xfrm>
              <a:off x="739" y="3253"/>
              <a:ext cx="829" cy="9"/>
            </a:xfrm>
            <a:prstGeom prst="rect">
              <a:avLst/>
            </a:prstGeom>
            <a:solidFill>
              <a:srgbClr val="3A6A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Rectangle 41"/>
            <p:cNvSpPr>
              <a:spLocks noChangeArrowheads="1"/>
            </p:cNvSpPr>
            <p:nvPr/>
          </p:nvSpPr>
          <p:spPr bwMode="auto">
            <a:xfrm>
              <a:off x="739" y="3262"/>
              <a:ext cx="829" cy="10"/>
            </a:xfrm>
            <a:prstGeom prst="rect">
              <a:avLst/>
            </a:prstGeom>
            <a:solidFill>
              <a:srgbClr val="396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Rectangle 42"/>
            <p:cNvSpPr>
              <a:spLocks noChangeArrowheads="1"/>
            </p:cNvSpPr>
            <p:nvPr/>
          </p:nvSpPr>
          <p:spPr bwMode="auto">
            <a:xfrm>
              <a:off x="739" y="3272"/>
              <a:ext cx="829" cy="9"/>
            </a:xfrm>
            <a:prstGeom prst="rect">
              <a:avLst/>
            </a:prstGeom>
            <a:solidFill>
              <a:srgbClr val="3865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Rectangle 43"/>
            <p:cNvSpPr>
              <a:spLocks noChangeArrowheads="1"/>
            </p:cNvSpPr>
            <p:nvPr/>
          </p:nvSpPr>
          <p:spPr bwMode="auto">
            <a:xfrm>
              <a:off x="739" y="3281"/>
              <a:ext cx="829" cy="10"/>
            </a:xfrm>
            <a:prstGeom prst="rect">
              <a:avLst/>
            </a:prstGeom>
            <a:solidFill>
              <a:srgbClr val="376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Rectangle 44"/>
            <p:cNvSpPr>
              <a:spLocks noChangeArrowheads="1"/>
            </p:cNvSpPr>
            <p:nvPr/>
          </p:nvSpPr>
          <p:spPr bwMode="auto">
            <a:xfrm>
              <a:off x="739" y="3291"/>
              <a:ext cx="829" cy="9"/>
            </a:xfrm>
            <a:prstGeom prst="rect">
              <a:avLst/>
            </a:prstGeom>
            <a:solidFill>
              <a:srgbClr val="356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Rectangle 45"/>
            <p:cNvSpPr>
              <a:spLocks noChangeArrowheads="1"/>
            </p:cNvSpPr>
            <p:nvPr/>
          </p:nvSpPr>
          <p:spPr bwMode="auto">
            <a:xfrm>
              <a:off x="739" y="3300"/>
              <a:ext cx="829" cy="10"/>
            </a:xfrm>
            <a:prstGeom prst="rect">
              <a:avLst/>
            </a:prstGeom>
            <a:solidFill>
              <a:srgbClr val="345F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Rectangle 46"/>
            <p:cNvSpPr>
              <a:spLocks noChangeArrowheads="1"/>
            </p:cNvSpPr>
            <p:nvPr/>
          </p:nvSpPr>
          <p:spPr bwMode="auto">
            <a:xfrm>
              <a:off x="739" y="3310"/>
              <a:ext cx="829" cy="10"/>
            </a:xfrm>
            <a:prstGeom prst="rect">
              <a:avLst/>
            </a:prstGeom>
            <a:solidFill>
              <a:srgbClr val="335C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Rectangle 47"/>
            <p:cNvSpPr>
              <a:spLocks noChangeArrowheads="1"/>
            </p:cNvSpPr>
            <p:nvPr/>
          </p:nvSpPr>
          <p:spPr bwMode="auto">
            <a:xfrm>
              <a:off x="739" y="3320"/>
              <a:ext cx="829" cy="9"/>
            </a:xfrm>
            <a:prstGeom prst="rect">
              <a:avLst/>
            </a:prstGeom>
            <a:solidFill>
              <a:srgbClr val="325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Rectangle 48"/>
            <p:cNvSpPr>
              <a:spLocks noChangeArrowheads="1"/>
            </p:cNvSpPr>
            <p:nvPr/>
          </p:nvSpPr>
          <p:spPr bwMode="auto">
            <a:xfrm>
              <a:off x="739" y="3329"/>
              <a:ext cx="829" cy="10"/>
            </a:xfrm>
            <a:prstGeom prst="rect">
              <a:avLst/>
            </a:prstGeom>
            <a:solidFill>
              <a:srgbClr val="305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Rectangle 49"/>
            <p:cNvSpPr>
              <a:spLocks noChangeArrowheads="1"/>
            </p:cNvSpPr>
            <p:nvPr/>
          </p:nvSpPr>
          <p:spPr bwMode="auto">
            <a:xfrm>
              <a:off x="739" y="3339"/>
              <a:ext cx="829" cy="9"/>
            </a:xfrm>
            <a:prstGeom prst="rect">
              <a:avLst/>
            </a:prstGeom>
            <a:solidFill>
              <a:srgbClr val="2F5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Rectangle 50"/>
            <p:cNvSpPr>
              <a:spLocks noChangeArrowheads="1"/>
            </p:cNvSpPr>
            <p:nvPr/>
          </p:nvSpPr>
          <p:spPr bwMode="auto">
            <a:xfrm>
              <a:off x="739" y="3348"/>
              <a:ext cx="829" cy="10"/>
            </a:xfrm>
            <a:prstGeom prst="rect">
              <a:avLst/>
            </a:prstGeom>
            <a:solidFill>
              <a:srgbClr val="2E54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Rectangle 51"/>
            <p:cNvSpPr>
              <a:spLocks noChangeArrowheads="1"/>
            </p:cNvSpPr>
            <p:nvPr/>
          </p:nvSpPr>
          <p:spPr bwMode="auto">
            <a:xfrm>
              <a:off x="739" y="3358"/>
              <a:ext cx="829" cy="9"/>
            </a:xfrm>
            <a:prstGeom prst="rect">
              <a:avLst/>
            </a:prstGeom>
            <a:solidFill>
              <a:srgbClr val="2D51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Rectangle 52"/>
            <p:cNvSpPr>
              <a:spLocks noChangeArrowheads="1"/>
            </p:cNvSpPr>
            <p:nvPr/>
          </p:nvSpPr>
          <p:spPr bwMode="auto">
            <a:xfrm>
              <a:off x="739" y="3367"/>
              <a:ext cx="829" cy="10"/>
            </a:xfrm>
            <a:prstGeom prst="rect">
              <a:avLst/>
            </a:prstGeom>
            <a:solidFill>
              <a:srgbClr val="2C4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Rectangle 53"/>
            <p:cNvSpPr>
              <a:spLocks noChangeArrowheads="1"/>
            </p:cNvSpPr>
            <p:nvPr/>
          </p:nvSpPr>
          <p:spPr bwMode="auto">
            <a:xfrm>
              <a:off x="739" y="3377"/>
              <a:ext cx="829" cy="9"/>
            </a:xfrm>
            <a:prstGeom prst="rect">
              <a:avLst/>
            </a:prstGeom>
            <a:solidFill>
              <a:srgbClr val="2A4D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Rectangle 54"/>
            <p:cNvSpPr>
              <a:spLocks noChangeArrowheads="1"/>
            </p:cNvSpPr>
            <p:nvPr/>
          </p:nvSpPr>
          <p:spPr bwMode="auto">
            <a:xfrm>
              <a:off x="739" y="3386"/>
              <a:ext cx="829" cy="10"/>
            </a:xfrm>
            <a:prstGeom prst="rect">
              <a:avLst/>
            </a:prstGeom>
            <a:solidFill>
              <a:srgbClr val="294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Rectangle 55"/>
            <p:cNvSpPr>
              <a:spLocks noChangeArrowheads="1"/>
            </p:cNvSpPr>
            <p:nvPr/>
          </p:nvSpPr>
          <p:spPr bwMode="auto">
            <a:xfrm>
              <a:off x="739" y="3396"/>
              <a:ext cx="829" cy="9"/>
            </a:xfrm>
            <a:prstGeom prst="rect">
              <a:avLst/>
            </a:prstGeom>
            <a:solidFill>
              <a:srgbClr val="284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Rectangle 56"/>
            <p:cNvSpPr>
              <a:spLocks noChangeArrowheads="1"/>
            </p:cNvSpPr>
            <p:nvPr/>
          </p:nvSpPr>
          <p:spPr bwMode="auto">
            <a:xfrm>
              <a:off x="739" y="3405"/>
              <a:ext cx="829" cy="10"/>
            </a:xfrm>
            <a:prstGeom prst="rect">
              <a:avLst/>
            </a:prstGeom>
            <a:solidFill>
              <a:srgbClr val="2746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Rectangle 57"/>
            <p:cNvSpPr>
              <a:spLocks noChangeArrowheads="1"/>
            </p:cNvSpPr>
            <p:nvPr/>
          </p:nvSpPr>
          <p:spPr bwMode="auto">
            <a:xfrm>
              <a:off x="739" y="3415"/>
              <a:ext cx="829" cy="9"/>
            </a:xfrm>
            <a:prstGeom prst="rect">
              <a:avLst/>
            </a:prstGeom>
            <a:solidFill>
              <a:srgbClr val="254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Rectangle 58"/>
            <p:cNvSpPr>
              <a:spLocks noChangeArrowheads="1"/>
            </p:cNvSpPr>
            <p:nvPr/>
          </p:nvSpPr>
          <p:spPr bwMode="auto">
            <a:xfrm>
              <a:off x="739" y="3424"/>
              <a:ext cx="829" cy="10"/>
            </a:xfrm>
            <a:prstGeom prst="rect">
              <a:avLst/>
            </a:prstGeom>
            <a:solidFill>
              <a:srgbClr val="2442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Rectangle 59"/>
            <p:cNvSpPr>
              <a:spLocks noChangeArrowheads="1"/>
            </p:cNvSpPr>
            <p:nvPr/>
          </p:nvSpPr>
          <p:spPr bwMode="auto">
            <a:xfrm>
              <a:off x="739" y="3434"/>
              <a:ext cx="829" cy="9"/>
            </a:xfrm>
            <a:prstGeom prst="rect">
              <a:avLst/>
            </a:prstGeom>
            <a:solidFill>
              <a:srgbClr val="234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Rectangle 60"/>
            <p:cNvSpPr>
              <a:spLocks noChangeArrowheads="1"/>
            </p:cNvSpPr>
            <p:nvPr/>
          </p:nvSpPr>
          <p:spPr bwMode="auto">
            <a:xfrm>
              <a:off x="739" y="3443"/>
              <a:ext cx="829" cy="10"/>
            </a:xfrm>
            <a:prstGeom prst="rect">
              <a:avLst/>
            </a:prstGeom>
            <a:solidFill>
              <a:srgbClr val="223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Rectangle 61"/>
            <p:cNvSpPr>
              <a:spLocks noChangeArrowheads="1"/>
            </p:cNvSpPr>
            <p:nvPr/>
          </p:nvSpPr>
          <p:spPr bwMode="auto">
            <a:xfrm>
              <a:off x="739" y="3453"/>
              <a:ext cx="829" cy="9"/>
            </a:xfrm>
            <a:prstGeom prst="rect">
              <a:avLst/>
            </a:prstGeom>
            <a:solidFill>
              <a:srgbClr val="213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Rectangle 62"/>
            <p:cNvSpPr>
              <a:spLocks noChangeArrowheads="1"/>
            </p:cNvSpPr>
            <p:nvPr/>
          </p:nvSpPr>
          <p:spPr bwMode="auto">
            <a:xfrm>
              <a:off x="739" y="3462"/>
              <a:ext cx="829" cy="10"/>
            </a:xfrm>
            <a:prstGeom prst="rect">
              <a:avLst/>
            </a:prstGeom>
            <a:solidFill>
              <a:srgbClr val="1F3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Rectangle 63"/>
            <p:cNvSpPr>
              <a:spLocks noChangeArrowheads="1"/>
            </p:cNvSpPr>
            <p:nvPr/>
          </p:nvSpPr>
          <p:spPr bwMode="auto">
            <a:xfrm>
              <a:off x="739" y="3472"/>
              <a:ext cx="829" cy="9"/>
            </a:xfrm>
            <a:prstGeom prst="rect">
              <a:avLst/>
            </a:prstGeom>
            <a:solidFill>
              <a:srgbClr val="1E37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Rectangle 64"/>
            <p:cNvSpPr>
              <a:spLocks noChangeArrowheads="1"/>
            </p:cNvSpPr>
            <p:nvPr/>
          </p:nvSpPr>
          <p:spPr bwMode="auto">
            <a:xfrm>
              <a:off x="739" y="3481"/>
              <a:ext cx="829" cy="10"/>
            </a:xfrm>
            <a:prstGeom prst="rect">
              <a:avLst/>
            </a:prstGeom>
            <a:solidFill>
              <a:srgbClr val="1D35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Rectangle 65"/>
            <p:cNvSpPr>
              <a:spLocks noChangeArrowheads="1"/>
            </p:cNvSpPr>
            <p:nvPr/>
          </p:nvSpPr>
          <p:spPr bwMode="auto">
            <a:xfrm>
              <a:off x="739" y="3491"/>
              <a:ext cx="829" cy="9"/>
            </a:xfrm>
            <a:prstGeom prst="rect">
              <a:avLst/>
            </a:prstGeom>
            <a:solidFill>
              <a:srgbClr val="1C33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Rectangle 66"/>
            <p:cNvSpPr>
              <a:spLocks noChangeArrowheads="1"/>
            </p:cNvSpPr>
            <p:nvPr/>
          </p:nvSpPr>
          <p:spPr bwMode="auto">
            <a:xfrm>
              <a:off x="739" y="3500"/>
              <a:ext cx="829" cy="10"/>
            </a:xfrm>
            <a:prstGeom prst="rect">
              <a:avLst/>
            </a:prstGeom>
            <a:solidFill>
              <a:srgbClr val="1B3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Rectangle 67"/>
            <p:cNvSpPr>
              <a:spLocks noChangeArrowheads="1"/>
            </p:cNvSpPr>
            <p:nvPr/>
          </p:nvSpPr>
          <p:spPr bwMode="auto">
            <a:xfrm>
              <a:off x="739" y="3510"/>
              <a:ext cx="829" cy="9"/>
            </a:xfrm>
            <a:prstGeom prst="rect">
              <a:avLst/>
            </a:prstGeom>
            <a:solidFill>
              <a:srgbClr val="192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Rectangle 68"/>
            <p:cNvSpPr>
              <a:spLocks noChangeArrowheads="1"/>
            </p:cNvSpPr>
            <p:nvPr/>
          </p:nvSpPr>
          <p:spPr bwMode="auto">
            <a:xfrm>
              <a:off x="739" y="3519"/>
              <a:ext cx="829" cy="10"/>
            </a:xfrm>
            <a:prstGeom prst="rect">
              <a:avLst/>
            </a:prstGeom>
            <a:solidFill>
              <a:srgbClr val="182C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Rectangle 69"/>
            <p:cNvSpPr>
              <a:spLocks noChangeArrowheads="1"/>
            </p:cNvSpPr>
            <p:nvPr/>
          </p:nvSpPr>
          <p:spPr bwMode="auto">
            <a:xfrm>
              <a:off x="739" y="3529"/>
              <a:ext cx="829" cy="10"/>
            </a:xfrm>
            <a:prstGeom prst="rect">
              <a:avLst/>
            </a:prstGeom>
            <a:solidFill>
              <a:srgbClr val="172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Rectangle 70"/>
            <p:cNvSpPr>
              <a:spLocks noChangeArrowheads="1"/>
            </p:cNvSpPr>
            <p:nvPr/>
          </p:nvSpPr>
          <p:spPr bwMode="auto">
            <a:xfrm>
              <a:off x="739" y="3539"/>
              <a:ext cx="829" cy="9"/>
            </a:xfrm>
            <a:prstGeom prst="rect">
              <a:avLst/>
            </a:prstGeom>
            <a:solidFill>
              <a:srgbClr val="16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Rectangle 71"/>
            <p:cNvSpPr>
              <a:spLocks noChangeArrowheads="1"/>
            </p:cNvSpPr>
            <p:nvPr/>
          </p:nvSpPr>
          <p:spPr bwMode="auto">
            <a:xfrm>
              <a:off x="739" y="3548"/>
              <a:ext cx="829" cy="10"/>
            </a:xfrm>
            <a:prstGeom prst="rect">
              <a:avLst/>
            </a:prstGeom>
            <a:solidFill>
              <a:srgbClr val="152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Rectangle 72"/>
            <p:cNvSpPr>
              <a:spLocks noChangeArrowheads="1"/>
            </p:cNvSpPr>
            <p:nvPr/>
          </p:nvSpPr>
          <p:spPr bwMode="auto">
            <a:xfrm>
              <a:off x="739" y="3558"/>
              <a:ext cx="829" cy="9"/>
            </a:xfrm>
            <a:prstGeom prst="rect">
              <a:avLst/>
            </a:prstGeom>
            <a:solidFill>
              <a:srgbClr val="14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Rectangle 73"/>
            <p:cNvSpPr>
              <a:spLocks noChangeArrowheads="1"/>
            </p:cNvSpPr>
            <p:nvPr/>
          </p:nvSpPr>
          <p:spPr bwMode="auto">
            <a:xfrm>
              <a:off x="739" y="3567"/>
              <a:ext cx="829" cy="10"/>
            </a:xfrm>
            <a:prstGeom prst="rect">
              <a:avLst/>
            </a:prstGeom>
            <a:solidFill>
              <a:srgbClr val="132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Rectangle 74"/>
            <p:cNvSpPr>
              <a:spLocks noChangeArrowheads="1"/>
            </p:cNvSpPr>
            <p:nvPr/>
          </p:nvSpPr>
          <p:spPr bwMode="auto">
            <a:xfrm>
              <a:off x="739" y="3577"/>
              <a:ext cx="829" cy="9"/>
            </a:xfrm>
            <a:prstGeom prst="rect">
              <a:avLst/>
            </a:prstGeom>
            <a:solidFill>
              <a:srgbClr val="122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Rectangle 75"/>
            <p:cNvSpPr>
              <a:spLocks noChangeArrowheads="1"/>
            </p:cNvSpPr>
            <p:nvPr/>
          </p:nvSpPr>
          <p:spPr bwMode="auto">
            <a:xfrm>
              <a:off x="739" y="3586"/>
              <a:ext cx="829" cy="10"/>
            </a:xfrm>
            <a:prstGeom prst="rect">
              <a:avLst/>
            </a:prstGeom>
            <a:solidFill>
              <a:srgbClr val="111E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Rectangle 76"/>
            <p:cNvSpPr>
              <a:spLocks noChangeArrowheads="1"/>
            </p:cNvSpPr>
            <p:nvPr/>
          </p:nvSpPr>
          <p:spPr bwMode="auto">
            <a:xfrm>
              <a:off x="739" y="3596"/>
              <a:ext cx="829" cy="9"/>
            </a:xfrm>
            <a:prstGeom prst="rect">
              <a:avLst/>
            </a:prstGeom>
            <a:solidFill>
              <a:srgbClr val="0F1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Rectangle 77"/>
            <p:cNvSpPr>
              <a:spLocks noChangeArrowheads="1"/>
            </p:cNvSpPr>
            <p:nvPr/>
          </p:nvSpPr>
          <p:spPr bwMode="auto">
            <a:xfrm>
              <a:off x="739" y="3605"/>
              <a:ext cx="829" cy="10"/>
            </a:xfrm>
            <a:prstGeom prst="rect">
              <a:avLst/>
            </a:prstGeom>
            <a:solidFill>
              <a:srgbClr val="0E19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Rectangle 78"/>
            <p:cNvSpPr>
              <a:spLocks noChangeArrowheads="1"/>
            </p:cNvSpPr>
            <p:nvPr/>
          </p:nvSpPr>
          <p:spPr bwMode="auto">
            <a:xfrm>
              <a:off x="739" y="3615"/>
              <a:ext cx="829" cy="9"/>
            </a:xfrm>
            <a:prstGeom prst="rect">
              <a:avLst/>
            </a:prstGeom>
            <a:solidFill>
              <a:srgbClr val="0D1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Rectangle 79"/>
            <p:cNvSpPr>
              <a:spLocks noChangeArrowheads="1"/>
            </p:cNvSpPr>
            <p:nvPr/>
          </p:nvSpPr>
          <p:spPr bwMode="auto">
            <a:xfrm>
              <a:off x="739" y="3624"/>
              <a:ext cx="829" cy="10"/>
            </a:xfrm>
            <a:prstGeom prst="rect">
              <a:avLst/>
            </a:prstGeom>
            <a:solidFill>
              <a:srgbClr val="0C15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Rectangle 80"/>
            <p:cNvSpPr>
              <a:spLocks noChangeArrowheads="1"/>
            </p:cNvSpPr>
            <p:nvPr/>
          </p:nvSpPr>
          <p:spPr bwMode="auto">
            <a:xfrm>
              <a:off x="739" y="3634"/>
              <a:ext cx="829" cy="9"/>
            </a:xfrm>
            <a:prstGeom prst="rect">
              <a:avLst/>
            </a:prstGeom>
            <a:solidFill>
              <a:srgbClr val="0A13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Rectangle 81"/>
            <p:cNvSpPr>
              <a:spLocks noChangeArrowheads="1"/>
            </p:cNvSpPr>
            <p:nvPr/>
          </p:nvSpPr>
          <p:spPr bwMode="auto">
            <a:xfrm>
              <a:off x="739" y="3643"/>
              <a:ext cx="829" cy="10"/>
            </a:xfrm>
            <a:prstGeom prst="rect">
              <a:avLst/>
            </a:prstGeom>
            <a:solidFill>
              <a:srgbClr val="09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Rectangle 82"/>
            <p:cNvSpPr>
              <a:spLocks noChangeArrowheads="1"/>
            </p:cNvSpPr>
            <p:nvPr/>
          </p:nvSpPr>
          <p:spPr bwMode="auto">
            <a:xfrm>
              <a:off x="739" y="3653"/>
              <a:ext cx="829" cy="9"/>
            </a:xfrm>
            <a:prstGeom prst="rect">
              <a:avLst/>
            </a:prstGeom>
            <a:solidFill>
              <a:srgbClr val="080E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Rectangle 83"/>
            <p:cNvSpPr>
              <a:spLocks noChangeArrowheads="1"/>
            </p:cNvSpPr>
            <p:nvPr/>
          </p:nvSpPr>
          <p:spPr bwMode="auto">
            <a:xfrm>
              <a:off x="739" y="3662"/>
              <a:ext cx="829" cy="10"/>
            </a:xfrm>
            <a:prstGeom prst="rect">
              <a:avLst/>
            </a:prstGeom>
            <a:solidFill>
              <a:srgbClr val="070C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Rectangle 84"/>
            <p:cNvSpPr>
              <a:spLocks noChangeArrowheads="1"/>
            </p:cNvSpPr>
            <p:nvPr/>
          </p:nvSpPr>
          <p:spPr bwMode="auto">
            <a:xfrm>
              <a:off x="739" y="3672"/>
              <a:ext cx="829" cy="9"/>
            </a:xfrm>
            <a:prstGeom prst="rect">
              <a:avLst/>
            </a:prstGeom>
            <a:solidFill>
              <a:srgbClr val="060A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Rectangle 85"/>
            <p:cNvSpPr>
              <a:spLocks noChangeArrowheads="1"/>
            </p:cNvSpPr>
            <p:nvPr/>
          </p:nvSpPr>
          <p:spPr bwMode="auto">
            <a:xfrm>
              <a:off x="739" y="3681"/>
              <a:ext cx="829" cy="10"/>
            </a:xfrm>
            <a:prstGeom prst="rect">
              <a:avLst/>
            </a:prstGeom>
            <a:solidFill>
              <a:srgbClr val="0408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Rectangle 86"/>
            <p:cNvSpPr>
              <a:spLocks noChangeArrowheads="1"/>
            </p:cNvSpPr>
            <p:nvPr/>
          </p:nvSpPr>
          <p:spPr bwMode="auto">
            <a:xfrm>
              <a:off x="739" y="3691"/>
              <a:ext cx="829" cy="9"/>
            </a:xfrm>
            <a:prstGeom prst="rect">
              <a:avLst/>
            </a:prstGeom>
            <a:solidFill>
              <a:srgbClr val="0306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Rectangle 87"/>
            <p:cNvSpPr>
              <a:spLocks noChangeArrowheads="1"/>
            </p:cNvSpPr>
            <p:nvPr/>
          </p:nvSpPr>
          <p:spPr bwMode="auto">
            <a:xfrm>
              <a:off x="739" y="3700"/>
              <a:ext cx="829" cy="10"/>
            </a:xfrm>
            <a:prstGeom prst="rect">
              <a:avLst/>
            </a:prstGeom>
            <a:solidFill>
              <a:srgbClr val="0203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Rectangle 88"/>
            <p:cNvSpPr>
              <a:spLocks noChangeArrowheads="1"/>
            </p:cNvSpPr>
            <p:nvPr/>
          </p:nvSpPr>
          <p:spPr bwMode="auto">
            <a:xfrm>
              <a:off x="739" y="3710"/>
              <a:ext cx="829" cy="9"/>
            </a:xfrm>
            <a:prstGeom prst="rect">
              <a:avLst/>
            </a:prstGeom>
            <a:solidFill>
              <a:srgbClr val="0101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89"/>
            <p:cNvSpPr>
              <a:spLocks/>
            </p:cNvSpPr>
            <p:nvPr/>
          </p:nvSpPr>
          <p:spPr bwMode="auto">
            <a:xfrm>
              <a:off x="741" y="3090"/>
              <a:ext cx="817" cy="634"/>
            </a:xfrm>
            <a:custGeom>
              <a:avLst/>
              <a:gdLst>
                <a:gd name="T0" fmla="*/ 62 w 817"/>
                <a:gd name="T1" fmla="*/ 294 h 634"/>
                <a:gd name="T2" fmla="*/ 199 w 817"/>
                <a:gd name="T3" fmla="*/ 173 h 634"/>
                <a:gd name="T4" fmla="*/ 238 w 817"/>
                <a:gd name="T5" fmla="*/ 193 h 634"/>
                <a:gd name="T6" fmla="*/ 337 w 817"/>
                <a:gd name="T7" fmla="*/ 117 h 634"/>
                <a:gd name="T8" fmla="*/ 380 w 817"/>
                <a:gd name="T9" fmla="*/ 155 h 634"/>
                <a:gd name="T10" fmla="*/ 404 w 817"/>
                <a:gd name="T11" fmla="*/ 75 h 634"/>
                <a:gd name="T12" fmla="*/ 454 w 817"/>
                <a:gd name="T13" fmla="*/ 87 h 634"/>
                <a:gd name="T14" fmla="*/ 547 w 817"/>
                <a:gd name="T15" fmla="*/ 70 h 634"/>
                <a:gd name="T16" fmla="*/ 628 w 817"/>
                <a:gd name="T17" fmla="*/ 14 h 634"/>
                <a:gd name="T18" fmla="*/ 671 w 817"/>
                <a:gd name="T19" fmla="*/ 73 h 634"/>
                <a:gd name="T20" fmla="*/ 771 w 817"/>
                <a:gd name="T21" fmla="*/ 157 h 634"/>
                <a:gd name="T22" fmla="*/ 767 w 817"/>
                <a:gd name="T23" fmla="*/ 221 h 634"/>
                <a:gd name="T24" fmla="*/ 816 w 817"/>
                <a:gd name="T25" fmla="*/ 287 h 634"/>
                <a:gd name="T26" fmla="*/ 792 w 817"/>
                <a:gd name="T27" fmla="*/ 343 h 634"/>
                <a:gd name="T28" fmla="*/ 707 w 817"/>
                <a:gd name="T29" fmla="*/ 504 h 634"/>
                <a:gd name="T30" fmla="*/ 671 w 817"/>
                <a:gd name="T31" fmla="*/ 504 h 634"/>
                <a:gd name="T32" fmla="*/ 613 w 817"/>
                <a:gd name="T33" fmla="*/ 538 h 634"/>
                <a:gd name="T34" fmla="*/ 594 w 817"/>
                <a:gd name="T35" fmla="*/ 519 h 634"/>
                <a:gd name="T36" fmla="*/ 493 w 817"/>
                <a:gd name="T37" fmla="*/ 568 h 634"/>
                <a:gd name="T38" fmla="*/ 405 w 817"/>
                <a:gd name="T39" fmla="*/ 578 h 634"/>
                <a:gd name="T40" fmla="*/ 241 w 817"/>
                <a:gd name="T41" fmla="*/ 565 h 634"/>
                <a:gd name="T42" fmla="*/ 236 w 817"/>
                <a:gd name="T43" fmla="*/ 556 h 634"/>
                <a:gd name="T44" fmla="*/ 182 w 817"/>
                <a:gd name="T45" fmla="*/ 554 h 634"/>
                <a:gd name="T46" fmla="*/ 171 w 817"/>
                <a:gd name="T47" fmla="*/ 518 h 634"/>
                <a:gd name="T48" fmla="*/ 60 w 817"/>
                <a:gd name="T49" fmla="*/ 475 h 634"/>
                <a:gd name="T50" fmla="*/ 9 w 817"/>
                <a:gd name="T51" fmla="*/ 361 h 634"/>
                <a:gd name="T52" fmla="*/ 62 w 817"/>
                <a:gd name="T53" fmla="*/ 29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17" h="634">
                  <a:moveTo>
                    <a:pt x="62" y="294"/>
                  </a:moveTo>
                  <a:cubicBezTo>
                    <a:pt x="74" y="210"/>
                    <a:pt x="136" y="156"/>
                    <a:pt x="199" y="173"/>
                  </a:cubicBezTo>
                  <a:cubicBezTo>
                    <a:pt x="213" y="177"/>
                    <a:pt x="226" y="183"/>
                    <a:pt x="238" y="193"/>
                  </a:cubicBezTo>
                  <a:cubicBezTo>
                    <a:pt x="249" y="136"/>
                    <a:pt x="294" y="102"/>
                    <a:pt x="337" y="117"/>
                  </a:cubicBezTo>
                  <a:cubicBezTo>
                    <a:pt x="354" y="123"/>
                    <a:pt x="369" y="136"/>
                    <a:pt x="380" y="155"/>
                  </a:cubicBezTo>
                  <a:cubicBezTo>
                    <a:pt x="370" y="124"/>
                    <a:pt x="381" y="88"/>
                    <a:pt x="404" y="75"/>
                  </a:cubicBezTo>
                  <a:cubicBezTo>
                    <a:pt x="422" y="65"/>
                    <a:pt x="441" y="69"/>
                    <a:pt x="454" y="87"/>
                  </a:cubicBezTo>
                  <a:cubicBezTo>
                    <a:pt x="481" y="61"/>
                    <a:pt x="516" y="54"/>
                    <a:pt x="547" y="70"/>
                  </a:cubicBezTo>
                  <a:cubicBezTo>
                    <a:pt x="558" y="25"/>
                    <a:pt x="594" y="0"/>
                    <a:pt x="628" y="14"/>
                  </a:cubicBezTo>
                  <a:cubicBezTo>
                    <a:pt x="650" y="23"/>
                    <a:pt x="666" y="45"/>
                    <a:pt x="671" y="73"/>
                  </a:cubicBezTo>
                  <a:cubicBezTo>
                    <a:pt x="716" y="60"/>
                    <a:pt x="761" y="97"/>
                    <a:pt x="771" y="157"/>
                  </a:cubicBezTo>
                  <a:cubicBezTo>
                    <a:pt x="774" y="178"/>
                    <a:pt x="772" y="200"/>
                    <a:pt x="767" y="221"/>
                  </a:cubicBezTo>
                  <a:cubicBezTo>
                    <a:pt x="794" y="221"/>
                    <a:pt x="817" y="250"/>
                    <a:pt x="816" y="287"/>
                  </a:cubicBezTo>
                  <a:cubicBezTo>
                    <a:pt x="816" y="310"/>
                    <a:pt x="806" y="332"/>
                    <a:pt x="792" y="343"/>
                  </a:cubicBezTo>
                  <a:cubicBezTo>
                    <a:pt x="802" y="419"/>
                    <a:pt x="764" y="491"/>
                    <a:pt x="707" y="504"/>
                  </a:cubicBezTo>
                  <a:cubicBezTo>
                    <a:pt x="695" y="507"/>
                    <a:pt x="683" y="507"/>
                    <a:pt x="671" y="504"/>
                  </a:cubicBezTo>
                  <a:cubicBezTo>
                    <a:pt x="663" y="535"/>
                    <a:pt x="637" y="550"/>
                    <a:pt x="613" y="538"/>
                  </a:cubicBezTo>
                  <a:cubicBezTo>
                    <a:pt x="606" y="534"/>
                    <a:pt x="599" y="528"/>
                    <a:pt x="594" y="519"/>
                  </a:cubicBezTo>
                  <a:cubicBezTo>
                    <a:pt x="577" y="566"/>
                    <a:pt x="533" y="587"/>
                    <a:pt x="493" y="568"/>
                  </a:cubicBezTo>
                  <a:cubicBezTo>
                    <a:pt x="465" y="584"/>
                    <a:pt x="434" y="587"/>
                    <a:pt x="405" y="578"/>
                  </a:cubicBezTo>
                  <a:cubicBezTo>
                    <a:pt x="357" y="634"/>
                    <a:pt x="283" y="628"/>
                    <a:pt x="241" y="565"/>
                  </a:cubicBezTo>
                  <a:cubicBezTo>
                    <a:pt x="239" y="562"/>
                    <a:pt x="237" y="559"/>
                    <a:pt x="236" y="556"/>
                  </a:cubicBezTo>
                  <a:cubicBezTo>
                    <a:pt x="220" y="575"/>
                    <a:pt x="196" y="575"/>
                    <a:pt x="182" y="554"/>
                  </a:cubicBezTo>
                  <a:cubicBezTo>
                    <a:pt x="175" y="545"/>
                    <a:pt x="171" y="532"/>
                    <a:pt x="171" y="518"/>
                  </a:cubicBezTo>
                  <a:cubicBezTo>
                    <a:pt x="132" y="543"/>
                    <a:pt x="83" y="525"/>
                    <a:pt x="60" y="475"/>
                  </a:cubicBezTo>
                  <a:cubicBezTo>
                    <a:pt x="22" y="462"/>
                    <a:pt x="0" y="411"/>
                    <a:pt x="9" y="361"/>
                  </a:cubicBezTo>
                  <a:cubicBezTo>
                    <a:pt x="16" y="328"/>
                    <a:pt x="36" y="302"/>
                    <a:pt x="62" y="294"/>
                  </a:cubicBezTo>
                </a:path>
              </a:pathLst>
            </a:custGeom>
            <a:noFill/>
            <a:ln w="42863" cap="rnd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35" name="Picture 9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6" name="Picture 9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" y="3300"/>
              <a:ext cx="639" cy="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7" name="Picture 9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8" name="Picture 9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" y="3120"/>
              <a:ext cx="334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9" name="Picture 9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0" name="Picture 9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3367"/>
              <a:ext cx="324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1" name="TextBox 240"/>
          <p:cNvSpPr txBox="1"/>
          <p:nvPr/>
        </p:nvSpPr>
        <p:spPr>
          <a:xfrm>
            <a:off x="7000991" y="2967784"/>
            <a:ext cx="1221809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/>
              <a:t>Azure </a:t>
            </a:r>
            <a:r>
              <a:rPr lang="en-US" sz="825" dirty="0"/>
              <a:t>Active </a:t>
            </a:r>
            <a:r>
              <a:rPr lang="en-US" sz="825" dirty="0" smtClean="0"/>
              <a:t>Directory</a:t>
            </a:r>
          </a:p>
          <a:p>
            <a:r>
              <a:rPr lang="en-US" sz="825" dirty="0" smtClean="0"/>
              <a:t>Federated </a:t>
            </a:r>
            <a:r>
              <a:rPr lang="en-US" sz="825" dirty="0"/>
              <a:t>authentication</a:t>
            </a:r>
            <a:endParaRPr lang="en-US" sz="825" dirty="0" smtClean="0"/>
          </a:p>
          <a:p>
            <a:r>
              <a:rPr lang="en-US" sz="825" dirty="0" smtClean="0"/>
              <a:t>for the mit.edu domain</a:t>
            </a:r>
          </a:p>
        </p:txBody>
      </p:sp>
      <p:sp>
        <p:nvSpPr>
          <p:cNvPr id="242" name="Line 15"/>
          <p:cNvSpPr>
            <a:spLocks noChangeShapeType="1"/>
          </p:cNvSpPr>
          <p:nvPr/>
        </p:nvSpPr>
        <p:spPr bwMode="auto">
          <a:xfrm>
            <a:off x="4655721" y="2462828"/>
            <a:ext cx="2445539" cy="649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4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509946"/>
              </p:ext>
            </p:extLst>
          </p:nvPr>
        </p:nvGraphicFramePr>
        <p:xfrm>
          <a:off x="2989670" y="2436943"/>
          <a:ext cx="207903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44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9670" y="2436943"/>
                        <a:ext cx="207903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137140"/>
              </p:ext>
            </p:extLst>
          </p:nvPr>
        </p:nvGraphicFramePr>
        <p:xfrm>
          <a:off x="3101867" y="2508773"/>
          <a:ext cx="207903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9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24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1867" y="2508773"/>
                        <a:ext cx="207903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" name="Text Box 60"/>
          <p:cNvSpPr txBox="1">
            <a:spLocks noChangeArrowheads="1"/>
          </p:cNvSpPr>
          <p:nvPr/>
        </p:nvSpPr>
        <p:spPr bwMode="auto">
          <a:xfrm>
            <a:off x="2743200" y="2743200"/>
            <a:ext cx="1435008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MIT Touchstone Authentication</a:t>
            </a:r>
          </a:p>
        </p:txBody>
      </p:sp>
      <p:graphicFrame>
        <p:nvGraphicFramePr>
          <p:cNvPr id="247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374950"/>
              </p:ext>
            </p:extLst>
          </p:nvPr>
        </p:nvGraphicFramePr>
        <p:xfrm>
          <a:off x="3297558" y="2486071"/>
          <a:ext cx="328725" cy="284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0" name="Visio" r:id="rId15" imgW="767737" imgH="666391" progId="Visio.Drawing.11">
                  <p:embed/>
                </p:oleObj>
              </mc:Choice>
              <mc:Fallback>
                <p:oleObj name="Visio" r:id="rId15" imgW="767737" imgH="666391" progId="Visio.Drawing.11">
                  <p:embed/>
                  <p:pic>
                    <p:nvPicPr>
                      <p:cNvPr id="247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7558" y="2486071"/>
                        <a:ext cx="328725" cy="284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8" name="Line 15"/>
          <p:cNvSpPr>
            <a:spLocks noChangeShapeType="1"/>
          </p:cNvSpPr>
          <p:nvPr/>
        </p:nvSpPr>
        <p:spPr bwMode="auto">
          <a:xfrm flipH="1" flipV="1">
            <a:off x="2597241" y="2566411"/>
            <a:ext cx="390326" cy="5534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49" name="Line 108"/>
          <p:cNvSpPr>
            <a:spLocks noChangeShapeType="1"/>
          </p:cNvSpPr>
          <p:nvPr/>
        </p:nvSpPr>
        <p:spPr bwMode="auto">
          <a:xfrm flipH="1">
            <a:off x="3626284" y="2660434"/>
            <a:ext cx="3417491" cy="3458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5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347183"/>
              </p:ext>
            </p:extLst>
          </p:nvPr>
        </p:nvGraphicFramePr>
        <p:xfrm>
          <a:off x="1256807" y="2226925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1" name="Visio" r:id="rId7" imgW="579120" imgH="915478" progId="Visio.Drawing.11">
                  <p:embed/>
                </p:oleObj>
              </mc:Choice>
              <mc:Fallback>
                <p:oleObj name="Visio" r:id="rId7" imgW="579120" imgH="915478" progId="Visio.Drawing.11">
                  <p:embed/>
                  <p:pic>
                    <p:nvPicPr>
                      <p:cNvPr id="252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6807" y="2226925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8" name="Text Box 60"/>
          <p:cNvSpPr txBox="1">
            <a:spLocks noChangeArrowheads="1"/>
          </p:cNvSpPr>
          <p:nvPr/>
        </p:nvSpPr>
        <p:spPr bwMode="auto">
          <a:xfrm>
            <a:off x="883710" y="2461160"/>
            <a:ext cx="856325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imes New Roman" panose="02020603050405020304" pitchFamily="18" charset="0"/>
              </a:rPr>
              <a:t>Kerberos KDC’s </a:t>
            </a:r>
          </a:p>
        </p:txBody>
      </p:sp>
      <p:graphicFrame>
        <p:nvGraphicFramePr>
          <p:cNvPr id="259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709929"/>
              </p:ext>
            </p:extLst>
          </p:nvPr>
        </p:nvGraphicFramePr>
        <p:xfrm>
          <a:off x="1167349" y="2141106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2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59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349" y="2141106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0" name="Line 15"/>
          <p:cNvSpPr>
            <a:spLocks noChangeShapeType="1"/>
          </p:cNvSpPr>
          <p:nvPr/>
        </p:nvSpPr>
        <p:spPr bwMode="auto">
          <a:xfrm>
            <a:off x="1395210" y="2327056"/>
            <a:ext cx="656629" cy="59735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aphicFrame>
        <p:nvGraphicFramePr>
          <p:cNvPr id="26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401678"/>
              </p:ext>
            </p:extLst>
          </p:nvPr>
        </p:nvGraphicFramePr>
        <p:xfrm>
          <a:off x="1100940" y="2048313"/>
          <a:ext cx="191412" cy="30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3" name="Visio" r:id="rId3" imgW="579120" imgH="915478" progId="Visio.Drawing.11">
                  <p:embed/>
                </p:oleObj>
              </mc:Choice>
              <mc:Fallback>
                <p:oleObj name="Visio" r:id="rId3" imgW="579120" imgH="915478" progId="Visio.Drawing.11">
                  <p:embed/>
                  <p:pic>
                    <p:nvPicPr>
                      <p:cNvPr id="261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0940" y="2048313"/>
                        <a:ext cx="191412" cy="3028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023907"/>
              </p:ext>
            </p:extLst>
          </p:nvPr>
        </p:nvGraphicFramePr>
        <p:xfrm>
          <a:off x="2372165" y="2462443"/>
          <a:ext cx="179843" cy="285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4" name="Visio" r:id="rId5" imgW="579120" imgH="915478" progId="Visio.Drawing.11">
                  <p:embed/>
                </p:oleObj>
              </mc:Choice>
              <mc:Fallback>
                <p:oleObj name="Visio" r:id="rId5" imgW="579120" imgH="915478" progId="Visio.Drawing.11">
                  <p:embed/>
                  <p:pic>
                    <p:nvPicPr>
                      <p:cNvPr id="262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2165" y="2462443"/>
                        <a:ext cx="179843" cy="285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1" name="Content Placeholder 2"/>
          <p:cNvSpPr>
            <a:spLocks noGrp="1"/>
          </p:cNvSpPr>
          <p:nvPr>
            <p:ph idx="1"/>
          </p:nvPr>
        </p:nvSpPr>
        <p:spPr>
          <a:xfrm>
            <a:off x="542856" y="4270180"/>
            <a:ext cx="8229600" cy="2020671"/>
          </a:xfrm>
        </p:spPr>
        <p:txBody>
          <a:bodyPr/>
          <a:lstStyle/>
          <a:p>
            <a:endParaRPr lang="en-US" altLang="en-US" sz="20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Directory data flows from MIT systems to M365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Data is fed into on premise Active Directory from Moira, Kerberos KDC’s  and ldap.mit.edu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Active Directory data is fed into M365 in the form of user, group and contact information</a:t>
            </a:r>
          </a:p>
          <a:p>
            <a:endParaRPr lang="en-US" altLang="en-US" sz="12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63" name="Object 10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654061"/>
              </p:ext>
            </p:extLst>
          </p:nvPr>
        </p:nvGraphicFramePr>
        <p:xfrm>
          <a:off x="6041827" y="3574784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5" name="Visio" r:id="rId17" imgW="1021618" imgH="1125747" progId="Visio.Drawing.11">
                  <p:embed/>
                </p:oleObj>
              </mc:Choice>
              <mc:Fallback>
                <p:oleObj name="Visio" r:id="rId17" imgW="1021618" imgH="1125747" progId="Visio.Drawing.11">
                  <p:embed/>
                  <p:pic>
                    <p:nvPicPr>
                      <p:cNvPr id="1082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1827" y="3574784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484351"/>
              </p:ext>
            </p:extLst>
          </p:nvPr>
        </p:nvGraphicFramePr>
        <p:xfrm>
          <a:off x="5984677" y="3517634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" name="Visio" r:id="rId19" imgW="1021618" imgH="1125747" progId="Visio.Drawing.11">
                  <p:embed/>
                </p:oleObj>
              </mc:Choice>
              <mc:Fallback>
                <p:oleObj name="Visio" r:id="rId19" imgW="1021618" imgH="1125747" progId="Visio.Drawing.11">
                  <p:embed/>
                  <p:pic>
                    <p:nvPicPr>
                      <p:cNvPr id="1083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677" y="3517634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5" name="Object 10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6657529"/>
              </p:ext>
            </p:extLst>
          </p:nvPr>
        </p:nvGraphicFramePr>
        <p:xfrm>
          <a:off x="5927527" y="3460484"/>
          <a:ext cx="259556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7" name="Visio" r:id="rId21" imgW="1021618" imgH="1125747" progId="Visio.Drawing.11">
                  <p:embed/>
                </p:oleObj>
              </mc:Choice>
              <mc:Fallback>
                <p:oleObj name="Visio" r:id="rId21" imgW="1021618" imgH="1125747" progId="Visio.Drawing.11">
                  <p:embed/>
                  <p:pic>
                    <p:nvPicPr>
                      <p:cNvPr id="1084" name="Object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527" y="3460484"/>
                        <a:ext cx="259556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" name="Text Box 107"/>
          <p:cNvSpPr txBox="1">
            <a:spLocks noChangeArrowheads="1"/>
          </p:cNvSpPr>
          <p:nvPr/>
        </p:nvSpPr>
        <p:spPr bwMode="auto">
          <a:xfrm>
            <a:off x="5943600" y="3788549"/>
            <a:ext cx="45878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750" dirty="0" smtClean="0">
                <a:latin typeface="Times New Roman" panose="02020603050405020304" pitchFamily="18" charset="0"/>
              </a:rPr>
              <a:t>Clients</a:t>
            </a:r>
            <a:endParaRPr lang="en-US" altLang="en-US" sz="750" dirty="0">
              <a:latin typeface="Times New Roman" panose="02020603050405020304" pitchFamily="18" charset="0"/>
            </a:endParaRPr>
          </a:p>
        </p:txBody>
      </p:sp>
      <p:sp>
        <p:nvSpPr>
          <p:cNvPr id="267" name="Line 15"/>
          <p:cNvSpPr>
            <a:spLocks noChangeShapeType="1"/>
          </p:cNvSpPr>
          <p:nvPr/>
        </p:nvSpPr>
        <p:spPr bwMode="auto">
          <a:xfrm flipV="1">
            <a:off x="6345146" y="2801135"/>
            <a:ext cx="693078" cy="752557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42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M365 </a:t>
            </a:r>
            <a:r>
              <a:rPr lang="en-US" altLang="en-US" sz="28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Licensing</a:t>
            </a:r>
            <a:endParaRPr lang="en-US" altLang="en-US" sz="2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endParaRPr lang="en-US" altLang="en-US" sz="20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Directory data flows from MIT systems to M365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Data is fed into on premise Active Directory from Moira, Kerberos KDC’s  and ldap.mit.edu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Active Directory data is fed into M365 in the form of user, group and contact information</a:t>
            </a:r>
          </a:p>
          <a:p>
            <a:endParaRPr lang="en-US" altLang="en-US" sz="12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IS&amp;T runs jobs alongside the directory synchronization to manage M365 licensing for newly created Kerberos accounts</a:t>
            </a:r>
            <a:endParaRPr lang="en-US" altLang="en-US" sz="24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Custom license implementations are necessary to reflect MIT’s user base and conform with our licensing agreements with Microsoft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We determine a users ldap affiliation type, i.e. faculty/staff, student, affiliate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Moira status is checked, only active accounts (Status 1) are licensed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Three license types are implemented depending on affiliation</a:t>
            </a:r>
          </a:p>
          <a:p>
            <a:pPr lvl="2"/>
            <a:r>
              <a:rPr lang="en-US" altLang="en-US" sz="12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Faculty/Staff – Faculty A3 license assigned</a:t>
            </a:r>
          </a:p>
          <a:p>
            <a:pPr lvl="2"/>
            <a:r>
              <a:rPr lang="en-US" altLang="en-US" sz="12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Student – Student A3 License assigned </a:t>
            </a:r>
          </a:p>
          <a:p>
            <a:pPr lvl="2"/>
            <a:r>
              <a:rPr lang="en-US" altLang="en-US" sz="12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Affiliate – A1 license assigned – no downloadable Office software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Accounts have licenses deactivated after entering deleted status in Moira (Status 3)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56850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Azure Active Directory Applications and Integrations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 users can add an application for their own use that impact only their own data where admin consent is not required</a:t>
            </a:r>
          </a:p>
          <a:p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that manage multiple users require IS&amp;T review and approval. </a:t>
            </a:r>
          </a:p>
          <a:p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requirement for multiuser apps is they must be scoped only to the users the app was intended for. We generally use Moira groups to do this scoping</a:t>
            </a:r>
          </a:p>
          <a:p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Apps can be configured to redirect to their own SSO URI’s </a:t>
            </a:r>
          </a:p>
          <a:p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Directory access for an application is customizable </a:t>
            </a:r>
          </a:p>
          <a:p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 user data is still managed by IS&amp;T only </a:t>
            </a:r>
          </a:p>
          <a:p>
            <a:endParaRPr lang="en-US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Moira based groups are preferred over M365 groups. </a:t>
            </a:r>
          </a:p>
          <a:p>
            <a:pPr lvl="1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 groups are not allowed but other apps such as Yammer will auto-create M365 groups</a:t>
            </a:r>
          </a:p>
          <a:p>
            <a:pPr lvl="1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may enforce a naming policy to M365 groups in the future such as auto-appended suffixes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607307037"/>
      </p:ext>
    </p:extLst>
  </p:cSld>
  <p:clrMapOvr>
    <a:masterClrMapping/>
  </p:clrMapOvr>
  <p:transition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M365 Platforms</a:t>
            </a:r>
            <a:endParaRPr lang="en-US" sz="2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257800"/>
          </a:xfrm>
        </p:spPr>
        <p:txBody>
          <a:bodyPr/>
          <a:lstStyle/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Major pieces of the M365 framework that include multiple applications</a:t>
            </a:r>
            <a:endParaRPr lang="en-US" altLang="en-US" sz="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Azure Active Directory (AAD) 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Identity Management and Authentication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Directory Services  </a:t>
            </a:r>
            <a:endParaRPr lang="en-US" altLang="en-US" sz="16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Applications and Integrations </a:t>
            </a:r>
            <a:endParaRPr lang="en-US" altLang="en-US" sz="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SharePoint Online (SPO)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SharePoint Web Publishing for Team Sites and External Sites, wiki’s, etc.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Office Web Apps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OneDrive </a:t>
            </a:r>
            <a:endParaRPr lang="en-US" altLang="en-US" sz="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Exchange Online (EXO)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Email and Calendaring </a:t>
            </a:r>
            <a:endParaRPr lang="en-US" altLang="en-US" sz="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Microsoft Teams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Conferencing and collaboration</a:t>
            </a: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Intune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Endpoint Management</a:t>
            </a: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Office Software and Activation</a:t>
            </a: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endParaRPr lang="en-US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15738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ea typeface="ＭＳ Ｐゴシック" panose="020B0600070205080204" pitchFamily="34" charset="-128"/>
              </a:rPr>
              <a:t>SharePoint </a:t>
            </a:r>
            <a:r>
              <a:rPr lang="en-US" altLang="en-US" sz="2800" dirty="0" smtClean="0">
                <a:ea typeface="ＭＳ Ｐゴシック" panose="020B0600070205080204" pitchFamily="34" charset="-128"/>
              </a:rPr>
              <a:t>Online: Office Web Apps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168" y="4109742"/>
            <a:ext cx="8229600" cy="1524000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Microsoft is growing the number of built-in web apps as the platform progresses</a:t>
            </a:r>
            <a:endParaRPr lang="en-US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68" y="1828800"/>
            <a:ext cx="8382000" cy="228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4480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OneDrive Storage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marL="457200" lvl="1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spaces: 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mitprod-my.sharepoint.com/personal</a:t>
            </a:r>
          </a:p>
          <a:p>
            <a:pPr lvl="2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OneDrive for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Business – 5 TB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OneDrive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quota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Public Sub-Site Creation (one level down only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Departmental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spaces: https://mitprod.sharepoint.com/sites</a:t>
            </a:r>
          </a:p>
          <a:p>
            <a:pPr lvl="2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http://sharepoint.mit.edu will redirect to the site</a:t>
            </a:r>
          </a:p>
          <a:p>
            <a:pPr lvl="2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OneDrive for Business - Storage is quota based assigned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IS&amp;T (max 25 TB)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or Public Sub-Site Creation – nested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sites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Directory integration of users and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groups</a:t>
            </a: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Supports Touchstone and DUO integrated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logon</a:t>
            </a:r>
          </a:p>
          <a:p>
            <a:pPr lvl="1"/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Security and management features 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Documents can be opened directly from Office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  <a:p>
            <a:pPr lvl="1"/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Migration tools are available for transition from on campus file servers to cloud based storage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8450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 smtClean="0">
                <a:ea typeface="ＭＳ Ｐゴシック" panose="020B0600070205080204" pitchFamily="34" charset="-128"/>
              </a:rPr>
              <a:t>Microsoft Teams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613233"/>
            <a:ext cx="8229600" cy="1676400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MIT users </a:t>
            </a:r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with A3 licenses can use the desktop and mobile apps for Teams</a:t>
            </a: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Additional advanced Teams options not included in A3 can be purchased for a group of users via IS&amp;T if needed such as dial-in capability</a:t>
            </a:r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endParaRPr lang="en-US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en-US" sz="20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752600"/>
            <a:ext cx="8634412" cy="2525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0705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 smtClean="0">
                <a:ea typeface="ＭＳ Ｐゴシック" panose="020B0600070205080204" pitchFamily="34" charset="-128"/>
              </a:rPr>
              <a:t>Exchange Online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81600"/>
          </a:xfrm>
        </p:spPr>
        <p:txBody>
          <a:bodyPr/>
          <a:lstStyle/>
          <a:p>
            <a:pPr marL="0" indent="0">
              <a:buNone/>
            </a:pPr>
            <a:endParaRPr lang="en-US" altLang="en-US" sz="20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Between campus Exchange, Exchange Online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(for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mit.edu) and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M365 based Alumni email (alum.mit.edu) IS&amp;T manages environments with a total of ~160K mailboxes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Alumni accounts have a special “email only” SKU as a license </a:t>
            </a:r>
            <a:endParaRPr lang="en-US" alt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Users with A3 licenses have a 100 GB email quota.</a:t>
            </a:r>
            <a:endParaRPr lang="en-US" alt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Archiving is available for A3 users for up to 200 GB</a:t>
            </a:r>
            <a:endParaRPr lang="en-US" altLang="en-US" sz="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Users with an A1 license have 50 GB of quota</a:t>
            </a:r>
            <a:endParaRPr lang="en-US" altLang="en-US" sz="8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Integrated Calendaring and directory </a:t>
            </a:r>
            <a:endParaRPr lang="en-US" altLang="en-US" sz="800" dirty="0" smtClean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Migrations of MIT students to Exchange Online are underway this summer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Undergraduate students will be migrated first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Graduate students will be migrated after the undergrad migrations are complete</a:t>
            </a:r>
            <a:endParaRPr lang="en-US" alt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DLC’s can request to migrate to Exchange Online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It is recommended that the whole department migrate together</a:t>
            </a:r>
          </a:p>
          <a:p>
            <a:pPr lvl="1"/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Calendar resources must migrate </a:t>
            </a:r>
            <a:r>
              <a:rPr lang="en-US" altLang="en-US" sz="1600" dirty="0" smtClean="0"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with the users that manage them</a:t>
            </a:r>
            <a:endParaRPr lang="en-US" altLang="en-US" sz="1600" dirty="0">
              <a:latin typeface="Times New Roman" panose="02020603050405020304" pitchFamily="18" charset="0"/>
              <a:ea typeface="ＭＳ Ｐゴシック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269160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irrored buildings design template">
  <a:themeElements>
    <a:clrScheme name="Mirrored buildings design 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Mirrored buildings design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irrored building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rrored building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rrored building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rrored building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rrored building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rrored building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rrored building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7108</TotalTime>
  <Words>1505</Words>
  <Application>Microsoft Office PowerPoint</Application>
  <PresentationFormat>On-screen Show (4:3)</PresentationFormat>
  <Paragraphs>213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ＭＳ Ｐゴシック</vt:lpstr>
      <vt:lpstr>Arial</vt:lpstr>
      <vt:lpstr>Garamond</vt:lpstr>
      <vt:lpstr>Times New Roman</vt:lpstr>
      <vt:lpstr>Trebuchet MS</vt:lpstr>
      <vt:lpstr>Verdana</vt:lpstr>
      <vt:lpstr>Wingdings</vt:lpstr>
      <vt:lpstr>Level</vt:lpstr>
      <vt:lpstr>Mirrored buildings design template</vt:lpstr>
      <vt:lpstr>Visio</vt:lpstr>
      <vt:lpstr>Office 365: Services, Offerings and efforts under development</vt:lpstr>
      <vt:lpstr>M365 Architecture: Directory Data Flow</vt:lpstr>
      <vt:lpstr>M365 Licensing</vt:lpstr>
      <vt:lpstr>Azure Active Directory Applications and Integrations</vt:lpstr>
      <vt:lpstr>M365 Platforms</vt:lpstr>
      <vt:lpstr>SharePoint Online: Office Web Apps</vt:lpstr>
      <vt:lpstr>OneDrive Storage</vt:lpstr>
      <vt:lpstr>Microsoft Teams </vt:lpstr>
      <vt:lpstr>Exchange Online</vt:lpstr>
      <vt:lpstr>What does the EXO migration process look like?</vt:lpstr>
      <vt:lpstr>Hybrid Exchange Online and campus email + EOP</vt:lpstr>
      <vt:lpstr>MIT email – MIT Alum email architecture: Logical view  </vt:lpstr>
      <vt:lpstr>Email Security Technologies</vt:lpstr>
      <vt:lpstr>Microsoft Intune</vt:lpstr>
      <vt:lpstr>Questions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WIN.MIT.EDU Container Administrator Training</dc:title>
  <dc:creator>r</dc:creator>
  <cp:lastModifiedBy>localuser</cp:lastModifiedBy>
  <cp:revision>404</cp:revision>
  <dcterms:created xsi:type="dcterms:W3CDTF">2007-12-25T03:21:21Z</dcterms:created>
  <dcterms:modified xsi:type="dcterms:W3CDTF">2021-06-13T23:19:20Z</dcterms:modified>
</cp:coreProperties>
</file>