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3" r:id="rId5"/>
    <p:sldId id="258" r:id="rId6"/>
    <p:sldId id="261" r:id="rId7"/>
    <p:sldId id="262" r:id="rId8"/>
    <p:sldId id="259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7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9F7CE-B599-49CC-B4BB-DF85F5064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0CC859-D87B-45D3-9BF9-15548DFC7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B3306-8527-410B-B18A-4860A9B90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C3871-CDA6-451B-B463-7F249B1D4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68A78-9CE0-4726-8BC1-F5AFF69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7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0DE51-5E07-44FC-8ED5-6698C2597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2CA0C3-A03A-465E-94D7-0954A8811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59BA6-7B0B-4CEC-B964-A38AF84F1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A01CF-552C-4ABE-9BC9-589B7EA0A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51F9E-C524-45CC-B934-07ADB3A3C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9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CF0C8D-C19F-4530-8D71-DD98219933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980AC3-E6D5-4DFB-B1EC-FCFACBC1A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FD062-C52B-4F29-8B62-C1C04FD6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E6E79-8E0F-415B-A7DE-18497DF8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0EC48-4C1B-454F-BA9D-B0583BBCD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4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763AC-2A21-4583-953A-E6CF56C0E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D16A8-793B-4AD6-9B1C-C45868A71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93BC6-7519-4504-813B-9124F4203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5C0B3-F034-4DB8-B66F-A532DDA0A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C9381-B11B-4237-A69C-A4B7783E7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6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9A9FE-79F2-46AB-8434-6234088C7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97BA4-4C19-4F1A-9825-4DAEE9B74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DBB41-6A79-4B0A-9C99-E7CBCCFAA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FF8F4-38D1-484A-852E-9D0E4CAD9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34F57-B30C-4390-8A51-65E7C9755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40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6B6B0-4E33-48E4-BCA3-A2D336F10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535EE-EE6E-4E21-B16B-3BDB43733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73D52-2722-4E25-BD65-B87A4C700C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0F344-6E8F-4F79-BCAF-838EBCE4C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DCB203-D3BA-4373-B898-4BB1851C2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954DA-B09F-40EC-88B9-3861C6160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0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ED55E-7FCB-400C-8ADA-1FF970F01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2DF92-75F5-4625-8AE0-139419AFB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A7D3B5-7052-4D3D-91F1-F55AC6313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35DC13-6BF5-48E3-9713-F2B96C4C1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A4A8BD-1FAE-43CE-B399-EE92B00000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453F4D-86B4-4541-8727-462C997A1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57C155-0344-44D4-95DF-875BFC2DD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56907B-5F5C-4669-85A7-EADEF1B18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50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E5F18-7AA8-42C5-BBAE-FEF5156B0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17F231-652C-4EE4-9926-F9E5403BF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AA3B2D-CA4A-4A65-BA6F-478F91A95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8BF8C-D695-4858-80B2-2ED42126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2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0D495-CE76-40E0-8740-ED4C9F1ED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0918F1-272A-432C-8291-2099EBECC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9FA9E-0C3E-4069-B00F-AE7B67D1D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38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5BEAB-0A51-4F55-A103-AFA29518A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A1F5A-F797-4A30-94B7-605B1D47F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E55AA-E626-4CAF-8B75-2A74A653E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2DEC4C-7E3C-4C49-AF94-F980C079D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D594D3-BDF0-4C0B-83DF-0EF41DA6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AAA53-D3D7-4104-8645-B661244FC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1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ABCCC-4E0A-43BC-9BD0-D4A75FA2B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0BA2A-3198-425B-8D03-82D489732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276E67-A692-4CD7-96F3-68212B6FC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D1BF7C-EBEE-48F6-A2C3-7D3FF959B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DA0AB-7B5D-43C4-881D-B1759E8D8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B952E-F7D2-4058-BD8A-C545BC275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2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895CDC-3983-4E63-88F8-740FE4DB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6CE6B-2E27-42D1-B4FB-79C4EBB1E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C6CF6-09AD-43F9-B44A-E4BC9E54DE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7832A-C5AB-477B-8B77-274F96B223BD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FE425-3E8E-437D-B0FA-1C1F900E13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E54A4-5D47-46F1-A060-8B41139B5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BB381-BE88-4FB8-8C2C-5EE5A94E0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0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0FE41-2299-45B0-A220-711BDDFC27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OA Metadata Production Workflow: Multiphase Edition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9F8D6-B624-4CFD-A58C-F0EF295BF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895" y="3429000"/>
            <a:ext cx="4619625" cy="16097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1FB55DF-06A4-404C-AE15-429E06E443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07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5F9B4-6312-44A2-862D-455EF7CC2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Why a Multiphase Workflow?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E673B-DB59-4B27-A20D-DDFF912FB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Addressing the current backlog/preventing future backlog</a:t>
            </a:r>
          </a:p>
          <a:p>
            <a:r>
              <a:rPr lang="en-US" dirty="0"/>
              <a:t>Providing access to content sooner</a:t>
            </a:r>
          </a:p>
          <a:p>
            <a:r>
              <a:rPr lang="en-US" dirty="0"/>
              <a:t>Different phases allow catalogers to choose where they want to contribute in the metadata production process</a:t>
            </a:r>
          </a:p>
          <a:p>
            <a:r>
              <a:rPr lang="en-US" dirty="0"/>
              <a:t>Each phase targets a specific group of fields</a:t>
            </a:r>
          </a:p>
        </p:txBody>
      </p:sp>
    </p:spTree>
    <p:extLst>
      <p:ext uri="{BB962C8B-B14F-4D97-AF65-F5344CB8AC3E}">
        <p14:creationId xmlns:p14="http://schemas.microsoft.com/office/powerpoint/2010/main" val="23213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CC2521-D7CF-4175-A2EE-F8D4D1AB33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7" r="65566" b="3270"/>
          <a:stretch/>
        </p:blipFill>
        <p:spPr>
          <a:xfrm>
            <a:off x="5081954" y="247405"/>
            <a:ext cx="1354015" cy="1561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F1E3B6-E4A0-44B1-87A8-A00A15A27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Phase                 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D8FAC8-6940-4401-B9EA-4DCD4C0F7921}"/>
              </a:ext>
            </a:extLst>
          </p:cNvPr>
          <p:cNvSpPr txBox="1"/>
          <p:nvPr/>
        </p:nvSpPr>
        <p:spPr>
          <a:xfrm>
            <a:off x="556846" y="1347616"/>
            <a:ext cx="110783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Minimum Viable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Select an item from the submission queue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 fields to check to see if metadata is there: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Author (corresponding element = </a:t>
            </a:r>
            <a:r>
              <a:rPr lang="en-US" sz="2400" dirty="0" err="1"/>
              <a:t>dc.contributor.author</a:t>
            </a:r>
            <a:r>
              <a:rPr lang="en-US" sz="2400" dirty="0"/>
              <a:t>) OR Ordered Authors (</a:t>
            </a:r>
            <a:r>
              <a:rPr lang="en-US" sz="2400" dirty="0" err="1"/>
              <a:t>dspace.orderedauthors</a:t>
            </a:r>
            <a:r>
              <a:rPr lang="en-US" sz="24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Publication Date (corresponding element = </a:t>
            </a:r>
            <a:r>
              <a:rPr lang="en-US" sz="2400" dirty="0" err="1"/>
              <a:t>dc.date.issued</a:t>
            </a:r>
            <a:r>
              <a:rPr lang="en-US" sz="24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Title (corresponding element = </a:t>
            </a:r>
            <a:r>
              <a:rPr lang="en-US" sz="2400" dirty="0" err="1"/>
              <a:t>dc.title</a:t>
            </a:r>
            <a:r>
              <a:rPr lang="en-US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there is metadata missing from the Author, Publication Date or Title fields, you will need to open the record to add the metadata.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The author names do not need to be verified in the lookup in Phase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Only the year in the Publication Date field is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When you are finished reviewing the record update the status to “Authority Work and Publication Information Needed” if it isn’t already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Archive it and check to see if it is at the dupe check phase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28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9DD51-DC2B-4E98-972C-BDE83C66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Record Versioning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2A85A-8A4B-4270-8752-5AE297B49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new version of the record will be created as it moves through the workflow</a:t>
            </a:r>
          </a:p>
          <a:p>
            <a:r>
              <a:rPr lang="en-US" dirty="0"/>
              <a:t>You will need to provide a reason for creating a new version</a:t>
            </a:r>
          </a:p>
          <a:p>
            <a:pPr lvl="1"/>
            <a:r>
              <a:rPr lang="en-US" dirty="0"/>
              <a:t>Standardized phrases for Phase 2: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Verified or entered authority and publication metadata.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Verified or entered authority metadata.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Verified or entered publication metadata.</a:t>
            </a:r>
          </a:p>
          <a:p>
            <a:pPr lvl="1"/>
            <a:r>
              <a:rPr lang="en-US" dirty="0"/>
              <a:t>Standardize phrase for Phase 3: </a:t>
            </a:r>
          </a:p>
          <a:p>
            <a:pPr marL="914400" lvl="2" indent="0">
              <a:buNone/>
            </a:pPr>
            <a:r>
              <a:rPr lang="en-US" dirty="0"/>
              <a:t>Conducted review of metadata prior to record completion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93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493CE8-4241-4FB8-B3D1-8BAF66EFA4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19" t="11486" r="37539" b="19610"/>
          <a:stretch/>
        </p:blipFill>
        <p:spPr>
          <a:xfrm>
            <a:off x="4841631" y="459825"/>
            <a:ext cx="1336431" cy="1136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4F61BD-12A7-47A5-AA3C-62D7EC686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Phase            Two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894592-70EB-471F-86F4-9E3C7638FA0E}"/>
              </a:ext>
            </a:extLst>
          </p:cNvPr>
          <p:cNvSpPr txBox="1"/>
          <p:nvPr/>
        </p:nvSpPr>
        <p:spPr>
          <a:xfrm>
            <a:off x="410308" y="1595987"/>
            <a:ext cx="109434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2 subphases: Intermediate A and Intermediate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Starting at Phase Two the archive will need to be searched using the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Status applying to whole bundle is “Authority Work and Publication Information Needed”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metadata status may be updated to “Publication Information Needed” or “Authority Work Needed” depending on in which order the Phase 2 steps are completed 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Intermediate A = Authority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Intermediate B = Publisher and Publisher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After making edits remember to update the metadata status field with “Authority Work Needed,” “Publication Information Needed” or “Ready for Final Review” using the dropdown menu</a:t>
            </a:r>
          </a:p>
        </p:txBody>
      </p:sp>
    </p:spTree>
    <p:extLst>
      <p:ext uri="{BB962C8B-B14F-4D97-AF65-F5344CB8AC3E}">
        <p14:creationId xmlns:p14="http://schemas.microsoft.com/office/powerpoint/2010/main" val="306657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8A980-20AE-49DB-A497-450E71990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Phase Two Fields: Authority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6E81C-EB65-4438-A5EF-3C51914FC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MIT affiliations (corresponding element = </a:t>
            </a:r>
            <a:r>
              <a:rPr lang="en-US" sz="2400" dirty="0" err="1"/>
              <a:t>dc.contributor.department</a:t>
            </a:r>
            <a:r>
              <a:rPr lang="en-US" sz="2400" dirty="0"/>
              <a:t> 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Authors (corresponding element = </a:t>
            </a:r>
            <a:r>
              <a:rPr lang="en-US" sz="2400" dirty="0" err="1"/>
              <a:t>dc.contributor.author</a:t>
            </a:r>
            <a:r>
              <a:rPr lang="en-US" sz="2400" dirty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Ordered authors (optional and often used in place of author field in certain workflows, corresponding element = </a:t>
            </a:r>
            <a:r>
              <a:rPr lang="en-US" sz="2400" dirty="0" err="1"/>
              <a:t>dspace.orderedauthors</a:t>
            </a:r>
            <a:r>
              <a:rPr lang="en-US" sz="2400" dirty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Sponsor (corresponding element = </a:t>
            </a:r>
            <a:r>
              <a:rPr lang="en-US" sz="2400" dirty="0" err="1"/>
              <a:t>dc.description.sponsorship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38722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B71B3-85CE-4250-8E9B-C1A81DC0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Two Fields: Publication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36B4C-7340-499B-A4D1-193A7B829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Journal (corresponding element = </a:t>
            </a:r>
            <a:r>
              <a:rPr lang="en-US" dirty="0" err="1"/>
              <a:t>dc.relation.journal</a:t>
            </a:r>
            <a:r>
              <a:rPr lang="en-US" dirty="0"/>
              <a:t> 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Publisher (corresponding element = </a:t>
            </a:r>
            <a:r>
              <a:rPr lang="en-US" dirty="0" err="1"/>
              <a:t>dc.publisher</a:t>
            </a:r>
            <a:r>
              <a:rPr lang="en-US" dirty="0"/>
              <a:t> 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Publication Date (corresponding element = </a:t>
            </a:r>
            <a:r>
              <a:rPr lang="en-US" dirty="0" err="1"/>
              <a:t>dc.date.issued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Published DOI or URL (corresponding element = </a:t>
            </a:r>
            <a:r>
              <a:rPr lang="en-US" dirty="0" err="1"/>
              <a:t>dc.relation.isversionof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Date Submitted for Publication (corresponding element = </a:t>
            </a:r>
            <a:r>
              <a:rPr lang="en-US" dirty="0" err="1"/>
              <a:t>dc.date.submitted</a:t>
            </a:r>
            <a:r>
              <a:rPr lang="en-US" dirty="0"/>
              <a:t> 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Identifiers (corresponding elements = </a:t>
            </a:r>
            <a:r>
              <a:rPr lang="en-US" dirty="0" err="1"/>
              <a:t>dc.identifier.issn</a:t>
            </a:r>
            <a:r>
              <a:rPr lang="en-US" dirty="0"/>
              <a:t>, </a:t>
            </a:r>
            <a:r>
              <a:rPr lang="en-US" dirty="0" err="1"/>
              <a:t>dc.identifier.isbn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56395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C60915-6FC8-48EF-AC51-15AAD4A56D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08" t="-1" r="6479" b="842"/>
          <a:stretch/>
        </p:blipFill>
        <p:spPr>
          <a:xfrm>
            <a:off x="4976446" y="229820"/>
            <a:ext cx="1441939" cy="15961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12C33B-8221-4757-ACF2-5A8DDA57E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Phase                 Three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7212D1-50FE-4C92-8098-7EA6E4AD1643}"/>
              </a:ext>
            </a:extLst>
          </p:cNvPr>
          <p:cNvSpPr txBox="1"/>
          <p:nvPr/>
        </p:nvSpPr>
        <p:spPr>
          <a:xfrm>
            <a:off x="838200" y="1825991"/>
            <a:ext cx="108555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When the item record has the “Ready for Final Review” status, the workflow coordinator reviews the metadata.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During Phase 3 additional description can be added.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Abstract field is essential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Journal Volume, Journal Issue, Citation and Description are optional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After reviewing the status is updated to “Complete”.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878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F35E8-ABBD-49C7-AD01-A08241071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Phase 4: Remediation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A039B8-FBF1-4AE3-A30D-88ED8D64F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30" y="1886377"/>
            <a:ext cx="4407556" cy="4351338"/>
          </a:xfrm>
        </p:spPr>
      </p:pic>
    </p:spTree>
    <p:extLst>
      <p:ext uri="{BB962C8B-B14F-4D97-AF65-F5344CB8AC3E}">
        <p14:creationId xmlns:p14="http://schemas.microsoft.com/office/powerpoint/2010/main" val="84327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596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OA Metadata Production Workflow: Multiphase Edition</vt:lpstr>
      <vt:lpstr> Why a Multiphase Workflow?</vt:lpstr>
      <vt:lpstr>                    Phase                 One</vt:lpstr>
      <vt:lpstr> Record Versioning</vt:lpstr>
      <vt:lpstr>                    Phase            Two</vt:lpstr>
      <vt:lpstr> Phase Two Fields: Authority Work</vt:lpstr>
      <vt:lpstr>Phase Two Fields: Publication Information</vt:lpstr>
      <vt:lpstr>                   Phase                 Three</vt:lpstr>
      <vt:lpstr>Phase 4: Remediation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 Metadata Production Workflow: Multiphase Edition</dc:title>
  <dc:creator>Emily Crawford</dc:creator>
  <cp:lastModifiedBy>Emily Crawford</cp:lastModifiedBy>
  <cp:revision>9</cp:revision>
  <dcterms:created xsi:type="dcterms:W3CDTF">2021-10-19T13:12:32Z</dcterms:created>
  <dcterms:modified xsi:type="dcterms:W3CDTF">2021-10-19T14:10:39Z</dcterms:modified>
</cp:coreProperties>
</file>