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7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46"/>
    <p:restoredTop sz="94699"/>
  </p:normalViewPr>
  <p:slideViewPr>
    <p:cSldViewPr snapToGrid="0" snapToObjects="1">
      <p:cViewPr varScale="1">
        <p:scale>
          <a:sx n="115" d="100"/>
          <a:sy n="115" d="100"/>
        </p:scale>
        <p:origin x="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B6F35-EB23-B540-A514-E6DB4CA9428A}" type="datetimeFigureOut">
              <a:rPr lang="en-US" smtClean="0"/>
              <a:t>7/8/19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9E3D8-2660-C944-BCB3-951A46CB07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192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89E3D8-2660-C944-BCB3-951A46CB076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961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B2427-8D32-7643-853A-C2B21606AA52}" type="datetime1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19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C9E0-F37D-6242-9342-A057AF7AF3E1}" type="datetime1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784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50C46-6761-D446-BFBA-EACD2A6E260D}" type="datetime1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D8AC-A4C0-F444-9EBB-5442323238A7}" type="datetime1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89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450E5-0502-BD46-8846-3F45538FA5A7}" type="datetime1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84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69953-C3C2-2E41-A57C-C5870AF35DF9}" type="datetime1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57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AC67C-A7E2-B746-8BD6-C5506AFCE219}" type="datetime1">
              <a:rPr lang="en-US" smtClean="0"/>
              <a:t>7/8/19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691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2C0EA-4B8E-BF47-BD11-378CF704F879}" type="datetime1">
              <a:rPr lang="en-US" smtClean="0"/>
              <a:t>7/8/19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899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82DF8-EF5F-B74A-986A-3D93B3F7732A}" type="datetime1">
              <a:rPr lang="en-US" smtClean="0"/>
              <a:t>7/8/19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1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FB288-B488-E54B-A654-658BA36213DD}" type="datetime1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10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C860D-67D8-DC4B-9EA8-8D653E4CCD88}" type="datetime1">
              <a:rPr lang="en-US" smtClean="0"/>
              <a:t>7/8/19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50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B45D6-E5E1-E74E-BF4D-3DDE5A1AD4D4}" type="datetime1">
              <a:rPr lang="en-US" smtClean="0"/>
              <a:t>7/8/19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49AFB-F8FF-A64C-AA4B-BF8EBAB9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34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40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2" Type="http://schemas.openxmlformats.org/officeDocument/2006/relationships/image" Target="../media/image67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48B00-05DD-2C46-B330-70D6EA2B97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Machine Learning with Magnets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FC1FD6-A42E-7B49-BABE-15F0EA6240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Kyle Lennon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432FB-4A56-CC4E-A43B-66CB3124D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574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6FA2C-BA60-FD45-8A56-A9F476C00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Hopfield Networks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5E354-66FD-B743-B86B-F9BE26FD8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10</a:t>
            </a:fld>
            <a:endParaRPr lang="en-US"/>
          </a:p>
        </p:txBody>
      </p:sp>
      <p:pic>
        <p:nvPicPr>
          <p:cNvPr id="5" name="Hopfield_movie.mov">
            <a:hlinkClick r:id="" action="ppaction://media"/>
            <a:extLst>
              <a:ext uri="{FF2B5EF4-FFF2-40B4-BE49-F238E27FC236}">
                <a16:creationId xmlns:a16="http://schemas.microsoft.com/office/drawing/2014/main" id="{EBBF6C9C-B434-9243-8927-AD13247256A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84557" y="1780997"/>
            <a:ext cx="5683134" cy="4485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910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5F814-85AC-454A-8496-C58509C21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Generative Hopfield Network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9F2692-4938-3442-8AAD-1EC9109D2B7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690689"/>
                <a:ext cx="7886700" cy="4486274"/>
              </a:xfrm>
            </p:spPr>
            <p:txBody>
              <a:bodyPr/>
              <a:lstStyle/>
              <a:p>
                <a:r>
                  <a:rPr lang="en-US" dirty="0"/>
                  <a:t>Given example “memories”, can we train a network to generate plausible new memories?</a:t>
                </a:r>
              </a:p>
              <a:p>
                <a:r>
                  <a:rPr lang="en-US" dirty="0"/>
                  <a:t>Training memories are drawn from some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/>
                  <a:t>Can we use a Hopfield-like network to construct an estimate of that distribution,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dirty="0"/>
                  <a:t>, from which we can draw new samples?</a:t>
                </a:r>
              </a:p>
              <a:p>
                <a:r>
                  <a:rPr lang="en-US" dirty="0"/>
                  <a:t>Minimize the KL-divergence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9F2692-4938-3442-8AAD-1EC9109D2B7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690689"/>
                <a:ext cx="7886700" cy="4486274"/>
              </a:xfrm>
              <a:blipFill>
                <a:blip r:embed="rId2"/>
                <a:stretch>
                  <a:fillRect l="-1447" t="-2260" r="-1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BD43E1-99AD-F642-9005-D494EF03202D}"/>
                  </a:ext>
                </a:extLst>
              </p:cNvPr>
              <p:cNvSpPr txBox="1"/>
              <p:nvPr/>
            </p:nvSpPr>
            <p:spPr>
              <a:xfrm>
                <a:off x="3386868" y="5380463"/>
                <a:ext cx="2370264" cy="896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BD43E1-99AD-F642-9005-D494EF0320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6868" y="5380463"/>
                <a:ext cx="2370264" cy="896207"/>
              </a:xfrm>
              <a:prstGeom prst="rect">
                <a:avLst/>
              </a:prstGeom>
              <a:blipFill>
                <a:blip r:embed="rId3"/>
                <a:stretch>
                  <a:fillRect l="-21390" t="-149296" b="-204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150007-07E8-EA46-933C-AA82971F9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5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DA960-3A69-534C-AE0B-990223DF6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Boltzmann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3E293-E467-654D-9087-A233B5DDA0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“hidden states” to the Hopfield network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1F257E-91EF-C544-992F-5A3F20B2C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360747"/>
            <a:ext cx="3457150" cy="32810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FEBD5C8-2055-5A4F-A06F-CD286BBC167A}"/>
                  </a:ext>
                </a:extLst>
              </p:cNvPr>
              <p:cNvSpPr txBox="1"/>
              <p:nvPr/>
            </p:nvSpPr>
            <p:spPr>
              <a:xfrm>
                <a:off x="4656758" y="2962900"/>
                <a:ext cx="2155590" cy="20767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ba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</m:e>
                                  </m:mr>
                                  <m:mr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1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sz="2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⋮</m:t>
                                            </m:r>
                                          </m:e>
                                        </m:mr>
                                        <m:m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𝑆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𝑛</m:t>
                                                </m:r>
                                                <m: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+</m:t>
                                                </m:r>
                                                <m: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𝑚</m:t>
                                                </m:r>
                                                <m: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 </m:t>
                                                </m:r>
                                              </m:sub>
                                            </m:sSub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FEBD5C8-2055-5A4F-A06F-CD286BBC1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6758" y="2962900"/>
                <a:ext cx="2155590" cy="2076787"/>
              </a:xfrm>
              <a:prstGeom prst="rect">
                <a:avLst/>
              </a:prstGeom>
              <a:blipFill>
                <a:blip r:embed="rId3"/>
                <a:stretch>
                  <a:fillRect l="-2941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9D274EA-F5E3-3D4F-BE1F-82D483978DDD}"/>
              </a:ext>
            </a:extLst>
          </p:cNvPr>
          <p:cNvCxnSpPr>
            <a:cxnSpLocks/>
          </p:cNvCxnSpPr>
          <p:nvPr/>
        </p:nvCxnSpPr>
        <p:spPr>
          <a:xfrm>
            <a:off x="5522625" y="4001292"/>
            <a:ext cx="1349297" cy="0"/>
          </a:xfrm>
          <a:prstGeom prst="straightConnector1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A2FC6B-2216-1640-9995-0943C6EB4F57}"/>
                  </a:ext>
                </a:extLst>
              </p:cNvPr>
              <p:cNvSpPr txBox="1"/>
              <p:nvPr/>
            </p:nvSpPr>
            <p:spPr>
              <a:xfrm>
                <a:off x="6871923" y="3075057"/>
                <a:ext cx="16381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Visible state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A2FC6B-2216-1640-9995-0943C6EB4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923" y="3075057"/>
                <a:ext cx="1638105" cy="707886"/>
              </a:xfrm>
              <a:prstGeom prst="rect">
                <a:avLst/>
              </a:prstGeom>
              <a:blipFill>
                <a:blip r:embed="rId4"/>
                <a:stretch>
                  <a:fillRect l="-3077" t="-3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FF6991-A081-6046-A60A-3F6ACA0B08D5}"/>
                  </a:ext>
                </a:extLst>
              </p:cNvPr>
              <p:cNvSpPr txBox="1"/>
              <p:nvPr/>
            </p:nvSpPr>
            <p:spPr>
              <a:xfrm>
                <a:off x="6871922" y="4113483"/>
                <a:ext cx="16381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Hidden state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3FF6991-A081-6046-A60A-3F6ACA0B08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922" y="4113483"/>
                <a:ext cx="1638105" cy="707886"/>
              </a:xfrm>
              <a:prstGeom prst="rect">
                <a:avLst/>
              </a:prstGeom>
              <a:blipFill>
                <a:blip r:embed="rId5"/>
                <a:stretch>
                  <a:fillRect l="-3077" t="-5357" b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34D1417-89F8-3F49-A96E-4D8ABD48C040}"/>
                  </a:ext>
                </a:extLst>
              </p:cNvPr>
              <p:cNvSpPr txBox="1"/>
              <p:nvPr/>
            </p:nvSpPr>
            <p:spPr>
              <a:xfrm>
                <a:off x="2105555" y="5692028"/>
                <a:ext cx="4932889" cy="9380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nary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p>
                      </m:sSub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p>
                      </m:sSub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34D1417-89F8-3F49-A96E-4D8ABD48C0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555" y="5692028"/>
                <a:ext cx="4932889" cy="938014"/>
              </a:xfrm>
              <a:prstGeom prst="rect">
                <a:avLst/>
              </a:prstGeom>
              <a:blipFill>
                <a:blip r:embed="rId6"/>
                <a:stretch>
                  <a:fillRect l="-771" t="-141333" b="-18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AB8A683-CE44-974D-96B4-C6155AD3D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05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AED13-07C9-4047-9B97-84E125EAA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Boltzmann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ED2EC-809D-9A46-BD51-578B3ACAD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Still an undirected graphical model, but now only the visible states receive “inputs” </a:t>
            </a:r>
          </a:p>
          <a:p>
            <a:r>
              <a:rPr lang="en-US" dirty="0"/>
              <a:t>Gets its name from the Boltzmann distribution: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37C173-5C27-C74D-91B2-BB116FE685AD}"/>
                  </a:ext>
                </a:extLst>
              </p:cNvPr>
              <p:cNvSpPr txBox="1"/>
              <p:nvPr/>
            </p:nvSpPr>
            <p:spPr>
              <a:xfrm>
                <a:off x="3163505" y="3429000"/>
                <a:ext cx="2816990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𝛼𝛾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537C173-5C27-C74D-91B2-BB116FE685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3505" y="3429000"/>
                <a:ext cx="2816990" cy="691471"/>
              </a:xfrm>
              <a:prstGeom prst="rect">
                <a:avLst/>
              </a:prstGeom>
              <a:blipFill>
                <a:blip r:embed="rId2"/>
                <a:stretch>
                  <a:fillRect l="-1794" b="-1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8F8186-B69B-454A-8108-6FC7C695764C}"/>
                  </a:ext>
                </a:extLst>
              </p:cNvPr>
              <p:cNvSpPr txBox="1"/>
              <p:nvPr/>
            </p:nvSpPr>
            <p:spPr>
              <a:xfrm>
                <a:off x="3742350" y="4412641"/>
                <a:ext cx="1659300" cy="937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8F8186-B69B-454A-8108-6FC7C69576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2350" y="4412641"/>
                <a:ext cx="1659300" cy="937757"/>
              </a:xfrm>
              <a:prstGeom prst="rect">
                <a:avLst/>
              </a:prstGeom>
              <a:blipFill>
                <a:blip r:embed="rId3"/>
                <a:stretch>
                  <a:fillRect l="-25954" t="-140000" r="-15267" b="-18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24FAE-E360-2D44-BBC1-F6081A6F4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79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C53CB-C3BB-D742-96CD-4EDCB5772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Boltzmann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67043-57A7-E945-B2CA-D9CC2BCCD7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rule for training the interactions: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1CD30AE-292B-2B49-8D4D-45E33633DDF4}"/>
                  </a:ext>
                </a:extLst>
              </p:cNvPr>
              <p:cNvSpPr txBox="1"/>
              <p:nvPr/>
            </p:nvSpPr>
            <p:spPr>
              <a:xfrm>
                <a:off x="2475657" y="2447692"/>
                <a:ext cx="4192686" cy="896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ij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1CD30AE-292B-2B49-8D4D-45E33633DD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5657" y="2447692"/>
                <a:ext cx="4192686" cy="896207"/>
              </a:xfrm>
              <a:prstGeom prst="rect">
                <a:avLst/>
              </a:prstGeom>
              <a:blipFill>
                <a:blip r:embed="rId2"/>
                <a:stretch>
                  <a:fillRect l="-906" t="-149296" r="-604" b="-204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2910CB6-B989-7845-AE7A-DA2CD7776E3D}"/>
                  </a:ext>
                </a:extLst>
              </p:cNvPr>
              <p:cNvSpPr/>
              <p:nvPr/>
            </p:nvSpPr>
            <p:spPr>
              <a:xfrm>
                <a:off x="2927832" y="3478835"/>
                <a:ext cx="3288336" cy="10300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𝛼𝛾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C2910CB6-B989-7845-AE7A-DA2CD7776E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832" y="3478835"/>
                <a:ext cx="3288336" cy="1030090"/>
              </a:xfrm>
              <a:prstGeom prst="rect">
                <a:avLst/>
              </a:prstGeom>
              <a:blipFill>
                <a:blip r:embed="rId3"/>
                <a:stretch>
                  <a:fillRect l="-3475" t="-124390" b="-168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1189770-F60A-354A-96A7-24480E95D057}"/>
                  </a:ext>
                </a:extLst>
              </p:cNvPr>
              <p:cNvSpPr/>
              <p:nvPr/>
            </p:nvSpPr>
            <p:spPr>
              <a:xfrm>
                <a:off x="356423" y="4643861"/>
                <a:ext cx="8431154" cy="103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𝛽</m:t>
                      </m:r>
                      <m:f>
                        <m:fPr>
                          <m:ctrlPr>
                            <a:rPr lang="en-US" sz="2400" b="0" i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Z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𝛼𝛾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den>
                          </m:f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𝛼𝛾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  <m:sup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𝛼𝛾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1189770-F60A-354A-96A7-24480E95D0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23" y="4643861"/>
                <a:ext cx="8431154" cy="1032462"/>
              </a:xfrm>
              <a:prstGeom prst="rect">
                <a:avLst/>
              </a:prstGeom>
              <a:blipFill>
                <a:blip r:embed="rId4"/>
                <a:stretch>
                  <a:fillRect t="-124390" b="-168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1D31CE-943F-9E4C-9722-070F1C618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5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66DEB-F3AF-DF48-9D26-853B897E7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Boltzmann Machine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58939A2-65DA-8F4C-8AEE-BCF5CAAE0DB6}"/>
                  </a:ext>
                </a:extLst>
              </p:cNvPr>
              <p:cNvSpPr/>
              <p:nvPr/>
            </p:nvSpPr>
            <p:spPr>
              <a:xfrm>
                <a:off x="675228" y="1543822"/>
                <a:ext cx="7793544" cy="10324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𝛼𝛾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𝛽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𝛼𝛾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𝛼𝛾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58939A2-65DA-8F4C-8AEE-BCF5CAAE0D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228" y="1543822"/>
                <a:ext cx="7793544" cy="1032462"/>
              </a:xfrm>
              <a:prstGeom prst="rect">
                <a:avLst/>
              </a:prstGeom>
              <a:blipFill>
                <a:blip r:embed="rId2"/>
                <a:stretch>
                  <a:fillRect l="-5041" t="-125610" b="-168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06EB875-DBD3-0D45-82CB-77C40D2E4E24}"/>
                  </a:ext>
                </a:extLst>
              </p:cNvPr>
              <p:cNvSpPr/>
              <p:nvPr/>
            </p:nvSpPr>
            <p:spPr>
              <a:xfrm>
                <a:off x="3306974" y="2635562"/>
                <a:ext cx="2530052" cy="9092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p>
                      </m:sSub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506EB875-DBD3-0D45-82CB-77C40D2E4E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6974" y="2635562"/>
                <a:ext cx="2530052" cy="909223"/>
              </a:xfrm>
              <a:prstGeom prst="rect">
                <a:avLst/>
              </a:prstGeom>
              <a:blipFill>
                <a:blip r:embed="rId3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D9BE2BA-1550-BC4F-9581-A1F1D9A50A0B}"/>
                  </a:ext>
                </a:extLst>
              </p:cNvPr>
              <p:cNvSpPr/>
              <p:nvPr/>
            </p:nvSpPr>
            <p:spPr>
              <a:xfrm>
                <a:off x="-135192" y="3604063"/>
                <a:ext cx="9436686" cy="8738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𝛽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𝛼𝛾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</m:e>
                      </m:nary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i="1" smtClean="0">
                          <a:latin typeface="Cambria Math" panose="02040503050406030204" pitchFamily="18" charset="0"/>
                        </a:rPr>
                        <m:t>𝛽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f>
                                <m:fPr>
                                  <m:ctrl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den>
                              </m:f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𝛼𝛾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nary>
                            <m:naryPr>
                              <m:chr m:val="∑"/>
                              <m:sup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𝛼𝛾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𝛼𝛾</m:t>
                                  </m:r>
                                </m:sup>
                              </m:sSubSup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f>
                                    <m:f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en-US" sz="2000">
                                          <a:latin typeface="Cambria Math" panose="02040503050406030204" pitchFamily="18" charset="0"/>
                                        </a:rPr>
                                        <m:t>Z</m:t>
                                      </m:r>
                                    </m:den>
                                  </m:f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  <m:sSub>
                                        <m:sSubPr>
                                          <m:ctrlP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latin typeface="Cambria Math" panose="02040503050406030204" pitchFamily="18" charset="0"/>
                                            </a:rPr>
                                            <m:t>𝛼𝛾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nary>
                        </m:e>
                      </m:nary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D9BE2BA-1550-BC4F-9581-A1F1D9A50A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5192" y="3604063"/>
                <a:ext cx="9436686" cy="873894"/>
              </a:xfrm>
              <a:prstGeom prst="rect">
                <a:avLst/>
              </a:prstGeom>
              <a:blipFill>
                <a:blip r:embed="rId4"/>
                <a:stretch>
                  <a:fillRect t="-118571" b="-16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46EFE82E-1722-9740-9A29-B74062706772}"/>
              </a:ext>
            </a:extLst>
          </p:cNvPr>
          <p:cNvSpPr/>
          <p:nvPr/>
        </p:nvSpPr>
        <p:spPr>
          <a:xfrm>
            <a:off x="2230244" y="3585291"/>
            <a:ext cx="1661532" cy="87389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06233C-92CE-A64B-95E2-29C09B38E625}"/>
              </a:ext>
            </a:extLst>
          </p:cNvPr>
          <p:cNvSpPr/>
          <p:nvPr/>
        </p:nvSpPr>
        <p:spPr>
          <a:xfrm>
            <a:off x="4326673" y="3569688"/>
            <a:ext cx="2025805" cy="87389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E1B9B2-4233-644A-AFA4-03AF147B85B6}"/>
              </a:ext>
            </a:extLst>
          </p:cNvPr>
          <p:cNvSpPr/>
          <p:nvPr/>
        </p:nvSpPr>
        <p:spPr>
          <a:xfrm>
            <a:off x="7482468" y="3539765"/>
            <a:ext cx="1661532" cy="87389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C23ED00-EA00-4F45-8293-62FD3D84488D}"/>
                  </a:ext>
                </a:extLst>
              </p:cNvPr>
              <p:cNvSpPr/>
              <p:nvPr/>
            </p:nvSpPr>
            <p:spPr>
              <a:xfrm>
                <a:off x="2718416" y="4674572"/>
                <a:ext cx="685188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𝛼𝛾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C23ED00-EA00-4F45-8293-62FD3D8448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8416" y="4674572"/>
                <a:ext cx="685188" cy="491160"/>
              </a:xfrm>
              <a:prstGeom prst="rect">
                <a:avLst/>
              </a:prstGeom>
              <a:blipFill>
                <a:blip r:embed="rId5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41A708D-59D4-6B4A-B9A9-F6B7CC024039}"/>
                  </a:ext>
                </a:extLst>
              </p:cNvPr>
              <p:cNvSpPr/>
              <p:nvPr/>
            </p:nvSpPr>
            <p:spPr>
              <a:xfrm>
                <a:off x="4996981" y="4674572"/>
                <a:ext cx="55290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41A708D-59D4-6B4A-B9A9-F6B7CC0240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981" y="4674572"/>
                <a:ext cx="55290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F01FFBD-AFF8-5F4F-87CF-9E8C68C58FC5}"/>
                  </a:ext>
                </a:extLst>
              </p:cNvPr>
              <p:cNvSpPr/>
              <p:nvPr/>
            </p:nvSpPr>
            <p:spPr>
              <a:xfrm>
                <a:off x="7970640" y="4674572"/>
                <a:ext cx="685188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𝛼𝛾</m:t>
                          </m:r>
                        </m:sub>
                      </m:sSub>
                    </m:oMath>
                  </m:oMathPara>
                </a14:m>
                <a:endParaRPr lang="en-US" sz="2400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F01FFBD-AFF8-5F4F-87CF-9E8C68C58F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0640" y="4674572"/>
                <a:ext cx="685188" cy="491160"/>
              </a:xfrm>
              <a:prstGeom prst="rect">
                <a:avLst/>
              </a:prstGeom>
              <a:blipFill>
                <a:blip r:embed="rId7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67CFD60-8190-D946-989A-38612882F5B8}"/>
                  </a:ext>
                </a:extLst>
              </p:cNvPr>
              <p:cNvSpPr/>
              <p:nvPr/>
            </p:nvSpPr>
            <p:spPr>
              <a:xfrm>
                <a:off x="1524974" y="5305596"/>
                <a:ext cx="6116354" cy="10300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𝛽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b>
                          </m:sSub>
                        </m:e>
                      </m:nary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67CFD60-8190-D946-989A-38612882F5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974" y="5305596"/>
                <a:ext cx="6116354" cy="1030090"/>
              </a:xfrm>
              <a:prstGeom prst="rect">
                <a:avLst/>
              </a:prstGeom>
              <a:blipFill>
                <a:blip r:embed="rId8"/>
                <a:stretch>
                  <a:fillRect t="-124390" b="-168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627346C-565B-3D46-8C3D-A21D43273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0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E4CDE-211F-D043-A6C7-CB0383018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Boltzmann Machine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5153C24-83B1-604E-AF2D-F4E11E2EFD9A}"/>
                  </a:ext>
                </a:extLst>
              </p:cNvPr>
              <p:cNvSpPr/>
              <p:nvPr/>
            </p:nvSpPr>
            <p:spPr>
              <a:xfrm>
                <a:off x="1513823" y="1536484"/>
                <a:ext cx="6116354" cy="10300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den>
                      </m:f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𝛽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b>
                          </m:sSub>
                        </m:e>
                      </m:nary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𝛼𝛾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5153C24-83B1-604E-AF2D-F4E11E2EFD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823" y="1536484"/>
                <a:ext cx="6116354" cy="1030090"/>
              </a:xfrm>
              <a:prstGeom prst="rect">
                <a:avLst/>
              </a:prstGeom>
              <a:blipFill>
                <a:blip r:embed="rId2"/>
                <a:stretch>
                  <a:fillRect t="-124390" b="-1682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233C4FBD-EE26-9A4A-B3C4-E8677CDD2907}"/>
              </a:ext>
            </a:extLst>
          </p:cNvPr>
          <p:cNvSpPr/>
          <p:nvPr/>
        </p:nvSpPr>
        <p:spPr>
          <a:xfrm>
            <a:off x="5580466" y="1536484"/>
            <a:ext cx="1957758" cy="103009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7611F5B-EF9D-694A-A158-269F310D9458}"/>
                  </a:ext>
                </a:extLst>
              </p:cNvPr>
              <p:cNvSpPr txBox="1"/>
              <p:nvPr/>
            </p:nvSpPr>
            <p:spPr>
              <a:xfrm>
                <a:off x="6165358" y="2735440"/>
                <a:ext cx="787973" cy="4237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7611F5B-EF9D-694A-A158-269F310D94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5358" y="2735440"/>
                <a:ext cx="787973" cy="423770"/>
              </a:xfrm>
              <a:prstGeom prst="rect">
                <a:avLst/>
              </a:prstGeom>
              <a:blipFill>
                <a:blip r:embed="rId3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B377EB-43F6-134D-AD12-A48A9A541950}"/>
                  </a:ext>
                </a:extLst>
              </p:cNvPr>
              <p:cNvSpPr txBox="1"/>
              <p:nvPr/>
            </p:nvSpPr>
            <p:spPr>
              <a:xfrm>
                <a:off x="1410707" y="3159210"/>
                <a:ext cx="6519605" cy="937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𝜂𝛽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  <m:sup/>
                                <m:e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𝛼𝛾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𝛼𝛾</m:t>
                                      </m:r>
                                    </m:sup>
                                  </m:sSubSup>
                                  <m:f>
                                    <m:fPr>
                                      <m:ctrlPr>
                                        <a:rPr lang="en-US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𝛼𝛾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nary>
                            </m:e>
                          </m:nary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9B377EB-43F6-134D-AD12-A48A9A5419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707" y="3159210"/>
                <a:ext cx="6519605" cy="937757"/>
              </a:xfrm>
              <a:prstGeom prst="rect">
                <a:avLst/>
              </a:prstGeom>
              <a:blipFill>
                <a:blip r:embed="rId4"/>
                <a:stretch>
                  <a:fillRect t="-141333" r="-2335" b="-18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E684B895-ED1A-DF49-9E9D-EC66FF633A94}"/>
              </a:ext>
            </a:extLst>
          </p:cNvPr>
          <p:cNvSpPr/>
          <p:nvPr/>
        </p:nvSpPr>
        <p:spPr>
          <a:xfrm>
            <a:off x="5297969" y="3014880"/>
            <a:ext cx="522968" cy="103009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F6CDD1-41C3-6E4C-B6BC-707938DFEC39}"/>
                  </a:ext>
                </a:extLst>
              </p:cNvPr>
              <p:cNvSpPr txBox="1"/>
              <p:nvPr/>
            </p:nvSpPr>
            <p:spPr>
              <a:xfrm>
                <a:off x="5297969" y="4176055"/>
                <a:ext cx="604845" cy="4024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F6CDD1-41C3-6E4C-B6BC-707938DFE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7969" y="4176055"/>
                <a:ext cx="604845" cy="402482"/>
              </a:xfrm>
              <a:prstGeom prst="rect">
                <a:avLst/>
              </a:prstGeom>
              <a:blipFill>
                <a:blip r:embed="rId5"/>
                <a:stretch>
                  <a:fillRect l="-10204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40B0AB5-4132-AF42-B856-9B245ABCB32A}"/>
                  </a:ext>
                </a:extLst>
              </p:cNvPr>
              <p:cNvSpPr txBox="1"/>
              <p:nvPr/>
            </p:nvSpPr>
            <p:spPr>
              <a:xfrm>
                <a:off x="2012804" y="4520737"/>
                <a:ext cx="5118389" cy="9377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𝜂𝛽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𝛼𝛾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𝛼𝛾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𝛼𝛾</m:t>
                                  </m:r>
                                </m:sup>
                              </m:sSubSup>
                            </m:e>
                          </m:nary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40B0AB5-4132-AF42-B856-9B245ABCB3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2804" y="4520737"/>
                <a:ext cx="5118389" cy="937757"/>
              </a:xfrm>
              <a:prstGeom prst="rect">
                <a:avLst/>
              </a:prstGeom>
              <a:blipFill>
                <a:blip r:embed="rId6"/>
                <a:stretch>
                  <a:fillRect l="-494" t="-141333" b="-18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8835C3-EDEB-494B-921B-745CF1F1C87D}"/>
                  </a:ext>
                </a:extLst>
              </p:cNvPr>
              <p:cNvSpPr txBox="1"/>
              <p:nvPr/>
            </p:nvSpPr>
            <p:spPr>
              <a:xfrm>
                <a:off x="2331033" y="5738426"/>
                <a:ext cx="4481932" cy="606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𝜂𝛽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ba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𝑐𝑙𝑎𝑚𝑝𝑒𝑑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8835C3-EDEB-494B-921B-745CF1F1C8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33" y="5738426"/>
                <a:ext cx="4481932" cy="606320"/>
              </a:xfrm>
              <a:prstGeom prst="rect">
                <a:avLst/>
              </a:prstGeom>
              <a:blipFill>
                <a:blip r:embed="rId7"/>
                <a:stretch>
                  <a:fillRect l="-1133"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A4405FC-1037-E142-8564-1270352C4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7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 animBg="1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AFBFE-F183-9D4E-8BB3-EC7CAE71F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a Boltzmann Machine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275E93A-5487-E74A-8905-F3A0E400DD67}"/>
                  </a:ext>
                </a:extLst>
              </p:cNvPr>
              <p:cNvSpPr txBox="1"/>
              <p:nvPr/>
            </p:nvSpPr>
            <p:spPr>
              <a:xfrm>
                <a:off x="2331034" y="1550003"/>
                <a:ext cx="4481932" cy="606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𝜂𝛽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ba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𝑐𝑙𝑎𝑚𝑝𝑒𝑑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275E93A-5487-E74A-8905-F3A0E400DD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34" y="1550003"/>
                <a:ext cx="4481932" cy="606320"/>
              </a:xfrm>
              <a:prstGeom prst="rect">
                <a:avLst/>
              </a:prstGeom>
              <a:blipFill>
                <a:blip r:embed="rId2"/>
                <a:stretch>
                  <a:fillRect l="-1133"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34EC75-44D0-2245-A2C0-00D56A08A192}"/>
                  </a:ext>
                </a:extLst>
              </p:cNvPr>
              <p:cNvSpPr txBox="1"/>
              <p:nvPr/>
            </p:nvSpPr>
            <p:spPr>
              <a:xfrm>
                <a:off x="2548401" y="2242639"/>
                <a:ext cx="4047197" cy="550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𝜂𝛽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ba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𝑐𝑙𝑎𝑚𝑝𝑒𝑑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34EC75-44D0-2245-A2C0-00D56A08A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8401" y="2242639"/>
                <a:ext cx="4047197" cy="550022"/>
              </a:xfrm>
              <a:prstGeom prst="rect">
                <a:avLst/>
              </a:prstGeom>
              <a:blipFill>
                <a:blip r:embed="rId3"/>
                <a:stretch>
                  <a:fillRect l="-1254" b="-1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773409E-FECA-C24C-9FF1-667B0A0D5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665" y="3429000"/>
            <a:ext cx="2872170" cy="27259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B083E2-4A95-A742-93FB-319185501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4934" y="3425927"/>
            <a:ext cx="2872170" cy="27259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B52AA7-B4D7-5840-BC7D-3C26D1D428EC}"/>
              </a:ext>
            </a:extLst>
          </p:cNvPr>
          <p:cNvSpPr txBox="1"/>
          <p:nvPr/>
        </p:nvSpPr>
        <p:spPr>
          <a:xfrm>
            <a:off x="1611780" y="2964262"/>
            <a:ext cx="1438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Clamped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214820-F2C1-7140-BDC6-E85A2299C7A4}"/>
              </a:ext>
            </a:extLst>
          </p:cNvPr>
          <p:cNvSpPr txBox="1"/>
          <p:nvPr/>
        </p:nvSpPr>
        <p:spPr>
          <a:xfrm>
            <a:off x="6109102" y="2964261"/>
            <a:ext cx="803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Free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35B077-3294-5F47-87D4-33BC87EC1330}"/>
                  </a:ext>
                </a:extLst>
              </p:cNvPr>
              <p:cNvSpPr txBox="1"/>
              <p:nvPr/>
            </p:nvSpPr>
            <p:spPr>
              <a:xfrm>
                <a:off x="212154" y="6218735"/>
                <a:ext cx="3901517" cy="4105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ba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=[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  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       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]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635B077-3294-5F47-87D4-33BC87EC13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154" y="6218735"/>
                <a:ext cx="3901517" cy="410562"/>
              </a:xfrm>
              <a:prstGeom prst="rect">
                <a:avLst/>
              </a:prstGeom>
              <a:blipFill>
                <a:blip r:embed="rId5"/>
                <a:stretch>
                  <a:fillRect t="-3030" r="-1623" b="-30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0A44443-AB62-1D40-90C4-15FE480CAF32}"/>
              </a:ext>
            </a:extLst>
          </p:cNvPr>
          <p:cNvCxnSpPr>
            <a:cxnSpLocks/>
          </p:cNvCxnSpPr>
          <p:nvPr/>
        </p:nvCxnSpPr>
        <p:spPr>
          <a:xfrm flipV="1">
            <a:off x="1483541" y="5533039"/>
            <a:ext cx="0" cy="618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4F52C1D-DA63-2242-AED9-B3E3FC44F239}"/>
              </a:ext>
            </a:extLst>
          </p:cNvPr>
          <p:cNvCxnSpPr>
            <a:cxnSpLocks/>
          </p:cNvCxnSpPr>
          <p:nvPr/>
        </p:nvCxnSpPr>
        <p:spPr>
          <a:xfrm flipV="1">
            <a:off x="2162912" y="6032810"/>
            <a:ext cx="0" cy="185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20DD3AF-09D6-644C-9103-033A79562B06}"/>
              </a:ext>
            </a:extLst>
          </p:cNvPr>
          <p:cNvCxnSpPr>
            <a:cxnSpLocks/>
          </p:cNvCxnSpPr>
          <p:nvPr/>
        </p:nvCxnSpPr>
        <p:spPr>
          <a:xfrm flipV="1">
            <a:off x="3174810" y="5842434"/>
            <a:ext cx="0" cy="405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FA1A128-B3C8-7243-81C1-F81182DDBC03}"/>
              </a:ext>
            </a:extLst>
          </p:cNvPr>
          <p:cNvCxnSpPr>
            <a:cxnSpLocks/>
          </p:cNvCxnSpPr>
          <p:nvPr/>
        </p:nvCxnSpPr>
        <p:spPr>
          <a:xfrm flipV="1">
            <a:off x="3676614" y="4995746"/>
            <a:ext cx="0" cy="1251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BBCDE3ED-1439-7142-B404-957089DAD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027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9BF90-37DC-ED4C-A465-D9BDBBCFE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“Biological” Interpretation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67FAD-5B49-864E-8050-D6C4E15D27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Crick and </a:t>
            </a:r>
            <a:r>
              <a:rPr lang="en-US" dirty="0" err="1"/>
              <a:t>Mitchison</a:t>
            </a:r>
            <a:r>
              <a:rPr lang="en-US" dirty="0"/>
              <a:t> (1983) – “reverse learning” might occur in mammals during REM sleep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Training in a Boltzmann machine is said to occur in “wake-dream” cycles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448020-7186-D445-9B73-BCDF6C2881A0}"/>
                  </a:ext>
                </a:extLst>
              </p:cNvPr>
              <p:cNvSpPr txBox="1"/>
              <p:nvPr/>
            </p:nvSpPr>
            <p:spPr>
              <a:xfrm>
                <a:off x="2331034" y="2822680"/>
                <a:ext cx="4481932" cy="6063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400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𝜂𝛽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bar>
                                <m:barPr>
                                  <m:pos m:val="top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ba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𝑐𝑙𝑎𝑚𝑝𝑒𝑑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448020-7186-D445-9B73-BCDF6C288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1034" y="2822680"/>
                <a:ext cx="4481932" cy="606320"/>
              </a:xfrm>
              <a:prstGeom prst="rect">
                <a:avLst/>
              </a:prstGeom>
              <a:blipFill>
                <a:blip r:embed="rId2"/>
                <a:stretch>
                  <a:fillRect l="-1133" b="-12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40A857A-9467-E347-88D1-CADAD6FC2217}"/>
              </a:ext>
            </a:extLst>
          </p:cNvPr>
          <p:cNvCxnSpPr>
            <a:cxnSpLocks/>
          </p:cNvCxnSpPr>
          <p:nvPr/>
        </p:nvCxnSpPr>
        <p:spPr>
          <a:xfrm flipV="1">
            <a:off x="3757961" y="3429000"/>
            <a:ext cx="457200" cy="429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EC7EE7-9460-354A-8079-61A8F3F2399A}"/>
              </a:ext>
            </a:extLst>
          </p:cNvPr>
          <p:cNvCxnSpPr>
            <a:cxnSpLocks/>
          </p:cNvCxnSpPr>
          <p:nvPr/>
        </p:nvCxnSpPr>
        <p:spPr>
          <a:xfrm flipV="1">
            <a:off x="6365255" y="3429000"/>
            <a:ext cx="0" cy="429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606CFB6-5100-B246-8C92-2547F72ED8FF}"/>
              </a:ext>
            </a:extLst>
          </p:cNvPr>
          <p:cNvSpPr txBox="1"/>
          <p:nvPr/>
        </p:nvSpPr>
        <p:spPr>
          <a:xfrm>
            <a:off x="3100042" y="3858322"/>
            <a:ext cx="1271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Learning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7EC22F-9360-FF4D-A6F7-5EF4B320CC19}"/>
              </a:ext>
            </a:extLst>
          </p:cNvPr>
          <p:cNvSpPr txBox="1"/>
          <p:nvPr/>
        </p:nvSpPr>
        <p:spPr>
          <a:xfrm>
            <a:off x="5283372" y="3858322"/>
            <a:ext cx="2319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Reverse Learning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C6ED82B-F45D-7442-910F-6846C7E48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5001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31728-E9A7-8B47-BE20-7F1FE0860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Boltzmann Machines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D1AF0-AA30-1243-B736-D07707D3BD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124228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Restricted Boltzmann Machine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51EF3F-8A81-9344-93BB-55F342512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331" y="2269558"/>
            <a:ext cx="4124228" cy="439058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C1DC28C-8908-0A43-AB69-5D427BA193CE}"/>
              </a:ext>
            </a:extLst>
          </p:cNvPr>
          <p:cNvSpPr txBox="1">
            <a:spLocks/>
          </p:cNvSpPr>
          <p:nvPr/>
        </p:nvSpPr>
        <p:spPr>
          <a:xfrm>
            <a:off x="4654240" y="1825625"/>
            <a:ext cx="44897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400" dirty="0"/>
              <a:t>Deep Belief Network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08A265-E369-5D43-8448-B9ECB0557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299" y="2170629"/>
            <a:ext cx="3058961" cy="458844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BEA52A-3222-3E4F-9C3E-526ED5B9C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435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19FBB-1A99-B841-83B1-AA79CC3FB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FB8458-F02F-C04A-94A3-616F29CFF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657028" cy="4351338"/>
          </a:xfrm>
        </p:spPr>
        <p:txBody>
          <a:bodyPr/>
          <a:lstStyle/>
          <a:p>
            <a:r>
              <a:rPr lang="en-US" dirty="0"/>
              <a:t>Learning patterns from data</a:t>
            </a:r>
          </a:p>
          <a:p>
            <a:r>
              <a:rPr lang="en-US" dirty="0"/>
              <a:t>Models include:</a:t>
            </a:r>
          </a:p>
          <a:p>
            <a:pPr lvl="1"/>
            <a:r>
              <a:rPr lang="en-US" dirty="0"/>
              <a:t>Clustering algorithms</a:t>
            </a:r>
          </a:p>
          <a:p>
            <a:pPr lvl="1"/>
            <a:r>
              <a:rPr lang="en-US" dirty="0"/>
              <a:t>Kernel methods (SVM)</a:t>
            </a:r>
          </a:p>
          <a:p>
            <a:pPr lvl="1"/>
            <a:r>
              <a:rPr lang="en-US" dirty="0"/>
              <a:t>Bayesian networks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Neural networks</a:t>
            </a:r>
          </a:p>
          <a:p>
            <a:r>
              <a:rPr lang="en-US" dirty="0"/>
              <a:t>Interacting “neurons”</a:t>
            </a:r>
          </a:p>
          <a:p>
            <a:pPr lvl="1"/>
            <a:r>
              <a:rPr lang="en-US" dirty="0"/>
              <a:t>Commonly binary (0/1, +/- 1)</a:t>
            </a:r>
          </a:p>
          <a:p>
            <a:pPr lvl="1"/>
            <a:r>
              <a:rPr lang="en-US" dirty="0"/>
              <a:t>Activated based on local environment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309DAA-E946-0249-B4F0-C59057B44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5678" y="2091417"/>
            <a:ext cx="3400194" cy="408554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E5623-02EB-B644-92A9-5453A1CB3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47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D6898-2B24-294D-AE89-421482567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Ising</a:t>
            </a:r>
            <a:r>
              <a:rPr lang="en-US" dirty="0"/>
              <a:t>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16DE7-A9E4-3647-BF32-2A7A819B0A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39951"/>
            <a:ext cx="7886700" cy="4337011"/>
          </a:xfrm>
        </p:spPr>
        <p:txBody>
          <a:bodyPr/>
          <a:lstStyle/>
          <a:p>
            <a:r>
              <a:rPr lang="en-US" dirty="0"/>
              <a:t>Model for ferromagnetism in stat. mech.</a:t>
            </a:r>
          </a:p>
          <a:p>
            <a:r>
              <a:rPr lang="en-US" dirty="0"/>
              <a:t>Proposed by Wilhelm Lenz (1920)</a:t>
            </a:r>
          </a:p>
          <a:p>
            <a:r>
              <a:rPr lang="en-US" dirty="0"/>
              <a:t>Solved (1D) by his student, Ernest </a:t>
            </a:r>
            <a:r>
              <a:rPr lang="en-US" dirty="0" err="1"/>
              <a:t>Ising</a:t>
            </a:r>
            <a:r>
              <a:rPr lang="en-US" dirty="0"/>
              <a:t> (1925)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Lattice sites arranged in an undirected graph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9C859A3-2628-3F4C-835F-AAAA99E8E7F5}"/>
              </a:ext>
            </a:extLst>
          </p:cNvPr>
          <p:cNvGrpSpPr/>
          <p:nvPr/>
        </p:nvGrpSpPr>
        <p:grpSpPr>
          <a:xfrm>
            <a:off x="1605775" y="3725786"/>
            <a:ext cx="7018227" cy="855269"/>
            <a:chOff x="1605775" y="3725786"/>
            <a:chExt cx="7018227" cy="85526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08063AE-F94F-9449-8BBB-4962B750B4B0}"/>
                </a:ext>
              </a:extLst>
            </p:cNvPr>
            <p:cNvGrpSpPr/>
            <p:nvPr/>
          </p:nvGrpSpPr>
          <p:grpSpPr>
            <a:xfrm>
              <a:off x="1605775" y="3788217"/>
              <a:ext cx="5932450" cy="730407"/>
              <a:chOff x="1694985" y="2564775"/>
              <a:chExt cx="5932450" cy="730407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994B9865-50F9-3846-8064-B7589AA22726}"/>
                  </a:ext>
                </a:extLst>
              </p:cNvPr>
              <p:cNvSpPr/>
              <p:nvPr/>
            </p:nvSpPr>
            <p:spPr>
              <a:xfrm>
                <a:off x="1694985" y="2564777"/>
                <a:ext cx="730405" cy="730405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4EDACD50-FF75-4F47-9294-B7FBEC5BF657}"/>
                  </a:ext>
                </a:extLst>
              </p:cNvPr>
              <p:cNvSpPr/>
              <p:nvPr/>
            </p:nvSpPr>
            <p:spPr>
              <a:xfrm>
                <a:off x="3429000" y="2564777"/>
                <a:ext cx="730405" cy="730405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AB1FABAA-9177-D444-AD29-1B3670B1BA99}"/>
                  </a:ext>
                </a:extLst>
              </p:cNvPr>
              <p:cNvSpPr/>
              <p:nvPr/>
            </p:nvSpPr>
            <p:spPr>
              <a:xfrm>
                <a:off x="5163015" y="2564777"/>
                <a:ext cx="730405" cy="730405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09900BAD-3402-9549-AB46-FC098B050DEB}"/>
                  </a:ext>
                </a:extLst>
              </p:cNvPr>
              <p:cNvSpPr/>
              <p:nvPr/>
            </p:nvSpPr>
            <p:spPr>
              <a:xfrm>
                <a:off x="6897030" y="2564777"/>
                <a:ext cx="730405" cy="730405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45D9F4CA-E598-E84F-921B-9C0336EC4E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2297" y="2929979"/>
                <a:ext cx="841918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6F05E930-9C64-1047-8714-FF06147CE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43040" y="2929979"/>
                <a:ext cx="841918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BDF3271C-747D-E148-A154-32325C36FB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88206" y="2929979"/>
                <a:ext cx="841918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E30247AC-3127-9C47-93B6-9887C490CBE3}"/>
                      </a:ext>
                    </a:extLst>
                  </p:cNvPr>
                  <p:cNvSpPr txBox="1"/>
                  <p:nvPr/>
                </p:nvSpPr>
                <p:spPr>
                  <a:xfrm>
                    <a:off x="2749589" y="2564777"/>
                    <a:ext cx="327333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14" name="TextBox 13">
                    <a:extLst>
                      <a:ext uri="{FF2B5EF4-FFF2-40B4-BE49-F238E27FC236}">
                        <a16:creationId xmlns:a16="http://schemas.microsoft.com/office/drawing/2014/main" id="{E30247AC-3127-9C47-93B6-9887C490CBE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49589" y="2564777"/>
                    <a:ext cx="327333" cy="276999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l="-14815" r="-3704" b="-217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8E0F35DE-CC12-3B44-A0E1-39FB6EFF748E}"/>
                      </a:ext>
                    </a:extLst>
                  </p:cNvPr>
                  <p:cNvSpPr txBox="1"/>
                  <p:nvPr/>
                </p:nvSpPr>
                <p:spPr>
                  <a:xfrm>
                    <a:off x="4511483" y="2564776"/>
                    <a:ext cx="33265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23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8E0F35DE-CC12-3B44-A0E1-39FB6EFF748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11483" y="2564776"/>
                    <a:ext cx="332655" cy="276999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23077" r="-3846" b="-217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6BBDAF34-2107-A74B-B18D-44CA32FF945B}"/>
                      </a:ext>
                    </a:extLst>
                  </p:cNvPr>
                  <p:cNvSpPr txBox="1"/>
                  <p:nvPr/>
                </p:nvSpPr>
                <p:spPr>
                  <a:xfrm>
                    <a:off x="6245498" y="2564775"/>
                    <a:ext cx="33265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34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6BBDAF34-2107-A74B-B18D-44CA32FF945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45498" y="2564775"/>
                    <a:ext cx="332655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8519" r="-3704" b="-217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88CEEA6A-E78F-9741-AC2E-2016C11BAB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64540" y="3725786"/>
              <a:ext cx="0" cy="85526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37182B9-074C-BA4C-8814-C801D35423C4}"/>
                    </a:ext>
                  </a:extLst>
                </p:cNvPr>
                <p:cNvSpPr txBox="1"/>
                <p:nvPr/>
              </p:nvSpPr>
              <p:spPr>
                <a:xfrm>
                  <a:off x="8164324" y="4053382"/>
                  <a:ext cx="4596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37182B9-074C-BA4C-8814-C801D35423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4324" y="4053382"/>
                  <a:ext cx="459678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0811" r="-2703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4982289-7B65-7140-B938-CA118971F827}"/>
                    </a:ext>
                  </a:extLst>
                </p:cNvPr>
                <p:cNvSpPr txBox="1"/>
                <p:nvPr/>
              </p:nvSpPr>
              <p:spPr>
                <a:xfrm>
                  <a:off x="1860271" y="4008456"/>
                  <a:ext cx="2737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4982289-7B65-7140-B938-CA118971F82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60271" y="4008456"/>
                  <a:ext cx="273793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4348" r="-4348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8D05FBC-5798-5E46-9920-852A575B8F68}"/>
                    </a:ext>
                  </a:extLst>
                </p:cNvPr>
                <p:cNvSpPr txBox="1"/>
                <p:nvPr/>
              </p:nvSpPr>
              <p:spPr>
                <a:xfrm>
                  <a:off x="3609913" y="4014920"/>
                  <a:ext cx="27911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A8D05FBC-5798-5E46-9920-852A575B8F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9913" y="4014920"/>
                  <a:ext cx="279115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4348" r="-4348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9E28C55-E1F2-E84A-A600-EB80FCEED214}"/>
                    </a:ext>
                  </a:extLst>
                </p:cNvPr>
                <p:cNvSpPr txBox="1"/>
                <p:nvPr/>
              </p:nvSpPr>
              <p:spPr>
                <a:xfrm>
                  <a:off x="5334658" y="4014920"/>
                  <a:ext cx="27911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9E28C55-E1F2-E84A-A600-EB80FCEED2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4658" y="4014920"/>
                  <a:ext cx="279115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9091" r="-4545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580B469C-F2BC-DB4C-81AF-D8421F9B6BD9}"/>
                    </a:ext>
                  </a:extLst>
                </p:cNvPr>
                <p:cNvSpPr txBox="1"/>
                <p:nvPr/>
              </p:nvSpPr>
              <p:spPr>
                <a:xfrm>
                  <a:off x="7081841" y="4008455"/>
                  <a:ext cx="27911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580B469C-F2BC-DB4C-81AF-D8421F9B6B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1841" y="4008455"/>
                  <a:ext cx="279115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8696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58431C-E1B5-1643-8383-A2CD27E9608E}"/>
                  </a:ext>
                </a:extLst>
              </p:cNvPr>
              <p:cNvSpPr txBox="1"/>
              <p:nvPr/>
            </p:nvSpPr>
            <p:spPr>
              <a:xfrm>
                <a:off x="2134064" y="5462277"/>
                <a:ext cx="218145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400" dirty="0"/>
                  <a:t> - “spin”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±1</m:t>
                    </m:r>
                  </m:oMath>
                </a14:m>
                <a:r>
                  <a:rPr lang="en-US" sz="2400" dirty="0"/>
                  <a:t>)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5658431C-E1B5-1643-8383-A2CD27E960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4064" y="5462277"/>
                <a:ext cx="2181458" cy="461665"/>
              </a:xfrm>
              <a:prstGeom prst="rect">
                <a:avLst/>
              </a:prstGeom>
              <a:blipFill>
                <a:blip r:embed="rId10"/>
                <a:stretch>
                  <a:fillRect t="-5405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A041D9E-39AA-9F49-8C24-D32717928C16}"/>
                  </a:ext>
                </a:extLst>
              </p:cNvPr>
              <p:cNvSpPr txBox="1"/>
              <p:nvPr/>
            </p:nvSpPr>
            <p:spPr>
              <a:xfrm>
                <a:off x="4713481" y="5462277"/>
                <a:ext cx="2181458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sz="2400" dirty="0"/>
                  <a:t> - interaction</a:t>
                </a: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A041D9E-39AA-9F49-8C24-D32717928C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3481" y="5462277"/>
                <a:ext cx="2181458" cy="491417"/>
              </a:xfrm>
              <a:prstGeom prst="rect">
                <a:avLst/>
              </a:prstGeom>
              <a:blipFill>
                <a:blip r:embed="rId11"/>
                <a:stretch>
                  <a:fillRect l="-1734" t="-5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1983C06-0295-E64F-BEF8-FC01160F9DB9}"/>
                  </a:ext>
                </a:extLst>
              </p:cNvPr>
              <p:cNvSpPr txBox="1"/>
              <p:nvPr/>
            </p:nvSpPr>
            <p:spPr>
              <a:xfrm>
                <a:off x="2472726" y="6057764"/>
                <a:ext cx="38990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sz="2400" dirty="0"/>
                  <a:t> - external magnetic field</a:t>
                </a: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1983C06-0295-E64F-BEF8-FC01160F9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2726" y="6057764"/>
                <a:ext cx="3899094" cy="461665"/>
              </a:xfrm>
              <a:prstGeom prst="rect">
                <a:avLst/>
              </a:prstGeom>
              <a:blipFill>
                <a:blip r:embed="rId12"/>
                <a:stretch>
                  <a:fillRect l="-649" t="-5405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2FC0EEA1-F20D-D841-8E3A-C4F33D37E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126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8EE8D-182D-3649-A982-113FD8CA0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Ising</a:t>
            </a:r>
            <a:r>
              <a:rPr lang="en-US" dirty="0"/>
              <a:t>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DA96CF-FA0F-A040-9B22-E58A9027022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2431971"/>
                <a:ext cx="7886700" cy="3744992"/>
              </a:xfrm>
            </p:spPr>
            <p:txBody>
              <a:bodyPr/>
              <a:lstStyle/>
              <a:p>
                <a:r>
                  <a:rPr lang="en-US" dirty="0"/>
                  <a:t>Hamiltonian: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bar>
                          <m:bar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ba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&gt;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𝜇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nary>
                      <m:naryPr>
                        <m:chr m:val="∑"/>
                        <m:sup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dirty="0"/>
                  <a:t>, some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2DA96CF-FA0F-A040-9B22-E58A9027022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2431971"/>
                <a:ext cx="7886700" cy="3744992"/>
              </a:xfrm>
              <a:blipFill>
                <a:blip r:embed="rId3"/>
                <a:stretch>
                  <a:fillRect l="-1447" t="-14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CFC03211-DAF1-0343-9996-1D5D85F84C81}"/>
              </a:ext>
            </a:extLst>
          </p:cNvPr>
          <p:cNvGrpSpPr/>
          <p:nvPr/>
        </p:nvGrpSpPr>
        <p:grpSpPr>
          <a:xfrm>
            <a:off x="1605775" y="1469897"/>
            <a:ext cx="7018227" cy="855269"/>
            <a:chOff x="1605775" y="3725786"/>
            <a:chExt cx="7018227" cy="85526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10A4499-F5F6-EB46-A08F-853BCAC17B60}"/>
                </a:ext>
              </a:extLst>
            </p:cNvPr>
            <p:cNvGrpSpPr/>
            <p:nvPr/>
          </p:nvGrpSpPr>
          <p:grpSpPr>
            <a:xfrm>
              <a:off x="1605775" y="3788217"/>
              <a:ext cx="5932450" cy="730407"/>
              <a:chOff x="1694985" y="2564775"/>
              <a:chExt cx="5932450" cy="730407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6DC31CDC-D6FA-CA44-92B6-E27C51BABFC3}"/>
                  </a:ext>
                </a:extLst>
              </p:cNvPr>
              <p:cNvSpPr/>
              <p:nvPr/>
            </p:nvSpPr>
            <p:spPr>
              <a:xfrm>
                <a:off x="1694985" y="2564777"/>
                <a:ext cx="730405" cy="730405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39051FFE-D79E-8C4B-8F3E-50D91B1B9D8A}"/>
                  </a:ext>
                </a:extLst>
              </p:cNvPr>
              <p:cNvSpPr/>
              <p:nvPr/>
            </p:nvSpPr>
            <p:spPr>
              <a:xfrm>
                <a:off x="3429000" y="2564777"/>
                <a:ext cx="730405" cy="730405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D479C596-DDE1-7C43-86FA-B9050C74A2E6}"/>
                  </a:ext>
                </a:extLst>
              </p:cNvPr>
              <p:cNvSpPr/>
              <p:nvPr/>
            </p:nvSpPr>
            <p:spPr>
              <a:xfrm>
                <a:off x="5163015" y="2564777"/>
                <a:ext cx="730405" cy="730405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660839E4-C578-3943-9DB8-557A390FE93A}"/>
                  </a:ext>
                </a:extLst>
              </p:cNvPr>
              <p:cNvSpPr/>
              <p:nvPr/>
            </p:nvSpPr>
            <p:spPr>
              <a:xfrm>
                <a:off x="6897030" y="2564777"/>
                <a:ext cx="730405" cy="730405"/>
              </a:xfrm>
              <a:prstGeom prst="ellipse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946074E-D197-C641-92E0-58D3AFD3DB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2297" y="2929979"/>
                <a:ext cx="841918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C50DD150-EE54-294C-9796-5D29C9F983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43040" y="2929979"/>
                <a:ext cx="841918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304F6BEA-1CA5-9841-923D-0508859DEC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88206" y="2929979"/>
                <a:ext cx="841918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0EF4848C-3D63-4C4C-A325-EC1CB2453186}"/>
                      </a:ext>
                    </a:extLst>
                  </p:cNvPr>
                  <p:cNvSpPr txBox="1"/>
                  <p:nvPr/>
                </p:nvSpPr>
                <p:spPr>
                  <a:xfrm>
                    <a:off x="2749589" y="2564777"/>
                    <a:ext cx="327333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0EF4848C-3D63-4C4C-A325-EC1CB245318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749589" y="2564777"/>
                    <a:ext cx="327333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4815" r="-3704" b="-2727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68774256-86C7-4440-B787-58F686DE56CE}"/>
                      </a:ext>
                    </a:extLst>
                  </p:cNvPr>
                  <p:cNvSpPr txBox="1"/>
                  <p:nvPr/>
                </p:nvSpPr>
                <p:spPr>
                  <a:xfrm>
                    <a:off x="4511483" y="2564776"/>
                    <a:ext cx="33265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23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68774256-86C7-4440-B787-58F686DE56C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11483" y="2564776"/>
                    <a:ext cx="332655" cy="2769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23077" r="-3846" b="-2727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3DBF79DD-1E7C-C841-8BCA-07B85D8AF482}"/>
                      </a:ext>
                    </a:extLst>
                  </p:cNvPr>
                  <p:cNvSpPr txBox="1"/>
                  <p:nvPr/>
                </p:nvSpPr>
                <p:spPr>
                  <a:xfrm>
                    <a:off x="6245498" y="2564775"/>
                    <a:ext cx="332655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34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3DBF79DD-1E7C-C841-8BCA-07B85D8AF48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45498" y="2564775"/>
                    <a:ext cx="332655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8519" r="-3704" b="-2727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FEABE402-0C4D-0543-A939-99D85A2657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64540" y="3725786"/>
              <a:ext cx="0" cy="855269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B3C8050-4639-AD47-8A58-C8AC7DB53E0F}"/>
                    </a:ext>
                  </a:extLst>
                </p:cNvPr>
                <p:cNvSpPr txBox="1"/>
                <p:nvPr/>
              </p:nvSpPr>
              <p:spPr>
                <a:xfrm>
                  <a:off x="8164324" y="4053382"/>
                  <a:ext cx="45967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𝑒𝑥𝑡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B3C8050-4639-AD47-8A58-C8AC7DB53E0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4324" y="4053382"/>
                  <a:ext cx="459678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0811" r="-2703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C389426-8E48-4D4C-991F-296FACDB1909}"/>
                    </a:ext>
                  </a:extLst>
                </p:cNvPr>
                <p:cNvSpPr txBox="1"/>
                <p:nvPr/>
              </p:nvSpPr>
              <p:spPr>
                <a:xfrm>
                  <a:off x="1860271" y="4008456"/>
                  <a:ext cx="2737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EC389426-8E48-4D4C-991F-296FACDB19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60271" y="4008456"/>
                  <a:ext cx="273793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4348" r="-4348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1853A3F-4050-8B4F-928B-BCE738401DC2}"/>
                    </a:ext>
                  </a:extLst>
                </p:cNvPr>
                <p:cNvSpPr txBox="1"/>
                <p:nvPr/>
              </p:nvSpPr>
              <p:spPr>
                <a:xfrm>
                  <a:off x="3609913" y="4014920"/>
                  <a:ext cx="27911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71853A3F-4050-8B4F-928B-BCE738401D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9913" y="4014920"/>
                  <a:ext cx="279115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4348" r="-4348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4CCBD12-873D-ED40-990D-5E542924C5F3}"/>
                    </a:ext>
                  </a:extLst>
                </p:cNvPr>
                <p:cNvSpPr txBox="1"/>
                <p:nvPr/>
              </p:nvSpPr>
              <p:spPr>
                <a:xfrm>
                  <a:off x="5334658" y="4014920"/>
                  <a:ext cx="27911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4CCBD12-873D-ED40-990D-5E542924C5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34658" y="4014920"/>
                  <a:ext cx="279115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9091" r="-4545" b="-1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EDDBCC8-D4A4-E245-8AE3-02D3F285A4CB}"/>
                    </a:ext>
                  </a:extLst>
                </p:cNvPr>
                <p:cNvSpPr txBox="1"/>
                <p:nvPr/>
              </p:nvSpPr>
              <p:spPr>
                <a:xfrm>
                  <a:off x="7081841" y="4008455"/>
                  <a:ext cx="27911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AEDDBCC8-D4A4-E245-8AE3-02D3F285A4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1841" y="4008455"/>
                  <a:ext cx="279115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8696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5E059C4-DE5C-AE48-B295-FF5E765AD3FE}"/>
              </a:ext>
            </a:extLst>
          </p:cNvPr>
          <p:cNvGrpSpPr/>
          <p:nvPr/>
        </p:nvGrpSpPr>
        <p:grpSpPr>
          <a:xfrm>
            <a:off x="3296000" y="3585422"/>
            <a:ext cx="705200" cy="482637"/>
            <a:chOff x="3693840" y="4042620"/>
            <a:chExt cx="705200" cy="482637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1E811AC-EA6F-DB4E-8C0F-8974DCE8ED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3840" y="4043852"/>
              <a:ext cx="0" cy="48140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2D3634C8-7667-1248-8EF5-54C1C67B18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21551" y="4042622"/>
              <a:ext cx="0" cy="48140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A0B1CEB-D82F-7C49-8ED6-F778BBE6B18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4051" y="4042621"/>
              <a:ext cx="0" cy="48140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143B65E-695A-CB42-A4F4-ED45EEB5F0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9040" y="4042620"/>
              <a:ext cx="0" cy="48140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609708C0-A25B-7340-B9EF-EE50E2FB5FE2}"/>
              </a:ext>
            </a:extLst>
          </p:cNvPr>
          <p:cNvSpPr/>
          <p:nvPr/>
        </p:nvSpPr>
        <p:spPr>
          <a:xfrm>
            <a:off x="4262221" y="3641458"/>
            <a:ext cx="386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or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83A01B0-3715-EF41-BFFC-4544A49D402D}"/>
              </a:ext>
            </a:extLst>
          </p:cNvPr>
          <p:cNvGrpSpPr/>
          <p:nvPr/>
        </p:nvGrpSpPr>
        <p:grpSpPr>
          <a:xfrm rot="10800000">
            <a:off x="4939428" y="3584190"/>
            <a:ext cx="705200" cy="482637"/>
            <a:chOff x="3693840" y="4042620"/>
            <a:chExt cx="705200" cy="482637"/>
          </a:xfrm>
        </p:grpSpPr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83049B1-EC14-3746-9FA5-E18EA990D7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3840" y="4043852"/>
              <a:ext cx="0" cy="48140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5FB38D7-92A9-A54C-AE00-A9F3892CFD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21551" y="4042622"/>
              <a:ext cx="0" cy="48140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112FFF4-440A-A644-921D-01B365664F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4051" y="4042621"/>
              <a:ext cx="0" cy="48140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D5B4A96-078C-9D42-AEEC-BEC70B8513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9040" y="4042620"/>
              <a:ext cx="0" cy="481405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99DAFB8-E149-9440-8B5E-5A3C52C92425}"/>
              </a:ext>
            </a:extLst>
          </p:cNvPr>
          <p:cNvCxnSpPr>
            <a:cxnSpLocks/>
          </p:cNvCxnSpPr>
          <p:nvPr/>
        </p:nvCxnSpPr>
        <p:spPr>
          <a:xfrm flipV="1">
            <a:off x="4102943" y="4525931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466EC0F-7E97-D744-882F-57DD10837DF8}"/>
              </a:ext>
            </a:extLst>
          </p:cNvPr>
          <p:cNvCxnSpPr>
            <a:cxnSpLocks/>
          </p:cNvCxnSpPr>
          <p:nvPr/>
        </p:nvCxnSpPr>
        <p:spPr>
          <a:xfrm>
            <a:off x="4330654" y="4524701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DE8E74C-4630-154F-8E5C-769052F83336}"/>
              </a:ext>
            </a:extLst>
          </p:cNvPr>
          <p:cNvCxnSpPr>
            <a:cxnSpLocks/>
          </p:cNvCxnSpPr>
          <p:nvPr/>
        </p:nvCxnSpPr>
        <p:spPr>
          <a:xfrm flipV="1">
            <a:off x="4573154" y="4524700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6D40B13-07FC-A64A-A9A0-43B5CBE2424F}"/>
              </a:ext>
            </a:extLst>
          </p:cNvPr>
          <p:cNvCxnSpPr>
            <a:cxnSpLocks/>
          </p:cNvCxnSpPr>
          <p:nvPr/>
        </p:nvCxnSpPr>
        <p:spPr>
          <a:xfrm>
            <a:off x="4808143" y="4524699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293E409-202C-7B43-89D1-AA093E329E66}"/>
              </a:ext>
            </a:extLst>
          </p:cNvPr>
          <p:cNvCxnSpPr>
            <a:cxnSpLocks/>
          </p:cNvCxnSpPr>
          <p:nvPr/>
        </p:nvCxnSpPr>
        <p:spPr>
          <a:xfrm flipV="1">
            <a:off x="3538500" y="5782302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F35153F-C318-D74A-96F1-B0AC4E14B8CD}"/>
              </a:ext>
            </a:extLst>
          </p:cNvPr>
          <p:cNvCxnSpPr>
            <a:cxnSpLocks/>
          </p:cNvCxnSpPr>
          <p:nvPr/>
        </p:nvCxnSpPr>
        <p:spPr>
          <a:xfrm flipV="1">
            <a:off x="3766211" y="5792223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6F1F5AB-82B2-954F-BB7D-CBFAE22881C9}"/>
              </a:ext>
            </a:extLst>
          </p:cNvPr>
          <p:cNvCxnSpPr>
            <a:cxnSpLocks/>
          </p:cNvCxnSpPr>
          <p:nvPr/>
        </p:nvCxnSpPr>
        <p:spPr>
          <a:xfrm flipV="1">
            <a:off x="4008711" y="5792222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B7DDB8E-818E-7349-8860-DA70C60DA2DA}"/>
              </a:ext>
            </a:extLst>
          </p:cNvPr>
          <p:cNvCxnSpPr>
            <a:cxnSpLocks/>
          </p:cNvCxnSpPr>
          <p:nvPr/>
        </p:nvCxnSpPr>
        <p:spPr>
          <a:xfrm>
            <a:off x="4243700" y="5792221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5FDA55B-99E4-564D-B8EA-31CD75F7BF94}"/>
              </a:ext>
            </a:extLst>
          </p:cNvPr>
          <p:cNvCxnSpPr>
            <a:cxnSpLocks/>
          </p:cNvCxnSpPr>
          <p:nvPr/>
        </p:nvCxnSpPr>
        <p:spPr>
          <a:xfrm flipV="1">
            <a:off x="4527217" y="5774845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51758E3-1EED-E64D-95C3-21A7A9D21BFD}"/>
              </a:ext>
            </a:extLst>
          </p:cNvPr>
          <p:cNvCxnSpPr>
            <a:cxnSpLocks/>
          </p:cNvCxnSpPr>
          <p:nvPr/>
        </p:nvCxnSpPr>
        <p:spPr>
          <a:xfrm flipV="1">
            <a:off x="4754928" y="5773615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D06BA74-A4CD-FE4C-AB11-F99986B70D03}"/>
              </a:ext>
            </a:extLst>
          </p:cNvPr>
          <p:cNvCxnSpPr>
            <a:cxnSpLocks/>
          </p:cNvCxnSpPr>
          <p:nvPr/>
        </p:nvCxnSpPr>
        <p:spPr>
          <a:xfrm>
            <a:off x="4997428" y="5773614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A06A34A-0741-2C43-9DA3-82E067A30466}"/>
              </a:ext>
            </a:extLst>
          </p:cNvPr>
          <p:cNvCxnSpPr>
            <a:cxnSpLocks/>
          </p:cNvCxnSpPr>
          <p:nvPr/>
        </p:nvCxnSpPr>
        <p:spPr>
          <a:xfrm>
            <a:off x="5232417" y="5773613"/>
            <a:ext cx="0" cy="48140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2B39016F-D28C-EB43-B0C6-3A30DE921C52}"/>
              </a:ext>
            </a:extLst>
          </p:cNvPr>
          <p:cNvSpPr/>
          <p:nvPr/>
        </p:nvSpPr>
        <p:spPr>
          <a:xfrm>
            <a:off x="5721058" y="5832868"/>
            <a:ext cx="28387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(Many local min possible)</a:t>
            </a:r>
          </a:p>
        </p:txBody>
      </p:sp>
      <p:sp>
        <p:nvSpPr>
          <p:cNvPr id="51" name="Slide Number Placeholder 50">
            <a:extLst>
              <a:ext uri="{FF2B5EF4-FFF2-40B4-BE49-F238E27FC236}">
                <a16:creationId xmlns:a16="http://schemas.microsoft.com/office/drawing/2014/main" id="{1396D6AC-CC58-AF4E-AA3A-63A12B24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9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4543-0988-FA44-A4C7-80D85B321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Ising</a:t>
            </a:r>
            <a:r>
              <a:rPr lang="en-US" dirty="0"/>
              <a:t> Model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E7B41A-9BC7-E546-8042-B5ACC2CDB0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What if we have some patterns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ba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dirty="0"/>
                  <a:t> that we’d like to store as local minima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bar>
                      <m:bar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ba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?</a:t>
                </a:r>
              </a:p>
              <a:p>
                <a:r>
                  <a:rPr lang="en-US" dirty="0"/>
                  <a:t>Program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so that the network converges to certain “memories”</a:t>
                </a:r>
              </a:p>
              <a:p>
                <a:r>
                  <a:rPr lang="en-US" dirty="0"/>
                  <a:t>This is a </a:t>
                </a:r>
                <a:r>
                  <a:rPr lang="en-US" u="sng" dirty="0"/>
                  <a:t>Hopfield network</a:t>
                </a:r>
                <a:r>
                  <a:rPr lang="en-US" dirty="0"/>
                  <a:t> – lattice sites are now “neurons” in the neural network</a:t>
                </a:r>
              </a:p>
              <a:p>
                <a:r>
                  <a:rPr lang="en-US" dirty="0"/>
                  <a:t>Interactions trained by “Hebbian learning”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BE7B41A-9BC7-E546-8042-B5ACC2CDB0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47" t="-20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D85C71-A7AD-6440-A003-7DB1CBF0F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8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553D2-9B1F-E249-B236-B190E4303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Hebbian Learning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55ECF5-8F43-E54B-AE75-9A8613E62D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505415"/>
                <a:ext cx="7886700" cy="4671548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We have some “memories” that we want to store: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For a single memory,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bar>
                          <m:ba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</m:ba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400" dirty="0"/>
                  <a:t> will be a local min if we ensure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en-US" sz="2400" dirty="0"/>
                  <a:t> for all </a:t>
                </a:r>
                <a:r>
                  <a:rPr lang="en-US" sz="2400" dirty="0" err="1"/>
                  <a:t>i,j</a:t>
                </a:r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Memory should be updated incrementally: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955ECF5-8F43-E54B-AE75-9A8613E62D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505415"/>
                <a:ext cx="7886700" cy="4671548"/>
              </a:xfrm>
              <a:blipFill>
                <a:blip r:embed="rId2"/>
                <a:stretch>
                  <a:fillRect l="-965" t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F9711A7-BA5D-2D4E-985C-CA9D9D1E7AFD}"/>
                  </a:ext>
                </a:extLst>
              </p:cNvPr>
              <p:cNvSpPr txBox="1"/>
              <p:nvPr/>
            </p:nvSpPr>
            <p:spPr>
              <a:xfrm>
                <a:off x="3588268" y="1950183"/>
                <a:ext cx="1967462" cy="1225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bar>
                            <m:bar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ba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d>
                                      <m:dPr>
                                        <m:ctrlP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</m:d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  <m:sup>
                                    <m:d>
                                      <m:d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</m:d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F9711A7-BA5D-2D4E-985C-CA9D9D1E7A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268" y="1950183"/>
                <a:ext cx="1967462" cy="1225785"/>
              </a:xfrm>
              <a:prstGeom prst="rect">
                <a:avLst/>
              </a:prstGeom>
              <a:blipFill>
                <a:blip r:embed="rId3"/>
                <a:stretch>
                  <a:fillRect l="-1290" b="-3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3A64F74-0527-AF4A-BDB3-5BDA8304B523}"/>
                  </a:ext>
                </a:extLst>
              </p:cNvPr>
              <p:cNvSpPr/>
              <p:nvPr/>
            </p:nvSpPr>
            <p:spPr>
              <a:xfrm>
                <a:off x="3560248" y="4162745"/>
                <a:ext cx="2023503" cy="6042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sup>
                      </m:sSubSup>
                      <m:sSubSup>
                        <m:sSub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3A64F74-0527-AF4A-BDB3-5BDA8304B5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0248" y="4162745"/>
                <a:ext cx="2023503" cy="604268"/>
              </a:xfrm>
              <a:prstGeom prst="rect">
                <a:avLst/>
              </a:prstGeom>
              <a:blipFill>
                <a:blip r:embed="rId4"/>
                <a:stretch>
                  <a:fillRect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65B43DE-70FC-B442-8804-C9FC10FF1749}"/>
                  </a:ext>
                </a:extLst>
              </p:cNvPr>
              <p:cNvSpPr/>
              <p:nvPr/>
            </p:nvSpPr>
            <p:spPr>
              <a:xfrm>
                <a:off x="1826090" y="5153754"/>
                <a:ext cx="2495619" cy="9885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sup>
                          </m:sSubSup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65B43DE-70FC-B442-8804-C9FC10FF17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6090" y="5153754"/>
                <a:ext cx="2495619" cy="988540"/>
              </a:xfrm>
              <a:prstGeom prst="rect">
                <a:avLst/>
              </a:prstGeom>
              <a:blipFill>
                <a:blip r:embed="rId5"/>
                <a:stretch>
                  <a:fillRect l="-13776" t="-129114" b="-178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590A901-221F-BF45-90CF-CAF2A73CEC10}"/>
                  </a:ext>
                </a:extLst>
              </p:cNvPr>
              <p:cNvSpPr/>
              <p:nvPr/>
            </p:nvSpPr>
            <p:spPr>
              <a:xfrm>
                <a:off x="4743992" y="5153754"/>
                <a:ext cx="2738698" cy="9885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𝑱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sup>
                          </m:sSup>
                          <m:sSup>
                            <m:sSup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𝝈</m:t>
                                      </m:r>
                                    </m:e>
                                    <m:sup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d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590A901-221F-BF45-90CF-CAF2A73CEC1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3992" y="5153754"/>
                <a:ext cx="2738698" cy="988540"/>
              </a:xfrm>
              <a:prstGeom prst="rect">
                <a:avLst/>
              </a:prstGeom>
              <a:blipFill>
                <a:blip r:embed="rId6"/>
                <a:stretch>
                  <a:fillRect l="-18519" t="-129114" b="-178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FA43E81-4EE1-D342-9D72-3B21BA586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074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835FA-10B8-734D-864D-EBCD14B6A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Hopfield Network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30998C-2930-604B-B334-9396A07BEAD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Given 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/>
                  <a:t>, what do we expect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30998C-2930-604B-B334-9396A07BEAD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47" t="-2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7C4504-4170-2B4B-8D8C-61ADFE174A73}"/>
                  </a:ext>
                </a:extLst>
              </p:cNvPr>
              <p:cNvSpPr txBox="1"/>
              <p:nvPr/>
            </p:nvSpPr>
            <p:spPr>
              <a:xfrm>
                <a:off x="2407080" y="2521516"/>
                <a:ext cx="432984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(−1)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07C4504-4170-2B4B-8D8C-61ADFE174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7080" y="2521516"/>
                <a:ext cx="4329840" cy="369332"/>
              </a:xfrm>
              <a:prstGeom prst="rect">
                <a:avLst/>
              </a:prstGeom>
              <a:blipFill>
                <a:blip r:embed="rId3"/>
                <a:stretch>
                  <a:fillRect r="-2053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2DAA6E7-8BB9-BF4A-8929-A375C77F5361}"/>
                  </a:ext>
                </a:extLst>
              </p:cNvPr>
              <p:cNvSpPr/>
              <p:nvPr/>
            </p:nvSpPr>
            <p:spPr>
              <a:xfrm>
                <a:off x="1715481" y="3007716"/>
                <a:ext cx="5713038" cy="7838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~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𝐵𝑜𝑙𝑡𝑧𝑚𝑎𝑛𝑛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𝐷𝑖𝑠𝑡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den>
                      </m:f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92DAA6E7-8BB9-BF4A-8929-A375C77F536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481" y="3007716"/>
                <a:ext cx="5713038" cy="783804"/>
              </a:xfrm>
              <a:prstGeom prst="rect">
                <a:avLst/>
              </a:prstGeom>
              <a:blipFill>
                <a:blip r:embed="rId4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89233AD-1453-DF4C-BF4D-FF4C34DED218}"/>
                  </a:ext>
                </a:extLst>
              </p:cNvPr>
              <p:cNvSpPr/>
              <p:nvPr/>
            </p:nvSpPr>
            <p:spPr>
              <a:xfrm>
                <a:off x="886279" y="3738123"/>
                <a:ext cx="3041602" cy="10303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𝐼𝑗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89233AD-1453-DF4C-BF4D-FF4C34DED2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279" y="3738123"/>
                <a:ext cx="3041602" cy="1030347"/>
              </a:xfrm>
              <a:prstGeom prst="rect">
                <a:avLst/>
              </a:prstGeom>
              <a:blipFill>
                <a:blip r:embed="rId5"/>
                <a:stretch>
                  <a:fillRect l="-12083" t="-124390" b="-1695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4200263-AA31-0046-80AE-AC7661B37148}"/>
                  </a:ext>
                </a:extLst>
              </p:cNvPr>
              <p:cNvSpPr/>
              <p:nvPr/>
            </p:nvSpPr>
            <p:spPr>
              <a:xfrm>
                <a:off x="4453538" y="3982532"/>
                <a:ext cx="380418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4200263-AA31-0046-80AE-AC7661B371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3538" y="3982532"/>
                <a:ext cx="3804183" cy="461665"/>
              </a:xfrm>
              <a:prstGeom prst="rect">
                <a:avLst/>
              </a:prstGeom>
              <a:blipFill>
                <a:blip r:embed="rId6"/>
                <a:stretch>
                  <a:fillRect b="-18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99BE7C-9A03-AF4E-9CD0-0F226B6403BC}"/>
                  </a:ext>
                </a:extLst>
              </p:cNvPr>
              <p:cNvSpPr txBox="1"/>
              <p:nvPr/>
            </p:nvSpPr>
            <p:spPr>
              <a:xfrm>
                <a:off x="1213805" y="4899154"/>
                <a:ext cx="6716389" cy="7822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func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⁡(−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tanh</m:t>
                          </m:r>
                        </m:fName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≡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D99BE7C-9A03-AF4E-9CD0-0F226B640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3805" y="4899154"/>
                <a:ext cx="6716389" cy="782265"/>
              </a:xfrm>
              <a:prstGeom prst="rect">
                <a:avLst/>
              </a:prstGeom>
              <a:blipFill>
                <a:blip r:embed="rId7"/>
                <a:stretch>
                  <a:fillRect t="-1613" r="-1136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DD65703-794A-5040-9E0B-3AB8D85D4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83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82D68-1DD3-1B42-9BD3-021889BB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Hopfield Network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5D8356-C71D-7343-A4AF-9ED2232EC1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Could find stored minima via simulated annealing</a:t>
                </a:r>
              </a:p>
              <a:p>
                <a:r>
                  <a:rPr lang="en-US" dirty="0"/>
                  <a:t>Hamiltonian is a Lyapunov function of the ODE: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Stable states of the ODE are local minima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bar>
                      <m:bar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</m:ba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r>
                  <a:rPr lang="en-US" dirty="0"/>
                  <a:t>The memories form attractors for the ODE</a:t>
                </a:r>
              </a:p>
              <a:p>
                <a:r>
                  <a:rPr lang="en-US" dirty="0"/>
                  <a:t>Each attractor has its own basin of attraction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95D8356-C71D-7343-A4AF-9ED2232EC1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47" t="-2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611854A-1950-5C4F-8C1E-BFC4015C1ADD}"/>
                  </a:ext>
                </a:extLst>
              </p:cNvPr>
              <p:cNvSpPr txBox="1"/>
              <p:nvPr/>
            </p:nvSpPr>
            <p:spPr>
              <a:xfrm>
                <a:off x="2374892" y="2881934"/>
                <a:ext cx="4394215" cy="9380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611854A-1950-5C4F-8C1E-BFC4015C1A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4892" y="2881934"/>
                <a:ext cx="4394215" cy="938014"/>
              </a:xfrm>
              <a:prstGeom prst="rect">
                <a:avLst/>
              </a:prstGeom>
              <a:blipFill>
                <a:blip r:embed="rId3"/>
                <a:stretch>
                  <a:fillRect l="-1153" t="-141333" b="-18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A9A0BF-6715-634D-9A57-ACB2C55C4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1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D7637-0A4D-4E44-8ABD-C7E10C589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Hopfield Networks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F0B674-14E5-B34E-9714-7069E531A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9AFB-F8FF-A64C-AA4B-BF8EBAB95290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707271-92CB-4D4C-874A-94B372D915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544"/>
          <a:stretch/>
        </p:blipFill>
        <p:spPr>
          <a:xfrm rot="16200000">
            <a:off x="1097001" y="1527715"/>
            <a:ext cx="4683514" cy="52856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38EEAD-73E8-A947-96BE-940725C898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032" b="50220"/>
          <a:stretch/>
        </p:blipFill>
        <p:spPr>
          <a:xfrm rot="16200000">
            <a:off x="6016316" y="1364108"/>
            <a:ext cx="2464418" cy="26312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62B29B-1B16-A448-90B2-692D1F3658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032" t="47248" r="6644"/>
          <a:stretch/>
        </p:blipFill>
        <p:spPr>
          <a:xfrm rot="16200000">
            <a:off x="6324753" y="3515907"/>
            <a:ext cx="1996228" cy="278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946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703</Words>
  <Application>Microsoft Macintosh PowerPoint</Application>
  <PresentationFormat>On-screen Show (4:3)</PresentationFormat>
  <Paragraphs>161</Paragraphs>
  <Slides>19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Office Theme</vt:lpstr>
      <vt:lpstr>Machine Learning with Magnets</vt:lpstr>
      <vt:lpstr>Machine Learning</vt:lpstr>
      <vt:lpstr>The Ising Model</vt:lpstr>
      <vt:lpstr>The Ising Model</vt:lpstr>
      <vt:lpstr>Ising Model</vt:lpstr>
      <vt:lpstr>Hebbian Learning</vt:lpstr>
      <vt:lpstr>Hopfield Network</vt:lpstr>
      <vt:lpstr>Hopfield Network</vt:lpstr>
      <vt:lpstr>Hopfield Networks</vt:lpstr>
      <vt:lpstr>Hopfield Networks</vt:lpstr>
      <vt:lpstr>Generative Hopfield Network</vt:lpstr>
      <vt:lpstr>Boltzmann Machine</vt:lpstr>
      <vt:lpstr>Boltzmann Machine</vt:lpstr>
      <vt:lpstr>Training a Boltzmann Machine</vt:lpstr>
      <vt:lpstr>Training a Boltzmann Machine</vt:lpstr>
      <vt:lpstr>Training a Boltzmann Machine</vt:lpstr>
      <vt:lpstr>Training a Boltzmann Machine</vt:lpstr>
      <vt:lpstr>“Biological” Interpretation</vt:lpstr>
      <vt:lpstr>Applying Boltzmann Machines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Machine Learning with Magnets</dc:title>
  <dc:creator>Kyle Ravi Lennon</dc:creator>
  <cp:lastModifiedBy>Kyle Ravi Lennon</cp:lastModifiedBy>
  <cp:revision>16</cp:revision>
  <dcterms:created xsi:type="dcterms:W3CDTF">2019-07-08T13:17:10Z</dcterms:created>
  <dcterms:modified xsi:type="dcterms:W3CDTF">2019-07-08T15:44:54Z</dcterms:modified>
</cp:coreProperties>
</file>